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s/comment1.xml" ContentType="application/vnd.openxmlformats-officedocument.presentationml.comment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Author id="0" name="Auth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comments" Target="comments/comment1.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s>

</file>

<file path=ppt/comments/comment1.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20-04-19T00:35:06.112" idx="1">
    <p:pos x="3826" y="2731"/>
    <p:text/>
    <p:extLst>
      <p:ext uri="{C676402C-5697-4E1C-873F-D02D1690AC5C}">
        <p15:threadingInfo xmlns:p15="http://schemas.microsoft.com/office/powerpoint/2012/main" timeZoneBias="-120"/>
      </p:ext>
    </p:extLst>
  </p:cm>
  <p:cm authorId="0" dt="2020-04-19T00:35:06.112" idx="2">
    <p:pos x="3826" y="4515"/>
    <p:text/>
    <p:extLst>
      <p:ext uri="{C676402C-5697-4E1C-873F-D02D1690AC5C}">
        <p15:threadingInfo xmlns:p15="http://schemas.microsoft.com/office/powerpoint/2012/main" timeZoneBias="-12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4" name="Shape 204"/>
          <p:cNvSpPr/>
          <p:nvPr>
            <p:ph type="sldImg"/>
          </p:nvPr>
        </p:nvSpPr>
        <p:spPr>
          <a:xfrm>
            <a:off x="1143000" y="685800"/>
            <a:ext cx="4572000" cy="3429000"/>
          </a:xfrm>
          <a:prstGeom prst="rect">
            <a:avLst/>
          </a:prstGeom>
        </p:spPr>
        <p:txBody>
          <a:bodyPr/>
          <a:lstStyle/>
          <a:p>
            <a:pPr/>
          </a:p>
        </p:txBody>
      </p:sp>
      <p:sp>
        <p:nvSpPr>
          <p:cNvPr id="205" name="Shape 20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 Id="rId3" Type="http://schemas.openxmlformats.org/officeDocument/2006/relationships/hyperlink" Target="http://www.gilb.com/DL26"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Tuesday, May 4, 2021</a:t>
            </a:r>
          </a:p>
          <a:p>
            <a:pPr/>
            <a:r>
              <a:t>Serious Agile Requirements with Tom Gilb</a:t>
            </a:r>
          </a:p>
          <a:p>
            <a:pPr/>
          </a:p>
          <a:p>
            <a:pPr/>
            <a:r>
              <a:t>Tuesday, May 4, 2021</a:t>
            </a:r>
          </a:p>
          <a:p>
            <a:pPr/>
            <a:r>
              <a:t>6:00 PM to 7:30 PM GMT+1</a:t>
            </a:r>
          </a:p>
          <a:p>
            <a:pPr/>
            <a:r>
              <a:t>Add to calendar</a:t>
            </a:r>
          </a:p>
          <a:p>
            <a:pPr/>
          </a:p>
          <a:p>
            <a:pPr/>
            <a:r>
              <a:t>Online event</a:t>
            </a:r>
          </a:p>
          <a:p>
            <a:pPr/>
          </a:p>
          <a:p>
            <a:pPr/>
            <a:r>
              <a:t>https://us02web.zoom.us/j/87595219349?pwd=MlcyZzlXQUV0eHg3a3luQ3ppeTFWQT09</a:t>
            </a:r>
          </a:p>
          <a:p>
            <a:pPr/>
          </a:p>
          <a:p>
            <a:pPr/>
            <a:r>
              <a:t>Details</a:t>
            </a:r>
          </a:p>
          <a:p>
            <a:pPr/>
            <a:r>
              <a:t>Serious Agile Requirements:</a:t>
            </a:r>
          </a:p>
          <a:p>
            <a:pPr/>
            <a:r>
              <a:t>✨What kind of Requirements do we need to write, to really deliver a "measurable priority value-stream"?✨</a:t>
            </a:r>
          </a:p>
          <a:p>
            <a:pPr/>
          </a:p>
          <a:p>
            <a:pPr/>
            <a:r>
              <a:t>Our question is, does "agile" software development require anything special</a:t>
            </a:r>
          </a:p>
          <a:p>
            <a:pPr/>
            <a:r>
              <a:t>regarding requirements?</a:t>
            </a:r>
          </a:p>
          <a:p>
            <a:pPr/>
            <a:r>
              <a:t>Let us assume that we are talking about Manifesto Agile, everything from Scrum to Disciplined Agile Delivery (DAD) to SAFe for example. The default option, though sometimes people deny they are ‘requirements’ is ‘User Stories’ [1] (and their Epics). Several agile methods encourage quantified ‘Non-Functional Requirements (NFR, bad term!). But I believe that the conventional methods used, are very primitive, compared with those I will discuss, and point to, here; especially from an ‘agile’ point of view.</a:t>
            </a:r>
          </a:p>
          <a:p>
            <a:pPr/>
          </a:p>
          <a:p>
            <a:pPr/>
            <a:r>
              <a:t>In this webinar:</a:t>
            </a:r>
          </a:p>
          <a:p>
            <a:pPr/>
            <a:r>
              <a:t>🌀 basic definition of ‘agile’ (or ‘Evo’, as I have always called it)</a:t>
            </a:r>
          </a:p>
          <a:p>
            <a:pPr/>
          </a:p>
          <a:p>
            <a:pPr/>
            <a:r>
              <a:t>- Evolution</a:t>
            </a:r>
          </a:p>
          <a:p>
            <a:pPr/>
          </a:p>
          <a:p>
            <a:pPr/>
            <a:r>
              <a:t>- On step results measurement and retreat possibility</a:t>
            </a:r>
          </a:p>
          <a:p>
            <a:pPr/>
          </a:p>
          <a:p>
            <a:pPr/>
            <a:r>
              <a:t>- On minimizing failure risk, using feedback, correcting design errors</a:t>
            </a:r>
          </a:p>
          <a:p>
            <a:pPr/>
          </a:p>
          <a:p>
            <a:pPr/>
            <a:r>
              <a:t>- What About ‘User Stories’</a:t>
            </a:r>
          </a:p>
          <a:p>
            <a:pPr/>
          </a:p>
          <a:p>
            <a:pPr/>
            <a:r>
              <a:t>- the technical disciplines I recommend, for value requirement decomposition, for incremental agile value delivery:</a:t>
            </a:r>
          </a:p>
          <a:p>
            <a:pPr/>
            <a:r>
              <a:t>👉 Stakeholder, decomposition and prioritization.</a:t>
            </a:r>
          </a:p>
          <a:p>
            <a:pPr/>
            <a:r>
              <a:t>👉Top-Level Value requirements stated as a set of about 10 at a time</a:t>
            </a:r>
          </a:p>
          <a:p>
            <a:pPr/>
            <a:r>
              <a:t>👉 Each Value Requirement has a defined Scale of measure</a:t>
            </a:r>
          </a:p>
          <a:p>
            <a:pPr/>
            <a:r>
              <a:t>👉 DIMENSIONS: Each Scale of Measure can have many dimensions embedded in it [Scale Parameters]</a:t>
            </a:r>
          </a:p>
          <a:p>
            <a:pPr/>
            <a:r>
              <a:t>👉 TARGETS: You can have a wide variety of requirement points on a Scale (Tolerable, Goal, Stretch)</a:t>
            </a:r>
          </a:p>
          <a:p>
            <a:pPr/>
            <a:r>
              <a:t>👉 MICRO-DEADLINES: Each requirement point (like Goal) can have multiple targets in time, i.e. deadlines</a:t>
            </a:r>
          </a:p>
          <a:p>
            <a:pPr/>
            <a:r>
              <a:t>👉 DIMENSION CONDITION COMBOS: Each requirement point can have any useful, priority set of conditions, derived from the [Scale Parameters], like whom where, and operational conditions.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Figure 1.13  : a clip from euroncap.com safety report, URL cited above, which shows the actual structure of the ‘Safety Equipment’ concept in reality.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Source: T. Gilb, Software Metrics, 1976, (Studentlitteratur/Winthrop).</a:t>
            </a:r>
          </a:p>
          <a:p>
            <a:pPr/>
            <a:r>
              <a:t>'Evolution is a designed characteristic of a system development which involves gradual stepwise change.' (p. 214)</a:t>
            </a:r>
          </a:p>
          <a:p>
            <a:pPr/>
          </a:p>
          <a:p>
            <a:pPr/>
            <a:r>
              <a:t>On step results measurement and retreat possibility</a:t>
            </a:r>
          </a:p>
          <a:p>
            <a:pPr/>
            <a:r>
              <a:t>'A complex system will be most successful</a:t>
            </a:r>
          </a:p>
          <a:p>
            <a:pPr/>
            <a:r>
              <a:t> if it is implemented in small steps </a:t>
            </a:r>
          </a:p>
          <a:p>
            <a:pPr/>
            <a:r>
              <a:t>and if each step has a clear measure of successful achievement </a:t>
            </a:r>
          </a:p>
          <a:p>
            <a:pPr/>
            <a:r>
              <a:t>as well as a "retreat" possibility to a previous successful step upon failure.' (p. 214)</a:t>
            </a:r>
          </a:p>
          <a:p>
            <a:pPr/>
          </a:p>
          <a:p>
            <a:pPr/>
            <a:r>
              <a:t>On minimizing failure risk, using feedback, correcting design errors</a:t>
            </a:r>
          </a:p>
          <a:p>
            <a:pPr/>
            <a:r>
              <a:t>'The advantage is that you cannot have large failures. </a:t>
            </a:r>
          </a:p>
          <a:p>
            <a:pPr/>
            <a:r>
              <a:t>You have the opportunity of receiving some feedback from the real world before throwing in all resources intended for a system, and you can correct possible design errors before they become costly live systems.' (p. 214)</a:t>
            </a:r>
          </a:p>
          <a:p>
            <a:pPr/>
          </a:p>
          <a:p>
            <a:pPr/>
            <a:r>
              <a:t>On total project time</a:t>
            </a:r>
          </a:p>
          <a:p>
            <a:pPr/>
            <a:r>
              <a:t>'The disadvantage is that you may sometimes have to wait longer before the whole system is functioning. This is offset by the fact that some results are produced much earlier than they would be if you had to wait for total system completion. </a:t>
            </a:r>
          </a:p>
          <a:p>
            <a:pPr/>
          </a:p>
          <a:p>
            <a:pPr/>
            <a:r>
              <a:t>It is also important to distinguish between a date for total system operation and a date for total "successful" system operation.' (p. 215)</a:t>
            </a:r>
          </a:p>
          <a:p>
            <a:pPr/>
          </a:p>
          <a:p>
            <a:pPr/>
            <a:r>
              <a:t>On the general applicability</a:t>
            </a:r>
          </a:p>
          <a:p>
            <a:pPr/>
          </a:p>
          <a:p>
            <a:pPr/>
            <a:r>
              <a:t>'Many people claim that their system cannot be put into operation gradually. </a:t>
            </a:r>
          </a:p>
          <a:p>
            <a:pPr/>
            <a:r>
              <a:t>It is all or nothing. This may conceivably be true in a few cases . . . I think we shall find that virtually all systems can be fruitfully put-in in more than one step, even though some must inevitably take larger steps than others.' (p. 215)</a:t>
            </a:r>
          </a:p>
          <a:p>
            <a:pPr/>
            <a:r>
              <a:t>A measure of degree of evolution</a:t>
            </a:r>
          </a:p>
          <a:p>
            <a:pPr/>
            <a:r>
              <a:t>'A metric for evolution is degree of change to system "S" during any time interval "t".' (p. 214)</a:t>
            </a:r>
          </a:p>
          <a:p>
            <a:pPr/>
          </a:p>
          <a:p>
            <a:pPr/>
            <a:r>
              <a:t>On risk and predicting requirements</a:t>
            </a:r>
          </a:p>
          <a:p>
            <a:pPr/>
            <a:r>
              <a:t>'Risk estimates plus/minus worst case are key to selection of step size', and 'Saving of analysis of future real world'. (p. 217)</a:t>
            </a:r>
          </a:p>
          <a:p>
            <a:pPr/>
            <a:r>
              <a:t>The first remark is recognition that step sizing is determined by the need to control risk of failure. </a:t>
            </a:r>
          </a:p>
          <a:p>
            <a:pPr/>
            <a:r>
              <a:t>It is not small steps in themselves which are important. A large step may be taken if the risk is under control; for example by using contract guarantees or known technology. </a:t>
            </a:r>
          </a:p>
          <a:p>
            <a:pPr/>
            <a:r>
              <a:t>The second remark is recognition that the evolutionary method avoids the need to predict requirements and environments in the future; it allows us to wait until the future has arrived, to see the current requirements and the current environment.</a:t>
            </a:r>
          </a:p>
          <a:p>
            <a:pPr/>
          </a:p>
          <a:p>
            <a:pPr/>
            <a:r>
              <a:t>On the scientific experiment analogy</a:t>
            </a:r>
          </a:p>
          <a:p>
            <a:pPr/>
          </a:p>
          <a:p>
            <a:pPr/>
            <a:r>
              <a:t>'The concept of stability (where evolution is a technique for achieving stability) at individual levels of a system has the same usefulness as the concept of keeping all-factors-except-one constant in a scientific experiment. It allows systematic and orderly change of systems where the cause and effect may be more accurately measured without interfering factors, which may cause doubt as to the reason for good or bad results.' (p. 217)</a:t>
            </a:r>
          </a:p>
          <a:p>
            <a:pPr/>
          </a:p>
          <a:p>
            <a:pPr/>
            <a:r>
              <a:t>'Systems may be specifically designed to go through a revolution in several phases, where only one level of the system is changed significantly at a time.' (pp. 217-8)</a:t>
            </a:r>
          </a:p>
          <a:p>
            <a:pPr/>
          </a:p>
          <a:p>
            <a:pPr/>
            <a:r>
              <a:t>Evolutionary modularity design: conflict and priority</a:t>
            </a:r>
          </a:p>
          <a:p>
            <a:pPr/>
            <a:r>
              <a:t>On p. 187 I raised the issue of 'Modularity division criteria', and gave six examples of rules for dividing software modules. Rule six was 'By calendar schedule of need of module' and the explanation for this rule was: 'Early implementation; evolutionary project develop.'</a:t>
            </a:r>
          </a:p>
          <a:p>
            <a:pPr/>
            <a:r>
              <a:t>'Each rule can conflict with other modularization rules and with other design criteria. Resolution of the conflict can be achieved by a clearly stated set of priorities'.</a:t>
            </a:r>
          </a:p>
          <a:p>
            <a:pPr/>
          </a:p>
          <a:p>
            <a:pPr/>
            <a:r>
              <a:t>This is a forerunner to the present perception of step design and selection being based on those elements of the total system which will contribute the greatest value towards stated objectives at the least development resource cost.</a:t>
            </a:r>
          </a:p>
          <a:p>
            <a:pPr/>
            <a:r>
              <a:t>Later writings on the subject</a:t>
            </a:r>
          </a:p>
          <a:p>
            <a:pPr/>
          </a:p>
          <a:p>
            <a:pPr/>
            <a:r>
              <a:t>The evolutionary idea was developed in my articles in the trade press: </a:t>
            </a:r>
          </a:p>
          <a:p>
            <a:pPr/>
            <a:r>
              <a:t>'Evolutionary Planning and Delivery: an Alternative', Computer Weekly, 2 August 1979; </a:t>
            </a:r>
          </a:p>
          <a:p>
            <a:pPr/>
            <a:r>
              <a:t>'Evolutionary Planning can prevent Failures', Computer Data, Canada, April 1979, p. 13; </a:t>
            </a:r>
          </a:p>
          <a:p>
            <a:pPr/>
            <a:r>
              <a:t>'Realistic Time/Cost Data', Computer Weekly, 16 August 1979; </a:t>
            </a:r>
          </a:p>
          <a:p>
            <a:pPr/>
            <a:r>
              <a:t>'Eleven Guidelines for Evolutionary Design and Implementation', Computer Weekly, 12 March 1981; </a:t>
            </a:r>
          </a:p>
          <a:p>
            <a:pPr/>
            <a:r>
              <a:t>and 'The Seventh Principle of Technology Projects: Small Steps will Result in Earlier Success', Computer Weekly, 30 July 1981. </a:t>
            </a:r>
          </a:p>
          <a:p>
            <a:pPr/>
            <a:r>
              <a:t>In all there were about 122 Gilb's Mythodology Columns in Computer Weekly (UK), which developed many of the ideas in this book.</a:t>
            </a:r>
          </a:p>
          <a:p>
            <a:pPr/>
          </a:p>
          <a:p>
            <a:pPr/>
            <a:r>
              <a:t>Should any researchers wish copies of any of this, they are in my personal archives in NOrway. They were before internet of course. Let me know if you want to host copies of these for historic purposes.</a:t>
            </a:r>
          </a:p>
          <a:p>
            <a:pPr/>
          </a:p>
          <a:p>
            <a:pPr/>
            <a:r>
              <a:t>Should any researchers wish copies of any of this, they are in my personal archives in Norway. They were before internet of course. Let me know if you want to host copies of these for historic purposes.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This level of specification, if you do not already know from daily experience, is extremely common. For the manager Powerpoint decks, for things as big as this example. People do not bother to systematically analyze [9] these statements and see their shortcomings. They do not take the trouble, or have high standards of clarity, so they do not object to this fuzzy specification, and then clarify it [8].</a:t>
            </a:r>
          </a:p>
          <a:p>
            <a:pPr/>
          </a:p>
          <a:p>
            <a:pPr/>
            <a:r>
              <a:t>In real companies, including those I am working with right now, these massively unclear ‘requirements’ and ‘designs’  are spouted in great volume (20 times per page [10]. And nobody even reacts to it, because it is so pervasive, and we do not have higher standards for clarity [5, see Rules].</a:t>
            </a:r>
          </a:p>
          <a:p>
            <a:pPr/>
          </a:p>
          <a:p>
            <a:pPr/>
            <a:r>
              <a:t>But, lack of clarity (massive ambiguity) is not the main agile problem I want to take up here. Of course the lack of clarity, and few words, hides the real problem. Both the example requirement, and the architecture, are massive. They probably obscure years of effort and billions of  Dollars. They may even be obscuring that the problem is not actually solvable at all (‘arms race’, ‘mutual escalation’). And we certainly are no longer talking about a Scrum team delivering this User Story in a 2 week sprint.</a:t>
            </a:r>
          </a:p>
          <a:p>
            <a:pPr/>
          </a:p>
          <a:p>
            <a:pPr/>
            <a:r>
              <a:t>These objectives and architectures are the top level of any big project. Call them ‘epics’ if you like. But they are the things that determine failure and success of large projects.</a:t>
            </a:r>
          </a:p>
          <a:p>
            <a:pPr/>
          </a:p>
          <a:p>
            <a:pPr/>
            <a:r>
              <a:t>Now of course, if you do not have absolute crystal clarity in a critical stakeholder objective like ‘Russian Hacking’, then:</a:t>
            </a:r>
          </a:p>
          <a:p>
            <a:pPr/>
          </a:p>
          <a:p>
            <a:pPr/>
            <a:r>
              <a:t>You cannot ever decide what the preferred architecture really is</a:t>
            </a:r>
          </a:p>
          <a:p>
            <a:pPr/>
            <a:r>
              <a:t>And if you can’t do that, you cannot have any knowledge  of costs or time to delivery of an unknown or ambiguous ‘Cyber Security’ architecture..</a:t>
            </a:r>
          </a:p>
          <a:p>
            <a:pPr/>
            <a:r>
              <a:t>And nobody can say you failed or succeed, because there is not clear definition of the security NFR (I think the term is silly), and nobody has even agreed to a clear Security definition.</a:t>
            </a:r>
          </a:p>
          <a:p>
            <a:pPr/>
            <a:r>
              <a:t>And you cannot deliver increments of value delivery (of security) towards an undefined long term target level of security).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https://www.agile-scrum.be/wordpress/wp-content/uploads/2014/08/User-stories-Agile-Scrum-Belgium-Training.png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(ref.  </a:t>
            </a:r>
          </a:p>
          <a:p>
            <a:pPr/>
            <a:r>
              <a:t>A, US) </a:t>
            </a:r>
          </a:p>
          <a:p>
            <a:pPr/>
          </a:p>
          <a:p>
            <a:pPr/>
          </a:p>
          <a:p>
            <a:pPr/>
            <a:r>
              <a:t>http://vimeo.com/53159408</a:t>
            </a:r>
          </a:p>
          <a:p>
            <a:pPr/>
            <a:r>
              <a:t>Smidig 2012 Talk Video Recording, English</a:t>
            </a:r>
          </a:p>
          <a:p>
            <a:pPr/>
            <a:r>
              <a:t>8 Minutes</a:t>
            </a:r>
          </a:p>
          <a:p>
            <a:pPr/>
            <a:r>
              <a:t>Published on Dec 15, 2012</a:t>
            </a:r>
          </a:p>
          <a:p>
            <a:pPr/>
            <a:r>
              <a:t>Tom Gilb discusses the dangers of User Stories at Smidig 2012 (annual conference of Agile software development in Oslo.)</a:t>
            </a:r>
          </a:p>
          <a:p>
            <a:pPr/>
          </a:p>
          <a:p>
            <a:pPr/>
            <a:r>
              <a:t>Originally shared by Smidigkonferansen on http://vimeo.com/53159408 - CC-By SA.</a:t>
            </a:r>
          </a:p>
          <a:p>
            <a:pPr/>
            <a:r>
              <a:t>https://www.youtube.com/watch?v=-oDb9TUb_uQ</a:t>
            </a:r>
          </a:p>
          <a:p>
            <a:pPr/>
            <a:r>
              <a:t>User Stories are overrated</a:t>
            </a:r>
          </a:p>
          <a:p>
            <a:pPr/>
          </a:p>
          <a:p>
            <a:pPr/>
            <a:r>
              <a:t>“User Stories: A Skeptical View”</a:t>
            </a:r>
          </a:p>
          <a:p>
            <a:pPr/>
            <a:r>
              <a:t>http://www.gilb.com/DL461</a:t>
            </a:r>
          </a:p>
          <a:p>
            <a:pPr/>
            <a:r>
              <a:t>User Stories paper by Tom and Kai Gilb</a:t>
            </a:r>
          </a:p>
          <a:p>
            <a:pPr/>
            <a:r>
              <a:t>In Gilbs' Mythodology Column, Agilerecord.com March 2011</a:t>
            </a:r>
          </a:p>
          <a:p>
            <a:pPr/>
            <a:r>
              <a:t>www.agilerecord.com/agilerecord_06.pdf (whole issue)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3.12 in VR book</a:t>
            </a:r>
          </a:p>
          <a:p>
            <a:pPr/>
          </a:p>
          <a:p>
            <a:pPr/>
          </a:p>
          <a:p>
            <a:pPr/>
            <a:r>
              <a:t>TSG 2020 I remember that I found this in. Chapter in Juran (Editor) Quality Control Handbook. Copy at my cabin. It is also in the bible Corinthians, definition of Agape (Love) as a decomposed set of love qualities. See my TEdX talk</a:t>
            </a:r>
          </a:p>
          <a:p>
            <a:pPr/>
          </a:p>
          <a:p>
            <a:pPr/>
            <a:r>
              <a:t>Chapter 5: Scales of Measure:</a:t>
            </a:r>
          </a:p>
          <a:p>
            <a:pPr>
              <a:defRPr u="sng"/>
            </a:pPr>
            <a:r>
              <a:rPr>
                <a:solidFill>
                  <a:srgbClr val="0000FF"/>
                </a:solidFill>
                <a:uFill>
                  <a:solidFill>
                    <a:srgbClr val="0000FF"/>
                  </a:solidFill>
                </a:uFill>
                <a:hlinkClick r:id="rId3" invalidUrl="" action="" tgtFrame="" tooltip="" history="1" highlightClick="0" endSnd="0"/>
              </a:rPr>
              <a:t>http://www.gilb.com/DL26</a:t>
            </a:r>
          </a:p>
          <a:p>
            <a:pPr/>
          </a:p>
          <a:p>
            <a:pPr/>
            <a:r>
              <a:t>Figure 1.22 : Examples of decomposition of higher level values into different-Scale sub-values.</a:t>
            </a:r>
          </a:p>
          <a:p>
            <a:pPr/>
            <a:r>
              <a:t>Detailed examples of potential Scales of measure for these sub-values are given in the CE book. (1)</a:t>
            </a:r>
          </a:p>
          <a:p>
            <a:pPr/>
            <a:r>
              <a:t>Some ‘values’ are simply ‘umbrella titles’ for a set of different values.</a:t>
            </a:r>
          </a:p>
          <a:p>
            <a:pPr/>
            <a:r>
              <a:t>Sometimes, you have an option to decompose into sub-values, or to use Scale parameters to combine the value ideas into one generic scale. Sometimes that is just a matter of taste or convenience. The result might be the same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Figure 1.40 : in this case I took the Ambition Level statement (“I want the best security to fight hackers and protect my customers and company”) , and created a Scale for Security with appropriate Scale Parameters (‘Attack Results’, etc.).</a:t>
            </a:r>
          </a:p>
          <a:p>
            <a:pPr/>
          </a:p>
          <a:p>
            <a:pPr/>
            <a:r>
              <a:t>I then defined all 5 Scale parameters (Fig. 1.40) with a reasonable set of attributes. Anything forgotten can easily be added later, as we go.</a:t>
            </a:r>
          </a:p>
          <a:p>
            <a:pPr/>
            <a:r>
              <a:t>Can you begin to see the need for detail in this Security problem? </a:t>
            </a:r>
          </a:p>
          <a:p>
            <a:pPr/>
            <a:r>
              <a:t>The ‘Ambition Level’ hides all of it.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Figure 1.43 : Multiple Goal statements (tagged A, B and 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6.4. in VR book</a:t>
            </a:r>
          </a:p>
          <a:p>
            <a:pPr/>
          </a:p>
          <a:p>
            <a:pPr/>
            <a:r>
              <a:t>Figure 1.37: example with 2 Tolerable levels, with different deadlines.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Body Level One…"/>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“Notable Quote”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1956985" y="13106400"/>
            <a:ext cx="461773" cy="431800"/>
          </a:xfrm>
          <a:prstGeom prst="rect">
            <a:avLst/>
          </a:prstGeom>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butterfly-and-leaf_3000x1734.jpeg"/>
          <p:cNvSpPr/>
          <p:nvPr>
            <p:ph type="pic" idx="21"/>
          </p:nvPr>
        </p:nvSpPr>
        <p:spPr>
          <a:xfrm>
            <a:off x="10530071" y="554566"/>
            <a:ext cx="20258480" cy="11709401"/>
          </a:xfrm>
          <a:prstGeom prst="rect">
            <a:avLst/>
          </a:prstGeom>
        </p:spPr>
        <p:txBody>
          <a:bodyPr lIns="91439" tIns="45719" rIns="91439" bIns="45719" numCol="1" spcCol="38100">
            <a:noAutofit/>
          </a:bodyPr>
          <a:lstStyle/>
          <a:p>
            <a:pPr/>
          </a:p>
        </p:txBody>
      </p:sp>
      <p:sp>
        <p:nvSpPr>
          <p:cNvPr id="157" name="Title Text"/>
          <p:cNvSpPr txBox="1"/>
          <p:nvPr>
            <p:ph type="title"/>
          </p:nvPr>
        </p:nvSpPr>
        <p:spPr>
          <a:xfrm>
            <a:off x="711200" y="1981200"/>
            <a:ext cx="14046200" cy="4648200"/>
          </a:xfrm>
          <a:prstGeom prst="rect">
            <a:avLst/>
          </a:prstGeom>
        </p:spPr>
        <p:txBody>
          <a:bodyPr anchor="b"/>
          <a:lstStyle>
            <a:lvl1pPr algn="ctr" defTabSz="825500">
              <a:lnSpc>
                <a:spcPct val="100000"/>
              </a:lnSpc>
              <a:defRPr b="0" spc="0" sz="11200">
                <a:solidFill>
                  <a:srgbClr val="45A7DE"/>
                </a:solidFill>
                <a:latin typeface="Marker Felt"/>
                <a:ea typeface="Marker Felt"/>
                <a:cs typeface="Marker Felt"/>
                <a:sym typeface="Marker Felt"/>
              </a:defRPr>
            </a:lvl1pPr>
          </a:lstStyle>
          <a:p>
            <a:pPr/>
            <a:r>
              <a:t>Title Text</a:t>
            </a:r>
          </a:p>
        </p:txBody>
      </p:sp>
      <p:sp>
        <p:nvSpPr>
          <p:cNvPr id="158" name="Body Level One…"/>
          <p:cNvSpPr txBox="1"/>
          <p:nvPr>
            <p:ph type="body" sz="half" idx="1"/>
          </p:nvPr>
        </p:nvSpPr>
        <p:spPr>
          <a:xfrm>
            <a:off x="711200" y="6731000"/>
            <a:ext cx="14046200" cy="5232400"/>
          </a:xfrm>
          <a:prstGeom prst="rect">
            <a:avLst/>
          </a:prstGeom>
        </p:spPr>
        <p:txBody>
          <a:bodyPr numCol="1" spcCol="38100"/>
          <a:lstStyle>
            <a:lvl1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1pPr>
            <a:lvl2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2pPr>
            <a:lvl3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3pPr>
            <a:lvl4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4pPr>
            <a:lvl5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11956985" y="13106400"/>
            <a:ext cx="461773" cy="431800"/>
          </a:xfrm>
          <a:prstGeom prst="rect">
            <a:avLst/>
          </a:prstGeom>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butterfly-and-leaf_3000x1734.jpeg"/>
          <p:cNvSpPr/>
          <p:nvPr>
            <p:ph type="pic" idx="21"/>
          </p:nvPr>
        </p:nvSpPr>
        <p:spPr>
          <a:xfrm>
            <a:off x="9919689" y="3141991"/>
            <a:ext cx="16395702" cy="9476718"/>
          </a:xfrm>
          <a:prstGeom prst="rect">
            <a:avLst/>
          </a:prstGeom>
        </p:spPr>
        <p:txBody>
          <a:bodyPr lIns="91439" tIns="45719" rIns="91439" bIns="45719" numCol="1" spcCol="38100">
            <a:noAutofit/>
          </a:bodyPr>
          <a:lstStyle/>
          <a:p>
            <a:pPr/>
          </a:p>
        </p:txBody>
      </p:sp>
      <p:sp>
        <p:nvSpPr>
          <p:cNvPr id="167" name="Title Text"/>
          <p:cNvSpPr txBox="1"/>
          <p:nvPr>
            <p:ph type="title"/>
          </p:nvPr>
        </p:nvSpPr>
        <p:spPr>
          <a:xfrm>
            <a:off x="2387600" y="355600"/>
            <a:ext cx="19621500" cy="3429000"/>
          </a:xfrm>
          <a:prstGeom prst="rect">
            <a:avLst/>
          </a:prstGeom>
        </p:spPr>
        <p:txBody>
          <a:bodyPr anchor="ctr"/>
          <a:lstStyle>
            <a:lvl1pPr algn="ctr" defTabSz="825500">
              <a:lnSpc>
                <a:spcPct val="100000"/>
              </a:lnSpc>
              <a:defRPr b="0" spc="0" sz="11200">
                <a:solidFill>
                  <a:srgbClr val="45A7DE"/>
                </a:solidFill>
                <a:latin typeface="Marker Felt"/>
                <a:ea typeface="Marker Felt"/>
                <a:cs typeface="Marker Felt"/>
                <a:sym typeface="Marker Felt"/>
              </a:defRPr>
            </a:lvl1pPr>
          </a:lstStyle>
          <a:p>
            <a:pPr/>
            <a:r>
              <a:t>Title Text</a:t>
            </a:r>
          </a:p>
        </p:txBody>
      </p:sp>
      <p:sp>
        <p:nvSpPr>
          <p:cNvPr id="168" name="Body Level One…"/>
          <p:cNvSpPr txBox="1"/>
          <p:nvPr>
            <p:ph type="body" sz="half" idx="1"/>
          </p:nvPr>
        </p:nvSpPr>
        <p:spPr>
          <a:xfrm>
            <a:off x="2387600" y="3898900"/>
            <a:ext cx="10223500" cy="8039100"/>
          </a:xfrm>
          <a:prstGeom prst="rect">
            <a:avLst/>
          </a:prstGeom>
        </p:spPr>
        <p:txBody>
          <a:bodyPr numCol="1" spcCol="38100" anchor="ctr"/>
          <a:lstStyle>
            <a:lvl1pPr marL="673098" indent="-673098" defTabSz="825500">
              <a:lnSpc>
                <a:spcPct val="100000"/>
              </a:lnSpc>
              <a:spcBef>
                <a:spcPts val="5300"/>
              </a:spcBef>
              <a:buSzPct val="50000"/>
              <a:buBlip>
                <a:blip r:embed="rId3"/>
              </a:buBlip>
              <a:defRPr sz="5000">
                <a:solidFill>
                  <a:srgbClr val="858585"/>
                </a:solidFill>
                <a:latin typeface="Marker Felt"/>
                <a:ea typeface="Marker Felt"/>
                <a:cs typeface="Marker Felt"/>
                <a:sym typeface="Marker Felt"/>
              </a:defRPr>
            </a:lvl1pPr>
            <a:lvl2pPr marL="1346200" indent="-673100" defTabSz="825500">
              <a:lnSpc>
                <a:spcPct val="100000"/>
              </a:lnSpc>
              <a:spcBef>
                <a:spcPts val="5300"/>
              </a:spcBef>
              <a:buSzPct val="50000"/>
              <a:buBlip>
                <a:blip r:embed="rId3"/>
              </a:buBlip>
              <a:defRPr sz="5000">
                <a:solidFill>
                  <a:srgbClr val="858585"/>
                </a:solidFill>
                <a:latin typeface="Marker Felt"/>
                <a:ea typeface="Marker Felt"/>
                <a:cs typeface="Marker Felt"/>
                <a:sym typeface="Marker Felt"/>
              </a:defRPr>
            </a:lvl2pPr>
            <a:lvl3pPr marL="2019300" indent="-673100" defTabSz="825500">
              <a:lnSpc>
                <a:spcPct val="100000"/>
              </a:lnSpc>
              <a:spcBef>
                <a:spcPts val="5300"/>
              </a:spcBef>
              <a:buSzPct val="50000"/>
              <a:buBlip>
                <a:blip r:embed="rId3"/>
              </a:buBlip>
              <a:defRPr sz="5000">
                <a:solidFill>
                  <a:srgbClr val="858585"/>
                </a:solidFill>
                <a:latin typeface="Marker Felt"/>
                <a:ea typeface="Marker Felt"/>
                <a:cs typeface="Marker Felt"/>
                <a:sym typeface="Marker Felt"/>
              </a:defRPr>
            </a:lvl3pPr>
            <a:lvl4pPr marL="2692400" indent="-673100" defTabSz="825500">
              <a:lnSpc>
                <a:spcPct val="100000"/>
              </a:lnSpc>
              <a:spcBef>
                <a:spcPts val="5300"/>
              </a:spcBef>
              <a:buSzPct val="50000"/>
              <a:buBlip>
                <a:blip r:embed="rId3"/>
              </a:buBlip>
              <a:defRPr sz="5000">
                <a:solidFill>
                  <a:srgbClr val="858585"/>
                </a:solidFill>
                <a:latin typeface="Marker Felt"/>
                <a:ea typeface="Marker Felt"/>
                <a:cs typeface="Marker Felt"/>
                <a:sym typeface="Marker Felt"/>
              </a:defRPr>
            </a:lvl4pPr>
            <a:lvl5pPr marL="3365500" indent="-673100" defTabSz="825500">
              <a:lnSpc>
                <a:spcPct val="100000"/>
              </a:lnSpc>
              <a:spcBef>
                <a:spcPts val="5300"/>
              </a:spcBef>
              <a:buSzPct val="50000"/>
              <a:buBlip>
                <a:blip r:embed="rId3"/>
              </a:buBlip>
              <a:defRPr sz="5000">
                <a:solidFill>
                  <a:srgbClr val="858585"/>
                </a:solidFill>
                <a:latin typeface="Marker Felt"/>
                <a:ea typeface="Marker Felt"/>
                <a:cs typeface="Marker Felt"/>
                <a:sym typeface="Marker Felt"/>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956985" y="13106400"/>
            <a:ext cx="461773" cy="431800"/>
          </a:xfrm>
          <a:prstGeom prst="rect">
            <a:avLst/>
          </a:prstGeom>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butterfly-and-leaf_3000x1734.jpeg"/>
          <p:cNvSpPr/>
          <p:nvPr>
            <p:ph type="pic" idx="21"/>
          </p:nvPr>
        </p:nvSpPr>
        <p:spPr>
          <a:xfrm>
            <a:off x="10530071" y="554566"/>
            <a:ext cx="20258479" cy="11709401"/>
          </a:xfrm>
          <a:prstGeom prst="rect">
            <a:avLst/>
          </a:prstGeom>
        </p:spPr>
        <p:txBody>
          <a:bodyPr lIns="91439" tIns="45719" rIns="91439" bIns="45719" numCol="1" spcCol="38100">
            <a:noAutofit/>
          </a:bodyPr>
          <a:lstStyle/>
          <a:p>
            <a:pPr/>
          </a:p>
        </p:txBody>
      </p:sp>
      <p:sp>
        <p:nvSpPr>
          <p:cNvPr id="177" name="Title Text"/>
          <p:cNvSpPr txBox="1"/>
          <p:nvPr>
            <p:ph type="title"/>
          </p:nvPr>
        </p:nvSpPr>
        <p:spPr>
          <a:xfrm>
            <a:off x="711200" y="1981200"/>
            <a:ext cx="14046200" cy="4648200"/>
          </a:xfrm>
          <a:prstGeom prst="rect">
            <a:avLst/>
          </a:prstGeom>
        </p:spPr>
        <p:txBody>
          <a:bodyPr anchor="b"/>
          <a:lstStyle>
            <a:lvl1pPr algn="ctr" defTabSz="825500">
              <a:lnSpc>
                <a:spcPct val="100000"/>
              </a:lnSpc>
              <a:defRPr b="0" spc="0" sz="11200">
                <a:solidFill>
                  <a:srgbClr val="45A7DE"/>
                </a:solidFill>
                <a:latin typeface="Marker Felt"/>
                <a:ea typeface="Marker Felt"/>
                <a:cs typeface="Marker Felt"/>
                <a:sym typeface="Marker Felt"/>
              </a:defRPr>
            </a:lvl1pPr>
          </a:lstStyle>
          <a:p>
            <a:pPr/>
            <a:r>
              <a:t>Title Text</a:t>
            </a:r>
          </a:p>
        </p:txBody>
      </p:sp>
      <p:sp>
        <p:nvSpPr>
          <p:cNvPr id="178" name="Body Level One…"/>
          <p:cNvSpPr txBox="1"/>
          <p:nvPr>
            <p:ph type="body" sz="half" idx="1"/>
          </p:nvPr>
        </p:nvSpPr>
        <p:spPr>
          <a:xfrm>
            <a:off x="711200" y="6731000"/>
            <a:ext cx="14046200" cy="5232400"/>
          </a:xfrm>
          <a:prstGeom prst="rect">
            <a:avLst/>
          </a:prstGeom>
        </p:spPr>
        <p:txBody>
          <a:bodyPr numCol="1" spcCol="38100"/>
          <a:lstStyle>
            <a:lvl1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1pPr>
            <a:lvl2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2pPr>
            <a:lvl3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3pPr>
            <a:lvl4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4pPr>
            <a:lvl5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xfrm>
            <a:off x="11956985" y="13106400"/>
            <a:ext cx="461773" cy="431800"/>
          </a:xfrm>
          <a:prstGeom prst="rect">
            <a:avLst/>
          </a:prstGeom>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Image"/>
          <p:cNvSpPr/>
          <p:nvPr>
            <p:ph type="pic" idx="21"/>
          </p:nvPr>
        </p:nvSpPr>
        <p:spPr>
          <a:xfrm>
            <a:off x="4667250" y="-231128"/>
            <a:ext cx="17402076" cy="10058401"/>
          </a:xfrm>
          <a:prstGeom prst="rect">
            <a:avLst/>
          </a:prstGeom>
        </p:spPr>
        <p:txBody>
          <a:bodyPr lIns="91439" tIns="45719" rIns="91439" bIns="45719" numCol="1" spcCol="38100">
            <a:noAutofit/>
          </a:bodyPr>
          <a:lstStyle/>
          <a:p>
            <a:pPr/>
          </a:p>
        </p:txBody>
      </p:sp>
      <p:sp>
        <p:nvSpPr>
          <p:cNvPr id="187" name="Title Text"/>
          <p:cNvSpPr txBox="1"/>
          <p:nvPr>
            <p:ph type="title"/>
          </p:nvPr>
        </p:nvSpPr>
        <p:spPr>
          <a:xfrm>
            <a:off x="2387600" y="8623300"/>
            <a:ext cx="19621500" cy="2400300"/>
          </a:xfrm>
          <a:prstGeom prst="rect">
            <a:avLst/>
          </a:prstGeom>
        </p:spPr>
        <p:txBody>
          <a:bodyPr anchor="b"/>
          <a:lstStyle>
            <a:lvl1pPr algn="ctr" defTabSz="825500">
              <a:lnSpc>
                <a:spcPct val="100000"/>
              </a:lnSpc>
              <a:defRPr b="0" spc="0" sz="13200">
                <a:solidFill>
                  <a:srgbClr val="45A7DE"/>
                </a:solidFill>
                <a:latin typeface="Marker Felt"/>
                <a:ea typeface="Marker Felt"/>
                <a:cs typeface="Marker Felt"/>
                <a:sym typeface="Marker Felt"/>
              </a:defRPr>
            </a:lvl1pPr>
          </a:lstStyle>
          <a:p>
            <a:pPr/>
            <a:r>
              <a:t>Title Text</a:t>
            </a:r>
          </a:p>
        </p:txBody>
      </p:sp>
      <p:sp>
        <p:nvSpPr>
          <p:cNvPr id="188" name="Body Level One…"/>
          <p:cNvSpPr txBox="1"/>
          <p:nvPr>
            <p:ph type="body" sz="quarter" idx="1"/>
          </p:nvPr>
        </p:nvSpPr>
        <p:spPr>
          <a:xfrm>
            <a:off x="2387600" y="11150600"/>
            <a:ext cx="19621500" cy="1790700"/>
          </a:xfrm>
          <a:prstGeom prst="rect">
            <a:avLst/>
          </a:prstGeom>
        </p:spPr>
        <p:txBody>
          <a:bodyPr numCol="1" spcCol="38100"/>
          <a:lstStyle>
            <a:lvl1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1pPr>
            <a:lvl2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2pPr>
            <a:lvl3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3pPr>
            <a:lvl4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4pPr>
            <a:lvl5pPr marL="0" indent="0" algn="ctr" defTabSz="825500">
              <a:lnSpc>
                <a:spcPct val="100000"/>
              </a:lnSpc>
              <a:spcBef>
                <a:spcPts val="0"/>
              </a:spcBef>
              <a:buSzTx/>
              <a:buNone/>
              <a:defRPr sz="5600">
                <a:solidFill>
                  <a:srgbClr val="858585"/>
                </a:solidFill>
                <a:latin typeface="Marker Felt"/>
                <a:ea typeface="Marker Felt"/>
                <a:cs typeface="Marker Felt"/>
                <a:sym typeface="Marker Felt"/>
              </a:defRPr>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xfrm>
            <a:off x="11956985" y="13106400"/>
            <a:ext cx="461773" cy="431800"/>
          </a:xfrm>
          <a:prstGeom prst="rect">
            <a:avLst/>
          </a:prstGeom>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6" name="Title Text"/>
          <p:cNvSpPr txBox="1"/>
          <p:nvPr>
            <p:ph type="title"/>
          </p:nvPr>
        </p:nvSpPr>
        <p:spPr>
          <a:xfrm>
            <a:off x="2387600" y="355600"/>
            <a:ext cx="19621500" cy="3429000"/>
          </a:xfrm>
          <a:prstGeom prst="rect">
            <a:avLst/>
          </a:prstGeom>
        </p:spPr>
        <p:txBody>
          <a:bodyPr anchor="ctr"/>
          <a:lstStyle>
            <a:lvl1pPr algn="ctr" defTabSz="825500">
              <a:lnSpc>
                <a:spcPct val="100000"/>
              </a:lnSpc>
              <a:defRPr b="0" spc="0" sz="11200">
                <a:solidFill>
                  <a:srgbClr val="45A7DE"/>
                </a:solidFill>
                <a:latin typeface="Marker Felt"/>
                <a:ea typeface="Marker Felt"/>
                <a:cs typeface="Marker Felt"/>
                <a:sym typeface="Marker Felt"/>
              </a:defRPr>
            </a:lvl1pPr>
          </a:lstStyle>
          <a:p>
            <a:pPr/>
            <a:r>
              <a:t>Title Text</a:t>
            </a:r>
          </a:p>
        </p:txBody>
      </p:sp>
      <p:sp>
        <p:nvSpPr>
          <p:cNvPr id="197" name="Body Level One…"/>
          <p:cNvSpPr txBox="1"/>
          <p:nvPr>
            <p:ph type="body" idx="1"/>
          </p:nvPr>
        </p:nvSpPr>
        <p:spPr>
          <a:xfrm>
            <a:off x="2387600" y="3898900"/>
            <a:ext cx="19621500" cy="8039100"/>
          </a:xfrm>
          <a:prstGeom prst="rect">
            <a:avLst/>
          </a:prstGeom>
        </p:spPr>
        <p:txBody>
          <a:bodyPr numCol="1" spcCol="38100" anchor="ctr"/>
          <a:lstStyle>
            <a:lvl1pPr marL="889000" indent="-889000" defTabSz="825500">
              <a:lnSpc>
                <a:spcPct val="100000"/>
              </a:lnSpc>
              <a:spcBef>
                <a:spcPts val="5900"/>
              </a:spcBef>
              <a:buSzPct val="47000"/>
              <a:buBlip>
                <a:blip r:embed="rId3"/>
              </a:buBlip>
              <a:defRPr sz="6400">
                <a:solidFill>
                  <a:srgbClr val="858585"/>
                </a:solidFill>
                <a:latin typeface="Marker Felt"/>
                <a:ea typeface="Marker Felt"/>
                <a:cs typeface="Marker Felt"/>
                <a:sym typeface="Marker Felt"/>
              </a:defRPr>
            </a:lvl1pPr>
            <a:lvl2pPr marL="1778000" indent="-889000" defTabSz="825500">
              <a:lnSpc>
                <a:spcPct val="100000"/>
              </a:lnSpc>
              <a:spcBef>
                <a:spcPts val="5900"/>
              </a:spcBef>
              <a:buSzPct val="47000"/>
              <a:buBlip>
                <a:blip r:embed="rId3"/>
              </a:buBlip>
              <a:defRPr sz="6400">
                <a:solidFill>
                  <a:srgbClr val="858585"/>
                </a:solidFill>
                <a:latin typeface="Marker Felt"/>
                <a:ea typeface="Marker Felt"/>
                <a:cs typeface="Marker Felt"/>
                <a:sym typeface="Marker Felt"/>
              </a:defRPr>
            </a:lvl2pPr>
            <a:lvl3pPr marL="2667000" indent="-889000" defTabSz="825500">
              <a:lnSpc>
                <a:spcPct val="100000"/>
              </a:lnSpc>
              <a:spcBef>
                <a:spcPts val="5900"/>
              </a:spcBef>
              <a:buSzPct val="47000"/>
              <a:buBlip>
                <a:blip r:embed="rId3"/>
              </a:buBlip>
              <a:defRPr sz="6400">
                <a:solidFill>
                  <a:srgbClr val="858585"/>
                </a:solidFill>
                <a:latin typeface="Marker Felt"/>
                <a:ea typeface="Marker Felt"/>
                <a:cs typeface="Marker Felt"/>
                <a:sym typeface="Marker Felt"/>
              </a:defRPr>
            </a:lvl3pPr>
            <a:lvl4pPr marL="3556000" indent="-889000" defTabSz="825500">
              <a:lnSpc>
                <a:spcPct val="100000"/>
              </a:lnSpc>
              <a:spcBef>
                <a:spcPts val="5900"/>
              </a:spcBef>
              <a:buSzPct val="47000"/>
              <a:buBlip>
                <a:blip r:embed="rId3"/>
              </a:buBlip>
              <a:defRPr sz="6400">
                <a:solidFill>
                  <a:srgbClr val="858585"/>
                </a:solidFill>
                <a:latin typeface="Marker Felt"/>
                <a:ea typeface="Marker Felt"/>
                <a:cs typeface="Marker Felt"/>
                <a:sym typeface="Marker Felt"/>
              </a:defRPr>
            </a:lvl4pPr>
            <a:lvl5pPr marL="4445000" indent="-889000" defTabSz="825500">
              <a:lnSpc>
                <a:spcPct val="100000"/>
              </a:lnSpc>
              <a:spcBef>
                <a:spcPts val="5900"/>
              </a:spcBef>
              <a:buSzPct val="47000"/>
              <a:buBlip>
                <a:blip r:embed="rId3"/>
              </a:buBlip>
              <a:defRPr sz="6400">
                <a:solidFill>
                  <a:srgbClr val="858585"/>
                </a:solidFill>
                <a:latin typeface="Marker Felt"/>
                <a:ea typeface="Marker Felt"/>
                <a:cs typeface="Marker Felt"/>
                <a:sym typeface="Marker Felt"/>
              </a:defRPr>
            </a:lvl5pPr>
          </a:lstStyle>
          <a:p>
            <a:pPr/>
            <a:r>
              <a:t>Body Level One</a:t>
            </a:r>
          </a:p>
          <a:p>
            <a:pPr lvl="1"/>
            <a:r>
              <a:t>Body Level Two</a:t>
            </a:r>
          </a:p>
          <a:p>
            <a:pPr lvl="2"/>
            <a:r>
              <a:t>Body Level Three</a:t>
            </a:r>
          </a:p>
          <a:p>
            <a:pPr lvl="3"/>
            <a:r>
              <a:t>Body Level Four</a:t>
            </a:r>
          </a:p>
          <a:p>
            <a:pPr lvl="4"/>
            <a:r>
              <a:t>Body Level Five</a:t>
            </a:r>
          </a:p>
        </p:txBody>
      </p:sp>
      <p:sp>
        <p:nvSpPr>
          <p:cNvPr id="198" name="Slide Number"/>
          <p:cNvSpPr txBox="1"/>
          <p:nvPr>
            <p:ph type="sldNum" sz="quarter" idx="2"/>
          </p:nvPr>
        </p:nvSpPr>
        <p:spPr>
          <a:xfrm>
            <a:off x="11956985" y="13106400"/>
            <a:ext cx="461773" cy="431800"/>
          </a:xfrm>
          <a:prstGeom prst="rect">
            <a:avLst/>
          </a:prstGeom>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1079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1"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62" name="660384004_1290x1720.jpg"/>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50"/>
          </a:xfrm>
          <a:prstGeom prst="rect">
            <a:avLst/>
          </a:prstGeom>
        </p:spPr>
        <p:txBody>
          <a:bodyPr/>
          <a:lstStyle/>
          <a:p>
            <a:pPr/>
            <a:r>
              <a:t>Slide Title</a:t>
            </a:r>
          </a:p>
        </p:txBody>
      </p:sp>
      <p:sp>
        <p:nvSpPr>
          <p:cNvPr id="80"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90" name="Body Level One…"/>
          <p:cNvSpPr txBox="1"/>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dropbox.com/sh/e4smi7kb9k6rqua/AADgqx0ef84iBsmEpTWT4kV8a?dl=0" TargetMode="External"/><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hyperlink" Target="https://www.academia.edu/13897730/Model_Based_Verification_of_Security_and_Non_Functional_Behavior_using_AADL?source=news_feed_share"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hyperlink" Target="http://www.gilb.com/DL26" TargetMode="External"/><Relationship Id="rId5" Type="http://schemas.openxmlformats.org/officeDocument/2006/relationships/image" Target="../media/image2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3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3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9.png"/><Relationship Id="rId9" Type="http://schemas.openxmlformats.org/officeDocument/2006/relationships/image" Target="../media/image4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9.png"/><Relationship Id="rId4" Type="http://schemas.openxmlformats.org/officeDocument/2006/relationships/image" Target="../media/image4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tinyurl.com/SysEntArchBook" TargetMode="External"/><Relationship Id="rId3" Type="http://schemas.openxmlformats.org/officeDocument/2006/relationships/image" Target="../media/image4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hyperlink" Target="https://tinyurl.com/SysEntArchBook" TargetMode="External"/><Relationship Id="rId4" Type="http://schemas.openxmlformats.org/officeDocument/2006/relationships/image" Target="../media/image46.png"/><Relationship Id="rId5" Type="http://schemas.openxmlformats.org/officeDocument/2006/relationships/image" Target="../media/image4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dropbox.com/sh/zpiy1lo4ayeoff0/AAAetdQFh5AAMHhYTS2W3WcEa?dl=0" TargetMode="External"/><Relationship Id="rId3" Type="http://schemas.openxmlformats.org/officeDocument/2006/relationships/hyperlink" Target="https://www.dropbox.com/sh/dr359tkbvu4q162/AADvsfIlXDiDe62oHrgJQxbma?dl=0" TargetMode="External"/><Relationship Id="rId4" Type="http://schemas.openxmlformats.org/officeDocument/2006/relationships/hyperlink" Target="https://www.dropbox.com/s/hxg1rx9rzesw2id/Value%20RequirementsPDF%20BEST%20%2070MBQ%20011019%202245%202.pdf?dl=0" TargetMode="External"/><Relationship Id="rId5" Type="http://schemas.openxmlformats.org/officeDocument/2006/relationships/hyperlink" Target="http://concepts.gilb.com/dl970" TargetMode="External"/><Relationship Id="rId6" Type="http://schemas.openxmlformats.org/officeDocument/2006/relationships/hyperlink" Target="https://www.youtube.com/watch?v=ZHrwQtG6IMw&amp;list=PLKBhokJ0qd3_wlvr0j85YhmNfNj8ZJ8M-" TargetMode="External"/><Relationship Id="rId7" Type="http://schemas.openxmlformats.org/officeDocument/2006/relationships/hyperlink" Target="https://www.gilb.com/p/competitive-engineering" TargetMode="External"/><Relationship Id="rId8" Type="http://schemas.openxmlformats.org/officeDocument/2006/relationships/hyperlink" Target="https://www.amazon.com/dp/0750665076/ref=rdr_ext_sb_ti_sims_2" TargetMode="External"/><Relationship Id="rId9" Type="http://schemas.openxmlformats.org/officeDocument/2006/relationships/hyperlink" Target="https://www.dropbox.com/sh/e4smi7kb9k6rqua/AADgqx0ef84iBsmEpTWT4kV8a?dl=0" TargetMode="External"/><Relationship Id="rId10" Type="http://schemas.openxmlformats.org/officeDocument/2006/relationships/hyperlink" Target="https://tinyurl.com/ValueAgileBook" TargetMode="External"/><Relationship Id="rId11" Type="http://schemas.openxmlformats.org/officeDocument/2006/relationships/hyperlink" Target="http://concepts.gilb.com/dl974" TargetMode="External"/><Relationship Id="rId12" Type="http://schemas.openxmlformats.org/officeDocument/2006/relationships/hyperlink" Target="https://www.gilb.com/blog/Agile-Tools-for-Value-Delivery-by-Tom-Gilb" TargetMode="External"/><Relationship Id="rId13" Type="http://schemas.openxmlformats.org/officeDocument/2006/relationships/hyperlink" Target="http://tiny.cc/ManagilitySlides" TargetMode="External"/><Relationship Id="rId14" Type="http://schemas.openxmlformats.org/officeDocument/2006/relationships/hyperlink" Target="http://www.gilb.com/DL461" TargetMode="External"/><Relationship Id="rId15" Type="http://schemas.openxmlformats.org/officeDocument/2006/relationships/hyperlink" Target="https://tinyurl.com/SysEntArchBook" TargetMode="External"/><Relationship Id="rId16" Type="http://schemas.openxmlformats.org/officeDocument/2006/relationships/hyperlink" Target="https://www.youtube.com/channel/UCb508f8y_d0PqRZKPCVVVxQ" TargetMode="External"/><Relationship Id="rId17" Type="http://schemas.openxmlformats.org/officeDocument/2006/relationships/hyperlink" Target="https://youtu.be/SxFwYfcDJLg" TargetMode="External"/><Relationship Id="rId18" Type="http://schemas.openxmlformats.org/officeDocument/2006/relationships/hyperlink" Target="https://www.youtube.com/watch?v=nbf3Ngovg_0&amp;list=PLKBhokJ0qd3_wlvr0j85YhmNfNj8ZJ8M-&amp;index=9"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hyperlink" Target="https://www.gilb.com/" TargetMode="External"/><Relationship Id="rId5" Type="http://schemas.openxmlformats.org/officeDocument/2006/relationships/image" Target="../media/image5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hyperlink" Target="http://tiny.cc/ManagilitySlides"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www.gilb.com/dl830" TargetMode="External"/><Relationship Id="rId3" Type="http://schemas.openxmlformats.org/officeDocument/2006/relationships/hyperlink" Target="http://www.gilb.com/DL387" TargetMode="External"/><Relationship Id="rId4" Type="http://schemas.openxmlformats.org/officeDocument/2006/relationships/image" Target="../media/image15.png"/><Relationship Id="rId5"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inyurl.com/RiskMgtVP" TargetMode="External"/><Relationship Id="rId3" Type="http://schemas.openxmlformats.org/officeDocument/2006/relationships/image" Target="../media/image16.png"/><Relationship Id="rId4" Type="http://schemas.openxmlformats.org/officeDocument/2006/relationships/hyperlink" Target="https://businessagility.institute/learn/agile-hardware/514"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uesday, May 4, 2021…"/>
          <p:cNvSpPr txBox="1"/>
          <p:nvPr>
            <p:ph type="body" sz="quarter" idx="1"/>
          </p:nvPr>
        </p:nvSpPr>
        <p:spPr>
          <a:xfrm>
            <a:off x="1206499" y="11839047"/>
            <a:ext cx="21971002" cy="1426232"/>
          </a:xfrm>
          <a:prstGeom prst="rect">
            <a:avLst/>
          </a:prstGeom>
        </p:spPr>
        <p:txBody>
          <a:bodyPr/>
          <a:lstStyle/>
          <a:p>
            <a:pPr defTabSz="257555">
              <a:defRPr sz="1716"/>
            </a:pPr>
            <a:r>
              <a:t>Tuesday, May 4, 2021</a:t>
            </a:r>
          </a:p>
          <a:p>
            <a:pPr defTabSz="257555">
              <a:defRPr sz="1716"/>
            </a:pPr>
            <a:r>
              <a:t>Serious Agile Requirements with Tom Gilb</a:t>
            </a:r>
          </a:p>
          <a:p>
            <a:pPr defTabSz="257555">
              <a:defRPr sz="1716"/>
            </a:pPr>
          </a:p>
          <a:p>
            <a:pPr defTabSz="257555">
              <a:defRPr sz="1716"/>
            </a:pPr>
            <a:r>
              <a:t>Tuesday, May 4, 2021</a:t>
            </a:r>
          </a:p>
          <a:p>
            <a:pPr defTabSz="257555">
              <a:defRPr sz="1716"/>
            </a:pPr>
            <a:r>
              <a:t>6:00 PM to 7:30 PM GMT+1</a:t>
            </a:r>
          </a:p>
        </p:txBody>
      </p:sp>
      <p:sp>
        <p:nvSpPr>
          <p:cNvPr id="208" name="Serious Agile Requirements"/>
          <p:cNvSpPr txBox="1"/>
          <p:nvPr>
            <p:ph type="title"/>
          </p:nvPr>
        </p:nvSpPr>
        <p:spPr>
          <a:xfrm>
            <a:off x="942885" y="313126"/>
            <a:ext cx="22234618" cy="2416420"/>
          </a:xfrm>
          <a:prstGeom prst="rect">
            <a:avLst/>
          </a:prstGeom>
        </p:spPr>
        <p:txBody>
          <a:bodyPr/>
          <a:lstStyle>
            <a:lvl1pPr algn="ctr" defTabSz="1755604">
              <a:defRPr spc="-199" sz="8300"/>
            </a:lvl1pPr>
          </a:lstStyle>
          <a:p>
            <a:pPr/>
            <a:r>
              <a:t>Serious Agile Requirements</a:t>
            </a:r>
            <a:endParaRPr spc="-167"/>
          </a:p>
        </p:txBody>
      </p:sp>
      <p:sp>
        <p:nvSpPr>
          <p:cNvPr id="209" name="Tom Gilb…"/>
          <p:cNvSpPr txBox="1"/>
          <p:nvPr/>
        </p:nvSpPr>
        <p:spPr>
          <a:xfrm>
            <a:off x="602418" y="3363572"/>
            <a:ext cx="12848257" cy="6081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363220">
              <a:defRPr b="1" sz="4100">
                <a:solidFill>
                  <a:srgbClr val="000000"/>
                </a:solidFill>
              </a:defRPr>
            </a:pPr>
            <a:r>
              <a:t>Tom Gilb</a:t>
            </a:r>
          </a:p>
          <a:p>
            <a:pPr algn="l" defTabSz="363220">
              <a:defRPr b="1" sz="4100">
                <a:solidFill>
                  <a:srgbClr val="000000"/>
                </a:solidFill>
              </a:defRPr>
            </a:pPr>
            <a:r>
              <a:t>Recorded Presentation for Agile Evangelistas</a:t>
            </a:r>
          </a:p>
          <a:p>
            <a:pPr algn="l" defTabSz="363220">
              <a:defRPr b="1" sz="4100">
                <a:solidFill>
                  <a:srgbClr val="000000"/>
                </a:solidFill>
              </a:defRPr>
            </a:pPr>
          </a:p>
          <a:p>
            <a:pPr algn="l" defTabSz="363220">
              <a:defRPr b="1" sz="4100">
                <a:solidFill>
                  <a:srgbClr val="000000"/>
                </a:solidFill>
              </a:defRPr>
            </a:pPr>
            <a:r>
              <a:t>May 4 2021, 6PM UK Time.</a:t>
            </a:r>
          </a:p>
          <a:p>
            <a:pPr algn="l" defTabSz="363220">
              <a:defRPr b="1" sz="4100">
                <a:solidFill>
                  <a:srgbClr val="000000"/>
                </a:solidFill>
              </a:defRPr>
            </a:pPr>
            <a:r>
              <a:t>Slides at </a:t>
            </a:r>
            <a:r>
              <a:rPr u="sng">
                <a:solidFill>
                  <a:srgbClr val="0000FF"/>
                </a:solidFill>
                <a:uFill>
                  <a:solidFill>
                    <a:srgbClr val="0000FF"/>
                  </a:solidFill>
                </a:uFill>
                <a:hlinkClick r:id="rId3" invalidUrl="" action="" tgtFrame="" tooltip="" history="1" highlightClick="0" endSnd="0"/>
              </a:rPr>
              <a:t>https://www.dropbox.com/sh/e4smi7kb9k6rqua/AADgqx0ef84iBsmEpTWT4kV8a?dl=0</a:t>
            </a:r>
          </a:p>
          <a:p>
            <a:pPr algn="l" defTabSz="363220">
              <a:defRPr b="1" sz="4100">
                <a:solidFill>
                  <a:srgbClr val="000000"/>
                </a:solidFill>
              </a:defRPr>
            </a:pPr>
            <a:r>
              <a:t>Paper  at reference  [2]</a:t>
            </a:r>
          </a:p>
        </p:txBody>
      </p:sp>
      <p:sp>
        <p:nvSpPr>
          <p:cNvPr id="210" name="Slide Number"/>
          <p:cNvSpPr txBox="1"/>
          <p:nvPr>
            <p:ph type="sldNum" sz="quarter" idx="4294967295"/>
          </p:nvPr>
        </p:nvSpPr>
        <p:spPr>
          <a:xfrm>
            <a:off x="12065050" y="13080998"/>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1" name="TOM holding SM and POSEM 2020.pdf" descr="TOM holding SM and POSEM 2020.pdf"/>
          <p:cNvPicPr>
            <a:picLocks noChangeAspect="1"/>
          </p:cNvPicPr>
          <p:nvPr/>
        </p:nvPicPr>
        <p:blipFill>
          <a:blip r:embed="rId4">
            <a:extLst/>
          </a:blip>
          <a:stretch>
            <a:fillRect/>
          </a:stretch>
        </p:blipFill>
        <p:spPr>
          <a:xfrm>
            <a:off x="14049347" y="1835031"/>
            <a:ext cx="10692001" cy="7560000"/>
          </a:xfrm>
          <a:prstGeom prst="rect">
            <a:avLst/>
          </a:prstGeom>
          <a:ln w="12700">
            <a:miter lim="400000"/>
          </a:ln>
        </p:spPr>
      </p:pic>
      <p:pic>
        <p:nvPicPr>
          <p:cNvPr id="212" name="Screen Shot 2021-04-29 at 00.07.11.png" descr="Screen Shot 2021-04-29 at 00.07.11.png"/>
          <p:cNvPicPr>
            <a:picLocks noChangeAspect="1"/>
          </p:cNvPicPr>
          <p:nvPr/>
        </p:nvPicPr>
        <p:blipFill>
          <a:blip r:embed="rId5">
            <a:extLst/>
          </a:blip>
          <a:stretch>
            <a:fillRect/>
          </a:stretch>
        </p:blipFill>
        <p:spPr>
          <a:xfrm>
            <a:off x="7635961" y="8198256"/>
            <a:ext cx="4637984" cy="453605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 What About ‘User Stories’"/>
          <p:cNvSpPr txBox="1"/>
          <p:nvPr>
            <p:ph type="title"/>
          </p:nvPr>
        </p:nvSpPr>
        <p:spPr>
          <a:xfrm>
            <a:off x="1206500" y="1079499"/>
            <a:ext cx="21971000" cy="1433165"/>
          </a:xfrm>
          <a:prstGeom prst="rect">
            <a:avLst/>
          </a:prstGeom>
        </p:spPr>
        <p:txBody>
          <a:bodyPr/>
          <a:lstStyle>
            <a:lvl1pPr defTabSz="457200">
              <a:lnSpc>
                <a:spcPct val="117999"/>
              </a:lnSpc>
              <a:defRPr spc="0"/>
            </a:lvl1pPr>
          </a:lstStyle>
          <a:p>
            <a:pPr/>
            <a:r>
              <a:t>- What About ‘User Stories’</a:t>
            </a:r>
          </a:p>
        </p:txBody>
      </p:sp>
      <p:sp>
        <p:nvSpPr>
          <p:cNvPr id="297" name="For example:…"/>
          <p:cNvSpPr txBox="1"/>
          <p:nvPr>
            <p:ph type="body" idx="1"/>
          </p:nvPr>
        </p:nvSpPr>
        <p:spPr>
          <a:xfrm>
            <a:off x="416685" y="3479413"/>
            <a:ext cx="20386690" cy="9961179"/>
          </a:xfrm>
          <a:prstGeom prst="rect">
            <a:avLst/>
          </a:prstGeom>
        </p:spPr>
        <p:txBody>
          <a:bodyPr lIns="50800" tIns="50800" rIns="50800" bIns="50800"/>
          <a:lstStyle/>
          <a:p>
            <a:pPr defTabSz="457200">
              <a:defRPr b="0" i="1" sz="5700">
                <a:latin typeface="+mn-lt"/>
                <a:ea typeface="+mn-ea"/>
                <a:cs typeface="+mn-cs"/>
                <a:sym typeface="Helvetica"/>
              </a:defRPr>
            </a:pPr>
            <a:r>
              <a:t>For example:</a:t>
            </a:r>
          </a:p>
          <a:p>
            <a:pPr defTabSz="457200">
              <a:defRPr b="0" i="1" sz="5700">
                <a:latin typeface="+mn-lt"/>
                <a:ea typeface="+mn-ea"/>
                <a:cs typeface="+mn-cs"/>
                <a:sym typeface="Helvetica"/>
              </a:defRPr>
            </a:pPr>
            <a:r>
              <a:t>As </a:t>
            </a:r>
            <a:r>
              <a:rPr b="1"/>
              <a:t>Security Director </a:t>
            </a:r>
            <a:r>
              <a:rPr u="sng"/>
              <a:t>I Need </a:t>
            </a:r>
            <a:r>
              <a:t> </a:t>
            </a:r>
            <a:r>
              <a:rPr b="1"/>
              <a:t>State-of-the-Art ‘AI’ Security Technology</a:t>
            </a:r>
            <a:r>
              <a:t> </a:t>
            </a:r>
            <a:r>
              <a:rPr u="sng"/>
              <a:t>so that </a:t>
            </a:r>
            <a:r>
              <a:rPr b="1"/>
              <a:t>the Russians can’t hack into the government. </a:t>
            </a:r>
          </a:p>
          <a:p>
            <a:pPr defTabSz="457200">
              <a:defRPr b="0" i="1" sz="5700">
                <a:latin typeface="+mn-lt"/>
                <a:ea typeface="+mn-ea"/>
                <a:cs typeface="+mn-cs"/>
                <a:sym typeface="Helvetica"/>
              </a:defRPr>
            </a:pPr>
          </a:p>
          <a:p>
            <a:pPr defTabSz="457200">
              <a:defRPr b="0" i="1" sz="5700">
                <a:latin typeface="+mn-lt"/>
                <a:ea typeface="+mn-ea"/>
                <a:cs typeface="+mn-cs"/>
                <a:sym typeface="Helvetica"/>
              </a:defRPr>
            </a:pPr>
            <a:r>
              <a:t>Now:  “</a:t>
            </a:r>
            <a:r>
              <a:rPr b="1"/>
              <a:t>the Russians can’t hack into the government. </a:t>
            </a:r>
            <a:r>
              <a:t>” is the ‘</a:t>
            </a:r>
            <a:r>
              <a:rPr u="sng"/>
              <a:t>requirement</a:t>
            </a:r>
            <a:r>
              <a:t>. However ambiguous it is.</a:t>
            </a:r>
          </a:p>
          <a:p>
            <a:pPr defTabSz="457200">
              <a:defRPr b="0" i="1" sz="5700">
                <a:latin typeface="+mn-lt"/>
                <a:ea typeface="+mn-ea"/>
                <a:cs typeface="+mn-cs"/>
                <a:sym typeface="Helvetica"/>
              </a:defRPr>
            </a:pPr>
          </a:p>
          <a:p>
            <a:pPr defTabSz="457200">
              <a:defRPr b="0" i="1" sz="5700">
                <a:latin typeface="+mn-lt"/>
                <a:ea typeface="+mn-ea"/>
                <a:cs typeface="+mn-cs"/>
                <a:sym typeface="Helvetica"/>
              </a:defRPr>
            </a:pPr>
            <a:r>
              <a:t>And  “</a:t>
            </a:r>
            <a:r>
              <a:rPr b="1"/>
              <a:t>State-of-the-Art ‘AI’ Security Technology</a:t>
            </a:r>
            <a:r>
              <a:t>” is an ‘</a:t>
            </a:r>
            <a:r>
              <a:rPr u="sng"/>
              <a:t>architecture</a:t>
            </a:r>
            <a:r>
              <a:t>’.</a:t>
            </a:r>
          </a:p>
        </p:txBody>
      </p:sp>
      <p:pic>
        <p:nvPicPr>
          <p:cNvPr id="298" name="Screen Shot 2021-04-28 at 17.22.44.png" descr="Screen Shot 2021-04-28 at 17.22.44.png"/>
          <p:cNvPicPr>
            <a:picLocks noChangeAspect="1"/>
          </p:cNvPicPr>
          <p:nvPr/>
        </p:nvPicPr>
        <p:blipFill>
          <a:blip r:embed="rId3">
            <a:extLst/>
          </a:blip>
          <a:stretch>
            <a:fillRect/>
          </a:stretch>
        </p:blipFill>
        <p:spPr>
          <a:xfrm>
            <a:off x="20649012" y="-70598"/>
            <a:ext cx="3688672" cy="4913641"/>
          </a:xfrm>
          <a:prstGeom prst="rect">
            <a:avLst/>
          </a:prstGeom>
          <a:ln w="12700">
            <a:miter lim="400000"/>
          </a:ln>
        </p:spPr>
      </p:pic>
      <p:sp>
        <p:nvSpPr>
          <p:cNvPr id="299" name="Slide Number"/>
          <p:cNvSpPr txBox="1"/>
          <p:nvPr>
            <p:ph type="sldNum" sz="quarter" idx="4294967295"/>
          </p:nvPr>
        </p:nvSpPr>
        <p:spPr>
          <a:xfrm>
            <a:off x="12065050" y="13080998"/>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User Stories"/>
          <p:cNvSpPr txBox="1"/>
          <p:nvPr>
            <p:ph type="title"/>
          </p:nvPr>
        </p:nvSpPr>
        <p:spPr>
          <a:xfrm>
            <a:off x="2387600" y="355599"/>
            <a:ext cx="19621500" cy="1524243"/>
          </a:xfrm>
          <a:prstGeom prst="rect">
            <a:avLst/>
          </a:prstGeom>
          <a:solidFill>
            <a:srgbClr val="DE5F00">
              <a:alpha val="80000"/>
            </a:srgbClr>
          </a:solidFill>
        </p:spPr>
        <p:txBody>
          <a:bodyPr/>
          <a:lstStyle>
            <a:lvl1pPr>
              <a:defRPr sz="9200">
                <a:solidFill>
                  <a:srgbClr val="FFFFFF"/>
                </a:solidFill>
              </a:defRPr>
            </a:lvl1pPr>
          </a:lstStyle>
          <a:p>
            <a:pPr/>
            <a:r>
              <a:t>      User Stories </a:t>
            </a:r>
          </a:p>
        </p:txBody>
      </p:sp>
      <p:sp>
        <p:nvSpPr>
          <p:cNvPr id="304" name="My problem is, that I see user stories being used way beyond their ‘level of competence’,           Needing to do too much, with too little.…"/>
          <p:cNvSpPr txBox="1"/>
          <p:nvPr>
            <p:ph type="body" sz="half" idx="1"/>
          </p:nvPr>
        </p:nvSpPr>
        <p:spPr>
          <a:xfrm>
            <a:off x="312056" y="2348591"/>
            <a:ext cx="12111175" cy="10571626"/>
          </a:xfrm>
          <a:prstGeom prst="rect">
            <a:avLst/>
          </a:prstGeom>
        </p:spPr>
        <p:txBody>
          <a:bodyPr/>
          <a:lstStyle/>
          <a:p>
            <a:pPr marL="32670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My problem is, that I see user stories being used </a:t>
            </a:r>
            <a:r>
              <a:rPr u="sng"/>
              <a:t>way beyond their ‘level of competence’, </a:t>
            </a:r>
            <a:r>
              <a:rPr i="1"/>
              <a:t>          Needing to do too much, with too little.</a:t>
            </a:r>
            <a:endParaRPr u="sng"/>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and I think user stories, as a </a:t>
            </a:r>
            <a:r>
              <a:rPr i="1"/>
              <a:t>primary requirements culture,</a:t>
            </a:r>
            <a:r>
              <a:t>  are probably one initial </a:t>
            </a:r>
            <a:r>
              <a:rPr u="sng"/>
              <a:t>cause of project failure. </a:t>
            </a:r>
            <a:endParaRPr u="sng"/>
          </a:p>
          <a:p>
            <a:pPr marL="32670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Success and failure are not clearly defined by user stories; ever.</a:t>
            </a:r>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the Value level </a:t>
            </a:r>
            <a:r>
              <a:rPr u="sng"/>
              <a:t>‘Tolerable level’</a:t>
            </a:r>
            <a:r>
              <a:t>, in Planguage, defines a </a:t>
            </a:r>
            <a:r>
              <a:rPr u="sng"/>
              <a:t>failure</a:t>
            </a:r>
            <a:r>
              <a:t> border, </a:t>
            </a:r>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and ‘</a:t>
            </a:r>
            <a:r>
              <a:rPr u="sng"/>
              <a:t>Goal level ‘</a:t>
            </a:r>
            <a:r>
              <a:t>, in Planguage, defines </a:t>
            </a:r>
            <a:r>
              <a:rPr u="sng"/>
              <a:t>success</a:t>
            </a:r>
            <a:r>
              <a:t>.</a:t>
            </a:r>
          </a:p>
          <a:p>
            <a:pPr marL="32670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 User stories just do not deal with </a:t>
            </a:r>
            <a:r>
              <a:rPr i="1"/>
              <a:t>values and qualities</a:t>
            </a:r>
            <a:r>
              <a:t>, (M.C. agrees)</a:t>
            </a:r>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so we need more,  (Cohn suggests Planguage)</a:t>
            </a:r>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for controlling the system stakeholder results, values, and qualities.</a:t>
            </a:r>
          </a:p>
          <a:p>
            <a:pPr marL="32670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Use    User Stories    as an ‘Ambition Level’ (a ‘headline’),        a ‘starter’</a:t>
            </a:r>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a simplified departure point,  not pretending accuracy, quote the boss</a:t>
            </a:r>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and then analyze what the exact, ‘value levels’ should be </a:t>
            </a:r>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(derive a ‘Scale’ and a ‘Wish’ for example).</a:t>
            </a:r>
          </a:p>
          <a:p>
            <a:pPr lvl="1" marL="1197926" indent="-326706" defTabSz="448055">
              <a:lnSpc>
                <a:spcPct val="110000"/>
              </a:lnSpc>
              <a:spcBef>
                <a:spcPts val="2300"/>
              </a:spcBef>
              <a:buSzPct val="47000"/>
              <a:buBlip>
                <a:blip r:embed="rId3"/>
              </a:buBlip>
              <a:defRPr b="1" sz="2300">
                <a:solidFill>
                  <a:srgbClr val="000000"/>
                </a:solidFill>
                <a:latin typeface="Avenir Next Regular"/>
                <a:ea typeface="Avenir Next Regular"/>
                <a:cs typeface="Avenir Next Regular"/>
                <a:sym typeface="Avenir Next Regular"/>
              </a:defRPr>
            </a:pPr>
            <a:r>
              <a:t>See next slide</a:t>
            </a:r>
          </a:p>
        </p:txBody>
      </p:sp>
      <p:sp>
        <p:nvSpPr>
          <p:cNvPr id="305" name="Slide Number"/>
          <p:cNvSpPr txBox="1"/>
          <p:nvPr>
            <p:ph type="sldNum" sz="quarter" idx="4294967295"/>
          </p:nvPr>
        </p:nvSpPr>
        <p:spPr>
          <a:xfrm>
            <a:off x="11956984" y="13106400"/>
            <a:ext cx="461773"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pic>
        <p:nvPicPr>
          <p:cNvPr id="306" name="Screenshot 2020-04-21 at 03.42.58.png" descr="Screenshot 2020-04-21 at 03.42.58.png"/>
          <p:cNvPicPr>
            <a:picLocks noChangeAspect="1"/>
          </p:cNvPicPr>
          <p:nvPr/>
        </p:nvPicPr>
        <p:blipFill>
          <a:blip r:embed="rId4">
            <a:extLst/>
          </a:blip>
          <a:stretch>
            <a:fillRect/>
          </a:stretch>
        </p:blipFill>
        <p:spPr>
          <a:xfrm>
            <a:off x="13544954" y="4167616"/>
            <a:ext cx="10662132" cy="7919079"/>
          </a:xfrm>
          <a:prstGeom prst="rect">
            <a:avLst/>
          </a:prstGeom>
          <a:ln w="12700">
            <a:miter lim="400000"/>
          </a:ln>
        </p:spPr>
      </p:pic>
      <p:sp>
        <p:nvSpPr>
          <p:cNvPr id="307" name="Source [ref. 3B] Value Requirement slides. VR Book [3A]15.1"/>
          <p:cNvSpPr txBox="1"/>
          <p:nvPr/>
        </p:nvSpPr>
        <p:spPr>
          <a:xfrm>
            <a:off x="11232599" y="12522637"/>
            <a:ext cx="801834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Source [ref. 3B] Value Requirement slides. </a:t>
            </a:r>
            <a:r>
              <a:rPr sz="2100"/>
              <a:t>VR Book [3A]</a:t>
            </a:r>
            <a:r>
              <a:rPr sz="2000"/>
              <a:t>15.1</a:t>
            </a:r>
            <a:r>
              <a:rPr sz="1200"/>
              <a:t>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User Stories ? (Just a beginning)"/>
          <p:cNvSpPr txBox="1"/>
          <p:nvPr>
            <p:ph type="title"/>
          </p:nvPr>
        </p:nvSpPr>
        <p:spPr>
          <a:xfrm>
            <a:off x="2387600" y="355599"/>
            <a:ext cx="19621500" cy="1024228"/>
          </a:xfrm>
          <a:prstGeom prst="rect">
            <a:avLst/>
          </a:prstGeom>
        </p:spPr>
        <p:txBody>
          <a:bodyPr/>
          <a:lstStyle>
            <a:lvl1pPr defTabSz="495300">
              <a:defRPr sz="6700"/>
            </a:lvl1pPr>
          </a:lstStyle>
          <a:p>
            <a:pPr/>
            <a:r>
              <a:t>User Stories ? (Just a beginning)</a:t>
            </a:r>
          </a:p>
        </p:txBody>
      </p:sp>
      <p:sp>
        <p:nvSpPr>
          <p:cNvPr id="312" name="Can ‘User Stories’ be used?…"/>
          <p:cNvSpPr txBox="1"/>
          <p:nvPr>
            <p:ph type="body" idx="1"/>
          </p:nvPr>
        </p:nvSpPr>
        <p:spPr>
          <a:xfrm>
            <a:off x="211044" y="1612475"/>
            <a:ext cx="14589311" cy="10689681"/>
          </a:xfrm>
          <a:prstGeom prst="rect">
            <a:avLst/>
          </a:prstGeom>
        </p:spPr>
        <p:txBody>
          <a:bodyPr/>
          <a:lstStyle/>
          <a:p>
            <a:pPr marL="0" indent="0" defTabSz="384047">
              <a:spcBef>
                <a:spcPts val="1300"/>
              </a:spcBef>
              <a:buSzTx/>
              <a:buNone/>
              <a:defRPr sz="4900">
                <a:solidFill>
                  <a:srgbClr val="B7491A"/>
                </a:solidFill>
                <a:latin typeface="Avenir Next Demi Bold"/>
                <a:ea typeface="Avenir Next Demi Bold"/>
                <a:cs typeface="Avenir Next Demi Bold"/>
                <a:sym typeface="Avenir Next Demi Bold"/>
              </a:defRPr>
            </a:pPr>
            <a:r>
              <a:t>Can ‘User Stories’ be used?</a:t>
            </a:r>
          </a:p>
          <a:p>
            <a:pPr marL="0" indent="0" defTabSz="384047">
              <a:lnSpc>
                <a:spcPct val="110000"/>
              </a:lnSpc>
              <a:spcBef>
                <a:spcPts val="2000"/>
              </a:spcBef>
              <a:buSzTx/>
              <a:buNone/>
              <a:defRPr b="1" sz="2600">
                <a:solidFill>
                  <a:srgbClr val="000000"/>
                </a:solidFill>
                <a:latin typeface="Avenir Next Regular"/>
                <a:ea typeface="Avenir Next Regular"/>
                <a:cs typeface="Avenir Next Regular"/>
                <a:sym typeface="Avenir Next Regular"/>
              </a:defRPr>
            </a:pPr>
            <a:r>
              <a:t>User stories do </a:t>
            </a:r>
            <a:r>
              <a:rPr u="sng"/>
              <a:t>not</a:t>
            </a:r>
            <a:r>
              <a:t> contain enough information,</a:t>
            </a:r>
          </a:p>
          <a:p>
            <a:pPr lvl="1" marL="0" indent="4887883" defTabSz="384047">
              <a:lnSpc>
                <a:spcPct val="110000"/>
              </a:lnSpc>
              <a:spcBef>
                <a:spcPts val="2000"/>
              </a:spcBef>
              <a:buSzTx/>
              <a:buNone/>
              <a:defRPr b="1" sz="2600">
                <a:solidFill>
                  <a:srgbClr val="000000"/>
                </a:solidFill>
                <a:latin typeface="Avenir Next Regular"/>
                <a:ea typeface="Avenir Next Regular"/>
                <a:cs typeface="Avenir Next Regular"/>
                <a:sym typeface="Avenir Next Regular"/>
              </a:defRPr>
            </a:pPr>
            <a:r>
              <a:t> to serve as ‘value’ requirements. </a:t>
            </a:r>
          </a:p>
          <a:p>
            <a:pPr marL="0" indent="0" defTabSz="384047">
              <a:lnSpc>
                <a:spcPct val="110000"/>
              </a:lnSpc>
              <a:spcBef>
                <a:spcPts val="2000"/>
              </a:spcBef>
              <a:buSzTx/>
              <a:buNone/>
              <a:defRPr b="1" sz="2600">
                <a:solidFill>
                  <a:srgbClr val="000000"/>
                </a:solidFill>
                <a:latin typeface="Avenir Next Regular"/>
                <a:ea typeface="Avenir Next Regular"/>
                <a:cs typeface="Avenir Next Regular"/>
                <a:sym typeface="Avenir Next Regular"/>
              </a:defRPr>
            </a:pPr>
            <a:r>
              <a:t>But you can </a:t>
            </a:r>
            <a:r>
              <a:rPr u="sng"/>
              <a:t>add on</a:t>
            </a:r>
            <a:r>
              <a:t> that ‘value information’;  to make values clearer.</a:t>
            </a:r>
          </a:p>
          <a:p>
            <a:pPr marL="0" indent="0" defTabSz="384047">
              <a:lnSpc>
                <a:spcPct val="110000"/>
              </a:lnSpc>
              <a:spcBef>
                <a:spcPts val="2000"/>
              </a:spcBef>
              <a:buSzTx/>
              <a:buNone/>
              <a:defRPr b="1" sz="2900" u="sng">
                <a:solidFill>
                  <a:srgbClr val="000000"/>
                </a:solidFill>
                <a:latin typeface="Avenir Next Regular"/>
                <a:ea typeface="Avenir Next Regular"/>
                <a:cs typeface="Avenir Next Regular"/>
                <a:sym typeface="Avenir Next Regular"/>
              </a:defRPr>
            </a:pPr>
            <a:r>
              <a:t>User Stories have a useful structure: </a:t>
            </a:r>
            <a:r>
              <a:rPr u="none"/>
              <a:t>are good ‘summaries’. They contain:….</a:t>
            </a:r>
          </a:p>
          <a:p>
            <a:pPr marL="232755" indent="-232755" defTabSz="384047">
              <a:lnSpc>
                <a:spcPct val="110000"/>
              </a:lnSpc>
              <a:spcBef>
                <a:spcPts val="2000"/>
              </a:spcBef>
              <a:buSzPct val="100000"/>
              <a:buAutoNum type="arabicPeriod" startAt="1"/>
              <a:defRPr b="1" sz="2600">
                <a:solidFill>
                  <a:srgbClr val="000000"/>
                </a:solidFill>
                <a:latin typeface="Avenir Next Regular"/>
                <a:ea typeface="Avenir Next Regular"/>
                <a:cs typeface="Avenir Next Regular"/>
                <a:sym typeface="Avenir Next Regular"/>
              </a:defRPr>
            </a:pPr>
            <a:r>
              <a:t> A </a:t>
            </a:r>
            <a:r>
              <a:rPr i="1" u="sng"/>
              <a:t>stakeholder</a:t>
            </a:r>
            <a:r>
              <a:t> (narrowly called ’user’). </a:t>
            </a:r>
            <a:r>
              <a:rPr>
                <a:solidFill>
                  <a:srgbClr val="F80000"/>
                </a:solidFill>
              </a:rPr>
              <a:t>‘Stakeholder stories’!</a:t>
            </a:r>
            <a:endParaRPr>
              <a:solidFill>
                <a:srgbClr val="F80000"/>
              </a:solidFill>
            </a:endParaRPr>
          </a:p>
          <a:p>
            <a:pPr marL="232755" indent="-232755" defTabSz="384047">
              <a:lnSpc>
                <a:spcPct val="110000"/>
              </a:lnSpc>
              <a:spcBef>
                <a:spcPts val="2000"/>
              </a:spcBef>
              <a:buSzPct val="100000"/>
              <a:buAutoNum type="arabicPeriod" startAt="1"/>
              <a:defRPr b="1" sz="2600">
                <a:solidFill>
                  <a:srgbClr val="000000"/>
                </a:solidFill>
                <a:latin typeface="Avenir Next Regular"/>
                <a:ea typeface="Avenir Next Regular"/>
                <a:cs typeface="Avenir Next Regular"/>
                <a:sym typeface="Avenir Next Regular"/>
              </a:defRPr>
            </a:pPr>
            <a:r>
              <a:t> A ‘</a:t>
            </a:r>
            <a:r>
              <a:rPr u="sng"/>
              <a:t>story</a:t>
            </a:r>
            <a:r>
              <a:t>’, which functions as a </a:t>
            </a:r>
            <a:r>
              <a:rPr i="1"/>
              <a:t>sort of requirement</a:t>
            </a:r>
            <a:r>
              <a:t>. But is not detailed enough for serious purposes.</a:t>
            </a:r>
          </a:p>
          <a:p>
            <a:pPr marL="232755" indent="-232755" defTabSz="384047">
              <a:lnSpc>
                <a:spcPct val="110000"/>
              </a:lnSpc>
              <a:spcBef>
                <a:spcPts val="2000"/>
              </a:spcBef>
              <a:buSzPct val="100000"/>
              <a:buAutoNum type="arabicPeriod" startAt="1"/>
              <a:defRPr b="1" sz="2600">
                <a:solidFill>
                  <a:srgbClr val="000000"/>
                </a:solidFill>
                <a:latin typeface="Avenir Next Regular"/>
                <a:ea typeface="Avenir Next Regular"/>
                <a:cs typeface="Avenir Next Regular"/>
                <a:sym typeface="Avenir Next Regular"/>
              </a:defRPr>
            </a:pPr>
            <a:r>
              <a:t> A </a:t>
            </a:r>
            <a:r>
              <a:rPr i="1" u="sng"/>
              <a:t>justification</a:t>
            </a:r>
            <a:r>
              <a:t> for the story, which is good practice. </a:t>
            </a:r>
          </a:p>
          <a:p>
            <a:pPr lvl="1" marL="0" indent="384047" defTabSz="384047">
              <a:lnSpc>
                <a:spcPct val="110000"/>
              </a:lnSpc>
              <a:spcBef>
                <a:spcPts val="2000"/>
              </a:spcBef>
              <a:buSzTx/>
              <a:buNone/>
              <a:defRPr b="1" sz="2600">
                <a:solidFill>
                  <a:srgbClr val="000000"/>
                </a:solidFill>
                <a:latin typeface="Avenir Next Regular"/>
                <a:ea typeface="Avenir Next Regular"/>
                <a:cs typeface="Avenir Next Regular"/>
                <a:sym typeface="Avenir Next Regular"/>
              </a:defRPr>
            </a:pPr>
            <a:r>
              <a:t>But can be improved upon. Like, ‘what is the economic value?’</a:t>
            </a:r>
          </a:p>
          <a:p>
            <a:pPr marL="232755" indent="-232755" defTabSz="384047">
              <a:lnSpc>
                <a:spcPct val="110000"/>
              </a:lnSpc>
              <a:spcBef>
                <a:spcPts val="2000"/>
              </a:spcBef>
              <a:buSzPct val="100000"/>
              <a:buAutoNum type="arabicPeriod" startAt="1"/>
              <a:defRPr b="1" sz="2600">
                <a:solidFill>
                  <a:srgbClr val="000000"/>
                </a:solidFill>
                <a:latin typeface="Avenir Next Regular"/>
                <a:ea typeface="Avenir Next Regular"/>
                <a:cs typeface="Avenir Next Regular"/>
                <a:sym typeface="Avenir Next Regular"/>
              </a:defRPr>
            </a:pPr>
            <a:r>
              <a:t> My initial advice for people who </a:t>
            </a:r>
            <a:r>
              <a:rPr i="1"/>
              <a:t>have to</a:t>
            </a:r>
            <a:r>
              <a:t> deal with User Stories is to </a:t>
            </a:r>
          </a:p>
          <a:p>
            <a:pPr lvl="1" marL="392776" indent="-232755" defTabSz="384047">
              <a:lnSpc>
                <a:spcPct val="110000"/>
              </a:lnSpc>
              <a:spcBef>
                <a:spcPts val="2000"/>
              </a:spcBef>
              <a:buSzPct val="100000"/>
              <a:buAutoNum type="arabicPeriod" startAt="1"/>
              <a:defRPr b="1" sz="2600">
                <a:solidFill>
                  <a:srgbClr val="000000"/>
                </a:solidFill>
                <a:latin typeface="Avenir Next Regular"/>
                <a:ea typeface="Avenir Next Regular"/>
                <a:cs typeface="Avenir Next Regular"/>
                <a:sym typeface="Avenir Next Regular"/>
              </a:defRPr>
            </a:pPr>
            <a:r>
              <a:t> write them up as a Planguage statement (see —-&gt;. ) </a:t>
            </a:r>
          </a:p>
          <a:p>
            <a:pPr lvl="1" marL="392776" indent="-232755" defTabSz="384047">
              <a:lnSpc>
                <a:spcPct val="110000"/>
              </a:lnSpc>
              <a:spcBef>
                <a:spcPts val="2000"/>
              </a:spcBef>
              <a:buSzPct val="100000"/>
              <a:buAutoNum type="arabicPeriod" startAt="1"/>
              <a:defRPr b="1" sz="2600">
                <a:solidFill>
                  <a:srgbClr val="000000"/>
                </a:solidFill>
                <a:latin typeface="Avenir Next Regular"/>
                <a:ea typeface="Avenir Next Regular"/>
                <a:cs typeface="Avenir Next Regular"/>
                <a:sym typeface="Avenir Next Regular"/>
              </a:defRPr>
            </a:pPr>
            <a:r>
              <a:t> and then proceed to derive more-useful detail from it.</a:t>
            </a:r>
          </a:p>
          <a:p>
            <a:pPr lvl="2" marL="1365502" indent="-341374" defTabSz="384047">
              <a:lnSpc>
                <a:spcPct val="110000"/>
              </a:lnSpc>
              <a:spcBef>
                <a:spcPts val="2000"/>
              </a:spcBef>
              <a:buSzPct val="123000"/>
              <a:buChar char="•"/>
              <a:defRPr b="1" sz="2600">
                <a:solidFill>
                  <a:srgbClr val="000000"/>
                </a:solidFill>
                <a:latin typeface="Avenir Next Regular"/>
                <a:ea typeface="Avenir Next Regular"/>
                <a:cs typeface="Avenir Next Regular"/>
                <a:sym typeface="Avenir Next Regular"/>
              </a:defRPr>
            </a:pPr>
            <a:r>
              <a:t>Like risk, priority, costs, strategies, stakeholders, issues</a:t>
            </a:r>
          </a:p>
        </p:txBody>
      </p:sp>
      <p:sp>
        <p:nvSpPr>
          <p:cNvPr id="313" name="Slide Number"/>
          <p:cNvSpPr txBox="1"/>
          <p:nvPr>
            <p:ph type="sldNum" sz="quarter" idx="4294967295"/>
          </p:nvPr>
        </p:nvSpPr>
        <p:spPr>
          <a:xfrm>
            <a:off x="11956984" y="13106400"/>
            <a:ext cx="461773"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grpSp>
        <p:nvGrpSpPr>
          <p:cNvPr id="318" name="Usability:…"/>
          <p:cNvGrpSpPr/>
          <p:nvPr/>
        </p:nvGrpSpPr>
        <p:grpSpPr>
          <a:xfrm>
            <a:off x="15057240" y="1641560"/>
            <a:ext cx="9155635" cy="11304376"/>
            <a:chOff x="0" y="0"/>
            <a:chExt cx="9155634" cy="11304375"/>
          </a:xfrm>
        </p:grpSpPr>
        <p:grpSp>
          <p:nvGrpSpPr>
            <p:cNvPr id="316" name="Usability:…"/>
            <p:cNvGrpSpPr/>
            <p:nvPr/>
          </p:nvGrpSpPr>
          <p:grpSpPr>
            <a:xfrm>
              <a:off x="19049" y="19050"/>
              <a:ext cx="9117535" cy="11266276"/>
              <a:chOff x="0" y="0"/>
              <a:chExt cx="9117534" cy="11266275"/>
            </a:xfrm>
          </p:grpSpPr>
          <p:sp>
            <p:nvSpPr>
              <p:cNvPr id="314" name="Rectangle"/>
              <p:cNvSpPr/>
              <p:nvPr/>
            </p:nvSpPr>
            <p:spPr>
              <a:xfrm>
                <a:off x="-1" y="-1"/>
                <a:ext cx="9117536" cy="11266277"/>
              </a:xfrm>
              <a:prstGeom prst="rect">
                <a:avLst/>
              </a:prstGeom>
              <a:blipFill rotWithShape="1">
                <a:blip r:embed="rId3"/>
                <a:srcRect l="0" t="0" r="0" b="0"/>
                <a:tile tx="0" ty="0" sx="100000" sy="100000" flip="none" algn="tl"/>
              </a:blipFill>
              <a:ln w="12700" cap="flat">
                <a:noFill/>
                <a:miter lim="400000"/>
              </a:ln>
              <a:effectLst/>
            </p:spPr>
            <p:txBody>
              <a:bodyPr wrap="square" lIns="50800" tIns="50800" rIns="50800" bIns="50800" numCol="1" anchor="ctr">
                <a:noAutofit/>
              </a:bodyPr>
              <a:lstStyle/>
              <a:p>
                <a:pPr algn="l" defTabSz="693419">
                  <a:defRPr sz="4200">
                    <a:solidFill>
                      <a:srgbClr val="FFFFFF"/>
                    </a:solidFill>
                    <a:latin typeface="Marker Felt"/>
                    <a:ea typeface="Marker Felt"/>
                    <a:cs typeface="Marker Felt"/>
                    <a:sym typeface="Marker Felt"/>
                  </a:defRPr>
                </a:pPr>
              </a:p>
            </p:txBody>
          </p:sp>
          <p:sp>
            <p:nvSpPr>
              <p:cNvPr id="315" name="Usability:…"/>
              <p:cNvSpPr txBox="1"/>
              <p:nvPr/>
            </p:nvSpPr>
            <p:spPr>
              <a:xfrm>
                <a:off x="-1" y="-1"/>
                <a:ext cx="9117536" cy="112662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693419">
                  <a:defRPr b="1" sz="4200" u="sng">
                    <a:solidFill>
                      <a:srgbClr val="FFFFFF"/>
                    </a:solidFill>
                    <a:latin typeface="Marker Felt"/>
                    <a:ea typeface="Marker Felt"/>
                    <a:cs typeface="Marker Felt"/>
                    <a:sym typeface="Marker Felt"/>
                  </a:defRPr>
                </a:pPr>
                <a:r>
                  <a:t>Usability</a:t>
                </a:r>
                <a:r>
                  <a:rPr b="0" u="none"/>
                  <a:t>:</a:t>
                </a:r>
              </a:p>
              <a:p>
                <a:pPr algn="l" defTabSz="693419">
                  <a:defRPr sz="4200">
                    <a:solidFill>
                      <a:srgbClr val="FFFFFF"/>
                    </a:solidFill>
                    <a:latin typeface="Marker Felt"/>
                    <a:ea typeface="Marker Felt"/>
                    <a:cs typeface="Marker Felt"/>
                    <a:sym typeface="Marker Felt"/>
                  </a:defRPr>
                </a:pPr>
              </a:p>
              <a:p>
                <a:pPr algn="l" defTabSz="693419">
                  <a:defRPr b="1" sz="4200">
                    <a:solidFill>
                      <a:srgbClr val="FFFFFF"/>
                    </a:solidFill>
                    <a:latin typeface="Marker Felt"/>
                    <a:ea typeface="Marker Felt"/>
                    <a:cs typeface="Marker Felt"/>
                    <a:sym typeface="Marker Felt"/>
                  </a:defRPr>
                </a:pPr>
                <a:r>
                  <a:t>Type</a:t>
                </a:r>
                <a:r>
                  <a:rPr b="0"/>
                  <a:t>: Value Requirement.</a:t>
                </a:r>
              </a:p>
              <a:p>
                <a:pPr algn="l" defTabSz="693419">
                  <a:defRPr sz="4200">
                    <a:solidFill>
                      <a:srgbClr val="FFFFFF"/>
                    </a:solidFill>
                    <a:latin typeface="Marker Felt"/>
                    <a:ea typeface="Marker Felt"/>
                    <a:cs typeface="Marker Felt"/>
                    <a:sym typeface="Marker Felt"/>
                  </a:defRPr>
                </a:pPr>
              </a:p>
              <a:p>
                <a:pPr algn="l" defTabSz="693419">
                  <a:defRPr b="1" sz="4200">
                    <a:solidFill>
                      <a:srgbClr val="FFFFFF"/>
                    </a:solidFill>
                    <a:latin typeface="Marker Felt"/>
                    <a:ea typeface="Marker Felt"/>
                    <a:cs typeface="Marker Felt"/>
                    <a:sym typeface="Marker Felt"/>
                  </a:defRPr>
                </a:pPr>
                <a:r>
                  <a:t>User Story</a:t>
                </a:r>
                <a:r>
                  <a:rPr b="0"/>
                  <a:t>: </a:t>
                </a:r>
                <a:r>
                  <a:rPr b="0">
                    <a:solidFill>
                      <a:srgbClr val="FFFF17"/>
                    </a:solidFill>
                  </a:rPr>
                  <a:t>As an expert user I want shortcuts to save me time.</a:t>
                </a:r>
                <a:r>
                  <a:rPr b="0"/>
                  <a:t> &lt;- US030719.</a:t>
                </a:r>
              </a:p>
              <a:p>
                <a:pPr algn="l" defTabSz="693419">
                  <a:defRPr sz="4200">
                    <a:solidFill>
                      <a:srgbClr val="FFFFFF"/>
                    </a:solidFill>
                    <a:latin typeface="Marker Felt"/>
                    <a:ea typeface="Marker Felt"/>
                    <a:cs typeface="Marker Felt"/>
                    <a:sym typeface="Marker Felt"/>
                  </a:defRPr>
                </a:pPr>
              </a:p>
              <a:p>
                <a:pPr algn="l" defTabSz="693419">
                  <a:defRPr b="1" sz="4200">
                    <a:solidFill>
                      <a:srgbClr val="FFFFFF"/>
                    </a:solidFill>
                    <a:latin typeface="Marker Felt"/>
                    <a:ea typeface="Marker Felt"/>
                    <a:cs typeface="Marker Felt"/>
                    <a:sym typeface="Marker Felt"/>
                  </a:defRPr>
                </a:pPr>
                <a:r>
                  <a:t>Scale</a:t>
                </a:r>
                <a:r>
                  <a:rPr b="0"/>
                  <a:t>: Average cycle time in minutes for a [Task] by a [User].</a:t>
                </a:r>
              </a:p>
              <a:p>
                <a:pPr algn="l" defTabSz="693419">
                  <a:defRPr sz="4200">
                    <a:solidFill>
                      <a:srgbClr val="FFFFFF"/>
                    </a:solidFill>
                    <a:latin typeface="Marker Felt"/>
                    <a:ea typeface="Marker Felt"/>
                    <a:cs typeface="Marker Felt"/>
                    <a:sym typeface="Marker Felt"/>
                  </a:defRPr>
                </a:pPr>
              </a:p>
              <a:p>
                <a:pPr algn="l" defTabSz="693419">
                  <a:defRPr sz="4200">
                    <a:solidFill>
                      <a:srgbClr val="FFFFFF"/>
                    </a:solidFill>
                    <a:latin typeface="Marker Felt"/>
                    <a:ea typeface="Marker Felt"/>
                    <a:cs typeface="Marker Felt"/>
                    <a:sym typeface="Marker Felt"/>
                  </a:defRPr>
                </a:pPr>
                <a:r>
                  <a:t> </a:t>
                </a:r>
              </a:p>
              <a:p>
                <a:pPr algn="l" defTabSz="693419">
                  <a:defRPr sz="4200">
                    <a:solidFill>
                      <a:srgbClr val="FFFFFF"/>
                    </a:solidFill>
                    <a:latin typeface="Marker Felt"/>
                    <a:ea typeface="Marker Felt"/>
                    <a:cs typeface="Marker Felt"/>
                    <a:sym typeface="Marker Felt"/>
                  </a:defRPr>
                </a:pPr>
              </a:p>
              <a:p>
                <a:pPr algn="l" defTabSz="693419">
                  <a:defRPr b="1" sz="4200">
                    <a:solidFill>
                      <a:srgbClr val="FFFFFF"/>
                    </a:solidFill>
                    <a:latin typeface="Marker Felt"/>
                    <a:ea typeface="Marker Felt"/>
                    <a:cs typeface="Marker Felt"/>
                    <a:sym typeface="Marker Felt"/>
                  </a:defRPr>
                </a:pPr>
                <a:r>
                  <a:t>Wish</a:t>
                </a:r>
                <a:r>
                  <a:rPr b="0"/>
                  <a:t>: 6 minutes, </a:t>
                </a:r>
              </a:p>
              <a:p>
                <a:pPr algn="l" defTabSz="693419">
                  <a:defRPr sz="4200">
                    <a:solidFill>
                      <a:srgbClr val="FFFFFF"/>
                    </a:solidFill>
                    <a:latin typeface="Marker Felt"/>
                    <a:ea typeface="Marker Felt"/>
                    <a:cs typeface="Marker Felt"/>
                    <a:sym typeface="Marker Felt"/>
                  </a:defRPr>
                </a:pPr>
              </a:p>
              <a:p>
                <a:pPr lvl="2" algn="l" defTabSz="693419">
                  <a:defRPr sz="4200">
                    <a:solidFill>
                      <a:srgbClr val="FFFFFF"/>
                    </a:solidFill>
                    <a:latin typeface="Marker Felt"/>
                    <a:ea typeface="Marker Felt"/>
                    <a:cs typeface="Marker Felt"/>
                    <a:sym typeface="Marker Felt"/>
                  </a:defRPr>
                </a:pPr>
                <a:r>
                  <a:t>   Deadline = End Next Year, </a:t>
                </a:r>
              </a:p>
              <a:p>
                <a:pPr algn="l" defTabSz="693419">
                  <a:defRPr sz="4200">
                    <a:solidFill>
                      <a:srgbClr val="FFFFFF"/>
                    </a:solidFill>
                    <a:latin typeface="Marker Felt"/>
                    <a:ea typeface="Marker Felt"/>
                    <a:cs typeface="Marker Felt"/>
                    <a:sym typeface="Marker Felt"/>
                  </a:defRPr>
                </a:pPr>
              </a:p>
              <a:p>
                <a:pPr algn="l" defTabSz="693419">
                  <a:defRPr sz="4200">
                    <a:solidFill>
                      <a:srgbClr val="FFFFFF"/>
                    </a:solidFill>
                    <a:latin typeface="Marker Felt"/>
                    <a:ea typeface="Marker Felt"/>
                    <a:cs typeface="Marker Felt"/>
                    <a:sym typeface="Marker Felt"/>
                  </a:defRPr>
                </a:pPr>
                <a:r>
                  <a:t>   Task = Expert Complex Tasks, </a:t>
                </a:r>
              </a:p>
              <a:p>
                <a:pPr algn="l" defTabSz="693419">
                  <a:defRPr sz="4200">
                    <a:solidFill>
                      <a:srgbClr val="FFFFFF"/>
                    </a:solidFill>
                    <a:latin typeface="Marker Felt"/>
                    <a:ea typeface="Marker Felt"/>
                    <a:cs typeface="Marker Felt"/>
                    <a:sym typeface="Marker Felt"/>
                  </a:defRPr>
                </a:pPr>
              </a:p>
              <a:p>
                <a:pPr algn="l" defTabSz="693419">
                  <a:defRPr sz="4200">
                    <a:solidFill>
                      <a:srgbClr val="FFFFFF"/>
                    </a:solidFill>
                    <a:latin typeface="Marker Felt"/>
                    <a:ea typeface="Marker Felt"/>
                    <a:cs typeface="Marker Felt"/>
                    <a:sym typeface="Marker Felt"/>
                  </a:defRPr>
                </a:pPr>
                <a:r>
                  <a:t>   User = Expert. </a:t>
                </a:r>
              </a:p>
            </p:txBody>
          </p:sp>
        </p:grpSp>
        <p:pic>
          <p:nvPicPr>
            <p:cNvPr id="317" name="Usability:… Usability:Type: Value Requirement.User Story: As an expert user I want shortcuts to save me time. &lt;- US030719.Scale: Average cycle time in minutes for a [Task] by a [User]. Wish: 6 minutes,    Deadline = End Next Year,    Task = Expert Comple" descr="Usability:… Usability:Type: Value Requirement.User Story: As an expert user I want shortcuts to save me time. &lt;- US030719.Scale: Average cycle time in minutes for a [Task] by a [User]. Wish: 6 minutes,    Deadline = End Next Year,    Task = Expert Comple"/>
            <p:cNvPicPr>
              <a:picLocks noChangeAspect="1"/>
            </p:cNvPicPr>
            <p:nvPr/>
          </p:nvPicPr>
          <p:blipFill>
            <a:blip r:embed="rId4">
              <a:extLst/>
            </a:blip>
            <a:stretch>
              <a:fillRect/>
            </a:stretch>
          </p:blipFill>
          <p:spPr>
            <a:xfrm>
              <a:off x="-1" y="0"/>
              <a:ext cx="9155635" cy="11304376"/>
            </a:xfrm>
            <a:prstGeom prst="rect">
              <a:avLst/>
            </a:prstGeom>
            <a:ln w="12700" cap="flat">
              <a:noFill/>
              <a:miter lim="400000"/>
            </a:ln>
            <a:effectLst/>
          </p:spPr>
        </p:pic>
      </p:grpSp>
      <p:sp>
        <p:nvSpPr>
          <p:cNvPr id="319" name="Text"/>
          <p:cNvSpPr txBox="1"/>
          <p:nvPr/>
        </p:nvSpPr>
        <p:spPr>
          <a:xfrm>
            <a:off x="4227371" y="12045854"/>
            <a:ext cx="176982"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2800">
                <a:solidFill>
                  <a:srgbClr val="858585"/>
                </a:solidFill>
                <a:latin typeface="Impact"/>
                <a:ea typeface="Impact"/>
                <a:cs typeface="Impact"/>
                <a:sym typeface="Impact"/>
              </a:defRPr>
            </a:lvl1pPr>
          </a:lstStyle>
          <a:p>
            <a:pPr/>
            <a:r>
              <a:t> </a:t>
            </a:r>
          </a:p>
        </p:txBody>
      </p:sp>
      <p:sp>
        <p:nvSpPr>
          <p:cNvPr id="320" name="Source Ref. VR Slides [3B]"/>
          <p:cNvSpPr txBox="1"/>
          <p:nvPr/>
        </p:nvSpPr>
        <p:spPr>
          <a:xfrm>
            <a:off x="416630" y="12534804"/>
            <a:ext cx="11479611" cy="660401"/>
          </a:xfrm>
          <a:prstGeom prst="rect">
            <a:avLst/>
          </a:prstGeom>
          <a:solidFill>
            <a:srgbClr val="0097EB">
              <a:alpha val="6200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000">
                <a:solidFill>
                  <a:srgbClr val="FFFFFF"/>
                </a:solidFill>
                <a:latin typeface="Marker Felt"/>
                <a:ea typeface="Marker Felt"/>
                <a:cs typeface="Marker Felt"/>
                <a:sym typeface="Marker Felt"/>
              </a:defRPr>
            </a:lvl1pPr>
          </a:lstStyle>
          <a:p>
            <a:pPr/>
            <a:r>
              <a:t>Source Ref. VR Slides [3B]</a:t>
            </a:r>
          </a:p>
        </p:txBody>
      </p:sp>
      <p:sp>
        <p:nvSpPr>
          <p:cNvPr id="321" name="Connection Line"/>
          <p:cNvSpPr/>
          <p:nvPr/>
        </p:nvSpPr>
        <p:spPr>
          <a:xfrm>
            <a:off x="9722267" y="4708945"/>
            <a:ext cx="5292029" cy="5839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382" y="13051"/>
                  <a:pt x="12182" y="20251"/>
                  <a:pt x="0" y="21600"/>
                </a:cubicBezTo>
              </a:path>
            </a:pathLst>
          </a:custGeom>
          <a:ln w="139700">
            <a:solidFill>
              <a:srgbClr val="0000F1"/>
            </a:solidFill>
            <a:miter lim="400000"/>
            <a:headEnd type="triangle"/>
          </a:ln>
        </p:spPr>
        <p:txBody>
          <a:bodyPr lIns="50800" tIns="50800" rIns="50800" bIns="50800"/>
          <a:lstStyle/>
          <a:p>
            <a:pPr/>
          </a:p>
        </p:txBody>
      </p:sp>
      <p:sp>
        <p:nvSpPr>
          <p:cNvPr id="322" name="Connection Line"/>
          <p:cNvSpPr/>
          <p:nvPr/>
        </p:nvSpPr>
        <p:spPr>
          <a:xfrm>
            <a:off x="9916817" y="7131521"/>
            <a:ext cx="5340244" cy="4116223"/>
          </a:xfrm>
          <a:custGeom>
            <a:avLst/>
            <a:gdLst/>
            <a:ahLst/>
            <a:cxnLst>
              <a:cxn ang="0">
                <a:pos x="wd2" y="hd2"/>
              </a:cxn>
              <a:cxn ang="5400000">
                <a:pos x="wd2" y="hd2"/>
              </a:cxn>
              <a:cxn ang="10800000">
                <a:pos x="wd2" y="hd2"/>
              </a:cxn>
              <a:cxn ang="16200000">
                <a:pos x="wd2" y="hd2"/>
              </a:cxn>
            </a:cxnLst>
            <a:rect l="0" t="0" r="r" b="b"/>
            <a:pathLst>
              <a:path w="21600" h="19994" fill="norm" stroke="1" extrusionOk="0">
                <a:moveTo>
                  <a:pt x="21600" y="0"/>
                </a:moveTo>
                <a:cubicBezTo>
                  <a:pt x="18240" y="15046"/>
                  <a:pt x="11040" y="21600"/>
                  <a:pt x="0" y="19663"/>
                </a:cubicBezTo>
              </a:path>
            </a:pathLst>
          </a:custGeom>
          <a:ln w="139700">
            <a:solidFill>
              <a:srgbClr val="0000F1"/>
            </a:solidFill>
            <a:miter lim="400000"/>
            <a:headEnd type="triangle"/>
          </a:ln>
        </p:spPr>
        <p:txBody>
          <a:bodyPr lIns="50800" tIns="50800" rIns="50800" bIns="50800"/>
          <a:lstStyle/>
          <a:p>
            <a:pPr/>
          </a:p>
        </p:txBody>
      </p:sp>
      <p:sp>
        <p:nvSpPr>
          <p:cNvPr id="323" name="Connection Line"/>
          <p:cNvSpPr/>
          <p:nvPr/>
        </p:nvSpPr>
        <p:spPr>
          <a:xfrm>
            <a:off x="10043817" y="10669038"/>
            <a:ext cx="5109236" cy="1369385"/>
          </a:xfrm>
          <a:custGeom>
            <a:avLst/>
            <a:gdLst/>
            <a:ahLst/>
            <a:cxnLst>
              <a:cxn ang="0">
                <a:pos x="wd2" y="hd2"/>
              </a:cxn>
              <a:cxn ang="5400000">
                <a:pos x="wd2" y="hd2"/>
              </a:cxn>
              <a:cxn ang="10800000">
                <a:pos x="wd2" y="hd2"/>
              </a:cxn>
              <a:cxn ang="16200000">
                <a:pos x="wd2" y="hd2"/>
              </a:cxn>
            </a:cxnLst>
            <a:rect l="0" t="0" r="r" b="b"/>
            <a:pathLst>
              <a:path w="21600" h="16498" fill="norm" stroke="1" extrusionOk="0">
                <a:moveTo>
                  <a:pt x="21600" y="0"/>
                </a:moveTo>
                <a:cubicBezTo>
                  <a:pt x="15635" y="19039"/>
                  <a:pt x="8435" y="21600"/>
                  <a:pt x="0" y="7682"/>
                </a:cubicBezTo>
              </a:path>
            </a:pathLst>
          </a:custGeom>
          <a:ln w="139700">
            <a:solidFill>
              <a:srgbClr val="0000F1"/>
            </a:solidFill>
            <a:miter lim="400000"/>
            <a:headEnd type="triangle"/>
          </a:ln>
        </p:spPr>
        <p:txBody>
          <a:bodyPr lIns="50800" tIns="50800" rIns="50800" bIns="50800"/>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The ‘technical disciplines’ I recommend,…"/>
          <p:cNvSpPr txBox="1"/>
          <p:nvPr>
            <p:ph type="title"/>
          </p:nvPr>
        </p:nvSpPr>
        <p:spPr>
          <a:xfrm>
            <a:off x="1206500" y="411276"/>
            <a:ext cx="21971000" cy="2101388"/>
          </a:xfrm>
          <a:prstGeom prst="rect">
            <a:avLst/>
          </a:prstGeom>
        </p:spPr>
        <p:txBody>
          <a:bodyPr/>
          <a:lstStyle/>
          <a:p>
            <a:pPr algn="ctr" defTabSz="416051">
              <a:lnSpc>
                <a:spcPct val="117999"/>
              </a:lnSpc>
              <a:defRPr spc="0" sz="4900"/>
            </a:pPr>
            <a:r>
              <a:t>The ‘technical disciplines’ I recommend, </a:t>
            </a:r>
          </a:p>
          <a:p>
            <a:pPr algn="ctr" defTabSz="416051">
              <a:lnSpc>
                <a:spcPct val="117999"/>
              </a:lnSpc>
              <a:defRPr spc="0" sz="4900"/>
            </a:pPr>
            <a:r>
              <a:t>for value requirement decomposition, for incremental agile value delivery:</a:t>
            </a:r>
          </a:p>
        </p:txBody>
      </p:sp>
      <p:sp>
        <p:nvSpPr>
          <p:cNvPr id="328" name="STAKEHOLDER: Stakeholder, decomposition and prioritization.…"/>
          <p:cNvSpPr txBox="1"/>
          <p:nvPr>
            <p:ph type="body" sz="half" idx="1"/>
          </p:nvPr>
        </p:nvSpPr>
        <p:spPr>
          <a:xfrm>
            <a:off x="756076" y="2903742"/>
            <a:ext cx="12222299" cy="9600774"/>
          </a:xfrm>
          <a:prstGeom prst="rect">
            <a:avLst/>
          </a:prstGeom>
        </p:spPr>
        <p:txBody>
          <a:bodyPr lIns="50800" tIns="50800" rIns="50800" bIns="50800"/>
          <a:lstStyle/>
          <a:p>
            <a:pPr marL="219454" indent="-219454" defTabSz="402336">
              <a:spcBef>
                <a:spcPts val="700"/>
              </a:spcBef>
              <a:buSzPct val="100000"/>
              <a:buAutoNum type="arabicPeriod" startAt="1"/>
              <a:defRPr b="0" sz="3600"/>
            </a:pPr>
            <a:r>
              <a:t>STAKEHOLDER: Stakeholder, decomposition and prioritization.</a:t>
            </a:r>
          </a:p>
          <a:p>
            <a:pPr marL="219454" indent="-219454" defTabSz="402336">
              <a:spcBef>
                <a:spcPts val="700"/>
              </a:spcBef>
              <a:buSzPct val="100000"/>
              <a:buAutoNum type="arabicPeriod" startAt="1"/>
              <a:defRPr b="0" sz="3600"/>
            </a:pPr>
            <a:r>
              <a:t>TOP 10: Top-Level Value requirements, stated as a set of about 10 at a time</a:t>
            </a:r>
          </a:p>
          <a:p>
            <a:pPr marL="219454" indent="-219454" defTabSz="402336">
              <a:spcBef>
                <a:spcPts val="700"/>
              </a:spcBef>
              <a:buSzPct val="100000"/>
              <a:buAutoNum type="arabicPeriod" startAt="1"/>
              <a:defRPr b="0" sz="3600"/>
            </a:pPr>
            <a:r>
              <a:t>SCALE: Each Value Requirement, has a defined Scale of measure</a:t>
            </a:r>
          </a:p>
          <a:p>
            <a:pPr marL="219454" indent="-219454" defTabSz="402336">
              <a:spcBef>
                <a:spcPts val="700"/>
              </a:spcBef>
              <a:buSzPct val="100000"/>
              <a:buAutoNum type="arabicPeriod" startAt="1"/>
              <a:defRPr b="0" sz="3600"/>
            </a:pPr>
            <a:r>
              <a:t>DIMENSIONS: Each Scale of Measure can have many dimensions embedded in it [Scale Parameters]</a:t>
            </a:r>
          </a:p>
          <a:p>
            <a:pPr marL="219454" indent="-219454" defTabSz="402336">
              <a:spcBef>
                <a:spcPts val="700"/>
              </a:spcBef>
              <a:buSzPct val="100000"/>
              <a:buAutoNum type="arabicPeriod" startAt="1"/>
              <a:defRPr b="0" sz="3600"/>
            </a:pPr>
            <a:r>
              <a:t>TARGETS: You can have a wide variety of requirement points on a Scale (Tolerable, Goal, Stretch)</a:t>
            </a:r>
          </a:p>
          <a:p>
            <a:pPr marL="219454" indent="-219454" defTabSz="402336">
              <a:spcBef>
                <a:spcPts val="700"/>
              </a:spcBef>
              <a:buSzPct val="100000"/>
              <a:buAutoNum type="arabicPeriod" startAt="1"/>
              <a:defRPr b="0" sz="3600"/>
            </a:pPr>
            <a:r>
              <a:t>MICRO-DEADLINES: Each requirement point (like Goal) can have multiple targets in time, i.e. deadlines</a:t>
            </a:r>
          </a:p>
          <a:p>
            <a:pPr marL="219454" indent="-219454" defTabSz="402336">
              <a:spcBef>
                <a:spcPts val="700"/>
              </a:spcBef>
              <a:buSzPct val="100000"/>
              <a:buAutoNum type="arabicPeriod" startAt="1"/>
              <a:defRPr b="0" sz="3600"/>
            </a:pPr>
            <a:r>
              <a:t>DIMENSION CONDITION COMBOS: Each requirement point can have any useful, priority set of conditions, derived from the [Scale Parameters], like whom where, and operational conditions.</a:t>
            </a:r>
          </a:p>
        </p:txBody>
      </p:sp>
      <p:sp>
        <p:nvSpPr>
          <p:cNvPr id="329"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 name="VALUE REQUIREMENTS cover.pdf" descr="VALUE REQUIREMENTS cover.pdf"/>
          <p:cNvPicPr>
            <a:picLocks noChangeAspect="1"/>
          </p:cNvPicPr>
          <p:nvPr/>
        </p:nvPicPr>
        <p:blipFill>
          <a:blip r:embed="rId2">
            <a:extLst/>
          </a:blip>
          <a:stretch>
            <a:fillRect/>
          </a:stretch>
        </p:blipFill>
        <p:spPr>
          <a:xfrm>
            <a:off x="14406399" y="2358128"/>
            <a:ext cx="7560003" cy="10692002"/>
          </a:xfrm>
          <a:prstGeom prst="rect">
            <a:avLst/>
          </a:prstGeom>
          <a:ln w="12700">
            <a:miter lim="400000"/>
          </a:ln>
        </p:spPr>
      </p:pic>
      <p:sp>
        <p:nvSpPr>
          <p:cNvPr id="331" name="Ref. [3]"/>
          <p:cNvSpPr txBox="1"/>
          <p:nvPr/>
        </p:nvSpPr>
        <p:spPr>
          <a:xfrm>
            <a:off x="17852693" y="13037615"/>
            <a:ext cx="107381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Ref. [3]</a:t>
            </a:r>
          </a:p>
        </p:txBody>
      </p:sp>
      <p:sp>
        <p:nvSpPr>
          <p:cNvPr id="332" name="Details in following slides"/>
          <p:cNvSpPr txBox="1"/>
          <p:nvPr/>
        </p:nvSpPr>
        <p:spPr>
          <a:xfrm>
            <a:off x="649536" y="12895750"/>
            <a:ext cx="380268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Details in following slides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The technical disciplines I recommend, for value requirement decomposition, for incremental agile value delivery:"/>
          <p:cNvSpPr txBox="1"/>
          <p:nvPr>
            <p:ph type="title"/>
          </p:nvPr>
        </p:nvSpPr>
        <p:spPr>
          <a:xfrm>
            <a:off x="1206500" y="89906"/>
            <a:ext cx="21971000" cy="2101388"/>
          </a:xfrm>
          <a:prstGeom prst="rect">
            <a:avLst/>
          </a:prstGeom>
        </p:spPr>
        <p:txBody>
          <a:bodyPr/>
          <a:lstStyle/>
          <a:p>
            <a:pPr defTabSz="457200">
              <a:lnSpc>
                <a:spcPct val="117999"/>
              </a:lnSpc>
              <a:defRPr spc="0" sz="5400"/>
            </a:pPr>
            <a:r>
              <a:t>The technical disciplines I recommend, for value requirement </a:t>
            </a:r>
            <a:r>
              <a:rPr i="1"/>
              <a:t>decomposition</a:t>
            </a:r>
            <a:r>
              <a:t>, for incremental agile value delivery:</a:t>
            </a:r>
          </a:p>
        </p:txBody>
      </p:sp>
      <p:sp>
        <p:nvSpPr>
          <p:cNvPr id="335" name="But, let me first assert that these 7 requirement specification techniques are…"/>
          <p:cNvSpPr txBox="1"/>
          <p:nvPr>
            <p:ph type="body" sz="half" idx="1"/>
          </p:nvPr>
        </p:nvSpPr>
        <p:spPr>
          <a:xfrm>
            <a:off x="123420" y="2551560"/>
            <a:ext cx="9780507" cy="10787617"/>
          </a:xfrm>
          <a:prstGeom prst="rect">
            <a:avLst/>
          </a:prstGeom>
        </p:spPr>
        <p:txBody>
          <a:bodyPr lIns="50800" tIns="50800" rIns="50800" bIns="50800"/>
          <a:lstStyle/>
          <a:p>
            <a:pPr defTabSz="434340">
              <a:spcBef>
                <a:spcPts val="700"/>
              </a:spcBef>
              <a:defRPr sz="3800"/>
            </a:pPr>
            <a:r>
              <a:t>But, let me first assert that these 7 requirement specification techniques are</a:t>
            </a:r>
          </a:p>
          <a:p>
            <a:pPr lvl="1" marL="1073783" indent="-494665" defTabSz="434340">
              <a:spcBef>
                <a:spcPts val="700"/>
              </a:spcBef>
              <a:buSzPct val="40000"/>
              <a:buBlip>
                <a:blip r:embed="rId2"/>
              </a:buBlip>
              <a:defRPr sz="3800"/>
            </a:pPr>
            <a:r>
              <a:t> all ‘decomposition’ methods. </a:t>
            </a:r>
          </a:p>
          <a:p>
            <a:pPr lvl="1" marL="1073783" indent="-494665" defTabSz="434340">
              <a:spcBef>
                <a:spcPts val="700"/>
              </a:spcBef>
              <a:buSzPct val="40000"/>
              <a:buBlip>
                <a:blip r:embed="rId2"/>
              </a:buBlip>
              <a:defRPr sz="3800"/>
            </a:pPr>
            <a:r>
              <a:t>They each permit us to decompose a ‘big’ (epic level?) value requirement</a:t>
            </a:r>
          </a:p>
          <a:p>
            <a:pPr lvl="1" marL="1073783" indent="-494665" defTabSz="434340">
              <a:spcBef>
                <a:spcPts val="700"/>
              </a:spcBef>
              <a:buSzPct val="40000"/>
              <a:buBlip>
                <a:blip r:embed="rId2"/>
              </a:buBlip>
              <a:defRPr sz="3800"/>
            </a:pPr>
            <a:r>
              <a:t> (and some of these techniques can help decompose other classes of requirements too) </a:t>
            </a:r>
          </a:p>
          <a:p>
            <a:pPr lvl="1" marL="1073783" indent="-494665" defTabSz="434340">
              <a:spcBef>
                <a:spcPts val="700"/>
              </a:spcBef>
              <a:buSzPct val="40000"/>
              <a:buBlip>
                <a:blip r:embed="rId2"/>
              </a:buBlip>
              <a:defRPr sz="3800"/>
            </a:pPr>
            <a:r>
              <a:t>into quite small increments, </a:t>
            </a:r>
          </a:p>
          <a:p>
            <a:pPr lvl="2" marL="1652903" indent="-494664" defTabSz="434340">
              <a:spcBef>
                <a:spcPts val="700"/>
              </a:spcBef>
              <a:buSzPct val="40000"/>
              <a:buBlip>
                <a:blip r:embed="rId2"/>
              </a:buBlip>
              <a:defRPr sz="3800"/>
            </a:pPr>
            <a:r>
              <a:t>of value delivery,</a:t>
            </a:r>
          </a:p>
          <a:p>
            <a:pPr lvl="1" marL="1073783" indent="-494665" defTabSz="434340">
              <a:spcBef>
                <a:spcPts val="700"/>
              </a:spcBef>
              <a:buSzPct val="40000"/>
              <a:buBlip>
                <a:blip r:embed="rId2"/>
              </a:buBlip>
              <a:defRPr sz="3800"/>
            </a:pPr>
            <a:r>
              <a:t> increments of a value delivery stream, </a:t>
            </a:r>
          </a:p>
          <a:p>
            <a:pPr lvl="1" marL="1073783" indent="-494665" defTabSz="434340">
              <a:spcBef>
                <a:spcPts val="700"/>
              </a:spcBef>
              <a:buSzPct val="40000"/>
              <a:buBlip>
                <a:blip r:embed="rId2"/>
              </a:buBlip>
              <a:defRPr sz="3800"/>
            </a:pPr>
            <a:r>
              <a:t>cumulating finally in achieving</a:t>
            </a:r>
          </a:p>
          <a:p>
            <a:pPr lvl="2" marL="1652903" indent="-494664" defTabSz="434340">
              <a:spcBef>
                <a:spcPts val="700"/>
              </a:spcBef>
              <a:buSzPct val="40000"/>
              <a:buBlip>
                <a:blip r:embed="rId2"/>
              </a:buBlip>
              <a:defRPr sz="3800"/>
            </a:pPr>
            <a:r>
              <a:t> the longest-term Goal-levels for ‘everything’ we are considering.</a:t>
            </a:r>
          </a:p>
        </p:txBody>
      </p:sp>
      <p:sp>
        <p:nvSpPr>
          <p:cNvPr id="336"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7" name="1C07D6BE-0746-4405-8F93-448D68CD0408-L0-001.png" descr="1C07D6BE-0746-4405-8F93-448D68CD0408-L0-001.png"/>
          <p:cNvPicPr>
            <a:picLocks noChangeAspect="1"/>
          </p:cNvPicPr>
          <p:nvPr/>
        </p:nvPicPr>
        <p:blipFill>
          <a:blip r:embed="rId3">
            <a:extLst/>
          </a:blip>
          <a:stretch>
            <a:fillRect/>
          </a:stretch>
        </p:blipFill>
        <p:spPr>
          <a:xfrm>
            <a:off x="9810880" y="4279243"/>
            <a:ext cx="14532639" cy="819453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1. STAKEHOLDER: Stakeholder, decomposition and prioritization."/>
          <p:cNvSpPr txBox="1"/>
          <p:nvPr>
            <p:ph type="title"/>
          </p:nvPr>
        </p:nvSpPr>
        <p:spPr>
          <a:xfrm>
            <a:off x="2648640" y="152409"/>
            <a:ext cx="21971002" cy="1433164"/>
          </a:xfrm>
          <a:prstGeom prst="rect">
            <a:avLst/>
          </a:prstGeom>
        </p:spPr>
        <p:txBody>
          <a:bodyPr/>
          <a:lstStyle>
            <a:lvl1pPr algn="ctr" defTabSz="457200">
              <a:lnSpc>
                <a:spcPct val="100000"/>
              </a:lnSpc>
              <a:spcBef>
                <a:spcPts val="800"/>
              </a:spcBef>
              <a:defRPr spc="-100" sz="4200"/>
            </a:lvl1pPr>
          </a:lstStyle>
          <a:p>
            <a:pPr/>
            <a:r>
              <a:t>1. STAKEHOLDER: Stakeholder, decomposition and prioritization.</a:t>
            </a:r>
          </a:p>
        </p:txBody>
      </p:sp>
      <p:sp>
        <p:nvSpPr>
          <p:cNvPr id="340" name="Slide Subtitle"/>
          <p:cNvSpPr txBox="1"/>
          <p:nvPr>
            <p:ph type="body" sz="quarter" idx="1"/>
          </p:nvPr>
        </p:nvSpPr>
        <p:spPr>
          <a:xfrm>
            <a:off x="11738567" y="12261925"/>
            <a:ext cx="12520540" cy="934780"/>
          </a:xfrm>
          <a:prstGeom prst="rect">
            <a:avLst/>
          </a:prstGeom>
        </p:spPr>
        <p:txBody>
          <a:bodyPr/>
          <a:lstStyle/>
          <a:p>
            <a:pPr/>
          </a:p>
        </p:txBody>
      </p:sp>
      <p:sp>
        <p:nvSpPr>
          <p:cNvPr id="341" name="If 2 or more stakeholders, are interested in the same value requirement,…"/>
          <p:cNvSpPr txBox="1"/>
          <p:nvPr>
            <p:ph type="body" idx="21"/>
          </p:nvPr>
        </p:nvSpPr>
        <p:spPr>
          <a:xfrm>
            <a:off x="320162" y="1211483"/>
            <a:ext cx="8839911" cy="12337945"/>
          </a:xfrm>
          <a:prstGeom prst="rect">
            <a:avLst/>
          </a:prstGeom>
          <a:extLst>
            <a:ext uri="{C572A759-6A51-4108-AA02-DFA0A04FC94B}">
              <ma14:wrappingTextBoxFlag xmlns:ma14="http://schemas.microsoft.com/office/mac/drawingml/2011/main" val="1"/>
            </a:ext>
          </a:extLst>
        </p:spPr>
        <p:txBody>
          <a:bodyPr/>
          <a:lstStyle/>
          <a:p>
            <a:pPr marL="393700" indent="-393700" defTabSz="457200">
              <a:lnSpc>
                <a:spcPct val="100000"/>
              </a:lnSpc>
              <a:spcBef>
                <a:spcPts val="800"/>
              </a:spcBef>
              <a:buSzPct val="40000"/>
              <a:buBlip>
                <a:blip r:embed="rId2"/>
              </a:buBlip>
              <a:defRPr b="1" sz="4100"/>
            </a:pPr>
            <a:r>
              <a:t>If 2 or more stakeholders, are interested in the same value requirement, </a:t>
            </a:r>
          </a:p>
          <a:p>
            <a:pPr lvl="1" marL="1003300" indent="-393700" defTabSz="457200">
              <a:lnSpc>
                <a:spcPct val="100000"/>
              </a:lnSpc>
              <a:spcBef>
                <a:spcPts val="800"/>
              </a:spcBef>
              <a:buSzPct val="40000"/>
              <a:buBlip>
                <a:blip r:embed="rId2"/>
              </a:buBlip>
              <a:defRPr b="1" sz="4100"/>
            </a:pPr>
            <a:r>
              <a:t>for example User X, and User Y; </a:t>
            </a:r>
          </a:p>
          <a:p>
            <a:pPr lvl="1" marL="1003300" indent="-393700" defTabSz="457200">
              <a:lnSpc>
                <a:spcPct val="100000"/>
              </a:lnSpc>
              <a:spcBef>
                <a:spcPts val="800"/>
              </a:spcBef>
              <a:buSzPct val="40000"/>
              <a:buBlip>
                <a:blip r:embed="rId2"/>
              </a:buBlip>
              <a:defRPr b="1" sz="4100"/>
            </a:pPr>
            <a:r>
              <a:t>we can decompose along stakeholder lines. </a:t>
            </a:r>
          </a:p>
          <a:p>
            <a:pPr marL="393700" indent="-393700" defTabSz="457200">
              <a:lnSpc>
                <a:spcPct val="100000"/>
              </a:lnSpc>
              <a:spcBef>
                <a:spcPts val="800"/>
              </a:spcBef>
              <a:buSzPct val="40000"/>
              <a:buBlip>
                <a:blip r:embed="rId2"/>
              </a:buBlip>
              <a:defRPr b="1" sz="4100"/>
            </a:pPr>
            <a:r>
              <a:t>That means </a:t>
            </a:r>
          </a:p>
          <a:p>
            <a:pPr lvl="1" marL="1003300" indent="-393700" defTabSz="457200">
              <a:lnSpc>
                <a:spcPct val="100000"/>
              </a:lnSpc>
              <a:spcBef>
                <a:spcPts val="800"/>
              </a:spcBef>
              <a:buSzPct val="40000"/>
              <a:buBlip>
                <a:blip r:embed="rId2"/>
              </a:buBlip>
              <a:defRPr b="1" sz="4100"/>
            </a:pPr>
            <a:r>
              <a:t>we can deliver to Stakeholder X, (if highest priority) </a:t>
            </a:r>
          </a:p>
          <a:p>
            <a:pPr lvl="1" marL="1003300" indent="-393700" defTabSz="457200">
              <a:lnSpc>
                <a:spcPct val="100000"/>
              </a:lnSpc>
              <a:spcBef>
                <a:spcPts val="800"/>
              </a:spcBef>
              <a:buSzPct val="40000"/>
              <a:buBlip>
                <a:blip r:embed="rId2"/>
              </a:buBlip>
              <a:defRPr b="1" sz="4100"/>
            </a:pPr>
            <a:r>
              <a:t>and later Stakeholder Y. </a:t>
            </a:r>
          </a:p>
          <a:p>
            <a:pPr marL="393700" indent="-393700" defTabSz="457200">
              <a:lnSpc>
                <a:spcPct val="100000"/>
              </a:lnSpc>
              <a:spcBef>
                <a:spcPts val="800"/>
              </a:spcBef>
              <a:buSzPct val="40000"/>
              <a:buBlip>
                <a:blip r:embed="rId2"/>
              </a:buBlip>
              <a:defRPr b="1" sz="4100"/>
            </a:pPr>
            <a:r>
              <a:t>If you have 50 stakeholders, </a:t>
            </a:r>
          </a:p>
          <a:p>
            <a:pPr lvl="1" marL="1003300" indent="-393700" defTabSz="457200">
              <a:lnSpc>
                <a:spcPct val="100000"/>
              </a:lnSpc>
              <a:spcBef>
                <a:spcPts val="800"/>
              </a:spcBef>
              <a:buSzPct val="40000"/>
              <a:buBlip>
                <a:blip r:embed="rId2"/>
              </a:buBlip>
              <a:defRPr b="1" sz="4100"/>
            </a:pPr>
            <a:r>
              <a:t>which is normal on medium to large projects, </a:t>
            </a:r>
          </a:p>
          <a:p>
            <a:pPr lvl="1" marL="1003300" indent="-393700" defTabSz="457200">
              <a:lnSpc>
                <a:spcPct val="100000"/>
              </a:lnSpc>
              <a:spcBef>
                <a:spcPts val="800"/>
              </a:spcBef>
              <a:buSzPct val="40000"/>
              <a:buBlip>
                <a:blip r:embed="rId2"/>
              </a:buBlip>
              <a:defRPr b="1" sz="4100"/>
            </a:pPr>
            <a:r>
              <a:t>you have immediately accomplished a 50-to-1 decomposition.</a:t>
            </a:r>
          </a:p>
        </p:txBody>
      </p:sp>
      <p:sp>
        <p:nvSpPr>
          <p:cNvPr id="342"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E1D055DE-B3DA-4AAC-BD9E-AA614AB4A15F-L0-001.png" descr="E1D055DE-B3DA-4AAC-BD9E-AA614AB4A15F-L0-001.png"/>
          <p:cNvPicPr>
            <a:picLocks noChangeAspect="1"/>
          </p:cNvPicPr>
          <p:nvPr/>
        </p:nvPicPr>
        <p:blipFill>
          <a:blip r:embed="rId3">
            <a:extLst/>
          </a:blip>
          <a:stretch>
            <a:fillRect/>
          </a:stretch>
        </p:blipFill>
        <p:spPr>
          <a:xfrm>
            <a:off x="11526070" y="1062464"/>
            <a:ext cx="11233691" cy="12635982"/>
          </a:xfrm>
          <a:prstGeom prst="rect">
            <a:avLst/>
          </a:prstGeom>
          <a:ln w="12700">
            <a:miter lim="400000"/>
          </a:ln>
        </p:spPr>
      </p:pic>
      <p:sp>
        <p:nvSpPr>
          <p:cNvPr id="344" name="Source VR Ref. [3B] slide 101"/>
          <p:cNvSpPr txBox="1"/>
          <p:nvPr/>
        </p:nvSpPr>
        <p:spPr>
          <a:xfrm>
            <a:off x="18510916" y="2592045"/>
            <a:ext cx="4336695"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Source VR Ref. [3B] slide 101</a:t>
            </a:r>
          </a:p>
        </p:txBody>
      </p:sp>
      <p:sp>
        <p:nvSpPr>
          <p:cNvPr id="345" name="A generic stakeholder pattern —&gt;"/>
          <p:cNvSpPr txBox="1"/>
          <p:nvPr/>
        </p:nvSpPr>
        <p:spPr>
          <a:xfrm>
            <a:off x="6838533" y="12769167"/>
            <a:ext cx="471160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generic stakeholder pattern —&gt;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2. TOP 10:…"/>
          <p:cNvSpPr txBox="1"/>
          <p:nvPr>
            <p:ph type="title"/>
          </p:nvPr>
        </p:nvSpPr>
        <p:spPr>
          <a:xfrm>
            <a:off x="2284326" y="171810"/>
            <a:ext cx="21762330" cy="2007225"/>
          </a:xfrm>
          <a:prstGeom prst="rect">
            <a:avLst/>
          </a:prstGeom>
        </p:spPr>
        <p:txBody>
          <a:bodyPr/>
          <a:lstStyle/>
          <a:p>
            <a:pPr algn="ctr" defTabSz="999718">
              <a:defRPr spc="-99" sz="4700"/>
            </a:pPr>
            <a:r>
              <a:t>2. TOP 10: </a:t>
            </a:r>
            <a:endParaRPr spc="-95"/>
          </a:p>
          <a:p>
            <a:pPr algn="ctr" defTabSz="999718">
              <a:defRPr spc="-99" sz="4700"/>
            </a:pPr>
            <a:r>
              <a:t>Top-Level Value requirements, </a:t>
            </a:r>
            <a:endParaRPr spc="-95"/>
          </a:p>
          <a:p>
            <a:pPr algn="ctr" defTabSz="999718">
              <a:defRPr spc="-99" sz="4700"/>
            </a:pPr>
            <a:r>
              <a:t>stated as a set of about 10 at a time</a:t>
            </a:r>
          </a:p>
        </p:txBody>
      </p:sp>
      <p:sp>
        <p:nvSpPr>
          <p:cNvPr id="348" name="On top of that (Stakeholder decomposition)…"/>
          <p:cNvSpPr txBox="1"/>
          <p:nvPr>
            <p:ph type="body" sz="half" idx="1"/>
          </p:nvPr>
        </p:nvSpPr>
        <p:spPr>
          <a:xfrm>
            <a:off x="358395" y="2237204"/>
            <a:ext cx="9807569" cy="11106313"/>
          </a:xfrm>
          <a:prstGeom prst="rect">
            <a:avLst/>
          </a:prstGeom>
        </p:spPr>
        <p:txBody>
          <a:bodyPr lIns="50800" tIns="50800" rIns="50800" bIns="50800"/>
          <a:lstStyle/>
          <a:p>
            <a:pPr marL="447040" indent="-447040" defTabSz="402336">
              <a:spcBef>
                <a:spcPts val="700"/>
              </a:spcBef>
              <a:buSzPct val="40000"/>
              <a:buBlip>
                <a:blip r:embed="rId2"/>
              </a:buBlip>
              <a:defRPr sz="3500"/>
            </a:pPr>
            <a:r>
              <a:t>On top of that</a:t>
            </a:r>
            <a:r>
              <a:rPr b="0"/>
              <a:t> (Stakeholder decomposition)</a:t>
            </a:r>
            <a:endParaRPr b="0"/>
          </a:p>
          <a:p>
            <a:pPr marL="447040" indent="-447040" defTabSz="402336">
              <a:spcBef>
                <a:spcPts val="700"/>
              </a:spcBef>
              <a:buSzPct val="40000"/>
              <a:buBlip>
                <a:blip r:embed="rId2"/>
              </a:buBlip>
              <a:defRPr sz="3500"/>
            </a:pPr>
            <a:r>
              <a:t> if you have selected the top-10 (highest immediate priority). </a:t>
            </a:r>
          </a:p>
          <a:p>
            <a:pPr marL="447040" indent="-447040" defTabSz="402336">
              <a:spcBef>
                <a:spcPts val="700"/>
              </a:spcBef>
              <a:buSzPct val="40000"/>
              <a:buBlip>
                <a:blip r:embed="rId2"/>
              </a:buBlip>
              <a:defRPr sz="3500"/>
            </a:pPr>
            <a:r>
              <a:t>By ‘Top 10’ definition, </a:t>
            </a:r>
          </a:p>
          <a:p>
            <a:pPr lvl="1" marL="983488" indent="-447040" defTabSz="402336">
              <a:spcBef>
                <a:spcPts val="700"/>
              </a:spcBef>
              <a:buSzPct val="40000"/>
              <a:buBlip>
                <a:blip r:embed="rId2"/>
              </a:buBlip>
              <a:defRPr sz="3500"/>
            </a:pPr>
            <a:r>
              <a:t>you have already got two levels of decomposition. </a:t>
            </a:r>
          </a:p>
          <a:p>
            <a:pPr lvl="2" marL="1519936" indent="-447040" defTabSz="402336">
              <a:spcBef>
                <a:spcPts val="700"/>
              </a:spcBef>
              <a:buSzPct val="40000"/>
              <a:buBlip>
                <a:blip r:embed="rId2"/>
              </a:buBlip>
              <a:defRPr sz="3500"/>
            </a:pPr>
            <a:r>
              <a:t>The Top 10 </a:t>
            </a:r>
          </a:p>
          <a:p>
            <a:pPr lvl="2" marL="1519936" indent="-447040" defTabSz="402336">
              <a:spcBef>
                <a:spcPts val="700"/>
              </a:spcBef>
              <a:buSzPct val="40000"/>
              <a:buBlip>
                <a:blip r:embed="rId2"/>
              </a:buBlip>
              <a:defRPr sz="3500"/>
            </a:pPr>
            <a:r>
              <a:t>(and the other less-critical value objectives). </a:t>
            </a:r>
          </a:p>
          <a:p>
            <a:pPr marL="447040" indent="-447040" defTabSz="402336">
              <a:spcBef>
                <a:spcPts val="700"/>
              </a:spcBef>
              <a:buSzPct val="40000"/>
              <a:buBlip>
                <a:blip r:embed="rId2"/>
              </a:buBlip>
              <a:defRPr sz="3500"/>
            </a:pPr>
            <a:r>
              <a:t>You can now choose </a:t>
            </a:r>
          </a:p>
          <a:p>
            <a:pPr lvl="1" marL="983488" indent="-447040" defTabSz="402336">
              <a:spcBef>
                <a:spcPts val="700"/>
              </a:spcBef>
              <a:buSzPct val="40000"/>
              <a:buBlip>
                <a:blip r:embed="rId2"/>
              </a:buBlip>
              <a:defRPr sz="3500"/>
            </a:pPr>
            <a:r>
              <a:t>to sequence delivery of the higher-priority value objective first, </a:t>
            </a:r>
          </a:p>
          <a:p>
            <a:pPr lvl="1" marL="983488" indent="-447040" defTabSz="402336">
              <a:spcBef>
                <a:spcPts val="700"/>
              </a:spcBef>
              <a:buSzPct val="40000"/>
              <a:buBlip>
                <a:blip r:embed="rId2"/>
              </a:buBlip>
              <a:defRPr sz="3500"/>
            </a:pPr>
            <a:r>
              <a:t>followed by the other 9, one by one, or 2x2 </a:t>
            </a:r>
          </a:p>
          <a:p>
            <a:pPr lvl="2" marL="1519936" indent="-447040" defTabSz="402336">
              <a:spcBef>
                <a:spcPts val="700"/>
              </a:spcBef>
              <a:buSzPct val="40000"/>
              <a:buBlip>
                <a:blip r:embed="rId2"/>
              </a:buBlip>
              <a:defRPr b="0" sz="3500"/>
            </a:pPr>
            <a:r>
              <a:t>as Noah used as a strategy.</a:t>
            </a:r>
            <a:r>
              <a:rPr b="1"/>
              <a:t>  :)</a:t>
            </a:r>
          </a:p>
          <a:p>
            <a:pPr lvl="1" marL="983488" indent="-447040" defTabSz="402336">
              <a:spcBef>
                <a:spcPts val="700"/>
              </a:spcBef>
              <a:buSzPct val="40000"/>
              <a:buBlip>
                <a:blip r:embed="rId2"/>
              </a:buBlip>
              <a:defRPr sz="3500"/>
            </a:pPr>
            <a:r>
              <a:t>You now have, theoretically, up to  1/500th potential steps </a:t>
            </a:r>
          </a:p>
          <a:p>
            <a:pPr lvl="1" marL="983488" indent="-447040" defTabSz="402336">
              <a:spcBef>
                <a:spcPts val="700"/>
              </a:spcBef>
              <a:buSzPct val="40000"/>
              <a:buBlip>
                <a:blip r:embed="rId2"/>
              </a:buBlip>
              <a:defRPr sz="3500"/>
            </a:pPr>
            <a:r>
              <a:t>(10 values  x 50 stakeholders) </a:t>
            </a:r>
          </a:p>
        </p:txBody>
      </p:sp>
      <p:sp>
        <p:nvSpPr>
          <p:cNvPr id="349"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Screenshot 2020-03-06 at 08.43.31.png" descr="Screenshot 2020-03-06 at 08.43.31.png"/>
          <p:cNvPicPr>
            <a:picLocks noChangeAspect="1"/>
          </p:cNvPicPr>
          <p:nvPr/>
        </p:nvPicPr>
        <p:blipFill>
          <a:blip r:embed="rId3">
            <a:extLst/>
          </a:blip>
          <a:srcRect l="1916" t="10509" r="4613" b="7634"/>
          <a:stretch>
            <a:fillRect/>
          </a:stretch>
        </p:blipFill>
        <p:spPr>
          <a:xfrm>
            <a:off x="10313238" y="2740634"/>
            <a:ext cx="14065400" cy="7698617"/>
          </a:xfrm>
          <a:prstGeom prst="rect">
            <a:avLst/>
          </a:prstGeom>
          <a:ln w="12700">
            <a:miter lim="400000"/>
          </a:ln>
        </p:spPr>
      </p:pic>
      <p:sp>
        <p:nvSpPr>
          <p:cNvPr id="351" name="Source VR Ref. [3B] slide 4…"/>
          <p:cNvSpPr txBox="1"/>
          <p:nvPr/>
        </p:nvSpPr>
        <p:spPr>
          <a:xfrm>
            <a:off x="14677282" y="11615094"/>
            <a:ext cx="8845602"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Source VR Ref. [3B] slide 4</a:t>
            </a:r>
          </a:p>
          <a:p>
            <a:pPr>
              <a:defRPr b="1"/>
            </a:pPr>
            <a:r>
              <a:t>A March 8 2020 Covid Planning exercise in Oslo</a:t>
            </a:r>
          </a:p>
          <a:p>
            <a:pPr>
              <a:defRPr b="1"/>
            </a:pPr>
            <a:r>
              <a:t>Using ValPlan to relate stakeholders and value requirements</a:t>
            </a:r>
          </a:p>
        </p:txBody>
      </p:sp>
      <p:sp>
        <p:nvSpPr>
          <p:cNvPr id="352" name="Connection Line"/>
          <p:cNvSpPr/>
          <p:nvPr/>
        </p:nvSpPr>
        <p:spPr>
          <a:xfrm>
            <a:off x="8009753" y="10438317"/>
            <a:ext cx="4940371" cy="2412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778" y="12979"/>
                  <a:pt x="8578" y="20179"/>
                  <a:pt x="0" y="21600"/>
                </a:cubicBezTo>
              </a:path>
            </a:pathLst>
          </a:custGeom>
          <a:ln w="76200">
            <a:solidFill>
              <a:schemeClr val="accent1"/>
            </a:solidFill>
            <a:miter lim="400000"/>
            <a:headEnd type="triangle"/>
          </a:ln>
        </p:spPr>
        <p:txBody>
          <a:bodyPr lIns="50800" tIns="50800" rIns="50800" bIns="50800"/>
          <a:lstStyle/>
          <a:p>
            <a:pPr/>
          </a:p>
        </p:txBody>
      </p:sp>
      <p:sp>
        <p:nvSpPr>
          <p:cNvPr id="353" name="Connection Line"/>
          <p:cNvSpPr/>
          <p:nvPr/>
        </p:nvSpPr>
        <p:spPr>
          <a:xfrm>
            <a:off x="17865979" y="1162373"/>
            <a:ext cx="3463340" cy="2715873"/>
          </a:xfrm>
          <a:custGeom>
            <a:avLst/>
            <a:gdLst/>
            <a:ahLst/>
            <a:cxnLst>
              <a:cxn ang="0">
                <a:pos x="wd2" y="hd2"/>
              </a:cxn>
              <a:cxn ang="5400000">
                <a:pos x="wd2" y="hd2"/>
              </a:cxn>
              <a:cxn ang="10800000">
                <a:pos x="wd2" y="hd2"/>
              </a:cxn>
              <a:cxn ang="16200000">
                <a:pos x="wd2" y="hd2"/>
              </a:cxn>
            </a:cxnLst>
            <a:rect l="0" t="0" r="r" b="b"/>
            <a:pathLst>
              <a:path w="21273" h="19329" fill="norm" stroke="1" extrusionOk="0">
                <a:moveTo>
                  <a:pt x="21261" y="19329"/>
                </a:moveTo>
                <a:cubicBezTo>
                  <a:pt x="21600" y="3926"/>
                  <a:pt x="14513" y="-2271"/>
                  <a:pt x="0" y="737"/>
                </a:cubicBezTo>
              </a:path>
            </a:pathLst>
          </a:custGeom>
          <a:ln w="76200">
            <a:solidFill>
              <a:schemeClr val="accent1"/>
            </a:solidFill>
            <a:miter lim="400000"/>
            <a:headEnd type="triangle"/>
          </a:ln>
        </p:spPr>
        <p:txBody>
          <a:bodyPr lIns="50800" tIns="50800" rIns="50800" bIns="50800"/>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3. SCALE: Each Value Requirement, has a defined Scale of measure"/>
          <p:cNvSpPr txBox="1"/>
          <p:nvPr>
            <p:ph type="title"/>
          </p:nvPr>
        </p:nvSpPr>
        <p:spPr>
          <a:xfrm>
            <a:off x="1206500" y="1079499"/>
            <a:ext cx="21971000" cy="1433165"/>
          </a:xfrm>
          <a:prstGeom prst="rect">
            <a:avLst/>
          </a:prstGeom>
        </p:spPr>
        <p:txBody>
          <a:bodyPr/>
          <a:lstStyle>
            <a:lvl1pPr defTabSz="457200">
              <a:lnSpc>
                <a:spcPct val="100000"/>
              </a:lnSpc>
              <a:spcBef>
                <a:spcPts val="800"/>
              </a:spcBef>
              <a:defRPr spc="-100" sz="4200"/>
            </a:lvl1pPr>
          </a:lstStyle>
          <a:p>
            <a:pPr/>
            <a:r>
              <a:t>3. SCALE: Each Value Requirement, has a defined Scale of measure</a:t>
            </a:r>
          </a:p>
        </p:txBody>
      </p:sp>
      <p:sp>
        <p:nvSpPr>
          <p:cNvPr id="356" name="There might be a decomposition of a major value like Security, into a number, like 10 sub-values.…"/>
          <p:cNvSpPr txBox="1"/>
          <p:nvPr>
            <p:ph type="body" sz="half" idx="1"/>
          </p:nvPr>
        </p:nvSpPr>
        <p:spPr>
          <a:xfrm>
            <a:off x="454208" y="2432702"/>
            <a:ext cx="11002255" cy="10071815"/>
          </a:xfrm>
          <a:prstGeom prst="rect">
            <a:avLst/>
          </a:prstGeom>
        </p:spPr>
        <p:txBody>
          <a:bodyPr lIns="50800" tIns="50800" rIns="50800" bIns="50800"/>
          <a:lstStyle/>
          <a:p>
            <a:pPr marL="413384" indent="-413384" defTabSz="425194">
              <a:spcBef>
                <a:spcPts val="700"/>
              </a:spcBef>
              <a:buSzPct val="40000"/>
              <a:buBlip>
                <a:blip r:embed="rId2"/>
              </a:buBlip>
              <a:defRPr sz="3200"/>
            </a:pPr>
            <a:r>
              <a:t>There might be a decomposition of a major value like Security, into a number, like 10 sub-values. </a:t>
            </a:r>
          </a:p>
          <a:p>
            <a:pPr marL="413384" indent="-413384" defTabSz="425194">
              <a:spcBef>
                <a:spcPts val="700"/>
              </a:spcBef>
              <a:buSzPct val="40000"/>
              <a:buBlip>
                <a:blip r:embed="rId2"/>
              </a:buBlip>
              <a:defRPr sz="3200"/>
            </a:pPr>
            <a:r>
              <a:t>For example Preventative Security, Detection Security, Analysis Security, Recovery Security. </a:t>
            </a:r>
          </a:p>
          <a:p>
            <a:pPr marL="413384" indent="-413384" defTabSz="425194">
              <a:spcBef>
                <a:spcPts val="700"/>
              </a:spcBef>
              <a:buSzPct val="40000"/>
              <a:buBlip>
                <a:blip r:embed="rId2"/>
              </a:buBlip>
              <a:defRPr sz="3200"/>
            </a:pPr>
            <a:r>
              <a:t>Each will be defined by a separate Scale of measure, quite different from the other Scales. (Examples in CE Chapter 5, [5]). </a:t>
            </a:r>
          </a:p>
          <a:p>
            <a:pPr marL="413384" indent="-413384" defTabSz="425194">
              <a:spcBef>
                <a:spcPts val="700"/>
              </a:spcBef>
              <a:buSzPct val="40000"/>
              <a:buBlip>
                <a:blip r:embed="rId2"/>
              </a:buBlip>
              <a:defRPr sz="3200"/>
            </a:pPr>
            <a:r>
              <a:t>So we can decide to sequence our incremental value delivery by the most critical of these first, </a:t>
            </a:r>
          </a:p>
          <a:p>
            <a:pPr lvl="1" marL="980313" indent="-413384" defTabSz="425194">
              <a:spcBef>
                <a:spcPts val="700"/>
              </a:spcBef>
              <a:buSzPct val="40000"/>
              <a:buBlip>
                <a:blip r:embed="rId2"/>
              </a:buBlip>
              <a:defRPr sz="3200"/>
            </a:pPr>
            <a:r>
              <a:t>for example ‘Analysis Security’. </a:t>
            </a:r>
          </a:p>
          <a:p>
            <a:pPr lvl="1" marL="980313" indent="-413384" defTabSz="425194">
              <a:spcBef>
                <a:spcPts val="700"/>
              </a:spcBef>
              <a:buSzPct val="40000"/>
              <a:buBlip>
                <a:blip r:embed="rId2"/>
              </a:buBlip>
              <a:defRPr sz="3200"/>
            </a:pPr>
            <a:r>
              <a:t>Let’s say we have 5 sub-values, so the resolution is 5x less than 1/500, or 1/2,500. Don’t take these numbers as more than ‘for example’. But keep in mind that Lean Startup and Devops, with multiple parallel teams, might really implement 60 increments per day to a system. So this resolution is in line with the opportunity presented this far. </a:t>
            </a:r>
          </a:p>
        </p:txBody>
      </p:sp>
      <p:sp>
        <p:nvSpPr>
          <p:cNvPr id="357"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63" name="Group"/>
          <p:cNvGrpSpPr/>
          <p:nvPr/>
        </p:nvGrpSpPr>
        <p:grpSpPr>
          <a:xfrm>
            <a:off x="13156746" y="1605571"/>
            <a:ext cx="11170550" cy="11250140"/>
            <a:chOff x="0" y="0"/>
            <a:chExt cx="11170549" cy="11250139"/>
          </a:xfrm>
        </p:grpSpPr>
        <p:sp>
          <p:nvSpPr>
            <p:cNvPr id="358" name="Even when quality and performance requirements are clear,…"/>
            <p:cNvSpPr txBox="1"/>
            <p:nvPr/>
          </p:nvSpPr>
          <p:spPr>
            <a:xfrm>
              <a:off x="3" y="0"/>
              <a:ext cx="11170544" cy="139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b="1" sz="3000">
                  <a:solidFill>
                    <a:srgbClr val="858585"/>
                  </a:solidFill>
                  <a:latin typeface="Marker Felt"/>
                  <a:ea typeface="Marker Felt"/>
                  <a:cs typeface="Marker Felt"/>
                  <a:sym typeface="Marker Felt"/>
                </a:defRPr>
              </a:pPr>
              <a:r>
                <a:t>Even when quality and performance requirements are clear,</a:t>
              </a:r>
            </a:p>
            <a:p>
              <a:pPr defTabSz="825500">
                <a:defRPr b="1" sz="3000">
                  <a:solidFill>
                    <a:srgbClr val="858585"/>
                  </a:solidFill>
                  <a:latin typeface="Marker Felt"/>
                  <a:ea typeface="Marker Felt"/>
                  <a:cs typeface="Marker Felt"/>
                  <a:sym typeface="Marker Felt"/>
                </a:defRPr>
              </a:pPr>
              <a:r>
                <a:t>There is the additional complication that they are in conflict with each other </a:t>
              </a:r>
            </a:p>
          </p:txBody>
        </p:sp>
        <p:grpSp>
          <p:nvGrpSpPr>
            <p:cNvPr id="361" name="Screen Shot 2020-10-04 at 21.01.10.png"/>
            <p:cNvGrpSpPr/>
            <p:nvPr/>
          </p:nvGrpSpPr>
          <p:grpSpPr>
            <a:xfrm>
              <a:off x="0" y="1156335"/>
              <a:ext cx="11170550" cy="8710424"/>
              <a:chOff x="-1" y="0"/>
              <a:chExt cx="11170549" cy="8710423"/>
            </a:xfrm>
          </p:grpSpPr>
          <p:pic>
            <p:nvPicPr>
              <p:cNvPr id="359" name="Screen Shot 2020-10-04 at 21.01.10.png" descr="Screen Shot 2020-10-04 at 21.01.10.png"/>
              <p:cNvPicPr>
                <a:picLocks noChangeAspect="1"/>
              </p:cNvPicPr>
              <p:nvPr/>
            </p:nvPicPr>
            <p:blipFill>
              <a:blip r:embed="rId3">
                <a:extLst/>
              </a:blip>
              <a:stretch>
                <a:fillRect/>
              </a:stretch>
            </p:blipFill>
            <p:spPr>
              <a:xfrm>
                <a:off x="99529" y="69669"/>
                <a:ext cx="10971490" cy="8451649"/>
              </a:xfrm>
              <a:prstGeom prst="rect">
                <a:avLst/>
              </a:prstGeom>
              <a:ln w="12700" cap="flat">
                <a:noFill/>
                <a:miter lim="400000"/>
              </a:ln>
              <a:effectLst/>
            </p:spPr>
          </p:pic>
          <p:pic>
            <p:nvPicPr>
              <p:cNvPr id="360" name="Screen Shot 2020-10-04 at 21.01.10.png" descr="Screen Shot 2020-10-04 at 21.01.10.png"/>
              <p:cNvPicPr>
                <a:picLocks noChangeAspect="1"/>
              </p:cNvPicPr>
              <p:nvPr/>
            </p:nvPicPr>
            <p:blipFill>
              <a:blip r:embed="rId4">
                <a:extLst/>
              </a:blip>
              <a:stretch>
                <a:fillRect/>
              </a:stretch>
            </p:blipFill>
            <p:spPr>
              <a:xfrm>
                <a:off x="-2" y="0"/>
                <a:ext cx="11170551" cy="8710424"/>
              </a:xfrm>
              <a:prstGeom prst="rect">
                <a:avLst/>
              </a:prstGeom>
              <a:ln w="12700" cap="flat">
                <a:noFill/>
                <a:miter lim="400000"/>
              </a:ln>
              <a:effectLst/>
            </p:spPr>
          </p:pic>
        </p:grpSp>
        <p:sp>
          <p:nvSpPr>
            <p:cNvPr id="362" name="Caption"/>
            <p:cNvSpPr txBox="1"/>
            <p:nvPr/>
          </p:nvSpPr>
          <p:spPr>
            <a:xfrm>
              <a:off x="3" y="9548339"/>
              <a:ext cx="11170544" cy="170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u="sng">
                  <a:solidFill>
                    <a:srgbClr val="0000FF"/>
                  </a:solidFill>
                  <a:uFill>
                    <a:solidFill>
                      <a:srgbClr val="0000FF"/>
                    </a:solidFill>
                  </a:uFill>
                  <a:latin typeface="+mn-lt"/>
                  <a:ea typeface="+mn-ea"/>
                  <a:cs typeface="+mn-cs"/>
                  <a:sym typeface="Helvetica"/>
                </a:defRPr>
              </a:pPr>
              <a:r>
                <a:rPr>
                  <a:hlinkClick r:id="rId5" invalidUrl="" action="" tgtFrame="" tooltip="" history="1" highlightClick="0" endSnd="0"/>
                </a:rPr>
                <a:t>https://www.academia.edu/13897730/Model_Based_Verification_of_Security_and_Non_Functional_Behavior_using_AADL?source=news_feed_share</a:t>
              </a:r>
              <a:endParaRPr>
                <a:solidFill>
                  <a:srgbClr val="494848"/>
                </a:solidFill>
              </a:endParaRPr>
            </a:p>
            <a:p>
              <a:pPr algn="l" defTabSz="457200">
                <a:spcBef>
                  <a:spcPts val="1200"/>
                </a:spcBef>
                <a:defRPr sz="3300">
                  <a:solidFill>
                    <a:srgbClr val="000000"/>
                  </a:solidFill>
                  <a:latin typeface="Times Roman"/>
                  <a:ea typeface="Times Roman"/>
                  <a:cs typeface="Times Roman"/>
                  <a:sym typeface="Times Roman"/>
                </a:defRPr>
              </a:pPr>
              <a:r>
                <a:t>Architectural Modeling to Verify Security and Nonfunctional Behavior </a:t>
              </a: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Knowing when to decompose a value into sub-values, using sub-scales."/>
          <p:cNvSpPr txBox="1"/>
          <p:nvPr>
            <p:ph type="title"/>
          </p:nvPr>
        </p:nvSpPr>
        <p:spPr>
          <a:xfrm>
            <a:off x="12185787" y="162131"/>
            <a:ext cx="11159289" cy="2400301"/>
          </a:xfrm>
          <a:prstGeom prst="rect">
            <a:avLst/>
          </a:prstGeom>
        </p:spPr>
        <p:txBody>
          <a:bodyPr/>
          <a:lstStyle>
            <a:lvl1pPr algn="l" defTabSz="384047">
              <a:spcBef>
                <a:spcPts val="1300"/>
              </a:spcBef>
              <a:defRPr sz="4900">
                <a:solidFill>
                  <a:srgbClr val="B7491A"/>
                </a:solidFill>
                <a:latin typeface="Avenir Next Demi Bold"/>
                <a:ea typeface="Avenir Next Demi Bold"/>
                <a:cs typeface="Avenir Next Demi Bold"/>
                <a:sym typeface="Avenir Next Demi Bold"/>
              </a:defRPr>
            </a:lvl1pPr>
          </a:lstStyle>
          <a:p>
            <a:pPr/>
            <a:r>
              <a:t>Knowing when to decompose a value into sub-values, using sub-scales.</a:t>
            </a:r>
          </a:p>
        </p:txBody>
      </p:sp>
      <p:sp>
        <p:nvSpPr>
          <p:cNvPr id="366" name="There is an engineering heuristic that says…"/>
          <p:cNvSpPr txBox="1"/>
          <p:nvPr>
            <p:ph type="body" sz="half" idx="1"/>
          </p:nvPr>
        </p:nvSpPr>
        <p:spPr>
          <a:xfrm>
            <a:off x="11926288" y="2807592"/>
            <a:ext cx="11269403" cy="8100815"/>
          </a:xfrm>
          <a:prstGeom prst="rect">
            <a:avLst/>
          </a:prstGeom>
        </p:spPr>
        <p:txBody>
          <a:bodyPr/>
          <a:lstStyle/>
          <a:p>
            <a:pPr algn="l" defTabSz="347472">
              <a:lnSpc>
                <a:spcPct val="110000"/>
              </a:lnSpc>
              <a:spcBef>
                <a:spcPts val="1800"/>
              </a:spcBef>
              <a:defRPr b="1" sz="4100">
                <a:solidFill>
                  <a:srgbClr val="000000"/>
                </a:solidFill>
                <a:latin typeface="Avenir Next Regular"/>
                <a:ea typeface="Avenir Next Regular"/>
                <a:cs typeface="Avenir Next Regular"/>
                <a:sym typeface="Avenir Next Regular"/>
              </a:defRPr>
            </a:pPr>
            <a:r>
              <a:t>There is an engineering heuristic that says </a:t>
            </a:r>
          </a:p>
          <a:p>
            <a:pPr algn="l" defTabSz="347472">
              <a:lnSpc>
                <a:spcPct val="110000"/>
              </a:lnSpc>
              <a:spcBef>
                <a:spcPts val="1800"/>
              </a:spcBef>
              <a:defRPr b="1" sz="4100">
                <a:solidFill>
                  <a:srgbClr val="000000"/>
                </a:solidFill>
                <a:latin typeface="Avenir Next Regular"/>
                <a:ea typeface="Avenir Next Regular"/>
                <a:cs typeface="Avenir Next Regular"/>
                <a:sym typeface="Avenir Next Regular"/>
              </a:defRPr>
            </a:pPr>
            <a:r>
              <a:t>‘decompose the value you want to quantify </a:t>
            </a:r>
          </a:p>
          <a:p>
            <a:pPr algn="l" defTabSz="347472">
              <a:lnSpc>
                <a:spcPct val="110000"/>
              </a:lnSpc>
              <a:spcBef>
                <a:spcPts val="1800"/>
              </a:spcBef>
              <a:defRPr b="1" sz="4100">
                <a:solidFill>
                  <a:srgbClr val="000000"/>
                </a:solidFill>
                <a:latin typeface="Avenir Next Regular"/>
                <a:ea typeface="Avenir Next Regular"/>
                <a:cs typeface="Avenir Next Regular"/>
                <a:sym typeface="Avenir Next Regular"/>
              </a:defRPr>
            </a:pPr>
            <a:r>
              <a:t>until ‘quantification is obvious’. </a:t>
            </a:r>
          </a:p>
          <a:p>
            <a:pPr algn="l" defTabSz="347472">
              <a:lnSpc>
                <a:spcPct val="110000"/>
              </a:lnSpc>
              <a:spcBef>
                <a:spcPts val="1800"/>
              </a:spcBef>
              <a:defRPr sz="4100">
                <a:solidFill>
                  <a:srgbClr val="000000"/>
                </a:solidFill>
                <a:latin typeface="Avenir Next Regular"/>
                <a:ea typeface="Avenir Next Regular"/>
                <a:cs typeface="Avenir Next Regular"/>
                <a:sym typeface="Avenir Next Regular"/>
              </a:defRPr>
            </a:pPr>
            <a:r>
              <a:t>This works well.</a:t>
            </a:r>
            <a:r>
              <a:rPr b="1"/>
              <a:t> </a:t>
            </a:r>
            <a:endParaRPr b="1"/>
          </a:p>
          <a:p>
            <a:pPr algn="l" defTabSz="347472">
              <a:lnSpc>
                <a:spcPct val="110000"/>
              </a:lnSpc>
              <a:spcBef>
                <a:spcPts val="1800"/>
              </a:spcBef>
              <a:defRPr b="1" sz="4100">
                <a:solidFill>
                  <a:srgbClr val="000000"/>
                </a:solidFill>
                <a:latin typeface="Avenir Next Regular"/>
                <a:ea typeface="Avenir Next Regular"/>
                <a:cs typeface="Avenir Next Regular"/>
                <a:sym typeface="Avenir Next Regular"/>
              </a:defRPr>
            </a:pPr>
            <a:r>
              <a:t>Each detailed level is defined by its own tailored Scale of measure.  </a:t>
            </a:r>
          </a:p>
          <a:p>
            <a:pPr algn="l" defTabSz="347472">
              <a:lnSpc>
                <a:spcPct val="110000"/>
              </a:lnSpc>
              <a:spcBef>
                <a:spcPts val="1800"/>
              </a:spcBef>
              <a:defRPr b="1" sz="4100">
                <a:solidFill>
                  <a:srgbClr val="000000"/>
                </a:solidFill>
                <a:latin typeface="Avenir Next Regular"/>
                <a:ea typeface="Avenir Next Regular"/>
                <a:cs typeface="Avenir Next Regular"/>
                <a:sym typeface="Avenir Next Regular"/>
              </a:defRPr>
            </a:pPr>
            <a:r>
              <a:t>The root level (or, ‘set name’) is defined by </a:t>
            </a:r>
          </a:p>
          <a:p>
            <a:pPr algn="l" defTabSz="347472">
              <a:lnSpc>
                <a:spcPct val="110000"/>
              </a:lnSpc>
              <a:spcBef>
                <a:spcPts val="1800"/>
              </a:spcBef>
              <a:defRPr b="1" sz="4100">
                <a:solidFill>
                  <a:srgbClr val="000000"/>
                </a:solidFill>
                <a:latin typeface="Avenir Next Regular"/>
                <a:ea typeface="Avenir Next Regular"/>
                <a:cs typeface="Avenir Next Regular"/>
                <a:sym typeface="Avenir Next Regular"/>
              </a:defRPr>
            </a:pPr>
            <a:r>
              <a:t>the ‘set’ of quantified detail elements.</a:t>
            </a:r>
          </a:p>
        </p:txBody>
      </p:sp>
      <p:sp>
        <p:nvSpPr>
          <p:cNvPr id="367" name="Slide Number"/>
          <p:cNvSpPr txBox="1"/>
          <p:nvPr>
            <p:ph type="sldNum" sz="quarter" idx="4294967295"/>
          </p:nvPr>
        </p:nvSpPr>
        <p:spPr>
          <a:xfrm>
            <a:off x="11956984" y="13106400"/>
            <a:ext cx="461773"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pic>
        <p:nvPicPr>
          <p:cNvPr id="368" name="C19A7754-645B-41AD-B6EB-1F22495E3A3D-L0-001.png" descr="C19A7754-645B-41AD-B6EB-1F22495E3A3D-L0-001.png"/>
          <p:cNvPicPr>
            <a:picLocks noChangeAspect="1"/>
          </p:cNvPicPr>
          <p:nvPr/>
        </p:nvPicPr>
        <p:blipFill>
          <a:blip r:embed="rId3">
            <a:extLst/>
          </a:blip>
          <a:stretch>
            <a:fillRect/>
          </a:stretch>
        </p:blipFill>
        <p:spPr>
          <a:xfrm>
            <a:off x="105888" y="45337"/>
            <a:ext cx="10139943" cy="13625325"/>
          </a:xfrm>
          <a:prstGeom prst="rect">
            <a:avLst/>
          </a:prstGeom>
          <a:ln w="12700">
            <a:miter lim="400000"/>
          </a:ln>
        </p:spPr>
      </p:pic>
      <p:sp>
        <p:nvSpPr>
          <p:cNvPr id="369" name="CE book, Chapter 5: Scales of Measure:…"/>
          <p:cNvSpPr txBox="1"/>
          <p:nvPr/>
        </p:nvSpPr>
        <p:spPr>
          <a:xfrm>
            <a:off x="11298425" y="11296650"/>
            <a:ext cx="12934011" cy="151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sz="3400">
                <a:solidFill>
                  <a:srgbClr val="858585"/>
                </a:solidFill>
                <a:latin typeface="Marker Felt"/>
                <a:ea typeface="Marker Felt"/>
                <a:cs typeface="Marker Felt"/>
                <a:sym typeface="Marker Felt"/>
              </a:defRPr>
            </a:pPr>
            <a:r>
              <a:t>CE book, Chapter 5: Scales of Measure:</a:t>
            </a:r>
          </a:p>
          <a:p>
            <a:pPr defTabSz="825500">
              <a:defRPr sz="3400" u="sng">
                <a:solidFill>
                  <a:srgbClr val="858585"/>
                </a:solidFill>
                <a:latin typeface="Marker Felt"/>
                <a:ea typeface="Marker Felt"/>
                <a:cs typeface="Marker Felt"/>
                <a:sym typeface="Marker Felt"/>
              </a:defRPr>
            </a:pPr>
            <a:r>
              <a:rPr>
                <a:solidFill>
                  <a:srgbClr val="0000FF"/>
                </a:solidFill>
                <a:uFill>
                  <a:solidFill>
                    <a:srgbClr val="0000FF"/>
                  </a:solidFill>
                </a:uFill>
                <a:hlinkClick r:id="rId4" invalidUrl="" action="" tgtFrame="" tooltip="" history="1" highlightClick="0" endSnd="0"/>
              </a:rPr>
              <a:t>http://www.gilb.com/DL26</a:t>
            </a:r>
          </a:p>
          <a:p>
            <a:pPr defTabSz="825500">
              <a:defRPr sz="3400">
                <a:solidFill>
                  <a:srgbClr val="858585"/>
                </a:solidFill>
                <a:latin typeface="Marker Felt"/>
                <a:ea typeface="Marker Felt"/>
                <a:cs typeface="Marker Felt"/>
                <a:sym typeface="Marker Felt"/>
              </a:defRPr>
            </a:pPr>
            <a:r>
              <a:t>Gives detailed examples of template Scales for everything in this diagram.</a:t>
            </a:r>
          </a:p>
        </p:txBody>
      </p:sp>
      <p:pic>
        <p:nvPicPr>
          <p:cNvPr id="370" name="Line Line" descr="Line Line"/>
          <p:cNvPicPr>
            <a:picLocks noChangeAspect="1"/>
          </p:cNvPicPr>
          <p:nvPr/>
        </p:nvPicPr>
        <p:blipFill>
          <a:blip r:embed="rId5">
            <a:extLst/>
          </a:blip>
          <a:stretch>
            <a:fillRect/>
          </a:stretch>
        </p:blipFill>
        <p:spPr>
          <a:xfrm rot="11451324">
            <a:off x="4927713" y="8168513"/>
            <a:ext cx="6869851" cy="616410"/>
          </a:xfrm>
          <a:prstGeom prst="rect">
            <a:avLst/>
          </a:prstGeom>
          <a:ln w="12700">
            <a:miter lim="400000"/>
          </a:ln>
        </p:spPr>
      </p:pic>
      <p:sp>
        <p:nvSpPr>
          <p:cNvPr id="371" name="Callout"/>
          <p:cNvSpPr/>
          <p:nvPr/>
        </p:nvSpPr>
        <p:spPr>
          <a:xfrm>
            <a:off x="3712146" y="10088367"/>
            <a:ext cx="8360174" cy="1983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997" y="4192"/>
                </a:lnTo>
                <a:lnTo>
                  <a:pt x="233" y="4192"/>
                </a:lnTo>
                <a:cubicBezTo>
                  <a:pt x="104" y="4192"/>
                  <a:pt x="0" y="4631"/>
                  <a:pt x="0" y="5173"/>
                </a:cubicBezTo>
                <a:lnTo>
                  <a:pt x="0" y="20619"/>
                </a:lnTo>
                <a:cubicBezTo>
                  <a:pt x="0" y="21161"/>
                  <a:pt x="104" y="21600"/>
                  <a:pt x="233" y="21600"/>
                </a:cubicBezTo>
                <a:lnTo>
                  <a:pt x="7500" y="21600"/>
                </a:lnTo>
                <a:cubicBezTo>
                  <a:pt x="7628" y="21600"/>
                  <a:pt x="7733" y="21161"/>
                  <a:pt x="7733" y="20619"/>
                </a:cubicBezTo>
                <a:lnTo>
                  <a:pt x="7733" y="7062"/>
                </a:lnTo>
                <a:lnTo>
                  <a:pt x="21600" y="0"/>
                </a:lnTo>
                <a:close/>
              </a:path>
            </a:pathLst>
          </a:custGeom>
          <a:solidFill>
            <a:srgbClr val="0097EB">
              <a:alpha val="33826"/>
            </a:srgbClr>
          </a:solidFill>
          <a:ln w="12700">
            <a:miter lim="400000"/>
          </a:ln>
        </p:spPr>
        <p:txBody>
          <a:bodyPr lIns="50800" tIns="50800" rIns="50800" bIns="50800" anchor="ctr"/>
          <a:lstStyle/>
          <a:p>
            <a:pPr defTabSz="825500">
              <a:defRPr sz="5000">
                <a:solidFill>
                  <a:srgbClr val="FFFFFF"/>
                </a:solidFill>
                <a:latin typeface="Marker Felt"/>
                <a:ea typeface="Marker Felt"/>
                <a:cs typeface="Marker Felt"/>
                <a:sym typeface="Marker Felt"/>
              </a:defRPr>
            </a:pPr>
          </a:p>
        </p:txBody>
      </p:sp>
      <p:sp>
        <p:nvSpPr>
          <p:cNvPr id="372" name="Callout"/>
          <p:cNvSpPr/>
          <p:nvPr/>
        </p:nvSpPr>
        <p:spPr>
          <a:xfrm>
            <a:off x="5987736" y="6552990"/>
            <a:ext cx="6127752" cy="1234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2" y="0"/>
                </a:moveTo>
                <a:cubicBezTo>
                  <a:pt x="117" y="0"/>
                  <a:pt x="0" y="581"/>
                  <a:pt x="0" y="1298"/>
                </a:cubicBezTo>
                <a:lnTo>
                  <a:pt x="0" y="20302"/>
                </a:lnTo>
                <a:cubicBezTo>
                  <a:pt x="0" y="21019"/>
                  <a:pt x="117" y="21600"/>
                  <a:pt x="262" y="21600"/>
                </a:cubicBezTo>
                <a:lnTo>
                  <a:pt x="8429" y="21600"/>
                </a:lnTo>
                <a:cubicBezTo>
                  <a:pt x="8573" y="21600"/>
                  <a:pt x="8690" y="21019"/>
                  <a:pt x="8690" y="20302"/>
                </a:cubicBezTo>
                <a:lnTo>
                  <a:pt x="8690" y="16684"/>
                </a:lnTo>
                <a:lnTo>
                  <a:pt x="21600" y="14088"/>
                </a:lnTo>
                <a:lnTo>
                  <a:pt x="8690" y="11491"/>
                </a:lnTo>
                <a:lnTo>
                  <a:pt x="8690" y="1298"/>
                </a:lnTo>
                <a:cubicBezTo>
                  <a:pt x="8690" y="581"/>
                  <a:pt x="8573" y="0"/>
                  <a:pt x="8429" y="0"/>
                </a:cubicBezTo>
                <a:lnTo>
                  <a:pt x="262" y="0"/>
                </a:lnTo>
                <a:close/>
              </a:path>
            </a:pathLst>
          </a:custGeom>
          <a:solidFill>
            <a:srgbClr val="0097EB">
              <a:alpha val="33826"/>
            </a:srgbClr>
          </a:solidFill>
          <a:ln w="12700">
            <a:miter lim="400000"/>
          </a:ln>
        </p:spPr>
        <p:txBody>
          <a:bodyPr lIns="50800" tIns="50800" rIns="50800" bIns="50800" anchor="ctr"/>
          <a:lstStyle/>
          <a:p>
            <a:pPr defTabSz="825500">
              <a:defRPr sz="5000">
                <a:solidFill>
                  <a:srgbClr val="FFFFFF"/>
                </a:solidFill>
                <a:latin typeface="Marker Felt"/>
                <a:ea typeface="Marker Felt"/>
                <a:cs typeface="Marker Felt"/>
                <a:sym typeface="Marker Felt"/>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4. DIMENSIONS: Each Scale of Measure can have many dimensions embedded in it [Scale Parameters]"/>
          <p:cNvSpPr txBox="1"/>
          <p:nvPr>
            <p:ph type="title"/>
          </p:nvPr>
        </p:nvSpPr>
        <p:spPr>
          <a:xfrm>
            <a:off x="1206500" y="1079499"/>
            <a:ext cx="21971000" cy="1433165"/>
          </a:xfrm>
          <a:prstGeom prst="rect">
            <a:avLst/>
          </a:prstGeom>
        </p:spPr>
        <p:txBody>
          <a:bodyPr/>
          <a:lstStyle>
            <a:lvl1pPr defTabSz="457200">
              <a:lnSpc>
                <a:spcPct val="100000"/>
              </a:lnSpc>
              <a:spcBef>
                <a:spcPts val="800"/>
              </a:spcBef>
              <a:defRPr spc="-100" sz="4200"/>
            </a:lvl1pPr>
          </a:lstStyle>
          <a:p>
            <a:pPr/>
            <a:r>
              <a:t>4. DIMENSIONS: Each Scale of Measure can have many dimensions embedded in it [Scale Parameters]</a:t>
            </a:r>
          </a:p>
        </p:txBody>
      </p:sp>
      <p:sp>
        <p:nvSpPr>
          <p:cNvPr id="377" name="A ‘pattern’ with many dimensions"/>
          <p:cNvSpPr txBox="1"/>
          <p:nvPr>
            <p:ph type="body" sz="quarter" idx="1"/>
          </p:nvPr>
        </p:nvSpPr>
        <p:spPr>
          <a:xfrm>
            <a:off x="1810773" y="2737241"/>
            <a:ext cx="21971002" cy="934780"/>
          </a:xfrm>
          <a:prstGeom prst="rect">
            <a:avLst/>
          </a:prstGeom>
        </p:spPr>
        <p:txBody>
          <a:bodyPr/>
          <a:lstStyle/>
          <a:p>
            <a:pPr/>
            <a:r>
              <a:t>A ‘pattern’ with many dimensions</a:t>
            </a:r>
          </a:p>
        </p:txBody>
      </p:sp>
      <p:sp>
        <p:nvSpPr>
          <p:cNvPr id="378" name="We usually specify a Scale with several dimensions, “[Scale Parameters]” ,…"/>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469900" indent="-469900" defTabSz="457200">
              <a:lnSpc>
                <a:spcPct val="100000"/>
              </a:lnSpc>
              <a:spcBef>
                <a:spcPts val="800"/>
              </a:spcBef>
              <a:buSzPct val="40000"/>
              <a:buBlip>
                <a:blip r:embed="rId2"/>
              </a:buBlip>
              <a:defRPr b="1" sz="3700"/>
            </a:pPr>
            <a:r>
              <a:t>We usually specify a Scale with several dimensions, “[Scale Parameters]” ,</a:t>
            </a:r>
          </a:p>
          <a:p>
            <a:pPr lvl="1" marL="1079500" indent="-469900" defTabSz="457200">
              <a:lnSpc>
                <a:spcPct val="100000"/>
              </a:lnSpc>
              <a:spcBef>
                <a:spcPts val="800"/>
              </a:spcBef>
              <a:buSzPct val="40000"/>
              <a:buBlip>
                <a:blip r:embed="rId2"/>
              </a:buBlip>
              <a:defRPr b="1" sz="3700"/>
            </a:pPr>
            <a:r>
              <a:t> like</a:t>
            </a:r>
          </a:p>
          <a:p>
            <a:pPr marL="469900" indent="-469900" defTabSz="457200">
              <a:lnSpc>
                <a:spcPct val="100000"/>
              </a:lnSpc>
              <a:spcBef>
                <a:spcPts val="800"/>
              </a:spcBef>
              <a:buSzPct val="40000"/>
              <a:buBlip>
                <a:blip r:embed="rId2"/>
              </a:buBlip>
              <a:defRPr sz="3700"/>
            </a:pPr>
          </a:p>
          <a:p>
            <a:pPr marL="0" indent="0" defTabSz="457200">
              <a:lnSpc>
                <a:spcPct val="100000"/>
              </a:lnSpc>
              <a:spcBef>
                <a:spcPts val="800"/>
              </a:spcBef>
              <a:buSzTx/>
              <a:buNone/>
              <a:defRPr b="1" sz="6400"/>
            </a:pPr>
            <a:r>
              <a:t>Scale</a:t>
            </a:r>
            <a:r>
              <a:rPr b="0"/>
              <a:t> : % [</a:t>
            </a:r>
            <a:r>
              <a:rPr b="0" u="sng"/>
              <a:t>Customer Type</a:t>
            </a:r>
            <a:r>
              <a:rPr b="0"/>
              <a:t>] doing [</a:t>
            </a:r>
            <a:r>
              <a:rPr b="0" u="sng"/>
              <a:t>Customer Activity</a:t>
            </a:r>
            <a:r>
              <a:rPr b="0"/>
              <a:t>] under [</a:t>
            </a:r>
            <a:r>
              <a:rPr b="0" u="sng"/>
              <a:t>Conditions</a:t>
            </a:r>
            <a:r>
              <a:rPr b="0"/>
              <a:t>] in [</a:t>
            </a:r>
            <a:r>
              <a:rPr b="0" u="sng"/>
              <a:t>Area</a:t>
            </a:r>
            <a:r>
              <a:rPr b="0"/>
              <a:t>].</a:t>
            </a:r>
          </a:p>
          <a:p>
            <a:pPr marL="0" indent="0" defTabSz="457200">
              <a:lnSpc>
                <a:spcPct val="100000"/>
              </a:lnSpc>
              <a:spcBef>
                <a:spcPts val="800"/>
              </a:spcBef>
              <a:buSzTx/>
              <a:buNone/>
              <a:defRPr sz="6400"/>
            </a:pPr>
          </a:p>
          <a:p>
            <a:pPr marL="812800" indent="-812800" defTabSz="457200">
              <a:lnSpc>
                <a:spcPct val="100000"/>
              </a:lnSpc>
              <a:spcBef>
                <a:spcPts val="800"/>
              </a:spcBef>
              <a:buSzPct val="40000"/>
              <a:buBlip>
                <a:blip r:embed="rId2"/>
              </a:buBlip>
              <a:defRPr sz="6400"/>
            </a:pPr>
            <a:r>
              <a:t>This amounts to a decomposition into 4 dimensions, </a:t>
            </a:r>
          </a:p>
          <a:p>
            <a:pPr lvl="1" marL="1079500" indent="-469900" defTabSz="457200">
              <a:lnSpc>
                <a:spcPct val="100000"/>
              </a:lnSpc>
              <a:spcBef>
                <a:spcPts val="800"/>
              </a:spcBef>
              <a:buSzPct val="40000"/>
              <a:buBlip>
                <a:blip r:embed="rId2"/>
              </a:buBlip>
              <a:defRPr sz="3700"/>
            </a:pPr>
            <a:r>
              <a:t>each with its own set of conditions, </a:t>
            </a:r>
          </a:p>
          <a:p>
            <a:pPr lvl="2" marL="1689100" indent="-469900" defTabSz="457200">
              <a:lnSpc>
                <a:spcPct val="100000"/>
              </a:lnSpc>
              <a:spcBef>
                <a:spcPts val="800"/>
              </a:spcBef>
              <a:buSzPct val="40000"/>
              <a:buBlip>
                <a:blip r:embed="rId2"/>
              </a:buBlip>
              <a:defRPr sz="3700"/>
            </a:pPr>
            <a:r>
              <a:t>and with a huge number of possible combinations, as further decomposition.</a:t>
            </a:r>
          </a:p>
        </p:txBody>
      </p:sp>
      <p:sp>
        <p:nvSpPr>
          <p:cNvPr id="379"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Overview of Subjects"/>
          <p:cNvSpPr txBox="1"/>
          <p:nvPr>
            <p:ph type="title"/>
          </p:nvPr>
        </p:nvSpPr>
        <p:spPr>
          <a:xfrm>
            <a:off x="1206500" y="-964"/>
            <a:ext cx="21971000" cy="1433164"/>
          </a:xfrm>
          <a:prstGeom prst="rect">
            <a:avLst/>
          </a:prstGeom>
        </p:spPr>
        <p:txBody>
          <a:bodyPr/>
          <a:lstStyle>
            <a:lvl1pPr algn="ctr">
              <a:defRPr spc="-200"/>
            </a:lvl1pPr>
          </a:lstStyle>
          <a:p>
            <a:pPr/>
            <a:r>
              <a:t>Overview of Subjects</a:t>
            </a:r>
          </a:p>
        </p:txBody>
      </p:sp>
      <p:sp>
        <p:nvSpPr>
          <p:cNvPr id="217" name="🌀 basic definition of ‘agile’ (or ‘Evo’, as I have always called it)…"/>
          <p:cNvSpPr txBox="1"/>
          <p:nvPr>
            <p:ph type="body" idx="1"/>
          </p:nvPr>
        </p:nvSpPr>
        <p:spPr>
          <a:xfrm>
            <a:off x="890172" y="1849448"/>
            <a:ext cx="22287329" cy="10655069"/>
          </a:xfrm>
          <a:prstGeom prst="rect">
            <a:avLst/>
          </a:prstGeom>
        </p:spPr>
        <p:txBody>
          <a:bodyPr lIns="50800" tIns="50800" rIns="50800" bIns="50800"/>
          <a:lstStyle/>
          <a:p>
            <a:pPr defTabSz="429768">
              <a:lnSpc>
                <a:spcPct val="117999"/>
              </a:lnSpc>
              <a:defRPr sz="2600"/>
            </a:pPr>
            <a:r>
              <a:t>🌀 basic definition of ‘agile’ (or ‘Evo’, as I have always called it)</a:t>
            </a:r>
          </a:p>
          <a:p>
            <a:pPr defTabSz="429768">
              <a:lnSpc>
                <a:spcPct val="117999"/>
              </a:lnSpc>
              <a:defRPr sz="2600"/>
            </a:pPr>
          </a:p>
          <a:p>
            <a:pPr defTabSz="429768">
              <a:lnSpc>
                <a:spcPct val="117999"/>
              </a:lnSpc>
              <a:defRPr sz="2600"/>
            </a:pPr>
            <a:r>
              <a:t>- Evolution</a:t>
            </a:r>
          </a:p>
          <a:p>
            <a:pPr defTabSz="429768">
              <a:lnSpc>
                <a:spcPct val="117999"/>
              </a:lnSpc>
              <a:defRPr sz="2600"/>
            </a:pPr>
          </a:p>
          <a:p>
            <a:pPr defTabSz="429768">
              <a:lnSpc>
                <a:spcPct val="117999"/>
              </a:lnSpc>
              <a:defRPr sz="2600"/>
            </a:pPr>
            <a:r>
              <a:t>- On step results measurement and retreat possibility</a:t>
            </a:r>
          </a:p>
          <a:p>
            <a:pPr defTabSz="429768">
              <a:lnSpc>
                <a:spcPct val="117999"/>
              </a:lnSpc>
              <a:defRPr sz="2600"/>
            </a:pPr>
          </a:p>
          <a:p>
            <a:pPr defTabSz="429768">
              <a:lnSpc>
                <a:spcPct val="117999"/>
              </a:lnSpc>
              <a:defRPr sz="2600"/>
            </a:pPr>
            <a:r>
              <a:t>- On minimizing failure risk, using feedback, correcting design errors</a:t>
            </a:r>
          </a:p>
          <a:p>
            <a:pPr defTabSz="429768">
              <a:lnSpc>
                <a:spcPct val="117999"/>
              </a:lnSpc>
              <a:defRPr sz="2600"/>
            </a:pPr>
          </a:p>
          <a:p>
            <a:pPr defTabSz="429768">
              <a:lnSpc>
                <a:spcPct val="117999"/>
              </a:lnSpc>
              <a:defRPr sz="2600"/>
            </a:pPr>
            <a:r>
              <a:t>- What About ‘User Stories’</a:t>
            </a:r>
          </a:p>
          <a:p>
            <a:pPr defTabSz="429768">
              <a:lnSpc>
                <a:spcPct val="117999"/>
              </a:lnSpc>
              <a:defRPr sz="2600"/>
            </a:pPr>
          </a:p>
          <a:p>
            <a:pPr defTabSz="429768">
              <a:lnSpc>
                <a:spcPct val="117999"/>
              </a:lnSpc>
              <a:defRPr sz="3900"/>
            </a:pPr>
            <a:r>
              <a:t>The technical disciplines I recommend, for value requirement decomposition, for incremental agile value delivery:</a:t>
            </a:r>
          </a:p>
          <a:p>
            <a:pPr defTabSz="429768">
              <a:lnSpc>
                <a:spcPct val="117999"/>
              </a:lnSpc>
              <a:defRPr sz="2600"/>
            </a:pPr>
            <a:r>
              <a:t>👉 Stakeholder, decomposition and prioritization.</a:t>
            </a:r>
          </a:p>
          <a:p>
            <a:pPr defTabSz="429768">
              <a:lnSpc>
                <a:spcPct val="117999"/>
              </a:lnSpc>
              <a:defRPr sz="2600"/>
            </a:pPr>
            <a:r>
              <a:t>👉Top-Level Value requirements stated as a set of about 10 at a time</a:t>
            </a:r>
          </a:p>
          <a:p>
            <a:pPr defTabSz="429768">
              <a:lnSpc>
                <a:spcPct val="117999"/>
              </a:lnSpc>
              <a:defRPr sz="2600"/>
            </a:pPr>
            <a:r>
              <a:t>👉 Each Value Requirement has a defined Scale of measure</a:t>
            </a:r>
          </a:p>
          <a:p>
            <a:pPr defTabSz="429768">
              <a:lnSpc>
                <a:spcPct val="117999"/>
              </a:lnSpc>
              <a:defRPr sz="2600"/>
            </a:pPr>
            <a:r>
              <a:t>👉 DIMENSIONS: Each Scale of Measure can have many dimensions embedded in it [Scale Parameters]</a:t>
            </a:r>
          </a:p>
          <a:p>
            <a:pPr defTabSz="429768">
              <a:lnSpc>
                <a:spcPct val="117999"/>
              </a:lnSpc>
              <a:defRPr sz="2600"/>
            </a:pPr>
            <a:r>
              <a:t>👉 TARGETS: You can have a wide variety of requirement points on a Scale (Tolerable, Goal, Stretch)</a:t>
            </a:r>
          </a:p>
          <a:p>
            <a:pPr defTabSz="429768">
              <a:lnSpc>
                <a:spcPct val="117999"/>
              </a:lnSpc>
              <a:defRPr sz="2600"/>
            </a:pPr>
            <a:r>
              <a:t>👉 MICRO-DEADLINES: Each requirement point (like Goal) can have multiple targets in time, i.e. deadlines</a:t>
            </a:r>
          </a:p>
          <a:p>
            <a:pPr defTabSz="429768">
              <a:lnSpc>
                <a:spcPct val="117999"/>
              </a:lnSpc>
              <a:defRPr sz="2600"/>
            </a:pPr>
            <a:r>
              <a:t>👉 DIMENSION CONDITION COMBOS: Each requirement point can have any useful, priority set of conditions, derived from the [Scale Parameters], like whom where, and operational conditions.</a:t>
            </a:r>
          </a:p>
        </p:txBody>
      </p:sp>
      <p:sp>
        <p:nvSpPr>
          <p:cNvPr id="218" name="Slide Number"/>
          <p:cNvSpPr txBox="1"/>
          <p:nvPr>
            <p:ph type="sldNum" sz="quarter" idx="4294967295"/>
          </p:nvPr>
        </p:nvSpPr>
        <p:spPr>
          <a:xfrm>
            <a:off x="12065050" y="13080998"/>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Clear Targets…"/>
          <p:cNvSpPr txBox="1"/>
          <p:nvPr>
            <p:ph type="title"/>
          </p:nvPr>
        </p:nvSpPr>
        <p:spPr>
          <a:xfrm>
            <a:off x="1628986" y="61806"/>
            <a:ext cx="9319050" cy="2400301"/>
          </a:xfrm>
          <a:prstGeom prst="rect">
            <a:avLst/>
          </a:prstGeom>
        </p:spPr>
        <p:txBody>
          <a:bodyPr/>
          <a:lstStyle/>
          <a:p>
            <a:pPr defTabSz="396238">
              <a:defRPr sz="6300"/>
            </a:pPr>
            <a:r>
              <a:t>Clear Targets</a:t>
            </a:r>
          </a:p>
          <a:p>
            <a:pPr defTabSz="396238">
              <a:defRPr sz="6300"/>
            </a:pPr>
            <a:r>
              <a:t>Begin with clear Scales </a:t>
            </a:r>
            <a:r>
              <a:rPr>
                <a:latin typeface="Impact"/>
                <a:ea typeface="Impact"/>
                <a:cs typeface="Impact"/>
                <a:sym typeface="Impact"/>
              </a:rPr>
              <a:t>—-&gt;</a:t>
            </a:r>
          </a:p>
        </p:txBody>
      </p:sp>
      <p:sp>
        <p:nvSpPr>
          <p:cNvPr id="382" name="For example: if the Stakeholder says:…"/>
          <p:cNvSpPr txBox="1"/>
          <p:nvPr>
            <p:ph type="body" sz="half" idx="1"/>
          </p:nvPr>
        </p:nvSpPr>
        <p:spPr>
          <a:xfrm>
            <a:off x="798842" y="2958099"/>
            <a:ext cx="10753563" cy="9912755"/>
          </a:xfrm>
          <a:prstGeom prst="rect">
            <a:avLst/>
          </a:prstGeom>
        </p:spPr>
        <p:txBody>
          <a:bodyPr/>
          <a:lstStyle/>
          <a:p>
            <a:pPr algn="l" defTabSz="347472">
              <a:lnSpc>
                <a:spcPct val="110000"/>
              </a:lnSpc>
              <a:spcBef>
                <a:spcPts val="1800"/>
              </a:spcBef>
              <a:defRPr b="1" sz="2800">
                <a:solidFill>
                  <a:srgbClr val="000000"/>
                </a:solidFill>
                <a:latin typeface="Avenir Next Regular"/>
                <a:ea typeface="Avenir Next Regular"/>
                <a:cs typeface="Avenir Next Regular"/>
                <a:sym typeface="Avenir Next Regular"/>
              </a:defRPr>
            </a:pPr>
            <a:r>
              <a:t>For example: if the Stakeholder says:</a:t>
            </a:r>
          </a:p>
          <a:p>
            <a:pPr algn="l" defTabSz="347472">
              <a:lnSpc>
                <a:spcPct val="110000"/>
              </a:lnSpc>
              <a:spcBef>
                <a:spcPts val="1800"/>
              </a:spcBef>
              <a:defRPr b="1" sz="2800">
                <a:solidFill>
                  <a:srgbClr val="000000"/>
                </a:solidFill>
                <a:latin typeface="Avenir Next Regular"/>
                <a:ea typeface="Avenir Next Regular"/>
                <a:cs typeface="Avenir Next Regular"/>
                <a:sym typeface="Avenir Next Regular"/>
              </a:defRPr>
            </a:pPr>
          </a:p>
          <a:p>
            <a:pPr algn="l" defTabSz="347472">
              <a:lnSpc>
                <a:spcPct val="110000"/>
              </a:lnSpc>
              <a:spcBef>
                <a:spcPts val="1800"/>
              </a:spcBef>
              <a:defRPr b="1" sz="2800">
                <a:solidFill>
                  <a:srgbClr val="000000"/>
                </a:solidFill>
                <a:latin typeface="Avenir Next Regular"/>
                <a:ea typeface="Avenir Next Regular"/>
                <a:cs typeface="Avenir Next Regular"/>
                <a:sym typeface="Avenir Next Regular"/>
              </a:defRPr>
            </a:pPr>
            <a:r>
              <a:t>Ambition: </a:t>
            </a:r>
            <a:r>
              <a:rPr i="1"/>
              <a:t>I want the best security, to fight hackers, and protect my customers and company.</a:t>
            </a:r>
          </a:p>
          <a:p>
            <a:pPr algn="l" defTabSz="347472">
              <a:lnSpc>
                <a:spcPct val="110000"/>
              </a:lnSpc>
              <a:spcBef>
                <a:spcPts val="1800"/>
              </a:spcBef>
              <a:defRPr b="1" sz="2400">
                <a:solidFill>
                  <a:srgbClr val="4D4D4D"/>
                </a:solidFill>
                <a:latin typeface="Avenir Next Regular"/>
                <a:ea typeface="Avenir Next Regular"/>
                <a:cs typeface="Avenir Next Regular"/>
                <a:sym typeface="Avenir Next Regular"/>
              </a:defRPr>
            </a:pPr>
            <a:r>
              <a:t> </a:t>
            </a:r>
          </a:p>
          <a:p>
            <a:pPr algn="l" defTabSz="347472">
              <a:lnSpc>
                <a:spcPct val="110000"/>
              </a:lnSpc>
              <a:spcBef>
                <a:spcPts val="1800"/>
              </a:spcBef>
              <a:defRPr b="1" sz="2800">
                <a:solidFill>
                  <a:srgbClr val="000000"/>
                </a:solidFill>
                <a:latin typeface="Avenir Next Regular"/>
                <a:ea typeface="Avenir Next Regular"/>
                <a:cs typeface="Avenir Next Regular"/>
                <a:sym typeface="Avenir Next Regular"/>
              </a:defRPr>
            </a:pPr>
            <a:r>
              <a:t>Or</a:t>
            </a:r>
          </a:p>
          <a:p>
            <a:pPr algn="l" defTabSz="347472">
              <a:lnSpc>
                <a:spcPct val="110000"/>
              </a:lnSpc>
              <a:spcBef>
                <a:spcPts val="1800"/>
              </a:spcBef>
              <a:defRPr b="1" sz="2800">
                <a:solidFill>
                  <a:srgbClr val="000000"/>
                </a:solidFill>
                <a:latin typeface="Avenir Next Regular"/>
                <a:ea typeface="Avenir Next Regular"/>
                <a:cs typeface="Avenir Next Regular"/>
                <a:sym typeface="Avenir Next Regular"/>
              </a:defRPr>
            </a:pPr>
            <a:r>
              <a:t>User Story: </a:t>
            </a:r>
            <a:r>
              <a:rPr i="1"/>
              <a:t>As a User I want good security, to fight bad guys.</a:t>
            </a:r>
          </a:p>
          <a:p>
            <a:pPr algn="l" defTabSz="347472">
              <a:lnSpc>
                <a:spcPct val="110000"/>
              </a:lnSpc>
              <a:spcBef>
                <a:spcPts val="1800"/>
              </a:spcBef>
              <a:defRPr b="1" sz="2400">
                <a:solidFill>
                  <a:srgbClr val="4D4D4D"/>
                </a:solidFill>
                <a:latin typeface="Avenir Next Regular"/>
                <a:ea typeface="Avenir Next Regular"/>
                <a:cs typeface="Avenir Next Regular"/>
                <a:sym typeface="Avenir Next Regular"/>
              </a:defRPr>
            </a:pPr>
            <a:r>
              <a:t> </a:t>
            </a:r>
          </a:p>
          <a:p>
            <a:pPr algn="l" defTabSz="347472">
              <a:lnSpc>
                <a:spcPct val="110000"/>
              </a:lnSpc>
              <a:spcBef>
                <a:spcPts val="1800"/>
              </a:spcBef>
              <a:defRPr b="1" sz="2800">
                <a:solidFill>
                  <a:srgbClr val="000000"/>
                </a:solidFill>
                <a:latin typeface="Avenir Next Regular"/>
                <a:ea typeface="Avenir Next Regular"/>
                <a:cs typeface="Avenir Next Regular"/>
                <a:sym typeface="Avenir Next Regular"/>
              </a:defRPr>
            </a:pPr>
            <a:r>
              <a:t>These are simply </a:t>
            </a:r>
            <a:r>
              <a:rPr i="1"/>
              <a:t>unacceptable</a:t>
            </a:r>
            <a:r>
              <a:t> statements</a:t>
            </a:r>
          </a:p>
          <a:p>
            <a:pPr lvl="1" marL="1076801" indent="-401160" algn="l" defTabSz="347472">
              <a:lnSpc>
                <a:spcPct val="110000"/>
              </a:lnSpc>
              <a:spcBef>
                <a:spcPts val="1800"/>
              </a:spcBef>
              <a:buSzPct val="47000"/>
              <a:buBlip>
                <a:blip r:embed="rId4"/>
              </a:buBlip>
              <a:defRPr b="1" sz="2800">
                <a:solidFill>
                  <a:srgbClr val="000000"/>
                </a:solidFill>
                <a:latin typeface="Avenir Next Regular"/>
                <a:ea typeface="Avenir Next Regular"/>
                <a:cs typeface="Avenir Next Regular"/>
                <a:sym typeface="Avenir Next Regular"/>
              </a:defRPr>
            </a:pPr>
            <a:r>
              <a:t>No defined scales</a:t>
            </a:r>
          </a:p>
          <a:p>
            <a:pPr lvl="1" marL="1076801" indent="-401160" algn="l" defTabSz="347472">
              <a:lnSpc>
                <a:spcPct val="110000"/>
              </a:lnSpc>
              <a:spcBef>
                <a:spcPts val="1800"/>
              </a:spcBef>
              <a:buSzPct val="47000"/>
              <a:buBlip>
                <a:blip r:embed="rId4"/>
              </a:buBlip>
              <a:defRPr b="1" sz="2800">
                <a:solidFill>
                  <a:srgbClr val="000000"/>
                </a:solidFill>
                <a:latin typeface="Avenir Next Regular"/>
                <a:ea typeface="Avenir Next Regular"/>
                <a:cs typeface="Avenir Next Regular"/>
                <a:sym typeface="Avenir Next Regular"/>
              </a:defRPr>
            </a:pPr>
            <a:r>
              <a:t>No definitions</a:t>
            </a:r>
          </a:p>
          <a:p>
            <a:pPr lvl="1" marL="1076801" indent="-401160" algn="l" defTabSz="347472">
              <a:lnSpc>
                <a:spcPct val="110000"/>
              </a:lnSpc>
              <a:spcBef>
                <a:spcPts val="1800"/>
              </a:spcBef>
              <a:buSzPct val="47000"/>
              <a:buBlip>
                <a:blip r:embed="rId4"/>
              </a:buBlip>
              <a:defRPr b="1" sz="2800">
                <a:solidFill>
                  <a:srgbClr val="000000"/>
                </a:solidFill>
                <a:latin typeface="Avenir Next Regular"/>
                <a:ea typeface="Avenir Next Regular"/>
                <a:cs typeface="Avenir Next Regular"/>
                <a:sym typeface="Avenir Next Regular"/>
              </a:defRPr>
            </a:pPr>
            <a:r>
              <a:t>No conditions [Scale Parameters]</a:t>
            </a:r>
          </a:p>
          <a:p>
            <a:pPr lvl="1" marL="1076801" indent="-401160" algn="l" defTabSz="347472">
              <a:lnSpc>
                <a:spcPct val="110000"/>
              </a:lnSpc>
              <a:spcBef>
                <a:spcPts val="1800"/>
              </a:spcBef>
              <a:buSzPct val="47000"/>
              <a:buBlip>
                <a:blip r:embed="rId4"/>
              </a:buBlip>
              <a:defRPr b="1" sz="2800">
                <a:solidFill>
                  <a:srgbClr val="000000"/>
                </a:solidFill>
                <a:latin typeface="Avenir Next Regular"/>
                <a:ea typeface="Avenir Next Regular"/>
                <a:cs typeface="Avenir Next Regular"/>
                <a:sym typeface="Avenir Next Regular"/>
              </a:defRPr>
            </a:pPr>
            <a:r>
              <a:t>No levels (benchmarks, constraints, targets)</a:t>
            </a:r>
          </a:p>
        </p:txBody>
      </p:sp>
      <p:sp>
        <p:nvSpPr>
          <p:cNvPr id="383" name="Slide Number"/>
          <p:cNvSpPr txBox="1"/>
          <p:nvPr>
            <p:ph type="sldNum" sz="quarter" idx="4294967295"/>
          </p:nvPr>
        </p:nvSpPr>
        <p:spPr>
          <a:xfrm>
            <a:off x="11956984" y="13106400"/>
            <a:ext cx="461773"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pic>
        <p:nvPicPr>
          <p:cNvPr id="384" name="5069EE30-31BF-4E94-9ED2-23BEB5FE2109-L0-001.png" descr="5069EE30-31BF-4E94-9ED2-23BEB5FE2109-L0-001.png"/>
          <p:cNvPicPr>
            <a:picLocks noChangeAspect="1"/>
          </p:cNvPicPr>
          <p:nvPr/>
        </p:nvPicPr>
        <p:blipFill>
          <a:blip r:embed="rId5">
            <a:extLst/>
          </a:blip>
          <a:stretch>
            <a:fillRect/>
          </a:stretch>
        </p:blipFill>
        <p:spPr>
          <a:xfrm>
            <a:off x="12092199" y="-19785"/>
            <a:ext cx="12322230" cy="13025157"/>
          </a:xfrm>
          <a:prstGeom prst="rect">
            <a:avLst/>
          </a:prstGeom>
          <a:ln w="12700">
            <a:miter lim="400000"/>
          </a:ln>
        </p:spPr>
      </p:pic>
      <p:pic>
        <p:nvPicPr>
          <p:cNvPr id="385" name="Line Line" descr="Line Line"/>
          <p:cNvPicPr>
            <a:picLocks noChangeAspect="1"/>
          </p:cNvPicPr>
          <p:nvPr/>
        </p:nvPicPr>
        <p:blipFill>
          <a:blip r:embed="rId6">
            <a:alphaModFix amt="40975"/>
            <a:extLst/>
          </a:blip>
          <a:stretch>
            <a:fillRect/>
          </a:stretch>
        </p:blipFill>
        <p:spPr>
          <a:xfrm rot="18672180">
            <a:off x="3693128" y="5558807"/>
            <a:ext cx="10897613" cy="592789"/>
          </a:xfrm>
          <a:prstGeom prst="rect">
            <a:avLst/>
          </a:prstGeom>
          <a:ln w="12700">
            <a:miter lim="400000"/>
          </a:ln>
        </p:spPr>
      </p:pic>
      <p:pic>
        <p:nvPicPr>
          <p:cNvPr id="386" name="Line Line" descr="Line Line"/>
          <p:cNvPicPr>
            <a:picLocks noChangeAspect="1"/>
          </p:cNvPicPr>
          <p:nvPr/>
        </p:nvPicPr>
        <p:blipFill>
          <a:blip r:embed="rId7">
            <a:alphaModFix amt="40975"/>
            <a:extLst/>
          </a:blip>
          <a:stretch>
            <a:fillRect/>
          </a:stretch>
        </p:blipFill>
        <p:spPr>
          <a:xfrm rot="19183403">
            <a:off x="4592473" y="6530812"/>
            <a:ext cx="9102723" cy="592789"/>
          </a:xfrm>
          <a:prstGeom prst="rect">
            <a:avLst/>
          </a:prstGeom>
          <a:ln w="12700">
            <a:miter lim="400000"/>
          </a:ln>
        </p:spPr>
      </p:pic>
      <p:pic>
        <p:nvPicPr>
          <p:cNvPr id="387" name="Line Line" descr="Line Line"/>
          <p:cNvPicPr>
            <a:picLocks noChangeAspect="1"/>
          </p:cNvPicPr>
          <p:nvPr/>
        </p:nvPicPr>
        <p:blipFill>
          <a:blip r:embed="rId8">
            <a:extLst/>
          </a:blip>
          <a:stretch>
            <a:fillRect/>
          </a:stretch>
        </p:blipFill>
        <p:spPr>
          <a:xfrm rot="18986411">
            <a:off x="6948902" y="8690485"/>
            <a:ext cx="7457181" cy="592788"/>
          </a:xfrm>
          <a:prstGeom prst="rect">
            <a:avLst/>
          </a:prstGeom>
          <a:ln w="12700">
            <a:miter lim="400000"/>
          </a:ln>
        </p:spPr>
      </p:pic>
      <p:pic>
        <p:nvPicPr>
          <p:cNvPr id="388" name="Line Line" descr="Line Line"/>
          <p:cNvPicPr>
            <a:picLocks noChangeAspect="1"/>
          </p:cNvPicPr>
          <p:nvPr/>
        </p:nvPicPr>
        <p:blipFill>
          <a:blip r:embed="rId9">
            <a:alphaModFix amt="40975"/>
            <a:extLst/>
          </a:blip>
          <a:stretch>
            <a:fillRect/>
          </a:stretch>
        </p:blipFill>
        <p:spPr>
          <a:xfrm rot="21103726">
            <a:off x="4645068" y="9599048"/>
            <a:ext cx="8613337" cy="592788"/>
          </a:xfrm>
          <a:prstGeom prst="rect">
            <a:avLst/>
          </a:prstGeom>
          <a:ln w="12700">
            <a:miter lim="400000"/>
          </a:ln>
        </p:spPr>
      </p:pic>
      <p:sp>
        <p:nvSpPr>
          <p:cNvPr id="389" name="Quote Bubble"/>
          <p:cNvSpPr/>
          <p:nvPr/>
        </p:nvSpPr>
        <p:spPr>
          <a:xfrm>
            <a:off x="18419" y="4293167"/>
            <a:ext cx="10594244" cy="1501663"/>
          </a:xfrm>
          <a:prstGeom prst="wedgeEllipseCallout">
            <a:avLst>
              <a:gd name="adj1" fmla="val -51489"/>
              <a:gd name="adj2" fmla="val 86516"/>
            </a:avLst>
          </a:prstGeom>
          <a:solidFill>
            <a:srgbClr val="0097EB">
              <a:alpha val="19810"/>
            </a:srgbClr>
          </a:solidFill>
          <a:ln w="12700">
            <a:miter lim="400000"/>
          </a:ln>
        </p:spPr>
        <p:txBody>
          <a:bodyPr lIns="50800" tIns="50800" rIns="50800" bIns="50800" anchor="ctr"/>
          <a:lstStyle/>
          <a:p>
            <a:pPr defTabSz="825500">
              <a:defRPr sz="5000">
                <a:solidFill>
                  <a:srgbClr val="FFFFFF"/>
                </a:solidFill>
                <a:latin typeface="Marker Felt"/>
                <a:ea typeface="Marker Felt"/>
                <a:cs typeface="Marker Felt"/>
                <a:sym typeface="Marker Felt"/>
              </a:defRPr>
            </a:pPr>
          </a:p>
        </p:txBody>
      </p:sp>
      <p:sp>
        <p:nvSpPr>
          <p:cNvPr id="390" name="Quote Bubble"/>
          <p:cNvSpPr/>
          <p:nvPr/>
        </p:nvSpPr>
        <p:spPr>
          <a:xfrm>
            <a:off x="353129" y="6889546"/>
            <a:ext cx="11238153" cy="1501663"/>
          </a:xfrm>
          <a:prstGeom prst="wedgeEllipseCallout">
            <a:avLst>
              <a:gd name="adj1" fmla="val -51403"/>
              <a:gd name="adj2" fmla="val 86516"/>
            </a:avLst>
          </a:prstGeom>
          <a:solidFill>
            <a:srgbClr val="0097EB">
              <a:alpha val="19810"/>
            </a:srgbClr>
          </a:solidFill>
          <a:ln w="12700">
            <a:miter lim="400000"/>
          </a:ln>
        </p:spPr>
        <p:txBody>
          <a:bodyPr lIns="50800" tIns="50800" rIns="50800" bIns="50800" anchor="ctr"/>
          <a:lstStyle/>
          <a:p>
            <a:pPr defTabSz="825500">
              <a:defRPr sz="5000">
                <a:solidFill>
                  <a:srgbClr val="FFFFFF"/>
                </a:solidFill>
                <a:latin typeface="Marker Felt"/>
                <a:ea typeface="Marker Felt"/>
                <a:cs typeface="Marker Felt"/>
                <a:sym typeface="Marker Felt"/>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5. TARGETS: You can have a wide variety of requirement points on a Scale (Tolerable, Goal, Stretch)"/>
          <p:cNvSpPr txBox="1"/>
          <p:nvPr>
            <p:ph type="title"/>
          </p:nvPr>
        </p:nvSpPr>
        <p:spPr>
          <a:xfrm>
            <a:off x="1206500" y="1079499"/>
            <a:ext cx="21971000" cy="1433165"/>
          </a:xfrm>
          <a:prstGeom prst="rect">
            <a:avLst/>
          </a:prstGeom>
        </p:spPr>
        <p:txBody>
          <a:bodyPr/>
          <a:lstStyle>
            <a:lvl1pPr defTabSz="457200">
              <a:lnSpc>
                <a:spcPct val="100000"/>
              </a:lnSpc>
              <a:spcBef>
                <a:spcPts val="800"/>
              </a:spcBef>
              <a:defRPr spc="-100" sz="4200"/>
            </a:lvl1pPr>
          </a:lstStyle>
          <a:p>
            <a:pPr/>
            <a:r>
              <a:t>5. TARGETS: You can have a wide variety of requirement points on a Scale (Tolerable, Goal, Stretch)</a:t>
            </a:r>
          </a:p>
        </p:txBody>
      </p:sp>
      <p:sp>
        <p:nvSpPr>
          <p:cNvPr id="395" name="Priority decomposition, in terms of criticality"/>
          <p:cNvSpPr txBox="1"/>
          <p:nvPr>
            <p:ph type="body" sz="quarter" idx="1"/>
          </p:nvPr>
        </p:nvSpPr>
        <p:spPr>
          <a:xfrm>
            <a:off x="1206500" y="2372961"/>
            <a:ext cx="21971000" cy="934780"/>
          </a:xfrm>
          <a:prstGeom prst="rect">
            <a:avLst/>
          </a:prstGeom>
        </p:spPr>
        <p:txBody>
          <a:bodyPr/>
          <a:lstStyle/>
          <a:p>
            <a:pPr/>
            <a:r>
              <a:t>Priority decomposition, in terms of criticality</a:t>
            </a:r>
          </a:p>
        </p:txBody>
      </p:sp>
      <p:sp>
        <p:nvSpPr>
          <p:cNvPr id="396" name="You can also decompose the requirement by priority valu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0" indent="0" defTabSz="457200">
              <a:lnSpc>
                <a:spcPct val="100000"/>
              </a:lnSpc>
              <a:spcBef>
                <a:spcPts val="800"/>
              </a:spcBef>
              <a:buSzTx/>
              <a:buNone/>
              <a:defRPr sz="6100"/>
            </a:pPr>
            <a:r>
              <a:t>You can also decompose the requirement by priority values:</a:t>
            </a:r>
          </a:p>
          <a:p>
            <a:pPr marL="0" indent="0" defTabSz="457200">
              <a:lnSpc>
                <a:spcPct val="100000"/>
              </a:lnSpc>
              <a:spcBef>
                <a:spcPts val="800"/>
              </a:spcBef>
              <a:buSzTx/>
              <a:buNone/>
              <a:defRPr sz="6100"/>
            </a:pPr>
          </a:p>
          <a:p>
            <a:pPr marL="0" indent="0" defTabSz="457200">
              <a:lnSpc>
                <a:spcPct val="100000"/>
              </a:lnSpc>
              <a:spcBef>
                <a:spcPts val="800"/>
              </a:spcBef>
              <a:buSzTx/>
              <a:buNone/>
              <a:defRPr b="1" sz="6100" u="sng"/>
            </a:pPr>
            <a:r>
              <a:t>Value X</a:t>
            </a:r>
            <a:r>
              <a:rPr b="0" u="none"/>
              <a:t>:</a:t>
            </a:r>
          </a:p>
          <a:p>
            <a:pPr marL="0" indent="0" defTabSz="457200">
              <a:lnSpc>
                <a:spcPct val="100000"/>
              </a:lnSpc>
              <a:spcBef>
                <a:spcPts val="800"/>
              </a:spcBef>
              <a:buSzTx/>
              <a:buNone/>
              <a:defRPr b="1" sz="6100"/>
            </a:pPr>
            <a:r>
              <a:t>Scale</a:t>
            </a:r>
            <a:r>
              <a:rPr b="0"/>
              <a:t>: % ….</a:t>
            </a:r>
          </a:p>
          <a:p>
            <a:pPr marL="0" indent="0" defTabSz="457200">
              <a:lnSpc>
                <a:spcPct val="100000"/>
              </a:lnSpc>
              <a:spcBef>
                <a:spcPts val="800"/>
              </a:spcBef>
              <a:buSzTx/>
              <a:buNone/>
              <a:defRPr b="1" sz="6100"/>
            </a:pPr>
            <a:r>
              <a:t>Tolerable</a:t>
            </a:r>
            <a:r>
              <a:rPr b="0"/>
              <a:t> 42%, </a:t>
            </a:r>
            <a:r>
              <a:t>Goal</a:t>
            </a:r>
            <a:r>
              <a:rPr b="0"/>
              <a:t> 84%, </a:t>
            </a:r>
            <a:r>
              <a:t>Stretch</a:t>
            </a:r>
            <a:r>
              <a:rPr b="0"/>
              <a:t> 99%</a:t>
            </a:r>
          </a:p>
          <a:p>
            <a:pPr marL="0" indent="0" defTabSz="457200">
              <a:lnSpc>
                <a:spcPct val="100000"/>
              </a:lnSpc>
              <a:spcBef>
                <a:spcPts val="800"/>
              </a:spcBef>
              <a:buSzTx/>
              <a:buNone/>
              <a:defRPr sz="6100"/>
            </a:pPr>
          </a:p>
          <a:p>
            <a:pPr marL="0" indent="0" defTabSz="457200">
              <a:lnSpc>
                <a:spcPct val="100000"/>
              </a:lnSpc>
              <a:spcBef>
                <a:spcPts val="800"/>
              </a:spcBef>
              <a:buSzTx/>
              <a:buNone/>
              <a:defRPr sz="6100"/>
            </a:pPr>
            <a:r>
              <a:t>And using Techniques below (Deadlines, conditions) you can have many of each of these (Tolerable, Goal, Stretch).</a:t>
            </a:r>
          </a:p>
        </p:txBody>
      </p:sp>
      <p:sp>
        <p:nvSpPr>
          <p:cNvPr id="397"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8" name="Connection Line"/>
          <p:cNvSpPr/>
          <p:nvPr/>
        </p:nvSpPr>
        <p:spPr>
          <a:xfrm>
            <a:off x="4426298" y="3402738"/>
            <a:ext cx="8962902" cy="5161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3091" y="12480"/>
                  <a:pt x="20291" y="5280"/>
                  <a:pt x="21600" y="0"/>
                </a:cubicBezTo>
              </a:path>
            </a:pathLst>
          </a:custGeom>
          <a:ln w="76200">
            <a:solidFill>
              <a:srgbClr val="0000F4"/>
            </a:solidFill>
            <a:miter lim="400000"/>
            <a:headEnd type="triangle"/>
          </a:ln>
        </p:spPr>
        <p:txBody>
          <a:bodyPr lIns="50800" tIns="50800" rIns="50800" bIns="50800"/>
          <a:lstStyle/>
          <a:p>
            <a:pPr/>
          </a:p>
        </p:txBody>
      </p:sp>
      <p:sp>
        <p:nvSpPr>
          <p:cNvPr id="399" name="Connection Line"/>
          <p:cNvSpPr/>
          <p:nvPr/>
        </p:nvSpPr>
        <p:spPr>
          <a:xfrm>
            <a:off x="7549364" y="3529738"/>
            <a:ext cx="5966835" cy="51198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4041" y="12131"/>
                  <a:pt x="21241" y="4931"/>
                  <a:pt x="21600" y="0"/>
                </a:cubicBezTo>
              </a:path>
            </a:pathLst>
          </a:custGeom>
          <a:ln w="76200">
            <a:solidFill>
              <a:srgbClr val="0000F4"/>
            </a:solidFill>
            <a:miter lim="400000"/>
            <a:headEnd type="triangle"/>
          </a:ln>
        </p:spPr>
        <p:txBody>
          <a:bodyPr lIns="50800" tIns="50800" rIns="50800" bIns="50800"/>
          <a:lstStyle/>
          <a:p>
            <a:pPr/>
          </a:p>
        </p:txBody>
      </p:sp>
      <p:sp>
        <p:nvSpPr>
          <p:cNvPr id="400" name="Connection Line"/>
          <p:cNvSpPr/>
          <p:nvPr/>
        </p:nvSpPr>
        <p:spPr>
          <a:xfrm>
            <a:off x="12834663" y="3529738"/>
            <a:ext cx="1107815" cy="5025223"/>
          </a:xfrm>
          <a:custGeom>
            <a:avLst/>
            <a:gdLst/>
            <a:ahLst/>
            <a:cxnLst>
              <a:cxn ang="0">
                <a:pos x="wd2" y="hd2"/>
              </a:cxn>
              <a:cxn ang="5400000">
                <a:pos x="wd2" y="hd2"/>
              </a:cxn>
              <a:cxn ang="10800000">
                <a:pos x="wd2" y="hd2"/>
              </a:cxn>
              <a:cxn ang="16200000">
                <a:pos x="wd2" y="hd2"/>
              </a:cxn>
            </a:cxnLst>
            <a:rect l="0" t="0" r="r" b="b"/>
            <a:pathLst>
              <a:path w="16806" h="21600" fill="norm" stroke="1" extrusionOk="0">
                <a:moveTo>
                  <a:pt x="0" y="21600"/>
                </a:moveTo>
                <a:cubicBezTo>
                  <a:pt x="18154" y="9973"/>
                  <a:pt x="21600" y="2773"/>
                  <a:pt x="10339" y="0"/>
                </a:cubicBezTo>
              </a:path>
            </a:pathLst>
          </a:custGeom>
          <a:ln w="76200">
            <a:solidFill>
              <a:srgbClr val="0000F4"/>
            </a:solidFill>
            <a:miter lim="400000"/>
            <a:headEnd type="triangle"/>
          </a:ln>
        </p:spPr>
        <p:txBody>
          <a:bodyPr lIns="50800" tIns="50800" rIns="50800" bIns="50800"/>
          <a:lstStyle/>
          <a:p>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Many Goal statements"/>
          <p:cNvSpPr txBox="1"/>
          <p:nvPr>
            <p:ph type="title"/>
          </p:nvPr>
        </p:nvSpPr>
        <p:spPr>
          <a:xfrm>
            <a:off x="406399" y="639232"/>
            <a:ext cx="5279234" cy="2400302"/>
          </a:xfrm>
          <a:prstGeom prst="rect">
            <a:avLst/>
          </a:prstGeom>
        </p:spPr>
        <p:txBody>
          <a:bodyPr/>
          <a:lstStyle>
            <a:lvl1pPr defTabSz="520065">
              <a:defRPr sz="8300"/>
            </a:lvl1pPr>
          </a:lstStyle>
          <a:p>
            <a:pPr/>
            <a:r>
              <a:t>Many Goal statements</a:t>
            </a:r>
          </a:p>
        </p:txBody>
      </p:sp>
      <p:sp>
        <p:nvSpPr>
          <p:cNvPr id="403" name="7.3 Comment on the Multiple Goal  Example   (Fig. 1.43).…"/>
          <p:cNvSpPr txBox="1"/>
          <p:nvPr>
            <p:ph type="body" sz="quarter" idx="1"/>
          </p:nvPr>
        </p:nvSpPr>
        <p:spPr>
          <a:xfrm>
            <a:off x="406399" y="3613560"/>
            <a:ext cx="5279234" cy="9794168"/>
          </a:xfrm>
          <a:prstGeom prst="rect">
            <a:avLst/>
          </a:prstGeom>
        </p:spPr>
        <p:txBody>
          <a:bodyPr/>
          <a:lstStyle/>
          <a:p>
            <a:pPr marL="238362" indent="-238362" algn="l" defTabSz="356615">
              <a:spcBef>
                <a:spcPts val="1200"/>
              </a:spcBef>
              <a:buSzPct val="47000"/>
              <a:buBlip>
                <a:blip r:embed="rId3"/>
              </a:buBlip>
              <a:defRPr sz="1700">
                <a:solidFill>
                  <a:srgbClr val="B7491A"/>
                </a:solidFill>
                <a:latin typeface="Avenir Next Demi Bold"/>
                <a:ea typeface="Avenir Next Demi Bold"/>
                <a:cs typeface="Avenir Next Demi Bold"/>
                <a:sym typeface="Avenir Next Demi Bold"/>
              </a:defRPr>
            </a:pPr>
            <a:r>
              <a:t>7.3 Comment on the Multiple Goal  Example   (Fig. 1.43).</a:t>
            </a:r>
          </a:p>
          <a:p>
            <a:pPr marL="173354" indent="-173354" algn="l" defTabSz="356615">
              <a:lnSpc>
                <a:spcPct val="110000"/>
              </a:lnSpc>
              <a:spcBef>
                <a:spcPts val="1800"/>
              </a:spcBef>
              <a:buSzPct val="47000"/>
              <a:buBlip>
                <a:blip r:embed="rId3"/>
              </a:buBlip>
              <a:defRPr b="1" sz="1200">
                <a:solidFill>
                  <a:srgbClr val="000000"/>
                </a:solidFill>
                <a:latin typeface="Avenir Next Regular"/>
                <a:ea typeface="Avenir Next Regular"/>
                <a:cs typeface="Avenir Next Regular"/>
                <a:sym typeface="Avenir Next Regular"/>
              </a:defRPr>
            </a:pPr>
            <a:r>
              <a:t>I tagged both the Wish, and a corresponding Goal, with a tag ’A’, to make it more visible that they were related. </a:t>
            </a:r>
          </a:p>
          <a:p>
            <a:pPr marL="173354" indent="-173354" algn="l" defTabSz="356615">
              <a:lnSpc>
                <a:spcPct val="110000"/>
              </a:lnSpc>
              <a:spcBef>
                <a:spcPts val="1800"/>
              </a:spcBef>
              <a:buSzPct val="47000"/>
              <a:buBlip>
                <a:blip r:embed="rId3"/>
              </a:buBlip>
              <a:defRPr b="1" sz="1200">
                <a:solidFill>
                  <a:srgbClr val="000000"/>
                </a:solidFill>
                <a:latin typeface="Avenir Next Regular"/>
                <a:ea typeface="Avenir Next Regular"/>
                <a:cs typeface="Avenir Next Regular"/>
                <a:sym typeface="Avenir Next Regular"/>
              </a:defRPr>
            </a:pPr>
            <a:r>
              <a:t>And by ‘Tagging’ any Planguage statement, I can more easily refer to it when presenting, or writing an analysis of the plans. </a:t>
            </a:r>
          </a:p>
          <a:p>
            <a:pPr marL="173354" indent="-173354" algn="l" defTabSz="356615">
              <a:lnSpc>
                <a:spcPct val="110000"/>
              </a:lnSpc>
              <a:spcBef>
                <a:spcPts val="1800"/>
              </a:spcBef>
              <a:buSzPct val="47000"/>
              <a:buBlip>
                <a:blip r:embed="rId3"/>
              </a:buBlip>
              <a:defRPr b="1" sz="1200">
                <a:solidFill>
                  <a:srgbClr val="000000"/>
                </a:solidFill>
                <a:latin typeface="Avenir Next Regular"/>
                <a:ea typeface="Avenir Next Regular"/>
                <a:cs typeface="Avenir Next Regular"/>
                <a:sym typeface="Avenir Next Regular"/>
              </a:defRPr>
            </a:pPr>
            <a:r>
              <a:t>Bullet points don’t ‘make the cut’ (work well). Nor do ‘yellow stickies’ (kid stuff) in my world. Not even for early informal drafting of plans. We live in a complex integrated world and digital plans are the only reasonable tool for modeling it. Even just a Text editor!</a:t>
            </a:r>
          </a:p>
          <a:p>
            <a:pPr marL="173354" indent="-173354" algn="l" defTabSz="356615">
              <a:lnSpc>
                <a:spcPct val="110000"/>
              </a:lnSpc>
              <a:spcBef>
                <a:spcPts val="1800"/>
              </a:spcBef>
              <a:buSzPct val="47000"/>
              <a:buBlip>
                <a:blip r:embed="rId3"/>
              </a:buBlip>
              <a:defRPr b="1" sz="1200">
                <a:solidFill>
                  <a:srgbClr val="000000"/>
                </a:solidFill>
                <a:latin typeface="Avenir Next Regular"/>
                <a:ea typeface="Avenir Next Regular"/>
                <a:cs typeface="Avenir Next Regular"/>
                <a:sym typeface="Avenir Next Regular"/>
              </a:defRPr>
            </a:pPr>
            <a:r>
              <a:t>It looks like we cannot achieve the A.Wish on time, but only a level of 35%. (A.Goal)</a:t>
            </a:r>
          </a:p>
          <a:p>
            <a:pPr marL="173354" indent="-173354" algn="l" defTabSz="356615">
              <a:lnSpc>
                <a:spcPct val="110000"/>
              </a:lnSpc>
              <a:spcBef>
                <a:spcPts val="1800"/>
              </a:spcBef>
              <a:buSzPct val="47000"/>
              <a:buBlip>
                <a:blip r:embed="rId3"/>
              </a:buBlip>
              <a:defRPr b="1" sz="1200">
                <a:solidFill>
                  <a:srgbClr val="000000"/>
                </a:solidFill>
                <a:latin typeface="Avenir Next Regular"/>
                <a:ea typeface="Avenir Next Regular"/>
                <a:cs typeface="Avenir Next Regular"/>
                <a:sym typeface="Avenir Next Regular"/>
              </a:defRPr>
            </a:pPr>
            <a:r>
              <a:t>The good news is Goal ‘C’ (with exactly same Scale parameter attributes as A) we </a:t>
            </a:r>
            <a:r>
              <a:rPr i="1"/>
              <a:t>can</a:t>
            </a:r>
            <a:r>
              <a:t> achieve a higher than Wished for level of 55%, later, in 2027</a:t>
            </a:r>
          </a:p>
          <a:p>
            <a:pPr marL="173354" indent="-173354" algn="l" defTabSz="356615">
              <a:lnSpc>
                <a:spcPct val="110000"/>
              </a:lnSpc>
              <a:spcBef>
                <a:spcPts val="1800"/>
              </a:spcBef>
              <a:buSzPct val="47000"/>
              <a:buBlip>
                <a:blip r:embed="rId3"/>
              </a:buBlip>
              <a:defRPr b="1" sz="1200">
                <a:solidFill>
                  <a:srgbClr val="000000"/>
                </a:solidFill>
                <a:latin typeface="Avenir Next Regular"/>
                <a:ea typeface="Avenir Next Regular"/>
                <a:cs typeface="Avenir Next Regular"/>
                <a:sym typeface="Avenir Next Regular"/>
              </a:defRPr>
            </a:pPr>
            <a:r>
              <a:t>And Goal B, the ultimate ‘All, All, All, All, All attributes’ Goal, all security problems which are included in the Scale parameter definitions (see above Scale detail), can be achieved in the year 2030. With current funding! If you want </a:t>
            </a:r>
            <a:r>
              <a:rPr i="1"/>
              <a:t>earlier</a:t>
            </a:r>
            <a:r>
              <a:t> results, you can cross my palm with silver.</a:t>
            </a:r>
          </a:p>
          <a:p>
            <a:pPr marL="173354" indent="-173354" algn="l" defTabSz="356615">
              <a:lnSpc>
                <a:spcPct val="110000"/>
              </a:lnSpc>
              <a:spcBef>
                <a:spcPts val="1800"/>
              </a:spcBef>
              <a:buSzPct val="47000"/>
              <a:buBlip>
                <a:blip r:embed="rId3"/>
              </a:buBlip>
              <a:defRPr b="1" sz="1200">
                <a:solidFill>
                  <a:srgbClr val="000000"/>
                </a:solidFill>
                <a:latin typeface="Avenir Next Regular"/>
                <a:ea typeface="Avenir Next Regular"/>
                <a:cs typeface="Avenir Next Regular"/>
                <a:sym typeface="Avenir Next Regular"/>
              </a:defRPr>
            </a:pPr>
            <a:r>
              <a:t>The implication for all Goal statements is that we have done the necessary ‘homework’. That means we have found a suitable architecture or design, that will give the stated Goal level, by the stated deadline for the particular Goal level. </a:t>
            </a:r>
          </a:p>
          <a:p>
            <a:pPr lvl="1" marL="866775" indent="-173354" algn="l" defTabSz="356615">
              <a:lnSpc>
                <a:spcPct val="110000"/>
              </a:lnSpc>
              <a:spcBef>
                <a:spcPts val="1800"/>
              </a:spcBef>
              <a:buSzPct val="47000"/>
              <a:buBlip>
                <a:blip r:embed="rId3"/>
              </a:buBlip>
              <a:defRPr b="1" sz="1200">
                <a:solidFill>
                  <a:srgbClr val="000000"/>
                </a:solidFill>
                <a:latin typeface="Avenir Next Regular"/>
                <a:ea typeface="Avenir Next Regular"/>
                <a:cs typeface="Avenir Next Regular"/>
                <a:sym typeface="Avenir Next Regular"/>
              </a:defRPr>
            </a:pPr>
            <a:r>
              <a:t>We have in addition found that the ‘technology solution costs’ are within our ‘resource budgets’ (see later in the book, Chapter 12), when regard is paid to all </a:t>
            </a:r>
            <a:r>
              <a:rPr i="1"/>
              <a:t>other</a:t>
            </a:r>
            <a:r>
              <a:t> Goal commitments in the same time frame, or project. We know that, because otherwise we cannot commit a Goal.</a:t>
            </a:r>
          </a:p>
        </p:txBody>
      </p:sp>
      <p:sp>
        <p:nvSpPr>
          <p:cNvPr id="404" name="Slide Number"/>
          <p:cNvSpPr txBox="1"/>
          <p:nvPr>
            <p:ph type="sldNum" sz="quarter" idx="4294967295"/>
          </p:nvPr>
        </p:nvSpPr>
        <p:spPr>
          <a:xfrm>
            <a:off x="11956984" y="13106400"/>
            <a:ext cx="461773"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pic>
        <p:nvPicPr>
          <p:cNvPr id="405" name="E2824C04-CF94-43A6-BE8F-A91D25EE82AD-L0-001.png" descr="E2824C04-CF94-43A6-BE8F-A91D25EE82AD-L0-001.png"/>
          <p:cNvPicPr>
            <a:picLocks noChangeAspect="1"/>
          </p:cNvPicPr>
          <p:nvPr/>
        </p:nvPicPr>
        <p:blipFill>
          <a:blip r:embed="rId4">
            <a:extLst/>
          </a:blip>
          <a:stretch>
            <a:fillRect/>
          </a:stretch>
        </p:blipFill>
        <p:spPr>
          <a:xfrm>
            <a:off x="5642807" y="-110451"/>
            <a:ext cx="18600090" cy="13936901"/>
          </a:xfrm>
          <a:prstGeom prst="rect">
            <a:avLst/>
          </a:prstGeom>
          <a:ln w="12700">
            <a:miter lim="400000"/>
          </a:ln>
        </p:spPr>
      </p:pic>
      <p:pic>
        <p:nvPicPr>
          <p:cNvPr id="406" name="Line Line" descr="Line Line"/>
          <p:cNvPicPr>
            <a:picLocks noChangeAspect="1"/>
          </p:cNvPicPr>
          <p:nvPr/>
        </p:nvPicPr>
        <p:blipFill>
          <a:blip r:embed="rId5">
            <a:extLst/>
          </a:blip>
          <a:stretch>
            <a:fillRect/>
          </a:stretch>
        </p:blipFill>
        <p:spPr>
          <a:xfrm rot="16200000">
            <a:off x="4700285" y="8180423"/>
            <a:ext cx="2400302" cy="25400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6. MICRO-DEADLINES: Each requirement point (like Goal) can have multiple targets in time, i.e. deadlines"/>
          <p:cNvSpPr txBox="1"/>
          <p:nvPr>
            <p:ph type="title"/>
          </p:nvPr>
        </p:nvSpPr>
        <p:spPr>
          <a:xfrm>
            <a:off x="1206500" y="266699"/>
            <a:ext cx="21971000" cy="1433165"/>
          </a:xfrm>
          <a:prstGeom prst="rect">
            <a:avLst/>
          </a:prstGeom>
        </p:spPr>
        <p:txBody>
          <a:bodyPr/>
          <a:lstStyle>
            <a:lvl1pPr defTabSz="425194">
              <a:lnSpc>
                <a:spcPct val="100000"/>
              </a:lnSpc>
              <a:spcBef>
                <a:spcPts val="700"/>
              </a:spcBef>
              <a:defRPr spc="-100" sz="4300"/>
            </a:lvl1pPr>
          </a:lstStyle>
          <a:p>
            <a:pPr/>
            <a:r>
              <a:t>6. MICRO-DEADLINES: Each requirement point (like Goal) can have multiple targets in time, i.e. deadlines</a:t>
            </a:r>
          </a:p>
        </p:txBody>
      </p:sp>
      <p:sp>
        <p:nvSpPr>
          <p:cNvPr id="411" name="Decompose in time increments"/>
          <p:cNvSpPr txBox="1"/>
          <p:nvPr>
            <p:ph type="body" sz="quarter" idx="1"/>
          </p:nvPr>
        </p:nvSpPr>
        <p:spPr>
          <a:xfrm>
            <a:off x="1206500" y="1326551"/>
            <a:ext cx="21971000" cy="934779"/>
          </a:xfrm>
          <a:prstGeom prst="rect">
            <a:avLst/>
          </a:prstGeom>
        </p:spPr>
        <p:txBody>
          <a:bodyPr/>
          <a:lstStyle>
            <a:lvl1pPr algn="ctr"/>
          </a:lstStyle>
          <a:p>
            <a:pPr/>
            <a:r>
              <a:t>Decompose in time increments</a:t>
            </a:r>
          </a:p>
        </p:txBody>
      </p:sp>
      <p:sp>
        <p:nvSpPr>
          <p:cNvPr id="412" name="You can decompose the targets…"/>
          <p:cNvSpPr txBox="1"/>
          <p:nvPr>
            <p:ph type="body" idx="21"/>
          </p:nvPr>
        </p:nvSpPr>
        <p:spPr>
          <a:xfrm>
            <a:off x="598126" y="3679109"/>
            <a:ext cx="11047924" cy="9513491"/>
          </a:xfrm>
          <a:prstGeom prst="rect">
            <a:avLst/>
          </a:prstGeom>
          <a:extLst>
            <a:ext uri="{C572A759-6A51-4108-AA02-DFA0A04FC94B}">
              <ma14:wrappingTextBoxFlag xmlns:ma14="http://schemas.microsoft.com/office/mac/drawingml/2011/main" val="1"/>
            </a:ext>
          </a:extLst>
        </p:spPr>
        <p:txBody>
          <a:bodyPr/>
          <a:lstStyle/>
          <a:p>
            <a:pPr marL="442341" indent="-442341" defTabSz="370331">
              <a:lnSpc>
                <a:spcPct val="100000"/>
              </a:lnSpc>
              <a:spcBef>
                <a:spcPts val="600"/>
              </a:spcBef>
              <a:buSzPct val="40000"/>
              <a:buBlip>
                <a:blip r:embed="rId2"/>
              </a:buBlip>
              <a:defRPr sz="3400"/>
            </a:pPr>
            <a:r>
              <a:t>You can decompose the targets </a:t>
            </a:r>
          </a:p>
          <a:p>
            <a:pPr lvl="1" marL="936116" indent="-442341" defTabSz="370331">
              <a:lnSpc>
                <a:spcPct val="100000"/>
              </a:lnSpc>
              <a:spcBef>
                <a:spcPts val="600"/>
              </a:spcBef>
              <a:buSzPct val="40000"/>
              <a:buBlip>
                <a:blip r:embed="rId2"/>
              </a:buBlip>
              <a:defRPr sz="3400"/>
            </a:pPr>
            <a:r>
              <a:t>(Wish, Goal, Stretch) and </a:t>
            </a:r>
          </a:p>
          <a:p>
            <a:pPr lvl="1" marL="936116" indent="-442341" defTabSz="370331">
              <a:lnSpc>
                <a:spcPct val="100000"/>
              </a:lnSpc>
              <a:spcBef>
                <a:spcPts val="600"/>
              </a:spcBef>
              <a:buSzPct val="40000"/>
              <a:buBlip>
                <a:blip r:embed="rId2"/>
              </a:buBlip>
              <a:defRPr sz="3400"/>
            </a:pPr>
            <a:r>
              <a:t>constraint levels (Tolerable)</a:t>
            </a:r>
          </a:p>
          <a:p>
            <a:pPr marL="442341" indent="-442341" defTabSz="370331">
              <a:lnSpc>
                <a:spcPct val="100000"/>
              </a:lnSpc>
              <a:spcBef>
                <a:spcPts val="600"/>
              </a:spcBef>
              <a:buSzPct val="40000"/>
              <a:buBlip>
                <a:blip r:embed="rId2"/>
              </a:buBlip>
              <a:defRPr sz="3400"/>
            </a:pPr>
          </a:p>
          <a:p>
            <a:pPr marL="442341" indent="-442341" defTabSz="370331">
              <a:lnSpc>
                <a:spcPct val="100000"/>
              </a:lnSpc>
              <a:spcBef>
                <a:spcPts val="600"/>
              </a:spcBef>
              <a:buSzPct val="40000"/>
              <a:buBlip>
                <a:blip r:embed="rId2"/>
              </a:buBlip>
              <a:defRPr b="1" sz="5000"/>
            </a:pPr>
            <a:r>
              <a:t>Goal</a:t>
            </a:r>
            <a:r>
              <a:rPr b="0"/>
              <a:t> </a:t>
            </a:r>
          </a:p>
          <a:p>
            <a:pPr lvl="1" marL="936116" indent="-442341" defTabSz="370331">
              <a:lnSpc>
                <a:spcPct val="100000"/>
              </a:lnSpc>
              <a:spcBef>
                <a:spcPts val="600"/>
              </a:spcBef>
              <a:buSzPct val="40000"/>
              <a:buBlip>
                <a:blip r:embed="rId2"/>
              </a:buBlip>
              <a:defRPr sz="5000"/>
            </a:pPr>
            <a:r>
              <a:t>2022 20%,     </a:t>
            </a:r>
          </a:p>
          <a:p>
            <a:pPr lvl="1" marL="936116" indent="-442341" defTabSz="370331">
              <a:lnSpc>
                <a:spcPct val="100000"/>
              </a:lnSpc>
              <a:spcBef>
                <a:spcPts val="600"/>
              </a:spcBef>
              <a:buSzPct val="40000"/>
              <a:buBlip>
                <a:blip r:embed="rId2"/>
              </a:buBlip>
              <a:defRPr sz="5000"/>
            </a:pPr>
            <a:r>
              <a:t>2025 30%,      </a:t>
            </a:r>
          </a:p>
          <a:p>
            <a:pPr lvl="1" marL="936116" indent="-442341" defTabSz="370331">
              <a:lnSpc>
                <a:spcPct val="100000"/>
              </a:lnSpc>
              <a:spcBef>
                <a:spcPts val="600"/>
              </a:spcBef>
              <a:buSzPct val="40000"/>
              <a:buBlip>
                <a:blip r:embed="rId2"/>
              </a:buBlip>
              <a:defRPr sz="5000"/>
            </a:pPr>
            <a:r>
              <a:t>2028 42%.</a:t>
            </a:r>
          </a:p>
          <a:p>
            <a:pPr marL="442341" indent="-442341" defTabSz="370331">
              <a:lnSpc>
                <a:spcPct val="100000"/>
              </a:lnSpc>
              <a:spcBef>
                <a:spcPts val="600"/>
              </a:spcBef>
              <a:buSzPct val="40000"/>
              <a:buBlip>
                <a:blip r:embed="rId2"/>
              </a:buBlip>
              <a:defRPr sz="3400"/>
            </a:pPr>
          </a:p>
          <a:p>
            <a:pPr marL="442341" indent="-442341" defTabSz="370331">
              <a:lnSpc>
                <a:spcPct val="100000"/>
              </a:lnSpc>
              <a:spcBef>
                <a:spcPts val="600"/>
              </a:spcBef>
              <a:buSzPct val="40000"/>
              <a:buBlip>
                <a:blip r:embed="rId2"/>
              </a:buBlip>
              <a:defRPr sz="3400"/>
            </a:pPr>
            <a:r>
              <a:t>Into any arbitrary ‘sprint’ (value delivery increment) </a:t>
            </a:r>
            <a:r>
              <a:rPr b="1"/>
              <a:t>size</a:t>
            </a:r>
            <a:r>
              <a:t>, e.g. weeks, months, quarters, years. etc. </a:t>
            </a:r>
          </a:p>
          <a:p>
            <a:pPr marL="442341" indent="-442341" defTabSz="370331">
              <a:lnSpc>
                <a:spcPct val="100000"/>
              </a:lnSpc>
              <a:spcBef>
                <a:spcPts val="600"/>
              </a:spcBef>
              <a:buSzPct val="40000"/>
              <a:buBlip>
                <a:blip r:embed="rId2"/>
              </a:buBlip>
              <a:defRPr sz="3400"/>
            </a:pPr>
          </a:p>
          <a:p>
            <a:pPr marL="442341" indent="-442341" defTabSz="370331">
              <a:lnSpc>
                <a:spcPct val="100000"/>
              </a:lnSpc>
              <a:spcBef>
                <a:spcPts val="600"/>
              </a:spcBef>
              <a:buSzPct val="40000"/>
              <a:buBlip>
                <a:blip r:embed="rId2"/>
              </a:buBlip>
              <a:defRPr sz="3400"/>
            </a:pPr>
            <a:r>
              <a:t>You are, using a series of points, to draw a planned curve of the future value delivery stream increments.</a:t>
            </a:r>
          </a:p>
        </p:txBody>
      </p:sp>
      <p:sp>
        <p:nvSpPr>
          <p:cNvPr id="413"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4" name="Screenshot 2020-06-19 at 18.47.24.png" descr="Screenshot 2020-06-19 at 18.47.24.png"/>
          <p:cNvPicPr>
            <a:picLocks noChangeAspect="1"/>
          </p:cNvPicPr>
          <p:nvPr/>
        </p:nvPicPr>
        <p:blipFill>
          <a:blip r:embed="rId3">
            <a:extLst/>
          </a:blip>
          <a:srcRect l="2978" t="7828" r="21450" b="0"/>
          <a:stretch>
            <a:fillRect/>
          </a:stretch>
        </p:blipFill>
        <p:spPr>
          <a:xfrm>
            <a:off x="11838953" y="2744547"/>
            <a:ext cx="12366471" cy="9426833"/>
          </a:xfrm>
          <a:prstGeom prst="rect">
            <a:avLst/>
          </a:prstGeom>
          <a:ln w="25400">
            <a:solidFill>
              <a:srgbClr val="000000"/>
            </a:solidFill>
            <a:miter lim="400000"/>
          </a:ln>
        </p:spPr>
      </p:pic>
      <p:sp>
        <p:nvSpPr>
          <p:cNvPr id="415" name="Connection Line"/>
          <p:cNvSpPr/>
          <p:nvPr/>
        </p:nvSpPr>
        <p:spPr>
          <a:xfrm>
            <a:off x="11513718" y="5899004"/>
            <a:ext cx="3609398" cy="5024704"/>
          </a:xfrm>
          <a:custGeom>
            <a:avLst/>
            <a:gdLst/>
            <a:ahLst/>
            <a:cxnLst>
              <a:cxn ang="0">
                <a:pos x="wd2" y="hd2"/>
              </a:cxn>
              <a:cxn ang="5400000">
                <a:pos x="wd2" y="hd2"/>
              </a:cxn>
              <a:cxn ang="10800000">
                <a:pos x="wd2" y="hd2"/>
              </a:cxn>
              <a:cxn ang="16200000">
                <a:pos x="wd2" y="hd2"/>
              </a:cxn>
            </a:cxnLst>
            <a:rect l="0" t="0" r="r" b="b"/>
            <a:pathLst>
              <a:path w="18255" h="18354" fill="norm" stroke="1" extrusionOk="0">
                <a:moveTo>
                  <a:pt x="18255" y="1819"/>
                </a:moveTo>
                <a:cubicBezTo>
                  <a:pt x="2082" y="-3246"/>
                  <a:pt x="-3345" y="2266"/>
                  <a:pt x="1975" y="18354"/>
                </a:cubicBezTo>
              </a:path>
            </a:pathLst>
          </a:custGeom>
          <a:ln w="114300">
            <a:solidFill>
              <a:srgbClr val="0000F6"/>
            </a:solidFill>
            <a:miter lim="400000"/>
            <a:headEnd type="triangle"/>
          </a:ln>
        </p:spPr>
        <p:txBody>
          <a:bodyPr lIns="50800" tIns="50800" rIns="50800" bIns="50800"/>
          <a:lstStyle/>
          <a:p>
            <a:pPr/>
          </a:p>
        </p:txBody>
      </p:sp>
      <p:sp>
        <p:nvSpPr>
          <p:cNvPr id="416" name="Connection Line"/>
          <p:cNvSpPr/>
          <p:nvPr/>
        </p:nvSpPr>
        <p:spPr>
          <a:xfrm>
            <a:off x="13480969" y="5284854"/>
            <a:ext cx="8527759" cy="6209614"/>
          </a:xfrm>
          <a:custGeom>
            <a:avLst/>
            <a:gdLst/>
            <a:ahLst/>
            <a:cxnLst>
              <a:cxn ang="0">
                <a:pos x="wd2" y="hd2"/>
              </a:cxn>
              <a:cxn ang="5400000">
                <a:pos x="wd2" y="hd2"/>
              </a:cxn>
              <a:cxn ang="10800000">
                <a:pos x="wd2" y="hd2"/>
              </a:cxn>
              <a:cxn ang="16200000">
                <a:pos x="wd2" y="hd2"/>
              </a:cxn>
            </a:cxnLst>
            <a:rect l="0" t="0" r="r" b="b"/>
            <a:pathLst>
              <a:path w="16918" h="21600" fill="norm" stroke="1" extrusionOk="0">
                <a:moveTo>
                  <a:pt x="11071" y="0"/>
                </a:moveTo>
                <a:cubicBezTo>
                  <a:pt x="21600" y="6719"/>
                  <a:pt x="17910" y="13919"/>
                  <a:pt x="0" y="21600"/>
                </a:cubicBezTo>
              </a:path>
            </a:pathLst>
          </a:custGeom>
          <a:ln w="114300">
            <a:solidFill>
              <a:srgbClr val="0000F6"/>
            </a:solidFill>
            <a:miter lim="400000"/>
            <a:headEnd type="triangle"/>
          </a:ln>
        </p:spPr>
        <p:txBody>
          <a:bodyPr lIns="50800" tIns="50800" rIns="50800" bIns="50800"/>
          <a:lstStyle/>
          <a:p>
            <a:pPr/>
          </a:p>
        </p:txBody>
      </p:sp>
      <p:sp>
        <p:nvSpPr>
          <p:cNvPr id="417" name="Connection Line"/>
          <p:cNvSpPr/>
          <p:nvPr/>
        </p:nvSpPr>
        <p:spPr>
          <a:xfrm>
            <a:off x="15516282" y="2922626"/>
            <a:ext cx="7242135" cy="8877169"/>
          </a:xfrm>
          <a:custGeom>
            <a:avLst/>
            <a:gdLst/>
            <a:ahLst/>
            <a:cxnLst>
              <a:cxn ang="0">
                <a:pos x="wd2" y="hd2"/>
              </a:cxn>
              <a:cxn ang="5400000">
                <a:pos x="wd2" y="hd2"/>
              </a:cxn>
              <a:cxn ang="10800000">
                <a:pos x="wd2" y="hd2"/>
              </a:cxn>
              <a:cxn ang="16200000">
                <a:pos x="wd2" y="hd2"/>
              </a:cxn>
            </a:cxnLst>
            <a:rect l="0" t="0" r="r" b="b"/>
            <a:pathLst>
              <a:path w="16257" h="21600" fill="norm" stroke="1" extrusionOk="0">
                <a:moveTo>
                  <a:pt x="3623" y="0"/>
                </a:moveTo>
                <a:cubicBezTo>
                  <a:pt x="21600" y="8089"/>
                  <a:pt x="20392" y="15289"/>
                  <a:pt x="0" y="21600"/>
                </a:cubicBezTo>
              </a:path>
            </a:pathLst>
          </a:custGeom>
          <a:ln w="114300">
            <a:solidFill>
              <a:srgbClr val="0000F6"/>
            </a:solidFill>
            <a:miter lim="400000"/>
            <a:headEnd type="triangle"/>
          </a:ln>
        </p:spPr>
        <p:txBody>
          <a:bodyPr lIns="50800" tIns="50800" rIns="50800" bIns="50800"/>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Multiple Levels…"/>
          <p:cNvSpPr txBox="1"/>
          <p:nvPr>
            <p:ph type="title"/>
          </p:nvPr>
        </p:nvSpPr>
        <p:spPr>
          <a:xfrm>
            <a:off x="597322" y="84665"/>
            <a:ext cx="23726142" cy="3429003"/>
          </a:xfrm>
          <a:prstGeom prst="rect">
            <a:avLst/>
          </a:prstGeom>
        </p:spPr>
        <p:txBody>
          <a:bodyPr/>
          <a:lstStyle/>
          <a:p>
            <a:pPr defTabSz="701675">
              <a:defRPr sz="9500"/>
            </a:pPr>
            <a:r>
              <a:t>Multiple Levels </a:t>
            </a:r>
          </a:p>
          <a:p>
            <a:pPr defTabSz="701675">
              <a:defRPr sz="9500"/>
            </a:pPr>
            <a:r>
              <a:t>enriches planning and control and prioritisation</a:t>
            </a:r>
          </a:p>
        </p:txBody>
      </p:sp>
      <p:sp>
        <p:nvSpPr>
          <p:cNvPr id="420" name="Several different statements of different ‘Tolerable’ levels…"/>
          <p:cNvSpPr txBox="1"/>
          <p:nvPr>
            <p:ph type="body" sz="half" idx="1"/>
          </p:nvPr>
        </p:nvSpPr>
        <p:spPr>
          <a:xfrm>
            <a:off x="328506" y="3905250"/>
            <a:ext cx="10223501" cy="8039100"/>
          </a:xfrm>
          <a:prstGeom prst="rect">
            <a:avLst/>
          </a:prstGeom>
        </p:spPr>
        <p:txBody>
          <a:bodyPr/>
          <a:lstStyle/>
          <a:p>
            <a:pPr marL="352404" indent="-352404" defTabSz="269747">
              <a:spcBef>
                <a:spcPts val="900"/>
              </a:spcBef>
              <a:buSzPct val="47000"/>
              <a:buBlip>
                <a:blip r:embed="rId3"/>
              </a:buBlip>
              <a:defRPr sz="2500">
                <a:solidFill>
                  <a:srgbClr val="B7491A"/>
                </a:solidFill>
                <a:latin typeface="Avenir Next Demi Bold"/>
                <a:ea typeface="Avenir Next Demi Bold"/>
                <a:cs typeface="Avenir Next Demi Bold"/>
                <a:sym typeface="Avenir Next Demi Bold"/>
              </a:defRPr>
            </a:pPr>
            <a:r>
              <a:t>Several different statements of different ‘Tolerable’ levels</a:t>
            </a:r>
          </a:p>
          <a:p>
            <a:pPr lvl="1" marL="876914" indent="-352404" defTabSz="269747">
              <a:spcBef>
                <a:spcPts val="900"/>
              </a:spcBef>
              <a:buSzPct val="47000"/>
              <a:buBlip>
                <a:blip r:embed="rId3"/>
              </a:buBlip>
              <a:defRPr sz="2500">
                <a:solidFill>
                  <a:srgbClr val="B7491A"/>
                </a:solidFill>
                <a:latin typeface="Avenir Next Demi Bold"/>
                <a:ea typeface="Avenir Next Demi Bold"/>
                <a:cs typeface="Avenir Next Demi Bold"/>
                <a:sym typeface="Avenir Next Demi Bold"/>
              </a:defRPr>
            </a:pPr>
            <a:r>
              <a:t> or any other types of Scale levels</a:t>
            </a:r>
          </a:p>
          <a:p>
            <a:pPr lvl="2" marL="1352251" indent="-303231" defTabSz="269747">
              <a:lnSpc>
                <a:spcPct val="110000"/>
              </a:lnSpc>
              <a:spcBef>
                <a:spcPts val="1400"/>
              </a:spcBef>
              <a:buSzPct val="47000"/>
              <a:buBlip>
                <a:blip r:embed="rId3"/>
              </a:buBlip>
              <a:defRPr b="1" sz="2100">
                <a:solidFill>
                  <a:srgbClr val="000000"/>
                </a:solidFill>
                <a:latin typeface="Avenir Next Regular"/>
                <a:ea typeface="Avenir Next Regular"/>
                <a:cs typeface="Avenir Next Regular"/>
                <a:sym typeface="Avenir Next Regular"/>
              </a:defRPr>
            </a:pPr>
            <a:r>
              <a:t>like Tolerable, Wish, Past, Trend</a:t>
            </a:r>
          </a:p>
          <a:p>
            <a:pPr lvl="1" marL="876914" indent="-352404" defTabSz="269747">
              <a:spcBef>
                <a:spcPts val="900"/>
              </a:spcBef>
              <a:buSzPct val="47000"/>
              <a:buBlip>
                <a:blip r:embed="rId3"/>
              </a:buBlip>
              <a:defRPr sz="2500">
                <a:solidFill>
                  <a:srgbClr val="B7491A"/>
                </a:solidFill>
                <a:latin typeface="Avenir Next Demi Bold"/>
                <a:ea typeface="Avenir Next Demi Bold"/>
                <a:cs typeface="Avenir Next Demi Bold"/>
                <a:sym typeface="Avenir Next Demi Bold"/>
              </a:defRPr>
            </a:pPr>
            <a:r>
              <a:t>might be appropriate for different circumstances.</a:t>
            </a:r>
          </a:p>
          <a:p>
            <a:pPr marL="303231" indent="-303231" defTabSz="269747">
              <a:lnSpc>
                <a:spcPct val="110000"/>
              </a:lnSpc>
              <a:spcBef>
                <a:spcPts val="1400"/>
              </a:spcBef>
              <a:buSzPct val="47000"/>
              <a:buBlip>
                <a:blip r:embed="rId3"/>
              </a:buBlip>
              <a:defRPr b="1" sz="2100">
                <a:solidFill>
                  <a:srgbClr val="000000"/>
                </a:solidFill>
                <a:latin typeface="Avenir Next Regular"/>
                <a:ea typeface="Avenir Next Regular"/>
                <a:cs typeface="Avenir Next Regular"/>
                <a:sym typeface="Avenir Next Regular"/>
              </a:defRPr>
            </a:pPr>
            <a:r>
              <a:t>One single value type, might well need to concurrently specify a variety of different Tolerable levels, for different circumstances.</a:t>
            </a:r>
          </a:p>
          <a:p>
            <a:pPr marL="303231" indent="-303231" defTabSz="269747">
              <a:lnSpc>
                <a:spcPct val="110000"/>
              </a:lnSpc>
              <a:spcBef>
                <a:spcPts val="1400"/>
              </a:spcBef>
              <a:buSzPct val="47000"/>
              <a:buBlip>
                <a:blip r:embed="rId3"/>
              </a:buBlip>
              <a:defRPr b="1" sz="2100">
                <a:solidFill>
                  <a:srgbClr val="000000"/>
                </a:solidFill>
                <a:latin typeface="Avenir Next Regular"/>
                <a:ea typeface="Avenir Next Regular"/>
                <a:cs typeface="Avenir Next Regular"/>
                <a:sym typeface="Avenir Next Regular"/>
              </a:defRPr>
            </a:pPr>
            <a:r>
              <a:t> This avoids over-generalization of requirements, </a:t>
            </a:r>
          </a:p>
          <a:p>
            <a:pPr lvl="1" marL="827742" indent="-303231" defTabSz="269747">
              <a:lnSpc>
                <a:spcPct val="110000"/>
              </a:lnSpc>
              <a:spcBef>
                <a:spcPts val="1400"/>
              </a:spcBef>
              <a:buSzPct val="47000"/>
              <a:buBlip>
                <a:blip r:embed="rId3"/>
              </a:buBlip>
              <a:defRPr b="1" sz="2100">
                <a:solidFill>
                  <a:srgbClr val="000000"/>
                </a:solidFill>
                <a:latin typeface="Avenir Next Regular"/>
                <a:ea typeface="Avenir Next Regular"/>
                <a:cs typeface="Avenir Next Regular"/>
                <a:sym typeface="Avenir Next Regular"/>
              </a:defRPr>
            </a:pPr>
            <a:r>
              <a:t>with consequent unnecessary costs for some circumstances.</a:t>
            </a:r>
          </a:p>
          <a:p>
            <a:pPr lvl="1" marL="827742" indent="-303231" defTabSz="269747">
              <a:lnSpc>
                <a:spcPct val="110000"/>
              </a:lnSpc>
              <a:spcBef>
                <a:spcPts val="1400"/>
              </a:spcBef>
              <a:buSzPct val="47000"/>
              <a:buBlip>
                <a:blip r:embed="rId3"/>
              </a:buBlip>
              <a:defRPr b="1" sz="2100">
                <a:solidFill>
                  <a:srgbClr val="000000"/>
                </a:solidFill>
                <a:latin typeface="Avenir Next Regular"/>
                <a:ea typeface="Avenir Next Regular"/>
                <a:cs typeface="Avenir Next Regular"/>
                <a:sym typeface="Avenir Next Regular"/>
              </a:defRPr>
            </a:pPr>
            <a:r>
              <a:t>If you had to generalise, all ends, by using the higher level (worst case) for all sets of conditions</a:t>
            </a:r>
          </a:p>
          <a:p>
            <a:pPr lvl="1" marL="827742" indent="-303231" defTabSz="269747">
              <a:lnSpc>
                <a:spcPct val="110000"/>
              </a:lnSpc>
              <a:spcBef>
                <a:spcPts val="1400"/>
              </a:spcBef>
              <a:buSzPct val="47000"/>
              <a:buBlip>
                <a:blip r:embed="rId3"/>
              </a:buBlip>
              <a:defRPr b="1" sz="2100">
                <a:solidFill>
                  <a:srgbClr val="000000"/>
                </a:solidFill>
                <a:latin typeface="Avenir Next Regular"/>
                <a:ea typeface="Avenir Next Regular"/>
                <a:cs typeface="Avenir Next Regular"/>
                <a:sym typeface="Avenir Next Regular"/>
              </a:defRPr>
            </a:pPr>
            <a:r>
              <a:t>This opens for smart </a:t>
            </a:r>
            <a:r>
              <a:rPr i="1"/>
              <a:t>decomposition</a:t>
            </a:r>
            <a:r>
              <a:t> of requirements,</a:t>
            </a:r>
          </a:p>
          <a:p>
            <a:pPr lvl="2" marL="1352251" indent="-303231" defTabSz="269747">
              <a:lnSpc>
                <a:spcPct val="110000"/>
              </a:lnSpc>
              <a:spcBef>
                <a:spcPts val="1400"/>
              </a:spcBef>
              <a:buSzPct val="47000"/>
              <a:buBlip>
                <a:blip r:embed="rId3"/>
              </a:buBlip>
              <a:defRPr b="1" sz="2100">
                <a:solidFill>
                  <a:srgbClr val="000000"/>
                </a:solidFill>
                <a:latin typeface="Avenir Next Regular"/>
                <a:ea typeface="Avenir Next Regular"/>
                <a:cs typeface="Avenir Next Regular"/>
                <a:sym typeface="Avenir Next Regular"/>
              </a:defRPr>
            </a:pPr>
            <a:r>
              <a:t> so that we can support smart value agile delivery sprints</a:t>
            </a:r>
          </a:p>
          <a:p>
            <a:pPr marL="303231" indent="-303231" defTabSz="269747">
              <a:lnSpc>
                <a:spcPct val="110000"/>
              </a:lnSpc>
              <a:spcBef>
                <a:spcPts val="1400"/>
              </a:spcBef>
              <a:buSzPct val="47000"/>
              <a:buBlip>
                <a:blip r:embed="rId3"/>
              </a:buBlip>
              <a:defRPr b="1" sz="2100">
                <a:solidFill>
                  <a:srgbClr val="000000"/>
                </a:solidFill>
                <a:latin typeface="Avenir Next Regular"/>
                <a:ea typeface="Avenir Next Regular"/>
                <a:cs typeface="Avenir Next Regular"/>
                <a:sym typeface="Avenir Next Regular"/>
              </a:defRPr>
            </a:pPr>
            <a:r>
              <a:t> Because ‘multiple level specification’ supports our need to focus on particularly critical circumstances early, delivering value to those circumstances early.</a:t>
            </a:r>
          </a:p>
        </p:txBody>
      </p:sp>
      <p:sp>
        <p:nvSpPr>
          <p:cNvPr id="421" name="Slide Number"/>
          <p:cNvSpPr txBox="1"/>
          <p:nvPr>
            <p:ph type="sldNum" sz="quarter" idx="4294967295"/>
          </p:nvPr>
        </p:nvSpPr>
        <p:spPr>
          <a:xfrm>
            <a:off x="11956984" y="13106400"/>
            <a:ext cx="461773"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pic>
        <p:nvPicPr>
          <p:cNvPr id="422" name="F0081336-C93B-4885-AD58-EEA36277178F-L0-001.png" descr="F0081336-C93B-4885-AD58-EEA36277178F-L0-001.png"/>
          <p:cNvPicPr>
            <a:picLocks noChangeAspect="1"/>
          </p:cNvPicPr>
          <p:nvPr/>
        </p:nvPicPr>
        <p:blipFill>
          <a:blip r:embed="rId4">
            <a:extLst/>
          </a:blip>
          <a:stretch>
            <a:fillRect/>
          </a:stretch>
        </p:blipFill>
        <p:spPr>
          <a:xfrm>
            <a:off x="10938326" y="3416258"/>
            <a:ext cx="15616889" cy="9187634"/>
          </a:xfrm>
          <a:prstGeom prst="rect">
            <a:avLst/>
          </a:prstGeom>
          <a:ln w="12700">
            <a:miter lim="400000"/>
          </a:ln>
        </p:spPr>
      </p:pic>
      <p:sp>
        <p:nvSpPr>
          <p:cNvPr id="423" name="Arrow"/>
          <p:cNvSpPr/>
          <p:nvPr/>
        </p:nvSpPr>
        <p:spPr>
          <a:xfrm>
            <a:off x="9877213" y="9365825"/>
            <a:ext cx="1270002" cy="1270002"/>
          </a:xfrm>
          <a:prstGeom prst="rightArrow">
            <a:avLst>
              <a:gd name="adj1" fmla="val 32000"/>
              <a:gd name="adj2" fmla="val 64000"/>
            </a:avLst>
          </a:prstGeom>
          <a:solidFill>
            <a:srgbClr val="0097EB">
              <a:alpha val="52372"/>
            </a:srgbClr>
          </a:solidFill>
          <a:ln w="12700">
            <a:miter lim="400000"/>
          </a:ln>
        </p:spPr>
        <p:txBody>
          <a:bodyPr lIns="50800" tIns="50800" rIns="50800" bIns="50800" anchor="ctr"/>
          <a:lstStyle/>
          <a:p>
            <a:pPr defTabSz="825500">
              <a:defRPr sz="5000">
                <a:solidFill>
                  <a:srgbClr val="FFFFFF"/>
                </a:solidFill>
                <a:latin typeface="Marker Felt"/>
                <a:ea typeface="Marker Felt"/>
                <a:cs typeface="Marker Felt"/>
                <a:sym typeface="Marker Felt"/>
              </a:defRPr>
            </a:pPr>
          </a:p>
        </p:txBody>
      </p:sp>
      <p:sp>
        <p:nvSpPr>
          <p:cNvPr id="424" name="Arrow"/>
          <p:cNvSpPr/>
          <p:nvPr/>
        </p:nvSpPr>
        <p:spPr>
          <a:xfrm>
            <a:off x="9877213" y="10088880"/>
            <a:ext cx="1270002" cy="1270002"/>
          </a:xfrm>
          <a:prstGeom prst="rightArrow">
            <a:avLst>
              <a:gd name="adj1" fmla="val 32000"/>
              <a:gd name="adj2" fmla="val 64000"/>
            </a:avLst>
          </a:prstGeom>
          <a:solidFill>
            <a:srgbClr val="0097EB">
              <a:alpha val="31395"/>
            </a:srgbClr>
          </a:solidFill>
          <a:ln w="12700">
            <a:miter lim="400000"/>
          </a:ln>
        </p:spPr>
        <p:txBody>
          <a:bodyPr lIns="50800" tIns="50800" rIns="50800" bIns="50800" anchor="ctr"/>
          <a:lstStyle/>
          <a:p>
            <a:pPr defTabSz="825500">
              <a:defRPr sz="5000">
                <a:solidFill>
                  <a:srgbClr val="FFFFFF"/>
                </a:solidFill>
                <a:latin typeface="Marker Felt"/>
                <a:ea typeface="Marker Felt"/>
                <a:cs typeface="Marker Felt"/>
                <a:sym typeface="Marker Felt"/>
              </a:defRPr>
            </a:pPr>
          </a:p>
        </p:txBody>
      </p:sp>
      <p:pic>
        <p:nvPicPr>
          <p:cNvPr id="425" name="Line Line" descr="Line Line"/>
          <p:cNvPicPr>
            <a:picLocks noChangeAspect="1"/>
          </p:cNvPicPr>
          <p:nvPr/>
        </p:nvPicPr>
        <p:blipFill>
          <a:blip r:embed="rId5">
            <a:extLst/>
          </a:blip>
          <a:stretch>
            <a:fillRect/>
          </a:stretch>
        </p:blipFill>
        <p:spPr>
          <a:xfrm rot="5400000">
            <a:off x="6686325" y="5346815"/>
            <a:ext cx="8140704" cy="457906"/>
          </a:xfrm>
          <a:prstGeom prst="rect">
            <a:avLst/>
          </a:prstGeom>
          <a:ln w="12700">
            <a:miter lim="400000"/>
          </a:ln>
        </p:spPr>
      </p:pic>
      <p:sp>
        <p:nvSpPr>
          <p:cNvPr id="426" name="We are…"/>
          <p:cNvSpPr txBox="1"/>
          <p:nvPr/>
        </p:nvSpPr>
        <p:spPr>
          <a:xfrm>
            <a:off x="19196702" y="8400626"/>
            <a:ext cx="3112009" cy="320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sz="5600">
                <a:solidFill>
                  <a:srgbClr val="858585"/>
                </a:solidFill>
                <a:latin typeface="Marker Felt"/>
                <a:ea typeface="Marker Felt"/>
                <a:cs typeface="Marker Felt"/>
                <a:sym typeface="Marker Felt"/>
              </a:defRPr>
            </a:pPr>
            <a:r>
              <a:t>We are</a:t>
            </a:r>
          </a:p>
          <a:p>
            <a:pPr defTabSz="825500">
              <a:defRPr sz="5600">
                <a:solidFill>
                  <a:srgbClr val="858585"/>
                </a:solidFill>
                <a:latin typeface="Marker Felt"/>
                <a:ea typeface="Marker Felt"/>
                <a:cs typeface="Marker Felt"/>
                <a:sym typeface="Marker Felt"/>
              </a:defRPr>
            </a:pPr>
            <a:r>
              <a:t>Drawing</a:t>
            </a:r>
          </a:p>
          <a:p>
            <a:pPr defTabSz="825500">
              <a:defRPr sz="5600">
                <a:solidFill>
                  <a:srgbClr val="858585"/>
                </a:solidFill>
                <a:latin typeface="Marker Felt"/>
                <a:ea typeface="Marker Felt"/>
                <a:cs typeface="Marker Felt"/>
                <a:sym typeface="Marker Felt"/>
              </a:defRPr>
            </a:pPr>
            <a:r>
              <a:t>A </a:t>
            </a:r>
          </a:p>
          <a:p>
            <a:pPr defTabSz="825500">
              <a:defRPr sz="5600">
                <a:solidFill>
                  <a:srgbClr val="858585"/>
                </a:solidFill>
                <a:latin typeface="Marker Felt"/>
                <a:ea typeface="Marker Felt"/>
                <a:cs typeface="Marker Felt"/>
                <a:sym typeface="Marker Felt"/>
              </a:defRPr>
            </a:pPr>
            <a:r>
              <a:t>time curve</a:t>
            </a:r>
          </a:p>
        </p:txBody>
      </p:sp>
      <p:pic>
        <p:nvPicPr>
          <p:cNvPr id="427" name="Line Line" descr="Line Line"/>
          <p:cNvPicPr>
            <a:picLocks noChangeAspect="1"/>
          </p:cNvPicPr>
          <p:nvPr/>
        </p:nvPicPr>
        <p:blipFill>
          <a:blip r:embed="rId6">
            <a:extLst/>
          </a:blip>
          <a:stretch>
            <a:fillRect/>
          </a:stretch>
        </p:blipFill>
        <p:spPr>
          <a:xfrm rot="13500000">
            <a:off x="19021060" y="7385452"/>
            <a:ext cx="2414691" cy="457905"/>
          </a:xfrm>
          <a:prstGeom prst="rect">
            <a:avLst/>
          </a:prstGeom>
          <a:ln w="12700">
            <a:miter lim="400000"/>
          </a:ln>
        </p:spPr>
      </p:pic>
      <p:pic>
        <p:nvPicPr>
          <p:cNvPr id="428" name="Line Line" descr="Line Line"/>
          <p:cNvPicPr>
            <a:picLocks noChangeAspect="1"/>
          </p:cNvPicPr>
          <p:nvPr/>
        </p:nvPicPr>
        <p:blipFill>
          <a:blip r:embed="rId7">
            <a:extLst/>
          </a:blip>
          <a:stretch>
            <a:fillRect/>
          </a:stretch>
        </p:blipFill>
        <p:spPr>
          <a:xfrm rot="10800000">
            <a:off x="17172243" y="9771874"/>
            <a:ext cx="2213032" cy="457906"/>
          </a:xfrm>
          <a:prstGeom prst="rect">
            <a:avLst/>
          </a:prstGeom>
          <a:ln w="12700">
            <a:miter lim="400000"/>
          </a:ln>
        </p:spPr>
      </p:pic>
      <p:pic>
        <p:nvPicPr>
          <p:cNvPr id="429" name="Line Line" descr="Line Line"/>
          <p:cNvPicPr>
            <a:picLocks noChangeAspect="1"/>
          </p:cNvPicPr>
          <p:nvPr/>
        </p:nvPicPr>
        <p:blipFill>
          <a:blip r:embed="rId7">
            <a:extLst/>
          </a:blip>
          <a:stretch>
            <a:fillRect/>
          </a:stretch>
        </p:blipFill>
        <p:spPr>
          <a:xfrm rot="10800000">
            <a:off x="17172243" y="10630568"/>
            <a:ext cx="2213032" cy="457906"/>
          </a:xfrm>
          <a:prstGeom prst="rect">
            <a:avLst/>
          </a:prstGeom>
          <a:ln w="12700">
            <a:miter lim="400000"/>
          </a:ln>
        </p:spPr>
      </p:pic>
      <p:grpSp>
        <p:nvGrpSpPr>
          <p:cNvPr id="432" name="Arrow"/>
          <p:cNvGrpSpPr/>
          <p:nvPr/>
        </p:nvGrpSpPr>
        <p:grpSpPr>
          <a:xfrm>
            <a:off x="12744610" y="9104628"/>
            <a:ext cx="837889" cy="3263608"/>
            <a:chOff x="0" y="0"/>
            <a:chExt cx="837888" cy="3263606"/>
          </a:xfrm>
        </p:grpSpPr>
        <p:sp>
          <p:nvSpPr>
            <p:cNvPr id="430" name="Arrow"/>
            <p:cNvSpPr/>
            <p:nvPr/>
          </p:nvSpPr>
          <p:spPr>
            <a:xfrm rot="5400000">
              <a:off x="-1181257" y="1230533"/>
              <a:ext cx="3200402" cy="777437"/>
            </a:xfrm>
            <a:prstGeom prst="rightArrow">
              <a:avLst>
                <a:gd name="adj1" fmla="val 32000"/>
                <a:gd name="adj2" fmla="val 104549"/>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defTabSz="825500">
                <a:defRPr sz="5000">
                  <a:solidFill>
                    <a:srgbClr val="FFFFFF"/>
                  </a:solidFill>
                  <a:latin typeface="Marker Felt"/>
                  <a:ea typeface="Marker Felt"/>
                  <a:cs typeface="Marker Felt"/>
                  <a:sym typeface="Marker Felt"/>
                </a:defRPr>
              </a:pPr>
            </a:p>
          </p:txBody>
        </p:sp>
        <p:pic>
          <p:nvPicPr>
            <p:cNvPr id="431" name="Arrow Arrow" descr="Arrow Arrow"/>
            <p:cNvPicPr>
              <a:picLocks noChangeAspect="1"/>
            </p:cNvPicPr>
            <p:nvPr/>
          </p:nvPicPr>
          <p:blipFill>
            <a:blip r:embed="rId9">
              <a:extLst/>
            </a:blip>
            <a:stretch>
              <a:fillRect/>
            </a:stretch>
          </p:blipFill>
          <p:spPr>
            <a:xfrm rot="5400000">
              <a:off x="-1212860" y="1212859"/>
              <a:ext cx="3263608" cy="83788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7. DIMENSION CONDITION COMBOS: Each requirement point can have any useful, priority set of conditions, derived from the [Scale Parameters], like whom where, and operational conditions."/>
          <p:cNvSpPr txBox="1"/>
          <p:nvPr>
            <p:ph type="title"/>
          </p:nvPr>
        </p:nvSpPr>
        <p:spPr>
          <a:xfrm>
            <a:off x="1206500" y="363639"/>
            <a:ext cx="21971000" cy="1433164"/>
          </a:xfrm>
          <a:prstGeom prst="rect">
            <a:avLst/>
          </a:prstGeom>
        </p:spPr>
        <p:txBody>
          <a:bodyPr/>
          <a:lstStyle>
            <a:lvl1pPr defTabSz="420623">
              <a:lnSpc>
                <a:spcPct val="100000"/>
              </a:lnSpc>
              <a:spcBef>
                <a:spcPts val="700"/>
              </a:spcBef>
              <a:defRPr spc="-100" sz="3800"/>
            </a:lvl1pPr>
          </a:lstStyle>
          <a:p>
            <a:pPr/>
            <a:r>
              <a:t>7. DIMENSION CONDITION COMBOS: Each requirement point can have any useful, priority set of conditions, derived from the [Scale Parameters], like whom where, and operational conditions.</a:t>
            </a:r>
          </a:p>
        </p:txBody>
      </p:sp>
      <p:sp>
        <p:nvSpPr>
          <p:cNvPr id="437" name="Decomposition into increments using Scale Condition combinations"/>
          <p:cNvSpPr txBox="1"/>
          <p:nvPr>
            <p:ph type="body" sz="quarter" idx="1"/>
          </p:nvPr>
        </p:nvSpPr>
        <p:spPr>
          <a:xfrm>
            <a:off x="1206500" y="2372961"/>
            <a:ext cx="21971000" cy="934780"/>
          </a:xfrm>
          <a:prstGeom prst="rect">
            <a:avLst/>
          </a:prstGeom>
        </p:spPr>
        <p:txBody>
          <a:bodyPr/>
          <a:lstStyle>
            <a:lvl1pPr defTabSz="792479">
              <a:defRPr sz="5200"/>
            </a:lvl1pPr>
          </a:lstStyle>
          <a:p>
            <a:pPr/>
            <a:r>
              <a:t>Decomposition into increments using Scale Condition combinations</a:t>
            </a:r>
          </a:p>
        </p:txBody>
      </p:sp>
      <p:sp>
        <p:nvSpPr>
          <p:cNvPr id="438" name="For example:…"/>
          <p:cNvSpPr txBox="1"/>
          <p:nvPr>
            <p:ph type="body" idx="21"/>
          </p:nvPr>
        </p:nvSpPr>
        <p:spPr>
          <a:xfrm>
            <a:off x="393800" y="3562579"/>
            <a:ext cx="9934482" cy="9627860"/>
          </a:xfrm>
          <a:prstGeom prst="rect">
            <a:avLst/>
          </a:prstGeom>
          <a:ln w="114300">
            <a:solidFill>
              <a:srgbClr val="0000F6"/>
            </a:solidFill>
          </a:ln>
          <a:extLst>
            <a:ext uri="{C572A759-6A51-4108-AA02-DFA0A04FC94B}">
              <ma14:wrappingTextBoxFlag xmlns:ma14="http://schemas.microsoft.com/office/mac/drawingml/2011/main" val="1"/>
            </a:ext>
          </a:extLst>
        </p:spPr>
        <p:txBody>
          <a:bodyPr/>
          <a:lstStyle/>
          <a:p>
            <a:pPr marL="0" indent="0" defTabSz="448055">
              <a:lnSpc>
                <a:spcPct val="100000"/>
              </a:lnSpc>
              <a:spcBef>
                <a:spcPts val="700"/>
              </a:spcBef>
              <a:buSzTx/>
              <a:buNone/>
              <a:defRPr i="1" sz="3600"/>
            </a:pPr>
            <a:r>
              <a:t>For example:</a:t>
            </a:r>
          </a:p>
          <a:p>
            <a:pPr marL="0" indent="0" defTabSz="448055">
              <a:lnSpc>
                <a:spcPct val="100000"/>
              </a:lnSpc>
              <a:spcBef>
                <a:spcPts val="700"/>
              </a:spcBef>
              <a:buSzTx/>
              <a:buNone/>
              <a:defRPr i="1" sz="3600"/>
            </a:pPr>
          </a:p>
          <a:p>
            <a:pPr marL="0" indent="0" defTabSz="448055">
              <a:lnSpc>
                <a:spcPct val="100000"/>
              </a:lnSpc>
              <a:spcBef>
                <a:spcPts val="700"/>
              </a:spcBef>
              <a:buSzTx/>
              <a:buNone/>
              <a:defRPr b="1" sz="3600" u="sng"/>
            </a:pPr>
            <a:r>
              <a:t>Increment 1</a:t>
            </a:r>
            <a:r>
              <a:rPr b="0" u="none"/>
              <a:t>; Goal 42%, by 2030, March</a:t>
            </a:r>
          </a:p>
          <a:p>
            <a:pPr marL="0" indent="0" defTabSz="448055">
              <a:lnSpc>
                <a:spcPct val="100000"/>
              </a:lnSpc>
              <a:spcBef>
                <a:spcPts val="700"/>
              </a:spcBef>
              <a:buSzTx/>
              <a:buNone/>
              <a:defRPr sz="3600"/>
            </a:pPr>
            <a:r>
              <a:t>Customer Type = Retail, Internet Sales</a:t>
            </a:r>
          </a:p>
          <a:p>
            <a:pPr marL="0" indent="0" defTabSz="448055">
              <a:lnSpc>
                <a:spcPct val="100000"/>
              </a:lnSpc>
              <a:spcBef>
                <a:spcPts val="700"/>
              </a:spcBef>
              <a:buSzTx/>
              <a:buNone/>
              <a:defRPr sz="3600"/>
            </a:pPr>
            <a:r>
              <a:t>Customer Activity = Dumping, Special Sales</a:t>
            </a:r>
          </a:p>
          <a:p>
            <a:pPr marL="0" indent="0" defTabSz="448055">
              <a:lnSpc>
                <a:spcPct val="100000"/>
              </a:lnSpc>
              <a:spcBef>
                <a:spcPts val="700"/>
              </a:spcBef>
              <a:buSzTx/>
              <a:buNone/>
              <a:defRPr sz="3600"/>
            </a:pPr>
            <a:r>
              <a:t>Conditions = Market Panic, Pandemic</a:t>
            </a:r>
          </a:p>
          <a:p>
            <a:pPr marL="0" indent="0" defTabSz="448055">
              <a:lnSpc>
                <a:spcPct val="100000"/>
              </a:lnSpc>
              <a:spcBef>
                <a:spcPts val="700"/>
              </a:spcBef>
              <a:buSzTx/>
              <a:buNone/>
              <a:defRPr sz="3600"/>
            </a:pPr>
            <a:r>
              <a:t>Area = Europe, Norway</a:t>
            </a:r>
          </a:p>
          <a:p>
            <a:pPr marL="0" indent="0" defTabSz="448055">
              <a:lnSpc>
                <a:spcPct val="100000"/>
              </a:lnSpc>
              <a:spcBef>
                <a:spcPts val="700"/>
              </a:spcBef>
              <a:buSzTx/>
              <a:buNone/>
              <a:defRPr sz="3600"/>
            </a:pPr>
            <a:r>
              <a:t>————————————-</a:t>
            </a:r>
          </a:p>
          <a:p>
            <a:pPr marL="0" indent="0" defTabSz="448055">
              <a:lnSpc>
                <a:spcPct val="100000"/>
              </a:lnSpc>
              <a:spcBef>
                <a:spcPts val="700"/>
              </a:spcBef>
              <a:buSzTx/>
              <a:buNone/>
              <a:defRPr b="1" sz="3600" u="sng"/>
            </a:pPr>
            <a:r>
              <a:t>Increment 2:</a:t>
            </a:r>
            <a:r>
              <a:rPr b="0" u="none"/>
              <a:t> Goal 45%, by 2030, April</a:t>
            </a:r>
          </a:p>
          <a:p>
            <a:pPr marL="0" indent="0" defTabSz="448055">
              <a:lnSpc>
                <a:spcPct val="100000"/>
              </a:lnSpc>
              <a:spcBef>
                <a:spcPts val="700"/>
              </a:spcBef>
              <a:buSzTx/>
              <a:buNone/>
              <a:defRPr sz="3600"/>
            </a:pPr>
            <a:r>
              <a:t>Customer Type = Wholesale , Boutique Displays</a:t>
            </a:r>
          </a:p>
          <a:p>
            <a:pPr marL="0" indent="0" defTabSz="448055">
              <a:lnSpc>
                <a:spcPct val="100000"/>
              </a:lnSpc>
              <a:spcBef>
                <a:spcPts val="700"/>
              </a:spcBef>
              <a:buSzTx/>
              <a:buNone/>
              <a:defRPr sz="3600"/>
            </a:pPr>
            <a:r>
              <a:t>Customer Activity = new Product Introductions</a:t>
            </a:r>
          </a:p>
          <a:p>
            <a:pPr marL="0" indent="0" defTabSz="448055">
              <a:lnSpc>
                <a:spcPct val="100000"/>
              </a:lnSpc>
              <a:spcBef>
                <a:spcPts val="700"/>
              </a:spcBef>
              <a:buSzTx/>
              <a:buNone/>
              <a:defRPr sz="3600"/>
            </a:pPr>
            <a:r>
              <a:t>Conditions = Normal Weekends</a:t>
            </a:r>
          </a:p>
          <a:p>
            <a:pPr marL="0" indent="0" defTabSz="448055">
              <a:lnSpc>
                <a:spcPct val="100000"/>
              </a:lnSpc>
              <a:spcBef>
                <a:spcPts val="700"/>
              </a:spcBef>
              <a:buSzTx/>
              <a:buNone/>
              <a:defRPr sz="3600"/>
            </a:pPr>
            <a:r>
              <a:t>Area = EU, Norway,  GB</a:t>
            </a:r>
          </a:p>
        </p:txBody>
      </p:sp>
      <p:sp>
        <p:nvSpPr>
          <p:cNvPr id="439"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47" name="Group"/>
          <p:cNvGrpSpPr/>
          <p:nvPr/>
        </p:nvGrpSpPr>
        <p:grpSpPr>
          <a:xfrm>
            <a:off x="10506966" y="3599881"/>
            <a:ext cx="13891067" cy="7441517"/>
            <a:chOff x="0" y="0"/>
            <a:chExt cx="13891064" cy="7441515"/>
          </a:xfrm>
        </p:grpSpPr>
        <p:pic>
          <p:nvPicPr>
            <p:cNvPr id="440" name="unknown.png" descr="unknown.png"/>
            <p:cNvPicPr>
              <a:picLocks noChangeAspect="1"/>
            </p:cNvPicPr>
            <p:nvPr/>
          </p:nvPicPr>
          <p:blipFill>
            <a:blip r:embed="rId2">
              <a:extLst/>
            </a:blip>
            <a:stretch>
              <a:fillRect/>
            </a:stretch>
          </p:blipFill>
          <p:spPr>
            <a:xfrm>
              <a:off x="-1" y="0"/>
              <a:ext cx="13229361" cy="7441516"/>
            </a:xfrm>
            <a:prstGeom prst="rect">
              <a:avLst/>
            </a:prstGeom>
            <a:ln w="12700" cap="flat">
              <a:noFill/>
              <a:miter lim="400000"/>
            </a:ln>
            <a:effectLst/>
          </p:spPr>
        </p:pic>
        <p:grpSp>
          <p:nvGrpSpPr>
            <p:cNvPr id="443" name="[Scale Parameters]"/>
            <p:cNvGrpSpPr/>
            <p:nvPr/>
          </p:nvGrpSpPr>
          <p:grpSpPr>
            <a:xfrm>
              <a:off x="11650436" y="1763667"/>
              <a:ext cx="2240629" cy="469904"/>
              <a:chOff x="-1" y="0"/>
              <a:chExt cx="2240628" cy="469903"/>
            </a:xfrm>
          </p:grpSpPr>
          <p:sp>
            <p:nvSpPr>
              <p:cNvPr id="441" name="[Scale Parameters]"/>
              <p:cNvSpPr txBox="1"/>
              <p:nvPr/>
            </p:nvSpPr>
            <p:spPr>
              <a:xfrm>
                <a:off x="38099" y="38100"/>
                <a:ext cx="2164424" cy="393701"/>
              </a:xfrm>
              <a:prstGeom prst="rect">
                <a:avLst/>
              </a:pr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sz="2100">
                    <a:solidFill>
                      <a:srgbClr val="FFFFFF"/>
                    </a:solidFill>
                    <a:latin typeface="Marker Felt"/>
                    <a:ea typeface="Marker Felt"/>
                    <a:cs typeface="Marker Felt"/>
                    <a:sym typeface="Marker Felt"/>
                  </a:defRPr>
                </a:lvl1pPr>
              </a:lstStyle>
              <a:p>
                <a:pPr/>
                <a:r>
                  <a:t>[Scale Parameters]</a:t>
                </a:r>
              </a:p>
            </p:txBody>
          </p:sp>
          <p:pic>
            <p:nvPicPr>
              <p:cNvPr id="442" name="[Scale Parameters] [Scale Parameters]" descr="[Scale Parameters] [Scale Parameters]"/>
              <p:cNvPicPr>
                <a:picLocks noChangeAspect="1"/>
              </p:cNvPicPr>
              <p:nvPr/>
            </p:nvPicPr>
            <p:blipFill>
              <a:blip r:embed="rId4">
                <a:extLst/>
              </a:blip>
              <a:stretch>
                <a:fillRect/>
              </a:stretch>
            </p:blipFill>
            <p:spPr>
              <a:xfrm>
                <a:off x="-2" y="-1"/>
                <a:ext cx="2240630" cy="469905"/>
              </a:xfrm>
              <a:prstGeom prst="rect">
                <a:avLst/>
              </a:prstGeom>
              <a:ln w="12700" cap="flat">
                <a:noFill/>
                <a:miter lim="400000"/>
              </a:ln>
              <a:effectLst/>
            </p:spPr>
          </p:pic>
        </p:grpSp>
        <p:grpSp>
          <p:nvGrpSpPr>
            <p:cNvPr id="446" name="Conditions"/>
            <p:cNvGrpSpPr/>
            <p:nvPr/>
          </p:nvGrpSpPr>
          <p:grpSpPr>
            <a:xfrm>
              <a:off x="11612501" y="2250752"/>
              <a:ext cx="1401659" cy="2260113"/>
              <a:chOff x="0" y="0"/>
              <a:chExt cx="1401657" cy="2260111"/>
            </a:xfrm>
          </p:grpSpPr>
          <p:sp>
            <p:nvSpPr>
              <p:cNvPr id="444" name="Rectangle"/>
              <p:cNvSpPr/>
              <p:nvPr/>
            </p:nvSpPr>
            <p:spPr>
              <a:xfrm>
                <a:off x="-1" y="-1"/>
                <a:ext cx="1401658" cy="2260112"/>
              </a:xfrm>
              <a:prstGeom prst="rect">
                <a:avLst/>
              </a:prstGeom>
              <a:solidFill>
                <a:srgbClr val="0097EB">
                  <a:alpha val="62000"/>
                </a:srgbClr>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Marker Felt"/>
                    <a:ea typeface="Marker Felt"/>
                    <a:cs typeface="Marker Felt"/>
                    <a:sym typeface="Marker Felt"/>
                  </a:defRPr>
                </a:pPr>
              </a:p>
            </p:txBody>
          </p:sp>
          <p:sp>
            <p:nvSpPr>
              <p:cNvPr id="445" name="Conditions"/>
              <p:cNvSpPr txBox="1"/>
              <p:nvPr/>
            </p:nvSpPr>
            <p:spPr>
              <a:xfrm>
                <a:off x="-1" y="914155"/>
                <a:ext cx="1401658"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a:solidFill>
                      <a:srgbClr val="FFFFFF"/>
                    </a:solidFill>
                    <a:latin typeface="Marker Felt"/>
                    <a:ea typeface="Marker Felt"/>
                    <a:cs typeface="Marker Felt"/>
                    <a:sym typeface="Marker Felt"/>
                  </a:defRPr>
                </a:lvl1pPr>
              </a:lstStyle>
              <a:p>
                <a:pPr/>
                <a:r>
                  <a:t>Conditions</a:t>
                </a:r>
              </a:p>
            </p:txBody>
          </p:sp>
        </p:grpSp>
      </p:grpSp>
      <p:sp>
        <p:nvSpPr>
          <p:cNvPr id="448" name="Source: Sustainability Planning  V=270520.1828 pptx AS HELD slides"/>
          <p:cNvSpPr txBox="1"/>
          <p:nvPr/>
        </p:nvSpPr>
        <p:spPr>
          <a:xfrm>
            <a:off x="13287946" y="12401143"/>
            <a:ext cx="956797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Source: Sustainability Planning  V=270520.1828 pptx AS HELD slides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cale [Parameters]"/>
          <p:cNvSpPr txBox="1"/>
          <p:nvPr>
            <p:ph type="title"/>
          </p:nvPr>
        </p:nvSpPr>
        <p:spPr>
          <a:xfrm>
            <a:off x="606177" y="153065"/>
            <a:ext cx="7386137" cy="1158093"/>
          </a:xfrm>
          <a:prstGeom prst="rect">
            <a:avLst/>
          </a:prstGeom>
        </p:spPr>
        <p:txBody>
          <a:bodyPr/>
          <a:lstStyle>
            <a:lvl1pPr defTabSz="269747">
              <a:spcBef>
                <a:spcPts val="900"/>
              </a:spcBef>
              <a:defRPr sz="6100">
                <a:solidFill>
                  <a:srgbClr val="B7491A"/>
                </a:solidFill>
                <a:latin typeface="Avenir Next Demi Bold"/>
                <a:ea typeface="Avenir Next Demi Bold"/>
                <a:cs typeface="Avenir Next Demi Bold"/>
                <a:sym typeface="Avenir Next Demi Bold"/>
              </a:defRPr>
            </a:lvl1pPr>
          </a:lstStyle>
          <a:p>
            <a:pPr/>
            <a:r>
              <a:t> Scale [Parameters]</a:t>
            </a:r>
          </a:p>
        </p:txBody>
      </p:sp>
      <p:sp>
        <p:nvSpPr>
          <p:cNvPr id="451" name="[Scale Parameters] might seem ‘complicated’ at first sight.…"/>
          <p:cNvSpPr txBox="1"/>
          <p:nvPr>
            <p:ph type="body" idx="1"/>
          </p:nvPr>
        </p:nvSpPr>
        <p:spPr>
          <a:xfrm>
            <a:off x="792510" y="1421237"/>
            <a:ext cx="11384785" cy="12125308"/>
          </a:xfrm>
          <a:prstGeom prst="rect">
            <a:avLst/>
          </a:prstGeom>
        </p:spPr>
        <p:txBody>
          <a:bodyPr/>
          <a:lstStyle/>
          <a:p>
            <a:pPr marL="527843" indent="-527843" defTabSz="457200">
              <a:lnSpc>
                <a:spcPct val="110000"/>
              </a:lnSpc>
              <a:spcBef>
                <a:spcPts val="2400"/>
              </a:spcBef>
              <a:buBlip>
                <a:blip r:embed="rId3"/>
              </a:buBlip>
              <a:defRPr b="1" sz="3800">
                <a:solidFill>
                  <a:srgbClr val="000000"/>
                </a:solidFill>
                <a:latin typeface="Avenir Next Regular"/>
                <a:ea typeface="Avenir Next Regular"/>
                <a:cs typeface="Avenir Next Regular"/>
                <a:sym typeface="Avenir Next Regular"/>
              </a:defRPr>
            </a:pPr>
            <a:r>
              <a:t>[Scale Parameters] might seem ‘complicated’ at first sight.</a:t>
            </a:r>
          </a:p>
          <a:p>
            <a:pPr marL="527843" indent="-527843" defTabSz="457200">
              <a:lnSpc>
                <a:spcPct val="110000"/>
              </a:lnSpc>
              <a:spcBef>
                <a:spcPts val="2400"/>
              </a:spcBef>
              <a:buBlip>
                <a:blip r:embed="rId3"/>
              </a:buBlip>
              <a:defRPr b="1" sz="3800">
                <a:solidFill>
                  <a:srgbClr val="000000"/>
                </a:solidFill>
                <a:latin typeface="Avenir Next Regular"/>
                <a:ea typeface="Avenir Next Regular"/>
                <a:cs typeface="Avenir Next Regular"/>
                <a:sym typeface="Avenir Next Regular"/>
              </a:defRPr>
            </a:pPr>
            <a:r>
              <a:t> But it is in fact a way of </a:t>
            </a:r>
            <a:r>
              <a:rPr i="1"/>
              <a:t>simplifying</a:t>
            </a:r>
            <a:r>
              <a:t> very complex problems, </a:t>
            </a:r>
          </a:p>
          <a:p>
            <a:pPr lvl="1" marL="1416842" indent="-527842" defTabSz="457200">
              <a:lnSpc>
                <a:spcPct val="110000"/>
              </a:lnSpc>
              <a:spcBef>
                <a:spcPts val="2400"/>
              </a:spcBef>
              <a:buBlip>
                <a:blip r:embed="rId3"/>
              </a:buBlip>
              <a:defRPr b="1" sz="3800">
                <a:solidFill>
                  <a:srgbClr val="000000"/>
                </a:solidFill>
                <a:latin typeface="Avenir Next Regular"/>
                <a:ea typeface="Avenir Next Regular"/>
                <a:cs typeface="Avenir Next Regular"/>
                <a:sym typeface="Avenir Next Regular"/>
              </a:defRPr>
            </a:pPr>
            <a:r>
              <a:t>by allowing us to carefully extract, something simple </a:t>
            </a:r>
          </a:p>
          <a:p>
            <a:pPr lvl="1" marL="1416842" indent="-527842" defTabSz="457200">
              <a:lnSpc>
                <a:spcPct val="110000"/>
              </a:lnSpc>
              <a:spcBef>
                <a:spcPts val="2400"/>
              </a:spcBef>
              <a:buBlip>
                <a:blip r:embed="rId3"/>
              </a:buBlip>
              <a:defRPr b="1" sz="3800">
                <a:solidFill>
                  <a:srgbClr val="000000"/>
                </a:solidFill>
                <a:latin typeface="Avenir Next Regular"/>
                <a:ea typeface="Avenir Next Regular"/>
                <a:cs typeface="Avenir Next Regular"/>
                <a:sym typeface="Avenir Next Regular"/>
              </a:defRPr>
            </a:pPr>
            <a:r>
              <a:t>that we can work on, and </a:t>
            </a:r>
          </a:p>
          <a:p>
            <a:pPr lvl="1" marL="1416842" indent="-527842" defTabSz="457200">
              <a:lnSpc>
                <a:spcPct val="110000"/>
              </a:lnSpc>
              <a:spcBef>
                <a:spcPts val="2400"/>
              </a:spcBef>
              <a:buBlip>
                <a:blip r:embed="rId3"/>
              </a:buBlip>
              <a:defRPr b="1" sz="3800">
                <a:solidFill>
                  <a:srgbClr val="000000"/>
                </a:solidFill>
                <a:latin typeface="Avenir Next Regular"/>
                <a:ea typeface="Avenir Next Regular"/>
                <a:cs typeface="Avenir Next Regular"/>
                <a:sym typeface="Avenir Next Regular"/>
              </a:defRPr>
            </a:pPr>
            <a:r>
              <a:t>deliver some value improvements </a:t>
            </a:r>
            <a:r>
              <a:rPr u="sng"/>
              <a:t>early</a:t>
            </a:r>
            <a:r>
              <a:t>, for critical subsets.</a:t>
            </a:r>
            <a:r>
              <a:rPr sz="3100"/>
              <a:t> (Hint: ‘Agile as it should be’)</a:t>
            </a:r>
            <a:endParaRPr sz="3100"/>
          </a:p>
          <a:p>
            <a:pPr marL="527843" indent="-527843" defTabSz="457200">
              <a:lnSpc>
                <a:spcPct val="110000"/>
              </a:lnSpc>
              <a:spcBef>
                <a:spcPts val="2400"/>
              </a:spcBef>
              <a:buBlip>
                <a:blip r:embed="rId3"/>
              </a:buBlip>
              <a:defRPr b="1" sz="3800">
                <a:solidFill>
                  <a:srgbClr val="000000"/>
                </a:solidFill>
                <a:latin typeface="Avenir Next Regular"/>
                <a:ea typeface="Avenir Next Regular"/>
                <a:cs typeface="Avenir Next Regular"/>
                <a:sym typeface="Avenir Next Regular"/>
              </a:defRPr>
            </a:pPr>
            <a:r>
              <a:t>Early partial value delivery is </a:t>
            </a:r>
            <a:r>
              <a:rPr i="1"/>
              <a:t>also</a:t>
            </a:r>
            <a:r>
              <a:t> about </a:t>
            </a:r>
          </a:p>
          <a:p>
            <a:pPr lvl="1" marL="1416842" indent="-527842" defTabSz="457200">
              <a:lnSpc>
                <a:spcPct val="110000"/>
              </a:lnSpc>
              <a:spcBef>
                <a:spcPts val="2400"/>
              </a:spcBef>
              <a:buBlip>
                <a:blip r:embed="rId3"/>
              </a:buBlip>
              <a:defRPr b="1" sz="3800">
                <a:solidFill>
                  <a:srgbClr val="000000"/>
                </a:solidFill>
                <a:latin typeface="Avenir Next Regular"/>
                <a:ea typeface="Avenir Next Regular"/>
                <a:cs typeface="Avenir Next Regular"/>
                <a:sym typeface="Avenir Next Regular"/>
              </a:defRPr>
            </a:pPr>
            <a:r>
              <a:t>‘learning about complex realities’, </a:t>
            </a:r>
          </a:p>
          <a:p>
            <a:pPr lvl="1" marL="1416842" indent="-527842" defTabSz="457200">
              <a:lnSpc>
                <a:spcPct val="110000"/>
              </a:lnSpc>
              <a:spcBef>
                <a:spcPts val="2400"/>
              </a:spcBef>
              <a:buBlip>
                <a:blip r:embed="rId3"/>
              </a:buBlip>
              <a:defRPr b="1" sz="3800">
                <a:solidFill>
                  <a:srgbClr val="000000"/>
                </a:solidFill>
                <a:latin typeface="Avenir Next Regular"/>
                <a:ea typeface="Avenir Next Regular"/>
                <a:cs typeface="Avenir Next Regular"/>
                <a:sym typeface="Avenir Next Regular"/>
              </a:defRPr>
            </a:pPr>
            <a:r>
              <a:t>…. before we commit to ‘scaling up’.</a:t>
            </a:r>
          </a:p>
        </p:txBody>
      </p:sp>
      <p:sp>
        <p:nvSpPr>
          <p:cNvPr id="452" name="Slide Number"/>
          <p:cNvSpPr txBox="1"/>
          <p:nvPr>
            <p:ph type="sldNum" sz="quarter" idx="4294967295"/>
          </p:nvPr>
        </p:nvSpPr>
        <p:spPr>
          <a:xfrm>
            <a:off x="11956984" y="13106400"/>
            <a:ext cx="461773"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sp>
        <p:nvSpPr>
          <p:cNvPr id="453" name="Vehicle Safety:…"/>
          <p:cNvSpPr txBox="1"/>
          <p:nvPr/>
        </p:nvSpPr>
        <p:spPr>
          <a:xfrm>
            <a:off x="14546614" y="5757190"/>
            <a:ext cx="9663812" cy="76242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l" defTabSz="205738">
              <a:lnSpc>
                <a:spcPct val="110000"/>
              </a:lnSpc>
              <a:spcBef>
                <a:spcPts val="1000"/>
              </a:spcBef>
              <a:defRPr b="1" u="sng">
                <a:solidFill>
                  <a:srgbClr val="000000"/>
                </a:solidFill>
                <a:latin typeface="Avenir Next Regular"/>
                <a:ea typeface="Avenir Next Regular"/>
                <a:cs typeface="Avenir Next Regular"/>
                <a:sym typeface="Avenir Next Regular"/>
              </a:defRPr>
            </a:pPr>
            <a:r>
              <a:t>Vehicle Safety</a:t>
            </a:r>
            <a:r>
              <a:rPr b="0" u="none"/>
              <a:t>:</a:t>
            </a:r>
          </a:p>
          <a:p>
            <a:pPr algn="l" defTabSz="205738">
              <a:lnSpc>
                <a:spcPct val="110000"/>
              </a:lnSpc>
              <a:spcBef>
                <a:spcPts val="1000"/>
              </a:spcBef>
              <a:defRPr b="1">
                <a:solidFill>
                  <a:srgbClr val="000000"/>
                </a:solidFill>
                <a:latin typeface="Avenir Next Regular"/>
                <a:ea typeface="Avenir Next Regular"/>
                <a:cs typeface="Avenir Next Regular"/>
                <a:sym typeface="Avenir Next Regular"/>
              </a:defRPr>
            </a:pPr>
            <a:r>
              <a:t>Scale</a:t>
            </a:r>
            <a:r>
              <a:rPr b="0"/>
              <a:t>: Star Rating number for [</a:t>
            </a:r>
            <a:r>
              <a:t>Person Type] </a:t>
            </a:r>
            <a:r>
              <a:rPr b="0"/>
              <a:t>and [</a:t>
            </a:r>
            <a:r>
              <a:t>Car Specs</a:t>
            </a:r>
            <a:r>
              <a:rPr b="0"/>
              <a:t>] for [</a:t>
            </a:r>
            <a:r>
              <a:t>Safety Equipment</a:t>
            </a:r>
            <a:r>
              <a:rPr b="0"/>
              <a:t>] with [</a:t>
            </a:r>
            <a:r>
              <a:t>Alternative Model Validity</a:t>
            </a:r>
            <a:r>
              <a:rPr b="0"/>
              <a:t>] for a [</a:t>
            </a:r>
            <a:r>
              <a:t>Publication Date</a:t>
            </a:r>
            <a:r>
              <a:rPr b="0"/>
              <a:t>] by a [</a:t>
            </a:r>
            <a:r>
              <a:t>Rating Agency</a:t>
            </a:r>
            <a:r>
              <a:rPr b="0"/>
              <a:t>].</a:t>
            </a:r>
          </a:p>
          <a:p>
            <a:pPr algn="l" defTabSz="205738">
              <a:lnSpc>
                <a:spcPct val="110000"/>
              </a:lnSpc>
              <a:spcBef>
                <a:spcPts val="1000"/>
              </a:spcBef>
              <a:defRPr sz="2200">
                <a:solidFill>
                  <a:srgbClr val="000000"/>
                </a:solidFill>
                <a:latin typeface="Avenir Next Regular"/>
                <a:ea typeface="Avenir Next Regular"/>
                <a:cs typeface="Avenir Next Regular"/>
                <a:sym typeface="Avenir Next Regular"/>
              </a:defRPr>
            </a:pPr>
          </a:p>
          <a:p>
            <a:pPr algn="l" defTabSz="205738">
              <a:lnSpc>
                <a:spcPct val="110000"/>
              </a:lnSpc>
              <a:spcBef>
                <a:spcPts val="1000"/>
              </a:spcBef>
              <a:defRPr b="1" sz="2200">
                <a:solidFill>
                  <a:srgbClr val="000000"/>
                </a:solidFill>
                <a:latin typeface="Avenir Next Regular"/>
                <a:ea typeface="Avenir Next Regular"/>
                <a:cs typeface="Avenir Next Regular"/>
                <a:sym typeface="Avenir Next Regular"/>
              </a:defRPr>
            </a:pPr>
            <a:r>
              <a:t>Wish</a:t>
            </a:r>
            <a:r>
              <a:rPr b="0"/>
              <a:t>: 5 Stars, by Next Year, </a:t>
            </a:r>
          </a:p>
          <a:p>
            <a:pPr algn="l" defTabSz="205738">
              <a:lnSpc>
                <a:spcPct val="110000"/>
              </a:lnSpc>
              <a:spcBef>
                <a:spcPts val="1000"/>
              </a:spcBef>
              <a:defRPr b="1" sz="2200">
                <a:solidFill>
                  <a:srgbClr val="000000"/>
                </a:solidFill>
                <a:latin typeface="Avenir Next Regular"/>
                <a:ea typeface="Avenir Next Regular"/>
                <a:cs typeface="Avenir Next Regular"/>
                <a:sym typeface="Avenir Next Regular"/>
              </a:defRPr>
            </a:pPr>
            <a:r>
              <a:t>Person Type </a:t>
            </a:r>
            <a:r>
              <a:rPr b="0"/>
              <a:t>= All, </a:t>
            </a:r>
          </a:p>
          <a:p>
            <a:pPr algn="l" defTabSz="205738">
              <a:lnSpc>
                <a:spcPct val="110000"/>
              </a:lnSpc>
              <a:spcBef>
                <a:spcPts val="1000"/>
              </a:spcBef>
              <a:defRPr b="1" sz="2200">
                <a:solidFill>
                  <a:srgbClr val="000000"/>
                </a:solidFill>
                <a:latin typeface="Avenir Next Regular"/>
                <a:ea typeface="Avenir Next Regular"/>
                <a:cs typeface="Avenir Next Regular"/>
                <a:sym typeface="Avenir Next Regular"/>
              </a:defRPr>
            </a:pPr>
            <a:r>
              <a:t>Car Specs</a:t>
            </a:r>
            <a:r>
              <a:rPr b="0"/>
              <a:t>= {Tesla 3, RWD, 4 Door, 2019}, </a:t>
            </a:r>
            <a:r>
              <a:t>Safety Equipment</a:t>
            </a:r>
            <a:r>
              <a:rPr b="0"/>
              <a:t>= {Front Airbag, Belt Pretensioner, Belt Load Limiter, Knee Airbag, Side Head Airbag, ...}, </a:t>
            </a:r>
          </a:p>
          <a:p>
            <a:pPr algn="l" defTabSz="205738">
              <a:lnSpc>
                <a:spcPct val="110000"/>
              </a:lnSpc>
              <a:spcBef>
                <a:spcPts val="1000"/>
              </a:spcBef>
              <a:defRPr b="1" sz="2200">
                <a:solidFill>
                  <a:srgbClr val="000000"/>
                </a:solidFill>
                <a:latin typeface="Avenir Next Regular"/>
                <a:ea typeface="Avenir Next Regular"/>
                <a:cs typeface="Avenir Next Regular"/>
                <a:sym typeface="Avenir Next Regular"/>
              </a:defRPr>
            </a:pPr>
            <a:r>
              <a:t>Alternative Model Validity</a:t>
            </a:r>
            <a:r>
              <a:rPr b="0"/>
              <a:t>=Dual Motor AWD Model 3,  </a:t>
            </a:r>
          </a:p>
          <a:p>
            <a:pPr algn="l" defTabSz="205738">
              <a:lnSpc>
                <a:spcPct val="110000"/>
              </a:lnSpc>
              <a:spcBef>
                <a:spcPts val="1000"/>
              </a:spcBef>
              <a:defRPr b="1" sz="2200">
                <a:solidFill>
                  <a:srgbClr val="000000"/>
                </a:solidFill>
                <a:latin typeface="Avenir Next Regular"/>
                <a:ea typeface="Avenir Next Regular"/>
                <a:cs typeface="Avenir Next Regular"/>
                <a:sym typeface="Avenir Next Regular"/>
              </a:defRPr>
            </a:pPr>
            <a:r>
              <a:t>Publication Date </a:t>
            </a:r>
            <a:r>
              <a:rPr b="0"/>
              <a:t>=2019, </a:t>
            </a:r>
          </a:p>
          <a:p>
            <a:pPr algn="l" defTabSz="205738">
              <a:lnSpc>
                <a:spcPct val="110000"/>
              </a:lnSpc>
              <a:spcBef>
                <a:spcPts val="1000"/>
              </a:spcBef>
              <a:defRPr b="1" sz="2200">
                <a:solidFill>
                  <a:srgbClr val="000000"/>
                </a:solidFill>
                <a:latin typeface="Avenir Next Regular"/>
                <a:ea typeface="Avenir Next Regular"/>
                <a:cs typeface="Avenir Next Regular"/>
                <a:sym typeface="Avenir Next Regular"/>
              </a:defRPr>
            </a:pPr>
            <a:r>
              <a:t>Rating Agency</a:t>
            </a:r>
            <a:r>
              <a:rPr b="0"/>
              <a:t>= All.</a:t>
            </a:r>
          </a:p>
          <a:p>
            <a:pPr algn="l" defTabSz="205738">
              <a:lnSpc>
                <a:spcPct val="110000"/>
              </a:lnSpc>
              <a:spcBef>
                <a:spcPts val="1000"/>
              </a:spcBef>
              <a:defRPr>
                <a:solidFill>
                  <a:srgbClr val="000000"/>
                </a:solidFill>
                <a:latin typeface="Avenir Next Regular"/>
                <a:ea typeface="Avenir Next Regular"/>
                <a:cs typeface="Avenir Next Regular"/>
                <a:sym typeface="Avenir Next Regular"/>
              </a:defRPr>
            </a:pPr>
            <a:r>
              <a:t> </a:t>
            </a:r>
          </a:p>
        </p:txBody>
      </p:sp>
      <p:pic>
        <p:nvPicPr>
          <p:cNvPr id="454" name="B88DFD9E-CB7F-46AD-A0A5-C86BE126AEB7-L0-001.png" descr="B88DFD9E-CB7F-46AD-A0A5-C86BE126AEB7-L0-001.png"/>
          <p:cNvPicPr>
            <a:picLocks noChangeAspect="1"/>
          </p:cNvPicPr>
          <p:nvPr/>
        </p:nvPicPr>
        <p:blipFill>
          <a:blip r:embed="rId4">
            <a:extLst/>
          </a:blip>
          <a:srcRect l="0" t="16231" r="1909" b="16419"/>
          <a:stretch>
            <a:fillRect/>
          </a:stretch>
        </p:blipFill>
        <p:spPr>
          <a:xfrm>
            <a:off x="13869612" y="410401"/>
            <a:ext cx="9869691" cy="5079962"/>
          </a:xfrm>
          <a:prstGeom prst="rect">
            <a:avLst/>
          </a:prstGeom>
          <a:ln w="76200">
            <a:solidFill>
              <a:srgbClr val="6D6D6D"/>
            </a:solidFill>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Agile Decomposition of Requirements Principles"/>
          <p:cNvSpPr txBox="1"/>
          <p:nvPr>
            <p:ph type="title"/>
          </p:nvPr>
        </p:nvSpPr>
        <p:spPr>
          <a:xfrm>
            <a:off x="1435032" y="119664"/>
            <a:ext cx="21971002" cy="1433164"/>
          </a:xfrm>
          <a:prstGeom prst="rect">
            <a:avLst/>
          </a:prstGeom>
        </p:spPr>
        <p:txBody>
          <a:bodyPr/>
          <a:lstStyle>
            <a:lvl1pPr defTabSz="2218888">
              <a:defRPr spc="-200" sz="7700"/>
            </a:lvl1pPr>
          </a:lstStyle>
          <a:p>
            <a:pPr/>
            <a:r>
              <a:t>Agile Decomposition of Requirements Principles</a:t>
            </a:r>
          </a:p>
        </p:txBody>
      </p:sp>
      <p:sp>
        <p:nvSpPr>
          <p:cNvPr id="459" name="5 Basic options for creating priority agile value steps"/>
          <p:cNvSpPr txBox="1"/>
          <p:nvPr>
            <p:ph type="body" sz="quarter" idx="1"/>
          </p:nvPr>
        </p:nvSpPr>
        <p:spPr>
          <a:xfrm>
            <a:off x="1435032" y="1641658"/>
            <a:ext cx="21971002" cy="934780"/>
          </a:xfrm>
          <a:prstGeom prst="rect">
            <a:avLst/>
          </a:prstGeom>
        </p:spPr>
        <p:txBody>
          <a:bodyPr/>
          <a:lstStyle>
            <a:lvl1pPr algn="ctr"/>
          </a:lstStyle>
          <a:p>
            <a:pPr/>
            <a:r>
              <a:t>5 Basic options for creating priority agile value steps</a:t>
            </a:r>
          </a:p>
        </p:txBody>
      </p:sp>
      <p:sp>
        <p:nvSpPr>
          <p:cNvPr id="460" name="Select increments to prioritized stakeholders…"/>
          <p:cNvSpPr txBox="1"/>
          <p:nvPr>
            <p:ph type="body" idx="21"/>
          </p:nvPr>
        </p:nvSpPr>
        <p:spPr>
          <a:xfrm>
            <a:off x="292371" y="3791439"/>
            <a:ext cx="11653443" cy="8256014"/>
          </a:xfrm>
          <a:prstGeom prst="rect">
            <a:avLst/>
          </a:prstGeom>
          <a:extLst>
            <a:ext uri="{C572A759-6A51-4108-AA02-DFA0A04FC94B}">
              <ma14:wrappingTextBoxFlag xmlns:ma14="http://schemas.microsoft.com/office/mac/drawingml/2011/main" val="1"/>
            </a:ext>
          </a:extLst>
        </p:spPr>
        <p:txBody>
          <a:bodyPr numCol="2" spcCol="582671"/>
          <a:lstStyle/>
          <a:p>
            <a:pPr marL="889000" indent="-889000">
              <a:buSzPct val="100000"/>
              <a:buAutoNum type="arabicPeriod" startAt="1"/>
            </a:pPr>
            <a:r>
              <a:t>Select increments to prioritized </a:t>
            </a:r>
            <a:r>
              <a:rPr b="1"/>
              <a:t>stakeholders</a:t>
            </a:r>
            <a:endParaRPr b="1"/>
          </a:p>
          <a:p>
            <a:pPr marL="889000" indent="-889000">
              <a:buSzPct val="100000"/>
              <a:buAutoNum type="arabicPeriod" startAt="1"/>
            </a:pPr>
            <a:r>
              <a:t>Select increment to prioritized </a:t>
            </a:r>
            <a:r>
              <a:rPr b="1"/>
              <a:t>values</a:t>
            </a:r>
            <a:endParaRPr b="1"/>
          </a:p>
          <a:p>
            <a:pPr marL="889000" indent="-889000">
              <a:buSzPct val="100000"/>
              <a:buAutoNum type="arabicPeriod" startAt="1"/>
            </a:pPr>
            <a:r>
              <a:t>Select prioritized value scale </a:t>
            </a:r>
            <a:r>
              <a:rPr b="1"/>
              <a:t>conditions</a:t>
            </a:r>
            <a:endParaRPr b="1"/>
          </a:p>
          <a:p>
            <a:pPr marL="889000" indent="-889000">
              <a:buSzPct val="100000"/>
              <a:buAutoNum type="arabicPeriod" startAt="1"/>
            </a:pPr>
            <a:r>
              <a:t>Select increments by </a:t>
            </a:r>
            <a:r>
              <a:rPr b="1"/>
              <a:t>time</a:t>
            </a:r>
            <a:r>
              <a:t> increments</a:t>
            </a:r>
          </a:p>
          <a:p>
            <a:pPr marL="889000" indent="-889000">
              <a:buSzPct val="100000"/>
              <a:buAutoNum type="arabicPeriod" startAt="1"/>
            </a:pPr>
            <a:r>
              <a:t>Select incements based on </a:t>
            </a:r>
            <a:r>
              <a:rPr b="1"/>
              <a:t>priority levels </a:t>
            </a:r>
            <a:r>
              <a:t>(Tolerable, Goal, Stretch)</a:t>
            </a:r>
          </a:p>
        </p:txBody>
      </p:sp>
      <p:sp>
        <p:nvSpPr>
          <p:cNvPr id="461"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2" name="B88DFD9E-CB7F-46AD-A0A5-C86BE126AEB7-L0-001.png" descr="B88DFD9E-CB7F-46AD-A0A5-C86BE126AEB7-L0-001.png"/>
          <p:cNvPicPr>
            <a:picLocks noChangeAspect="1"/>
          </p:cNvPicPr>
          <p:nvPr/>
        </p:nvPicPr>
        <p:blipFill>
          <a:blip r:embed="rId2">
            <a:extLst/>
          </a:blip>
          <a:srcRect l="0" t="16231" r="1909" b="16419"/>
          <a:stretch>
            <a:fillRect/>
          </a:stretch>
        </p:blipFill>
        <p:spPr>
          <a:xfrm>
            <a:off x="12168422" y="3609852"/>
            <a:ext cx="12119358" cy="6237873"/>
          </a:xfrm>
          <a:prstGeom prst="rect">
            <a:avLst/>
          </a:prstGeom>
          <a:ln w="76200">
            <a:solidFill>
              <a:srgbClr val="6D6D6D"/>
            </a:solidFill>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5" name="https://tinyurl.com/SysEntArchBook"/>
          <p:cNvSpPr txBox="1"/>
          <p:nvPr/>
        </p:nvSpPr>
        <p:spPr>
          <a:xfrm>
            <a:off x="7385556" y="13080998"/>
            <a:ext cx="378104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1800" u="sng">
                <a:solidFill>
                  <a:srgbClr val="0000FF"/>
                </a:solidFill>
                <a:uFill>
                  <a:solidFill>
                    <a:srgbClr val="0000FF"/>
                  </a:solidFill>
                </a:uFill>
                <a:hlinkClick r:id="rId2" invalidUrl="" action="" tgtFrame="" tooltip="" history="1" highlightClick="0" endSnd="0"/>
              </a:defRPr>
            </a:lvl1pPr>
          </a:lstStyle>
          <a:p>
            <a:pPr>
              <a:defRPr>
                <a:solidFill>
                  <a:srgbClr val="000000"/>
                </a:solidFill>
                <a:uFillTx/>
              </a:defRPr>
            </a:pPr>
            <a:r>
              <a:rPr>
                <a:solidFill>
                  <a:srgbClr val="0000FF"/>
                </a:solidFill>
                <a:uFill>
                  <a:solidFill>
                    <a:srgbClr val="0000FF"/>
                  </a:solidFill>
                </a:uFill>
                <a:hlinkClick r:id="rId2" invalidUrl="" action="" tgtFrame="" tooltip="" history="1" highlightClick="0" endSnd="0"/>
              </a:rPr>
              <a:t>https://tinyurl.com/SysEntArchBook</a:t>
            </a:r>
          </a:p>
        </p:txBody>
      </p:sp>
      <p:pic>
        <p:nvPicPr>
          <p:cNvPr id="466" name="Screen Shot 2021-04-28 at 22.36.54.png" descr="Screen Shot 2021-04-28 at 22.36.54.png"/>
          <p:cNvPicPr>
            <a:picLocks noChangeAspect="1"/>
          </p:cNvPicPr>
          <p:nvPr/>
        </p:nvPicPr>
        <p:blipFill>
          <a:blip r:embed="rId3">
            <a:extLst/>
          </a:blip>
          <a:stretch>
            <a:fillRect/>
          </a:stretch>
        </p:blipFill>
        <p:spPr>
          <a:xfrm>
            <a:off x="193793" y="-564648"/>
            <a:ext cx="24122740" cy="1305206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Tom Gilb May 4 2021"/>
          <p:cNvSpPr txBox="1"/>
          <p:nvPr>
            <p:ph type="body" sz="quarter" idx="1"/>
          </p:nvPr>
        </p:nvSpPr>
        <p:spPr>
          <a:xfrm>
            <a:off x="1201341" y="11859862"/>
            <a:ext cx="21971002" cy="636980"/>
          </a:xfrm>
          <a:prstGeom prst="rect">
            <a:avLst/>
          </a:prstGeom>
        </p:spPr>
        <p:txBody>
          <a:bodyPr/>
          <a:lstStyle/>
          <a:p>
            <a:pPr/>
            <a:r>
              <a:t>Tom Gilb May 4 2021</a:t>
            </a:r>
          </a:p>
        </p:txBody>
      </p:sp>
      <p:sp>
        <p:nvSpPr>
          <p:cNvPr id="469" name="Summary"/>
          <p:cNvSpPr txBox="1"/>
          <p:nvPr>
            <p:ph type="title"/>
          </p:nvPr>
        </p:nvSpPr>
        <p:spPr>
          <a:xfrm>
            <a:off x="698495" y="288991"/>
            <a:ext cx="21971006" cy="1368782"/>
          </a:xfrm>
          <a:prstGeom prst="rect">
            <a:avLst/>
          </a:prstGeom>
        </p:spPr>
        <p:txBody>
          <a:bodyPr/>
          <a:lstStyle>
            <a:lvl1pPr defTabSz="1755604">
              <a:defRPr spc="-199" sz="8300"/>
            </a:lvl1pPr>
          </a:lstStyle>
          <a:p>
            <a:pPr/>
            <a:r>
              <a:t>Summary</a:t>
            </a:r>
          </a:p>
        </p:txBody>
      </p:sp>
      <p:sp>
        <p:nvSpPr>
          <p:cNvPr id="470" name="Decomposition, into suitably small incremental value delivery increments, can by enabled by decomposing by…"/>
          <p:cNvSpPr txBox="1"/>
          <p:nvPr/>
        </p:nvSpPr>
        <p:spPr>
          <a:xfrm>
            <a:off x="698497" y="2346389"/>
            <a:ext cx="10115074" cy="8824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02864" indent="-702864" algn="l" defTabSz="569594">
              <a:buSzPct val="100000"/>
              <a:buAutoNum type="arabicPeriod" startAt="1"/>
              <a:defRPr b="1" sz="3700">
                <a:solidFill>
                  <a:srgbClr val="000000"/>
                </a:solidFill>
              </a:defRPr>
            </a:pPr>
            <a:r>
              <a:t>Decomposition, into suitably small incremental value delivery increments, can by enabled by decomposing by</a:t>
            </a:r>
          </a:p>
          <a:p>
            <a:pPr marL="481965" indent="-481965" algn="l" defTabSz="569594">
              <a:buSzPct val="40000"/>
              <a:buBlip>
                <a:blip r:embed="rId2"/>
              </a:buBlip>
              <a:defRPr b="1" sz="3700">
                <a:solidFill>
                  <a:srgbClr val="000000"/>
                </a:solidFill>
              </a:defRPr>
            </a:pPr>
            <a:r>
              <a:t>Stakeholder</a:t>
            </a:r>
          </a:p>
          <a:p>
            <a:pPr marL="481965" indent="-481965" algn="l" defTabSz="569594">
              <a:buSzPct val="40000"/>
              <a:buBlip>
                <a:blip r:embed="rId2"/>
              </a:buBlip>
              <a:defRPr b="1" sz="3700">
                <a:solidFill>
                  <a:srgbClr val="000000"/>
                </a:solidFill>
              </a:defRPr>
            </a:pPr>
            <a:r>
              <a:t>Value Requirement</a:t>
            </a:r>
          </a:p>
          <a:p>
            <a:pPr marL="481965" indent="-481965" algn="l" defTabSz="569594">
              <a:buSzPct val="40000"/>
              <a:buBlip>
                <a:blip r:embed="rId2"/>
              </a:buBlip>
              <a:defRPr b="1" sz="3700">
                <a:solidFill>
                  <a:srgbClr val="000000"/>
                </a:solidFill>
              </a:defRPr>
            </a:pPr>
            <a:r>
              <a:t>Scale Conditions</a:t>
            </a:r>
          </a:p>
          <a:p>
            <a:pPr marL="481965" indent="-481965" algn="l" defTabSz="569594">
              <a:buSzPct val="40000"/>
              <a:buBlip>
                <a:blip r:embed="rId2"/>
              </a:buBlip>
              <a:defRPr b="1" sz="3700">
                <a:solidFill>
                  <a:srgbClr val="000000"/>
                </a:solidFill>
              </a:defRPr>
            </a:pPr>
            <a:r>
              <a:t>Priorities</a:t>
            </a:r>
          </a:p>
          <a:p>
            <a:pPr marL="481965" indent="-481965" algn="l" defTabSz="569594">
              <a:buSzPct val="40000"/>
              <a:buBlip>
                <a:blip r:embed="rId2"/>
              </a:buBlip>
              <a:defRPr b="1" sz="3700">
                <a:solidFill>
                  <a:srgbClr val="000000"/>
                </a:solidFill>
              </a:defRPr>
            </a:pPr>
            <a:r>
              <a:t>Deadlines</a:t>
            </a:r>
          </a:p>
          <a:p>
            <a:pPr marL="481965" indent="-481965" algn="l" defTabSz="569594">
              <a:buSzPct val="40000"/>
              <a:buBlip>
                <a:blip r:embed="rId2"/>
              </a:buBlip>
              <a:defRPr b="1" sz="3700">
                <a:solidFill>
                  <a:srgbClr val="000000"/>
                </a:solidFill>
              </a:defRPr>
            </a:pPr>
          </a:p>
          <a:p>
            <a:pPr marL="481965" indent="-481965" algn="l" defTabSz="569594">
              <a:buSzPct val="40000"/>
              <a:buBlip>
                <a:blip r:embed="rId2"/>
              </a:buBlip>
              <a:defRPr b="1" sz="3700">
                <a:solidFill>
                  <a:srgbClr val="000000"/>
                </a:solidFill>
              </a:defRPr>
            </a:pPr>
            <a:r>
              <a:t>In addition, we can decompose the designs/strategies/architecture.</a:t>
            </a:r>
          </a:p>
          <a:p>
            <a:pPr lvl="1" marL="902588" indent="-481965" algn="l" defTabSz="569594">
              <a:buSzPct val="40000"/>
              <a:buBlip>
                <a:blip r:embed="rId2"/>
              </a:buBlip>
              <a:defRPr b="1" sz="3700">
                <a:solidFill>
                  <a:srgbClr val="000000"/>
                </a:solidFill>
              </a:defRPr>
            </a:pPr>
            <a:r>
              <a:t>To enable an agile value stream.</a:t>
            </a:r>
          </a:p>
          <a:p>
            <a:pPr lvl="1" marL="902588" indent="-481965" algn="l" defTabSz="569594">
              <a:buSzPct val="40000"/>
              <a:buBlip>
                <a:blip r:embed="rId2"/>
              </a:buBlip>
              <a:defRPr b="1" sz="3700">
                <a:solidFill>
                  <a:srgbClr val="000000"/>
                </a:solidFill>
              </a:defRPr>
            </a:pPr>
            <a:r>
              <a:t>But that is another technical subject</a:t>
            </a:r>
          </a:p>
          <a:p>
            <a:pPr lvl="1" marL="902588" indent="-481965" algn="l" defTabSz="569594">
              <a:buSzPct val="40000"/>
              <a:buBlip>
                <a:blip r:embed="rId2"/>
              </a:buBlip>
              <a:defRPr sz="3700">
                <a:solidFill>
                  <a:srgbClr val="000000"/>
                </a:solidFill>
              </a:defRPr>
            </a:pPr>
            <a:r>
              <a:t>[9] Decomposition, </a:t>
            </a:r>
          </a:p>
          <a:p>
            <a:pPr lvl="2" marL="1323213" indent="-481964" algn="l" defTabSz="569594">
              <a:buSzPct val="40000"/>
              <a:buBlip>
                <a:blip r:embed="rId2"/>
              </a:buBlip>
              <a:defRPr sz="3700" u="sng">
                <a:solidFill>
                  <a:srgbClr val="000000"/>
                </a:solidFill>
              </a:defRPr>
            </a:pPr>
            <a:r>
              <a:rPr>
                <a:solidFill>
                  <a:srgbClr val="0000FF"/>
                </a:solidFill>
                <a:uFill>
                  <a:solidFill>
                    <a:srgbClr val="0000FF"/>
                  </a:solidFill>
                </a:uFill>
                <a:hlinkClick r:id="rId3" invalidUrl="" action="" tgtFrame="" tooltip="" history="1" highlightClick="0" endSnd="0"/>
              </a:rPr>
              <a:t>https://tinyurl.com/SysEntArchBook</a:t>
            </a:r>
          </a:p>
        </p:txBody>
      </p:sp>
      <p:sp>
        <p:nvSpPr>
          <p:cNvPr id="471"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2" name="Screen Shot 2021-04-28 at 22.31.18.png" descr="Screen Shot 2021-04-28 at 22.31.18.png"/>
          <p:cNvPicPr>
            <a:picLocks noChangeAspect="1"/>
          </p:cNvPicPr>
          <p:nvPr/>
        </p:nvPicPr>
        <p:blipFill>
          <a:blip r:embed="rId4">
            <a:extLst/>
          </a:blip>
          <a:stretch>
            <a:fillRect/>
          </a:stretch>
        </p:blipFill>
        <p:spPr>
          <a:xfrm>
            <a:off x="11531600" y="400050"/>
            <a:ext cx="8957799" cy="7011273"/>
          </a:xfrm>
          <a:prstGeom prst="rect">
            <a:avLst/>
          </a:prstGeom>
          <a:ln w="12700">
            <a:miter lim="400000"/>
          </a:ln>
        </p:spPr>
      </p:pic>
      <p:pic>
        <p:nvPicPr>
          <p:cNvPr id="473" name="image9.png" descr="image9.png"/>
          <p:cNvPicPr>
            <a:picLocks noChangeAspect="1"/>
          </p:cNvPicPr>
          <p:nvPr/>
        </p:nvPicPr>
        <p:blipFill>
          <a:blip r:embed="rId5">
            <a:extLst/>
          </a:blip>
          <a:srcRect l="13982" t="14015" r="26227" b="41578"/>
          <a:stretch>
            <a:fillRect/>
          </a:stretch>
        </p:blipFill>
        <p:spPr>
          <a:xfrm>
            <a:off x="11025776" y="8048514"/>
            <a:ext cx="8817747" cy="490936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 basic definition of ‘agile’ (or ‘Evo’, as I have always called it)"/>
          <p:cNvSpPr txBox="1"/>
          <p:nvPr>
            <p:ph type="title"/>
          </p:nvPr>
        </p:nvSpPr>
        <p:spPr>
          <a:xfrm>
            <a:off x="1206500" y="1079499"/>
            <a:ext cx="21971000" cy="1433165"/>
          </a:xfrm>
          <a:prstGeom prst="rect">
            <a:avLst/>
          </a:prstGeom>
        </p:spPr>
        <p:txBody>
          <a:bodyPr/>
          <a:lstStyle>
            <a:lvl1pPr defTabSz="457200">
              <a:lnSpc>
                <a:spcPct val="117999"/>
              </a:lnSpc>
              <a:defRPr b="0" spc="0" sz="2200"/>
            </a:lvl1pPr>
          </a:lstStyle>
          <a:p>
            <a:pPr/>
            <a:r>
              <a:t>🌀 basic definition of ‘agile’ (or ‘Evo’, as I have always called it)</a:t>
            </a:r>
          </a:p>
        </p:txBody>
      </p:sp>
      <p:sp>
        <p:nvSpPr>
          <p:cNvPr id="221" name="Can we agree on agile, ‘as it should be’?"/>
          <p:cNvSpPr txBox="1"/>
          <p:nvPr>
            <p:ph type="body" sz="quarter" idx="1"/>
          </p:nvPr>
        </p:nvSpPr>
        <p:spPr>
          <a:xfrm>
            <a:off x="737576" y="1766121"/>
            <a:ext cx="21971002" cy="934780"/>
          </a:xfrm>
          <a:prstGeom prst="rect">
            <a:avLst/>
          </a:prstGeom>
        </p:spPr>
        <p:txBody>
          <a:bodyPr/>
          <a:lstStyle/>
          <a:p>
            <a:pPr/>
            <a:r>
              <a:t>Can we agree on agile, ‘as it </a:t>
            </a:r>
            <a:r>
              <a:rPr i="1"/>
              <a:t>should</a:t>
            </a:r>
            <a:r>
              <a:t> be’?</a:t>
            </a:r>
          </a:p>
        </p:txBody>
      </p:sp>
      <p:sp>
        <p:nvSpPr>
          <p:cNvPr id="222" name="Source: T. Gilb, Software Metrics, 1976, (Studentlitteratur/Winthrop).…"/>
          <p:cNvSpPr txBox="1"/>
          <p:nvPr>
            <p:ph type="body" idx="21"/>
          </p:nvPr>
        </p:nvSpPr>
        <p:spPr>
          <a:xfrm>
            <a:off x="333472" y="3014844"/>
            <a:ext cx="22779210" cy="9426610"/>
          </a:xfrm>
          <a:prstGeom prst="rect">
            <a:avLst/>
          </a:prstGeom>
          <a:extLst>
            <a:ext uri="{C572A759-6A51-4108-AA02-DFA0A04FC94B}">
              <ma14:wrappingTextBoxFlag xmlns:ma14="http://schemas.microsoft.com/office/mac/drawingml/2011/main" val="1"/>
            </a:ext>
          </a:extLst>
        </p:spPr>
        <p:txBody>
          <a:bodyPr/>
          <a:lstStyle/>
          <a:p>
            <a:pPr marL="0" indent="0" defTabSz="838788">
              <a:spcBef>
                <a:spcPts val="1500"/>
              </a:spcBef>
              <a:buSzTx/>
              <a:buNone/>
              <a:defRPr sz="1634"/>
            </a:pPr>
          </a:p>
          <a:p>
            <a:pPr marL="0" indent="0" defTabSz="838788">
              <a:spcBef>
                <a:spcPts val="1500"/>
              </a:spcBef>
              <a:buSzTx/>
              <a:buNone/>
              <a:defRPr sz="1634"/>
            </a:pPr>
          </a:p>
          <a:p>
            <a:pPr marL="0" indent="0" defTabSz="838788">
              <a:spcBef>
                <a:spcPts val="1500"/>
              </a:spcBef>
              <a:buSzTx/>
              <a:buNone/>
              <a:defRPr sz="1634"/>
            </a:pPr>
            <a:r>
              <a:t>Source: T. Gilb, Software Metrics, 1976, (Studentlitteratur/Winthrop).</a:t>
            </a:r>
          </a:p>
          <a:p>
            <a:pPr marL="0" indent="0" defTabSz="838788">
              <a:spcBef>
                <a:spcPts val="1500"/>
              </a:spcBef>
              <a:buSzTx/>
              <a:buNone/>
              <a:defRPr b="1" sz="1720"/>
            </a:pPr>
            <a:r>
              <a:t>'Evolution is a designed characteristic of a system development which involves gradual stepwise change.' (p. 214)</a:t>
            </a:r>
          </a:p>
          <a:p>
            <a:pPr marL="0" indent="0" defTabSz="838788">
              <a:spcBef>
                <a:spcPts val="1500"/>
              </a:spcBef>
              <a:buSzTx/>
              <a:buNone/>
              <a:defRPr sz="1634"/>
            </a:pPr>
          </a:p>
          <a:p>
            <a:pPr marL="0" indent="0" algn="ctr" defTabSz="838788">
              <a:spcBef>
                <a:spcPts val="1500"/>
              </a:spcBef>
              <a:buSzTx/>
              <a:buNone/>
              <a:defRPr b="1" sz="1892" u="sng"/>
            </a:pPr>
            <a:r>
              <a:t>On step results measurement and retreat possibility</a:t>
            </a:r>
          </a:p>
          <a:p>
            <a:pPr marL="0" indent="0" defTabSz="838788">
              <a:spcBef>
                <a:spcPts val="1500"/>
              </a:spcBef>
              <a:buSzTx/>
              <a:buNone/>
              <a:defRPr sz="1634"/>
            </a:pPr>
            <a:r>
              <a:t>'</a:t>
            </a:r>
            <a:r>
              <a:rPr b="1" sz="3870"/>
              <a:t>A complex system will be most successful</a:t>
            </a:r>
            <a:endParaRPr b="1" sz="3870"/>
          </a:p>
          <a:p>
            <a:pPr marL="0" indent="0" defTabSz="838788">
              <a:spcBef>
                <a:spcPts val="1500"/>
              </a:spcBef>
              <a:buSzTx/>
              <a:buNone/>
              <a:defRPr b="1" sz="3870"/>
            </a:pPr>
            <a:r>
              <a:t> if it is implemented in small steps </a:t>
            </a:r>
          </a:p>
          <a:p>
            <a:pPr marL="0" indent="0" defTabSz="838788">
              <a:spcBef>
                <a:spcPts val="1500"/>
              </a:spcBef>
              <a:buSzTx/>
              <a:buNone/>
              <a:defRPr b="1" sz="3870"/>
            </a:pPr>
            <a:r>
              <a:t>and if each step has a clear measure of successful achievement </a:t>
            </a:r>
          </a:p>
          <a:p>
            <a:pPr marL="0" indent="0" defTabSz="838788">
              <a:spcBef>
                <a:spcPts val="1500"/>
              </a:spcBef>
              <a:buSzTx/>
              <a:buNone/>
              <a:defRPr b="1" sz="3870"/>
            </a:pPr>
            <a:r>
              <a:t>as well as a "retreat" possibility to a previous successful step upon failure.' (p. 214)</a:t>
            </a:r>
          </a:p>
          <a:p>
            <a:pPr marL="0" indent="0" defTabSz="838788">
              <a:spcBef>
                <a:spcPts val="1500"/>
              </a:spcBef>
              <a:buSzTx/>
              <a:buNone/>
              <a:defRPr sz="1634"/>
            </a:pPr>
          </a:p>
          <a:p>
            <a:pPr marL="0" indent="0" defTabSz="838788">
              <a:spcBef>
                <a:spcPts val="1500"/>
              </a:spcBef>
              <a:buSzTx/>
              <a:buNone/>
              <a:defRPr sz="1634"/>
            </a:pPr>
            <a:r>
              <a:t>On minimizing failure risk, using feedback, correcting design errors</a:t>
            </a:r>
          </a:p>
          <a:p>
            <a:pPr marL="0" indent="0" defTabSz="838788">
              <a:spcBef>
                <a:spcPts val="1500"/>
              </a:spcBef>
              <a:buSzTx/>
              <a:buNone/>
              <a:defRPr b="1" sz="2924"/>
            </a:pPr>
            <a:r>
              <a:t>'The advantage is that you cannot have large failures. </a:t>
            </a:r>
          </a:p>
          <a:p>
            <a:pPr marL="0" indent="0" defTabSz="838788">
              <a:spcBef>
                <a:spcPts val="1500"/>
              </a:spcBef>
              <a:buSzTx/>
              <a:buNone/>
              <a:defRPr b="1" sz="1634"/>
            </a:pPr>
            <a:r>
              <a:t>You have the opportunity of receiving some feedback from the real world before throwing in all resources intended for a system, and you can correct possible design errors before they become costly live systems.' (p. 214)</a:t>
            </a:r>
          </a:p>
          <a:p>
            <a:pPr marL="0" indent="0" defTabSz="838788">
              <a:spcBef>
                <a:spcPts val="1500"/>
              </a:spcBef>
              <a:buSzTx/>
              <a:buNone/>
              <a:defRPr sz="1634"/>
            </a:pPr>
          </a:p>
          <a:p>
            <a:pPr marL="0" indent="0" defTabSz="838788">
              <a:spcBef>
                <a:spcPts val="1500"/>
              </a:spcBef>
              <a:buSzTx/>
              <a:buNone/>
              <a:defRPr sz="1634"/>
            </a:pPr>
            <a:r>
              <a:t>On total project time</a:t>
            </a:r>
          </a:p>
          <a:p>
            <a:pPr marL="0" indent="0" defTabSz="838788">
              <a:spcBef>
                <a:spcPts val="1500"/>
              </a:spcBef>
              <a:buSzTx/>
              <a:buNone/>
              <a:defRPr sz="1634"/>
            </a:pPr>
            <a:r>
              <a:t>'The disadvantage is that you may sometimes have to wait longer before the whole system is functioning. This is offset by the fact that some results are produced much earlier than they would be if you had to wait for total system completion. </a:t>
            </a:r>
          </a:p>
          <a:p>
            <a:pPr marL="0" indent="0" defTabSz="838788">
              <a:spcBef>
                <a:spcPts val="1500"/>
              </a:spcBef>
              <a:buSzTx/>
              <a:buNone/>
              <a:defRPr sz="1634"/>
            </a:pPr>
          </a:p>
          <a:p>
            <a:pPr marL="0" indent="0" defTabSz="838788">
              <a:spcBef>
                <a:spcPts val="1500"/>
              </a:spcBef>
              <a:buSzTx/>
              <a:buNone/>
              <a:defRPr sz="1634"/>
            </a:pPr>
            <a:r>
              <a:t>It is also important to distinguish between a date for total system operation and a date for total "successful" system operation.' (p. 215)</a:t>
            </a:r>
          </a:p>
        </p:txBody>
      </p:sp>
      <p:pic>
        <p:nvPicPr>
          <p:cNvPr id="223" name="software metrics 76 cover.png" descr="software metrics 76 cover.png"/>
          <p:cNvPicPr>
            <a:picLocks noChangeAspect="1"/>
          </p:cNvPicPr>
          <p:nvPr/>
        </p:nvPicPr>
        <p:blipFill>
          <a:blip r:embed="rId3">
            <a:extLst/>
          </a:blip>
          <a:stretch>
            <a:fillRect/>
          </a:stretch>
        </p:blipFill>
        <p:spPr>
          <a:xfrm>
            <a:off x="15668395" y="142276"/>
            <a:ext cx="3898902" cy="5956303"/>
          </a:xfrm>
          <a:prstGeom prst="rect">
            <a:avLst/>
          </a:prstGeom>
          <a:ln w="12700">
            <a:miter lim="400000"/>
          </a:ln>
        </p:spPr>
      </p:pic>
      <p:pic>
        <p:nvPicPr>
          <p:cNvPr id="224" name="Software Metrics USA Cover 1977.JPG" descr="Software Metrics USA Cover 1977.JPG"/>
          <p:cNvPicPr>
            <a:picLocks noChangeAspect="1"/>
          </p:cNvPicPr>
          <p:nvPr/>
        </p:nvPicPr>
        <p:blipFill>
          <a:blip r:embed="rId4">
            <a:extLst/>
          </a:blip>
          <a:stretch>
            <a:fillRect/>
          </a:stretch>
        </p:blipFill>
        <p:spPr>
          <a:xfrm>
            <a:off x="20008285" y="448088"/>
            <a:ext cx="3992014" cy="5344680"/>
          </a:xfrm>
          <a:prstGeom prst="rect">
            <a:avLst/>
          </a:prstGeom>
          <a:ln w="12700">
            <a:miter lim="400000"/>
          </a:ln>
        </p:spPr>
      </p:pic>
      <p:sp>
        <p:nvSpPr>
          <p:cNvPr id="225" name="Slide Number"/>
          <p:cNvSpPr txBox="1"/>
          <p:nvPr>
            <p:ph type="sldNum" sz="quarter" idx="4294967295"/>
          </p:nvPr>
        </p:nvSpPr>
        <p:spPr>
          <a:xfrm>
            <a:off x="12065050" y="13080998"/>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References"/>
          <p:cNvSpPr txBox="1"/>
          <p:nvPr>
            <p:ph type="title"/>
          </p:nvPr>
        </p:nvSpPr>
        <p:spPr>
          <a:xfrm>
            <a:off x="1206500" y="342900"/>
            <a:ext cx="21971000" cy="978655"/>
          </a:xfrm>
          <a:prstGeom prst="rect">
            <a:avLst/>
          </a:prstGeom>
        </p:spPr>
        <p:txBody>
          <a:bodyPr/>
          <a:lstStyle>
            <a:lvl1pPr algn="ctr" defTabSz="1633686">
              <a:defRPr spc="-200" sz="5600"/>
            </a:lvl1pPr>
          </a:lstStyle>
          <a:p>
            <a:pPr/>
            <a:r>
              <a:t>References</a:t>
            </a:r>
          </a:p>
        </p:txBody>
      </p:sp>
      <p:sp>
        <p:nvSpPr>
          <p:cNvPr id="476" name="[1] Gilb, T.: Scalable Requirements: One Size Can Fit All. IEEE Software, July-Aug. 2021  Manuscript pre pub. https://www.dropbox.com/sh/zpiy1lo4ayeoff0/AAAetdQFh5AAMHhYTS2W3WcEa?dl=0…"/>
          <p:cNvSpPr txBox="1"/>
          <p:nvPr>
            <p:ph type="body" idx="1"/>
          </p:nvPr>
        </p:nvSpPr>
        <p:spPr>
          <a:xfrm>
            <a:off x="782737" y="1598846"/>
            <a:ext cx="23092958" cy="11779451"/>
          </a:xfrm>
          <a:prstGeom prst="rect">
            <a:avLst/>
          </a:prstGeom>
        </p:spPr>
        <p:txBody>
          <a:bodyPr lIns="50800" tIns="50800" rIns="50800" bIns="50800" numCol="2" spcCol="1154646"/>
          <a:lstStyle/>
          <a:p>
            <a:pPr defTabSz="975335">
              <a:lnSpc>
                <a:spcPct val="90000"/>
              </a:lnSpc>
              <a:spcBef>
                <a:spcPts val="1800"/>
              </a:spcBef>
              <a:defRPr b="0" sz="1900"/>
            </a:pPr>
            <a:r>
              <a:t>[1] Gilb, T.: </a:t>
            </a:r>
            <a:r>
              <a:rPr b="1"/>
              <a:t>Scalable Requirements: One Size Can Fit All.</a:t>
            </a:r>
            <a:r>
              <a:t> IEEE Software, July-Aug. 2021  Manuscript pre pub. </a:t>
            </a:r>
            <a:r>
              <a:rPr u="sng">
                <a:solidFill>
                  <a:srgbClr val="0000FF"/>
                </a:solidFill>
                <a:uFill>
                  <a:solidFill>
                    <a:srgbClr val="0000FF"/>
                  </a:solidFill>
                </a:uFill>
                <a:hlinkClick r:id="rId2" invalidUrl="" action="" tgtFrame="" tooltip="" history="1" highlightClick="0" endSnd="0"/>
              </a:rPr>
              <a:t>https://www.dropbox.com/sh/zpiy1lo4ayeoff0/AAAetdQFh5AAMHhYTS2W3WcEa?dl=0</a:t>
            </a:r>
          </a:p>
          <a:p>
            <a:pPr defTabSz="975335">
              <a:lnSpc>
                <a:spcPct val="90000"/>
              </a:lnSpc>
              <a:spcBef>
                <a:spcPts val="1800"/>
              </a:spcBef>
              <a:defRPr b="0" sz="1900"/>
            </a:pPr>
          </a:p>
          <a:p>
            <a:pPr defTabSz="975335">
              <a:lnSpc>
                <a:spcPct val="90000"/>
              </a:lnSpc>
              <a:spcBef>
                <a:spcPts val="1800"/>
              </a:spcBef>
              <a:defRPr b="0" sz="1900"/>
            </a:pPr>
            <a:r>
              <a:t>[2] Gilb, T.: </a:t>
            </a:r>
            <a:r>
              <a:rPr b="1"/>
              <a:t>Serious Agile Requirements: What kind of Requirements do we need to write, to </a:t>
            </a:r>
            <a:r>
              <a:rPr b="1" i="1"/>
              <a:t>really</a:t>
            </a:r>
            <a:r>
              <a:rPr b="1"/>
              <a:t> deliver a ‘measurable priority value-stream’?</a:t>
            </a:r>
            <a:r>
              <a:t> Draft March 17 2021  for IEEE/S Gregory but Unpublished Paper, </a:t>
            </a:r>
            <a:r>
              <a:rPr u="sng">
                <a:solidFill>
                  <a:srgbClr val="0000FF"/>
                </a:solidFill>
                <a:uFill>
                  <a:solidFill>
                    <a:srgbClr val="0000FF"/>
                  </a:solidFill>
                </a:uFill>
                <a:hlinkClick r:id="rId3" invalidUrl="" action="" tgtFrame="" tooltip="" history="1" highlightClick="0" endSnd="0"/>
              </a:rPr>
              <a:t>https://www.dropbox.com/sh/dr359tkbvu4q162/AADvsfIlXDiDe62oHrgJQxbma?dl=0</a:t>
            </a:r>
          </a:p>
          <a:p>
            <a:pPr defTabSz="975335">
              <a:lnSpc>
                <a:spcPct val="90000"/>
              </a:lnSpc>
              <a:spcBef>
                <a:spcPts val="1800"/>
              </a:spcBef>
              <a:defRPr b="0" sz="1900"/>
            </a:pPr>
          </a:p>
          <a:p>
            <a:pPr defTabSz="975335">
              <a:lnSpc>
                <a:spcPct val="90000"/>
              </a:lnSpc>
              <a:spcBef>
                <a:spcPts val="1800"/>
              </a:spcBef>
              <a:defRPr b="0" sz="1900"/>
            </a:pPr>
            <a:r>
              <a:t>[3] Gilb, T.: [3A] </a:t>
            </a:r>
            <a:r>
              <a:rPr b="1"/>
              <a:t>Value Requirements</a:t>
            </a:r>
            <a:r>
              <a:t>, BOOK, </a:t>
            </a:r>
          </a:p>
          <a:p>
            <a:pPr defTabSz="975335">
              <a:lnSpc>
                <a:spcPct val="90000"/>
              </a:lnSpc>
              <a:spcBef>
                <a:spcPts val="1800"/>
              </a:spcBef>
              <a:defRPr b="0" sz="1900" u="sng"/>
            </a:pPr>
            <a:r>
              <a:rPr>
                <a:solidFill>
                  <a:srgbClr val="0000FF"/>
                </a:solidFill>
                <a:uFill>
                  <a:solidFill>
                    <a:srgbClr val="0000FF"/>
                  </a:solidFill>
                </a:uFill>
                <a:hlinkClick r:id="rId4" invalidUrl="" action="" tgtFrame="" tooltip="" history="1" highlightClick="0" endSnd="0"/>
              </a:rPr>
              <a:t>https://www.dropbox.com/s/hxg1rx9rzesw2id/Value%20RequirementsPDF%20BEST%20%2070MBQ%20011019%202245%202.pdf?dl=0</a:t>
            </a:r>
          </a:p>
          <a:p>
            <a:pPr defTabSz="975335">
              <a:lnSpc>
                <a:spcPct val="90000"/>
              </a:lnSpc>
              <a:spcBef>
                <a:spcPts val="1800"/>
              </a:spcBef>
              <a:defRPr b="0" sz="1900"/>
            </a:pPr>
            <a:r>
              <a:t>[3B] </a:t>
            </a:r>
            <a:r>
              <a:rPr b="1"/>
              <a:t>Value Requirements Slides</a:t>
            </a:r>
            <a:r>
              <a:t> , 3 Hour BCS course, 22 April 2020</a:t>
            </a:r>
          </a:p>
          <a:p>
            <a:pPr defTabSz="975335">
              <a:lnSpc>
                <a:spcPct val="90000"/>
              </a:lnSpc>
              <a:spcBef>
                <a:spcPts val="1800"/>
              </a:spcBef>
              <a:defRPr b="0" sz="1900"/>
            </a:pPr>
            <a:r>
              <a:t>Slides = </a:t>
            </a:r>
            <a:r>
              <a:rPr u="sng">
                <a:solidFill>
                  <a:srgbClr val="0000FF"/>
                </a:solidFill>
                <a:uFill>
                  <a:solidFill>
                    <a:srgbClr val="0000FF"/>
                  </a:solidFill>
                </a:uFill>
                <a:hlinkClick r:id="rId5" invalidUrl="" action="" tgtFrame="" tooltip="" history="1" highlightClick="0" endSnd="0"/>
              </a:rPr>
              <a:t>http://concepts.gilb.com/dl970</a:t>
            </a:r>
          </a:p>
          <a:p>
            <a:pPr defTabSz="975335">
              <a:lnSpc>
                <a:spcPct val="90000"/>
              </a:lnSpc>
              <a:spcBef>
                <a:spcPts val="1800"/>
              </a:spcBef>
              <a:defRPr b="0" sz="1900"/>
            </a:pPr>
            <a:r>
              <a:t>[3C] </a:t>
            </a:r>
            <a:r>
              <a:rPr b="1"/>
              <a:t>Value Requirements Video</a:t>
            </a:r>
            <a:r>
              <a:t> course 3 hrs. </a:t>
            </a:r>
            <a:r>
              <a:rPr u="sng">
                <a:solidFill>
                  <a:srgbClr val="0000FF"/>
                </a:solidFill>
                <a:uFill>
                  <a:solidFill>
                    <a:srgbClr val="0000FF"/>
                  </a:solidFill>
                </a:uFill>
                <a:hlinkClick r:id="rId6" invalidUrl="" action="" tgtFrame="" tooltip="" history="1" highlightClick="0" endSnd="0"/>
              </a:rPr>
              <a:t>https://www.youtube.com/watch?v=ZHrwQtG6IMw&amp;list=PLKBhokJ0qd3_wlvr0j85YhmNfNj8ZJ8M-</a:t>
            </a:r>
          </a:p>
          <a:p>
            <a:pPr defTabSz="975335">
              <a:lnSpc>
                <a:spcPct val="90000"/>
              </a:lnSpc>
              <a:spcBef>
                <a:spcPts val="1800"/>
              </a:spcBef>
              <a:defRPr b="0" sz="1900"/>
            </a:pPr>
          </a:p>
          <a:p>
            <a:pPr defTabSz="975335">
              <a:lnSpc>
                <a:spcPct val="90000"/>
              </a:lnSpc>
              <a:spcBef>
                <a:spcPts val="1800"/>
              </a:spcBef>
              <a:defRPr b="0" sz="1900"/>
            </a:pPr>
            <a:r>
              <a:t>[4] Gilb, T.: </a:t>
            </a:r>
            <a:r>
              <a:rPr b="1"/>
              <a:t>Competitive Engineering</a:t>
            </a:r>
            <a:r>
              <a:t>, 2005,(paper or digital 2005).</a:t>
            </a:r>
          </a:p>
          <a:p>
            <a:pPr defTabSz="975335">
              <a:lnSpc>
                <a:spcPct val="90000"/>
              </a:lnSpc>
              <a:spcBef>
                <a:spcPts val="1800"/>
              </a:spcBef>
              <a:defRPr sz="1900"/>
            </a:pPr>
            <a:r>
              <a:t>The definition of the Planguage. A Handbook and a Planguage standard.</a:t>
            </a:r>
          </a:p>
          <a:p>
            <a:pPr defTabSz="975335">
              <a:lnSpc>
                <a:spcPct val="90000"/>
              </a:lnSpc>
              <a:spcBef>
                <a:spcPts val="1800"/>
              </a:spcBef>
              <a:defRPr b="0" sz="1900" u="sng"/>
            </a:pPr>
            <a:r>
              <a:rPr>
                <a:solidFill>
                  <a:srgbClr val="0000FF"/>
                </a:solidFill>
                <a:uFill>
                  <a:solidFill>
                    <a:srgbClr val="0000FF"/>
                  </a:solidFill>
                </a:uFill>
                <a:hlinkClick r:id="rId7" invalidUrl="" action="" tgtFrame="" tooltip="" history="1" highlightClick="0" endSnd="0"/>
              </a:rPr>
              <a:t>https://www.gilb.com/p/competitive-engineering</a:t>
            </a:r>
            <a:r>
              <a:rPr u="none"/>
              <a:t> (free pdf)</a:t>
            </a:r>
          </a:p>
          <a:p>
            <a:pPr defTabSz="975335">
              <a:lnSpc>
                <a:spcPct val="90000"/>
              </a:lnSpc>
              <a:spcBef>
                <a:spcPts val="1800"/>
              </a:spcBef>
              <a:defRPr b="0" sz="1900"/>
            </a:pPr>
            <a:r>
              <a:t>and paper via Amazon (Kindle and paper)</a:t>
            </a:r>
          </a:p>
          <a:p>
            <a:pPr defTabSz="975335">
              <a:lnSpc>
                <a:spcPct val="90000"/>
              </a:lnSpc>
              <a:spcBef>
                <a:spcPts val="1800"/>
              </a:spcBef>
              <a:defRPr b="0" sz="1900" u="sng"/>
            </a:pPr>
            <a:r>
              <a:rPr>
                <a:solidFill>
                  <a:srgbClr val="0000FF"/>
                </a:solidFill>
                <a:uFill>
                  <a:solidFill>
                    <a:srgbClr val="0000FF"/>
                  </a:solidFill>
                </a:uFill>
                <a:hlinkClick r:id="rId8" invalidUrl="" action="" tgtFrame="" tooltip="" history="1" highlightClick="0" endSnd="0"/>
              </a:rPr>
              <a:t>https://www.amazon.com/dp/0750665076/ref=rdr_ext_sb_ti_sims_2</a:t>
            </a:r>
          </a:p>
          <a:p>
            <a:pPr defTabSz="975335">
              <a:lnSpc>
                <a:spcPct val="90000"/>
              </a:lnSpc>
              <a:spcBef>
                <a:spcPts val="1800"/>
              </a:spcBef>
              <a:defRPr b="0" sz="1900"/>
            </a:pPr>
          </a:p>
          <a:p>
            <a:pPr defTabSz="975335">
              <a:lnSpc>
                <a:spcPct val="90000"/>
              </a:lnSpc>
              <a:spcBef>
                <a:spcPts val="1800"/>
              </a:spcBef>
              <a:defRPr b="0" sz="1900"/>
            </a:pPr>
            <a:r>
              <a:t>[5] </a:t>
            </a:r>
            <a:r>
              <a:rPr b="1"/>
              <a:t>Serious Agile Requirements, THIS TALK SLIDES</a:t>
            </a:r>
          </a:p>
          <a:p>
            <a:pPr defTabSz="975335">
              <a:lnSpc>
                <a:spcPct val="90000"/>
              </a:lnSpc>
              <a:spcBef>
                <a:spcPts val="1800"/>
              </a:spcBef>
              <a:defRPr b="0" sz="1900" u="sng"/>
            </a:pPr>
            <a:r>
              <a:rPr>
                <a:solidFill>
                  <a:srgbClr val="0000FF"/>
                </a:solidFill>
                <a:uFill>
                  <a:solidFill>
                    <a:srgbClr val="0000FF"/>
                  </a:solidFill>
                </a:uFill>
                <a:hlinkClick r:id="rId9" invalidUrl="" action="" tgtFrame="" tooltip="" history="1" highlightClick="0" endSnd="0"/>
              </a:rPr>
              <a:t>https://www.dropbox.com/sh/e4smi7kb9k6rqua/AADgqx0ef84iBsmEpTWT4kV8a?dl=0</a:t>
            </a:r>
          </a:p>
          <a:p>
            <a:pPr defTabSz="975335">
              <a:lnSpc>
                <a:spcPct val="90000"/>
              </a:lnSpc>
              <a:spcBef>
                <a:spcPts val="1800"/>
              </a:spcBef>
              <a:defRPr sz="1900"/>
            </a:pPr>
          </a:p>
          <a:p>
            <a:pPr defTabSz="975335">
              <a:lnSpc>
                <a:spcPct val="90000"/>
              </a:lnSpc>
              <a:spcBef>
                <a:spcPts val="1800"/>
              </a:spcBef>
              <a:defRPr b="0" sz="1900"/>
            </a:pPr>
            <a:r>
              <a:t>[6] Gilb, T.: </a:t>
            </a:r>
            <a:r>
              <a:rPr b="1"/>
              <a:t>Value Agile, BOOK, slides, video, </a:t>
            </a:r>
          </a:p>
          <a:p>
            <a:pPr defTabSz="975335">
              <a:lnSpc>
                <a:spcPct val="90000"/>
              </a:lnSpc>
              <a:spcBef>
                <a:spcPts val="1800"/>
              </a:spcBef>
              <a:defRPr sz="1900"/>
            </a:pPr>
            <a:r>
              <a:t>Value Agile 2020</a:t>
            </a:r>
          </a:p>
          <a:p>
            <a:pPr defTabSz="975335">
              <a:lnSpc>
                <a:spcPct val="90000"/>
              </a:lnSpc>
              <a:spcBef>
                <a:spcPts val="1800"/>
              </a:spcBef>
              <a:defRPr sz="1900"/>
            </a:pPr>
            <a:r>
              <a:t>BOOK: </a:t>
            </a:r>
            <a:r>
              <a:rPr b="0" u="sng">
                <a:solidFill>
                  <a:srgbClr val="0000FF"/>
                </a:solidFill>
                <a:uFill>
                  <a:solidFill>
                    <a:srgbClr val="0000FF"/>
                  </a:solidFill>
                </a:uFill>
                <a:hlinkClick r:id="rId10" invalidUrl="" action="" tgtFrame="" tooltip="" history="1" highlightClick="0" endSnd="0"/>
              </a:rPr>
              <a:t>https://tinyurl.com/ValueAgileBook</a:t>
            </a:r>
          </a:p>
          <a:p>
            <a:pPr defTabSz="975335">
              <a:lnSpc>
                <a:spcPct val="90000"/>
              </a:lnSpc>
              <a:spcBef>
                <a:spcPts val="1800"/>
              </a:spcBef>
              <a:defRPr sz="1900"/>
            </a:pPr>
            <a:r>
              <a:t>SLIDES: </a:t>
            </a:r>
            <a:r>
              <a:rPr b="0" u="sng">
                <a:solidFill>
                  <a:srgbClr val="0000FF"/>
                </a:solidFill>
                <a:uFill>
                  <a:solidFill>
                    <a:srgbClr val="0000FF"/>
                  </a:solidFill>
                </a:uFill>
                <a:hlinkClick r:id="rId11" invalidUrl="" action="" tgtFrame="" tooltip="" history="1" highlightClick="0" endSnd="0"/>
              </a:rPr>
              <a:t>http://concepts.gilb.com/dl974</a:t>
            </a:r>
          </a:p>
          <a:p>
            <a:pPr defTabSz="975335">
              <a:lnSpc>
                <a:spcPct val="90000"/>
              </a:lnSpc>
              <a:spcBef>
                <a:spcPts val="1800"/>
              </a:spcBef>
              <a:defRPr sz="1900"/>
            </a:pPr>
            <a:r>
              <a:t>VIDEO  </a:t>
            </a:r>
            <a:r>
              <a:rPr b="0" u="sng">
                <a:solidFill>
                  <a:srgbClr val="0000FF"/>
                </a:solidFill>
                <a:uFill>
                  <a:solidFill>
                    <a:srgbClr val="0000FF"/>
                  </a:solidFill>
                </a:uFill>
                <a:hlinkClick r:id="rId12" invalidUrl="" action="" tgtFrame="" tooltip="" history="1" highlightClick="0" endSnd="0"/>
              </a:rPr>
              <a:t>https://www.gilb.com/blog/Agile-Tools-for-Value-Delivery-by-Tom-Gilb</a:t>
            </a:r>
          </a:p>
          <a:p>
            <a:pPr defTabSz="975335">
              <a:lnSpc>
                <a:spcPct val="90000"/>
              </a:lnSpc>
              <a:spcBef>
                <a:spcPts val="1800"/>
              </a:spcBef>
              <a:defRPr b="0" sz="1900"/>
            </a:pPr>
            <a:r>
              <a:t>[7] </a:t>
            </a:r>
            <a:r>
              <a:rPr u="sng">
                <a:solidFill>
                  <a:srgbClr val="0000FF"/>
                </a:solidFill>
                <a:uFill>
                  <a:solidFill>
                    <a:srgbClr val="0000FF"/>
                  </a:solidFill>
                </a:uFill>
                <a:hlinkClick r:id="rId13" invalidUrl="" action="" tgtFrame="" tooltip="" history="1" highlightClick="0" endSnd="0"/>
              </a:rPr>
              <a:t>tiny.cc/ManagilitySlides</a:t>
            </a:r>
            <a:r>
              <a:t>, BCS SG Business Change,  2 Videos too.</a:t>
            </a:r>
          </a:p>
          <a:p>
            <a:pPr defTabSz="975335">
              <a:lnSpc>
                <a:spcPct val="90000"/>
              </a:lnSpc>
              <a:spcBef>
                <a:spcPts val="1800"/>
              </a:spcBef>
              <a:defRPr b="0" sz="1900"/>
            </a:pPr>
            <a:r>
              <a:t>[8] “</a:t>
            </a:r>
            <a:r>
              <a:rPr b="1"/>
              <a:t>User Stories: A Skeptical View</a:t>
            </a:r>
            <a:r>
              <a:t>”, </a:t>
            </a:r>
            <a:r>
              <a:rPr u="sng">
                <a:solidFill>
                  <a:srgbClr val="0000FF"/>
                </a:solidFill>
                <a:uFill>
                  <a:solidFill>
                    <a:srgbClr val="0000FF"/>
                  </a:solidFill>
                </a:uFill>
                <a:hlinkClick r:id="rId14" invalidUrl="" action="" tgtFrame="" tooltip="" history="1" highlightClick="0" endSnd="0"/>
              </a:rPr>
              <a:t>http://www.gilb.com/DL461</a:t>
            </a:r>
          </a:p>
          <a:p>
            <a:pPr defTabSz="975335">
              <a:lnSpc>
                <a:spcPct val="90000"/>
              </a:lnSpc>
              <a:spcBef>
                <a:spcPts val="1800"/>
              </a:spcBef>
              <a:defRPr b="0" sz="1900"/>
            </a:pPr>
            <a:r>
              <a:t>[9] </a:t>
            </a:r>
            <a:r>
              <a:rPr b="1"/>
              <a:t>Systems Enterprise Architecture (SEA)</a:t>
            </a:r>
            <a:r>
              <a:t> BOOK, Free Download</a:t>
            </a:r>
          </a:p>
          <a:p>
            <a:pPr defTabSz="975335">
              <a:lnSpc>
                <a:spcPct val="90000"/>
              </a:lnSpc>
              <a:spcBef>
                <a:spcPts val="1800"/>
              </a:spcBef>
              <a:defRPr b="0" sz="1900" u="sng"/>
            </a:pPr>
            <a:r>
              <a:rPr>
                <a:solidFill>
                  <a:srgbClr val="0000FF"/>
                </a:solidFill>
                <a:uFill>
                  <a:solidFill>
                    <a:srgbClr val="0000FF"/>
                  </a:solidFill>
                </a:uFill>
                <a:hlinkClick r:id="rId15" invalidUrl="" action="" tgtFrame="" tooltip="" history="1" highlightClick="0" endSnd="0"/>
              </a:rPr>
              <a:t>https://tinyurl.com/SysEntArchBook</a:t>
            </a:r>
            <a:r>
              <a:rPr u="none"/>
              <a:t> (2020)</a:t>
            </a:r>
          </a:p>
          <a:p>
            <a:pPr defTabSz="975335">
              <a:lnSpc>
                <a:spcPct val="90000"/>
              </a:lnSpc>
              <a:spcBef>
                <a:spcPts val="1800"/>
              </a:spcBef>
              <a:defRPr b="0" sz="1900"/>
            </a:pPr>
            <a:r>
              <a:t>My 2021 Meetup Series Based on Systems Enterprise Architecture SEA Book (2020), Held in January Feb 2021 2x a week. 1 hours lecture + 30 minutes Q&amp;A.</a:t>
            </a:r>
          </a:p>
          <a:p>
            <a:pPr defTabSz="975335">
              <a:lnSpc>
                <a:spcPct val="90000"/>
              </a:lnSpc>
              <a:spcBef>
                <a:spcPts val="1800"/>
              </a:spcBef>
              <a:defRPr b="0" sz="1900"/>
            </a:pPr>
            <a:r>
              <a:t>The </a:t>
            </a:r>
            <a:r>
              <a:rPr b="1"/>
              <a:t>videos</a:t>
            </a:r>
            <a:r>
              <a:t> are now published on the OSWA youtube channel. All are available on this link:</a:t>
            </a:r>
          </a:p>
          <a:p>
            <a:pPr defTabSz="975335">
              <a:lnSpc>
                <a:spcPct val="90000"/>
              </a:lnSpc>
              <a:spcBef>
                <a:spcPts val="1800"/>
              </a:spcBef>
              <a:defRPr b="0" sz="1900" u="sng"/>
            </a:pPr>
            <a:r>
              <a:rPr>
                <a:solidFill>
                  <a:srgbClr val="0000FF"/>
                </a:solidFill>
                <a:uFill>
                  <a:solidFill>
                    <a:srgbClr val="0000FF"/>
                  </a:solidFill>
                </a:uFill>
                <a:hlinkClick r:id="rId16" invalidUrl="" action="" tgtFrame="" tooltip="" history="1" highlightClick="0" endSnd="0"/>
              </a:rPr>
              <a:t>https://www.youtube.com/channel/UCb508f8y_d0PqRZKPCVVVxQ</a:t>
            </a:r>
          </a:p>
          <a:p>
            <a:pPr defTabSz="975335">
              <a:lnSpc>
                <a:spcPct val="90000"/>
              </a:lnSpc>
              <a:spcBef>
                <a:spcPts val="1800"/>
              </a:spcBef>
              <a:defRPr b="0" sz="1900"/>
            </a:pPr>
            <a:r>
              <a:t>[10]  </a:t>
            </a:r>
            <a:r>
              <a:rPr b="1"/>
              <a:t>MANAGILITY, </a:t>
            </a:r>
            <a:r>
              <a:t>Management Agility, The next improvement steps for your ‘Enterprise Agile’ transformation, From ‘Management Mumbo-Jumbo’ to ‘Vision Engineering’, Which should dramatically increase your successful value/costs delivery (3x to 10x)</a:t>
            </a:r>
          </a:p>
          <a:p>
            <a:pPr defTabSz="975335">
              <a:lnSpc>
                <a:spcPct val="90000"/>
              </a:lnSpc>
              <a:spcBef>
                <a:spcPts val="1800"/>
              </a:spcBef>
              <a:defRPr b="0" sz="1900" u="sng"/>
            </a:pPr>
            <a:r>
              <a:rPr>
                <a:solidFill>
                  <a:srgbClr val="0000FF"/>
                </a:solidFill>
                <a:uFill>
                  <a:solidFill>
                    <a:srgbClr val="0000FF"/>
                  </a:solidFill>
                </a:uFill>
                <a:hlinkClick r:id="rId13" invalidUrl="" action="" tgtFrame="" tooltip="" history="1" highlightClick="0" endSnd="0"/>
              </a:rPr>
              <a:t>tiny.cc/ManagilitySlides</a:t>
            </a:r>
          </a:p>
          <a:p>
            <a:pPr defTabSz="975335">
              <a:lnSpc>
                <a:spcPct val="90000"/>
              </a:lnSpc>
              <a:spcBef>
                <a:spcPts val="1800"/>
              </a:spcBef>
              <a:defRPr b="0" sz="1900"/>
            </a:pPr>
            <a:r>
              <a:t>for BCS 14 Oct 2020, The Video Part I of the Talk, </a:t>
            </a:r>
            <a:r>
              <a:rPr u="sng">
                <a:solidFill>
                  <a:srgbClr val="0000FF"/>
                </a:solidFill>
                <a:uFill>
                  <a:solidFill>
                    <a:srgbClr val="0000FF"/>
                  </a:solidFill>
                </a:uFill>
                <a:hlinkClick r:id="rId17" invalidUrl="" action="" tgtFrame="" tooltip="" history="1" highlightClick="0" endSnd="0"/>
              </a:rPr>
              <a:t>https://youtu.be/SxFwYfcDJLg</a:t>
            </a:r>
          </a:p>
          <a:p>
            <a:pPr defTabSz="975335">
              <a:lnSpc>
                <a:spcPct val="90000"/>
              </a:lnSpc>
              <a:spcBef>
                <a:spcPts val="1800"/>
              </a:spcBef>
              <a:defRPr b="0" sz="1900"/>
            </a:pPr>
            <a:r>
              <a:t>Part II  Video in November, </a:t>
            </a:r>
            <a:r>
              <a:rPr u="sng">
                <a:solidFill>
                  <a:srgbClr val="0000FF"/>
                </a:solidFill>
                <a:uFill>
                  <a:solidFill>
                    <a:srgbClr val="0000FF"/>
                  </a:solidFill>
                </a:uFill>
                <a:hlinkClick r:id="rId18" invalidUrl="" action="" tgtFrame="" tooltip="" history="1" highlightClick="0" endSnd="0"/>
              </a:rPr>
              <a:t>https://www.youtube.com/watch?v=nbf3Ngovg_0&amp;list=PLKBhokJ0qd3_wlvr0j85YhmNfNj8ZJ8M-&amp;index=9</a:t>
            </a:r>
          </a:p>
          <a:p>
            <a:pPr defTabSz="975335">
              <a:lnSpc>
                <a:spcPct val="90000"/>
              </a:lnSpc>
              <a:spcBef>
                <a:spcPts val="1800"/>
              </a:spcBef>
              <a:defRPr b="0" sz="1900"/>
            </a:pPr>
          </a:p>
          <a:p>
            <a:pPr defTabSz="975335">
              <a:lnSpc>
                <a:spcPct val="90000"/>
              </a:lnSpc>
              <a:spcBef>
                <a:spcPts val="1800"/>
              </a:spcBef>
              <a:defRPr b="0" sz="1900"/>
            </a:pPr>
          </a:p>
          <a:p>
            <a:pPr defTabSz="975335">
              <a:lnSpc>
                <a:spcPct val="90000"/>
              </a:lnSpc>
              <a:spcBef>
                <a:spcPts val="1800"/>
              </a:spcBef>
              <a:defRPr sz="1900"/>
            </a:pPr>
          </a:p>
          <a:p>
            <a:pPr defTabSz="975335">
              <a:lnSpc>
                <a:spcPct val="90000"/>
              </a:lnSpc>
              <a:spcBef>
                <a:spcPts val="1800"/>
              </a:spcBef>
              <a:defRPr b="0" sz="1900"/>
            </a:pPr>
          </a:p>
          <a:p>
            <a:pPr defTabSz="975335">
              <a:lnSpc>
                <a:spcPct val="90000"/>
              </a:lnSpc>
              <a:spcBef>
                <a:spcPts val="1800"/>
              </a:spcBef>
              <a:defRPr b="0" sz="1900"/>
            </a:pPr>
          </a:p>
          <a:p>
            <a:pPr defTabSz="975335">
              <a:lnSpc>
                <a:spcPct val="90000"/>
              </a:lnSpc>
              <a:spcBef>
                <a:spcPts val="1800"/>
              </a:spcBef>
              <a:defRPr b="0" sz="1900"/>
            </a:pPr>
            <a:r>
              <a:t> </a:t>
            </a:r>
          </a:p>
        </p:txBody>
      </p:sp>
      <p:sp>
        <p:nvSpPr>
          <p:cNvPr id="477"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5 2019 Books Value series and Sustainabiity COVERS.pdf" descr="5 2019 Books Value series and Sustainabiity COVERS.pdf"/>
          <p:cNvPicPr>
            <a:picLocks noChangeAspect="1"/>
          </p:cNvPicPr>
          <p:nvPr/>
        </p:nvPicPr>
        <p:blipFill>
          <a:blip r:embed="rId2">
            <a:extLst/>
          </a:blip>
          <a:stretch>
            <a:fillRect/>
          </a:stretch>
        </p:blipFill>
        <p:spPr>
          <a:xfrm>
            <a:off x="550492" y="-590497"/>
            <a:ext cx="7560003" cy="10692001"/>
          </a:xfrm>
          <a:prstGeom prst="rect">
            <a:avLst/>
          </a:prstGeom>
          <a:ln w="12700">
            <a:miter lim="400000"/>
          </a:ln>
        </p:spPr>
      </p:pic>
      <p:pic>
        <p:nvPicPr>
          <p:cNvPr id="481" name="8 BOOKS 5 CE VP AND EVO.png.pdf" descr="8 BOOKS 5 CE VP AND EVO.png.pdf"/>
          <p:cNvPicPr>
            <a:picLocks noChangeAspect="1"/>
          </p:cNvPicPr>
          <p:nvPr/>
        </p:nvPicPr>
        <p:blipFill>
          <a:blip r:embed="rId3">
            <a:extLst/>
          </a:blip>
          <a:srcRect l="23100" t="39664" r="21508" b="38035"/>
          <a:stretch>
            <a:fillRect/>
          </a:stretch>
        </p:blipFill>
        <p:spPr>
          <a:xfrm>
            <a:off x="8963780" y="668520"/>
            <a:ext cx="14009015" cy="7976615"/>
          </a:xfrm>
          <a:prstGeom prst="rect">
            <a:avLst/>
          </a:prstGeom>
          <a:ln w="12700">
            <a:miter lim="400000"/>
          </a:ln>
        </p:spPr>
      </p:pic>
      <p:sp>
        <p:nvSpPr>
          <p:cNvPr id="482" name="https://www.gilb.com/      scroll down to ‘Books’…"/>
          <p:cNvSpPr txBox="1"/>
          <p:nvPr/>
        </p:nvSpPr>
        <p:spPr>
          <a:xfrm>
            <a:off x="12420507" y="8719752"/>
            <a:ext cx="7095440"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pPr>
            <a:r>
              <a:rPr>
                <a:solidFill>
                  <a:srgbClr val="0000FF"/>
                </a:solidFill>
                <a:uFill>
                  <a:solidFill>
                    <a:srgbClr val="0000FF"/>
                  </a:solidFill>
                </a:uFill>
                <a:hlinkClick r:id="rId4" invalidUrl="" action="" tgtFrame="" tooltip="" history="1" highlightClick="0" endSnd="0"/>
              </a:rPr>
              <a:t>https://www.gilb.com/</a:t>
            </a:r>
            <a:r>
              <a:rPr u="none"/>
              <a:t>      scroll down to ‘Books’</a:t>
            </a:r>
          </a:p>
          <a:p>
            <a:pPr>
              <a:defRPr b="1"/>
            </a:pPr>
            <a:r>
              <a:t>For sale at modest prices</a:t>
            </a:r>
          </a:p>
          <a:p>
            <a:pPr>
              <a:defRPr b="1"/>
            </a:pPr>
            <a:r>
              <a:t>Digital, except CE book can be bought in paper.</a:t>
            </a:r>
          </a:p>
        </p:txBody>
      </p:sp>
      <p:sp>
        <p:nvSpPr>
          <p:cNvPr id="483" name="https://tinyurl.com/2020BooksGilb"/>
          <p:cNvSpPr txBox="1"/>
          <p:nvPr/>
        </p:nvSpPr>
        <p:spPr>
          <a:xfrm>
            <a:off x="6427058" y="13037615"/>
            <a:ext cx="480029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https://tinyurl.com/2020BooksGilb</a:t>
            </a:r>
          </a:p>
        </p:txBody>
      </p:sp>
      <p:pic>
        <p:nvPicPr>
          <p:cNvPr id="484" name="Screen Shot 2021-04-28 at 23.06.11.png" descr="Screen Shot 2021-04-28 at 23.06.11.png"/>
          <p:cNvPicPr>
            <a:picLocks noChangeAspect="1"/>
          </p:cNvPicPr>
          <p:nvPr/>
        </p:nvPicPr>
        <p:blipFill>
          <a:blip r:embed="rId5">
            <a:extLst/>
          </a:blip>
          <a:stretch>
            <a:fillRect/>
          </a:stretch>
        </p:blipFill>
        <p:spPr>
          <a:xfrm>
            <a:off x="6307642" y="9773129"/>
            <a:ext cx="5600702" cy="3162302"/>
          </a:xfrm>
          <a:prstGeom prst="rect">
            <a:avLst/>
          </a:prstGeom>
          <a:ln w="12700">
            <a:miter lim="400000"/>
          </a:ln>
        </p:spPr>
      </p:pic>
      <p:sp>
        <p:nvSpPr>
          <p:cNvPr id="485" name="FREE LINK TO 5 NEW DIGITAL BOOKS WRITTEN SUMMER 2019…"/>
          <p:cNvSpPr txBox="1"/>
          <p:nvPr/>
        </p:nvSpPr>
        <p:spPr>
          <a:xfrm>
            <a:off x="346916" y="10039436"/>
            <a:ext cx="5448562" cy="1197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FREE LINK TO 5 NEW DIGITAL BOOKS WRITTEN SUMMER 2019</a:t>
            </a:r>
          </a:p>
          <a:p>
            <a:pPr/>
            <a:r>
              <a:t>https://tinyurl.com/GilbBooks2019</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Go back"/>
          <p:cNvSpPr txBox="1"/>
          <p:nvPr>
            <p:ph type="body" sz="half" idx="1"/>
          </p:nvPr>
        </p:nvSpPr>
        <p:spPr>
          <a:xfrm>
            <a:off x="1206500" y="4920843"/>
            <a:ext cx="21971000" cy="3874314"/>
          </a:xfrm>
          <a:prstGeom prst="rect">
            <a:avLst/>
          </a:prstGeom>
        </p:spPr>
        <p:txBody>
          <a:bodyPr/>
          <a:lstStyle>
            <a:lvl1pPr>
              <a:defRPr spc="-300"/>
            </a:lvl1pPr>
          </a:lstStyle>
          <a:p>
            <a:pPr/>
            <a:r>
              <a:t>Go back</a:t>
            </a:r>
          </a:p>
        </p:txBody>
      </p:sp>
      <p:sp>
        <p:nvSpPr>
          <p:cNvPr id="488" name="Slide Number"/>
          <p:cNvSpPr txBox="1"/>
          <p:nvPr>
            <p:ph type="sldNum" sz="quarter" idx="4294967295"/>
          </p:nvPr>
        </p:nvSpPr>
        <p:spPr>
          <a:xfrm>
            <a:off x="12001499" y="13080998"/>
            <a:ext cx="368504"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lide Title"/>
          <p:cNvSpPr txBox="1"/>
          <p:nvPr>
            <p:ph type="title"/>
          </p:nvPr>
        </p:nvSpPr>
        <p:spPr>
          <a:xfrm>
            <a:off x="4775465" y="1406927"/>
            <a:ext cx="21971002" cy="1433164"/>
          </a:xfrm>
          <a:prstGeom prst="rect">
            <a:avLst/>
          </a:prstGeom>
        </p:spPr>
        <p:txBody>
          <a:bodyPr/>
          <a:lstStyle/>
          <a:p>
            <a:pPr/>
          </a:p>
        </p:txBody>
      </p:sp>
      <p:pic>
        <p:nvPicPr>
          <p:cNvPr id="230" name="evo cycle exit if done.png" descr="evo cycle exit if done.png"/>
          <p:cNvPicPr>
            <a:picLocks noChangeAspect="1"/>
          </p:cNvPicPr>
          <p:nvPr/>
        </p:nvPicPr>
        <p:blipFill>
          <a:blip r:embed="rId2">
            <a:extLst/>
          </a:blip>
          <a:stretch>
            <a:fillRect/>
          </a:stretch>
        </p:blipFill>
        <p:spPr>
          <a:xfrm>
            <a:off x="4635213" y="-626378"/>
            <a:ext cx="15885917" cy="13716002"/>
          </a:xfrm>
          <a:prstGeom prst="rect">
            <a:avLst/>
          </a:prstGeom>
          <a:ln w="12700">
            <a:miter lim="400000"/>
          </a:ln>
        </p:spPr>
      </p:pic>
      <p:sp>
        <p:nvSpPr>
          <p:cNvPr id="231" name="Slide Number"/>
          <p:cNvSpPr txBox="1"/>
          <p:nvPr>
            <p:ph type="sldNum" sz="quarter" idx="4294967295"/>
          </p:nvPr>
        </p:nvSpPr>
        <p:spPr>
          <a:xfrm>
            <a:off x="12065050" y="13080998"/>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Any set of tactics that…"/>
          <p:cNvSpPr txBox="1"/>
          <p:nvPr>
            <p:ph type="title"/>
          </p:nvPr>
        </p:nvSpPr>
        <p:spPr>
          <a:xfrm>
            <a:off x="1005718" y="1981200"/>
            <a:ext cx="13751682" cy="9354241"/>
          </a:xfrm>
          <a:prstGeom prst="rect">
            <a:avLst/>
          </a:prstGeom>
        </p:spPr>
        <p:txBody>
          <a:bodyPr/>
          <a:lstStyle/>
          <a:p>
            <a:pPr algn="l" defTabSz="388620">
              <a:lnSpc>
                <a:spcPct val="150000"/>
              </a:lnSpc>
              <a:spcBef>
                <a:spcPts val="400"/>
              </a:spcBef>
              <a:defRPr sz="6000">
                <a:solidFill>
                  <a:srgbClr val="000000"/>
                </a:solidFill>
                <a:latin typeface="Trebuchet MS"/>
                <a:ea typeface="Trebuchet MS"/>
                <a:cs typeface="Trebuchet MS"/>
                <a:sym typeface="Trebuchet MS"/>
              </a:defRPr>
            </a:pPr>
            <a:r>
              <a:t>“Any set of tactics that </a:t>
            </a:r>
          </a:p>
          <a:p>
            <a:pPr lvl="1" defTabSz="388620">
              <a:lnSpc>
                <a:spcPct val="150000"/>
              </a:lnSpc>
              <a:spcBef>
                <a:spcPts val="400"/>
              </a:spcBef>
              <a:defRPr spc="0" sz="6000">
                <a:latin typeface="Trebuchet MS"/>
                <a:ea typeface="Trebuchet MS"/>
                <a:cs typeface="Trebuchet MS"/>
                <a:sym typeface="Trebuchet MS"/>
              </a:defRPr>
            </a:pPr>
            <a:r>
              <a:t>enable a prioritised stream of useful results</a:t>
            </a:r>
            <a:r>
              <a:rPr b="0" i="1"/>
              <a:t>, </a:t>
            </a:r>
            <a:endParaRPr i="1"/>
          </a:p>
          <a:p>
            <a:pPr lvl="1" defTabSz="388620">
              <a:lnSpc>
                <a:spcPct val="150000"/>
              </a:lnSpc>
              <a:spcBef>
                <a:spcPts val="400"/>
              </a:spcBef>
              <a:defRPr b="0" i="1" spc="0" sz="6000">
                <a:latin typeface="Trebuchet MS"/>
                <a:ea typeface="Trebuchet MS"/>
                <a:cs typeface="Trebuchet MS"/>
                <a:sym typeface="Trebuchet MS"/>
              </a:defRPr>
            </a:pPr>
            <a:r>
              <a:t>in spite of a changin</a:t>
            </a:r>
            <a:r>
              <a:rPr b="1"/>
              <a:t>g environment”</a:t>
            </a:r>
            <a:r>
              <a:rPr b="1" i="0"/>
              <a:t>  		</a:t>
            </a:r>
            <a:endParaRPr b="1"/>
          </a:p>
          <a:p>
            <a:pPr lvl="3" indent="1165859" defTabSz="388620">
              <a:spcBef>
                <a:spcPts val="200"/>
              </a:spcBef>
              <a:defRPr spc="0" sz="5300">
                <a:latin typeface="Trebuchet MS"/>
                <a:ea typeface="Trebuchet MS"/>
                <a:cs typeface="Trebuchet MS"/>
                <a:sym typeface="Trebuchet MS"/>
              </a:defRPr>
            </a:pPr>
          </a:p>
          <a:p>
            <a:pPr lvl="3" indent="1165859" defTabSz="388620">
              <a:spcBef>
                <a:spcPts val="200"/>
              </a:spcBef>
              <a:defRPr spc="0" sz="5300">
                <a:latin typeface="Trebuchet MS"/>
                <a:ea typeface="Trebuchet MS"/>
                <a:cs typeface="Trebuchet MS"/>
                <a:sym typeface="Trebuchet MS"/>
              </a:defRPr>
            </a:pPr>
          </a:p>
          <a:p>
            <a:pPr lvl="3" indent="1165859" defTabSz="388620">
              <a:spcBef>
                <a:spcPts val="200"/>
              </a:spcBef>
              <a:defRPr spc="0" sz="5300">
                <a:latin typeface="Trebuchet MS"/>
                <a:ea typeface="Trebuchet MS"/>
                <a:cs typeface="Trebuchet MS"/>
                <a:sym typeface="Trebuchet MS"/>
              </a:defRPr>
            </a:pPr>
          </a:p>
          <a:p>
            <a:pPr lvl="3" indent="1165859" defTabSz="388620">
              <a:spcBef>
                <a:spcPts val="200"/>
              </a:spcBef>
              <a:defRPr b="0" spc="0" sz="2200">
                <a:latin typeface="Trebuchet MS"/>
                <a:ea typeface="Trebuchet MS"/>
                <a:cs typeface="Trebuchet MS"/>
                <a:sym typeface="Trebuchet MS"/>
              </a:defRPr>
            </a:pPr>
            <a:r>
              <a:t>TsG 7 June 2013</a:t>
            </a:r>
            <a:r>
              <a:rPr sz="1100"/>
              <a:t>, for a UK Bank Board of Directors.</a:t>
            </a:r>
          </a:p>
        </p:txBody>
      </p:sp>
      <p:sp>
        <p:nvSpPr>
          <p:cNvPr id="234" name="Defining ‘Agile’"/>
          <p:cNvSpPr txBox="1"/>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defTabSz="457200">
              <a:defRPr sz="4400">
                <a:solidFill>
                  <a:srgbClr val="000000"/>
                </a:solidFill>
                <a:latin typeface="Trebuchet MS"/>
                <a:ea typeface="Trebuchet MS"/>
                <a:cs typeface="Trebuchet MS"/>
                <a:sym typeface="Trebuchet MS"/>
              </a:defRPr>
            </a:lvl1pPr>
          </a:lstStyle>
          <a:p>
            <a:pPr/>
            <a:r>
              <a:t>Defining ‘Agile’</a:t>
            </a:r>
          </a:p>
        </p:txBody>
      </p:sp>
      <p:sp>
        <p:nvSpPr>
          <p:cNvPr id="235" name="Slide Number"/>
          <p:cNvSpPr txBox="1"/>
          <p:nvPr>
            <p:ph type="sldNum" sz="quarter" idx="4294967295"/>
          </p:nvPr>
        </p:nvSpPr>
        <p:spPr>
          <a:xfrm>
            <a:off x="12043850" y="13106400"/>
            <a:ext cx="288037"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grpSp>
        <p:nvGrpSpPr>
          <p:cNvPr id="241" name="Group"/>
          <p:cNvGrpSpPr/>
          <p:nvPr/>
        </p:nvGrpSpPr>
        <p:grpSpPr>
          <a:xfrm>
            <a:off x="16528708" y="710844"/>
            <a:ext cx="6423272" cy="10672493"/>
            <a:chOff x="-2" y="0"/>
            <a:chExt cx="6423271" cy="10672492"/>
          </a:xfrm>
        </p:grpSpPr>
        <p:sp>
          <p:nvSpPr>
            <p:cNvPr id="236" name="Agility is Realistic"/>
            <p:cNvSpPr txBox="1"/>
            <p:nvPr/>
          </p:nvSpPr>
          <p:spPr>
            <a:xfrm>
              <a:off x="0" y="-1"/>
              <a:ext cx="6423266"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b="1" sz="3000">
                  <a:solidFill>
                    <a:srgbClr val="858585"/>
                  </a:solidFill>
                  <a:latin typeface="Marker Felt"/>
                  <a:ea typeface="Marker Felt"/>
                  <a:cs typeface="Marker Felt"/>
                  <a:sym typeface="Marker Felt"/>
                </a:defRPr>
              </a:lvl1pPr>
            </a:lstStyle>
            <a:p>
              <a:pPr/>
              <a:r>
                <a:t>Agility is Realistic</a:t>
              </a:r>
            </a:p>
          </p:txBody>
        </p:sp>
        <p:grpSp>
          <p:nvGrpSpPr>
            <p:cNvPr id="239" name="Screen Shot 2020-09-28 at 00.25.43.png"/>
            <p:cNvGrpSpPr/>
            <p:nvPr/>
          </p:nvGrpSpPr>
          <p:grpSpPr>
            <a:xfrm>
              <a:off x="-3" y="634999"/>
              <a:ext cx="6423272" cy="9415196"/>
              <a:chOff x="-1" y="0"/>
              <a:chExt cx="6423271" cy="9415195"/>
            </a:xfrm>
          </p:grpSpPr>
          <p:pic>
            <p:nvPicPr>
              <p:cNvPr id="237" name="Screen Shot 2020-09-28 at 00.25.43.png" descr="Screen Shot 2020-09-28 at 00.25.43.png"/>
              <p:cNvPicPr>
                <a:picLocks noChangeAspect="1"/>
              </p:cNvPicPr>
              <p:nvPr/>
            </p:nvPicPr>
            <p:blipFill>
              <a:blip r:embed="rId2">
                <a:extLst/>
              </a:blip>
              <a:srcRect l="9054" t="0" r="0" b="0"/>
              <a:stretch>
                <a:fillRect/>
              </a:stretch>
            </p:blipFill>
            <p:spPr>
              <a:xfrm>
                <a:off x="127000" y="88900"/>
                <a:ext cx="6169270" cy="9084996"/>
              </a:xfrm>
              <a:prstGeom prst="rect">
                <a:avLst/>
              </a:prstGeom>
              <a:ln w="12700" cap="flat">
                <a:noFill/>
                <a:miter lim="400000"/>
              </a:ln>
              <a:effectLst/>
            </p:spPr>
          </p:pic>
          <p:pic>
            <p:nvPicPr>
              <p:cNvPr id="238" name="Screen Shot 2020-09-28 at 00.25.43.png" descr="Screen Shot 2020-09-28 at 00.25.43.png"/>
              <p:cNvPicPr>
                <a:picLocks noChangeAspect="1"/>
              </p:cNvPicPr>
              <p:nvPr/>
            </p:nvPicPr>
            <p:blipFill>
              <a:blip r:embed="rId3">
                <a:extLst/>
              </a:blip>
              <a:stretch>
                <a:fillRect/>
              </a:stretch>
            </p:blipFill>
            <p:spPr>
              <a:xfrm>
                <a:off x="-2" y="0"/>
                <a:ext cx="6423272" cy="9415196"/>
              </a:xfrm>
              <a:prstGeom prst="rect">
                <a:avLst/>
              </a:prstGeom>
              <a:ln w="12700" cap="flat">
                <a:noFill/>
                <a:miter lim="400000"/>
              </a:ln>
              <a:effectLst/>
            </p:spPr>
          </p:pic>
        </p:grpSp>
        <p:sp>
          <p:nvSpPr>
            <p:cNvPr id="240" name="Caption"/>
            <p:cNvSpPr txBox="1"/>
            <p:nvPr/>
          </p:nvSpPr>
          <p:spPr>
            <a:xfrm>
              <a:off x="0" y="10151791"/>
              <a:ext cx="6423266"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sz="3000">
                  <a:solidFill>
                    <a:srgbClr val="858585"/>
                  </a:solidFill>
                  <a:latin typeface="Marker Felt"/>
                  <a:ea typeface="Marker Felt"/>
                  <a:cs typeface="Marker Felt"/>
                  <a:sym typeface="Marker Felt"/>
                </a:defRPr>
              </a:lvl1pPr>
            </a:lstStyle>
            <a:p>
              <a:pPr/>
              <a:r>
                <a:t>Courtesy of my sister Tyra Gilb</a:t>
              </a:r>
            </a:p>
          </p:txBody>
        </p:sp>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lide Number"/>
          <p:cNvSpPr txBox="1"/>
          <p:nvPr>
            <p:ph type="sldNum" sz="quarter" idx="4294967295"/>
          </p:nvPr>
        </p:nvSpPr>
        <p:spPr>
          <a:xfrm>
            <a:off x="12043850" y="13106400"/>
            <a:ext cx="288037"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grpSp>
        <p:nvGrpSpPr>
          <p:cNvPr id="274" name="Group"/>
          <p:cNvGrpSpPr/>
          <p:nvPr/>
        </p:nvGrpSpPr>
        <p:grpSpPr>
          <a:xfrm>
            <a:off x="5335821" y="-536838"/>
            <a:ext cx="13090075" cy="13708757"/>
            <a:chOff x="-1" y="0"/>
            <a:chExt cx="13090073" cy="13708755"/>
          </a:xfrm>
        </p:grpSpPr>
        <p:sp>
          <p:nvSpPr>
            <p:cNvPr id="244" name="Title"/>
            <p:cNvSpPr txBox="1"/>
            <p:nvPr/>
          </p:nvSpPr>
          <p:spPr>
            <a:xfrm>
              <a:off x="1" y="-1"/>
              <a:ext cx="13090069"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b="1" sz="3000">
                  <a:solidFill>
                    <a:srgbClr val="858585"/>
                  </a:solidFill>
                  <a:latin typeface="Marker Felt"/>
                  <a:ea typeface="Marker Felt"/>
                  <a:cs typeface="Marker Felt"/>
                  <a:sym typeface="Marker Felt"/>
                </a:defRPr>
              </a:lvl1pPr>
            </a:lstStyle>
            <a:p>
              <a:pPr/>
              <a:r>
                <a:t>Title</a:t>
              </a:r>
            </a:p>
          </p:txBody>
        </p:sp>
        <p:grpSp>
          <p:nvGrpSpPr>
            <p:cNvPr id="272" name="Group"/>
            <p:cNvGrpSpPr/>
            <p:nvPr/>
          </p:nvGrpSpPr>
          <p:grpSpPr>
            <a:xfrm>
              <a:off x="-2" y="634997"/>
              <a:ext cx="13090074" cy="12032363"/>
              <a:chOff x="-1" y="-1"/>
              <a:chExt cx="13090074" cy="12032361"/>
            </a:xfrm>
          </p:grpSpPr>
          <p:grpSp>
            <p:nvGrpSpPr>
              <p:cNvPr id="247" name="Rectangle"/>
              <p:cNvGrpSpPr/>
              <p:nvPr/>
            </p:nvGrpSpPr>
            <p:grpSpPr>
              <a:xfrm>
                <a:off x="188876" y="1660444"/>
                <a:ext cx="12867278" cy="10292096"/>
                <a:chOff x="0" y="0"/>
                <a:chExt cx="12867277" cy="10292095"/>
              </a:xfrm>
            </p:grpSpPr>
            <p:sp>
              <p:nvSpPr>
                <p:cNvPr id="245" name="Rectangle"/>
                <p:cNvSpPr/>
                <p:nvPr/>
              </p:nvSpPr>
              <p:spPr>
                <a:xfrm>
                  <a:off x="19050" y="19050"/>
                  <a:ext cx="12829176" cy="10253996"/>
                </a:xfrm>
                <a:prstGeom prst="rect">
                  <a:avLst/>
                </a:prstGeom>
                <a:blipFill rotWithShape="1">
                  <a:blip r:embed="rId2"/>
                  <a:srcRect l="0" t="0" r="0" b="0"/>
                  <a:tile tx="0" ty="0" sx="100000" sy="100000" flip="none" algn="tl"/>
                </a:blipFill>
                <a:ln w="12700" cap="flat">
                  <a:noFill/>
                  <a:miter lim="400000"/>
                </a:ln>
                <a:effectLst/>
              </p:spPr>
              <p:txBody>
                <a:bodyPr wrap="square" lIns="50800" tIns="50800" rIns="50800" bIns="50800" numCol="1" anchor="ctr">
                  <a:noAutofit/>
                </a:bodyPr>
                <a:lstStyle/>
                <a:p>
                  <a:pPr defTabSz="825500">
                    <a:defRPr sz="5000">
                      <a:solidFill>
                        <a:srgbClr val="FFFFFF"/>
                      </a:solidFill>
                      <a:latin typeface="Marker Felt"/>
                      <a:ea typeface="Marker Felt"/>
                      <a:cs typeface="Marker Felt"/>
                      <a:sym typeface="Marker Felt"/>
                    </a:defRPr>
                  </a:pPr>
                </a:p>
              </p:txBody>
            </p:sp>
            <p:pic>
              <p:nvPicPr>
                <p:cNvPr id="246" name="Rectangle Rectangle" descr="Rectangle Rectangle"/>
                <p:cNvPicPr>
                  <a:picLocks noChangeAspect="1"/>
                </p:cNvPicPr>
                <p:nvPr/>
              </p:nvPicPr>
              <p:blipFill>
                <a:blip r:embed="rId3">
                  <a:extLst/>
                </a:blip>
                <a:stretch>
                  <a:fillRect/>
                </a:stretch>
              </p:blipFill>
              <p:spPr>
                <a:xfrm>
                  <a:off x="-1" y="0"/>
                  <a:ext cx="12867278" cy="10292096"/>
                </a:xfrm>
                <a:prstGeom prst="rect">
                  <a:avLst/>
                </a:prstGeom>
                <a:ln w="12700" cap="flat">
                  <a:noFill/>
                  <a:miter lim="400000"/>
                </a:ln>
                <a:effectLst/>
              </p:spPr>
            </p:pic>
          </p:grpSp>
          <p:grpSp>
            <p:nvGrpSpPr>
              <p:cNvPr id="252" name="Your…"/>
              <p:cNvGrpSpPr/>
              <p:nvPr/>
            </p:nvGrpSpPr>
            <p:grpSpPr>
              <a:xfrm>
                <a:off x="-2" y="5001562"/>
                <a:ext cx="8548473" cy="7030799"/>
                <a:chOff x="0" y="0"/>
                <a:chExt cx="8548472" cy="7030797"/>
              </a:xfrm>
            </p:grpSpPr>
            <p:grpSp>
              <p:nvGrpSpPr>
                <p:cNvPr id="250" name="Your…"/>
                <p:cNvGrpSpPr/>
                <p:nvPr/>
              </p:nvGrpSpPr>
              <p:grpSpPr>
                <a:xfrm>
                  <a:off x="88900" y="88899"/>
                  <a:ext cx="8370673" cy="6853000"/>
                  <a:chOff x="0" y="0"/>
                  <a:chExt cx="8370671" cy="6852998"/>
                </a:xfrm>
              </p:grpSpPr>
              <p:sp>
                <p:nvSpPr>
                  <p:cNvPr id="248" name="Rectangle"/>
                  <p:cNvSpPr/>
                  <p:nvPr/>
                </p:nvSpPr>
                <p:spPr>
                  <a:xfrm>
                    <a:off x="-1" y="-1"/>
                    <a:ext cx="8370673" cy="6853000"/>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defTabSz="825500">
                      <a:defRPr sz="5000">
                        <a:solidFill>
                          <a:srgbClr val="FFFFFF"/>
                        </a:solidFill>
                        <a:latin typeface="Marker Felt"/>
                        <a:ea typeface="Marker Felt"/>
                        <a:cs typeface="Marker Felt"/>
                        <a:sym typeface="Marker Felt"/>
                      </a:defRPr>
                    </a:pPr>
                  </a:p>
                </p:txBody>
              </p:sp>
              <p:sp>
                <p:nvSpPr>
                  <p:cNvPr id="249" name="Your…"/>
                  <p:cNvSpPr txBox="1"/>
                  <p:nvPr/>
                </p:nvSpPr>
                <p:spPr>
                  <a:xfrm>
                    <a:off x="-1" y="2346998"/>
                    <a:ext cx="8370673" cy="215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sz="5000">
                        <a:solidFill>
                          <a:srgbClr val="FFFFFF"/>
                        </a:solidFill>
                        <a:latin typeface="Marker Felt"/>
                        <a:ea typeface="Marker Felt"/>
                        <a:cs typeface="Marker Felt"/>
                        <a:sym typeface="Marker Felt"/>
                      </a:defRPr>
                    </a:pPr>
                    <a:r>
                      <a:t>Your </a:t>
                    </a:r>
                  </a:p>
                  <a:p>
                    <a:pPr defTabSz="825500">
                      <a:defRPr sz="5000">
                        <a:solidFill>
                          <a:srgbClr val="FFFFFF"/>
                        </a:solidFill>
                        <a:latin typeface="Marker Felt"/>
                        <a:ea typeface="Marker Felt"/>
                        <a:cs typeface="Marker Felt"/>
                        <a:sym typeface="Marker Felt"/>
                      </a:defRPr>
                    </a:pPr>
                    <a:r>
                      <a:t>enterprise agile methods </a:t>
                    </a:r>
                  </a:p>
                  <a:p>
                    <a:pPr defTabSz="825500">
                      <a:defRPr sz="5000">
                        <a:solidFill>
                          <a:srgbClr val="FFFFFF"/>
                        </a:solidFill>
                        <a:latin typeface="Marker Felt"/>
                        <a:ea typeface="Marker Felt"/>
                        <a:cs typeface="Marker Felt"/>
                        <a:sym typeface="Marker Felt"/>
                      </a:defRPr>
                    </a:pPr>
                    <a:r>
                      <a:t>today</a:t>
                    </a:r>
                  </a:p>
                </p:txBody>
              </p:sp>
            </p:grpSp>
            <p:pic>
              <p:nvPicPr>
                <p:cNvPr id="251" name="Your… Your enterprise agile methods today" descr="Your… Your enterprise agile methods today"/>
                <p:cNvPicPr>
                  <a:picLocks noChangeAspect="1"/>
                </p:cNvPicPr>
                <p:nvPr/>
              </p:nvPicPr>
              <p:blipFill>
                <a:blip r:embed="rId5">
                  <a:extLst/>
                </a:blip>
                <a:stretch>
                  <a:fillRect/>
                </a:stretch>
              </p:blipFill>
              <p:spPr>
                <a:xfrm>
                  <a:off x="-1" y="0"/>
                  <a:ext cx="8548473" cy="7030799"/>
                </a:xfrm>
                <a:prstGeom prst="rect">
                  <a:avLst/>
                </a:prstGeom>
                <a:ln w="12700" cap="flat">
                  <a:noFill/>
                  <a:miter lim="400000"/>
                </a:ln>
                <a:effectLst/>
              </p:spPr>
            </p:pic>
          </p:grpSp>
          <p:grpSp>
            <p:nvGrpSpPr>
              <p:cNvPr id="257" name="IT Agile"/>
              <p:cNvGrpSpPr/>
              <p:nvPr/>
            </p:nvGrpSpPr>
            <p:grpSpPr>
              <a:xfrm>
                <a:off x="147691" y="9834507"/>
                <a:ext cx="3163884" cy="1979662"/>
                <a:chOff x="-1" y="0"/>
                <a:chExt cx="3163883" cy="1979660"/>
              </a:xfrm>
            </p:grpSpPr>
            <p:grpSp>
              <p:nvGrpSpPr>
                <p:cNvPr id="255" name="IT Agile"/>
                <p:cNvGrpSpPr/>
                <p:nvPr/>
              </p:nvGrpSpPr>
              <p:grpSpPr>
                <a:xfrm>
                  <a:off x="184151" y="184149"/>
                  <a:ext cx="2795582" cy="1611363"/>
                  <a:chOff x="0" y="0"/>
                  <a:chExt cx="2795581" cy="1611362"/>
                </a:xfrm>
              </p:grpSpPr>
              <p:sp>
                <p:nvSpPr>
                  <p:cNvPr id="253" name="Rectangle"/>
                  <p:cNvSpPr/>
                  <p:nvPr/>
                </p:nvSpPr>
                <p:spPr>
                  <a:xfrm>
                    <a:off x="0" y="-1"/>
                    <a:ext cx="2795582" cy="1611363"/>
                  </a:xfrm>
                  <a:prstGeom prst="rect">
                    <a:avLst/>
                  </a:prstGeom>
                  <a:solidFill>
                    <a:srgbClr val="BEF74E"/>
                  </a:solidFill>
                  <a:ln w="12700" cap="flat">
                    <a:noFill/>
                    <a:miter lim="400000"/>
                  </a:ln>
                  <a:effectLst/>
                </p:spPr>
                <p:txBody>
                  <a:bodyPr wrap="square" lIns="50800" tIns="50800" rIns="50800" bIns="50800" numCol="1" anchor="ctr">
                    <a:noAutofit/>
                  </a:bodyPr>
                  <a:lstStyle/>
                  <a:p>
                    <a:pPr defTabSz="825500">
                      <a:defRPr sz="5000">
                        <a:solidFill>
                          <a:srgbClr val="3C07F4"/>
                        </a:solidFill>
                        <a:latin typeface="Marker Felt"/>
                        <a:ea typeface="Marker Felt"/>
                        <a:cs typeface="Marker Felt"/>
                        <a:sym typeface="Marker Felt"/>
                      </a:defRPr>
                    </a:pPr>
                  </a:p>
                </p:txBody>
              </p:sp>
              <p:sp>
                <p:nvSpPr>
                  <p:cNvPr id="254" name="IT Agile"/>
                  <p:cNvSpPr txBox="1"/>
                  <p:nvPr/>
                </p:nvSpPr>
                <p:spPr>
                  <a:xfrm>
                    <a:off x="0" y="411978"/>
                    <a:ext cx="2795582"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sz="5000">
                        <a:solidFill>
                          <a:srgbClr val="3C07F4"/>
                        </a:solidFill>
                        <a:latin typeface="Marker Felt"/>
                        <a:ea typeface="Marker Felt"/>
                        <a:cs typeface="Marker Felt"/>
                        <a:sym typeface="Marker Felt"/>
                      </a:defRPr>
                    </a:lvl1pPr>
                  </a:lstStyle>
                  <a:p>
                    <a:pPr/>
                    <a:r>
                      <a:t>IT Agile</a:t>
                    </a:r>
                  </a:p>
                </p:txBody>
              </p:sp>
            </p:grpSp>
            <p:pic>
              <p:nvPicPr>
                <p:cNvPr id="256" name="IT Agile IT Agile" descr="IT Agile IT Agile"/>
                <p:cNvPicPr>
                  <a:picLocks noChangeAspect="1"/>
                </p:cNvPicPr>
                <p:nvPr/>
              </p:nvPicPr>
              <p:blipFill>
                <a:blip r:embed="rId6">
                  <a:extLst/>
                </a:blip>
                <a:stretch>
                  <a:fillRect/>
                </a:stretch>
              </p:blipFill>
              <p:spPr>
                <a:xfrm>
                  <a:off x="-2" y="0"/>
                  <a:ext cx="3163885" cy="1979661"/>
                </a:xfrm>
                <a:prstGeom prst="rect">
                  <a:avLst/>
                </a:prstGeom>
                <a:ln w="12700" cap="flat">
                  <a:noFill/>
                  <a:miter lim="400000"/>
                </a:ln>
                <a:effectLst/>
              </p:spPr>
            </p:pic>
          </p:grpSp>
          <p:grpSp>
            <p:nvGrpSpPr>
              <p:cNvPr id="262" name="Values…"/>
              <p:cNvGrpSpPr/>
              <p:nvPr/>
            </p:nvGrpSpPr>
            <p:grpSpPr>
              <a:xfrm>
                <a:off x="142547" y="-2"/>
                <a:ext cx="7774539" cy="6597334"/>
                <a:chOff x="0" y="0"/>
                <a:chExt cx="7774537" cy="6597332"/>
              </a:xfrm>
            </p:grpSpPr>
            <p:grpSp>
              <p:nvGrpSpPr>
                <p:cNvPr id="260" name="Values…"/>
                <p:cNvGrpSpPr/>
                <p:nvPr/>
              </p:nvGrpSpPr>
              <p:grpSpPr>
                <a:xfrm>
                  <a:off x="184148" y="464469"/>
                  <a:ext cx="7337549" cy="5668395"/>
                  <a:chOff x="-1" y="0"/>
                  <a:chExt cx="7337547" cy="5668394"/>
                </a:xfrm>
              </p:grpSpPr>
              <p:sp>
                <p:nvSpPr>
                  <p:cNvPr id="258" name="Arrow"/>
                  <p:cNvSpPr/>
                  <p:nvPr/>
                </p:nvSpPr>
                <p:spPr>
                  <a:xfrm>
                    <a:off x="0" y="-1"/>
                    <a:ext cx="7337547" cy="5668396"/>
                  </a:xfrm>
                  <a:prstGeom prst="rightArrow">
                    <a:avLst>
                      <a:gd name="adj1" fmla="val 32000"/>
                      <a:gd name="adj2" fmla="val 47042"/>
                    </a:avLst>
                  </a:prstGeom>
                  <a:solidFill>
                    <a:srgbClr val="A2FC4E"/>
                  </a:solidFill>
                  <a:ln w="12700" cap="flat">
                    <a:noFill/>
                    <a:miter lim="400000"/>
                  </a:ln>
                  <a:effectLst/>
                </p:spPr>
                <p:txBody>
                  <a:bodyPr wrap="square" lIns="50800" tIns="50800" rIns="50800" bIns="50800" numCol="1" anchor="ctr">
                    <a:noAutofit/>
                  </a:bodyPr>
                  <a:lstStyle/>
                  <a:p>
                    <a:pPr defTabSz="825500">
                      <a:defRPr sz="3400">
                        <a:solidFill>
                          <a:srgbClr val="9E25D6"/>
                        </a:solidFill>
                        <a:latin typeface="Marker Felt"/>
                        <a:ea typeface="Marker Felt"/>
                        <a:cs typeface="Marker Felt"/>
                        <a:sym typeface="Marker Felt"/>
                      </a:defRPr>
                    </a:pPr>
                  </a:p>
                </p:txBody>
              </p:sp>
              <p:sp>
                <p:nvSpPr>
                  <p:cNvPr id="259" name="Values…"/>
                  <p:cNvSpPr txBox="1"/>
                  <p:nvPr/>
                </p:nvSpPr>
                <p:spPr>
                  <a:xfrm>
                    <a:off x="-2" y="2332546"/>
                    <a:ext cx="6484261" cy="1003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sz="3100">
                        <a:solidFill>
                          <a:srgbClr val="9E25D6"/>
                        </a:solidFill>
                        <a:latin typeface="Marker Felt"/>
                        <a:ea typeface="Marker Felt"/>
                        <a:cs typeface="Marker Felt"/>
                        <a:sym typeface="Marker Felt"/>
                      </a:defRPr>
                    </a:pPr>
                    <a:r>
                      <a:t>Values</a:t>
                    </a:r>
                  </a:p>
                  <a:p>
                    <a:pPr defTabSz="825500">
                      <a:defRPr sz="3400">
                        <a:solidFill>
                          <a:srgbClr val="9E25D6"/>
                        </a:solidFill>
                        <a:latin typeface="Marker Felt"/>
                        <a:ea typeface="Marker Felt"/>
                        <a:cs typeface="Marker Felt"/>
                        <a:sym typeface="Marker Felt"/>
                      </a:defRPr>
                    </a:pPr>
                    <a:r>
                      <a:t>Quantification</a:t>
                    </a:r>
                  </a:p>
                </p:txBody>
              </p:sp>
            </p:grpSp>
            <p:pic>
              <p:nvPicPr>
                <p:cNvPr id="261" name="Values… ValuesQuantification" descr="Values… ValuesQuantification"/>
                <p:cNvPicPr>
                  <a:picLocks noChangeAspect="1"/>
                </p:cNvPicPr>
                <p:nvPr/>
              </p:nvPicPr>
              <p:blipFill>
                <a:blip r:embed="rId7">
                  <a:extLst/>
                </a:blip>
                <a:stretch>
                  <a:fillRect/>
                </a:stretch>
              </p:blipFill>
              <p:spPr>
                <a:xfrm>
                  <a:off x="-1" y="0"/>
                  <a:ext cx="7774539" cy="6597334"/>
                </a:xfrm>
                <a:prstGeom prst="rect">
                  <a:avLst/>
                </a:prstGeom>
                <a:ln w="12700" cap="flat">
                  <a:noFill/>
                  <a:miter lim="400000"/>
                </a:ln>
                <a:effectLst/>
              </p:spPr>
            </p:pic>
          </p:grpSp>
          <p:grpSp>
            <p:nvGrpSpPr>
              <p:cNvPr id="265" name="Strategy…"/>
              <p:cNvGrpSpPr/>
              <p:nvPr/>
            </p:nvGrpSpPr>
            <p:grpSpPr>
              <a:xfrm>
                <a:off x="7795017" y="2408669"/>
                <a:ext cx="4879165" cy="1779991"/>
                <a:chOff x="0" y="0"/>
                <a:chExt cx="4879163" cy="1779989"/>
              </a:xfrm>
            </p:grpSpPr>
            <p:sp>
              <p:nvSpPr>
                <p:cNvPr id="263" name="Rounded Rectangle"/>
                <p:cNvSpPr/>
                <p:nvPr/>
              </p:nvSpPr>
              <p:spPr>
                <a:xfrm>
                  <a:off x="0" y="0"/>
                  <a:ext cx="4879164" cy="1779990"/>
                </a:xfrm>
                <a:prstGeom prst="roundRect">
                  <a:avLst>
                    <a:gd name="adj" fmla="val 15000"/>
                  </a:avLst>
                </a:prstGeom>
                <a:solidFill>
                  <a:srgbClr val="BEF74E"/>
                </a:solidFill>
                <a:ln w="12700" cap="flat">
                  <a:noFill/>
                  <a:miter lim="400000"/>
                </a:ln>
                <a:effectLst/>
              </p:spPr>
              <p:txBody>
                <a:bodyPr wrap="square" lIns="50800" tIns="50800" rIns="50800" bIns="50800" numCol="1" anchor="ctr">
                  <a:noAutofit/>
                </a:bodyPr>
                <a:lstStyle/>
                <a:p>
                  <a:pPr defTabSz="825500">
                    <a:defRPr sz="5000">
                      <a:solidFill>
                        <a:srgbClr val="3820E7"/>
                      </a:solidFill>
                      <a:latin typeface="Marker Felt"/>
                      <a:ea typeface="Marker Felt"/>
                      <a:cs typeface="Marker Felt"/>
                      <a:sym typeface="Marker Felt"/>
                    </a:defRPr>
                  </a:pPr>
                </a:p>
              </p:txBody>
            </p:sp>
            <p:sp>
              <p:nvSpPr>
                <p:cNvPr id="264" name="Strategy…"/>
                <p:cNvSpPr txBox="1"/>
                <p:nvPr/>
              </p:nvSpPr>
              <p:spPr>
                <a:xfrm>
                  <a:off x="78200" y="153392"/>
                  <a:ext cx="4722764"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sz="5000">
                      <a:solidFill>
                        <a:srgbClr val="3820E7"/>
                      </a:solidFill>
                      <a:latin typeface="Marker Felt"/>
                      <a:ea typeface="Marker Felt"/>
                      <a:cs typeface="Marker Felt"/>
                      <a:sym typeface="Marker Felt"/>
                    </a:defRPr>
                  </a:pPr>
                  <a:r>
                    <a:t>Strategy</a:t>
                  </a:r>
                </a:p>
                <a:p>
                  <a:pPr defTabSz="825500">
                    <a:defRPr sz="5000">
                      <a:solidFill>
                        <a:srgbClr val="3820E7"/>
                      </a:solidFill>
                      <a:latin typeface="Marker Felt"/>
                      <a:ea typeface="Marker Felt"/>
                      <a:cs typeface="Marker Felt"/>
                      <a:sym typeface="Marker Felt"/>
                    </a:defRPr>
                  </a:pPr>
                  <a:r>
                    <a:t>Engineering</a:t>
                  </a:r>
                </a:p>
              </p:txBody>
            </p:sp>
          </p:grpSp>
          <p:grpSp>
            <p:nvGrpSpPr>
              <p:cNvPr id="268" name="QMulti Value/Cost Step-Feedback"/>
              <p:cNvGrpSpPr/>
              <p:nvPr/>
            </p:nvGrpSpPr>
            <p:grpSpPr>
              <a:xfrm>
                <a:off x="8186518" y="4660059"/>
                <a:ext cx="4903555" cy="3071107"/>
                <a:chOff x="0" y="0"/>
                <a:chExt cx="4903553" cy="3071105"/>
              </a:xfrm>
            </p:grpSpPr>
            <p:sp>
              <p:nvSpPr>
                <p:cNvPr id="266" name="Rounded Rectangle"/>
                <p:cNvSpPr/>
                <p:nvPr/>
              </p:nvSpPr>
              <p:spPr>
                <a:xfrm>
                  <a:off x="0" y="0"/>
                  <a:ext cx="4903554" cy="3071106"/>
                </a:xfrm>
                <a:prstGeom prst="roundRect">
                  <a:avLst>
                    <a:gd name="adj" fmla="val 8737"/>
                  </a:avLst>
                </a:prstGeom>
                <a:solidFill>
                  <a:srgbClr val="BEF74E"/>
                </a:solidFill>
                <a:ln w="12700" cap="flat">
                  <a:noFill/>
                  <a:miter lim="400000"/>
                </a:ln>
                <a:effectLst/>
              </p:spPr>
              <p:txBody>
                <a:bodyPr wrap="square" lIns="50800" tIns="50800" rIns="50800" bIns="50800" numCol="1" anchor="ctr">
                  <a:noAutofit/>
                </a:bodyPr>
                <a:lstStyle/>
                <a:p>
                  <a:pPr defTabSz="825500">
                    <a:defRPr sz="5000">
                      <a:solidFill>
                        <a:srgbClr val="7BF84C"/>
                      </a:solidFill>
                      <a:latin typeface="Marker Felt"/>
                      <a:ea typeface="Marker Felt"/>
                      <a:cs typeface="Marker Felt"/>
                      <a:sym typeface="Marker Felt"/>
                    </a:defRPr>
                  </a:pPr>
                </a:p>
              </p:txBody>
            </p:sp>
            <p:sp>
              <p:nvSpPr>
                <p:cNvPr id="267" name="QMulti Value/Cost Step-Feedback"/>
                <p:cNvSpPr txBox="1"/>
                <p:nvPr/>
              </p:nvSpPr>
              <p:spPr>
                <a:xfrm>
                  <a:off x="78588" y="456051"/>
                  <a:ext cx="4746378" cy="215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sz="5000">
                      <a:solidFill>
                        <a:srgbClr val="7BF84C"/>
                      </a:solidFill>
                      <a:latin typeface="Marker Felt"/>
                      <a:ea typeface="Marker Felt"/>
                      <a:cs typeface="Marker Felt"/>
                      <a:sym typeface="Marker Felt"/>
                    </a:defRPr>
                  </a:pPr>
                  <a:r>
                    <a:t>Q</a:t>
                  </a:r>
                  <a:r>
                    <a:rPr>
                      <a:solidFill>
                        <a:srgbClr val="2804F5"/>
                      </a:solidFill>
                    </a:rPr>
                    <a:t>Multi Value/Cost Step-Feedback</a:t>
                  </a:r>
                </a:p>
              </p:txBody>
            </p:sp>
          </p:grpSp>
          <p:grpSp>
            <p:nvGrpSpPr>
              <p:cNvPr id="271" name="Quantified QC"/>
              <p:cNvGrpSpPr/>
              <p:nvPr/>
            </p:nvGrpSpPr>
            <p:grpSpPr>
              <a:xfrm>
                <a:off x="8186518" y="8507306"/>
                <a:ext cx="4879165" cy="1779990"/>
                <a:chOff x="0" y="0"/>
                <a:chExt cx="4879163" cy="1779989"/>
              </a:xfrm>
            </p:grpSpPr>
            <p:sp>
              <p:nvSpPr>
                <p:cNvPr id="269" name="Rounded Rectangle"/>
                <p:cNvSpPr/>
                <p:nvPr/>
              </p:nvSpPr>
              <p:spPr>
                <a:xfrm>
                  <a:off x="0" y="0"/>
                  <a:ext cx="4879164" cy="1779990"/>
                </a:xfrm>
                <a:prstGeom prst="roundRect">
                  <a:avLst>
                    <a:gd name="adj" fmla="val 15000"/>
                  </a:avLst>
                </a:prstGeom>
                <a:solidFill>
                  <a:srgbClr val="BEF74E"/>
                </a:solidFill>
                <a:ln w="12700" cap="flat">
                  <a:noFill/>
                  <a:miter lim="400000"/>
                </a:ln>
                <a:effectLst/>
              </p:spPr>
              <p:txBody>
                <a:bodyPr wrap="square" lIns="50800" tIns="50800" rIns="50800" bIns="50800" numCol="1" anchor="ctr">
                  <a:noAutofit/>
                </a:bodyPr>
                <a:lstStyle/>
                <a:p>
                  <a:pPr defTabSz="825500">
                    <a:defRPr sz="5000">
                      <a:solidFill>
                        <a:srgbClr val="3D08F4"/>
                      </a:solidFill>
                      <a:latin typeface="Marker Felt"/>
                      <a:ea typeface="Marker Felt"/>
                      <a:cs typeface="Marker Felt"/>
                      <a:sym typeface="Marker Felt"/>
                    </a:defRPr>
                  </a:pPr>
                </a:p>
              </p:txBody>
            </p:sp>
            <p:sp>
              <p:nvSpPr>
                <p:cNvPr id="270" name="Quantified QC"/>
                <p:cNvSpPr txBox="1"/>
                <p:nvPr/>
              </p:nvSpPr>
              <p:spPr>
                <a:xfrm>
                  <a:off x="78200" y="496292"/>
                  <a:ext cx="4722764"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sz="5000">
                      <a:solidFill>
                        <a:srgbClr val="3D08F4"/>
                      </a:solidFill>
                      <a:latin typeface="Marker Felt"/>
                      <a:ea typeface="Marker Felt"/>
                      <a:cs typeface="Marker Felt"/>
                      <a:sym typeface="Marker Felt"/>
                    </a:defRPr>
                  </a:lvl1pPr>
                </a:lstStyle>
                <a:p>
                  <a:pPr/>
                  <a:r>
                    <a:t>Quantified QC</a:t>
                  </a:r>
                </a:p>
              </p:txBody>
            </p:sp>
          </p:grpSp>
        </p:grpSp>
        <p:sp>
          <p:nvSpPr>
            <p:cNvPr id="273" name="Caption"/>
            <p:cNvSpPr txBox="1"/>
            <p:nvPr/>
          </p:nvSpPr>
          <p:spPr>
            <a:xfrm>
              <a:off x="1" y="12768955"/>
              <a:ext cx="13090069" cy="93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sz="3000">
                  <a:solidFill>
                    <a:srgbClr val="858585"/>
                  </a:solidFill>
                  <a:latin typeface="Marker Felt"/>
                  <a:ea typeface="Marker Felt"/>
                  <a:cs typeface="Marker Felt"/>
                  <a:sym typeface="Marker Felt"/>
                </a:defRPr>
              </a:pPr>
              <a:r>
                <a:t>‘Managility’ is incremental improvement</a:t>
              </a:r>
            </a:p>
            <a:p>
              <a:pPr defTabSz="825500">
                <a:defRPr sz="3000">
                  <a:solidFill>
                    <a:srgbClr val="858585"/>
                  </a:solidFill>
                  <a:latin typeface="Marker Felt"/>
                  <a:ea typeface="Marker Felt"/>
                  <a:cs typeface="Marker Felt"/>
                  <a:sym typeface="Marker Felt"/>
                </a:defRPr>
              </a:pPr>
              <a:r>
                <a:t> in the direction of cost-effective quantified methods</a:t>
              </a:r>
            </a:p>
          </p:txBody>
        </p:sp>
      </p:grpSp>
      <p:sp>
        <p:nvSpPr>
          <p:cNvPr id="275" name="tiny.cc/ManagilitySlides…"/>
          <p:cNvSpPr txBox="1"/>
          <p:nvPr/>
        </p:nvSpPr>
        <p:spPr>
          <a:xfrm>
            <a:off x="18693382" y="9891217"/>
            <a:ext cx="3761233" cy="1197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u="sng"/>
            </a:pPr>
            <a:r>
              <a:rPr>
                <a:solidFill>
                  <a:srgbClr val="0000FF"/>
                </a:solidFill>
                <a:uFill>
                  <a:solidFill>
                    <a:srgbClr val="0000FF"/>
                  </a:solidFill>
                </a:uFill>
                <a:hlinkClick r:id="rId8" invalidUrl="" action="" tgtFrame="" tooltip="" history="1" highlightClick="0" endSnd="0"/>
              </a:rPr>
              <a:t>tiny.cc/ManagilitySlides</a:t>
            </a:r>
            <a:r>
              <a:rPr u="none"/>
              <a:t> </a:t>
            </a:r>
            <a:endParaRPr u="none"/>
          </a:p>
          <a:p>
            <a:pPr/>
          </a:p>
          <a:p>
            <a:pPr/>
            <a:r>
              <a:t>Ref. [10] Slides and Videos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Planguage Requirements Definitions"/>
          <p:cNvSpPr txBox="1"/>
          <p:nvPr>
            <p:ph type="title"/>
          </p:nvPr>
        </p:nvSpPr>
        <p:spPr>
          <a:xfrm>
            <a:off x="432694" y="87368"/>
            <a:ext cx="20582142" cy="2190614"/>
          </a:xfrm>
          <a:prstGeom prst="rect">
            <a:avLst/>
          </a:prstGeom>
        </p:spPr>
        <p:txBody>
          <a:bodyPr/>
          <a:lstStyle/>
          <a:p>
            <a:pPr/>
            <a:r>
              <a:t>Planguage Requirements Definitions</a:t>
            </a:r>
          </a:p>
        </p:txBody>
      </p:sp>
      <p:sp>
        <p:nvSpPr>
          <p:cNvPr id="278" name="Oct 2014 Full Planguage Concept Glossary…"/>
          <p:cNvSpPr txBox="1"/>
          <p:nvPr>
            <p:ph type="body" sz="quarter" idx="1"/>
          </p:nvPr>
        </p:nvSpPr>
        <p:spPr>
          <a:xfrm>
            <a:off x="1101106" y="8680532"/>
            <a:ext cx="5637970" cy="5232402"/>
          </a:xfrm>
          <a:prstGeom prst="rect">
            <a:avLst/>
          </a:prstGeom>
        </p:spPr>
        <p:txBody>
          <a:bodyPr/>
          <a:lstStyle/>
          <a:p>
            <a:pPr defTabSz="495300">
              <a:defRPr sz="3300"/>
            </a:pPr>
            <a:r>
              <a:t>Oct 2014 Full Planguage Concept Glossary</a:t>
            </a:r>
          </a:p>
          <a:p>
            <a:pPr defTabSz="495300">
              <a:defRPr sz="3300"/>
            </a:pPr>
            <a:r>
              <a:t>In Downloads/Gilb Essentials</a:t>
            </a:r>
          </a:p>
          <a:p>
            <a:pPr defTabSz="495300">
              <a:defRPr sz="3300" u="sng"/>
            </a:pPr>
            <a:r>
              <a:rPr>
                <a:solidFill>
                  <a:srgbClr val="0000FF"/>
                </a:solidFill>
                <a:uFill>
                  <a:solidFill>
                    <a:srgbClr val="0000FF"/>
                  </a:solidFill>
                </a:uFill>
                <a:hlinkClick r:id="rId2" invalidUrl="" action="" tgtFrame="" tooltip="" history="1" highlightClick="0" endSnd="0"/>
              </a:rPr>
              <a:t>http://www.gilb.com/dl830</a:t>
            </a:r>
          </a:p>
          <a:p>
            <a:pPr defTabSz="495300">
              <a:defRPr sz="3300"/>
            </a:pPr>
          </a:p>
          <a:p>
            <a:pPr defTabSz="495300">
              <a:defRPr sz="3300"/>
            </a:pPr>
            <a:r>
              <a:t>Planguage Concept Glossary as edited in Competitive Engineering book 2005 (10% of Full Glossary)</a:t>
            </a:r>
          </a:p>
          <a:p>
            <a:pPr defTabSz="495300">
              <a:defRPr sz="3300" u="sng"/>
            </a:pPr>
            <a:r>
              <a:rPr>
                <a:solidFill>
                  <a:srgbClr val="0000FF"/>
                </a:solidFill>
                <a:uFill>
                  <a:solidFill>
                    <a:srgbClr val="0000FF"/>
                  </a:solidFill>
                </a:uFill>
                <a:hlinkClick r:id="rId3" invalidUrl="" action="" tgtFrame="" tooltip="" history="1" highlightClick="0" endSnd="0"/>
              </a:rPr>
              <a:t>http://www.gilb.com/DL387</a:t>
            </a:r>
          </a:p>
        </p:txBody>
      </p:sp>
      <p:sp>
        <p:nvSpPr>
          <p:cNvPr id="279" name="Slide Number"/>
          <p:cNvSpPr txBox="1"/>
          <p:nvPr>
            <p:ph type="sldNum" sz="quarter" idx="4294967295"/>
          </p:nvPr>
        </p:nvSpPr>
        <p:spPr>
          <a:xfrm>
            <a:off x="12043850" y="13106400"/>
            <a:ext cx="288037" cy="431800"/>
          </a:xfrm>
          <a:prstGeom prst="rect">
            <a:avLst/>
          </a:prstGeom>
          <a:extLst>
            <a:ext uri="{C572A759-6A51-4108-AA02-DFA0A04FC94B}">
              <ma14:wrappingTextBoxFlag xmlns:ma14="http://schemas.microsoft.com/office/mac/drawingml/2011/main" val="1"/>
            </a:ext>
          </a:extLst>
        </p:spPr>
        <p:txBody>
          <a:bodyPr anchor="t"/>
          <a:lstStyle>
            <a:lvl1pPr defTabSz="825500">
              <a:defRPr sz="2400">
                <a:solidFill>
                  <a:srgbClr val="868686"/>
                </a:solidFill>
                <a:latin typeface="Marker Felt"/>
                <a:ea typeface="Marker Felt"/>
                <a:cs typeface="Marker Felt"/>
                <a:sym typeface="Marker Felt"/>
              </a:defRPr>
            </a:lvl1pPr>
          </a:lstStyle>
          <a:p>
            <a:pPr/>
            <a:fld id="{86CB4B4D-7CA3-9044-876B-883B54F8677D}" type="slidenum"/>
          </a:p>
        </p:txBody>
      </p:sp>
      <p:pic>
        <p:nvPicPr>
          <p:cNvPr id="280" name="Screenshot 2020-04-19 at 01.28.05.png" descr="Screenshot 2020-04-19 at 01.28.05.png"/>
          <p:cNvPicPr>
            <a:picLocks noChangeAspect="1"/>
          </p:cNvPicPr>
          <p:nvPr/>
        </p:nvPicPr>
        <p:blipFill>
          <a:blip r:embed="rId4">
            <a:extLst/>
          </a:blip>
          <a:stretch>
            <a:fillRect/>
          </a:stretch>
        </p:blipFill>
        <p:spPr>
          <a:xfrm>
            <a:off x="7811537" y="2538542"/>
            <a:ext cx="14618175" cy="10421345"/>
          </a:xfrm>
          <a:prstGeom prst="rect">
            <a:avLst/>
          </a:prstGeom>
          <a:ln w="12700">
            <a:miter lim="400000"/>
          </a:ln>
        </p:spPr>
      </p:pic>
      <p:pic>
        <p:nvPicPr>
          <p:cNvPr id="281" name="CE COVER 42KB.jpg" descr="CE COVER 42KB.jpg"/>
          <p:cNvPicPr>
            <a:picLocks noChangeAspect="1"/>
          </p:cNvPicPr>
          <p:nvPr/>
        </p:nvPicPr>
        <p:blipFill>
          <a:blip r:embed="rId5">
            <a:extLst/>
          </a:blip>
          <a:stretch>
            <a:fillRect/>
          </a:stretch>
        </p:blipFill>
        <p:spPr>
          <a:xfrm>
            <a:off x="1735690" y="2304257"/>
            <a:ext cx="4368803" cy="635000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83" name="- On step results measurement and retreat possibility"/>
          <p:cNvSpPr txBox="1"/>
          <p:nvPr>
            <p:ph type="title"/>
          </p:nvPr>
        </p:nvSpPr>
        <p:spPr>
          <a:xfrm>
            <a:off x="1206500" y="1079499"/>
            <a:ext cx="21971000" cy="1433165"/>
          </a:xfrm>
          <a:prstGeom prst="rect">
            <a:avLst/>
          </a:prstGeom>
        </p:spPr>
        <p:txBody>
          <a:bodyPr/>
          <a:lstStyle>
            <a:lvl1pPr defTabSz="457200">
              <a:lnSpc>
                <a:spcPct val="117999"/>
              </a:lnSpc>
              <a:defRPr spc="0" sz="4600"/>
            </a:lvl1pPr>
          </a:lstStyle>
          <a:p>
            <a:pPr/>
            <a:r>
              <a:t>- On step results measurement and retreat possibility</a:t>
            </a:r>
          </a:p>
        </p:txBody>
      </p:sp>
      <p:sp>
        <p:nvSpPr>
          <p:cNvPr id="284" name="Done above"/>
          <p:cNvSpPr txBox="1"/>
          <p:nvPr>
            <p:ph type="body" sz="quarter" idx="1"/>
          </p:nvPr>
        </p:nvSpPr>
        <p:spPr>
          <a:xfrm>
            <a:off x="1206500" y="2372961"/>
            <a:ext cx="21971000" cy="934780"/>
          </a:xfrm>
          <a:prstGeom prst="rect">
            <a:avLst/>
          </a:prstGeom>
        </p:spPr>
        <p:txBody>
          <a:bodyPr/>
          <a:lstStyle/>
          <a:p>
            <a:pPr/>
            <a:r>
              <a:t>Done above</a:t>
            </a:r>
          </a:p>
        </p:txBody>
      </p:sp>
      <p:sp>
        <p:nvSpPr>
          <p:cNvPr id="285" name="On step results measurement and retreat possibilit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0" indent="0" defTabSz="457200">
              <a:lnSpc>
                <a:spcPct val="100000"/>
              </a:lnSpc>
              <a:spcBef>
                <a:spcPts val="0"/>
              </a:spcBef>
              <a:buSzTx/>
              <a:buNone/>
              <a:defRPr b="1" i="1" sz="1200" u="sng">
                <a:latin typeface="+mn-lt"/>
                <a:ea typeface="+mn-ea"/>
                <a:cs typeface="+mn-cs"/>
                <a:sym typeface="Helvetica"/>
              </a:defRPr>
            </a:pPr>
            <a:r>
              <a:t>On step results measurement and retreat possibility</a:t>
            </a:r>
          </a:p>
          <a:p>
            <a:pPr marL="0" indent="0" defTabSz="457200">
              <a:lnSpc>
                <a:spcPct val="100000"/>
              </a:lnSpc>
              <a:spcBef>
                <a:spcPts val="0"/>
              </a:spcBef>
              <a:buSzTx/>
              <a:buNone/>
              <a:defRPr i="1" sz="1200">
                <a:latin typeface="+mn-lt"/>
                <a:ea typeface="+mn-ea"/>
                <a:cs typeface="+mn-cs"/>
                <a:sym typeface="Helvetica"/>
              </a:defRPr>
            </a:pPr>
            <a:r>
              <a:t>‘"A complex system will be most successful</a:t>
            </a:r>
          </a:p>
          <a:p>
            <a:pPr marL="0" indent="0" defTabSz="457200">
              <a:lnSpc>
                <a:spcPct val="100000"/>
              </a:lnSpc>
              <a:spcBef>
                <a:spcPts val="0"/>
              </a:spcBef>
              <a:buSzTx/>
              <a:buNone/>
              <a:defRPr i="1" sz="1200">
                <a:latin typeface="+mn-lt"/>
                <a:ea typeface="+mn-ea"/>
                <a:cs typeface="+mn-cs"/>
                <a:sym typeface="Helvetica"/>
              </a:defRPr>
            </a:pPr>
            <a:r>
              <a:t> if it is implemented in small steps </a:t>
            </a:r>
          </a:p>
          <a:p>
            <a:pPr marL="0" indent="0" defTabSz="457200">
              <a:lnSpc>
                <a:spcPct val="100000"/>
              </a:lnSpc>
              <a:spcBef>
                <a:spcPts val="0"/>
              </a:spcBef>
              <a:buSzTx/>
              <a:buNone/>
              <a:defRPr i="1" sz="1200">
                <a:latin typeface="+mn-lt"/>
                <a:ea typeface="+mn-ea"/>
                <a:cs typeface="+mn-cs"/>
                <a:sym typeface="Helvetica"/>
              </a:defRPr>
            </a:pPr>
            <a:r>
              <a:t>and if </a:t>
            </a:r>
            <a:r>
              <a:rPr b="1"/>
              <a:t>each step has a clear measure of successful achievement </a:t>
            </a:r>
            <a:endParaRPr b="1"/>
          </a:p>
          <a:p>
            <a:pPr marL="0" indent="0" defTabSz="457200">
              <a:lnSpc>
                <a:spcPct val="100000"/>
              </a:lnSpc>
              <a:spcBef>
                <a:spcPts val="0"/>
              </a:spcBef>
              <a:buSzTx/>
              <a:buNone/>
              <a:defRPr i="1" sz="1200">
                <a:latin typeface="+mn-lt"/>
                <a:ea typeface="+mn-ea"/>
                <a:cs typeface="+mn-cs"/>
                <a:sym typeface="Helvetica"/>
              </a:defRPr>
            </a:pPr>
            <a:r>
              <a:t>as well as a "retreat" possibility to a previous successful step upon failure.’"</a:t>
            </a:r>
          </a:p>
        </p:txBody>
      </p:sp>
      <p:sp>
        <p:nvSpPr>
          <p:cNvPr id="286" name="Slide Number"/>
          <p:cNvSpPr txBox="1"/>
          <p:nvPr>
            <p:ph type="sldNum" sz="quarter" idx="4294967295"/>
          </p:nvPr>
        </p:nvSpPr>
        <p:spPr>
          <a:xfrm>
            <a:off x="12058763" y="13080998"/>
            <a:ext cx="253976"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 On minimizing failure risk, using feedback, correcting design errors"/>
          <p:cNvSpPr txBox="1"/>
          <p:nvPr>
            <p:ph type="title"/>
          </p:nvPr>
        </p:nvSpPr>
        <p:spPr>
          <a:xfrm>
            <a:off x="1206500" y="1079499"/>
            <a:ext cx="21971000" cy="1433165"/>
          </a:xfrm>
          <a:prstGeom prst="rect">
            <a:avLst/>
          </a:prstGeom>
        </p:spPr>
        <p:txBody>
          <a:bodyPr/>
          <a:lstStyle>
            <a:lvl1pPr defTabSz="457200">
              <a:lnSpc>
                <a:spcPct val="117999"/>
              </a:lnSpc>
              <a:defRPr b="0" spc="0" sz="2200"/>
            </a:lvl1pPr>
          </a:lstStyle>
          <a:p>
            <a:pPr/>
            <a:r>
              <a:t>- On minimizing failure risk, using feedback, correcting design errors</a:t>
            </a:r>
          </a:p>
        </p:txBody>
      </p:sp>
      <p:sp>
        <p:nvSpPr>
          <p:cNvPr id="289" name="Over 20 increments to Hw &amp; Sw  per week on a Tesla (EM, Joe Justice)"/>
          <p:cNvSpPr txBox="1"/>
          <p:nvPr>
            <p:ph type="body" sz="quarter" idx="1"/>
          </p:nvPr>
        </p:nvSpPr>
        <p:spPr>
          <a:xfrm>
            <a:off x="1206500" y="2372961"/>
            <a:ext cx="21971000" cy="934780"/>
          </a:xfrm>
          <a:prstGeom prst="rect">
            <a:avLst/>
          </a:prstGeom>
        </p:spPr>
        <p:txBody>
          <a:bodyPr/>
          <a:lstStyle>
            <a:lvl1pPr defTabSz="767715">
              <a:defRPr sz="5100"/>
            </a:lvl1pPr>
          </a:lstStyle>
          <a:p>
            <a:pPr/>
            <a:r>
              <a:t>Over 20 increments to Hw &amp; Sw  per week on a Tesla (EM, Joe Justice)</a:t>
            </a:r>
          </a:p>
        </p:txBody>
      </p:sp>
      <p:sp>
        <p:nvSpPr>
          <p:cNvPr id="290" name="On minimizing failure risk, using feedback, correcting design errors…"/>
          <p:cNvSpPr txBox="1"/>
          <p:nvPr>
            <p:ph type="body" idx="21"/>
          </p:nvPr>
        </p:nvSpPr>
        <p:spPr>
          <a:xfrm>
            <a:off x="1206499" y="4248503"/>
            <a:ext cx="11728279" cy="8256014"/>
          </a:xfrm>
          <a:prstGeom prst="rect">
            <a:avLst/>
          </a:prstGeom>
          <a:extLst>
            <a:ext uri="{C572A759-6A51-4108-AA02-DFA0A04FC94B}">
              <ma14:wrappingTextBoxFlag xmlns:ma14="http://schemas.microsoft.com/office/mac/drawingml/2011/main" val="1"/>
            </a:ext>
          </a:extLst>
        </p:spPr>
        <p:txBody>
          <a:bodyPr/>
          <a:lstStyle/>
          <a:p>
            <a:pPr marL="0" indent="0" defTabSz="329184">
              <a:lnSpc>
                <a:spcPct val="100000"/>
              </a:lnSpc>
              <a:spcBef>
                <a:spcPts val="0"/>
              </a:spcBef>
              <a:buSzTx/>
              <a:buNone/>
              <a:defRPr b="1" i="1" sz="4100" u="sng">
                <a:latin typeface="+mn-lt"/>
                <a:ea typeface="+mn-ea"/>
                <a:cs typeface="+mn-cs"/>
                <a:sym typeface="Helvetica"/>
              </a:defRPr>
            </a:pPr>
            <a:r>
              <a:t>On minimizing failure risk, using feedback, correcting design errors</a:t>
            </a:r>
          </a:p>
          <a:p>
            <a:pPr marL="0" indent="0" defTabSz="329184">
              <a:lnSpc>
                <a:spcPct val="100000"/>
              </a:lnSpc>
              <a:spcBef>
                <a:spcPts val="0"/>
              </a:spcBef>
              <a:buSzTx/>
              <a:buNone/>
              <a:defRPr i="1" sz="4100">
                <a:latin typeface="+mn-lt"/>
                <a:ea typeface="+mn-ea"/>
                <a:cs typeface="+mn-cs"/>
                <a:sym typeface="Helvetica"/>
              </a:defRPr>
            </a:pPr>
            <a:r>
              <a:t>“</a:t>
            </a:r>
          </a:p>
          <a:p>
            <a:pPr marL="0" indent="0" defTabSz="329184">
              <a:lnSpc>
                <a:spcPct val="100000"/>
              </a:lnSpc>
              <a:spcBef>
                <a:spcPts val="0"/>
              </a:spcBef>
              <a:buSzTx/>
              <a:buNone/>
              <a:defRPr i="1" sz="4100">
                <a:latin typeface="+mn-lt"/>
                <a:ea typeface="+mn-ea"/>
                <a:cs typeface="+mn-cs"/>
                <a:sym typeface="Helvetica"/>
              </a:defRPr>
            </a:pPr>
            <a:r>
              <a:t>The advantage is that you cannot have large failures. </a:t>
            </a:r>
          </a:p>
          <a:p>
            <a:pPr marL="0" indent="0" defTabSz="329184">
              <a:lnSpc>
                <a:spcPct val="100000"/>
              </a:lnSpc>
              <a:spcBef>
                <a:spcPts val="0"/>
              </a:spcBef>
              <a:buSzTx/>
              <a:buNone/>
              <a:defRPr i="1" sz="4100">
                <a:latin typeface="+mn-lt"/>
                <a:ea typeface="+mn-ea"/>
                <a:cs typeface="+mn-cs"/>
                <a:sym typeface="Helvetica"/>
              </a:defRPr>
            </a:pPr>
          </a:p>
          <a:p>
            <a:pPr marL="0" indent="0" defTabSz="329184">
              <a:lnSpc>
                <a:spcPct val="100000"/>
              </a:lnSpc>
              <a:spcBef>
                <a:spcPts val="0"/>
              </a:spcBef>
              <a:buSzTx/>
              <a:buNone/>
              <a:defRPr i="1" sz="4100">
                <a:latin typeface="+mn-lt"/>
                <a:ea typeface="+mn-ea"/>
                <a:cs typeface="+mn-cs"/>
                <a:sym typeface="Helvetica"/>
              </a:defRPr>
            </a:pPr>
            <a:r>
              <a:t>You have the opportunity of </a:t>
            </a:r>
            <a:r>
              <a:rPr b="1"/>
              <a:t>receiving some feedback from the real world </a:t>
            </a:r>
            <a:r>
              <a:t>before throwing in all resources intended for a system, </a:t>
            </a:r>
          </a:p>
          <a:p>
            <a:pPr marL="0" indent="0" defTabSz="329184">
              <a:lnSpc>
                <a:spcPct val="100000"/>
              </a:lnSpc>
              <a:spcBef>
                <a:spcPts val="0"/>
              </a:spcBef>
              <a:buSzTx/>
              <a:buNone/>
              <a:defRPr i="1" sz="4100">
                <a:latin typeface="+mn-lt"/>
                <a:ea typeface="+mn-ea"/>
                <a:cs typeface="+mn-cs"/>
                <a:sym typeface="Helvetica"/>
              </a:defRPr>
            </a:pPr>
          </a:p>
          <a:p>
            <a:pPr marL="0" indent="0" defTabSz="329184">
              <a:lnSpc>
                <a:spcPct val="100000"/>
              </a:lnSpc>
              <a:spcBef>
                <a:spcPts val="0"/>
              </a:spcBef>
              <a:buSzTx/>
              <a:buNone/>
              <a:defRPr i="1" sz="4100">
                <a:latin typeface="+mn-lt"/>
                <a:ea typeface="+mn-ea"/>
                <a:cs typeface="+mn-cs"/>
                <a:sym typeface="Helvetica"/>
              </a:defRPr>
            </a:pPr>
            <a:r>
              <a:t>and you can correct possible design errors before they become costly live systems.”</a:t>
            </a:r>
          </a:p>
        </p:txBody>
      </p:sp>
      <p:sp>
        <p:nvSpPr>
          <p:cNvPr id="291" name="Risk Management Chapter 7, (70 pages) VP Value Planning Book. https://tinyurl.com/RiskMgtVP"/>
          <p:cNvSpPr txBox="1"/>
          <p:nvPr/>
        </p:nvSpPr>
        <p:spPr>
          <a:xfrm>
            <a:off x="3933592" y="13268793"/>
            <a:ext cx="1696137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20000"/>
              </a:lnSpc>
              <a:spcBef>
                <a:spcPts val="2500"/>
              </a:spcBef>
              <a:defRPr b="1" sz="2800">
                <a:solidFill>
                  <a:srgbClr val="000000"/>
                </a:solidFill>
                <a:latin typeface="Georgia"/>
                <a:ea typeface="Georgia"/>
                <a:cs typeface="Georgia"/>
                <a:sym typeface="Georgia"/>
              </a:defRPr>
            </a:pPr>
            <a:r>
              <a:t>Risk Management Chapter 7, (70 pages) VP Value Planning </a:t>
            </a:r>
            <a:r>
              <a:rPr b="0"/>
              <a:t>Book. </a:t>
            </a:r>
            <a:r>
              <a:rPr b="0" u="sng">
                <a:solidFill>
                  <a:srgbClr val="0000FF"/>
                </a:solidFill>
                <a:uFill>
                  <a:solidFill>
                    <a:srgbClr val="0000FF"/>
                  </a:solidFill>
                </a:uFill>
                <a:hlinkClick r:id="rId2" invalidUrl="" action="" tgtFrame="" tooltip="" history="1" highlightClick="0" endSnd="0"/>
              </a:rPr>
              <a:t>https://tinyurl.com/RiskMgtVP</a:t>
            </a:r>
          </a:p>
        </p:txBody>
      </p:sp>
      <p:pic>
        <p:nvPicPr>
          <p:cNvPr id="292" name="Screen Shot 2021-04-28 at 15.51.45.png" descr="Screen Shot 2021-04-28 at 15.51.45.png"/>
          <p:cNvPicPr>
            <a:picLocks noChangeAspect="1"/>
          </p:cNvPicPr>
          <p:nvPr/>
        </p:nvPicPr>
        <p:blipFill>
          <a:blip r:embed="rId3">
            <a:extLst/>
          </a:blip>
          <a:stretch>
            <a:fillRect/>
          </a:stretch>
        </p:blipFill>
        <p:spPr>
          <a:xfrm>
            <a:off x="13079835" y="4035506"/>
            <a:ext cx="11514760" cy="7288804"/>
          </a:xfrm>
          <a:prstGeom prst="rect">
            <a:avLst/>
          </a:prstGeom>
          <a:ln w="12700">
            <a:miter lim="400000"/>
          </a:ln>
        </p:spPr>
      </p:pic>
      <p:sp>
        <p:nvSpPr>
          <p:cNvPr id="293" name="https://businessagility.institute/learn/agile-hardware/514…"/>
          <p:cNvSpPr txBox="1"/>
          <p:nvPr/>
        </p:nvSpPr>
        <p:spPr>
          <a:xfrm>
            <a:off x="8138996" y="11867925"/>
            <a:ext cx="7740397" cy="829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u="sng"/>
            </a:pPr>
            <a:r>
              <a:rPr>
                <a:solidFill>
                  <a:srgbClr val="0000FF"/>
                </a:solidFill>
                <a:uFill>
                  <a:solidFill>
                    <a:srgbClr val="0000FF"/>
                  </a:solidFill>
                </a:uFill>
                <a:hlinkClick r:id="rId4" invalidUrl="" action="" tgtFrame="" tooltip="" history="1" highlightClick="0" endSnd="0"/>
              </a:rPr>
              <a:t>https://businessagility.institute/learn/agile-hardware/514</a:t>
            </a:r>
          </a:p>
          <a:p>
            <a:pPr/>
            <a:r>
              <a:t>Joe Justice and Tesla</a:t>
            </a:r>
          </a:p>
        </p:txBody>
      </p:sp>
      <p:sp>
        <p:nvSpPr>
          <p:cNvPr id="294" name="Slide Number"/>
          <p:cNvSpPr txBox="1"/>
          <p:nvPr>
            <p:ph type="sldNum" sz="quarter" idx="4294967295"/>
          </p:nvPr>
        </p:nvSpPr>
        <p:spPr>
          <a:xfrm>
            <a:off x="12065050" y="13080998"/>
            <a:ext cx="241402"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