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notesSlides/notesSlide1.xml" ContentType="application/vnd.openxmlformats-officedocument.presentationml.notesSlid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3797C6"/>
              </a:solidFill>
              <a:prstDash val="solid"/>
              <a:miter lim="400000"/>
            </a:ln>
          </a:left>
          <a:right>
            <a:ln w="12700" cap="flat">
              <a:solidFill>
                <a:srgbClr val="3797C6"/>
              </a:solidFill>
              <a:prstDash val="solid"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solidFill>
                <a:srgbClr val="3797C6"/>
              </a:solidFill>
              <a:prstDash val="solid"/>
              <a:miter lim="400000"/>
            </a:ln>
          </a:bottom>
          <a:insideH>
            <a:ln w="12700" cap="flat">
              <a:solidFill>
                <a:srgbClr val="3797C6"/>
              </a:solidFill>
              <a:prstDash val="solid"/>
              <a:miter lim="400000"/>
            </a:ln>
          </a:insideH>
          <a:insideV>
            <a:ln w="12700" cap="flat">
              <a:solidFill>
                <a:srgbClr val="3797C6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3797C6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solidFill>
                <a:srgbClr val="3797C6"/>
              </a:solidFill>
              <a:prstDash val="solid"/>
              <a:miter lim="400000"/>
            </a:ln>
          </a:bottom>
          <a:insideH>
            <a:ln w="12700" cap="flat">
              <a:solidFill>
                <a:srgbClr val="3797C6"/>
              </a:solidFill>
              <a:prstDash val="solid"/>
              <a:miter lim="400000"/>
            </a:ln>
          </a:insideH>
          <a:insideV>
            <a:ln w="12700" cap="flat">
              <a:solidFill>
                <a:srgbClr val="3797C6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solidFill>
                <a:srgbClr val="3797C6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3797C6"/>
              </a:solidFill>
              <a:prstDash val="solid"/>
              <a:miter lim="400000"/>
            </a:ln>
          </a:left>
          <a:right>
            <a:ln w="12700" cap="flat">
              <a:solidFill>
                <a:srgbClr val="3797C6"/>
              </a:solidFill>
              <a:prstDash val="solid"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3797C6"/>
              </a:solidFill>
              <a:prstDash val="solid"/>
              <a:miter lim="400000"/>
            </a:ln>
          </a:insideH>
          <a:insideV>
            <a:ln w="12700" cap="flat">
              <a:solidFill>
                <a:srgbClr val="3797C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457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457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457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457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457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457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457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457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5" name="Shape 16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 Fremtidig situasjon</a:t>
            </a:r>
          </a:p>
          <a:p>
            <a:pPr/>
            <a:r>
              <a:t>Vedtatt målbilde innebærer at innbyggerne skal ha én inngang til helsetjenestene i digitale kanaler som dekker primær- og spesialisthelsetjenesten. Helsenorge.no er vedtatt som nasjonal helseportal  (se Figur 1). Gjennom denne nasjonale portalen tilgjengeligjøres relevante innbyggertjenester. Tjenestene har som mål å forenkle og effektivisere egen helsehverdag og gi grunnlag for bedre mestring og deltagelse i behandling og forebygging.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/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/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/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/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mailto:tom@Gilb.com" TargetMode="External"/><Relationship Id="rId3" Type="http://schemas.openxmlformats.org/officeDocument/2006/relationships/hyperlink" Target="http://www.Gilb.com" TargetMode="Externa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ehelse.no/Documents/Nasjonale%20utvalg/NUFA/NUFA%2026.-27.april%202017_pdf.pdf" TargetMode="External"/><Relationship Id="rId3" Type="http://schemas.openxmlformats.org/officeDocument/2006/relationships/image" Target="../media/image6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Relationship Id="rId3" Type="http://schemas.openxmlformats.org/officeDocument/2006/relationships/image" Target="../media/image8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ehelse.no/Documents/Nasjonale%20utvalg/NUFA/NUFA%2026.-27.april%202017_pdf.pdf" TargetMode="External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13.png"/><Relationship Id="rId4" Type="http://schemas.openxmlformats.org/officeDocument/2006/relationships/image" Target="../media/image3.png"/><Relationship Id="rId5" Type="http://schemas.openxmlformats.org/officeDocument/2006/relationships/image" Target="../media/image14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hyperlink" Target="https://ehelse.no/Documents/Nasjonale%20utvalg/NUFA/NUFA%2026.-27.april%202017_pdf.pdf" TargetMode="External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4.png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mailto:tom@gilb.com" TargetMode="External"/><Relationship Id="rId3" Type="http://schemas.openxmlformats.org/officeDocument/2006/relationships/hyperlink" Target="http://www.gilb.com" TargetMode="Externa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ehelse.no/Documents/Nasjonale%20utvalg/NUFA/NUFA%2026.-27.april%202017_pdf.pdf" TargetMode="External"/><Relationship Id="rId3" Type="http://schemas.openxmlformats.org/officeDocument/2006/relationships/image" Target="../media/image3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ehelse.no/Documents/Nasjonale%20utvalg/NUFA/NUFA%2026.-27.april%202017_pdf.pdf" TargetMode="External"/><Relationship Id="rId3" Type="http://schemas.openxmlformats.org/officeDocument/2006/relationships/image" Target="../media/image3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ehelse.no/Documents/Nasjonale%20utvalg/NUFA/NUFA%2026.-27.april%202017_pdf.pdf" TargetMode="External"/><Relationship Id="rId3" Type="http://schemas.openxmlformats.org/officeDocument/2006/relationships/image" Target="../media/image3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ehelse.no/Documents/Nasjonale%20utvalg/NUFA/NUFA%2026.-27.april%202017_pdf.pdf" TargetMode="External"/><Relationship Id="rId3" Type="http://schemas.openxmlformats.org/officeDocument/2006/relationships/image" Target="../media/image3.png"/><Relationship Id="rId4" Type="http://schemas.openxmlformats.org/officeDocument/2006/relationships/image" Target="../media/image5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ehelse.no/Documents/Nasjonale%20utvalg/NUFA/NUFA%2026.-27.april%202017_pdf.pdf" TargetMode="Externa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E Helse…"/>
          <p:cNvSpPr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 Helse</a:t>
            </a:r>
          </a:p>
          <a:p>
            <a:pPr/>
            <a:r>
              <a:t>Kravanalyse</a:t>
            </a:r>
          </a:p>
          <a:p>
            <a:pPr algn="l" defTabSz="449580">
              <a:lnSpc>
                <a:spcPct val="115000"/>
              </a:lnSpc>
              <a:defRPr sz="11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Nasjonal e-helse strategi og handlingsplan (2017-2020</a:t>
            </a:r>
          </a:p>
        </p:txBody>
      </p:sp>
      <p:sp>
        <p:nvSpPr>
          <p:cNvPr id="120" name="Onsdag 10. mai 2017…"/>
          <p:cNvSpPr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414781">
              <a:defRPr sz="2272"/>
            </a:pPr>
            <a:r>
              <a:t>Onsdag 10. mai 2017</a:t>
            </a:r>
          </a:p>
          <a:p>
            <a:pPr defTabSz="414781">
              <a:defRPr sz="2272"/>
            </a:pPr>
            <a:r>
              <a:rPr u="sng">
                <a:hlinkClick r:id="rId2" invalidUrl="" action="" tgtFrame="" tooltip="" history="1" highlightClick="0" endSnd="0"/>
              </a:rPr>
              <a:t>tom@Gilb.com</a:t>
            </a:r>
          </a:p>
          <a:p>
            <a:pPr defTabSz="414781">
              <a:defRPr sz="2272"/>
            </a:pPr>
            <a:r>
              <a:rPr u="sng">
                <a:hlinkClick r:id="rId3" invalidUrl="" action="" tgtFrame="" tooltip="" history="1" highlightClick="0" endSnd="0"/>
              </a:rPr>
              <a:t>www.Gilb.com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. ole.bryoen@ehelse.no , https://ehelse.no/Documents/Nasjonale%20utvalg/NUFA/NUFA%2026.-27.april%202017_pdf.pdf, Vedlegg 6"/>
          <p:cNvSpPr/>
          <p:nvPr>
            <p:ph type="body" sz="quarter" idx="1"/>
          </p:nvPr>
        </p:nvSpPr>
        <p:spPr>
          <a:xfrm>
            <a:off x="260399" y="8285063"/>
            <a:ext cx="12192646" cy="1036737"/>
          </a:xfrm>
          <a:prstGeom prst="rect">
            <a:avLst/>
          </a:prstGeom>
        </p:spPr>
        <p:txBody>
          <a:bodyPr/>
          <a:lstStyle/>
          <a:p>
            <a:pPr marL="457200" indent="-457200" algn="l" defTabSz="457200">
              <a:lnSpc>
                <a:spcPts val="3100"/>
              </a:lnSpc>
              <a:spcBef>
                <a:spcPts val="1200"/>
              </a:spcBef>
              <a:tabLst>
                <a:tab pos="139700" algn="l"/>
                <a:tab pos="457200" algn="l"/>
              </a:tabLst>
              <a:defRPr sz="1333">
                <a:latin typeface="Arial"/>
                <a:ea typeface="Arial"/>
                <a:cs typeface="Arial"/>
                <a:sym typeface="Arial"/>
              </a:defRPr>
            </a:pPr>
            <a:r>
              <a:t>	.	ole.bryoen@ehelse.no , </a:t>
            </a:r>
            <a:r>
              <a:rPr u="sng">
                <a:hlinkClick r:id="rId2" invalidUrl="" action="" tgtFrame="" tooltip="" history="1" highlightClick="0" endSnd="0"/>
              </a:rPr>
              <a:t>https://ehelse.no/Documents/Nasjonale%20utvalg/NUFA/NUFA%2026.-27.april%202017_pdf.pdf</a:t>
            </a:r>
            <a:r>
              <a:t>, Vedlegg 6</a:t>
            </a:r>
          </a:p>
        </p:txBody>
      </p:sp>
      <p:pic>
        <p:nvPicPr>
          <p:cNvPr id="157" name="Screen Shot 2017-05-06 at 02.02.36.png" descr="Screen Shot 2017-05-06 at 02.02.3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8795" y="224464"/>
            <a:ext cx="10298291" cy="79399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5336" t="0" r="9286" b="400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FREMTIDIG SITUASJON"/>
          <p:cNvSpPr/>
          <p:nvPr>
            <p:ph type="title"/>
          </p:nvPr>
        </p:nvSpPr>
        <p:spPr>
          <a:xfrm>
            <a:off x="952500" y="444500"/>
            <a:ext cx="11099800" cy="713979"/>
          </a:xfrm>
          <a:prstGeom prst="rect">
            <a:avLst/>
          </a:prstGeom>
        </p:spPr>
        <p:txBody>
          <a:bodyPr/>
          <a:lstStyle>
            <a:lvl1pPr defTabSz="297941">
              <a:defRPr sz="4080"/>
            </a:lvl1pPr>
          </a:lstStyle>
          <a:p>
            <a:pPr/>
            <a:r>
              <a:t>FREMTIDIG SITUASJON</a:t>
            </a:r>
          </a:p>
        </p:txBody>
      </p:sp>
      <p:sp>
        <p:nvSpPr>
          <p:cNvPr id="162" name="STRATEGIER…"/>
          <p:cNvSpPr/>
          <p:nvPr>
            <p:ph type="body" sz="half" idx="1"/>
          </p:nvPr>
        </p:nvSpPr>
        <p:spPr>
          <a:xfrm>
            <a:off x="1768116" y="4776372"/>
            <a:ext cx="10259843" cy="4737979"/>
          </a:xfrm>
          <a:prstGeom prst="rect">
            <a:avLst/>
          </a:prstGeom>
        </p:spPr>
        <p:txBody>
          <a:bodyPr/>
          <a:lstStyle/>
          <a:p>
            <a:pPr marL="267461" indent="-267461" defTabSz="455675">
              <a:spcBef>
                <a:spcPts val="2400"/>
              </a:spcBef>
              <a:defRPr sz="2184"/>
            </a:pPr>
            <a:r>
              <a:t>STRATEGIER</a:t>
            </a:r>
          </a:p>
          <a:p>
            <a:pPr marL="0" indent="0" defTabSz="356615">
              <a:spcBef>
                <a:spcPts val="0"/>
              </a:spcBef>
              <a:buSzTx/>
              <a:buNone/>
              <a:defRPr sz="1716"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Gjennom denne nasjonale portalen tilgjengeligjøres relevante innbyggertjenester</a:t>
            </a:r>
          </a:p>
          <a:p>
            <a:pPr marL="267461" indent="-267461" defTabSz="455675">
              <a:spcBef>
                <a:spcPts val="2400"/>
              </a:spcBef>
              <a:defRPr sz="2184"/>
            </a:pPr>
            <a:r>
              <a:t>MÅLSETNINGER</a:t>
            </a:r>
          </a:p>
          <a:p>
            <a:pPr lvl="1" marL="356615" indent="-178307" defTabSz="455675">
              <a:buSzPct val="100000"/>
              <a:defRPr sz="2807"/>
            </a:pPr>
            <a:r>
              <a:t>forenkle egen helsehverdag </a:t>
            </a:r>
          </a:p>
          <a:p>
            <a:pPr lvl="1" marL="356615" indent="-178307" defTabSz="455675">
              <a:buSzPct val="100000"/>
              <a:defRPr sz="2807"/>
            </a:pPr>
            <a:r>
              <a:t>effektivisere egen helsehverdag</a:t>
            </a:r>
          </a:p>
          <a:p>
            <a:pPr lvl="1" marL="356615" indent="-178307" defTabSz="455675">
              <a:buSzPct val="100000"/>
              <a:defRPr sz="2807"/>
            </a:pPr>
            <a:r>
              <a:t>bedre mestring</a:t>
            </a:r>
          </a:p>
          <a:p>
            <a:pPr lvl="1" marL="356615" indent="-178307" defTabSz="455675">
              <a:buSzPct val="100000"/>
              <a:defRPr sz="2807"/>
            </a:pPr>
            <a:r>
              <a:t>bedre deltagelse i behandling og forebygging </a:t>
            </a:r>
          </a:p>
        </p:txBody>
      </p:sp>
      <p:pic>
        <p:nvPicPr>
          <p:cNvPr id="163" name="Screen Shot 2017-05-04 at 15.00.40.png" descr="Screen Shot 2017-05-04 at 15.00.4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9678" y="1068556"/>
            <a:ext cx="11709097" cy="35863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8" name="Screen Shot 2017-05-04 at 16.00.09.png" descr="Screen Shot 2017-05-04 at 16.00.0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81135" y="384630"/>
            <a:ext cx="13367070" cy="78576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Screen Shot 2017-05-04 at 16.00.09.png" descr="Screen Shot 2017-05-04 at 16.00.0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4135" y="511630"/>
            <a:ext cx="13367070" cy="78576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Bemerkninger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Bemerkninger</a:t>
            </a:r>
          </a:p>
        </p:txBody>
      </p:sp>
      <p:sp>
        <p:nvSpPr>
          <p:cNvPr id="172" name="Bare ord…"/>
          <p:cNvSpPr/>
          <p:nvPr/>
        </p:nvSpPr>
        <p:spPr>
          <a:xfrm>
            <a:off x="-22135" y="2444757"/>
            <a:ext cx="5635905" cy="61087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2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Bare ord</a:t>
            </a:r>
          </a:p>
          <a:p>
            <a:pPr>
              <a:defRPr b="1" sz="2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>
              <a:defRPr b="1" sz="2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Ingen tall</a:t>
            </a:r>
          </a:p>
          <a:p>
            <a:pPr>
              <a:defRPr b="1" sz="2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>
              <a:defRPr b="1" sz="2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Ingen datoer</a:t>
            </a:r>
          </a:p>
          <a:p>
            <a:pPr>
              <a:defRPr b="1" sz="2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>
              <a:defRPr b="1" sz="2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Ingen definisjoner</a:t>
            </a:r>
          </a:p>
          <a:p>
            <a:pPr>
              <a:defRPr b="1" sz="2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>
              <a:defRPr b="1" sz="2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ingen henvisninger til noe</a:t>
            </a:r>
          </a:p>
          <a:p>
            <a:pPr>
              <a:defRPr b="1" sz="2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>
              <a:defRPr b="1" sz="2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alle kan fortolke forskjellige</a:t>
            </a:r>
          </a:p>
          <a:p>
            <a:pPr>
              <a:defRPr b="1" sz="2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>
              <a:defRPr b="1" sz="2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ingen ‘fakta’ som begrunnelse</a:t>
            </a:r>
          </a:p>
        </p:txBody>
      </p:sp>
      <p:pic>
        <p:nvPicPr>
          <p:cNvPr id="173" name="Screen Shot 2017-05-04 at 16.00.09.png" descr="Screen Shot 2017-05-04 at 16.00.0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80611" y="1916778"/>
            <a:ext cx="8329124" cy="48961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Figur 1. Overordnet målsetning er at pasienter skal ha en felles nasjonal inngangsport til digital samhandling med spesialisthelsetjenesten. Illustrasjonen viser strukturering av innholdet på helsenorge.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18109">
              <a:spcBef>
                <a:spcPts val="500"/>
              </a:spcBef>
              <a:defRPr b="1" sz="2604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sz="3348" u="sng"/>
              <a:t>Figur 1. Overordnet målsetning </a:t>
            </a:r>
            <a:r>
              <a:t>er at pasienter skal ha en felles nasjonal </a:t>
            </a:r>
            <a:r>
              <a:rPr cap="all" u="sng"/>
              <a:t>inngangsport</a:t>
            </a:r>
            <a:r>
              <a:t> til digital samhandling med spesialisthelsetjenesten. Illustrasjonen viser strukturering av innholdet på helsenorge.</a:t>
            </a:r>
          </a:p>
        </p:txBody>
      </p:sp>
      <p:sp>
        <p:nvSpPr>
          <p:cNvPr id="176" name="Hvorfor ?…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484886">
              <a:defRPr b="1" sz="2656">
                <a:latin typeface="Helvetica"/>
                <a:ea typeface="Helvetica"/>
                <a:cs typeface="Helvetica"/>
                <a:sym typeface="Helvetica"/>
              </a:defRPr>
            </a:pPr>
            <a:r>
              <a:t>Hvorfor ?</a:t>
            </a:r>
          </a:p>
          <a:p>
            <a:pPr defTabSz="484886">
              <a:defRPr b="1" sz="2656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defTabSz="484886">
              <a:defRPr b="1" sz="2656">
                <a:latin typeface="Helvetica"/>
                <a:ea typeface="Helvetica"/>
                <a:cs typeface="Helvetica"/>
                <a:sym typeface="Helvetica"/>
              </a:defRPr>
            </a:pPr>
            <a:r>
              <a:t>Svar: For å levere forbedringer </a:t>
            </a:r>
          </a:p>
          <a:p>
            <a:pPr defTabSz="484886">
              <a:defRPr b="1" sz="2656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defTabSz="484886">
              <a:defRPr b="1" sz="2656">
                <a:latin typeface="Helvetica"/>
                <a:ea typeface="Helvetica"/>
                <a:cs typeface="Helvetica"/>
                <a:sym typeface="Helvetica"/>
              </a:defRPr>
            </a:pPr>
            <a:r>
              <a:t>Så,</a:t>
            </a:r>
          </a:p>
          <a:p>
            <a:pPr defTabSz="484886">
              <a:defRPr b="1" sz="2656">
                <a:latin typeface="Helvetica"/>
                <a:ea typeface="Helvetica"/>
                <a:cs typeface="Helvetica"/>
                <a:sym typeface="Helvetica"/>
              </a:defRPr>
            </a:pPr>
            <a:r>
              <a:t>Er dette heller en ‘hovedstrategi’ for å levere forbedringer?</a:t>
            </a:r>
          </a:p>
          <a:p>
            <a:pPr defTabSz="484886">
              <a:defRPr b="1" sz="2656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defTabSz="484886">
              <a:defRPr b="1" sz="2656">
                <a:latin typeface="Helvetica"/>
                <a:ea typeface="Helvetica"/>
                <a:cs typeface="Helvetica"/>
                <a:sym typeface="Helvetica"/>
              </a:defRPr>
            </a:pPr>
            <a:r>
              <a:t>Og forbedringere er ‘De overordnede målsetninger’ ?</a:t>
            </a:r>
          </a:p>
        </p:txBody>
      </p:sp>
      <p:graphicFrame>
        <p:nvGraphicFramePr>
          <p:cNvPr id="177" name="Table"/>
          <p:cNvGraphicFramePr/>
          <p:nvPr/>
        </p:nvGraphicFramePr>
        <p:xfrm>
          <a:off x="6718300" y="635000"/>
          <a:ext cx="5334000" cy="8229600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1" rtl="0">
                <a:tableStyleId>{4C3C2611-4C71-4FC5-86AE-919BDF0F9419}</a:tableStyleId>
              </a:tblPr>
              <a:tblGrid>
                <a:gridCol w="1333500"/>
                <a:gridCol w="1333500"/>
                <a:gridCol w="1333500"/>
                <a:gridCol w="1333500"/>
              </a:tblGrid>
              <a:tr h="1645920"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 sz="2600">
                          <a:solidFill>
                            <a:srgbClr val="FFFFFF"/>
                          </a:solidFill>
                          <a:sym typeface="Helvetica"/>
                        </a:rPr>
                        <a:t>Midler
-&gt;
———
Mål</a:t>
                      </a: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 sz="2600">
                          <a:solidFill>
                            <a:srgbClr val="FFFFFF"/>
                          </a:solidFill>
                          <a:sym typeface="Helvetica"/>
                        </a:rPr>
                        <a:t>Felles
Port</a:t>
                      </a: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>
                          <a:sym typeface="Helvetica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>
                          <a:sym typeface="Helvetica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</a:tcPr>
                </a:tc>
              </a:tr>
              <a:tr h="1645920"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 sz="1600">
                          <a:solidFill>
                            <a:srgbClr val="FFFFFF"/>
                          </a:solidFill>
                          <a:sym typeface="Helvetica"/>
                        </a:rPr>
                        <a:t>Forenkle</a:t>
                      </a: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effekt?</a:t>
                      </a:r>
                    </a:p>
                  </a:txBody>
                  <a:tcPr marL="50800" marR="50800" marT="50800" marB="50800" anchor="ctr" anchorCtr="0" horzOverflow="overflow">
                    <a:lnR w="0">
                      <a:miter lim="400000"/>
                    </a:lnR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B w="0">
                      <a:miter lim="400000"/>
                    </a:lnB>
                  </a:tcPr>
                </a:tc>
              </a:tr>
              <a:tr h="1645920"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 sz="1600">
                          <a:solidFill>
                            <a:srgbClr val="FFFFFF"/>
                          </a:solidFill>
                          <a:sym typeface="Helvetica"/>
                        </a:rPr>
                        <a:t>Effektivisere</a:t>
                      </a: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effekt?</a:t>
                      </a:r>
                    </a:p>
                  </a:txBody>
                  <a:tcPr marL="50800" marR="50800" marT="50800" marB="50800" anchor="ctr" anchorCtr="0" horzOverflow="overflow"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</a:tr>
              <a:tr h="1645920"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 sz="1600">
                          <a:solidFill>
                            <a:srgbClr val="FFFFFF"/>
                          </a:solidFill>
                          <a:sym typeface="Helvetica"/>
                        </a:rPr>
                        <a:t>Mestring</a:t>
                      </a: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effekt?</a:t>
                      </a:r>
                    </a:p>
                  </a:txBody>
                  <a:tcPr marL="50800" marR="50800" marT="50800" marB="50800" anchor="ctr" anchorCtr="0" horzOverflow="overflow"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</a:tr>
              <a:tr h="1645920"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 sz="1600">
                          <a:solidFill>
                            <a:srgbClr val="FFFFFF"/>
                          </a:solidFill>
                          <a:sym typeface="Helvetica"/>
                        </a:rPr>
                        <a:t>Deltagelse</a:t>
                      </a: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effekt?</a:t>
                      </a:r>
                    </a:p>
                  </a:txBody>
                  <a:tcPr marL="50800" marR="50800" marT="50800" marB="50800" anchor="ctr" anchorCtr="0" horzOverflow="overflow"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AMLING MED MULIGE OVERORDNEDE MÅL"/>
          <p:cNvSpPr/>
          <p:nvPr>
            <p:ph type="title"/>
          </p:nvPr>
        </p:nvSpPr>
        <p:spPr>
          <a:xfrm>
            <a:off x="952500" y="444500"/>
            <a:ext cx="11099800" cy="1290936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4200"/>
              </a:spcBef>
              <a:defRPr sz="3600"/>
            </a:pPr>
            <a:r>
              <a:t>SAMLING MED MULIGE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OVERORDNEDE MÅL</a:t>
            </a:r>
          </a:p>
        </p:txBody>
      </p:sp>
      <p:sp>
        <p:nvSpPr>
          <p:cNvPr id="180" name="Forenkle &lt;-1.2…"/>
          <p:cNvSpPr/>
          <p:nvPr>
            <p:ph type="body" idx="1"/>
          </p:nvPr>
        </p:nvSpPr>
        <p:spPr>
          <a:xfrm>
            <a:off x="643830" y="1967507"/>
            <a:ext cx="11408470" cy="6922493"/>
          </a:xfrm>
          <a:prstGeom prst="rect">
            <a:avLst/>
          </a:prstGeom>
        </p:spPr>
        <p:txBody>
          <a:bodyPr/>
          <a:lstStyle/>
          <a:p>
            <a:pPr marL="222249" indent="-222249" defTabSz="292100">
              <a:spcBef>
                <a:spcPts val="2100"/>
              </a:spcBef>
              <a:defRPr b="1"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Forenkle &lt;-1.2</a:t>
            </a:r>
          </a:p>
          <a:p>
            <a:pPr marL="222249" indent="-222249" defTabSz="292100">
              <a:spcBef>
                <a:spcPts val="2100"/>
              </a:spcBef>
              <a:defRPr b="1"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Effektivisere &lt;-1.2</a:t>
            </a:r>
          </a:p>
          <a:p>
            <a:pPr marL="222249" indent="-222249" defTabSz="292100">
              <a:spcBef>
                <a:spcPts val="2100"/>
              </a:spcBef>
              <a:defRPr b="1"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Mestring &lt;-1.2</a:t>
            </a:r>
          </a:p>
          <a:p>
            <a:pPr marL="222249" indent="-222249" defTabSz="292100">
              <a:spcBef>
                <a:spcPts val="2100"/>
              </a:spcBef>
              <a:defRPr b="1"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Deltagelse  &lt;-1.2</a:t>
            </a:r>
          </a:p>
          <a:p>
            <a:pPr marL="222249" indent="-222249" defTabSz="292100">
              <a:spcBef>
                <a:spcPts val="2100"/>
              </a:spcBef>
              <a:defRPr b="1"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Aktiv Rolle &lt;- 2.1</a:t>
            </a:r>
          </a:p>
          <a:p>
            <a:pPr marL="222249" indent="-222249" defTabSz="292100">
              <a:spcBef>
                <a:spcPts val="2100"/>
              </a:spcBef>
              <a:defRPr b="1"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Tilgang  &lt;- 2.1</a:t>
            </a:r>
          </a:p>
          <a:p>
            <a:pPr marL="222249" indent="-222249" defTabSz="292100">
              <a:spcBef>
                <a:spcPts val="2100"/>
              </a:spcBef>
              <a:defRPr b="1"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Pasientkontakt  &lt;-  2.1</a:t>
            </a:r>
          </a:p>
          <a:p>
            <a:pPr marL="222249" indent="-222249" defTabSz="292100">
              <a:spcBef>
                <a:spcPts val="2100"/>
              </a:spcBef>
              <a:defRPr b="1"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Pasientbehandling &lt;- 2.1</a:t>
            </a:r>
          </a:p>
          <a:p>
            <a:pPr marL="222249" indent="-222249" defTabSz="292100">
              <a:spcBef>
                <a:spcPts val="2100"/>
              </a:spcBef>
              <a:defRPr b="1"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Behandlingskvalitet &lt;- Tabell 1</a:t>
            </a:r>
          </a:p>
          <a:p>
            <a:pPr marL="222249" indent="-222249" defTabSz="292100">
              <a:spcBef>
                <a:spcPts val="2100"/>
              </a:spcBef>
              <a:defRPr b="1"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Ikke Møtt &lt;- Tabell 1</a:t>
            </a:r>
          </a:p>
          <a:p>
            <a:pPr marL="222249" indent="-222249" defTabSz="292100">
              <a:spcBef>
                <a:spcPts val="2100"/>
              </a:spcBef>
              <a:defRPr b="1"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+ ????</a:t>
            </a:r>
          </a:p>
        </p:txBody>
      </p:sp>
      <p:sp>
        <p:nvSpPr>
          <p:cNvPr id="181" name="det mangler noe, for eks. datasikkerhet….. Hvorfor? Hva annet mangler? TsG"/>
          <p:cNvSpPr/>
          <p:nvPr/>
        </p:nvSpPr>
        <p:spPr>
          <a:xfrm>
            <a:off x="807299" y="8888461"/>
            <a:ext cx="10588144" cy="4699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/>
            <a:r>
              <a:t>det mangler noe, for eks. datasikkerhet….. Hvorfor? Hva annet mangler? TsG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Behov for spesifikasjonsretningslinjer (‘Regler’)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85572">
              <a:defRPr sz="5280"/>
            </a:lvl1pPr>
          </a:lstStyle>
          <a:p>
            <a:pPr/>
            <a:r>
              <a:t>Behov for spesifikasjonsretningslinjer (‘Regler’)</a:t>
            </a:r>
          </a:p>
        </p:txBody>
      </p:sp>
      <p:sp>
        <p:nvSpPr>
          <p:cNvPr id="184" name="Standard SpesifikasjonsNavn (Tags)…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22275" indent="-422275" defTabSz="554990">
              <a:spcBef>
                <a:spcPts val="3900"/>
              </a:spcBef>
              <a:defRPr sz="3420"/>
            </a:pPr>
            <a:r>
              <a:t>Standard SpesifikasjonsNavn (Tags)</a:t>
            </a:r>
          </a:p>
          <a:p>
            <a:pPr marL="422275" indent="-422275" defTabSz="554990">
              <a:spcBef>
                <a:spcPts val="3900"/>
              </a:spcBef>
              <a:defRPr sz="3420"/>
            </a:pPr>
            <a:r>
              <a:t>Entydig definisjon</a:t>
            </a:r>
          </a:p>
          <a:p>
            <a:pPr marL="422275" indent="-422275" defTabSz="554990">
              <a:spcBef>
                <a:spcPts val="3900"/>
              </a:spcBef>
              <a:defRPr sz="3420"/>
            </a:pPr>
            <a:r>
              <a:t>Klassifisering: Middel, Mål, Funksjon, Begrensning</a:t>
            </a:r>
          </a:p>
          <a:p>
            <a:pPr marL="422275" indent="-422275" defTabSz="554990">
              <a:spcBef>
                <a:spcPts val="3900"/>
              </a:spcBef>
              <a:defRPr sz="3420"/>
            </a:pPr>
            <a:r>
              <a:t>Kildeangivelse</a:t>
            </a:r>
          </a:p>
          <a:p>
            <a:pPr marL="422275" indent="-422275" defTabSz="554990">
              <a:spcBef>
                <a:spcPts val="3900"/>
              </a:spcBef>
              <a:defRPr sz="3420"/>
            </a:pPr>
            <a:r>
              <a:t>Mål knyttes til Interessenter</a:t>
            </a:r>
          </a:p>
          <a:p>
            <a:pPr marL="422275" indent="-422275" defTabSz="554990">
              <a:spcBef>
                <a:spcPts val="3900"/>
              </a:spcBef>
              <a:defRPr sz="3420"/>
            </a:pPr>
            <a:r>
              <a:t>Angi Faktabasert ‘Grunn’ for hver eneste Mål, og Estimat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Kvalitetssikring?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Kvalitetssikring?</a:t>
            </a:r>
          </a:p>
        </p:txBody>
      </p:sp>
      <p:sp>
        <p:nvSpPr>
          <p:cNvPr id="187" name="hvor mange uklare begrep er det i planene per 100 ord?…"/>
          <p:cNvSpPr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hvor mange uklare begrep er det i planene per 100 ord?</a:t>
            </a:r>
          </a:p>
          <a:p>
            <a:pPr/>
          </a:p>
          <a:p>
            <a:pPr/>
            <a:r>
              <a:t>Hvor mange uklare begrep i planene skal vi tåle?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Middel -&gt; Mål eksempler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0831">
              <a:defRPr sz="7679"/>
            </a:lvl1pPr>
          </a:lstStyle>
          <a:p>
            <a:pPr/>
            <a:r>
              <a:t>Middel -&gt; Mål eksempler</a:t>
            </a:r>
          </a:p>
        </p:txBody>
      </p:sp>
      <p:sp>
        <p:nvSpPr>
          <p:cNvPr id="190" name="Digitale tjenester skal gjøre kontakten med helse- og omsorgs-tjenesten enklere, og bidra til at innbyggerne opplever tjenesten som tilgjengelig og helhetlig. &lt;- 2.1…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246888" indent="-123444" defTabSz="242773">
              <a:spcBef>
                <a:spcPts val="0"/>
              </a:spcBef>
              <a:buSzPct val="100000"/>
              <a:defRPr sz="3456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D</a:t>
            </a:r>
            <a:r>
              <a:rPr b="1"/>
              <a:t>igitale tjenester</a:t>
            </a:r>
            <a:r>
              <a:t> </a:t>
            </a:r>
            <a:r>
              <a:rPr b="1" u="sng"/>
              <a:t>skal gjøre</a:t>
            </a:r>
            <a:r>
              <a:t> </a:t>
            </a:r>
            <a:r>
              <a:rPr i="1"/>
              <a:t>kontakten med helse- og omsorgs-tjenesten enklere</a:t>
            </a:r>
            <a:r>
              <a:t>, </a:t>
            </a:r>
            <a:r>
              <a:rPr b="1" u="sng"/>
              <a:t>og bidra til </a:t>
            </a:r>
            <a:r>
              <a:t>at </a:t>
            </a:r>
            <a:r>
              <a:rPr i="1"/>
              <a:t>innbyggerne opplever tjenesten som tilgjengelig og helhetlig</a:t>
            </a:r>
            <a:r>
              <a:t>. &lt;- 2.1</a:t>
            </a:r>
          </a:p>
          <a:p>
            <a:pPr marL="0" indent="123444" defTabSz="242773">
              <a:spcBef>
                <a:spcPts val="0"/>
              </a:spcBef>
              <a:buSzTx/>
              <a:buNone/>
              <a:defRPr sz="3456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L="246888" indent="-123444" defTabSz="242773">
              <a:spcBef>
                <a:spcPts val="0"/>
              </a:spcBef>
              <a:buSzPct val="100000"/>
              <a:defRPr sz="3456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Prosjektet </a:t>
            </a:r>
            <a:r>
              <a:rPr b="1" u="sng"/>
              <a:t>skal bidra</a:t>
            </a:r>
            <a:r>
              <a:t> til koordinert realisering av målbilde for digitale innbyggertjenester i spesialisthelsetjenesten i perioden 2017-2020 &lt;- 2.1</a:t>
            </a:r>
          </a:p>
          <a:p>
            <a:pPr marL="246888" indent="-123444" defTabSz="242773">
              <a:spcBef>
                <a:spcPts val="0"/>
              </a:spcBef>
              <a:buSzPct val="100000"/>
              <a:defRPr sz="3456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L="246888" indent="-123444" defTabSz="242773">
              <a:spcBef>
                <a:spcPts val="0"/>
              </a:spcBef>
              <a:buSzPct val="100000"/>
              <a:defRPr sz="3456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Prosjektet </a:t>
            </a:r>
            <a:r>
              <a:rPr b="1" u="sng"/>
              <a:t>understøtter</a:t>
            </a:r>
            <a:r>
              <a:t> overordnet nasjonal e-helsestrategi  &lt;- 2.1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MIddel og Mål…"/>
          <p:cNvSpPr/>
          <p:nvPr>
            <p:ph type="title"/>
          </p:nvPr>
        </p:nvSpPr>
        <p:spPr>
          <a:xfrm>
            <a:off x="952500" y="635000"/>
            <a:ext cx="5334000" cy="1047800"/>
          </a:xfrm>
          <a:prstGeom prst="rect">
            <a:avLst/>
          </a:prstGeom>
        </p:spPr>
        <p:txBody>
          <a:bodyPr/>
          <a:lstStyle/>
          <a:p>
            <a:pPr defTabSz="309625">
              <a:defRPr sz="3180"/>
            </a:pPr>
            <a:r>
              <a:t>MIddel og Mål</a:t>
            </a:r>
          </a:p>
          <a:p>
            <a:pPr defTabSz="309625">
              <a:defRPr sz="3180"/>
            </a:pPr>
            <a:r>
              <a:t>forvirring</a:t>
            </a:r>
          </a:p>
        </p:txBody>
      </p:sp>
      <p:sp>
        <p:nvSpPr>
          <p:cNvPr id="123" name="Videre ble det kommentert at målene flere steder er formulert som tiltak, ikke som mål.…"/>
          <p:cNvSpPr/>
          <p:nvPr>
            <p:ph type="body" sz="half" idx="1"/>
          </p:nvPr>
        </p:nvSpPr>
        <p:spPr>
          <a:xfrm>
            <a:off x="952500" y="2344241"/>
            <a:ext cx="5334000" cy="6520359"/>
          </a:xfrm>
          <a:prstGeom prst="rect">
            <a:avLst/>
          </a:prstGeom>
        </p:spPr>
        <p:txBody>
          <a:bodyPr/>
          <a:lstStyle/>
          <a:p>
            <a:pPr algn="l" defTabSz="452627">
              <a:lnSpc>
                <a:spcPts val="8200"/>
              </a:lnSpc>
              <a:spcBef>
                <a:spcPts val="1100"/>
              </a:spcBef>
              <a:defRPr sz="5511">
                <a:latin typeface="Times"/>
                <a:ea typeface="Times"/>
                <a:cs typeface="Times"/>
                <a:sym typeface="Times"/>
              </a:defRPr>
            </a:pPr>
            <a:r>
              <a:t>Videre ble det kommentert at målene flere steder er formulert som tiltak, ikke som mål. </a:t>
            </a:r>
            <a:endParaRPr sz="3036"/>
          </a:p>
          <a:p>
            <a:pPr defTabSz="578358">
              <a:defRPr sz="1683"/>
            </a:pPr>
            <a:r>
              <a:rPr u="sng">
                <a:hlinkClick r:id="rId2" invalidUrl="" action="" tgtFrame="" tooltip="" history="1" highlightClick="0" endSnd="0"/>
              </a:rPr>
              <a:t>https://ehelse.no/Documents/Nasjonale%20utvalg/NUFA/NUFA%2026.-27.april%202017_pdf.pdf</a:t>
            </a:r>
            <a:endParaRPr sz="4356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Interessenter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Interessenter</a:t>
            </a:r>
          </a:p>
        </p:txBody>
      </p:sp>
      <p:sp>
        <p:nvSpPr>
          <p:cNvPr id="193" name="Pasienter…"/>
          <p:cNvSpPr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168021" indent="-168021" defTabSz="286258">
              <a:spcBef>
                <a:spcPts val="1500"/>
              </a:spcBef>
              <a:defRPr b="1" sz="1617">
                <a:latin typeface="Helvetica"/>
                <a:ea typeface="Helvetica"/>
                <a:cs typeface="Helvetica"/>
                <a:sym typeface="Helvetica"/>
              </a:defRPr>
            </a:pPr>
            <a:r>
              <a:t>Pasienter</a:t>
            </a:r>
          </a:p>
          <a:p>
            <a:pPr marL="168021" indent="-168021" defTabSz="286258">
              <a:spcBef>
                <a:spcPts val="1500"/>
              </a:spcBef>
              <a:defRPr b="1" sz="1617">
                <a:latin typeface="Helvetica"/>
                <a:ea typeface="Helvetica"/>
                <a:cs typeface="Helvetica"/>
                <a:sym typeface="Helvetica"/>
              </a:defRPr>
            </a:pPr>
            <a:r>
              <a:t>Pårørende</a:t>
            </a:r>
          </a:p>
          <a:p>
            <a:pPr marL="168021" indent="-168021" defTabSz="286258">
              <a:spcBef>
                <a:spcPts val="1500"/>
              </a:spcBef>
              <a:defRPr b="1" sz="1617">
                <a:latin typeface="Helvetica"/>
                <a:ea typeface="Helvetica"/>
                <a:cs typeface="Helvetica"/>
                <a:sym typeface="Helvetica"/>
              </a:defRPr>
            </a:pPr>
            <a:r>
              <a:t>Pasientkontakter</a:t>
            </a:r>
          </a:p>
          <a:p>
            <a:pPr marL="168021" indent="-168021" defTabSz="286258">
              <a:spcBef>
                <a:spcPts val="1500"/>
              </a:spcBef>
              <a:defRPr b="1" sz="1617">
                <a:latin typeface="Helvetica"/>
                <a:ea typeface="Helvetica"/>
                <a:cs typeface="Helvetica"/>
                <a:sym typeface="Helvetica"/>
              </a:defRPr>
            </a:pPr>
            <a:r>
              <a:t>Leger</a:t>
            </a:r>
          </a:p>
          <a:p>
            <a:pPr marL="168021" indent="-168021" defTabSz="286258">
              <a:spcBef>
                <a:spcPts val="1500"/>
              </a:spcBef>
              <a:defRPr b="1" sz="1617">
                <a:latin typeface="Helvetica"/>
                <a:ea typeface="Helvetica"/>
                <a:cs typeface="Helvetica"/>
                <a:sym typeface="Helvetica"/>
              </a:defRPr>
            </a:pPr>
            <a:r>
              <a:t>Sykepleiere</a:t>
            </a:r>
          </a:p>
          <a:p>
            <a:pPr marL="168021" indent="-168021" defTabSz="286258">
              <a:spcBef>
                <a:spcPts val="1500"/>
              </a:spcBef>
              <a:defRPr b="1" sz="1617">
                <a:latin typeface="Helvetica"/>
                <a:ea typeface="Helvetica"/>
                <a:cs typeface="Helvetica"/>
                <a:sym typeface="Helvetica"/>
              </a:defRPr>
            </a:pPr>
            <a:r>
              <a:t>Sykehus</a:t>
            </a:r>
          </a:p>
          <a:p>
            <a:pPr marL="168021" indent="-168021" defTabSz="286258">
              <a:spcBef>
                <a:spcPts val="1500"/>
              </a:spcBef>
              <a:defRPr b="1" sz="1617">
                <a:latin typeface="Helvetica"/>
                <a:ea typeface="Helvetica"/>
                <a:cs typeface="Helvetica"/>
                <a:sym typeface="Helvetica"/>
              </a:defRPr>
            </a:pPr>
            <a:r>
              <a:t>Helsedirektoratet</a:t>
            </a:r>
          </a:p>
          <a:p>
            <a:pPr marL="168021" indent="-168021" defTabSz="286258">
              <a:spcBef>
                <a:spcPts val="1500"/>
              </a:spcBef>
              <a:defRPr b="1" sz="1617">
                <a:latin typeface="Helvetica"/>
                <a:ea typeface="Helvetica"/>
                <a:cs typeface="Helvetica"/>
                <a:sym typeface="Helvetica"/>
              </a:defRPr>
            </a:pPr>
            <a:r>
              <a:t>Helsetjenestene</a:t>
            </a:r>
          </a:p>
          <a:p>
            <a:pPr marL="168021" indent="-168021" defTabSz="286258">
              <a:spcBef>
                <a:spcPts val="1500"/>
              </a:spcBef>
              <a:defRPr b="1" sz="1617">
                <a:latin typeface="Helvetica"/>
                <a:ea typeface="Helvetica"/>
                <a:cs typeface="Helvetica"/>
                <a:sym typeface="Helvetica"/>
              </a:defRPr>
            </a:pPr>
            <a:r>
              <a:t>Helsefortak</a:t>
            </a:r>
          </a:p>
          <a:p>
            <a:pPr marL="168021" indent="-168021" defTabSz="286258">
              <a:spcBef>
                <a:spcPts val="1500"/>
              </a:spcBef>
              <a:defRPr b="1" sz="1617">
                <a:latin typeface="Helvetica"/>
                <a:ea typeface="Helvetica"/>
                <a:cs typeface="Helvetica"/>
                <a:sym typeface="Helvetica"/>
              </a:defRPr>
            </a:pPr>
            <a:r>
              <a:t>Innbyggere</a:t>
            </a:r>
          </a:p>
          <a:p>
            <a:pPr marL="168021" indent="-168021" defTabSz="286258">
              <a:spcBef>
                <a:spcPts val="1500"/>
              </a:spcBef>
              <a:defRPr b="1" sz="1617">
                <a:latin typeface="Helvetica"/>
                <a:ea typeface="Helvetica"/>
                <a:cs typeface="Helvetica"/>
                <a:sym typeface="Helvetica"/>
              </a:defRPr>
            </a:pPr>
            <a:r>
              <a:t>Behandlere</a:t>
            </a:r>
          </a:p>
          <a:p>
            <a:pPr marL="168021" indent="-168021" defTabSz="286258">
              <a:spcBef>
                <a:spcPts val="1500"/>
              </a:spcBef>
              <a:defRPr b="1" sz="1617">
                <a:latin typeface="Helvetica"/>
                <a:ea typeface="Helvetica"/>
                <a:cs typeface="Helvetica"/>
                <a:sym typeface="Helvetica"/>
              </a:defRPr>
            </a:pPr>
            <a:r>
              <a:t>Personell</a:t>
            </a:r>
          </a:p>
          <a:p>
            <a:pPr marL="168021" indent="-168021" defTabSz="286258">
              <a:spcBef>
                <a:spcPts val="1500"/>
              </a:spcBef>
              <a:defRPr b="1" sz="1617">
                <a:latin typeface="Helvetica"/>
                <a:ea typeface="Helvetica"/>
                <a:cs typeface="Helvetica"/>
                <a:sym typeface="Helvetica"/>
              </a:defRPr>
            </a:pPr>
            <a:r>
              <a:t>Prosjektet</a:t>
            </a:r>
          </a:p>
          <a:p>
            <a:pPr marL="168021" indent="-168021" defTabSz="286258">
              <a:spcBef>
                <a:spcPts val="1500"/>
              </a:spcBef>
              <a:defRPr b="1" sz="1617">
                <a:latin typeface="Helvetica"/>
                <a:ea typeface="Helvetica"/>
                <a:cs typeface="Helvetica"/>
                <a:sym typeface="Helvetica"/>
              </a:defRPr>
            </a:pPr>
            <a:r>
              <a:t>Regioner   med mange flere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Mulige Tiltak (&lt;- TsG)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Mulige Tiltak (&lt;- TsG)</a:t>
            </a:r>
          </a:p>
        </p:txBody>
      </p:sp>
      <p:sp>
        <p:nvSpPr>
          <p:cNvPr id="196" name="Utvikle Interessent definisjoner…"/>
          <p:cNvSpPr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Utvikle Interessent definisjoner</a:t>
            </a:r>
          </a:p>
          <a:p>
            <a:pPr/>
            <a:r>
              <a:t>Definere mål mye bedre (Gevinstkart)</a:t>
            </a:r>
          </a:p>
          <a:p>
            <a:pPr/>
            <a:r>
              <a:t>Sporbarhet: angi kilder</a:t>
            </a:r>
          </a:p>
          <a:p>
            <a:pPr/>
            <a:r>
              <a:t>Mål og Middel Tabeller: Relasjoner</a:t>
            </a:r>
          </a:p>
          <a:p>
            <a:pPr/>
            <a:r>
              <a:t>Lag bedre planleggingsretningslinjer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Eksempler fra Detaljert Planlegging med NeedsandMeans verktøy"/>
          <p:cNvSpPr/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 defTabSz="514095">
              <a:defRPr sz="7040"/>
            </a:lvl1pPr>
          </a:lstStyle>
          <a:p>
            <a:pPr/>
            <a:r>
              <a:t>Eksempler fra Detaljert Planlegging med NeedsandMeans verktøy</a:t>
            </a:r>
          </a:p>
        </p:txBody>
      </p:sp>
      <p:sp>
        <p:nvSpPr>
          <p:cNvPr id="199" name="Body"/>
          <p:cNvSpPr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3" name="Screen Shot 2017-05-05 at 00.38.53.png" descr="Screen Shot 2017-05-05 at 00.38.5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872" y="0"/>
            <a:ext cx="15595601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7" name="Screen Shot 2017-05-05 at 00.39.04.png" descr="Screen Shot 2017-05-05 at 00.39.0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383179"/>
            <a:ext cx="13004801" cy="81332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1" name="Screen Shot 2017-05-05 at 00.39.15.png" descr="Screen Shot 2017-05-05 at 00.39.1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3038" y="0"/>
            <a:ext cx="15595601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5" name="Screen Shot 2017-05-05 at 00.42.54.png" descr="Screen Shot 2017-05-05 at 00.42.5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91510" y="819968"/>
            <a:ext cx="14284506" cy="89336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926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18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9" name="Body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0" name="Screen Shot 2017-05-06 at 02.53.30.png" descr="Screen Shot 2017-05-06 at 02.53.3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4850" y="520700"/>
            <a:ext cx="11595100" cy="8712200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Faktabasert Planlegging:…"/>
          <p:cNvSpPr/>
          <p:nvPr/>
        </p:nvSpPr>
        <p:spPr>
          <a:xfrm>
            <a:off x="3734917" y="29633"/>
            <a:ext cx="4976166" cy="838201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>
                <a:solidFill>
                  <a:srgbClr val="FFFFFF"/>
                </a:solidFill>
              </a:defRPr>
            </a:pPr>
            <a:r>
              <a:t>Faktabasert Planlegging: 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Angi faktagrunn for hver eneste mål</a:t>
            </a:r>
          </a:p>
        </p:txBody>
      </p:sp>
      <p:pic>
        <p:nvPicPr>
          <p:cNvPr id="222" name="Line" descr="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8100000">
            <a:off x="815405" y="2573966"/>
            <a:ext cx="5491129" cy="45790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7" name="Screen Shot 2017-05-05 at 00.43.11.png" descr="Screen Shot 2017-05-05 at 00.43.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24744" y="0"/>
            <a:ext cx="15595601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1" name="Screen Shot 2017-05-05 at 00.43.40.png" descr="Screen Shot 2017-05-05 at 00.43.4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853" y="-1"/>
            <a:ext cx="15595601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"/>
          <p:cNvSpPr/>
          <p:nvPr/>
        </p:nvSpPr>
        <p:spPr>
          <a:xfrm>
            <a:off x="6116313" y="7969249"/>
            <a:ext cx="543574" cy="3937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>
              <a:defRPr sz="1900"/>
            </a:pPr>
          </a:p>
        </p:txBody>
      </p:sp>
      <p:pic>
        <p:nvPicPr>
          <p:cNvPr id="126" name="Screen Shot 2017-05-06 at 01.29.57.png" descr="Screen Shot 2017-05-06 at 01.29.5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550" y="241300"/>
            <a:ext cx="12966700" cy="7340600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Her er det prioritert tiltak: hva med å prioritere resultater? TsG"/>
          <p:cNvSpPr/>
          <p:nvPr/>
        </p:nvSpPr>
        <p:spPr>
          <a:xfrm>
            <a:off x="2281377" y="7807115"/>
            <a:ext cx="8442046" cy="46990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/>
            <a:r>
              <a:t>Her er det prioritert tiltak: hva med å prioritere resultater? TsG</a:t>
            </a:r>
          </a:p>
        </p:txBody>
      </p:sp>
      <p:sp>
        <p:nvSpPr>
          <p:cNvPr id="128" name="https://ehelse.no/Documents/Nasjonale%20utvalg/NUFA/NUFA%2026.-27.april%202017_pdf.pdf"/>
          <p:cNvSpPr/>
          <p:nvPr/>
        </p:nvSpPr>
        <p:spPr>
          <a:xfrm>
            <a:off x="1411802" y="8944744"/>
            <a:ext cx="10507816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900" u="sng">
                <a:hlinkClick r:id="rId4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4" invalidUrl="" action="" tgtFrame="" tooltip="" history="1" highlightClick="0" endSnd="0"/>
              </a:rPr>
              <a:t>https://ehelse.no/Documents/Nasjonale%20utvalg/NUFA/NUFA%2026.-27.april%202017_pdf.pdf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5" name="Screen Shot 2017-05-05 at 00.44.17.png" descr="Screen Shot 2017-05-05 at 00.44.1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95400" y="0"/>
            <a:ext cx="155956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9" name="Screen Shot 2017-05-05 at 00.44.25.png" descr="Screen Shot 2017-05-05 at 00.44.2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95400" y="0"/>
            <a:ext cx="155956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3" name="Screen Shot 2017-05-05 at 00.45.20.png" descr="Screen Shot 2017-05-05 at 00.45.2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391" y="1565517"/>
            <a:ext cx="13169117" cy="79267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7" name="Screen Shot 2017-05-05 at 00.46.03.png" descr="Screen Shot 2017-05-05 at 00.46.0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3038" y="0"/>
            <a:ext cx="15595601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1" name="Screen Shot 2017-05-05 at 00.46.22.png" descr="Screen Shot 2017-05-05 at 00.46.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428" y="0"/>
            <a:ext cx="15595601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5" name="Screen Shot 2017-05-05 at 00.47.26.png" descr="Screen Shot 2017-05-05 at 00.47.2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577" y="1116040"/>
            <a:ext cx="13289764" cy="83115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9" name="Screen Shot 2017-05-05 at 00.46.40.png" descr="Screen Shot 2017-05-05 at 00.46.4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710" y="0"/>
            <a:ext cx="15595601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926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62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3" name="Body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4" name="Diagram w 3 Ressurser.png" descr="Diagram w 3 Ressurser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95400" y="0"/>
            <a:ext cx="155956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iste plansje…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379729">
              <a:defRPr sz="5200"/>
            </a:pPr>
            <a:r>
              <a:t>siste plansje</a:t>
            </a:r>
          </a:p>
          <a:p>
            <a:pPr defTabSz="379729">
              <a:defRPr sz="5200"/>
            </a:pPr>
          </a:p>
          <a:p>
            <a:pPr defTabSz="379729">
              <a:defRPr sz="5200"/>
            </a:pPr>
            <a:r>
              <a:rPr u="sng">
                <a:hlinkClick r:id="rId2" invalidUrl="" action="" tgtFrame="" tooltip="" history="1" highlightClick="0" endSnd="0"/>
              </a:rPr>
              <a:t>tom@gilb.com</a:t>
            </a:r>
          </a:p>
          <a:p>
            <a:pPr defTabSz="379729">
              <a:defRPr sz="5200"/>
            </a:pPr>
            <a:r>
              <a:rPr u="sng">
                <a:hlinkClick r:id="rId3" invalidUrl="" action="" tgtFrame="" tooltip="" history="1" highlightClick="0" endSnd="0"/>
              </a:rPr>
              <a:t>www.gilb.com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https://ehelse.no/Documents/Nasjonale%20utvalg/NUFA/NUFA%2026.-27.april%202017_pdf.pdf"/>
          <p:cNvSpPr/>
          <p:nvPr/>
        </p:nvSpPr>
        <p:spPr>
          <a:xfrm>
            <a:off x="1802333" y="8761293"/>
            <a:ext cx="8866734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pPr/>
            <a:r>
              <a:t>https://ehelse.no/Documents/Nasjonale%20utvalg/NUFA/NUFA%2026.-27.april%202017_pdf.pdf</a:t>
            </a:r>
          </a:p>
        </p:txBody>
      </p:sp>
      <p:pic>
        <p:nvPicPr>
          <p:cNvPr id="131" name="Screen Shot 2017-05-06 at 01.31.47.png" descr="Screen Shot 2017-05-06 at 01.31.4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180437"/>
            <a:ext cx="13004800" cy="7087925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Gevinstene er ikke klare mht mengde eller tid: TsG"/>
          <p:cNvSpPr/>
          <p:nvPr/>
        </p:nvSpPr>
        <p:spPr>
          <a:xfrm>
            <a:off x="2631219" y="459689"/>
            <a:ext cx="6968949" cy="46990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/>
            <a:r>
              <a:t>Gevinstene er ikke klare mht mengde eller tid: TsG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Arkitektstyring"/>
          <p:cNvSpPr/>
          <p:nvPr>
            <p:ph type="title"/>
          </p:nvPr>
        </p:nvSpPr>
        <p:spPr>
          <a:xfrm>
            <a:off x="1092336" y="-21622"/>
            <a:ext cx="11099801" cy="2159001"/>
          </a:xfrm>
          <a:prstGeom prst="rect">
            <a:avLst/>
          </a:prstGeom>
        </p:spPr>
        <p:txBody>
          <a:bodyPr/>
          <a:lstStyle/>
          <a:p>
            <a:pPr/>
            <a:r>
              <a:t>Arkitektstyring</a:t>
            </a:r>
          </a:p>
        </p:txBody>
      </p:sp>
      <p:sp>
        <p:nvSpPr>
          <p:cNvPr id="135" name="Nasjonal e-helsestrategi og handlingsplan 2017-2022 slår fast at det som kan bli løst nasjonalt, skal bli løst nasjonalt.…"/>
          <p:cNvSpPr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416052">
              <a:lnSpc>
                <a:spcPts val="3900"/>
              </a:lnSpc>
              <a:spcBef>
                <a:spcPts val="1000"/>
              </a:spcBef>
              <a:buSzTx/>
              <a:buNone/>
              <a:defRPr sz="2123">
                <a:latin typeface="Arial"/>
                <a:ea typeface="Arial"/>
                <a:cs typeface="Arial"/>
                <a:sym typeface="Arial"/>
              </a:defRPr>
            </a:pPr>
            <a:r>
              <a:t>Nasjonal e-helsestrategi og handlingsplan 2017-2022 slår fast at det som kan bli løst nasjonalt, skal bli løst nasjonalt. </a:t>
            </a:r>
          </a:p>
          <a:p>
            <a:pPr marL="0" indent="0" defTabSz="416052">
              <a:lnSpc>
                <a:spcPts val="3900"/>
              </a:lnSpc>
              <a:spcBef>
                <a:spcPts val="1000"/>
              </a:spcBef>
              <a:buSzTx/>
              <a:buNone/>
              <a:defRPr sz="2123">
                <a:latin typeface="Arial"/>
                <a:ea typeface="Arial"/>
                <a:cs typeface="Arial"/>
                <a:sym typeface="Arial"/>
              </a:defRPr>
            </a:pPr>
            <a:r>
              <a:t>Med flere nasjonale løsninger er det behov for en </a:t>
            </a:r>
            <a:r>
              <a:rPr b="1"/>
              <a:t>tydeligere arkitekturstyring.</a:t>
            </a:r>
            <a:r>
              <a:t> </a:t>
            </a:r>
          </a:p>
          <a:p>
            <a:pPr marL="0" indent="0" defTabSz="416052">
              <a:lnSpc>
                <a:spcPts val="3900"/>
              </a:lnSpc>
              <a:spcBef>
                <a:spcPts val="1000"/>
              </a:spcBef>
              <a:buSzTx/>
              <a:buNone/>
              <a:defRPr sz="2123">
                <a:latin typeface="Arial"/>
                <a:ea typeface="Arial"/>
                <a:cs typeface="Arial"/>
                <a:sym typeface="Arial"/>
              </a:defRPr>
            </a:pPr>
            <a:r>
              <a:t>En god arkitekturstyring gir i parallell med de tre prosessene i nasjonal styringsmodell en styring der arkitekturutvikling </a:t>
            </a:r>
            <a:r>
              <a:rPr b="1"/>
              <a:t>understøtter den ønskede strategiske retningen</a:t>
            </a:r>
            <a:r>
              <a:t> for e-helse. </a:t>
            </a:r>
            <a:endParaRPr sz="2002">
              <a:latin typeface="Times"/>
              <a:ea typeface="Times"/>
              <a:cs typeface="Times"/>
              <a:sym typeface="Times"/>
            </a:endParaRPr>
          </a:p>
          <a:p>
            <a:pPr marL="0" indent="0" defTabSz="416052">
              <a:lnSpc>
                <a:spcPts val="3900"/>
              </a:lnSpc>
              <a:spcBef>
                <a:spcPts val="1000"/>
              </a:spcBef>
              <a:buSzTx/>
              <a:buNone/>
              <a:defRPr sz="2123">
                <a:latin typeface="Arial"/>
                <a:ea typeface="Arial"/>
                <a:cs typeface="Arial"/>
                <a:sym typeface="Arial"/>
              </a:defRPr>
            </a:pPr>
            <a:r>
              <a:t>Direktoratet for e-helse har ansvar for at nasjonal arkitekturstyring sikrer at nasjonale e-helsetiltak </a:t>
            </a:r>
            <a:r>
              <a:rPr b="1"/>
              <a:t>vurderes i en helhet </a:t>
            </a:r>
            <a:r>
              <a:t>og at de utvikles </a:t>
            </a:r>
            <a:r>
              <a:rPr b="1"/>
              <a:t>mest mulig kostnadseffektivt. </a:t>
            </a:r>
            <a:endParaRPr b="1" sz="2002">
              <a:latin typeface="Times"/>
              <a:ea typeface="Times"/>
              <a:cs typeface="Times"/>
              <a:sym typeface="Times"/>
            </a:endParaRPr>
          </a:p>
          <a:p>
            <a:pPr marL="260032" indent="-260032" defTabSz="416052">
              <a:lnSpc>
                <a:spcPts val="3900"/>
              </a:lnSpc>
              <a:spcBef>
                <a:spcPts val="1000"/>
              </a:spcBef>
              <a:defRPr sz="2123">
                <a:latin typeface="Arial"/>
                <a:ea typeface="Arial"/>
                <a:cs typeface="Arial"/>
                <a:sym typeface="Arial"/>
              </a:defRPr>
            </a:pPr>
            <a:r>
              <a:rPr u="sng">
                <a:hlinkClick r:id="rId2" invalidUrl="" action="" tgtFrame="" tooltip="" history="1" highlightClick="0" endSnd="0"/>
              </a:rPr>
              <a:t>https://ehelse.no/Documents/Nasjonale%20utvalg/NUFA/NUFA%2026.-27.april%202017_pdf.pdf</a:t>
            </a:r>
          </a:p>
        </p:txBody>
      </p:sp>
      <p:sp>
        <p:nvSpPr>
          <p:cNvPr id="136" name="bør arkitekter kvantifisere deres arkitektur? TsG"/>
          <p:cNvSpPr/>
          <p:nvPr/>
        </p:nvSpPr>
        <p:spPr>
          <a:xfrm>
            <a:off x="3529758" y="2099475"/>
            <a:ext cx="6488888" cy="46990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/>
            <a:r>
              <a:t>bør arkitekter kvantifisere deres arkitektur? TsG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Effektkunnskap: ‘Evidence’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25779">
              <a:defRPr sz="7200"/>
            </a:lvl1pPr>
          </a:lstStyle>
          <a:p>
            <a:pPr/>
            <a:r>
              <a:t>Effektkunnskap: ‘Evidence’</a:t>
            </a:r>
          </a:p>
        </p:txBody>
      </p:sp>
      <p:sp>
        <p:nvSpPr>
          <p:cNvPr id="139" name="Kunnskap fra skjæringsfeltet mellom helse, teknologi, organisasjon og samfunn skal anvendes for å øke beslutningsdyktighet på e-helseområdet, og for å høyne nytteeffekt på iverksatte tiltak.…"/>
          <p:cNvSpPr/>
          <p:nvPr>
            <p:ph type="body" sz="half" idx="1"/>
          </p:nvPr>
        </p:nvSpPr>
        <p:spPr>
          <a:xfrm>
            <a:off x="990600" y="2362200"/>
            <a:ext cx="5334000" cy="6286500"/>
          </a:xfrm>
          <a:prstGeom prst="rect">
            <a:avLst/>
          </a:prstGeom>
        </p:spPr>
        <p:txBody>
          <a:bodyPr/>
          <a:lstStyle/>
          <a:p>
            <a:pPr marL="0" indent="0" defTabSz="448055">
              <a:lnSpc>
                <a:spcPts val="4500"/>
              </a:lnSpc>
              <a:spcBef>
                <a:spcPts val="1100"/>
              </a:spcBef>
              <a:buSzTx/>
              <a:buNone/>
              <a:defRPr sz="2580">
                <a:latin typeface="Arial"/>
                <a:ea typeface="Arial"/>
                <a:cs typeface="Arial"/>
                <a:sym typeface="Arial"/>
              </a:defRPr>
            </a:pPr>
            <a:r>
              <a:t>Kunnskap fra skjæringsfeltet mellom helse, teknologi, organisasjon og samfunn </a:t>
            </a:r>
            <a:r>
              <a:rPr b="1"/>
              <a:t>skal anvendes</a:t>
            </a:r>
            <a:r>
              <a:t> for å </a:t>
            </a:r>
            <a:r>
              <a:rPr b="1"/>
              <a:t>øke beslutningsdyktighet</a:t>
            </a:r>
            <a:r>
              <a:t> på e-helseområdet, og f</a:t>
            </a:r>
            <a:r>
              <a:rPr b="1"/>
              <a:t>or å høyne nytteeffekt på iverksatte tiltak</a:t>
            </a:r>
            <a:r>
              <a:t>. </a:t>
            </a:r>
            <a:endParaRPr sz="2450">
              <a:latin typeface="Times"/>
              <a:ea typeface="Times"/>
              <a:cs typeface="Times"/>
              <a:sym typeface="Times"/>
            </a:endParaRPr>
          </a:p>
          <a:p>
            <a:pPr marL="0" indent="0" defTabSz="448055">
              <a:lnSpc>
                <a:spcPts val="4500"/>
              </a:lnSpc>
              <a:spcBef>
                <a:spcPts val="1100"/>
              </a:spcBef>
              <a:buSzTx/>
              <a:buNone/>
              <a:defRPr sz="2580">
                <a:latin typeface="Arial"/>
                <a:ea typeface="Arial"/>
                <a:cs typeface="Arial"/>
                <a:sym typeface="Arial"/>
              </a:defRPr>
            </a:pPr>
            <a:r>
              <a:t>Forventningen er at forskning skal gi kunnskap både om prosesser knyttet til utvikling, innføring og bruk av e-helse, og </a:t>
            </a:r>
            <a:r>
              <a:rPr b="1"/>
              <a:t>gi økt forståelse av effektene spesifikke e-helse tiltak</a:t>
            </a:r>
            <a:r>
              <a:t> har på </a:t>
            </a:r>
            <a:r>
              <a:rPr b="1"/>
              <a:t>kvalitet, pasientsikkerhet og effektivitet. </a:t>
            </a:r>
            <a:endParaRPr b="1" sz="2450">
              <a:latin typeface="Times"/>
              <a:ea typeface="Times"/>
              <a:cs typeface="Times"/>
              <a:sym typeface="Times"/>
            </a:endParaRPr>
          </a:p>
          <a:p>
            <a:pPr marL="316039" indent="-316039" defTabSz="448055">
              <a:lnSpc>
                <a:spcPts val="3000"/>
              </a:lnSpc>
              <a:spcBef>
                <a:spcPts val="1100"/>
              </a:spcBef>
              <a:defRPr sz="1306">
                <a:latin typeface="Arial"/>
                <a:ea typeface="Arial"/>
                <a:cs typeface="Arial"/>
                <a:sym typeface="Arial"/>
              </a:defRPr>
            </a:pPr>
            <a:r>
              <a:rPr u="sng">
                <a:hlinkClick r:id="rId2" invalidUrl="" action="" tgtFrame="" tooltip="" history="1" highlightClick="0" endSnd="0"/>
              </a:rPr>
              <a:t>https://ehelse.no/Documents/Nasjonale%20utvalg/NUFA/NUFA%2026.-27.april%202017_pdf.pdf</a:t>
            </a:r>
          </a:p>
          <a:p>
            <a:pPr marL="316039" indent="-316039" defTabSz="448055">
              <a:lnSpc>
                <a:spcPts val="3000"/>
              </a:lnSpc>
              <a:spcBef>
                <a:spcPts val="1100"/>
              </a:spcBef>
              <a:defRPr sz="1306">
                <a:latin typeface="Arial"/>
                <a:ea typeface="Arial"/>
                <a:cs typeface="Arial"/>
                <a:sym typeface="Arial"/>
              </a:defRPr>
            </a:pPr>
            <a:r>
              <a:t>Vedlegg 5</a:t>
            </a:r>
          </a:p>
        </p:txBody>
      </p:sp>
      <p:sp>
        <p:nvSpPr>
          <p:cNvPr id="140" name="Jeg ser en komplett mangel på skriftlig effektkunnskap i planene: TsG"/>
          <p:cNvSpPr/>
          <p:nvPr/>
        </p:nvSpPr>
        <p:spPr>
          <a:xfrm>
            <a:off x="1907752" y="8916575"/>
            <a:ext cx="9577731" cy="46990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/>
            <a:r>
              <a:t>Jeg ser en komplett mangel på skriftlig effektkunnskap i planene: TsG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Komplekst: Krever ‘Metodisk Bredde’"/>
          <p:cNvSpPr/>
          <p:nvPr>
            <p:ph type="title"/>
          </p:nvPr>
        </p:nvSpPr>
        <p:spPr>
          <a:xfrm>
            <a:off x="952500" y="635000"/>
            <a:ext cx="5334000" cy="1411338"/>
          </a:xfrm>
          <a:prstGeom prst="rect">
            <a:avLst/>
          </a:prstGeom>
        </p:spPr>
        <p:txBody>
          <a:bodyPr/>
          <a:lstStyle>
            <a:lvl1pPr defTabSz="408940">
              <a:defRPr sz="4200"/>
            </a:lvl1pPr>
          </a:lstStyle>
          <a:p>
            <a:pPr/>
            <a:r>
              <a:t>Komplekst: Krever ‘Metodisk Bredde’</a:t>
            </a:r>
          </a:p>
        </p:txBody>
      </p:sp>
      <p:sp>
        <p:nvSpPr>
          <p:cNvPr id="143" name="E-helse er et komplekst område.…"/>
          <p:cNvSpPr/>
          <p:nvPr>
            <p:ph type="body" sz="half" idx="1"/>
          </p:nvPr>
        </p:nvSpPr>
        <p:spPr>
          <a:xfrm>
            <a:off x="952500" y="2480964"/>
            <a:ext cx="5334000" cy="6383636"/>
          </a:xfrm>
          <a:prstGeom prst="rect">
            <a:avLst/>
          </a:prstGeom>
        </p:spPr>
        <p:txBody>
          <a:bodyPr/>
          <a:lstStyle/>
          <a:p>
            <a:pPr algn="l" defTabSz="425195">
              <a:lnSpc>
                <a:spcPts val="3900"/>
              </a:lnSpc>
              <a:spcBef>
                <a:spcPts val="1100"/>
              </a:spcBef>
              <a:defRPr sz="2170">
                <a:latin typeface="Arial"/>
                <a:ea typeface="Arial"/>
                <a:cs typeface="Arial"/>
                <a:sym typeface="Arial"/>
              </a:defRPr>
            </a:pPr>
            <a:r>
              <a:t>E-helse er et </a:t>
            </a:r>
            <a:r>
              <a:rPr b="1"/>
              <a:t>komplekst område</a:t>
            </a:r>
            <a:r>
              <a:t>. </a:t>
            </a:r>
          </a:p>
          <a:p>
            <a:pPr algn="l" defTabSz="425195">
              <a:lnSpc>
                <a:spcPts val="3900"/>
              </a:lnSpc>
              <a:spcBef>
                <a:spcPts val="1100"/>
              </a:spcBef>
              <a:defRPr sz="2170">
                <a:latin typeface="Arial"/>
                <a:ea typeface="Arial"/>
                <a:cs typeface="Arial"/>
                <a:sym typeface="Arial"/>
              </a:defRPr>
            </a:pPr>
            <a:r>
              <a:t>Sosiale og tekniske innsatsfaktorer skal samvirke og </a:t>
            </a:r>
            <a:r>
              <a:rPr b="1"/>
              <a:t>gi gevinster</a:t>
            </a:r>
            <a:r>
              <a:t> i særs ulike organisatoriske kontekster. </a:t>
            </a:r>
          </a:p>
          <a:p>
            <a:pPr algn="l" defTabSz="425195">
              <a:lnSpc>
                <a:spcPts val="3900"/>
              </a:lnSpc>
              <a:spcBef>
                <a:spcPts val="1100"/>
              </a:spcBef>
              <a:defRPr sz="2170">
                <a:latin typeface="Arial"/>
                <a:ea typeface="Arial"/>
                <a:cs typeface="Arial"/>
                <a:sym typeface="Arial"/>
              </a:defRPr>
            </a:pPr>
            <a:r>
              <a:t>Effektiv nasjonal styring og </a:t>
            </a:r>
            <a:r>
              <a:rPr b="1"/>
              <a:t>økt gjennomføringsevne </a:t>
            </a:r>
            <a:r>
              <a:t>på e-helseområdet krever kunnskap om dette komplekse samspillet. </a:t>
            </a:r>
          </a:p>
          <a:p>
            <a:pPr algn="l" defTabSz="425195">
              <a:lnSpc>
                <a:spcPts val="3900"/>
              </a:lnSpc>
              <a:spcBef>
                <a:spcPts val="1100"/>
              </a:spcBef>
              <a:defRPr sz="2170">
                <a:latin typeface="Arial"/>
                <a:ea typeface="Arial"/>
                <a:cs typeface="Arial"/>
                <a:sym typeface="Arial"/>
              </a:defRPr>
            </a:pPr>
            <a:r>
              <a:t>Rapporten skal skape rom for tematisk, teoretisk og </a:t>
            </a:r>
            <a:r>
              <a:rPr b="1"/>
              <a:t>metodisk bredde</a:t>
            </a:r>
            <a:r>
              <a:t> som </a:t>
            </a:r>
            <a:r>
              <a:rPr b="1"/>
              <a:t>evner å gjenspeile denne kompleksiteten. </a:t>
            </a:r>
            <a:endParaRPr b="1"/>
          </a:p>
          <a:p>
            <a:pPr algn="l" defTabSz="425195">
              <a:lnSpc>
                <a:spcPts val="3900"/>
              </a:lnSpc>
              <a:spcBef>
                <a:spcPts val="1100"/>
              </a:spcBef>
              <a:defRPr sz="2170">
                <a:latin typeface="Arial"/>
                <a:ea typeface="Arial"/>
                <a:cs typeface="Arial"/>
                <a:sym typeface="Arial"/>
              </a:defRPr>
            </a:pPr>
            <a:r>
              <a:t>Samtidig vil det være viktig å kunne peke ut områder som bør ha en særlig </a:t>
            </a:r>
            <a:r>
              <a:rPr b="1"/>
              <a:t>prioritet</a:t>
            </a:r>
            <a:r>
              <a:t>. </a:t>
            </a:r>
          </a:p>
          <a:p>
            <a:pPr marL="299915" indent="-299915" algn="l" defTabSz="425195">
              <a:lnSpc>
                <a:spcPts val="2800"/>
              </a:lnSpc>
              <a:spcBef>
                <a:spcPts val="1100"/>
              </a:spcBef>
              <a:buSzPct val="75000"/>
              <a:buChar char="•"/>
              <a:defRPr sz="1239">
                <a:latin typeface="Arial"/>
                <a:ea typeface="Arial"/>
                <a:cs typeface="Arial"/>
                <a:sym typeface="Arial"/>
              </a:defRPr>
            </a:pPr>
            <a:r>
              <a:rPr u="sng">
                <a:hlinkClick r:id="rId2" invalidUrl="" action="" tgtFrame="" tooltip="" history="1" highlightClick="0" endSnd="0"/>
              </a:rPr>
              <a:t>https://ehelse.no/Documents/Nasjonale%20utvalg/NUFA/NUFA%2026.-27.april%202017_pdf.pdf</a:t>
            </a:r>
          </a:p>
          <a:p>
            <a:pPr marL="299915" indent="-299915" algn="l" defTabSz="425195">
              <a:lnSpc>
                <a:spcPts val="2800"/>
              </a:lnSpc>
              <a:spcBef>
                <a:spcPts val="1100"/>
              </a:spcBef>
              <a:buSzPct val="75000"/>
              <a:buChar char="•"/>
              <a:defRPr sz="1239">
                <a:latin typeface="Arial"/>
                <a:ea typeface="Arial"/>
                <a:cs typeface="Arial"/>
                <a:sym typeface="Arial"/>
              </a:defRPr>
            </a:pPr>
            <a:r>
              <a:t>Vedlegg 5</a:t>
            </a:r>
            <a:endParaRPr sz="1116"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44" name="Jeg ser ikke noen forsøk på…"/>
          <p:cNvSpPr/>
          <p:nvPr/>
        </p:nvSpPr>
        <p:spPr>
          <a:xfrm>
            <a:off x="6782137" y="2985888"/>
            <a:ext cx="5484572" cy="120650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>
                <a:solidFill>
                  <a:srgbClr val="FFFFFF"/>
                </a:solidFill>
              </a:defRPr>
            </a:pPr>
            <a:r>
              <a:t>Jeg ser ikke noen forsøk på 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å vise helheten:  TsG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men det er fint at man har begynt å lete</a:t>
            </a:r>
          </a:p>
        </p:txBody>
      </p:sp>
      <p:sp>
        <p:nvSpPr>
          <p:cNvPr id="145" name="Man skal ikke prioritere tiltak og investeringer!…"/>
          <p:cNvSpPr/>
          <p:nvPr/>
        </p:nvSpPr>
        <p:spPr>
          <a:xfrm>
            <a:off x="6504825" y="6577320"/>
            <a:ext cx="6443169" cy="157481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>
                <a:solidFill>
                  <a:srgbClr val="FFFFFF"/>
                </a:solidFill>
              </a:defRPr>
            </a:pPr>
            <a:r>
              <a:t>Man skal ikke prioritere tiltak og investeringer!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Vi skal vel prioritier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resultater</a:t>
            </a:r>
            <a:r>
              <a:t> på kritiske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helseområder</a:t>
            </a:r>
            <a:r>
              <a:t>. 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TsG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Faktabasert for å nå mål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78358">
              <a:defRPr sz="7919"/>
            </a:lvl1pPr>
          </a:lstStyle>
          <a:p>
            <a:pPr/>
            <a:r>
              <a:t>Faktabasert for å nå mål</a:t>
            </a:r>
          </a:p>
        </p:txBody>
      </p:sp>
      <p:sp>
        <p:nvSpPr>
          <p:cNvPr id="148" name="E-helse interessenter er en sammensatt gruppe med ulike behov og kompetanser.…"/>
          <p:cNvSpPr/>
          <p:nvPr>
            <p:ph type="body" sz="half" idx="1"/>
          </p:nvPr>
        </p:nvSpPr>
        <p:spPr>
          <a:xfrm>
            <a:off x="1041400" y="2628900"/>
            <a:ext cx="5334000" cy="6286500"/>
          </a:xfrm>
          <a:prstGeom prst="rect">
            <a:avLst/>
          </a:prstGeom>
        </p:spPr>
        <p:txBody>
          <a:bodyPr/>
          <a:lstStyle/>
          <a:p>
            <a:pPr marL="0" indent="0" defTabSz="457200">
              <a:lnSpc>
                <a:spcPts val="4400"/>
              </a:lnSpc>
              <a:spcBef>
                <a:spcPts val="1200"/>
              </a:spcBef>
              <a:buSzTx/>
              <a:buNone/>
              <a:defRPr sz="1333">
                <a:latin typeface="Arial"/>
                <a:ea typeface="Arial"/>
                <a:cs typeface="Arial"/>
                <a:sym typeface="Arial"/>
              </a:defRPr>
            </a:pPr>
            <a:r>
              <a:rPr sz="2433"/>
              <a:t>E-helse interessenter er en sammensatt gruppe med ulike behov og kompetanser. </a:t>
            </a:r>
            <a:endParaRPr sz="2433"/>
          </a:p>
          <a:p>
            <a:pPr marL="0" indent="0" defTabSz="457200">
              <a:lnSpc>
                <a:spcPts val="4400"/>
              </a:lnSpc>
              <a:spcBef>
                <a:spcPts val="1200"/>
              </a:spcBef>
              <a:buSzTx/>
              <a:buNone/>
              <a:defRPr sz="1333">
                <a:latin typeface="Arial"/>
                <a:ea typeface="Arial"/>
                <a:cs typeface="Arial"/>
                <a:sym typeface="Arial"/>
              </a:defRPr>
            </a:pPr>
            <a:r>
              <a:rPr sz="2433"/>
              <a:t>Å bidra til økt kunnskap og styrket kompetanse blant aktørene er viktig for å </a:t>
            </a:r>
            <a:r>
              <a:rPr b="1" sz="2433"/>
              <a:t>realisere strategisk måloppnåelse.</a:t>
            </a:r>
            <a:r>
              <a:rPr sz="2433"/>
              <a:t> </a:t>
            </a:r>
            <a:endParaRPr sz="2433"/>
          </a:p>
          <a:p>
            <a:pPr marL="0" indent="0" defTabSz="457200">
              <a:lnSpc>
                <a:spcPts val="4400"/>
              </a:lnSpc>
              <a:spcBef>
                <a:spcPts val="1200"/>
              </a:spcBef>
              <a:buSzTx/>
              <a:buNone/>
              <a:defRPr sz="1333">
                <a:latin typeface="Arial"/>
                <a:ea typeface="Arial"/>
                <a:cs typeface="Arial"/>
                <a:sym typeface="Arial"/>
              </a:defRPr>
            </a:pPr>
            <a:r>
              <a:rPr b="1" sz="2433"/>
              <a:t>Formidling av resultater fra forskning og utredning</a:t>
            </a:r>
            <a:r>
              <a:rPr sz="2433"/>
              <a:t> som grunnlag for </a:t>
            </a:r>
            <a:r>
              <a:rPr b="1" sz="2433"/>
              <a:t>faktabaserte </a:t>
            </a:r>
            <a:r>
              <a:rPr sz="2433"/>
              <a:t>og konstruktive diskusjoner blir viktig i den sammenheng.</a:t>
            </a:r>
            <a:r>
              <a:t> </a:t>
            </a:r>
          </a:p>
          <a:p>
            <a:pPr marL="0" indent="0" defTabSz="457200">
              <a:lnSpc>
                <a:spcPts val="3100"/>
              </a:lnSpc>
              <a:spcBef>
                <a:spcPts val="1200"/>
              </a:spcBef>
              <a:buSzTx/>
              <a:buNone/>
              <a:defRPr sz="1333">
                <a:latin typeface="Arial"/>
                <a:ea typeface="Arial"/>
                <a:cs typeface="Arial"/>
                <a:sym typeface="Arial"/>
              </a:defRPr>
            </a:pPr>
            <a:endParaRPr sz="1200">
              <a:latin typeface="Times"/>
              <a:ea typeface="Times"/>
              <a:cs typeface="Times"/>
              <a:sym typeface="Times"/>
            </a:endParaRPr>
          </a:p>
          <a:p>
            <a:pPr marL="163285" indent="-163285" defTabSz="457200">
              <a:lnSpc>
                <a:spcPts val="3100"/>
              </a:lnSpc>
              <a:spcBef>
                <a:spcPts val="1200"/>
              </a:spcBef>
              <a:defRPr sz="1333">
                <a:latin typeface="Arial"/>
                <a:ea typeface="Arial"/>
                <a:cs typeface="Arial"/>
                <a:sym typeface="Arial"/>
              </a:defRPr>
            </a:pPr>
            <a:r>
              <a:rPr u="sng">
                <a:hlinkClick r:id="rId2" invalidUrl="" action="" tgtFrame="" tooltip="" history="1" highlightClick="0" endSnd="0"/>
              </a:rPr>
              <a:t>https://ehelse.no/Documents/Nasjonale%20utvalg/NUFA/NUFA%2026.-27.april%202017_pdf.pdf</a:t>
            </a:r>
            <a:endParaRPr sz="1200">
              <a:latin typeface="Times"/>
              <a:ea typeface="Times"/>
              <a:cs typeface="Times"/>
              <a:sym typeface="Times"/>
            </a:endParaRPr>
          </a:p>
          <a:p>
            <a:pPr marL="146957" indent="-146957" defTabSz="457200">
              <a:lnSpc>
                <a:spcPts val="2900"/>
              </a:lnSpc>
              <a:spcBef>
                <a:spcPts val="1200"/>
              </a:spcBef>
              <a:defRPr sz="1333">
                <a:latin typeface="Arial"/>
                <a:ea typeface="Arial"/>
                <a:cs typeface="Arial"/>
                <a:sym typeface="Arial"/>
              </a:defRPr>
            </a:pPr>
            <a:r>
              <a:rPr sz="1200">
                <a:latin typeface="Times"/>
                <a:ea typeface="Times"/>
                <a:cs typeface="Times"/>
                <a:sym typeface="Times"/>
              </a:rPr>
              <a:t>vedlegg 5</a:t>
            </a:r>
          </a:p>
        </p:txBody>
      </p:sp>
      <p:sp>
        <p:nvSpPr>
          <p:cNvPr id="149" name="Hver eneste målsetning bør knyttes…"/>
          <p:cNvSpPr/>
          <p:nvPr/>
        </p:nvSpPr>
        <p:spPr>
          <a:xfrm>
            <a:off x="6914456" y="3280013"/>
            <a:ext cx="5009694" cy="83820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>
                <a:solidFill>
                  <a:srgbClr val="FFFFFF"/>
                </a:solidFill>
              </a:defRPr>
            </a:pPr>
            <a:r>
              <a:t>Hver eneste målsetning bør knyttes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fakta som prioriteter den. TsG</a:t>
            </a:r>
          </a:p>
        </p:txBody>
      </p:sp>
      <p:sp>
        <p:nvSpPr>
          <p:cNvPr id="150" name="Hver eneste tiltak eller investering…"/>
          <p:cNvSpPr/>
          <p:nvPr/>
        </p:nvSpPr>
        <p:spPr>
          <a:xfrm>
            <a:off x="6393501" y="5901266"/>
            <a:ext cx="5534864" cy="157480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>
                <a:solidFill>
                  <a:srgbClr val="FFFFFF"/>
                </a:solidFill>
              </a:defRPr>
            </a:pPr>
            <a:r>
              <a:t>Hver eneste tiltak eller investering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bør tilknyttes dokumentasjon med fakta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om hvorfor vi tror den vil levere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våre målverdier på lønnsomt vis. TsG</a:t>
            </a:r>
          </a:p>
        </p:txBody>
      </p:sp>
      <p:sp>
        <p:nvSpPr>
          <p:cNvPr id="151" name="Bruk; ‘Grunn’ (eng. Rationale) for hver eneste målsetning.…"/>
          <p:cNvSpPr/>
          <p:nvPr/>
        </p:nvSpPr>
        <p:spPr>
          <a:xfrm>
            <a:off x="4724941" y="8420099"/>
            <a:ext cx="8093051" cy="838201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>
                <a:solidFill>
                  <a:srgbClr val="FFFFFF"/>
                </a:solidFill>
              </a:defRPr>
            </a:pPr>
            <a:r>
              <a:t>Bruk; ‘Grunn’ (eng. Rationale) for hver eneste målsetning. 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Se eksempel i Aktiv Rolle mål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Interessenter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Interessenter</a:t>
            </a:r>
          </a:p>
        </p:txBody>
      </p:sp>
      <p:sp>
        <p:nvSpPr>
          <p:cNvPr id="154" name="Som del av oppdraget vil en derfor identifiserer interessenter og arenaer for formidling av kunnskapsbehovene og legge en plan for aktiv deltakelse her.…"/>
          <p:cNvSpPr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457200">
              <a:lnSpc>
                <a:spcPts val="6100"/>
              </a:lnSpc>
              <a:spcBef>
                <a:spcPts val="1200"/>
              </a:spcBef>
              <a:buSzTx/>
              <a:buNone/>
              <a:defRPr sz="3833">
                <a:latin typeface="Arial"/>
                <a:ea typeface="Arial"/>
                <a:cs typeface="Arial"/>
                <a:sym typeface="Arial"/>
              </a:defRPr>
            </a:pPr>
            <a:r>
              <a:t>Som del av oppdraget vil en derfor identifiserer </a:t>
            </a:r>
            <a:r>
              <a:rPr b="1"/>
              <a:t>interessenter</a:t>
            </a:r>
            <a:r>
              <a:t> og arenaer for formidling av kunnskapsbehovene og legge en plan for aktiv deltakelse her. </a:t>
            </a:r>
            <a:endParaRPr sz="1200">
              <a:latin typeface="Times"/>
              <a:ea typeface="Times"/>
              <a:cs typeface="Times"/>
              <a:sym typeface="Times"/>
            </a:endParaRPr>
          </a:p>
          <a:p>
            <a:pPr marL="163285" indent="-163285" defTabSz="457200">
              <a:lnSpc>
                <a:spcPts val="3100"/>
              </a:lnSpc>
              <a:spcBef>
                <a:spcPts val="1200"/>
              </a:spcBef>
              <a:defRPr sz="1333">
                <a:latin typeface="Arial"/>
                <a:ea typeface="Arial"/>
                <a:cs typeface="Arial"/>
                <a:sym typeface="Arial"/>
              </a:defRPr>
            </a:pPr>
            <a:r>
              <a:rPr u="sng">
                <a:hlinkClick r:id="rId2" invalidUrl="" action="" tgtFrame="" tooltip="" history="1" highlightClick="0" endSnd="0"/>
              </a:rPr>
              <a:t>https://ehelse.no/Documents/Nasjonale%20utvalg/NUFA/NUFA%2026.-27.april%202017_pdf.pdf</a:t>
            </a:r>
            <a:endParaRPr sz="1200">
              <a:latin typeface="Times"/>
              <a:ea typeface="Times"/>
              <a:cs typeface="Times"/>
              <a:sym typeface="Times"/>
            </a:endParaRPr>
          </a:p>
          <a:p>
            <a:pPr marL="146957" indent="-146957" defTabSz="457200">
              <a:lnSpc>
                <a:spcPts val="2900"/>
              </a:lnSpc>
              <a:spcBef>
                <a:spcPts val="1200"/>
              </a:spcBef>
              <a:defRPr sz="1333">
                <a:latin typeface="Arial"/>
                <a:ea typeface="Arial"/>
                <a:cs typeface="Arial"/>
                <a:sym typeface="Arial"/>
              </a:defRPr>
            </a:pPr>
            <a:r>
              <a:rPr sz="1200">
                <a:latin typeface="Times"/>
                <a:ea typeface="Times"/>
                <a:cs typeface="Times"/>
                <a:sym typeface="Times"/>
              </a:rPr>
              <a:t>vedlegg 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