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1.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embeddings/oleObject4.bin" ContentType="application/vnd.openxmlformats-officedocument.oleObject"/>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embeddings/oleObject5.bin" ContentType="application/vnd.openxmlformats-officedocument.oleObject"/>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embeddings/oleObject6.bin" ContentType="application/vnd.openxmlformats-officedocument.oleObject"/>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embeddings/oleObject7.bin" ContentType="application/vnd.openxmlformats-officedocument.oleObject"/>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media/audio1.bin" ContentType="audio/unknown"/>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embeddings/oleObject8.bin" ContentType="application/vnd.openxmlformats-officedocument.oleObject"/>
  <Override PartName="/ppt/notesSlides/notesSlide74.xml" ContentType="application/vnd.openxmlformats-officedocument.presentationml.notesSlide+xml"/>
  <Override PartName="/ppt/notesSlides/notesSlide75.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2"/>
  </p:notesMasterIdLst>
  <p:sldIdLst>
    <p:sldId id="328" r:id="rId2"/>
    <p:sldId id="308" r:id="rId3"/>
    <p:sldId id="309" r:id="rId4"/>
    <p:sldId id="310" r:id="rId5"/>
    <p:sldId id="329" r:id="rId6"/>
    <p:sldId id="331" r:id="rId7"/>
    <p:sldId id="332" r:id="rId8"/>
    <p:sldId id="333" r:id="rId9"/>
    <p:sldId id="334" r:id="rId10"/>
    <p:sldId id="335" r:id="rId11"/>
    <p:sldId id="339" r:id="rId12"/>
    <p:sldId id="340" r:id="rId13"/>
    <p:sldId id="341" r:id="rId14"/>
    <p:sldId id="342" r:id="rId15"/>
    <p:sldId id="343" r:id="rId16"/>
    <p:sldId id="344" r:id="rId17"/>
    <p:sldId id="345" r:id="rId18"/>
    <p:sldId id="346" r:id="rId19"/>
    <p:sldId id="347" r:id="rId20"/>
    <p:sldId id="349" r:id="rId21"/>
    <p:sldId id="336" r:id="rId22"/>
    <p:sldId id="337" r:id="rId23"/>
    <p:sldId id="338" r:id="rId24"/>
    <p:sldId id="350" r:id="rId25"/>
    <p:sldId id="330" r:id="rId26"/>
    <p:sldId id="257" r:id="rId27"/>
    <p:sldId id="258" r:id="rId28"/>
    <p:sldId id="259" r:id="rId29"/>
    <p:sldId id="260" r:id="rId30"/>
    <p:sldId id="261" r:id="rId31"/>
    <p:sldId id="262" r:id="rId32"/>
    <p:sldId id="263" r:id="rId33"/>
    <p:sldId id="264" r:id="rId34"/>
    <p:sldId id="265" r:id="rId35"/>
    <p:sldId id="266" r:id="rId36"/>
    <p:sldId id="267" r:id="rId37"/>
    <p:sldId id="268" r:id="rId38"/>
    <p:sldId id="269" r:id="rId39"/>
    <p:sldId id="270" r:id="rId40"/>
    <p:sldId id="271" r:id="rId41"/>
    <p:sldId id="272" r:id="rId42"/>
    <p:sldId id="274" r:id="rId43"/>
    <p:sldId id="275" r:id="rId44"/>
    <p:sldId id="276" r:id="rId45"/>
    <p:sldId id="277" r:id="rId46"/>
    <p:sldId id="278" r:id="rId47"/>
    <p:sldId id="281" r:id="rId48"/>
    <p:sldId id="282" r:id="rId49"/>
    <p:sldId id="283" r:id="rId50"/>
    <p:sldId id="284" r:id="rId51"/>
    <p:sldId id="285" r:id="rId52"/>
    <p:sldId id="286" r:id="rId53"/>
    <p:sldId id="287" r:id="rId54"/>
    <p:sldId id="288" r:id="rId55"/>
    <p:sldId id="289" r:id="rId56"/>
    <p:sldId id="290" r:id="rId57"/>
    <p:sldId id="291" r:id="rId58"/>
    <p:sldId id="292" r:id="rId59"/>
    <p:sldId id="293" r:id="rId60"/>
    <p:sldId id="296" r:id="rId61"/>
    <p:sldId id="297" r:id="rId62"/>
    <p:sldId id="298" r:id="rId63"/>
    <p:sldId id="299" r:id="rId64"/>
    <p:sldId id="300" r:id="rId65"/>
    <p:sldId id="301" r:id="rId66"/>
    <p:sldId id="302" r:id="rId67"/>
    <p:sldId id="303" r:id="rId68"/>
    <p:sldId id="304" r:id="rId69"/>
    <p:sldId id="305" r:id="rId70"/>
    <p:sldId id="306" r:id="rId71"/>
    <p:sldId id="307" r:id="rId72"/>
    <p:sldId id="294" r:id="rId73"/>
    <p:sldId id="311" r:id="rId74"/>
    <p:sldId id="312" r:id="rId75"/>
    <p:sldId id="313" r:id="rId76"/>
    <p:sldId id="314" r:id="rId77"/>
    <p:sldId id="315" r:id="rId78"/>
    <p:sldId id="316" r:id="rId79"/>
    <p:sldId id="317" r:id="rId80"/>
    <p:sldId id="318" r:id="rId81"/>
    <p:sldId id="353" r:id="rId82"/>
    <p:sldId id="319" r:id="rId83"/>
    <p:sldId id="320" r:id="rId84"/>
    <p:sldId id="321" r:id="rId85"/>
    <p:sldId id="322" r:id="rId86"/>
    <p:sldId id="323" r:id="rId87"/>
    <p:sldId id="324" r:id="rId88"/>
    <p:sldId id="325" r:id="rId89"/>
    <p:sldId id="326" r:id="rId90"/>
    <p:sldId id="327" r:id="rId91"/>
    <p:sldId id="351" r:id="rId92"/>
    <p:sldId id="352" r:id="rId93"/>
    <p:sldId id="354" r:id="rId94"/>
    <p:sldId id="356" r:id="rId95"/>
    <p:sldId id="357" r:id="rId96"/>
    <p:sldId id="358" r:id="rId97"/>
    <p:sldId id="359" r:id="rId98"/>
    <p:sldId id="360" r:id="rId99"/>
    <p:sldId id="362" r:id="rId100"/>
    <p:sldId id="361" r:id="rId1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49" autoAdjust="0"/>
    <p:restoredTop sz="94660"/>
  </p:normalViewPr>
  <p:slideViewPr>
    <p:cSldViewPr snapToGrid="0" snapToObjects="1">
      <p:cViewPr>
        <p:scale>
          <a:sx n="86" d="100"/>
          <a:sy n="86" d="100"/>
        </p:scale>
        <p:origin x="-552" y="16"/>
      </p:cViewPr>
      <p:guideLst>
        <p:guide orient="horz" pos="2160"/>
        <p:guide pos="2880"/>
      </p:guideLst>
    </p:cSldViewPr>
  </p:slideViewPr>
  <p:notesTextViewPr>
    <p:cViewPr>
      <p:scale>
        <a:sx n="100" d="100"/>
        <a:sy n="100" d="100"/>
      </p:scale>
      <p:origin x="0" y="352"/>
    </p:cViewPr>
  </p:notesTextViewPr>
  <p:sorterViewPr>
    <p:cViewPr>
      <p:scale>
        <a:sx n="66" d="100"/>
        <a:sy n="66" d="100"/>
      </p:scale>
      <p:origin x="0" y="16944"/>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notesMaster" Target="notesMasters/notesMaster1.xml"/><Relationship Id="rId103" Type="http://schemas.openxmlformats.org/officeDocument/2006/relationships/printerSettings" Target="printerSettings/printerSettings1.bin"/><Relationship Id="rId104" Type="http://schemas.openxmlformats.org/officeDocument/2006/relationships/presProps" Target="presProps.xml"/><Relationship Id="rId105" Type="http://schemas.openxmlformats.org/officeDocument/2006/relationships/viewProps" Target="viewProps.xml"/><Relationship Id="rId106" Type="http://schemas.openxmlformats.org/officeDocument/2006/relationships/theme" Target="theme/theme1.xml"/><Relationship Id="rId10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 Id="rId2" Type="http://schemas.openxmlformats.org/officeDocument/2006/relationships/image" Target="../media/image4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0A072E-832C-CB45-B929-A7BA4109A9B9}" type="datetimeFigureOut">
              <a:rPr lang="en-US" smtClean="0"/>
              <a:t>26/05/15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7307A4-2406-7844-A292-FEFFB2338138}" type="slidenum">
              <a:rPr lang="en-US" smtClean="0"/>
              <a:t>‹#›</a:t>
            </a:fld>
            <a:endParaRPr lang="en-US"/>
          </a:p>
        </p:txBody>
      </p:sp>
    </p:spTree>
    <p:extLst>
      <p:ext uri="{BB962C8B-B14F-4D97-AF65-F5344CB8AC3E}">
        <p14:creationId xmlns:p14="http://schemas.microsoft.com/office/powerpoint/2010/main" val="14417626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www.Namcook.com"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 Id="rId3" Type="http://schemas.openxmlformats.org/officeDocument/2006/relationships/hyperlink" Target="mailto:Cjones@spr.com"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 Id="rId3" Type="http://schemas.openxmlformats.org/officeDocument/2006/relationships/hyperlink" Target="mailto:Cjones@spr.com"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mailto:Capers.Jones3@Gmail.com" TargetMode="External"/><Relationship Id="rId4" Type="http://schemas.openxmlformats.org/officeDocument/2006/relationships/hyperlink" Target="http://www.Namcook.com/" TargetMode="External"/><Relationship Id="rId5" Type="http://schemas.openxmlformats.org/officeDocument/2006/relationships/hyperlink" Target="http://Namcookanalytics.com" TargetMode="External"/><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SET OF SLIDES PHOTOS FROM SOFTWARE INSPECTION BOOK WERE MADE 16 AUG 2014 TSG IPHONE 5S</a:t>
            </a:r>
          </a:p>
          <a:p>
            <a:endParaRPr lang="en-GB" dirty="0" smtClean="0"/>
          </a:p>
          <a:p>
            <a:r>
              <a:rPr lang="en-GB" dirty="0" smtClean="0"/>
              <a:t>THE PHOTO OF Robert Mays </a:t>
            </a:r>
          </a:p>
          <a:p>
            <a:r>
              <a:rPr lang="en-GB" dirty="0" smtClean="0"/>
              <a:t>at Duke Gardens, May 2014</a:t>
            </a:r>
          </a:p>
          <a:p>
            <a:r>
              <a:rPr lang="en-GB" dirty="0" smtClean="0"/>
              <a:t>From his website</a:t>
            </a:r>
          </a:p>
          <a:p>
            <a:r>
              <a:rPr lang="en-GB" dirty="0" smtClean="0"/>
              <a:t>http://</a:t>
            </a:r>
            <a:r>
              <a:rPr lang="en-GB" dirty="0" err="1" smtClean="0"/>
              <a:t>selfconsciousmind.com</a:t>
            </a:r>
            <a:r>
              <a:rPr lang="en-GB" dirty="0" smtClean="0"/>
              <a:t>/</a:t>
            </a:r>
            <a:r>
              <a:rPr lang="en-GB" dirty="0" err="1" smtClean="0"/>
              <a:t>cvs.html</a:t>
            </a:r>
            <a:endParaRPr lang="en-GB" dirty="0" smtClean="0"/>
          </a:p>
          <a:p>
            <a:r>
              <a:rPr lang="en-GB" dirty="0" smtClean="0"/>
              <a:t>, at his suggestion </a:t>
            </a:r>
            <a:r>
              <a:rPr lang="en-GB" dirty="0" err="1" smtClean="0"/>
              <a:t>aug</a:t>
            </a:r>
            <a:r>
              <a:rPr lang="en-GB" dirty="0" smtClean="0"/>
              <a:t> 16 2014</a:t>
            </a:r>
            <a:r>
              <a:rPr lang="en-GB" baseline="0" dirty="0" smtClean="0"/>
              <a:t> by email to </a:t>
            </a:r>
            <a:r>
              <a:rPr lang="en-GB" baseline="0" dirty="0" err="1" smtClean="0"/>
              <a:t>TsG</a:t>
            </a:r>
            <a:endParaRPr lang="en-GB" baseline="0" dirty="0" smtClean="0"/>
          </a:p>
          <a:p>
            <a:endParaRPr lang="en-GB" baseline="0" dirty="0" smtClean="0"/>
          </a:p>
          <a:p>
            <a:r>
              <a:rPr lang="en-GB" baseline="0" dirty="0" smtClean="0"/>
              <a:t>Robert Mays email 2014 </a:t>
            </a:r>
            <a:r>
              <a:rPr lang="en-GB" baseline="0" dirty="0" err="1" smtClean="0"/>
              <a:t>mays@ieee.org</a:t>
            </a:r>
            <a:endParaRPr lang="en-GB" baseline="0" dirty="0" smtClean="0"/>
          </a:p>
          <a:p>
            <a:r>
              <a:rPr lang="en-GB" baseline="0" dirty="0" smtClean="0"/>
              <a:t>5622 Brisbane Dr</a:t>
            </a:r>
          </a:p>
          <a:p>
            <a:r>
              <a:rPr lang="en-GB" baseline="0" dirty="0" smtClean="0"/>
              <a:t>Chapel Hill, NC 27514-9689</a:t>
            </a:r>
          </a:p>
          <a:p>
            <a:endParaRPr lang="en-GB" dirty="0"/>
          </a:p>
        </p:txBody>
      </p:sp>
      <p:sp>
        <p:nvSpPr>
          <p:cNvPr id="4" name="Slide Number Placeholder 3"/>
          <p:cNvSpPr>
            <a:spLocks noGrp="1"/>
          </p:cNvSpPr>
          <p:nvPr>
            <p:ph type="sldNum" sz="quarter" idx="10"/>
          </p:nvPr>
        </p:nvSpPr>
        <p:spPr/>
        <p:txBody>
          <a:bodyPr/>
          <a:lstStyle/>
          <a:p>
            <a:fld id="{E87307A4-2406-7844-A292-FEFFB2338138}" type="slidenum">
              <a:rPr lang="en-US" smtClean="0"/>
              <a:t>2</a:t>
            </a:fld>
            <a:endParaRPr lang="en-US"/>
          </a:p>
        </p:txBody>
      </p:sp>
    </p:spTree>
    <p:extLst>
      <p:ext uri="{BB962C8B-B14F-4D97-AF65-F5344CB8AC3E}">
        <p14:creationId xmlns:p14="http://schemas.microsoft.com/office/powerpoint/2010/main" val="289896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THIS SET OF SLIDES PHOTOS FROM SOFTWARE INSPECTION BOOK WERE MADE 16 AUG 2014 TSG IPHONE 5S</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AND FILED IN </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“DPP SLIDES MASTER 2014.PPTX IN TALKS SLIDES</a:t>
            </a:r>
            <a:r>
              <a:rPr lang="en-GB" baseline="0" dirty="0" smtClean="0"/>
              <a:t>  GILBS MAC</a:t>
            </a:r>
            <a:endParaRPr lang="en-GB" dirty="0" smtClean="0"/>
          </a:p>
          <a:p>
            <a:endParaRPr lang="en-GB" dirty="0"/>
          </a:p>
        </p:txBody>
      </p:sp>
      <p:sp>
        <p:nvSpPr>
          <p:cNvPr id="4" name="Slide Number Placeholder 3"/>
          <p:cNvSpPr>
            <a:spLocks noGrp="1"/>
          </p:cNvSpPr>
          <p:nvPr>
            <p:ph type="sldNum" sz="quarter" idx="10"/>
          </p:nvPr>
        </p:nvSpPr>
        <p:spPr/>
        <p:txBody>
          <a:bodyPr/>
          <a:lstStyle/>
          <a:p>
            <a:fld id="{E87307A4-2406-7844-A292-FEFFB2338138}" type="slidenum">
              <a:rPr lang="en-US" smtClean="0"/>
              <a:t>11</a:t>
            </a:fld>
            <a:endParaRPr lang="en-US"/>
          </a:p>
        </p:txBody>
      </p:sp>
    </p:spTree>
    <p:extLst>
      <p:ext uri="{BB962C8B-B14F-4D97-AF65-F5344CB8AC3E}">
        <p14:creationId xmlns:p14="http://schemas.microsoft.com/office/powerpoint/2010/main" val="1960296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THIS SET OF SLIDES PHOTOS FROM SOFTWARE INSPECTION BOOK WERE MADE 16 AUG 2014 TSG IPHONE 5S</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AND FILED IN </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“DPP SLIDES MASTER 2014.PPTX IN TALKS SLIDES</a:t>
            </a:r>
            <a:r>
              <a:rPr lang="en-GB" baseline="0" dirty="0" smtClean="0"/>
              <a:t>  GILBS MAC</a:t>
            </a:r>
            <a:endParaRPr lang="en-GB" dirty="0" smtClean="0"/>
          </a:p>
          <a:p>
            <a:endParaRPr lang="en-GB" dirty="0"/>
          </a:p>
        </p:txBody>
      </p:sp>
      <p:sp>
        <p:nvSpPr>
          <p:cNvPr id="4" name="Slide Number Placeholder 3"/>
          <p:cNvSpPr>
            <a:spLocks noGrp="1"/>
          </p:cNvSpPr>
          <p:nvPr>
            <p:ph type="sldNum" sz="quarter" idx="10"/>
          </p:nvPr>
        </p:nvSpPr>
        <p:spPr/>
        <p:txBody>
          <a:bodyPr/>
          <a:lstStyle/>
          <a:p>
            <a:fld id="{E87307A4-2406-7844-A292-FEFFB2338138}" type="slidenum">
              <a:rPr lang="en-US" smtClean="0"/>
              <a:t>12</a:t>
            </a:fld>
            <a:endParaRPr lang="en-US"/>
          </a:p>
        </p:txBody>
      </p:sp>
    </p:spTree>
    <p:extLst>
      <p:ext uri="{BB962C8B-B14F-4D97-AF65-F5344CB8AC3E}">
        <p14:creationId xmlns:p14="http://schemas.microsoft.com/office/powerpoint/2010/main" val="1880647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THIS SET OF SLIDES PHOTOS FROM SOFTWARE INSPECTION BOOK WERE MADE 16 AUG 2014 TSG IPHONE 5S</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AND FILED IN </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“DPP SLIDES MASTER 2014.PPTX IN TALKS SLIDES</a:t>
            </a:r>
            <a:r>
              <a:rPr lang="en-GB" baseline="0" dirty="0" smtClean="0"/>
              <a:t>  GILBS MAC</a:t>
            </a:r>
            <a:endParaRPr lang="en-GB" dirty="0" smtClean="0"/>
          </a:p>
          <a:p>
            <a:endParaRPr lang="en-GB" dirty="0"/>
          </a:p>
        </p:txBody>
      </p:sp>
      <p:sp>
        <p:nvSpPr>
          <p:cNvPr id="4" name="Slide Number Placeholder 3"/>
          <p:cNvSpPr>
            <a:spLocks noGrp="1"/>
          </p:cNvSpPr>
          <p:nvPr>
            <p:ph type="sldNum" sz="quarter" idx="10"/>
          </p:nvPr>
        </p:nvSpPr>
        <p:spPr/>
        <p:txBody>
          <a:bodyPr/>
          <a:lstStyle/>
          <a:p>
            <a:fld id="{E87307A4-2406-7844-A292-FEFFB2338138}" type="slidenum">
              <a:rPr lang="en-US" smtClean="0"/>
              <a:t>13</a:t>
            </a:fld>
            <a:endParaRPr lang="en-US"/>
          </a:p>
        </p:txBody>
      </p:sp>
    </p:spTree>
    <p:extLst>
      <p:ext uri="{BB962C8B-B14F-4D97-AF65-F5344CB8AC3E}">
        <p14:creationId xmlns:p14="http://schemas.microsoft.com/office/powerpoint/2010/main" val="992258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THIS SET OF SLIDES PHOTOS FROM SOFTWARE INSPECTION BOOK WERE MADE 16 AUG 2014 TSG IPHONE 5S</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AND FILED IN </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“DPP SLIDES MASTER 2014.PPTX IN TALKS SLIDES</a:t>
            </a:r>
            <a:r>
              <a:rPr lang="en-GB" baseline="0" dirty="0" smtClean="0"/>
              <a:t>  GILBS MAC</a:t>
            </a:r>
            <a:endParaRPr lang="en-GB" dirty="0" smtClean="0"/>
          </a:p>
          <a:p>
            <a:endParaRPr lang="en-GB" dirty="0"/>
          </a:p>
        </p:txBody>
      </p:sp>
      <p:sp>
        <p:nvSpPr>
          <p:cNvPr id="4" name="Slide Number Placeholder 3"/>
          <p:cNvSpPr>
            <a:spLocks noGrp="1"/>
          </p:cNvSpPr>
          <p:nvPr>
            <p:ph type="sldNum" sz="quarter" idx="10"/>
          </p:nvPr>
        </p:nvSpPr>
        <p:spPr/>
        <p:txBody>
          <a:bodyPr/>
          <a:lstStyle/>
          <a:p>
            <a:fld id="{E87307A4-2406-7844-A292-FEFFB2338138}" type="slidenum">
              <a:rPr lang="en-US" smtClean="0"/>
              <a:t>14</a:t>
            </a:fld>
            <a:endParaRPr lang="en-US"/>
          </a:p>
        </p:txBody>
      </p:sp>
    </p:spTree>
    <p:extLst>
      <p:ext uri="{BB962C8B-B14F-4D97-AF65-F5344CB8AC3E}">
        <p14:creationId xmlns:p14="http://schemas.microsoft.com/office/powerpoint/2010/main" val="3610976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THIS SET OF SLIDES PHOTOS FROM SOFTWARE INSPECTION BOOK WERE MADE 16 AUG 2014 TSG IPHONE 5S</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AND FILED IN </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“DPP SLIDES MASTER 2014.PPTX IN TALKS SLIDES</a:t>
            </a:r>
            <a:r>
              <a:rPr lang="en-GB" baseline="0" dirty="0" smtClean="0"/>
              <a:t>  GILBS MAC</a:t>
            </a:r>
            <a:endParaRPr lang="en-GB" dirty="0" smtClean="0"/>
          </a:p>
          <a:p>
            <a:endParaRPr lang="en-GB" dirty="0"/>
          </a:p>
        </p:txBody>
      </p:sp>
      <p:sp>
        <p:nvSpPr>
          <p:cNvPr id="4" name="Slide Number Placeholder 3"/>
          <p:cNvSpPr>
            <a:spLocks noGrp="1"/>
          </p:cNvSpPr>
          <p:nvPr>
            <p:ph type="sldNum" sz="quarter" idx="10"/>
          </p:nvPr>
        </p:nvSpPr>
        <p:spPr/>
        <p:txBody>
          <a:bodyPr/>
          <a:lstStyle/>
          <a:p>
            <a:fld id="{E87307A4-2406-7844-A292-FEFFB2338138}" type="slidenum">
              <a:rPr lang="en-US" smtClean="0"/>
              <a:t>15</a:t>
            </a:fld>
            <a:endParaRPr lang="en-US"/>
          </a:p>
        </p:txBody>
      </p:sp>
    </p:spTree>
    <p:extLst>
      <p:ext uri="{BB962C8B-B14F-4D97-AF65-F5344CB8AC3E}">
        <p14:creationId xmlns:p14="http://schemas.microsoft.com/office/powerpoint/2010/main" val="665953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THIS SET OF SLIDES PHOTOS FROM SOFTWARE INSPECTION BOOK WERE MADE 16 AUG 2014 TSG IPHONE 5S</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AND FILED IN </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“DPP SLIDES MASTER 2014.PPTX IN TALKS SLIDES</a:t>
            </a:r>
            <a:r>
              <a:rPr lang="en-GB" baseline="0" dirty="0" smtClean="0"/>
              <a:t>  GILBS MAC</a:t>
            </a:r>
            <a:endParaRPr lang="en-GB" dirty="0" smtClean="0"/>
          </a:p>
          <a:p>
            <a:endParaRPr lang="en-GB" dirty="0"/>
          </a:p>
        </p:txBody>
      </p:sp>
      <p:sp>
        <p:nvSpPr>
          <p:cNvPr id="4" name="Slide Number Placeholder 3"/>
          <p:cNvSpPr>
            <a:spLocks noGrp="1"/>
          </p:cNvSpPr>
          <p:nvPr>
            <p:ph type="sldNum" sz="quarter" idx="10"/>
          </p:nvPr>
        </p:nvSpPr>
        <p:spPr/>
        <p:txBody>
          <a:bodyPr/>
          <a:lstStyle/>
          <a:p>
            <a:fld id="{E87307A4-2406-7844-A292-FEFFB2338138}" type="slidenum">
              <a:rPr lang="en-US" smtClean="0"/>
              <a:t>16</a:t>
            </a:fld>
            <a:endParaRPr lang="en-US"/>
          </a:p>
        </p:txBody>
      </p:sp>
    </p:spTree>
    <p:extLst>
      <p:ext uri="{BB962C8B-B14F-4D97-AF65-F5344CB8AC3E}">
        <p14:creationId xmlns:p14="http://schemas.microsoft.com/office/powerpoint/2010/main" val="4068447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THIS SET OF SLIDES PHOTOS FROM SOFTWARE INSPECTION BOOK WERE MADE 16 AUG 2014 TSG IPHONE 5S</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AND FILED IN </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“DPP SLIDES MASTER 2014.PPTX IN TALKS SLIDES</a:t>
            </a:r>
            <a:r>
              <a:rPr lang="en-GB" baseline="0" dirty="0" smtClean="0"/>
              <a:t>  GILBS MAC</a:t>
            </a:r>
            <a:endParaRPr lang="en-GB" dirty="0" smtClean="0"/>
          </a:p>
          <a:p>
            <a:endParaRPr lang="en-GB" dirty="0"/>
          </a:p>
        </p:txBody>
      </p:sp>
      <p:sp>
        <p:nvSpPr>
          <p:cNvPr id="4" name="Slide Number Placeholder 3"/>
          <p:cNvSpPr>
            <a:spLocks noGrp="1"/>
          </p:cNvSpPr>
          <p:nvPr>
            <p:ph type="sldNum" sz="quarter" idx="10"/>
          </p:nvPr>
        </p:nvSpPr>
        <p:spPr/>
        <p:txBody>
          <a:bodyPr/>
          <a:lstStyle/>
          <a:p>
            <a:fld id="{E87307A4-2406-7844-A292-FEFFB2338138}" type="slidenum">
              <a:rPr lang="en-US" smtClean="0"/>
              <a:t>17</a:t>
            </a:fld>
            <a:endParaRPr lang="en-US"/>
          </a:p>
        </p:txBody>
      </p:sp>
    </p:spTree>
    <p:extLst>
      <p:ext uri="{BB962C8B-B14F-4D97-AF65-F5344CB8AC3E}">
        <p14:creationId xmlns:p14="http://schemas.microsoft.com/office/powerpoint/2010/main" val="3785111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THIS SET OF SLIDES PHOTOS FROM SOFTWARE INSPECTION BOOK WERE MADE 16 AUG 2014 TSG IPHONE 5S</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AND FILED IN </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“DPP SLIDES MASTER 2014.PPTX IN TALKS SLIDES</a:t>
            </a:r>
            <a:r>
              <a:rPr lang="en-GB" baseline="0" dirty="0" smtClean="0"/>
              <a:t>  GILBS MAC</a:t>
            </a:r>
            <a:endParaRPr lang="en-GB" dirty="0" smtClean="0"/>
          </a:p>
          <a:p>
            <a:endParaRPr lang="en-GB" dirty="0"/>
          </a:p>
        </p:txBody>
      </p:sp>
      <p:sp>
        <p:nvSpPr>
          <p:cNvPr id="4" name="Slide Number Placeholder 3"/>
          <p:cNvSpPr>
            <a:spLocks noGrp="1"/>
          </p:cNvSpPr>
          <p:nvPr>
            <p:ph type="sldNum" sz="quarter" idx="10"/>
          </p:nvPr>
        </p:nvSpPr>
        <p:spPr/>
        <p:txBody>
          <a:bodyPr/>
          <a:lstStyle/>
          <a:p>
            <a:fld id="{E87307A4-2406-7844-A292-FEFFB2338138}" type="slidenum">
              <a:rPr lang="en-US" smtClean="0"/>
              <a:t>18</a:t>
            </a:fld>
            <a:endParaRPr lang="en-US"/>
          </a:p>
        </p:txBody>
      </p:sp>
    </p:spTree>
    <p:extLst>
      <p:ext uri="{BB962C8B-B14F-4D97-AF65-F5344CB8AC3E}">
        <p14:creationId xmlns:p14="http://schemas.microsoft.com/office/powerpoint/2010/main" val="3041545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THIS SET OF SLIDES PHOTOS FROM SOFTWARE INSPECTION BOOK WERE MADE 16 AUG 2014 TSG IPHONE 5S</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AND FILED IN </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“DPP SLIDES MASTER 2014.PPTX IN TALKS SLIDES</a:t>
            </a:r>
            <a:r>
              <a:rPr lang="en-GB" baseline="0" dirty="0" smtClean="0"/>
              <a:t>  GILBS MAC</a:t>
            </a:r>
            <a:endParaRPr lang="en-GB" dirty="0" smtClean="0"/>
          </a:p>
          <a:p>
            <a:endParaRPr lang="en-GB" dirty="0"/>
          </a:p>
        </p:txBody>
      </p:sp>
      <p:sp>
        <p:nvSpPr>
          <p:cNvPr id="4" name="Slide Number Placeholder 3"/>
          <p:cNvSpPr>
            <a:spLocks noGrp="1"/>
          </p:cNvSpPr>
          <p:nvPr>
            <p:ph type="sldNum" sz="quarter" idx="10"/>
          </p:nvPr>
        </p:nvSpPr>
        <p:spPr/>
        <p:txBody>
          <a:bodyPr/>
          <a:lstStyle/>
          <a:p>
            <a:fld id="{E87307A4-2406-7844-A292-FEFFB2338138}" type="slidenum">
              <a:rPr lang="en-US" smtClean="0"/>
              <a:t>19</a:t>
            </a:fld>
            <a:endParaRPr lang="en-US"/>
          </a:p>
        </p:txBody>
      </p:sp>
    </p:spTree>
    <p:extLst>
      <p:ext uri="{BB962C8B-B14F-4D97-AF65-F5344CB8AC3E}">
        <p14:creationId xmlns:p14="http://schemas.microsoft.com/office/powerpoint/2010/main" val="3318598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THIS SET OF SLIDES PHOTOS FROM SOFTWARE INSPECTION BOOK WERE MADE 16 AUG 2014 TSG IPHONE 5S</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AND FILED IN </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“DPP SLIDES MASTER 2014.PPTX IN TALKS SLIDES</a:t>
            </a:r>
            <a:r>
              <a:rPr lang="en-GB" baseline="0" dirty="0" smtClean="0"/>
              <a:t>  GILBS MAC</a:t>
            </a:r>
            <a:endParaRPr lang="en-GB" dirty="0" smtClean="0"/>
          </a:p>
          <a:p>
            <a:endParaRPr lang="en-GB" dirty="0"/>
          </a:p>
        </p:txBody>
      </p:sp>
      <p:sp>
        <p:nvSpPr>
          <p:cNvPr id="4" name="Slide Number Placeholder 3"/>
          <p:cNvSpPr>
            <a:spLocks noGrp="1"/>
          </p:cNvSpPr>
          <p:nvPr>
            <p:ph type="sldNum" sz="quarter" idx="10"/>
          </p:nvPr>
        </p:nvSpPr>
        <p:spPr/>
        <p:txBody>
          <a:bodyPr/>
          <a:lstStyle/>
          <a:p>
            <a:fld id="{E87307A4-2406-7844-A292-FEFFB2338138}" type="slidenum">
              <a:rPr lang="en-US" smtClean="0"/>
              <a:t>20</a:t>
            </a:fld>
            <a:endParaRPr lang="en-US"/>
          </a:p>
        </p:txBody>
      </p:sp>
    </p:spTree>
    <p:extLst>
      <p:ext uri="{BB962C8B-B14F-4D97-AF65-F5344CB8AC3E}">
        <p14:creationId xmlns:p14="http://schemas.microsoft.com/office/powerpoint/2010/main" val="2490435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SOURCE, §EXPERIENCES WITH DEFECT PREVENTION’</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PAGE 16, MAYS </a:t>
            </a:r>
            <a:r>
              <a:rPr lang="en-GB" sz="1200" kern="1200" dirty="0" smtClean="0">
                <a:solidFill>
                  <a:schemeClr val="tx1"/>
                </a:solidFill>
                <a:effectLst/>
                <a:latin typeface="+mn-lt"/>
                <a:ea typeface="+mn-ea"/>
                <a:cs typeface="+mn-cs"/>
              </a:rPr>
              <a:t>ET At </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IBM SYSTEMS JOURNAL, VOL 29, NO 1, 1990</a:t>
            </a:r>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E87307A4-2406-7844-A292-FEFFB2338138}" type="slidenum">
              <a:rPr lang="en-US" smtClean="0"/>
              <a:t>3</a:t>
            </a:fld>
            <a:endParaRPr lang="en-US"/>
          </a:p>
        </p:txBody>
      </p:sp>
    </p:spTree>
    <p:extLst>
      <p:ext uri="{BB962C8B-B14F-4D97-AF65-F5344CB8AC3E}">
        <p14:creationId xmlns:p14="http://schemas.microsoft.com/office/powerpoint/2010/main" val="3895889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THIS SET OF SLIDES PHOTOS FROM SOFTWARE INSPECTION BOOK WERE MADE 16 AUG 2014 TSG IPHONE 5S</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AND FILED IN </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“DPP SLIDES MASTER 2014.PPTX IN TALKS SLIDES</a:t>
            </a:r>
            <a:r>
              <a:rPr lang="en-GB" baseline="0" dirty="0" smtClean="0"/>
              <a:t>  GILBS MAC</a:t>
            </a:r>
            <a:endParaRPr lang="en-GB" dirty="0" smtClean="0"/>
          </a:p>
          <a:p>
            <a:endParaRPr lang="en-GB" dirty="0"/>
          </a:p>
        </p:txBody>
      </p:sp>
      <p:sp>
        <p:nvSpPr>
          <p:cNvPr id="4" name="Slide Number Placeholder 3"/>
          <p:cNvSpPr>
            <a:spLocks noGrp="1"/>
          </p:cNvSpPr>
          <p:nvPr>
            <p:ph type="sldNum" sz="quarter" idx="10"/>
          </p:nvPr>
        </p:nvSpPr>
        <p:spPr/>
        <p:txBody>
          <a:bodyPr/>
          <a:lstStyle/>
          <a:p>
            <a:fld id="{E87307A4-2406-7844-A292-FEFFB2338138}" type="slidenum">
              <a:rPr lang="en-US" smtClean="0"/>
              <a:t>21</a:t>
            </a:fld>
            <a:endParaRPr lang="en-US"/>
          </a:p>
        </p:txBody>
      </p:sp>
    </p:spTree>
    <p:extLst>
      <p:ext uri="{BB962C8B-B14F-4D97-AF65-F5344CB8AC3E}">
        <p14:creationId xmlns:p14="http://schemas.microsoft.com/office/powerpoint/2010/main" val="1293183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THIS SET OF SLIDES PHOTOS FROM SOFTWARE INSPECTION BOOK WERE MADE 16 AUG 2014 TSG IPHONE 5S</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AND FILED IN </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“DPP SLIDES MASTER 2014.PPTX IN TALKS SLIDES</a:t>
            </a:r>
            <a:r>
              <a:rPr lang="en-GB" baseline="0" dirty="0" smtClean="0"/>
              <a:t>  GILBS MAC</a:t>
            </a:r>
            <a:endParaRPr lang="en-GB" dirty="0" smtClean="0"/>
          </a:p>
          <a:p>
            <a:endParaRPr lang="en-GB" dirty="0"/>
          </a:p>
        </p:txBody>
      </p:sp>
      <p:sp>
        <p:nvSpPr>
          <p:cNvPr id="4" name="Slide Number Placeholder 3"/>
          <p:cNvSpPr>
            <a:spLocks noGrp="1"/>
          </p:cNvSpPr>
          <p:nvPr>
            <p:ph type="sldNum" sz="quarter" idx="10"/>
          </p:nvPr>
        </p:nvSpPr>
        <p:spPr/>
        <p:txBody>
          <a:bodyPr/>
          <a:lstStyle/>
          <a:p>
            <a:fld id="{E87307A4-2406-7844-A292-FEFFB2338138}" type="slidenum">
              <a:rPr lang="en-US" smtClean="0"/>
              <a:t>22</a:t>
            </a:fld>
            <a:endParaRPr lang="en-US"/>
          </a:p>
        </p:txBody>
      </p:sp>
    </p:spTree>
    <p:extLst>
      <p:ext uri="{BB962C8B-B14F-4D97-AF65-F5344CB8AC3E}">
        <p14:creationId xmlns:p14="http://schemas.microsoft.com/office/powerpoint/2010/main" val="4198901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THIS SET OF SLIDES PHOTOS FROM SOFTWARE INSPECTION BOOK WERE MADE 16 AUG 2014 TSG IPHONE 5S</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AND FILED IN </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“DPP SLIDES MASTER 2014.PPTX IN TALKS SLIDES</a:t>
            </a:r>
            <a:r>
              <a:rPr lang="en-GB" baseline="0" dirty="0" smtClean="0"/>
              <a:t>  GILBS MAC</a:t>
            </a:r>
            <a:endParaRPr lang="en-GB" dirty="0" smtClean="0"/>
          </a:p>
          <a:p>
            <a:endParaRPr lang="en-GB" dirty="0"/>
          </a:p>
        </p:txBody>
      </p:sp>
      <p:sp>
        <p:nvSpPr>
          <p:cNvPr id="4" name="Slide Number Placeholder 3"/>
          <p:cNvSpPr>
            <a:spLocks noGrp="1"/>
          </p:cNvSpPr>
          <p:nvPr>
            <p:ph type="sldNum" sz="quarter" idx="10"/>
          </p:nvPr>
        </p:nvSpPr>
        <p:spPr/>
        <p:txBody>
          <a:bodyPr/>
          <a:lstStyle/>
          <a:p>
            <a:fld id="{E87307A4-2406-7844-A292-FEFFB2338138}" type="slidenum">
              <a:rPr lang="en-US" smtClean="0"/>
              <a:t>23</a:t>
            </a:fld>
            <a:endParaRPr lang="en-US"/>
          </a:p>
        </p:txBody>
      </p:sp>
    </p:spTree>
    <p:extLst>
      <p:ext uri="{BB962C8B-B14F-4D97-AF65-F5344CB8AC3E}">
        <p14:creationId xmlns:p14="http://schemas.microsoft.com/office/powerpoint/2010/main" val="2022273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THIS SET OF SLIDES PHOTOS FROM SOFTWARE INSPECTION BOOK WERE MADE 16 AUG 2014 TSG IPHONE 5S</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AND FILED IN </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“DPP SLIDES MASTER 2014.PPTX IN TALKS SLIDES</a:t>
            </a:r>
            <a:r>
              <a:rPr lang="en-GB" baseline="0" dirty="0" smtClean="0"/>
              <a:t>  GILBS MAC</a:t>
            </a:r>
            <a:endParaRPr lang="en-GB" dirty="0" smtClean="0"/>
          </a:p>
          <a:p>
            <a:endParaRPr lang="en-GB" dirty="0"/>
          </a:p>
        </p:txBody>
      </p:sp>
      <p:sp>
        <p:nvSpPr>
          <p:cNvPr id="4" name="Slide Number Placeholder 3"/>
          <p:cNvSpPr>
            <a:spLocks noGrp="1"/>
          </p:cNvSpPr>
          <p:nvPr>
            <p:ph type="sldNum" sz="quarter" idx="10"/>
          </p:nvPr>
        </p:nvSpPr>
        <p:spPr/>
        <p:txBody>
          <a:bodyPr/>
          <a:lstStyle/>
          <a:p>
            <a:fld id="{E87307A4-2406-7844-A292-FEFFB2338138}" type="slidenum">
              <a:rPr lang="en-US" smtClean="0"/>
              <a:t>24</a:t>
            </a:fld>
            <a:endParaRPr lang="en-US"/>
          </a:p>
        </p:txBody>
      </p:sp>
    </p:spTree>
    <p:extLst>
      <p:ext uri="{BB962C8B-B14F-4D97-AF65-F5344CB8AC3E}">
        <p14:creationId xmlns:p14="http://schemas.microsoft.com/office/powerpoint/2010/main" val="2186654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Copy of Lean QA slides 28 12 2012 after Capers slides added</a:t>
            </a:r>
            <a:endParaRPr lang="en-US" dirty="0"/>
          </a:p>
        </p:txBody>
      </p:sp>
      <p:sp>
        <p:nvSpPr>
          <p:cNvPr id="4" name="Slide Number Placeholder 3"/>
          <p:cNvSpPr>
            <a:spLocks noGrp="1"/>
          </p:cNvSpPr>
          <p:nvPr>
            <p:ph type="sldNum" sz="quarter" idx="10"/>
          </p:nvPr>
        </p:nvSpPr>
        <p:spPr/>
        <p:txBody>
          <a:bodyPr/>
          <a:lstStyle/>
          <a:p>
            <a:fld id="{E87307A4-2406-7844-A292-FEFFB2338138}" type="slidenum">
              <a:rPr lang="en-US" smtClean="0"/>
              <a:t>26</a:t>
            </a:fld>
            <a:endParaRPr lang="en-US"/>
          </a:p>
        </p:txBody>
      </p:sp>
    </p:spTree>
    <p:extLst>
      <p:ext uri="{BB962C8B-B14F-4D97-AF65-F5344CB8AC3E}">
        <p14:creationId xmlns:p14="http://schemas.microsoft.com/office/powerpoint/2010/main" val="4018290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charset="-128"/>
                <a:cs typeface="ＭＳ Ｐゴシック" charset="-128"/>
              </a:rPr>
              <a:t>SOFTWARE DEFECT ORIGINS AND REMOVAL METHODS</a:t>
            </a:r>
            <a:endParaRPr lang="en-US" sz="1200" kern="1200" dirty="0" smtClean="0">
              <a:solidFill>
                <a:schemeClr val="tx1"/>
              </a:solidFill>
              <a:effectLst/>
              <a:latin typeface="+mn-lt"/>
              <a:ea typeface="ＭＳ Ｐゴシック" charset="-128"/>
              <a:cs typeface="ＭＳ Ｐゴシック" charset="-128"/>
            </a:endParaRPr>
          </a:p>
          <a:p>
            <a:r>
              <a:rPr lang="en-US" sz="1200" b="1" kern="1200" dirty="0" smtClean="0">
                <a:solidFill>
                  <a:schemeClr val="tx1"/>
                </a:solidFill>
                <a:effectLst/>
                <a:latin typeface="+mn-lt"/>
                <a:ea typeface="ＭＳ Ｐゴシック" charset="-128"/>
                <a:cs typeface="ＭＳ Ｐゴシック" charset="-128"/>
              </a:rPr>
              <a:t> </a:t>
            </a:r>
            <a:endParaRPr lang="en-US" sz="1200" kern="1200" dirty="0" smtClean="0">
              <a:solidFill>
                <a:schemeClr val="tx1"/>
              </a:solidFill>
              <a:effectLst/>
              <a:latin typeface="+mn-lt"/>
              <a:ea typeface="ＭＳ Ｐゴシック" charset="-128"/>
              <a:cs typeface="ＭＳ Ｐゴシック" charset="-128"/>
            </a:endParaRPr>
          </a:p>
          <a:p>
            <a:r>
              <a:rPr lang="en-US" sz="1200" b="1" kern="1200" dirty="0" smtClean="0">
                <a:solidFill>
                  <a:schemeClr val="tx1"/>
                </a:solidFill>
                <a:effectLst/>
                <a:latin typeface="+mn-lt"/>
                <a:ea typeface="ＭＳ Ｐゴシック" charset="-128"/>
                <a:cs typeface="ＭＳ Ｐゴシック" charset="-128"/>
              </a:rPr>
              <a:t>Capers Jones, Vice President and Chief Technology Officer</a:t>
            </a:r>
            <a:endParaRPr lang="en-US" sz="1200" kern="1200" dirty="0" smtClean="0">
              <a:solidFill>
                <a:schemeClr val="tx1"/>
              </a:solidFill>
              <a:effectLst/>
              <a:latin typeface="+mn-lt"/>
              <a:ea typeface="ＭＳ Ｐゴシック" charset="-128"/>
              <a:cs typeface="ＭＳ Ｐゴシック" charset="-128"/>
            </a:endParaRPr>
          </a:p>
          <a:p>
            <a:r>
              <a:rPr lang="en-US" sz="1200" b="1" kern="1200" dirty="0" err="1" smtClean="0">
                <a:solidFill>
                  <a:schemeClr val="tx1"/>
                </a:solidFill>
                <a:effectLst/>
                <a:latin typeface="+mn-lt"/>
                <a:ea typeface="ＭＳ Ｐゴシック" charset="-128"/>
                <a:cs typeface="ＭＳ Ｐゴシック" charset="-128"/>
              </a:rPr>
              <a:t>Namcook</a:t>
            </a:r>
            <a:r>
              <a:rPr lang="en-US" sz="1200" b="1" kern="1200" dirty="0" smtClean="0">
                <a:solidFill>
                  <a:schemeClr val="tx1"/>
                </a:solidFill>
                <a:effectLst/>
                <a:latin typeface="+mn-lt"/>
                <a:ea typeface="ＭＳ Ｐゴシック" charset="-128"/>
                <a:cs typeface="ＭＳ Ｐゴシック" charset="-128"/>
              </a:rPr>
              <a:t> Analytics LLC       </a:t>
            </a:r>
            <a:r>
              <a:rPr lang="en-US" sz="1200" b="1" u="sng" kern="1200" dirty="0" smtClean="0">
                <a:solidFill>
                  <a:schemeClr val="tx1"/>
                </a:solidFill>
                <a:effectLst/>
                <a:latin typeface="+mn-lt"/>
                <a:ea typeface="ＭＳ Ｐゴシック" charset="-128"/>
                <a:cs typeface="ＭＳ Ｐゴシック" charset="-128"/>
                <a:hlinkClick r:id="rId3"/>
              </a:rPr>
              <a:t>www.Namcook.com</a:t>
            </a:r>
            <a:endParaRPr lang="en-US" sz="1200" kern="1200" dirty="0" smtClean="0">
              <a:solidFill>
                <a:schemeClr val="tx1"/>
              </a:solidFill>
              <a:effectLst/>
              <a:latin typeface="+mn-lt"/>
              <a:ea typeface="ＭＳ Ｐゴシック" charset="-128"/>
              <a:cs typeface="ＭＳ Ｐゴシック" charset="-128"/>
            </a:endParaRPr>
          </a:p>
          <a:p>
            <a:r>
              <a:rPr lang="en-US" sz="1200" b="1" kern="1200" dirty="0" smtClean="0">
                <a:solidFill>
                  <a:schemeClr val="tx1"/>
                </a:solidFill>
                <a:effectLst/>
                <a:latin typeface="+mn-lt"/>
                <a:ea typeface="ＭＳ Ｐゴシック" charset="-128"/>
                <a:cs typeface="ＭＳ Ｐゴシック" charset="-128"/>
              </a:rPr>
              <a:t>Draft 4.0	December 27, 2012</a:t>
            </a:r>
          </a:p>
          <a:p>
            <a:endParaRPr lang="en-US" sz="1200" b="1" kern="1200" dirty="0" smtClean="0">
              <a:solidFill>
                <a:schemeClr val="tx1"/>
              </a:solidFill>
              <a:effectLst/>
              <a:latin typeface="+mn-lt"/>
              <a:ea typeface="ＭＳ Ｐゴシック" charset="-128"/>
              <a:cs typeface="ＭＳ Ｐゴシック" charset="-128"/>
            </a:endParaRPr>
          </a:p>
          <a:p>
            <a:pPr marL="0" marR="0" indent="0" algn="l" defTabSz="4572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128"/>
                <a:cs typeface="ＭＳ Ｐゴシック" charset="-128"/>
              </a:rPr>
              <a:t>The set of defect prevention methods can lower defect potentials from U.S. averages of about 5.00 per function point down below 2.00 per function point.  Certified reusable materials are the most effective known method of defect prevention.  A number of Japanese quality methods are beginning to spread to other countries and are producing good results.  Defect prevention methods include:</a:t>
            </a:r>
          </a:p>
          <a:p>
            <a:endParaRPr lang="en-US" sz="1200" kern="1200" dirty="0" smtClean="0">
              <a:solidFill>
                <a:schemeClr val="tx1"/>
              </a:solidFill>
              <a:effectLst/>
              <a:latin typeface="+mn-lt"/>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82525134-F201-784B-90E5-D8303F621B5F}" type="slidenum">
              <a:rPr lang="en-GB" smtClean="0"/>
              <a:pPr>
                <a:defRPr/>
              </a:pPr>
              <a:t>27</a:t>
            </a:fld>
            <a:endParaRPr lang="en-GB"/>
          </a:p>
        </p:txBody>
      </p:sp>
    </p:spTree>
    <p:extLst>
      <p:ext uri="{BB962C8B-B14F-4D97-AF65-F5344CB8AC3E}">
        <p14:creationId xmlns:p14="http://schemas.microsoft.com/office/powerpoint/2010/main" val="3194502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116CD30-E0FD-624C-B6F5-92CFEC5819D0}" type="slidenum">
              <a:rPr lang="en-US">
                <a:ea typeface="ＭＳ Ｐゴシック" charset="-128"/>
                <a:cs typeface="ＭＳ Ｐゴシック" charset="-128"/>
              </a:rPr>
              <a:pPr fontAlgn="base">
                <a:spcBef>
                  <a:spcPct val="0"/>
                </a:spcBef>
                <a:spcAft>
                  <a:spcPct val="0"/>
                </a:spcAft>
              </a:pPr>
              <a:t>35</a:t>
            </a:fld>
            <a:endParaRPr lang="en-US">
              <a:ea typeface="ＭＳ Ｐゴシック" charset="-128"/>
              <a:cs typeface="ＭＳ Ｐゴシック" charset="-128"/>
            </a:endParaRPr>
          </a:p>
        </p:txBody>
      </p:sp>
      <p:sp>
        <p:nvSpPr>
          <p:cNvPr id="203779" name="Rectangle 2"/>
          <p:cNvSpPr>
            <a:spLocks noGrp="1" noRot="1" noChangeAspect="1" noChangeArrowheads="1" noTextEdit="1"/>
          </p:cNvSpPr>
          <p:nvPr>
            <p:ph type="sldImg"/>
          </p:nvPr>
        </p:nvSpPr>
        <p:spPr bwMode="auto">
          <a:xfrm>
            <a:off x="1144588" y="687388"/>
            <a:ext cx="4568825" cy="3425825"/>
          </a:xfrm>
          <a:noFill/>
          <a:ln>
            <a:solidFill>
              <a:srgbClr val="000000"/>
            </a:solidFill>
            <a:miter lim="800000"/>
            <a:headEnd/>
            <a:tailEnd/>
          </a:ln>
        </p:spPr>
      </p:sp>
      <p:sp>
        <p:nvSpPr>
          <p:cNvPr id="203780" name="Rectangle 3"/>
          <p:cNvSpPr>
            <a:spLocks noGrp="1" noChangeArrowheads="1"/>
          </p:cNvSpPr>
          <p:nvPr>
            <p:ph type="body" idx="1"/>
          </p:nvPr>
        </p:nvSpPr>
        <p:spPr bwMode="auto">
          <a:noFill/>
        </p:spPr>
        <p:txBody>
          <a:bodyPr wrap="square" lIns="92075" tIns="46038" rIns="92075" bIns="46038" numCol="1" anchor="t" anchorCtr="0" compatLnSpc="1">
            <a:prstTxWarp prst="textNoShape">
              <a:avLst/>
            </a:prstTxWarp>
          </a:bodyPr>
          <a:lstStyle/>
          <a:p>
            <a:pPr>
              <a:spcBef>
                <a:spcPct val="0"/>
              </a:spcBef>
            </a:pPr>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133EAF8-671D-BB4A-9BE0-430B369B677A}" type="slidenum">
              <a:rPr lang="en-US">
                <a:ea typeface="ＭＳ Ｐゴシック" charset="-128"/>
                <a:cs typeface="ＭＳ Ｐゴシック" charset="-128"/>
              </a:rPr>
              <a:pPr fontAlgn="base">
                <a:spcBef>
                  <a:spcPct val="0"/>
                </a:spcBef>
                <a:spcAft>
                  <a:spcPct val="0"/>
                </a:spcAft>
              </a:pPr>
              <a:t>36</a:t>
            </a:fld>
            <a:endParaRPr lang="en-US">
              <a:ea typeface="ＭＳ Ｐゴシック" charset="-128"/>
              <a:cs typeface="ＭＳ Ｐゴシック" charset="-128"/>
            </a:endParaRPr>
          </a:p>
        </p:txBody>
      </p:sp>
      <p:sp>
        <p:nvSpPr>
          <p:cNvPr id="205827" name="Rectangle 2"/>
          <p:cNvSpPr>
            <a:spLocks noGrp="1" noRot="1" noChangeAspect="1" noChangeArrowheads="1" noTextEdit="1"/>
          </p:cNvSpPr>
          <p:nvPr>
            <p:ph type="sldImg"/>
          </p:nvPr>
        </p:nvSpPr>
        <p:spPr bwMode="auto">
          <a:xfrm>
            <a:off x="1144588" y="687388"/>
            <a:ext cx="4568825" cy="3425825"/>
          </a:xfrm>
          <a:noFill/>
          <a:ln>
            <a:solidFill>
              <a:srgbClr val="000000"/>
            </a:solidFill>
            <a:miter lim="800000"/>
            <a:headEnd/>
            <a:tailEnd/>
          </a:ln>
        </p:spPr>
      </p:sp>
      <p:sp>
        <p:nvSpPr>
          <p:cNvPr id="205828" name="Rectangle 3"/>
          <p:cNvSpPr>
            <a:spLocks noGrp="1" noChangeArrowheads="1"/>
          </p:cNvSpPr>
          <p:nvPr>
            <p:ph type="body" idx="1"/>
          </p:nvPr>
        </p:nvSpPr>
        <p:spPr bwMode="auto">
          <a:xfrm>
            <a:off x="914400" y="4343400"/>
            <a:ext cx="5029200" cy="4114800"/>
          </a:xfrm>
          <a:noFill/>
        </p:spPr>
        <p:txBody>
          <a:bodyPr wrap="square" lIns="92075" tIns="46038" rIns="92075" bIns="46038" numCol="1" anchor="t" anchorCtr="0" compatLnSpc="1">
            <a:prstTxWarp prst="textNoShape">
              <a:avLst/>
            </a:prstTxWarp>
          </a:bodyPr>
          <a:lstStyle/>
          <a:p>
            <a:pPr>
              <a:spcBef>
                <a:spcPct val="0"/>
              </a:spcBef>
            </a:pPr>
            <a:r>
              <a:rPr lang="en-US" smtClean="0"/>
              <a:t>Source : Raytheon Report 1995</a:t>
            </a:r>
          </a:p>
          <a:p>
            <a:pPr lvl="1">
              <a:spcBef>
                <a:spcPct val="0"/>
              </a:spcBef>
            </a:pPr>
            <a:r>
              <a:rPr lang="en-US" sz="2000" smtClean="0"/>
              <a:t>http://www.sei.cmu.edu/pub/documents/95.reports/pdf/tr017.95.pdf</a:t>
            </a:r>
          </a:p>
          <a:p>
            <a:pPr>
              <a:spcBef>
                <a:spcPct val="0"/>
              </a:spcBef>
            </a:pPr>
            <a:endParaRPr lang="en-GB"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0140D3D-5D7F-4541-A512-E91597DAC54A}" type="slidenum">
              <a:rPr lang="en-US">
                <a:ea typeface="ＭＳ Ｐゴシック" charset="-128"/>
                <a:cs typeface="ＭＳ Ｐゴシック" charset="-128"/>
              </a:rPr>
              <a:pPr fontAlgn="base">
                <a:spcBef>
                  <a:spcPct val="0"/>
                </a:spcBef>
                <a:spcAft>
                  <a:spcPct val="0"/>
                </a:spcAft>
              </a:pPr>
              <a:t>37</a:t>
            </a:fld>
            <a:endParaRPr lang="en-US">
              <a:ea typeface="ＭＳ Ｐゴシック" charset="-128"/>
              <a:cs typeface="ＭＳ Ｐゴシック" charset="-128"/>
            </a:endParaRPr>
          </a:p>
        </p:txBody>
      </p:sp>
      <p:sp>
        <p:nvSpPr>
          <p:cNvPr id="207875" name="Rectangle 2"/>
          <p:cNvSpPr>
            <a:spLocks noChangeArrowheads="1"/>
          </p:cNvSpPr>
          <p:nvPr/>
        </p:nvSpPr>
        <p:spPr bwMode="auto">
          <a:xfrm>
            <a:off x="3884613" y="0"/>
            <a:ext cx="2973387" cy="455613"/>
          </a:xfrm>
          <a:prstGeom prst="rect">
            <a:avLst/>
          </a:prstGeom>
          <a:noFill/>
          <a:ln w="9525">
            <a:noFill/>
            <a:miter lim="800000"/>
            <a:headEnd/>
            <a:tailEnd/>
          </a:ln>
        </p:spPr>
        <p:txBody>
          <a:bodyPr wrap="none" anchor="ctr">
            <a:prstTxWarp prst="textNoShape">
              <a:avLst/>
            </a:prstTxWarp>
          </a:bodyPr>
          <a:lstStyle/>
          <a:p>
            <a:endParaRPr lang="en-GB">
              <a:latin typeface="Calibri" charset="0"/>
            </a:endParaRPr>
          </a:p>
        </p:txBody>
      </p:sp>
      <p:sp>
        <p:nvSpPr>
          <p:cNvPr id="207876" name="Rectangle 3"/>
          <p:cNvSpPr>
            <a:spLocks noChangeArrowheads="1"/>
          </p:cNvSpPr>
          <p:nvPr/>
        </p:nvSpPr>
        <p:spPr bwMode="auto">
          <a:xfrm>
            <a:off x="3884613" y="8685213"/>
            <a:ext cx="2973387" cy="458787"/>
          </a:xfrm>
          <a:prstGeom prst="rect">
            <a:avLst/>
          </a:prstGeom>
          <a:noFill/>
          <a:ln w="9525">
            <a:noFill/>
            <a:miter lim="800000"/>
            <a:headEnd/>
            <a:tailEnd/>
          </a:ln>
        </p:spPr>
        <p:txBody>
          <a:bodyPr lIns="18915" tIns="0" rIns="18915" bIns="0" anchor="b">
            <a:prstTxWarp prst="textNoShape">
              <a:avLst/>
            </a:prstTxWarp>
          </a:bodyPr>
          <a:lstStyle/>
          <a:p>
            <a:pPr algn="r" defTabSz="763588" eaLnBrk="0" hangingPunct="0"/>
            <a:r>
              <a:rPr lang="en-US" sz="1000" i="1">
                <a:latin typeface="Times New Roman" charset="0"/>
              </a:rPr>
              <a:t>17</a:t>
            </a:r>
          </a:p>
        </p:txBody>
      </p:sp>
      <p:sp>
        <p:nvSpPr>
          <p:cNvPr id="207877" name="Rectangle 4"/>
          <p:cNvSpPr>
            <a:spLocks noChangeArrowheads="1"/>
          </p:cNvSpPr>
          <p:nvPr/>
        </p:nvSpPr>
        <p:spPr bwMode="auto">
          <a:xfrm>
            <a:off x="-1588" y="8685213"/>
            <a:ext cx="2973388" cy="458787"/>
          </a:xfrm>
          <a:prstGeom prst="rect">
            <a:avLst/>
          </a:prstGeom>
          <a:noFill/>
          <a:ln w="9525">
            <a:noFill/>
            <a:miter lim="800000"/>
            <a:headEnd/>
            <a:tailEnd/>
          </a:ln>
        </p:spPr>
        <p:txBody>
          <a:bodyPr wrap="none" anchor="ctr">
            <a:prstTxWarp prst="textNoShape">
              <a:avLst/>
            </a:prstTxWarp>
          </a:bodyPr>
          <a:lstStyle/>
          <a:p>
            <a:endParaRPr lang="en-GB">
              <a:latin typeface="Calibri" charset="0"/>
            </a:endParaRPr>
          </a:p>
        </p:txBody>
      </p:sp>
      <p:sp>
        <p:nvSpPr>
          <p:cNvPr id="207878" name="Rectangle 5"/>
          <p:cNvSpPr>
            <a:spLocks noChangeArrowheads="1"/>
          </p:cNvSpPr>
          <p:nvPr/>
        </p:nvSpPr>
        <p:spPr bwMode="auto">
          <a:xfrm>
            <a:off x="-1588" y="0"/>
            <a:ext cx="2973388" cy="455613"/>
          </a:xfrm>
          <a:prstGeom prst="rect">
            <a:avLst/>
          </a:prstGeom>
          <a:noFill/>
          <a:ln w="9525">
            <a:noFill/>
            <a:miter lim="800000"/>
            <a:headEnd/>
            <a:tailEnd/>
          </a:ln>
        </p:spPr>
        <p:txBody>
          <a:bodyPr wrap="none" anchor="ctr">
            <a:prstTxWarp prst="textNoShape">
              <a:avLst/>
            </a:prstTxWarp>
          </a:bodyPr>
          <a:lstStyle/>
          <a:p>
            <a:endParaRPr lang="en-GB">
              <a:latin typeface="Calibri" charset="0"/>
            </a:endParaRPr>
          </a:p>
        </p:txBody>
      </p:sp>
      <p:sp>
        <p:nvSpPr>
          <p:cNvPr id="207879" name="Rectangle 6"/>
          <p:cNvSpPr>
            <a:spLocks noChangeArrowheads="1"/>
          </p:cNvSpPr>
          <p:nvPr/>
        </p:nvSpPr>
        <p:spPr bwMode="auto">
          <a:xfrm>
            <a:off x="3884613" y="0"/>
            <a:ext cx="2973387" cy="455613"/>
          </a:xfrm>
          <a:prstGeom prst="rect">
            <a:avLst/>
          </a:prstGeom>
          <a:noFill/>
          <a:ln w="9525">
            <a:noFill/>
            <a:miter lim="800000"/>
            <a:headEnd/>
            <a:tailEnd/>
          </a:ln>
        </p:spPr>
        <p:txBody>
          <a:bodyPr wrap="none" anchor="ctr">
            <a:prstTxWarp prst="textNoShape">
              <a:avLst/>
            </a:prstTxWarp>
          </a:bodyPr>
          <a:lstStyle/>
          <a:p>
            <a:endParaRPr lang="en-GB">
              <a:latin typeface="Calibri" charset="0"/>
            </a:endParaRPr>
          </a:p>
        </p:txBody>
      </p:sp>
      <p:sp>
        <p:nvSpPr>
          <p:cNvPr id="207880" name="Rectangle 7"/>
          <p:cNvSpPr>
            <a:spLocks noChangeArrowheads="1"/>
          </p:cNvSpPr>
          <p:nvPr/>
        </p:nvSpPr>
        <p:spPr bwMode="auto">
          <a:xfrm>
            <a:off x="3884613" y="8685213"/>
            <a:ext cx="2973387" cy="458787"/>
          </a:xfrm>
          <a:prstGeom prst="rect">
            <a:avLst/>
          </a:prstGeom>
          <a:noFill/>
          <a:ln w="9525">
            <a:noFill/>
            <a:miter lim="800000"/>
            <a:headEnd/>
            <a:tailEnd/>
          </a:ln>
        </p:spPr>
        <p:txBody>
          <a:bodyPr lIns="18915" tIns="0" rIns="18915" bIns="0" anchor="b">
            <a:prstTxWarp prst="textNoShape">
              <a:avLst/>
            </a:prstTxWarp>
          </a:bodyPr>
          <a:lstStyle/>
          <a:p>
            <a:pPr algn="r" defTabSz="763588" eaLnBrk="0" hangingPunct="0"/>
            <a:r>
              <a:rPr lang="en-US" sz="1000" i="1">
                <a:latin typeface="Times New Roman" charset="0"/>
              </a:rPr>
              <a:t>17</a:t>
            </a:r>
          </a:p>
        </p:txBody>
      </p:sp>
      <p:sp>
        <p:nvSpPr>
          <p:cNvPr id="207881" name="Rectangle 8"/>
          <p:cNvSpPr>
            <a:spLocks noChangeArrowheads="1"/>
          </p:cNvSpPr>
          <p:nvPr/>
        </p:nvSpPr>
        <p:spPr bwMode="auto">
          <a:xfrm>
            <a:off x="-1588" y="8685213"/>
            <a:ext cx="2973388" cy="458787"/>
          </a:xfrm>
          <a:prstGeom prst="rect">
            <a:avLst/>
          </a:prstGeom>
          <a:noFill/>
          <a:ln w="9525">
            <a:noFill/>
            <a:miter lim="800000"/>
            <a:headEnd/>
            <a:tailEnd/>
          </a:ln>
        </p:spPr>
        <p:txBody>
          <a:bodyPr wrap="none" anchor="ctr">
            <a:prstTxWarp prst="textNoShape">
              <a:avLst/>
            </a:prstTxWarp>
          </a:bodyPr>
          <a:lstStyle/>
          <a:p>
            <a:endParaRPr lang="en-GB">
              <a:latin typeface="Calibri" charset="0"/>
            </a:endParaRPr>
          </a:p>
        </p:txBody>
      </p:sp>
      <p:sp>
        <p:nvSpPr>
          <p:cNvPr id="207882" name="Rectangle 9"/>
          <p:cNvSpPr>
            <a:spLocks noChangeArrowheads="1"/>
          </p:cNvSpPr>
          <p:nvPr/>
        </p:nvSpPr>
        <p:spPr bwMode="auto">
          <a:xfrm>
            <a:off x="-1588" y="0"/>
            <a:ext cx="2973388" cy="455613"/>
          </a:xfrm>
          <a:prstGeom prst="rect">
            <a:avLst/>
          </a:prstGeom>
          <a:noFill/>
          <a:ln w="9525">
            <a:noFill/>
            <a:miter lim="800000"/>
            <a:headEnd/>
            <a:tailEnd/>
          </a:ln>
        </p:spPr>
        <p:txBody>
          <a:bodyPr wrap="none" anchor="ctr">
            <a:prstTxWarp prst="textNoShape">
              <a:avLst/>
            </a:prstTxWarp>
          </a:bodyPr>
          <a:lstStyle/>
          <a:p>
            <a:endParaRPr lang="en-GB">
              <a:latin typeface="Calibri" charset="0"/>
            </a:endParaRPr>
          </a:p>
        </p:txBody>
      </p:sp>
      <p:sp>
        <p:nvSpPr>
          <p:cNvPr id="207883" name="Rectangle 10"/>
          <p:cNvSpPr>
            <a:spLocks noChangeArrowheads="1"/>
          </p:cNvSpPr>
          <p:nvPr/>
        </p:nvSpPr>
        <p:spPr bwMode="auto">
          <a:xfrm>
            <a:off x="3884613" y="6350"/>
            <a:ext cx="2973387" cy="427038"/>
          </a:xfrm>
          <a:prstGeom prst="rect">
            <a:avLst/>
          </a:prstGeom>
          <a:noFill/>
          <a:ln w="9525">
            <a:noFill/>
            <a:miter lim="800000"/>
            <a:headEnd/>
            <a:tailEnd/>
          </a:ln>
        </p:spPr>
        <p:txBody>
          <a:bodyPr wrap="none" anchor="ctr">
            <a:prstTxWarp prst="textNoShape">
              <a:avLst/>
            </a:prstTxWarp>
          </a:bodyPr>
          <a:lstStyle/>
          <a:p>
            <a:endParaRPr lang="en-GB">
              <a:latin typeface="Calibri" charset="0"/>
            </a:endParaRPr>
          </a:p>
        </p:txBody>
      </p:sp>
      <p:sp>
        <p:nvSpPr>
          <p:cNvPr id="207884" name="Rectangle 11"/>
          <p:cNvSpPr>
            <a:spLocks noChangeArrowheads="1"/>
          </p:cNvSpPr>
          <p:nvPr/>
        </p:nvSpPr>
        <p:spPr bwMode="auto">
          <a:xfrm>
            <a:off x="3884613" y="8704263"/>
            <a:ext cx="2973387" cy="427037"/>
          </a:xfrm>
          <a:prstGeom prst="rect">
            <a:avLst/>
          </a:prstGeom>
          <a:noFill/>
          <a:ln w="9525">
            <a:noFill/>
            <a:miter lim="800000"/>
            <a:headEnd/>
            <a:tailEnd/>
          </a:ln>
        </p:spPr>
        <p:txBody>
          <a:bodyPr lIns="18915" tIns="0" rIns="18915" bIns="0" anchor="b">
            <a:prstTxWarp prst="textNoShape">
              <a:avLst/>
            </a:prstTxWarp>
          </a:bodyPr>
          <a:lstStyle/>
          <a:p>
            <a:pPr algn="r" defTabSz="763588" eaLnBrk="0" hangingPunct="0"/>
            <a:r>
              <a:rPr lang="en-US" sz="1000" i="1">
                <a:latin typeface="Times New Roman" charset="0"/>
              </a:rPr>
              <a:t>17</a:t>
            </a:r>
          </a:p>
        </p:txBody>
      </p:sp>
      <p:sp>
        <p:nvSpPr>
          <p:cNvPr id="207885" name="Rectangle 12"/>
          <p:cNvSpPr>
            <a:spLocks noChangeArrowheads="1"/>
          </p:cNvSpPr>
          <p:nvPr/>
        </p:nvSpPr>
        <p:spPr bwMode="auto">
          <a:xfrm>
            <a:off x="-1588" y="8704263"/>
            <a:ext cx="2973388" cy="427037"/>
          </a:xfrm>
          <a:prstGeom prst="rect">
            <a:avLst/>
          </a:prstGeom>
          <a:noFill/>
          <a:ln w="9525">
            <a:noFill/>
            <a:miter lim="800000"/>
            <a:headEnd/>
            <a:tailEnd/>
          </a:ln>
        </p:spPr>
        <p:txBody>
          <a:bodyPr wrap="none" anchor="ctr">
            <a:prstTxWarp prst="textNoShape">
              <a:avLst/>
            </a:prstTxWarp>
          </a:bodyPr>
          <a:lstStyle/>
          <a:p>
            <a:endParaRPr lang="en-GB">
              <a:latin typeface="Calibri" charset="0"/>
            </a:endParaRPr>
          </a:p>
        </p:txBody>
      </p:sp>
      <p:sp>
        <p:nvSpPr>
          <p:cNvPr id="207886" name="Rectangle 13"/>
          <p:cNvSpPr>
            <a:spLocks noChangeArrowheads="1"/>
          </p:cNvSpPr>
          <p:nvPr/>
        </p:nvSpPr>
        <p:spPr bwMode="auto">
          <a:xfrm>
            <a:off x="-1588" y="6350"/>
            <a:ext cx="2973388" cy="427038"/>
          </a:xfrm>
          <a:prstGeom prst="rect">
            <a:avLst/>
          </a:prstGeom>
          <a:noFill/>
          <a:ln w="9525">
            <a:noFill/>
            <a:miter lim="800000"/>
            <a:headEnd/>
            <a:tailEnd/>
          </a:ln>
        </p:spPr>
        <p:txBody>
          <a:bodyPr wrap="none" anchor="ctr">
            <a:prstTxWarp prst="textNoShape">
              <a:avLst/>
            </a:prstTxWarp>
          </a:bodyPr>
          <a:lstStyle/>
          <a:p>
            <a:endParaRPr lang="en-GB">
              <a:latin typeface="Calibri" charset="0"/>
            </a:endParaRPr>
          </a:p>
        </p:txBody>
      </p:sp>
      <p:sp>
        <p:nvSpPr>
          <p:cNvPr id="207887" name="Rectangle 14"/>
          <p:cNvSpPr>
            <a:spLocks noGrp="1" noRot="1" noChangeAspect="1" noChangeArrowheads="1"/>
          </p:cNvSpPr>
          <p:nvPr>
            <p:ph type="sldImg"/>
          </p:nvPr>
        </p:nvSpPr>
        <p:spPr bwMode="auto">
          <a:xfrm>
            <a:off x="1150938" y="692150"/>
            <a:ext cx="4554537" cy="3416300"/>
          </a:xfrm>
          <a:noFill/>
          <a:ln cap="flat">
            <a:solidFill>
              <a:schemeClr val="tx1"/>
            </a:solidFill>
            <a:miter lim="800000"/>
            <a:headEnd/>
            <a:tailEnd/>
          </a:ln>
        </p:spPr>
      </p:sp>
      <p:sp>
        <p:nvSpPr>
          <p:cNvPr id="207888" name="Rectangle 15"/>
          <p:cNvSpPr>
            <a:spLocks noGrp="1" noChangeArrowheads="1"/>
          </p:cNvSpPr>
          <p:nvPr>
            <p:ph type="body" idx="1"/>
          </p:nvPr>
        </p:nvSpPr>
        <p:spPr bwMode="auto">
          <a:xfrm>
            <a:off x="912813" y="4343400"/>
            <a:ext cx="5030787" cy="3851275"/>
          </a:xfrm>
          <a:noFill/>
        </p:spPr>
        <p:txBody>
          <a:bodyPr wrap="square" lIns="91421" tIns="45710" rIns="91421" bIns="45710" numCol="1" anchor="t" anchorCtr="0" compatLnSpc="1">
            <a:prstTxWarp prst="textNoShape">
              <a:avLst/>
            </a:prstTxWarp>
          </a:bodyPr>
          <a:lstStyle/>
          <a:p>
            <a:pPr>
              <a:spcBef>
                <a:spcPct val="0"/>
              </a:spcBef>
            </a:pPr>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48E7070-2B18-4746-8D28-76499773188C}" type="slidenum">
              <a:rPr lang="en-US">
                <a:ea typeface="ＭＳ Ｐゴシック" charset="-128"/>
                <a:cs typeface="ＭＳ Ｐゴシック" charset="-128"/>
              </a:rPr>
              <a:pPr fontAlgn="base">
                <a:spcBef>
                  <a:spcPct val="0"/>
                </a:spcBef>
                <a:spcAft>
                  <a:spcPct val="0"/>
                </a:spcAft>
              </a:pPr>
              <a:t>38</a:t>
            </a:fld>
            <a:endParaRPr lang="en-US">
              <a:ea typeface="ＭＳ Ｐゴシック" charset="-128"/>
              <a:cs typeface="ＭＳ Ｐゴシック" charset="-128"/>
            </a:endParaRPr>
          </a:p>
        </p:txBody>
      </p:sp>
      <p:sp>
        <p:nvSpPr>
          <p:cNvPr id="20992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0992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SOURCE, §EXPERIENCES WITH DEFECT PREVENTION’</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PAGE 12, MAYS </a:t>
            </a:r>
            <a:r>
              <a:rPr lang="en-GB" sz="1200" kern="1200" dirty="0" smtClean="0">
                <a:solidFill>
                  <a:schemeClr val="tx1"/>
                </a:solidFill>
                <a:effectLst/>
                <a:latin typeface="+mn-lt"/>
                <a:ea typeface="+mn-ea"/>
                <a:cs typeface="+mn-cs"/>
              </a:rPr>
              <a:t>ET At </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IBM SYSTEMS JOURNAL, VOL 29, NO 1, 1990</a:t>
            </a:r>
          </a:p>
          <a:p>
            <a:endParaRPr lang="en-GB" dirty="0"/>
          </a:p>
        </p:txBody>
      </p:sp>
      <p:sp>
        <p:nvSpPr>
          <p:cNvPr id="4" name="Slide Number Placeholder 3"/>
          <p:cNvSpPr>
            <a:spLocks noGrp="1"/>
          </p:cNvSpPr>
          <p:nvPr>
            <p:ph type="sldNum" sz="quarter" idx="10"/>
          </p:nvPr>
        </p:nvSpPr>
        <p:spPr/>
        <p:txBody>
          <a:bodyPr/>
          <a:lstStyle/>
          <a:p>
            <a:fld id="{E87307A4-2406-7844-A292-FEFFB2338138}" type="slidenum">
              <a:rPr lang="en-US" smtClean="0"/>
              <a:t>4</a:t>
            </a:fld>
            <a:endParaRPr lang="en-US"/>
          </a:p>
        </p:txBody>
      </p:sp>
    </p:spTree>
    <p:extLst>
      <p:ext uri="{BB962C8B-B14F-4D97-AF65-F5344CB8AC3E}">
        <p14:creationId xmlns:p14="http://schemas.microsoft.com/office/powerpoint/2010/main" val="3215539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D988B31-D135-444C-A76A-AE11426E1F2C}" type="slidenum">
              <a:rPr lang="en-US">
                <a:ea typeface="ＭＳ Ｐゴシック" charset="-128"/>
                <a:cs typeface="ＭＳ Ｐゴシック" charset="-128"/>
              </a:rPr>
              <a:pPr fontAlgn="base">
                <a:spcBef>
                  <a:spcPct val="0"/>
                </a:spcBef>
                <a:spcAft>
                  <a:spcPct val="0"/>
                </a:spcAft>
              </a:pPr>
              <a:t>39</a:t>
            </a:fld>
            <a:endParaRPr lang="en-US">
              <a:ea typeface="ＭＳ Ｐゴシック" charset="-128"/>
              <a:cs typeface="ＭＳ Ｐゴシック" charset="-128"/>
            </a:endParaRPr>
          </a:p>
        </p:txBody>
      </p:sp>
      <p:sp>
        <p:nvSpPr>
          <p:cNvPr id="211971" name="Rectangle 2"/>
          <p:cNvSpPr>
            <a:spLocks noGrp="1" noRot="1" noChangeAspect="1" noChangeArrowheads="1"/>
          </p:cNvSpPr>
          <p:nvPr>
            <p:ph type="sldImg"/>
          </p:nvPr>
        </p:nvSpPr>
        <p:spPr bwMode="auto">
          <a:xfrm>
            <a:off x="1150938" y="692150"/>
            <a:ext cx="4556125" cy="3416300"/>
          </a:xfrm>
          <a:solidFill>
            <a:srgbClr val="FFFFFF"/>
          </a:solidFill>
          <a:ln>
            <a:solidFill>
              <a:srgbClr val="000000"/>
            </a:solidFill>
            <a:miter lim="800000"/>
            <a:headEnd/>
            <a:tailEnd/>
          </a:ln>
        </p:spPr>
      </p:sp>
      <p:sp>
        <p:nvSpPr>
          <p:cNvPr id="211972" name="Rectangle 3"/>
          <p:cNvSpPr>
            <a:spLocks noGrp="1" noChangeArrowheads="1"/>
          </p:cNvSpPr>
          <p:nvPr>
            <p:ph type="body" idx="1"/>
          </p:nvPr>
        </p:nvSpPr>
        <p:spPr bwMode="auto">
          <a:xfrm>
            <a:off x="912813" y="4341813"/>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lgn="ctr">
              <a:spcBef>
                <a:spcPct val="0"/>
              </a:spcBef>
            </a:pPr>
            <a:r>
              <a:rPr lang="en-US" b="1"/>
              <a:t>CONFLICT AND LITIGATION</a:t>
            </a:r>
          </a:p>
          <a:p>
            <a:pPr algn="ctr">
              <a:spcBef>
                <a:spcPct val="0"/>
              </a:spcBef>
            </a:pPr>
            <a:r>
              <a:rPr lang="en-US" b="1"/>
              <a:t>BETWEEN SOFTWARE CLIENTS AND DEVELOPERS</a:t>
            </a:r>
          </a:p>
          <a:p>
            <a:pPr algn="ctr">
              <a:spcBef>
                <a:spcPct val="0"/>
              </a:spcBef>
            </a:pPr>
            <a:endParaRPr lang="en-US" b="1"/>
          </a:p>
          <a:p>
            <a:pPr algn="ctr">
              <a:spcBef>
                <a:spcPct val="0"/>
              </a:spcBef>
            </a:pPr>
            <a:r>
              <a:rPr lang="en-US"/>
              <a:t>Version 10 – April 13, 2001</a:t>
            </a:r>
          </a:p>
          <a:p>
            <a:pPr algn="ctr">
              <a:spcBef>
                <a:spcPct val="0"/>
              </a:spcBef>
            </a:pPr>
            <a:r>
              <a:rPr lang="en-US"/>
              <a:t>By Capers Jones, </a:t>
            </a:r>
            <a:r>
              <a:rPr lang="en-US" u="sng">
                <a:solidFill>
                  <a:srgbClr val="0000FF"/>
                </a:solidFill>
                <a:hlinkClick r:id="rId3"/>
              </a:rPr>
              <a:t>Cjones@spr.com</a:t>
            </a:r>
            <a:endParaRPr lang="en-US"/>
          </a:p>
          <a:p>
            <a:pPr algn="just">
              <a:spcBef>
                <a:spcPct val="0"/>
              </a:spcBef>
            </a:pPr>
            <a:r>
              <a:rPr lang="en-US"/>
              <a:t>It is obvious that no single defect removal operation is adequate by itself.  This explains why “best in class” quality results can only be achieved from synergistic combinations of defect prevention, reviews or inspections, and various kinds of test activities.  Between eight and 10 defect removal stages are normally required to achieve removal efficiency levels &gt; 95%.</a:t>
            </a:r>
          </a:p>
          <a:p>
            <a:pPr lvl="2">
              <a:spcBef>
                <a:spcPct val="0"/>
              </a:spcBef>
            </a:pPr>
            <a:r>
              <a:rPr lang="en-US"/>
              <a:t>Jones, Capers; </a:t>
            </a:r>
            <a:r>
              <a:rPr lang="en-US" u="sng"/>
              <a:t>Applied Software Measurement</a:t>
            </a:r>
            <a:r>
              <a:rPr lang="en-US"/>
              <a:t>; McGraw Hill, 2</a:t>
            </a:r>
            <a:r>
              <a:rPr lang="en-US" baseline="30000"/>
              <a:t>nd</a:t>
            </a:r>
            <a:r>
              <a:rPr lang="en-US"/>
              <a:t> edition 1996; ISBN 0-07-032826-9; 618 pages.</a:t>
            </a:r>
          </a:p>
          <a:p>
            <a:pPr>
              <a:spcBef>
                <a:spcPct val="0"/>
              </a:spcBef>
            </a:pPr>
            <a:endParaRPr lang="en-US"/>
          </a:p>
          <a:p>
            <a:pPr lvl="2">
              <a:spcBef>
                <a:spcPct val="0"/>
              </a:spcBef>
            </a:pPr>
            <a:r>
              <a:rPr lang="en-US"/>
              <a:t>Jones, Capers; </a:t>
            </a:r>
            <a:r>
              <a:rPr lang="en-US" u="sng"/>
              <a:t>Assessment and Control of Software Risks</a:t>
            </a:r>
            <a:r>
              <a:rPr lang="en-US"/>
              <a:t>; Prentice Hall, 1994;  ISBN 0-13-741406-4; 711 pages.</a:t>
            </a:r>
          </a:p>
          <a:p>
            <a:pPr algn="just">
              <a:spcBef>
                <a:spcPct val="0"/>
              </a:spcBef>
            </a:pPr>
            <a:endParaRPr lang="en-US"/>
          </a:p>
          <a:p>
            <a:pPr lvl="2">
              <a:spcBef>
                <a:spcPct val="0"/>
              </a:spcBef>
            </a:pPr>
            <a:r>
              <a:rPr lang="en-US"/>
              <a:t>Jones, Capers; </a:t>
            </a:r>
            <a:r>
              <a:rPr lang="en-US" u="sng"/>
              <a:t>Patterns of Software System Failure and Success</a:t>
            </a:r>
            <a:r>
              <a:rPr lang="en-US"/>
              <a:t>;  International Thomson Computer Press, Boston, MA;  December 1995; 250 pages; ISBN 1-850-32804-8; 292 pages.</a:t>
            </a:r>
          </a:p>
          <a:p>
            <a:pPr lvl="2">
              <a:spcBef>
                <a:spcPct val="0"/>
              </a:spcBef>
            </a:pPr>
            <a:endParaRPr lang="en-US"/>
          </a:p>
          <a:p>
            <a:pPr lvl="2">
              <a:spcBef>
                <a:spcPct val="0"/>
              </a:spcBef>
            </a:pPr>
            <a:r>
              <a:rPr lang="en-US"/>
              <a:t>Jones, Capers;  </a:t>
            </a:r>
            <a:r>
              <a:rPr lang="en-US" u="sng"/>
              <a:t>Software Quality – Analysis and Guidelines for Success</a:t>
            </a:r>
            <a:r>
              <a:rPr lang="en-US"/>
              <a:t>; International Thomson Computer Press, Boston, MA; ISBN 1-85032-876-6; 1997; 492 pages.</a:t>
            </a:r>
          </a:p>
          <a:p>
            <a:pPr>
              <a:spcBef>
                <a:spcPct val="0"/>
              </a:spcBef>
            </a:pPr>
            <a:endParaRPr lang="en-US"/>
          </a:p>
          <a:p>
            <a:pPr lvl="2">
              <a:spcBef>
                <a:spcPct val="0"/>
              </a:spcBef>
            </a:pPr>
            <a:r>
              <a:rPr lang="en-US"/>
              <a:t>Jones, Capers; </a:t>
            </a:r>
            <a:r>
              <a:rPr lang="en-US" u="sng"/>
              <a:t>Estimating Software Costs</a:t>
            </a:r>
            <a:r>
              <a:rPr lang="en-US"/>
              <a:t>; McGraw Hill, New York, NY; ISBN 0-07-9130941; 1998; 724 pages.</a:t>
            </a:r>
          </a:p>
          <a:p>
            <a:pPr>
              <a:spcBef>
                <a:spcPct val="0"/>
              </a:spcBef>
            </a:pPr>
            <a:endParaRPr lang="en-US"/>
          </a:p>
          <a:p>
            <a:pPr lvl="1">
              <a:spcBef>
                <a:spcPct val="0"/>
              </a:spcBef>
            </a:pPr>
            <a:r>
              <a:rPr lang="en-US"/>
              <a:t>Jones, Capers; “Sizing Up Software;” Scientific American Magazine; December 1998; Vol. 279, No. 6; pp 74-79.</a:t>
            </a:r>
          </a:p>
          <a:p>
            <a:pPr>
              <a:spcBef>
                <a:spcPct val="0"/>
              </a:spcBef>
            </a:pPr>
            <a:endParaRPr lang="en-US"/>
          </a:p>
          <a:p>
            <a:pPr>
              <a:spcBef>
                <a:spcPct val="0"/>
              </a:spcBef>
            </a:pPr>
            <a:r>
              <a:rPr lang="en-US"/>
              <a:t>Jones, Capers;  </a:t>
            </a:r>
            <a:r>
              <a:rPr lang="en-US" u="sng"/>
              <a:t>Software Assessments, Benchmarks, and Best Practices</a:t>
            </a:r>
            <a:r>
              <a:rPr lang="en-US"/>
              <a:t>; Addison Wesley Longman, Boston, MA; May 2000; ISBN 0-201-48542-7; 700 pages.</a:t>
            </a:r>
          </a:p>
          <a:p>
            <a:pPr>
              <a:spcBef>
                <a:spcPct val="0"/>
              </a:spcBef>
            </a:pP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F2561B-6CF1-A542-B0D1-83FEF287CEB5}" type="slidenum">
              <a:rPr lang="en-US">
                <a:ea typeface="ＭＳ Ｐゴシック" charset="-128"/>
                <a:cs typeface="ＭＳ Ｐゴシック" charset="-128"/>
              </a:rPr>
              <a:pPr fontAlgn="base">
                <a:spcBef>
                  <a:spcPct val="0"/>
                </a:spcBef>
                <a:spcAft>
                  <a:spcPct val="0"/>
                </a:spcAft>
              </a:pPr>
              <a:t>40</a:t>
            </a:fld>
            <a:endParaRPr lang="en-US">
              <a:ea typeface="ＭＳ Ｐゴシック" charset="-128"/>
              <a:cs typeface="ＭＳ Ｐゴシック" charset="-128"/>
            </a:endParaRPr>
          </a:p>
        </p:txBody>
      </p:sp>
      <p:sp>
        <p:nvSpPr>
          <p:cNvPr id="214019" name="Rectangle 2"/>
          <p:cNvSpPr>
            <a:spLocks noGrp="1" noRot="1" noChangeAspect="1" noChangeArrowheads="1"/>
          </p:cNvSpPr>
          <p:nvPr>
            <p:ph type="sldImg"/>
          </p:nvPr>
        </p:nvSpPr>
        <p:spPr bwMode="auto">
          <a:xfrm>
            <a:off x="1150938" y="692150"/>
            <a:ext cx="4556125" cy="3416300"/>
          </a:xfrm>
          <a:solidFill>
            <a:srgbClr val="FFFFFF"/>
          </a:solidFill>
          <a:ln>
            <a:solidFill>
              <a:srgbClr val="000000"/>
            </a:solidFill>
            <a:miter lim="800000"/>
            <a:headEnd/>
            <a:tailEnd/>
          </a:ln>
        </p:spPr>
      </p:sp>
      <p:sp>
        <p:nvSpPr>
          <p:cNvPr id="214020" name="Rectangle 3"/>
          <p:cNvSpPr>
            <a:spLocks noGrp="1" noChangeArrowheads="1"/>
          </p:cNvSpPr>
          <p:nvPr>
            <p:ph type="body" idx="1"/>
          </p:nvPr>
        </p:nvSpPr>
        <p:spPr bwMode="auto">
          <a:xfrm>
            <a:off x="912813" y="4341813"/>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b="1"/>
              <a:t>CONFLICT AND LITIGATION</a:t>
            </a:r>
          </a:p>
          <a:p>
            <a:pPr>
              <a:spcBef>
                <a:spcPct val="0"/>
              </a:spcBef>
            </a:pPr>
            <a:r>
              <a:rPr lang="en-US" b="1"/>
              <a:t>BETWEEN SOFTWARE CLIENTS AND DEVELOPERS</a:t>
            </a:r>
          </a:p>
          <a:p>
            <a:pPr>
              <a:spcBef>
                <a:spcPct val="0"/>
              </a:spcBef>
            </a:pPr>
            <a:endParaRPr lang="en-US" b="1"/>
          </a:p>
          <a:p>
            <a:pPr>
              <a:spcBef>
                <a:spcPct val="0"/>
              </a:spcBef>
            </a:pPr>
            <a:r>
              <a:rPr lang="en-US"/>
              <a:t>Version 10 – April 13, 2001</a:t>
            </a:r>
          </a:p>
          <a:p>
            <a:pPr>
              <a:spcBef>
                <a:spcPct val="0"/>
              </a:spcBef>
            </a:pPr>
            <a:r>
              <a:rPr lang="en-US"/>
              <a:t>By Capers Jones, </a:t>
            </a:r>
            <a:r>
              <a:rPr lang="en-US" u="sng">
                <a:solidFill>
                  <a:srgbClr val="0000FF"/>
                </a:solidFill>
                <a:hlinkClick r:id="rId3"/>
              </a:rPr>
              <a:t>Cjones@spr.com</a:t>
            </a:r>
            <a:endParaRPr lang="en-US"/>
          </a:p>
          <a:p>
            <a:pPr>
              <a:spcBef>
                <a:spcPct val="0"/>
              </a:spcBef>
            </a:pPr>
            <a:r>
              <a:rPr lang="en-US"/>
              <a:t>It is obvious that no single defect removal operation is adequate by itself.  This explains why “best in class” quality results can only be achieved from synergistic combinations of defect prevention, reviews or inspections, and various kinds of test activities.  Between eight and 10 defect removal stages are normally required to achieve removal efficiency levels &gt; 95%.</a:t>
            </a:r>
          </a:p>
          <a:p>
            <a:pPr lvl="2">
              <a:spcBef>
                <a:spcPct val="0"/>
              </a:spcBef>
            </a:pPr>
            <a:r>
              <a:rPr lang="en-US"/>
              <a:t>Jones, Capers; </a:t>
            </a:r>
            <a:r>
              <a:rPr lang="en-US" u="sng"/>
              <a:t>Applied Software Measurement</a:t>
            </a:r>
            <a:r>
              <a:rPr lang="en-US"/>
              <a:t>; McGraw Hill, 2</a:t>
            </a:r>
            <a:r>
              <a:rPr lang="en-US" baseline="30000"/>
              <a:t>nd</a:t>
            </a:r>
            <a:r>
              <a:rPr lang="en-US"/>
              <a:t> edition 1996; ISBN 0-07-032826-9; 618 pages.</a:t>
            </a:r>
          </a:p>
          <a:p>
            <a:pPr>
              <a:spcBef>
                <a:spcPct val="0"/>
              </a:spcBef>
            </a:pPr>
            <a:endParaRPr lang="en-US"/>
          </a:p>
          <a:p>
            <a:pPr lvl="2">
              <a:spcBef>
                <a:spcPct val="0"/>
              </a:spcBef>
            </a:pPr>
            <a:r>
              <a:rPr lang="en-US"/>
              <a:t>Jones, Capers; </a:t>
            </a:r>
            <a:r>
              <a:rPr lang="en-US" u="sng"/>
              <a:t>Assessment and Control of Software Risks</a:t>
            </a:r>
            <a:r>
              <a:rPr lang="en-US"/>
              <a:t>; Prentice Hall, 1994;  ISBN 0-13-741406-4; 711 pages.</a:t>
            </a:r>
          </a:p>
          <a:p>
            <a:pPr>
              <a:spcBef>
                <a:spcPct val="0"/>
              </a:spcBef>
            </a:pPr>
            <a:endParaRPr lang="en-US"/>
          </a:p>
          <a:p>
            <a:pPr lvl="2">
              <a:spcBef>
                <a:spcPct val="0"/>
              </a:spcBef>
            </a:pPr>
            <a:r>
              <a:rPr lang="en-US"/>
              <a:t>Jones, Capers; </a:t>
            </a:r>
            <a:r>
              <a:rPr lang="en-US" u="sng"/>
              <a:t>Patterns of Software System Failure and Success</a:t>
            </a:r>
            <a:r>
              <a:rPr lang="en-US"/>
              <a:t>;  International Thomson Computer Press, Boston, MA;  December 1995; 250 pages; ISBN 1-850-32804-8; 292 pages.</a:t>
            </a:r>
          </a:p>
          <a:p>
            <a:pPr lvl="2">
              <a:spcBef>
                <a:spcPct val="0"/>
              </a:spcBef>
            </a:pPr>
            <a:endParaRPr lang="en-US"/>
          </a:p>
          <a:p>
            <a:pPr lvl="2">
              <a:spcBef>
                <a:spcPct val="0"/>
              </a:spcBef>
            </a:pPr>
            <a:r>
              <a:rPr lang="en-US"/>
              <a:t>Jones, Capers;  </a:t>
            </a:r>
            <a:r>
              <a:rPr lang="en-US" u="sng"/>
              <a:t>Software Quality – Analysis and Guidelines for Success</a:t>
            </a:r>
            <a:r>
              <a:rPr lang="en-US"/>
              <a:t>; International Thomson Computer Press, Boston, MA; ISBN 1-85032-876-6; 1997; 492 pages.</a:t>
            </a:r>
          </a:p>
          <a:p>
            <a:pPr>
              <a:spcBef>
                <a:spcPct val="0"/>
              </a:spcBef>
            </a:pPr>
            <a:endParaRPr lang="en-US"/>
          </a:p>
          <a:p>
            <a:pPr lvl="2">
              <a:spcBef>
                <a:spcPct val="0"/>
              </a:spcBef>
            </a:pPr>
            <a:r>
              <a:rPr lang="en-US"/>
              <a:t>Jones, Capers; </a:t>
            </a:r>
            <a:r>
              <a:rPr lang="en-US" u="sng"/>
              <a:t>Estimating Software Costs</a:t>
            </a:r>
            <a:r>
              <a:rPr lang="en-US"/>
              <a:t>; McGraw Hill, New York, NY; ISBN 0-07-9130941; 1998; 724 pages.</a:t>
            </a:r>
          </a:p>
          <a:p>
            <a:pPr>
              <a:spcBef>
                <a:spcPct val="0"/>
              </a:spcBef>
            </a:pPr>
            <a:endParaRPr lang="en-US"/>
          </a:p>
          <a:p>
            <a:pPr lvl="1">
              <a:spcBef>
                <a:spcPct val="0"/>
              </a:spcBef>
            </a:pPr>
            <a:r>
              <a:rPr lang="en-US"/>
              <a:t>Jones, Capers; “Sizing Up Software;” Scientific American Magazine; December 1998; Vol. 279, No. 6; pp 74-79.</a:t>
            </a:r>
          </a:p>
          <a:p>
            <a:pPr>
              <a:spcBef>
                <a:spcPct val="0"/>
              </a:spcBef>
            </a:pPr>
            <a:endParaRPr lang="en-US"/>
          </a:p>
          <a:p>
            <a:pPr>
              <a:spcBef>
                <a:spcPct val="0"/>
              </a:spcBef>
            </a:pPr>
            <a:r>
              <a:rPr lang="en-US"/>
              <a:t>Jones, Capers;  </a:t>
            </a:r>
            <a:r>
              <a:rPr lang="en-US" u="sng"/>
              <a:t>Software Assessments, Benchmarks, and Best Practices</a:t>
            </a:r>
            <a:r>
              <a:rPr lang="en-US"/>
              <a:t>; Addison Wesley Longman, Boston, MA; May 2000; ISBN 0-201-48542-7; 700 pages.</a:t>
            </a:r>
          </a:p>
          <a:p>
            <a:pPr>
              <a:spcBef>
                <a:spcPct val="0"/>
              </a:spcBef>
            </a:pPr>
            <a:endParaRPr lang="en-US"/>
          </a:p>
          <a:p>
            <a:pPr>
              <a:spcBef>
                <a:spcPct val="0"/>
              </a:spcBef>
            </a:pP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CB00AE1-7478-BA40-AFAB-8F085DF2E157}" type="slidenum">
              <a:rPr lang="en-US">
                <a:ea typeface="ＭＳ Ｐゴシック" charset="-128"/>
                <a:cs typeface="ＭＳ Ｐゴシック" charset="-128"/>
              </a:rPr>
              <a:pPr fontAlgn="base">
                <a:spcBef>
                  <a:spcPct val="0"/>
                </a:spcBef>
                <a:spcAft>
                  <a:spcPct val="0"/>
                </a:spcAft>
              </a:pPr>
              <a:t>41</a:t>
            </a:fld>
            <a:endParaRPr lang="en-US">
              <a:ea typeface="ＭＳ Ｐゴシック" charset="-128"/>
              <a:cs typeface="ＭＳ Ｐゴシック" charset="-128"/>
            </a:endParaRPr>
          </a:p>
        </p:txBody>
      </p:sp>
      <p:sp>
        <p:nvSpPr>
          <p:cNvPr id="216067" name="Rectangle 2"/>
          <p:cNvSpPr>
            <a:spLocks noGrp="1" noRot="1" noChangeAspect="1" noChangeArrowheads="1"/>
          </p:cNvSpPr>
          <p:nvPr>
            <p:ph type="sldImg"/>
          </p:nvPr>
        </p:nvSpPr>
        <p:spPr bwMode="auto">
          <a:xfrm>
            <a:off x="1146175" y="687388"/>
            <a:ext cx="4570413" cy="3427412"/>
          </a:xfrm>
          <a:solidFill>
            <a:srgbClr val="FFFFFF"/>
          </a:solidFill>
          <a:ln>
            <a:solidFill>
              <a:srgbClr val="000000"/>
            </a:solidFill>
            <a:miter lim="800000"/>
            <a:headEnd/>
            <a:tailEnd/>
          </a:ln>
        </p:spPr>
      </p:sp>
      <p:sp>
        <p:nvSpPr>
          <p:cNvPr id="216068" name="Rectangle 3"/>
          <p:cNvSpPr>
            <a:spLocks noGrp="1" noChangeArrowheads="1"/>
          </p:cNvSpPr>
          <p:nvPr>
            <p:ph type="body" idx="1"/>
          </p:nvPr>
        </p:nvSpPr>
        <p:spPr bwMode="auto">
          <a:xfrm>
            <a:off x="914400" y="4343400"/>
            <a:ext cx="5029200" cy="4113213"/>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NZ"/>
              <a:t>Early defect removal also pays dividends in terms of personal skills.  Take the case of </a:t>
            </a:r>
            <a:r>
              <a:rPr lang="en-NZ" b="1"/>
              <a:t>“Gary” </a:t>
            </a:r>
            <a:r>
              <a:rPr lang="en-NZ"/>
              <a:t>at McDonald Douglas.  From a standing start, he participated in 5 successive Inspections of his own software designs (ignore the hard hat!).  Note that, as Author of the 5 documents, he was </a:t>
            </a:r>
            <a:r>
              <a:rPr lang="en-NZ" i="1"/>
              <a:t>required</a:t>
            </a:r>
            <a:r>
              <a:rPr lang="en-NZ"/>
              <a:t> to join the Inspection team that was looking for his errors.</a:t>
            </a:r>
          </a:p>
          <a:p>
            <a:pPr>
              <a:spcBef>
                <a:spcPct val="0"/>
              </a:spcBef>
            </a:pPr>
            <a:r>
              <a:rPr lang="en-NZ"/>
              <a:t>The first document revealed an average defect density of 80 majors per page – a frightening number, but actually quite typical.  By the time he’d fixed them all, though, Gary had learnt so much about how to write good design documents, that his second Inspected design was only half as buggy.  Each successive document was only half as buggy as its predecessors, and by the fifth – well, I had to cheat there, because the graphing tool wouldn’t let me graph an observation of zero, so I had to put in one spurious defect!</a:t>
            </a:r>
          </a:p>
          <a:p>
            <a:pPr>
              <a:spcBef>
                <a:spcPct val="0"/>
              </a:spcBef>
            </a:pPr>
            <a:r>
              <a:rPr lang="en-NZ" b="1"/>
              <a:t>Here’s</a:t>
            </a:r>
            <a:r>
              <a:rPr lang="en-NZ"/>
              <a:t> how McDonald-Douglas felt about the personal value of Inspections: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A5919D-9129-244C-AC2A-3420850B6006}" type="slidenum">
              <a:rPr lang="en-US">
                <a:ea typeface="ＭＳ Ｐゴシック" charset="-128"/>
                <a:cs typeface="ＭＳ Ｐゴシック" charset="-128"/>
              </a:rPr>
              <a:pPr fontAlgn="base">
                <a:spcBef>
                  <a:spcPct val="0"/>
                </a:spcBef>
                <a:spcAft>
                  <a:spcPct val="0"/>
                </a:spcAft>
              </a:pPr>
              <a:t>42</a:t>
            </a:fld>
            <a:endParaRPr lang="en-US">
              <a:ea typeface="ＭＳ Ｐゴシック" charset="-128"/>
              <a:cs typeface="ＭＳ Ｐゴシック" charset="-128"/>
            </a:endParaRPr>
          </a:p>
        </p:txBody>
      </p:sp>
      <p:sp>
        <p:nvSpPr>
          <p:cNvPr id="2201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01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0FA0F47-7B1B-8F4D-8DFB-C827648B6742}" type="slidenum">
              <a:rPr lang="en-US">
                <a:ea typeface="ＭＳ Ｐゴシック" charset="-128"/>
                <a:cs typeface="ＭＳ Ｐゴシック" charset="-128"/>
              </a:rPr>
              <a:pPr fontAlgn="base">
                <a:spcBef>
                  <a:spcPct val="0"/>
                </a:spcBef>
                <a:spcAft>
                  <a:spcPct val="0"/>
                </a:spcAft>
              </a:pPr>
              <a:t>43</a:t>
            </a:fld>
            <a:endParaRPr lang="en-US">
              <a:ea typeface="ＭＳ Ｐゴシック" charset="-128"/>
              <a:cs typeface="ＭＳ Ｐゴシック" charset="-128"/>
            </a:endParaRPr>
          </a:p>
        </p:txBody>
      </p:sp>
      <p:sp>
        <p:nvSpPr>
          <p:cNvPr id="222211" name="Rectangle 2"/>
          <p:cNvSpPr>
            <a:spLocks noChangeArrowheads="1"/>
          </p:cNvSpPr>
          <p:nvPr/>
        </p:nvSpPr>
        <p:spPr bwMode="auto">
          <a:xfrm>
            <a:off x="3884613" y="0"/>
            <a:ext cx="2973387" cy="455613"/>
          </a:xfrm>
          <a:prstGeom prst="rect">
            <a:avLst/>
          </a:prstGeom>
          <a:noFill/>
          <a:ln w="12700">
            <a:noFill/>
            <a:miter lim="800000"/>
            <a:headEnd/>
            <a:tailEnd/>
          </a:ln>
        </p:spPr>
        <p:txBody>
          <a:bodyPr wrap="none" anchor="ctr">
            <a:prstTxWarp prst="textNoShape">
              <a:avLst/>
            </a:prstTxWarp>
          </a:bodyPr>
          <a:lstStyle/>
          <a:p>
            <a:endParaRPr lang="en-GB">
              <a:latin typeface="Calibri" charset="0"/>
            </a:endParaRPr>
          </a:p>
        </p:txBody>
      </p:sp>
      <p:sp>
        <p:nvSpPr>
          <p:cNvPr id="222212" name="Rectangle 3"/>
          <p:cNvSpPr>
            <a:spLocks noChangeArrowheads="1"/>
          </p:cNvSpPr>
          <p:nvPr/>
        </p:nvSpPr>
        <p:spPr bwMode="auto">
          <a:xfrm>
            <a:off x="3884613" y="8686800"/>
            <a:ext cx="2973387" cy="457200"/>
          </a:xfrm>
          <a:prstGeom prst="rect">
            <a:avLst/>
          </a:prstGeom>
          <a:noFill/>
          <a:ln w="12700">
            <a:noFill/>
            <a:miter lim="800000"/>
            <a:headEnd/>
            <a:tailEnd/>
          </a:ln>
        </p:spPr>
        <p:txBody>
          <a:bodyPr lIns="19050" tIns="0" rIns="19050" bIns="0" anchor="b">
            <a:prstTxWarp prst="textNoShape">
              <a:avLst/>
            </a:prstTxWarp>
          </a:bodyPr>
          <a:lstStyle/>
          <a:p>
            <a:pPr algn="r" eaLnBrk="0" hangingPunct="0"/>
            <a:r>
              <a:rPr lang="en-GB" sz="1000" i="1">
                <a:solidFill>
                  <a:schemeClr val="bg1"/>
                </a:solidFill>
                <a:latin typeface="Times New Roman" charset="0"/>
              </a:rPr>
              <a:t>58</a:t>
            </a:r>
          </a:p>
        </p:txBody>
      </p:sp>
      <p:sp>
        <p:nvSpPr>
          <p:cNvPr id="222213" name="Rectangle 4"/>
          <p:cNvSpPr>
            <a:spLocks noChangeArrowheads="1"/>
          </p:cNvSpPr>
          <p:nvPr/>
        </p:nvSpPr>
        <p:spPr bwMode="auto">
          <a:xfrm>
            <a:off x="0" y="8686800"/>
            <a:ext cx="2970213" cy="457200"/>
          </a:xfrm>
          <a:prstGeom prst="rect">
            <a:avLst/>
          </a:prstGeom>
          <a:noFill/>
          <a:ln w="12700">
            <a:noFill/>
            <a:miter lim="800000"/>
            <a:headEnd/>
            <a:tailEnd/>
          </a:ln>
        </p:spPr>
        <p:txBody>
          <a:bodyPr wrap="none" anchor="ctr">
            <a:prstTxWarp prst="textNoShape">
              <a:avLst/>
            </a:prstTxWarp>
          </a:bodyPr>
          <a:lstStyle/>
          <a:p>
            <a:endParaRPr lang="en-GB">
              <a:latin typeface="Calibri" charset="0"/>
            </a:endParaRPr>
          </a:p>
        </p:txBody>
      </p:sp>
      <p:sp>
        <p:nvSpPr>
          <p:cNvPr id="222214" name="Rectangle 5"/>
          <p:cNvSpPr>
            <a:spLocks noChangeArrowheads="1"/>
          </p:cNvSpPr>
          <p:nvPr/>
        </p:nvSpPr>
        <p:spPr bwMode="auto">
          <a:xfrm>
            <a:off x="0" y="0"/>
            <a:ext cx="2970213" cy="455613"/>
          </a:xfrm>
          <a:prstGeom prst="rect">
            <a:avLst/>
          </a:prstGeom>
          <a:noFill/>
          <a:ln w="12700">
            <a:noFill/>
            <a:miter lim="800000"/>
            <a:headEnd/>
            <a:tailEnd/>
          </a:ln>
        </p:spPr>
        <p:txBody>
          <a:bodyPr wrap="none" anchor="ctr">
            <a:prstTxWarp prst="textNoShape">
              <a:avLst/>
            </a:prstTxWarp>
          </a:bodyPr>
          <a:lstStyle/>
          <a:p>
            <a:endParaRPr lang="en-GB">
              <a:latin typeface="Calibri" charset="0"/>
            </a:endParaRPr>
          </a:p>
        </p:txBody>
      </p:sp>
      <p:sp>
        <p:nvSpPr>
          <p:cNvPr id="222215" name="Rectangle 6"/>
          <p:cNvSpPr>
            <a:spLocks noGrp="1" noRot="1" noChangeAspect="1" noChangeArrowheads="1"/>
          </p:cNvSpPr>
          <p:nvPr>
            <p:ph type="sldImg"/>
          </p:nvPr>
        </p:nvSpPr>
        <p:spPr bwMode="auto">
          <a:xfrm>
            <a:off x="1150938" y="692150"/>
            <a:ext cx="4556125" cy="3416300"/>
          </a:xfrm>
          <a:noFill/>
          <a:ln cap="flat">
            <a:solidFill>
              <a:schemeClr val="tx1"/>
            </a:solidFill>
            <a:miter lim="800000"/>
            <a:headEnd/>
            <a:tailEnd/>
          </a:ln>
        </p:spPr>
      </p:sp>
      <p:sp>
        <p:nvSpPr>
          <p:cNvPr id="222216" name="Rectangle 7"/>
          <p:cNvSpPr>
            <a:spLocks noGrp="1" noChangeArrowheads="1"/>
          </p:cNvSpPr>
          <p:nvPr>
            <p:ph type="body" idx="1"/>
          </p:nvPr>
        </p:nvSpPr>
        <p:spPr bwMode="auto">
          <a:xfrm>
            <a:off x="912813" y="4341813"/>
            <a:ext cx="5029200" cy="4114800"/>
          </a:xfrm>
          <a:noFill/>
        </p:spPr>
        <p:txBody>
          <a:bodyPr wrap="square" lIns="90487" tIns="44450" rIns="90487" bIns="44450" numCol="1" anchor="t" anchorCtr="0" compatLnSpc="1">
            <a:prstTxWarp prst="textNoShape">
              <a:avLst/>
            </a:prstTxWarp>
          </a:bodyPr>
          <a:lstStyle/>
          <a:p>
            <a:pPr>
              <a:spcBef>
                <a:spcPct val="0"/>
              </a:spcBef>
            </a:pPr>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16FDAF6-43EE-B84B-8465-62FEA0C51E0D}" type="slidenum">
              <a:rPr lang="en-US">
                <a:ea typeface="ＭＳ Ｐゴシック" charset="-128"/>
                <a:cs typeface="ＭＳ Ｐゴシック" charset="-128"/>
              </a:rPr>
              <a:pPr fontAlgn="base">
                <a:spcBef>
                  <a:spcPct val="0"/>
                </a:spcBef>
                <a:spcAft>
                  <a:spcPct val="0"/>
                </a:spcAft>
              </a:pPr>
              <a:t>44</a:t>
            </a:fld>
            <a:endParaRPr lang="en-US">
              <a:ea typeface="ＭＳ Ｐゴシック" charset="-128"/>
              <a:cs typeface="ＭＳ Ｐゴシック" charset="-128"/>
            </a:endParaRPr>
          </a:p>
        </p:txBody>
      </p:sp>
      <p:sp>
        <p:nvSpPr>
          <p:cNvPr id="224259" name="Rectangle 2"/>
          <p:cNvSpPr>
            <a:spLocks noChangeArrowheads="1"/>
          </p:cNvSpPr>
          <p:nvPr/>
        </p:nvSpPr>
        <p:spPr bwMode="auto">
          <a:xfrm>
            <a:off x="3884613" y="0"/>
            <a:ext cx="2973387" cy="455613"/>
          </a:xfrm>
          <a:prstGeom prst="rect">
            <a:avLst/>
          </a:prstGeom>
          <a:noFill/>
          <a:ln w="12700">
            <a:noFill/>
            <a:miter lim="800000"/>
            <a:headEnd/>
            <a:tailEnd/>
          </a:ln>
        </p:spPr>
        <p:txBody>
          <a:bodyPr wrap="none" anchor="ctr">
            <a:prstTxWarp prst="textNoShape">
              <a:avLst/>
            </a:prstTxWarp>
          </a:bodyPr>
          <a:lstStyle/>
          <a:p>
            <a:endParaRPr lang="en-GB">
              <a:latin typeface="Calibri" charset="0"/>
            </a:endParaRPr>
          </a:p>
        </p:txBody>
      </p:sp>
      <p:sp>
        <p:nvSpPr>
          <p:cNvPr id="224260" name="Rectangle 3"/>
          <p:cNvSpPr>
            <a:spLocks noChangeArrowheads="1"/>
          </p:cNvSpPr>
          <p:nvPr/>
        </p:nvSpPr>
        <p:spPr bwMode="auto">
          <a:xfrm>
            <a:off x="3884613" y="8686800"/>
            <a:ext cx="2973387" cy="457200"/>
          </a:xfrm>
          <a:prstGeom prst="rect">
            <a:avLst/>
          </a:prstGeom>
          <a:noFill/>
          <a:ln w="12700">
            <a:noFill/>
            <a:miter lim="800000"/>
            <a:headEnd/>
            <a:tailEnd/>
          </a:ln>
        </p:spPr>
        <p:txBody>
          <a:bodyPr lIns="19050" tIns="0" rIns="19050" bIns="0" anchor="b">
            <a:prstTxWarp prst="textNoShape">
              <a:avLst/>
            </a:prstTxWarp>
          </a:bodyPr>
          <a:lstStyle/>
          <a:p>
            <a:pPr algn="r" eaLnBrk="0" hangingPunct="0"/>
            <a:r>
              <a:rPr lang="en-GB" sz="1000" i="1">
                <a:solidFill>
                  <a:schemeClr val="bg1"/>
                </a:solidFill>
                <a:latin typeface="Times New Roman" charset="0"/>
              </a:rPr>
              <a:t>59</a:t>
            </a:r>
          </a:p>
        </p:txBody>
      </p:sp>
      <p:sp>
        <p:nvSpPr>
          <p:cNvPr id="224261" name="Rectangle 4"/>
          <p:cNvSpPr>
            <a:spLocks noChangeArrowheads="1"/>
          </p:cNvSpPr>
          <p:nvPr/>
        </p:nvSpPr>
        <p:spPr bwMode="auto">
          <a:xfrm>
            <a:off x="0" y="8686800"/>
            <a:ext cx="2970213" cy="457200"/>
          </a:xfrm>
          <a:prstGeom prst="rect">
            <a:avLst/>
          </a:prstGeom>
          <a:noFill/>
          <a:ln w="12700">
            <a:noFill/>
            <a:miter lim="800000"/>
            <a:headEnd/>
            <a:tailEnd/>
          </a:ln>
        </p:spPr>
        <p:txBody>
          <a:bodyPr wrap="none" anchor="ctr">
            <a:prstTxWarp prst="textNoShape">
              <a:avLst/>
            </a:prstTxWarp>
          </a:bodyPr>
          <a:lstStyle/>
          <a:p>
            <a:endParaRPr lang="en-GB">
              <a:latin typeface="Calibri" charset="0"/>
            </a:endParaRPr>
          </a:p>
        </p:txBody>
      </p:sp>
      <p:sp>
        <p:nvSpPr>
          <p:cNvPr id="224262" name="Rectangle 5"/>
          <p:cNvSpPr>
            <a:spLocks noChangeArrowheads="1"/>
          </p:cNvSpPr>
          <p:nvPr/>
        </p:nvSpPr>
        <p:spPr bwMode="auto">
          <a:xfrm>
            <a:off x="0" y="0"/>
            <a:ext cx="2970213" cy="455613"/>
          </a:xfrm>
          <a:prstGeom prst="rect">
            <a:avLst/>
          </a:prstGeom>
          <a:noFill/>
          <a:ln w="12700">
            <a:noFill/>
            <a:miter lim="800000"/>
            <a:headEnd/>
            <a:tailEnd/>
          </a:ln>
        </p:spPr>
        <p:txBody>
          <a:bodyPr wrap="none" anchor="ctr">
            <a:prstTxWarp prst="textNoShape">
              <a:avLst/>
            </a:prstTxWarp>
          </a:bodyPr>
          <a:lstStyle/>
          <a:p>
            <a:endParaRPr lang="en-GB">
              <a:latin typeface="Calibri" charset="0"/>
            </a:endParaRPr>
          </a:p>
        </p:txBody>
      </p:sp>
      <p:sp>
        <p:nvSpPr>
          <p:cNvPr id="224263" name="Rectangle 6"/>
          <p:cNvSpPr>
            <a:spLocks noGrp="1" noRot="1" noChangeAspect="1" noChangeArrowheads="1"/>
          </p:cNvSpPr>
          <p:nvPr>
            <p:ph type="sldImg"/>
          </p:nvPr>
        </p:nvSpPr>
        <p:spPr bwMode="auto">
          <a:xfrm>
            <a:off x="1150938" y="692150"/>
            <a:ext cx="4556125" cy="3416300"/>
          </a:xfrm>
          <a:noFill/>
          <a:ln cap="flat">
            <a:solidFill>
              <a:schemeClr val="tx1"/>
            </a:solidFill>
            <a:miter lim="800000"/>
            <a:headEnd/>
            <a:tailEnd/>
          </a:ln>
        </p:spPr>
      </p:sp>
      <p:sp>
        <p:nvSpPr>
          <p:cNvPr id="224264" name="Rectangle 7"/>
          <p:cNvSpPr>
            <a:spLocks noGrp="1" noChangeArrowheads="1"/>
          </p:cNvSpPr>
          <p:nvPr>
            <p:ph type="body" idx="1"/>
          </p:nvPr>
        </p:nvSpPr>
        <p:spPr bwMode="auto">
          <a:xfrm>
            <a:off x="912813" y="4343400"/>
            <a:ext cx="5029200" cy="4113213"/>
          </a:xfrm>
          <a:noFill/>
        </p:spPr>
        <p:txBody>
          <a:bodyPr wrap="square" lIns="90487" tIns="44450" rIns="90487" bIns="44450" numCol="1" anchor="t" anchorCtr="0" compatLnSpc="1">
            <a:prstTxWarp prst="textNoShape">
              <a:avLst/>
            </a:prstTxWarp>
          </a:bodyPr>
          <a:lstStyle/>
          <a:p>
            <a:pPr>
              <a:spcBef>
                <a:spcPct val="0"/>
              </a:spcBef>
            </a:pPr>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4573E54-22AF-9C45-9F6B-9DD53D212B0A}" type="slidenum">
              <a:rPr lang="en-US">
                <a:ea typeface="ＭＳ Ｐゴシック" charset="-128"/>
                <a:cs typeface="ＭＳ Ｐゴシック" charset="-128"/>
              </a:rPr>
              <a:pPr fontAlgn="base">
                <a:spcBef>
                  <a:spcPct val="0"/>
                </a:spcBef>
                <a:spcAft>
                  <a:spcPct val="0"/>
                </a:spcAft>
              </a:pPr>
              <a:t>45</a:t>
            </a:fld>
            <a:endParaRPr lang="en-US">
              <a:ea typeface="ＭＳ Ｐゴシック" charset="-128"/>
              <a:cs typeface="ＭＳ Ｐゴシック" charset="-128"/>
            </a:endParaRPr>
          </a:p>
        </p:txBody>
      </p:sp>
      <p:sp>
        <p:nvSpPr>
          <p:cNvPr id="226307" name="Rectangle 2"/>
          <p:cNvSpPr>
            <a:spLocks noChangeArrowheads="1"/>
          </p:cNvSpPr>
          <p:nvPr/>
        </p:nvSpPr>
        <p:spPr bwMode="auto">
          <a:xfrm>
            <a:off x="3884613" y="0"/>
            <a:ext cx="2973387" cy="455613"/>
          </a:xfrm>
          <a:prstGeom prst="rect">
            <a:avLst/>
          </a:prstGeom>
          <a:noFill/>
          <a:ln w="12700">
            <a:noFill/>
            <a:miter lim="800000"/>
            <a:headEnd/>
            <a:tailEnd/>
          </a:ln>
        </p:spPr>
        <p:txBody>
          <a:bodyPr wrap="none" anchor="ctr">
            <a:prstTxWarp prst="textNoShape">
              <a:avLst/>
            </a:prstTxWarp>
          </a:bodyPr>
          <a:lstStyle/>
          <a:p>
            <a:endParaRPr lang="en-GB">
              <a:latin typeface="Calibri" charset="0"/>
            </a:endParaRPr>
          </a:p>
        </p:txBody>
      </p:sp>
      <p:sp>
        <p:nvSpPr>
          <p:cNvPr id="226308" name="Rectangle 3"/>
          <p:cNvSpPr>
            <a:spLocks noChangeArrowheads="1"/>
          </p:cNvSpPr>
          <p:nvPr/>
        </p:nvSpPr>
        <p:spPr bwMode="auto">
          <a:xfrm>
            <a:off x="3884613" y="8686800"/>
            <a:ext cx="2973387" cy="457200"/>
          </a:xfrm>
          <a:prstGeom prst="rect">
            <a:avLst/>
          </a:prstGeom>
          <a:noFill/>
          <a:ln w="12700">
            <a:noFill/>
            <a:miter lim="800000"/>
            <a:headEnd/>
            <a:tailEnd/>
          </a:ln>
        </p:spPr>
        <p:txBody>
          <a:bodyPr lIns="19050" tIns="0" rIns="19050" bIns="0" anchor="b">
            <a:prstTxWarp prst="textNoShape">
              <a:avLst/>
            </a:prstTxWarp>
          </a:bodyPr>
          <a:lstStyle/>
          <a:p>
            <a:pPr algn="r" eaLnBrk="0" hangingPunct="0"/>
            <a:r>
              <a:rPr lang="en-GB" sz="1000" i="1">
                <a:solidFill>
                  <a:schemeClr val="bg1"/>
                </a:solidFill>
                <a:latin typeface="Times New Roman" charset="0"/>
              </a:rPr>
              <a:t>60</a:t>
            </a:r>
          </a:p>
        </p:txBody>
      </p:sp>
      <p:sp>
        <p:nvSpPr>
          <p:cNvPr id="226309" name="Rectangle 4"/>
          <p:cNvSpPr>
            <a:spLocks noChangeArrowheads="1"/>
          </p:cNvSpPr>
          <p:nvPr/>
        </p:nvSpPr>
        <p:spPr bwMode="auto">
          <a:xfrm>
            <a:off x="0" y="8686800"/>
            <a:ext cx="2970213" cy="457200"/>
          </a:xfrm>
          <a:prstGeom prst="rect">
            <a:avLst/>
          </a:prstGeom>
          <a:noFill/>
          <a:ln w="12700">
            <a:noFill/>
            <a:miter lim="800000"/>
            <a:headEnd/>
            <a:tailEnd/>
          </a:ln>
        </p:spPr>
        <p:txBody>
          <a:bodyPr wrap="none" anchor="ctr">
            <a:prstTxWarp prst="textNoShape">
              <a:avLst/>
            </a:prstTxWarp>
          </a:bodyPr>
          <a:lstStyle/>
          <a:p>
            <a:endParaRPr lang="en-GB">
              <a:latin typeface="Calibri" charset="0"/>
            </a:endParaRPr>
          </a:p>
        </p:txBody>
      </p:sp>
      <p:sp>
        <p:nvSpPr>
          <p:cNvPr id="226310" name="Rectangle 5"/>
          <p:cNvSpPr>
            <a:spLocks noChangeArrowheads="1"/>
          </p:cNvSpPr>
          <p:nvPr/>
        </p:nvSpPr>
        <p:spPr bwMode="auto">
          <a:xfrm>
            <a:off x="0" y="0"/>
            <a:ext cx="2970213" cy="455613"/>
          </a:xfrm>
          <a:prstGeom prst="rect">
            <a:avLst/>
          </a:prstGeom>
          <a:noFill/>
          <a:ln w="12700">
            <a:noFill/>
            <a:miter lim="800000"/>
            <a:headEnd/>
            <a:tailEnd/>
          </a:ln>
        </p:spPr>
        <p:txBody>
          <a:bodyPr wrap="none" anchor="ctr">
            <a:prstTxWarp prst="textNoShape">
              <a:avLst/>
            </a:prstTxWarp>
          </a:bodyPr>
          <a:lstStyle/>
          <a:p>
            <a:endParaRPr lang="en-GB">
              <a:latin typeface="Calibri" charset="0"/>
            </a:endParaRPr>
          </a:p>
        </p:txBody>
      </p:sp>
      <p:sp>
        <p:nvSpPr>
          <p:cNvPr id="226311" name="Rectangle 6"/>
          <p:cNvSpPr>
            <a:spLocks noGrp="1" noRot="1" noChangeAspect="1" noChangeArrowheads="1"/>
          </p:cNvSpPr>
          <p:nvPr>
            <p:ph type="sldImg"/>
          </p:nvPr>
        </p:nvSpPr>
        <p:spPr bwMode="auto">
          <a:xfrm>
            <a:off x="1150938" y="692150"/>
            <a:ext cx="4556125" cy="3416300"/>
          </a:xfrm>
          <a:noFill/>
          <a:ln cap="flat">
            <a:solidFill>
              <a:schemeClr val="tx1"/>
            </a:solidFill>
            <a:miter lim="800000"/>
            <a:headEnd/>
            <a:tailEnd/>
          </a:ln>
        </p:spPr>
      </p:sp>
      <p:sp>
        <p:nvSpPr>
          <p:cNvPr id="226312" name="Rectangle 7"/>
          <p:cNvSpPr>
            <a:spLocks noGrp="1" noChangeArrowheads="1"/>
          </p:cNvSpPr>
          <p:nvPr>
            <p:ph type="body" idx="1"/>
          </p:nvPr>
        </p:nvSpPr>
        <p:spPr bwMode="auto">
          <a:xfrm>
            <a:off x="912813" y="4343400"/>
            <a:ext cx="5029200" cy="4113213"/>
          </a:xfrm>
          <a:noFill/>
        </p:spPr>
        <p:txBody>
          <a:bodyPr wrap="square" lIns="90487" tIns="44450" rIns="90487" bIns="44450" numCol="1" anchor="t" anchorCtr="0" compatLnSpc="1">
            <a:prstTxWarp prst="textNoShape">
              <a:avLst/>
            </a:prstTxWarp>
          </a:bodyPr>
          <a:lstStyle/>
          <a:p>
            <a:pPr>
              <a:spcBef>
                <a:spcPct val="0"/>
              </a:spcBef>
            </a:pPr>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A66AFF-111D-4C4D-87F5-E9ECE6CA9DC0}" type="slidenum">
              <a:rPr lang="en-US">
                <a:ea typeface="ＭＳ Ｐゴシック" charset="-128"/>
                <a:cs typeface="ＭＳ Ｐゴシック" charset="-128"/>
              </a:rPr>
              <a:pPr fontAlgn="base">
                <a:spcBef>
                  <a:spcPct val="0"/>
                </a:spcBef>
                <a:spcAft>
                  <a:spcPct val="0"/>
                </a:spcAft>
              </a:pPr>
              <a:t>46</a:t>
            </a:fld>
            <a:endParaRPr lang="en-US">
              <a:ea typeface="ＭＳ Ｐゴシック" charset="-128"/>
              <a:cs typeface="ＭＳ Ｐゴシック" charset="-128"/>
            </a:endParaRPr>
          </a:p>
        </p:txBody>
      </p:sp>
      <p:sp>
        <p:nvSpPr>
          <p:cNvPr id="228355" name="Rectangle 2"/>
          <p:cNvSpPr>
            <a:spLocks noChangeArrowheads="1"/>
          </p:cNvSpPr>
          <p:nvPr/>
        </p:nvSpPr>
        <p:spPr bwMode="auto">
          <a:xfrm>
            <a:off x="3884613" y="0"/>
            <a:ext cx="2973387" cy="455613"/>
          </a:xfrm>
          <a:prstGeom prst="rect">
            <a:avLst/>
          </a:prstGeom>
          <a:noFill/>
          <a:ln w="12700">
            <a:noFill/>
            <a:miter lim="800000"/>
            <a:headEnd/>
            <a:tailEnd/>
          </a:ln>
        </p:spPr>
        <p:txBody>
          <a:bodyPr wrap="none" anchor="ctr">
            <a:prstTxWarp prst="textNoShape">
              <a:avLst/>
            </a:prstTxWarp>
          </a:bodyPr>
          <a:lstStyle/>
          <a:p>
            <a:endParaRPr lang="en-GB">
              <a:latin typeface="Calibri" charset="0"/>
            </a:endParaRPr>
          </a:p>
        </p:txBody>
      </p:sp>
      <p:sp>
        <p:nvSpPr>
          <p:cNvPr id="228356" name="Rectangle 3"/>
          <p:cNvSpPr>
            <a:spLocks noChangeArrowheads="1"/>
          </p:cNvSpPr>
          <p:nvPr/>
        </p:nvSpPr>
        <p:spPr bwMode="auto">
          <a:xfrm>
            <a:off x="3884613" y="8686800"/>
            <a:ext cx="2973387" cy="457200"/>
          </a:xfrm>
          <a:prstGeom prst="rect">
            <a:avLst/>
          </a:prstGeom>
          <a:noFill/>
          <a:ln w="12700">
            <a:noFill/>
            <a:miter lim="800000"/>
            <a:headEnd/>
            <a:tailEnd/>
          </a:ln>
        </p:spPr>
        <p:txBody>
          <a:bodyPr lIns="19050" tIns="0" rIns="19050" bIns="0" anchor="b">
            <a:prstTxWarp prst="textNoShape">
              <a:avLst/>
            </a:prstTxWarp>
          </a:bodyPr>
          <a:lstStyle/>
          <a:p>
            <a:pPr algn="r" eaLnBrk="0" hangingPunct="0"/>
            <a:r>
              <a:rPr lang="en-GB" sz="1000" i="1">
                <a:solidFill>
                  <a:schemeClr val="bg1"/>
                </a:solidFill>
                <a:latin typeface="Times New Roman" charset="0"/>
              </a:rPr>
              <a:t>61</a:t>
            </a:r>
          </a:p>
        </p:txBody>
      </p:sp>
      <p:sp>
        <p:nvSpPr>
          <p:cNvPr id="228357" name="Rectangle 4"/>
          <p:cNvSpPr>
            <a:spLocks noChangeArrowheads="1"/>
          </p:cNvSpPr>
          <p:nvPr/>
        </p:nvSpPr>
        <p:spPr bwMode="auto">
          <a:xfrm>
            <a:off x="0" y="8686800"/>
            <a:ext cx="2970213" cy="457200"/>
          </a:xfrm>
          <a:prstGeom prst="rect">
            <a:avLst/>
          </a:prstGeom>
          <a:noFill/>
          <a:ln w="12700">
            <a:noFill/>
            <a:miter lim="800000"/>
            <a:headEnd/>
            <a:tailEnd/>
          </a:ln>
        </p:spPr>
        <p:txBody>
          <a:bodyPr wrap="none" anchor="ctr">
            <a:prstTxWarp prst="textNoShape">
              <a:avLst/>
            </a:prstTxWarp>
          </a:bodyPr>
          <a:lstStyle/>
          <a:p>
            <a:endParaRPr lang="en-GB">
              <a:latin typeface="Calibri" charset="0"/>
            </a:endParaRPr>
          </a:p>
        </p:txBody>
      </p:sp>
      <p:sp>
        <p:nvSpPr>
          <p:cNvPr id="228358" name="Rectangle 5"/>
          <p:cNvSpPr>
            <a:spLocks noChangeArrowheads="1"/>
          </p:cNvSpPr>
          <p:nvPr/>
        </p:nvSpPr>
        <p:spPr bwMode="auto">
          <a:xfrm>
            <a:off x="0" y="0"/>
            <a:ext cx="2970213" cy="455613"/>
          </a:xfrm>
          <a:prstGeom prst="rect">
            <a:avLst/>
          </a:prstGeom>
          <a:noFill/>
          <a:ln w="12700">
            <a:noFill/>
            <a:miter lim="800000"/>
            <a:headEnd/>
            <a:tailEnd/>
          </a:ln>
        </p:spPr>
        <p:txBody>
          <a:bodyPr wrap="none" anchor="ctr">
            <a:prstTxWarp prst="textNoShape">
              <a:avLst/>
            </a:prstTxWarp>
          </a:bodyPr>
          <a:lstStyle/>
          <a:p>
            <a:endParaRPr lang="en-GB">
              <a:latin typeface="Calibri" charset="0"/>
            </a:endParaRPr>
          </a:p>
        </p:txBody>
      </p:sp>
      <p:sp>
        <p:nvSpPr>
          <p:cNvPr id="228359" name="Rectangle 6"/>
          <p:cNvSpPr>
            <a:spLocks noGrp="1" noRot="1" noChangeAspect="1" noChangeArrowheads="1"/>
          </p:cNvSpPr>
          <p:nvPr>
            <p:ph type="sldImg"/>
          </p:nvPr>
        </p:nvSpPr>
        <p:spPr bwMode="auto">
          <a:xfrm>
            <a:off x="1150938" y="692150"/>
            <a:ext cx="4556125" cy="3416300"/>
          </a:xfrm>
          <a:noFill/>
          <a:ln cap="flat">
            <a:solidFill>
              <a:schemeClr val="tx1"/>
            </a:solidFill>
            <a:miter lim="800000"/>
            <a:headEnd/>
            <a:tailEnd/>
          </a:ln>
        </p:spPr>
      </p:sp>
      <p:sp>
        <p:nvSpPr>
          <p:cNvPr id="228360" name="Rectangle 7"/>
          <p:cNvSpPr>
            <a:spLocks noGrp="1" noChangeArrowheads="1"/>
          </p:cNvSpPr>
          <p:nvPr>
            <p:ph type="body" idx="1"/>
          </p:nvPr>
        </p:nvSpPr>
        <p:spPr bwMode="auto">
          <a:xfrm>
            <a:off x="912813" y="4341813"/>
            <a:ext cx="5029200" cy="4114800"/>
          </a:xfrm>
          <a:noFill/>
        </p:spPr>
        <p:txBody>
          <a:bodyPr wrap="square" lIns="90487" tIns="44450" rIns="90487" bIns="44450" numCol="1" anchor="t" anchorCtr="0" compatLnSpc="1">
            <a:prstTxWarp prst="textNoShape">
              <a:avLst/>
            </a:prstTxWarp>
          </a:bodyPr>
          <a:lstStyle/>
          <a:p>
            <a:pPr>
              <a:spcBef>
                <a:spcPct val="0"/>
              </a:spcBef>
            </a:pPr>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C9A83C-B796-6B4F-9A51-93002F64627B}" type="slidenum">
              <a:rPr lang="en-US"/>
              <a:pPr/>
              <a:t>47</a:t>
            </a:fld>
            <a:endParaRPr lang="en-US"/>
          </a:p>
        </p:txBody>
      </p:sp>
      <p:sp>
        <p:nvSpPr>
          <p:cNvPr id="10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24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3FEBD1-FB5D-DF4B-B668-FDEFFB0E8F8B}" type="slidenum">
              <a:rPr lang="en-US"/>
              <a:pPr/>
              <a:t>48</a:t>
            </a:fld>
            <a:endParaRPr lang="en-US"/>
          </a:p>
        </p:txBody>
      </p:sp>
      <p:sp>
        <p:nvSpPr>
          <p:cNvPr id="11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26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THIS SET OF SLIDES PHOTOS FROM SOFTWARE INSPECTION BOOK WERE MADE 16 AUG 2014 TSG IPHONE 5S</a:t>
            </a:r>
          </a:p>
          <a:p>
            <a:endParaRPr lang="en-GB" dirty="0"/>
          </a:p>
        </p:txBody>
      </p:sp>
      <p:sp>
        <p:nvSpPr>
          <p:cNvPr id="4" name="Slide Number Placeholder 3"/>
          <p:cNvSpPr>
            <a:spLocks noGrp="1"/>
          </p:cNvSpPr>
          <p:nvPr>
            <p:ph type="sldNum" sz="quarter" idx="10"/>
          </p:nvPr>
        </p:nvSpPr>
        <p:spPr/>
        <p:txBody>
          <a:bodyPr/>
          <a:lstStyle/>
          <a:p>
            <a:fld id="{E87307A4-2406-7844-A292-FEFFB2338138}" type="slidenum">
              <a:rPr lang="en-US" smtClean="0"/>
              <a:t>5</a:t>
            </a:fld>
            <a:endParaRPr lang="en-US"/>
          </a:p>
        </p:txBody>
      </p:sp>
    </p:spTree>
    <p:extLst>
      <p:ext uri="{BB962C8B-B14F-4D97-AF65-F5344CB8AC3E}">
        <p14:creationId xmlns:p14="http://schemas.microsoft.com/office/powerpoint/2010/main" val="11920817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08CD49-1000-5243-8197-26A411BD0A3D}" type="slidenum">
              <a:rPr lang="en-US"/>
              <a:pPr/>
              <a:t>49</a:t>
            </a:fld>
            <a:endParaRPr lang="en-US"/>
          </a:p>
        </p:txBody>
      </p:sp>
      <p:sp>
        <p:nvSpPr>
          <p:cNvPr id="12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9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5F86C6-AEA2-6243-AF29-113D03B1A55F}" type="slidenum">
              <a:rPr lang="en-US"/>
              <a:pPr/>
              <a:t>50</a:t>
            </a:fld>
            <a:endParaRPr lang="en-US"/>
          </a:p>
        </p:txBody>
      </p:sp>
      <p:sp>
        <p:nvSpPr>
          <p:cNvPr id="13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31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55E88A-E89A-554B-A16E-27C4828A2C90}" type="slidenum">
              <a:rPr lang="en-US"/>
              <a:pPr/>
              <a:t>51</a:t>
            </a:fld>
            <a:endParaRPr lang="en-US"/>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33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C70E29-5C47-644B-8295-F900D904B586}" type="slidenum">
              <a:rPr lang="en-US"/>
              <a:pPr/>
              <a:t>52</a:t>
            </a:fld>
            <a:endParaRPr lang="en-US"/>
          </a:p>
        </p:txBody>
      </p:sp>
      <p:sp>
        <p:nvSpPr>
          <p:cNvPr id="9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219" name="Rectangle 3"/>
          <p:cNvSpPr>
            <a:spLocks noGrp="1" noChangeArrowheads="1"/>
          </p:cNvSpPr>
          <p:nvPr>
            <p:ph type="body" idx="1"/>
          </p:nvPr>
        </p:nvSpPr>
        <p:spPr/>
        <p:txBody>
          <a:bodyPr/>
          <a:lstStyle/>
          <a:p>
            <a:r>
              <a:rPr lang="en-US"/>
              <a:t>Diagram made april 13 2007 for UHG by Tom@Gilb.com</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SOURCE IS A PDF FILE I HAVE UNDER CASES RAYTHEON</a:t>
            </a:r>
          </a:p>
          <a:p>
            <a:pPr algn="ctr"/>
            <a:r>
              <a:rPr lang="en-US" dirty="0" smtClean="0"/>
              <a:t>Experiences in</a:t>
            </a:r>
            <a:br>
              <a:rPr lang="en-US" dirty="0" smtClean="0"/>
            </a:br>
            <a:r>
              <a:rPr lang="en-US" dirty="0" smtClean="0"/>
              <a:t>Root Cause Analysis and Defect Prevention Methods </a:t>
            </a:r>
          </a:p>
          <a:p>
            <a:pPr algn="ctr"/>
            <a:r>
              <a:rPr lang="en-US" dirty="0" smtClean="0"/>
              <a:t>Kelly L. Lanier Raytheon Network Centric Systems </a:t>
            </a:r>
            <a:r>
              <a:rPr lang="en-US" dirty="0" err="1" smtClean="0"/>
              <a:t>klanier@raytheon.com</a:t>
            </a:r>
            <a:r>
              <a:rPr lang="en-US" dirty="0" smtClean="0"/>
              <a:t> </a:t>
            </a:r>
          </a:p>
          <a:p>
            <a:endParaRPr lang="en-GB" dirty="0" smtClean="0"/>
          </a:p>
          <a:p>
            <a:endParaRPr lang="en-GB" dirty="0" smtClean="0"/>
          </a:p>
          <a:p>
            <a:r>
              <a:rPr lang="en-GB" dirty="0" smtClean="0"/>
              <a:t>DPP</a:t>
            </a:r>
            <a:r>
              <a:rPr lang="en-GB" baseline="0" dirty="0" smtClean="0"/>
              <a:t> ROOT CAUSE 2003 RAYTHEON.PDF  = FILENAME</a:t>
            </a:r>
            <a:endParaRPr lang="en-GB" dirty="0"/>
          </a:p>
        </p:txBody>
      </p:sp>
      <p:sp>
        <p:nvSpPr>
          <p:cNvPr id="4" name="Slide Number Placeholder 3"/>
          <p:cNvSpPr>
            <a:spLocks noGrp="1"/>
          </p:cNvSpPr>
          <p:nvPr>
            <p:ph type="sldNum" sz="quarter" idx="10"/>
          </p:nvPr>
        </p:nvSpPr>
        <p:spPr/>
        <p:txBody>
          <a:bodyPr/>
          <a:lstStyle/>
          <a:p>
            <a:fld id="{E87307A4-2406-7844-A292-FEFFB2338138}" type="slidenum">
              <a:rPr lang="en-US" smtClean="0"/>
              <a:t>56</a:t>
            </a:fld>
            <a:endParaRPr lang="en-US"/>
          </a:p>
        </p:txBody>
      </p:sp>
    </p:spTree>
    <p:extLst>
      <p:ext uri="{BB962C8B-B14F-4D97-AF65-F5344CB8AC3E}">
        <p14:creationId xmlns:p14="http://schemas.microsoft.com/office/powerpoint/2010/main" val="1016619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SOURCE IS A PDF FILE I HAVE UNDER CASES RAYTHEON</a:t>
            </a:r>
          </a:p>
          <a:p>
            <a:pPr algn="ctr"/>
            <a:r>
              <a:rPr lang="en-US" dirty="0" smtClean="0"/>
              <a:t>Experiences in</a:t>
            </a:r>
            <a:br>
              <a:rPr lang="en-US" dirty="0" smtClean="0"/>
            </a:br>
            <a:r>
              <a:rPr lang="en-US" dirty="0" smtClean="0"/>
              <a:t>Root Cause Analysis and Defect Prevention Methods </a:t>
            </a:r>
          </a:p>
          <a:p>
            <a:pPr algn="ctr"/>
            <a:r>
              <a:rPr lang="en-US" dirty="0" smtClean="0"/>
              <a:t>Kelly L. Lanier Raytheon Network Centric Systems </a:t>
            </a:r>
            <a:r>
              <a:rPr lang="en-US" dirty="0" err="1" smtClean="0"/>
              <a:t>klanier@raytheon.com</a:t>
            </a:r>
            <a:r>
              <a:rPr lang="en-US" dirty="0" smtClean="0"/>
              <a:t> </a:t>
            </a:r>
          </a:p>
          <a:p>
            <a:endParaRPr lang="en-GB" dirty="0" smtClean="0"/>
          </a:p>
          <a:p>
            <a:endParaRPr lang="en-GB" dirty="0" smtClean="0"/>
          </a:p>
          <a:p>
            <a:r>
              <a:rPr lang="en-GB" dirty="0" smtClean="0"/>
              <a:t>DPP</a:t>
            </a:r>
            <a:r>
              <a:rPr lang="en-GB" baseline="0" dirty="0" smtClean="0"/>
              <a:t> ROOT CAUSE 2003 RAYTHEON.PDF  = FILENAME</a:t>
            </a:r>
            <a:endParaRPr lang="en-GB" dirty="0" smtClean="0"/>
          </a:p>
          <a:p>
            <a:endParaRPr lang="en-GB" dirty="0"/>
          </a:p>
        </p:txBody>
      </p:sp>
      <p:sp>
        <p:nvSpPr>
          <p:cNvPr id="4" name="Slide Number Placeholder 3"/>
          <p:cNvSpPr>
            <a:spLocks noGrp="1"/>
          </p:cNvSpPr>
          <p:nvPr>
            <p:ph type="sldNum" sz="quarter" idx="10"/>
          </p:nvPr>
        </p:nvSpPr>
        <p:spPr/>
        <p:txBody>
          <a:bodyPr/>
          <a:lstStyle/>
          <a:p>
            <a:fld id="{E87307A4-2406-7844-A292-FEFFB2338138}" type="slidenum">
              <a:rPr lang="en-US" smtClean="0"/>
              <a:t>57</a:t>
            </a:fld>
            <a:endParaRPr lang="en-US"/>
          </a:p>
        </p:txBody>
      </p:sp>
    </p:spTree>
    <p:extLst>
      <p:ext uri="{BB962C8B-B14F-4D97-AF65-F5344CB8AC3E}">
        <p14:creationId xmlns:p14="http://schemas.microsoft.com/office/powerpoint/2010/main" val="26268236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SOURCE IS A PDF FILE I HAVE UNDER CASES RAYTHEON</a:t>
            </a:r>
          </a:p>
          <a:p>
            <a:pPr algn="ctr"/>
            <a:r>
              <a:rPr lang="en-US" dirty="0" smtClean="0"/>
              <a:t>Experiences in</a:t>
            </a:r>
            <a:br>
              <a:rPr lang="en-US" dirty="0" smtClean="0"/>
            </a:br>
            <a:r>
              <a:rPr lang="en-US" dirty="0" smtClean="0"/>
              <a:t>Root Cause Analysis and Defect Prevention Methods </a:t>
            </a:r>
          </a:p>
          <a:p>
            <a:pPr algn="ctr"/>
            <a:r>
              <a:rPr lang="en-US" dirty="0" smtClean="0"/>
              <a:t>Kelly L. Lanier Raytheon Network Centric Systems </a:t>
            </a:r>
            <a:r>
              <a:rPr lang="en-US" dirty="0" err="1" smtClean="0"/>
              <a:t>klanier@raytheon.com</a:t>
            </a:r>
            <a:r>
              <a:rPr lang="en-US" dirty="0" smtClean="0"/>
              <a:t> </a:t>
            </a:r>
          </a:p>
          <a:p>
            <a:endParaRPr lang="en-GB" dirty="0" smtClean="0"/>
          </a:p>
          <a:p>
            <a:endParaRPr lang="en-GB" dirty="0" smtClean="0"/>
          </a:p>
          <a:p>
            <a:r>
              <a:rPr lang="en-GB" dirty="0" smtClean="0"/>
              <a:t>DPP</a:t>
            </a:r>
            <a:r>
              <a:rPr lang="en-GB" baseline="0" dirty="0" smtClean="0"/>
              <a:t> ROOT CAUSE 2003 RAYTHEON.PDF  = FILENAME</a:t>
            </a:r>
            <a:endParaRPr lang="en-GB" dirty="0" smtClean="0"/>
          </a:p>
          <a:p>
            <a:endParaRPr lang="en-GB" dirty="0"/>
          </a:p>
        </p:txBody>
      </p:sp>
      <p:sp>
        <p:nvSpPr>
          <p:cNvPr id="4" name="Slide Number Placeholder 3"/>
          <p:cNvSpPr>
            <a:spLocks noGrp="1"/>
          </p:cNvSpPr>
          <p:nvPr>
            <p:ph type="sldNum" sz="quarter" idx="10"/>
          </p:nvPr>
        </p:nvSpPr>
        <p:spPr/>
        <p:txBody>
          <a:bodyPr/>
          <a:lstStyle/>
          <a:p>
            <a:fld id="{E87307A4-2406-7844-A292-FEFFB2338138}" type="slidenum">
              <a:rPr lang="en-US" smtClean="0"/>
              <a:t>58</a:t>
            </a:fld>
            <a:endParaRPr lang="en-US"/>
          </a:p>
        </p:txBody>
      </p:sp>
    </p:spTree>
    <p:extLst>
      <p:ext uri="{BB962C8B-B14F-4D97-AF65-F5344CB8AC3E}">
        <p14:creationId xmlns:p14="http://schemas.microsoft.com/office/powerpoint/2010/main" val="36871991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SOURCE IS A PDF FILE I HAVE UNDER CASES RAYTHEON</a:t>
            </a:r>
          </a:p>
          <a:p>
            <a:pPr algn="ctr"/>
            <a:r>
              <a:rPr lang="en-US" dirty="0" smtClean="0"/>
              <a:t>Experiences in</a:t>
            </a:r>
            <a:br>
              <a:rPr lang="en-US" dirty="0" smtClean="0"/>
            </a:br>
            <a:r>
              <a:rPr lang="en-US" dirty="0" smtClean="0"/>
              <a:t>Root Cause Analysis and Defect Prevention Methods </a:t>
            </a:r>
          </a:p>
          <a:p>
            <a:pPr algn="ctr"/>
            <a:r>
              <a:rPr lang="en-US" dirty="0" smtClean="0"/>
              <a:t>Kelly L. Lanier Raytheon Network Centric Systems </a:t>
            </a:r>
            <a:r>
              <a:rPr lang="en-US" dirty="0" err="1" smtClean="0"/>
              <a:t>klanier@raytheon.com</a:t>
            </a:r>
            <a:r>
              <a:rPr lang="en-US" dirty="0" smtClean="0"/>
              <a:t> </a:t>
            </a:r>
          </a:p>
          <a:p>
            <a:endParaRPr lang="en-GB" dirty="0" smtClean="0"/>
          </a:p>
          <a:p>
            <a:endParaRPr lang="en-GB" dirty="0" smtClean="0"/>
          </a:p>
          <a:p>
            <a:r>
              <a:rPr lang="en-GB" dirty="0" smtClean="0"/>
              <a:t>DPP</a:t>
            </a:r>
            <a:r>
              <a:rPr lang="en-GB" baseline="0" dirty="0" smtClean="0"/>
              <a:t> ROOT CAUSE 2003 RAYTHEON.PDF  = FILENAME</a:t>
            </a:r>
            <a:endParaRPr lang="en-GB" dirty="0" smtClean="0"/>
          </a:p>
          <a:p>
            <a:endParaRPr lang="en-GB" dirty="0"/>
          </a:p>
        </p:txBody>
      </p:sp>
      <p:sp>
        <p:nvSpPr>
          <p:cNvPr id="4" name="Slide Number Placeholder 3"/>
          <p:cNvSpPr>
            <a:spLocks noGrp="1"/>
          </p:cNvSpPr>
          <p:nvPr>
            <p:ph type="sldNum" sz="quarter" idx="10"/>
          </p:nvPr>
        </p:nvSpPr>
        <p:spPr/>
        <p:txBody>
          <a:bodyPr/>
          <a:lstStyle/>
          <a:p>
            <a:fld id="{E87307A4-2406-7844-A292-FEFFB2338138}" type="slidenum">
              <a:rPr lang="en-US" smtClean="0"/>
              <a:t>59</a:t>
            </a:fld>
            <a:endParaRPr lang="en-US"/>
          </a:p>
        </p:txBody>
      </p:sp>
    </p:spTree>
    <p:extLst>
      <p:ext uri="{BB962C8B-B14F-4D97-AF65-F5344CB8AC3E}">
        <p14:creationId xmlns:p14="http://schemas.microsoft.com/office/powerpoint/2010/main" val="2511756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ED1227-4B95-F94F-93BE-627AF1DA24DF}" type="slidenum">
              <a:rPr lang="en-US"/>
              <a:pPr/>
              <a:t>60</a:t>
            </a:fld>
            <a:endParaRPr lang="en-US"/>
          </a:p>
        </p:txBody>
      </p:sp>
      <p:sp>
        <p:nvSpPr>
          <p:cNvPr id="38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E70393-D917-F64D-84D1-0AE49E52FBFE}" type="slidenum">
              <a:rPr lang="en-US"/>
              <a:pPr/>
              <a:t>61</a:t>
            </a:fld>
            <a:endParaRPr lang="en-US"/>
          </a:p>
        </p:txBody>
      </p:sp>
      <p:sp>
        <p:nvSpPr>
          <p:cNvPr id="7170" name="Rectangle 2"/>
          <p:cNvSpPr>
            <a:spLocks noGrp="1" noRot="1" noChangeAspect="1" noChangeArrowheads="1"/>
          </p:cNvSpPr>
          <p:nvPr>
            <p:ph type="sldImg"/>
          </p:nvPr>
        </p:nvSpPr>
        <p:spPr bwMode="auto">
          <a:xfrm>
            <a:off x="1150938" y="692150"/>
            <a:ext cx="4556125" cy="34163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bwMode="auto">
          <a:xfrm>
            <a:off x="914400" y="4341813"/>
            <a:ext cx="5029200" cy="4114800"/>
          </a:xfrm>
          <a:prstGeom prst="rect">
            <a:avLst/>
          </a:prstGeom>
          <a:solidFill>
            <a:srgbClr val="FFFFFF"/>
          </a:solidFill>
          <a:ln>
            <a:solidFill>
              <a:srgbClr val="000000"/>
            </a:solidFill>
            <a:miter lim="800000"/>
            <a:headEnd/>
            <a:tailEnd/>
          </a:ln>
        </p:spPr>
        <p:txBody>
          <a:bodyPr/>
          <a:lstStyle/>
          <a:p>
            <a:r>
              <a:rPr lang="en-US"/>
              <a:t>Source Lawrence Day Boeing slides </a:t>
            </a:r>
            <a:r>
              <a:rPr lang="ja-JP" altLang="en-US"/>
              <a:t>‘</a:t>
            </a:r>
            <a:r>
              <a:rPr lang="en-US"/>
              <a:t>Software Inspection</a:t>
            </a:r>
            <a:r>
              <a:rPr lang="ja-JP" altLang="en-US"/>
              <a:t>’</a:t>
            </a:r>
            <a:r>
              <a:rPr lang="en-US"/>
              <a:t> stored in Others slides/ Inspection/ Lawrence Day  April 13 2002</a:t>
            </a:r>
          </a:p>
          <a:p>
            <a:r>
              <a:rPr lang="en-US"/>
              <a:t>Presented at ICS Test April 18 2002, </a:t>
            </a:r>
            <a:r>
              <a:rPr lang="en-US">
                <a:solidFill>
                  <a:srgbClr val="000000"/>
                </a:solidFill>
                <a:latin typeface="Verdana" charset="0"/>
              </a:rPr>
              <a:t>"Day, Lawrence E" &lt;lawrence.e.day@boeing.com&gt;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THIS SET OF SLIDES PHOTOS FROM SOFTWARE INSPECTION BOOK WERE MADE 16 AUG 2014 TSG IPHONE 5S</a:t>
            </a:r>
          </a:p>
          <a:p>
            <a:endParaRPr lang="en-GB" dirty="0"/>
          </a:p>
        </p:txBody>
      </p:sp>
      <p:sp>
        <p:nvSpPr>
          <p:cNvPr id="4" name="Slide Number Placeholder 3"/>
          <p:cNvSpPr>
            <a:spLocks noGrp="1"/>
          </p:cNvSpPr>
          <p:nvPr>
            <p:ph type="sldNum" sz="quarter" idx="10"/>
          </p:nvPr>
        </p:nvSpPr>
        <p:spPr/>
        <p:txBody>
          <a:bodyPr/>
          <a:lstStyle/>
          <a:p>
            <a:fld id="{E87307A4-2406-7844-A292-FEFFB2338138}" type="slidenum">
              <a:rPr lang="en-US" smtClean="0"/>
              <a:t>6</a:t>
            </a:fld>
            <a:endParaRPr lang="en-US"/>
          </a:p>
        </p:txBody>
      </p:sp>
    </p:spTree>
    <p:extLst>
      <p:ext uri="{BB962C8B-B14F-4D97-AF65-F5344CB8AC3E}">
        <p14:creationId xmlns:p14="http://schemas.microsoft.com/office/powerpoint/2010/main" val="12677403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3A2BAAAB-2763-5846-B59C-56BCEBA70E3F}" type="slidenum">
              <a:rPr lang="en-US"/>
              <a:pPr/>
              <a:t>62</a:t>
            </a:fld>
            <a:endParaRPr lang="en-US"/>
          </a:p>
        </p:txBody>
      </p:sp>
      <p:sp>
        <p:nvSpPr>
          <p:cNvPr id="11266" name="Rectangle 2"/>
          <p:cNvSpPr>
            <a:spLocks noChangeArrowheads="1"/>
          </p:cNvSpPr>
          <p:nvPr/>
        </p:nvSpPr>
        <p:spPr bwMode="auto">
          <a:xfrm>
            <a:off x="3886200" y="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1267" name="Rectangle 3"/>
          <p:cNvSpPr>
            <a:spLocks noChangeArrowheads="1"/>
          </p:cNvSpPr>
          <p:nvPr/>
        </p:nvSpPr>
        <p:spPr bwMode="auto">
          <a:xfrm>
            <a:off x="3886200" y="8685213"/>
            <a:ext cx="297180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9050" tIns="0" rIns="19050" bIns="0" anchor="b"/>
          <a:lstStyle/>
          <a:p>
            <a:pPr algn="r"/>
            <a:r>
              <a:rPr lang="en-GB" sz="1000" i="1">
                <a:solidFill>
                  <a:schemeClr val="bg1"/>
                </a:solidFill>
                <a:latin typeface="Times New Roman" charset="0"/>
              </a:rPr>
              <a:t>33</a:t>
            </a:r>
          </a:p>
        </p:txBody>
      </p:sp>
      <p:sp>
        <p:nvSpPr>
          <p:cNvPr id="11268" name="Rectangle 4"/>
          <p:cNvSpPr>
            <a:spLocks noChangeArrowheads="1"/>
          </p:cNvSpPr>
          <p:nvPr/>
        </p:nvSpPr>
        <p:spPr bwMode="auto">
          <a:xfrm>
            <a:off x="0" y="8685213"/>
            <a:ext cx="297180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1269" name="Rectangle 5"/>
          <p:cNvSpPr>
            <a:spLocks noChangeArrowheads="1"/>
          </p:cNvSpPr>
          <p:nvPr/>
        </p:nvSpPr>
        <p:spPr bwMode="auto">
          <a:xfrm>
            <a:off x="0" y="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1270" name="Rectangle 6"/>
          <p:cNvSpPr>
            <a:spLocks noGrp="1" noRot="1" noChangeAspect="1" noChangeArrowheads="1"/>
          </p:cNvSpPr>
          <p:nvPr>
            <p:ph type="sldImg"/>
          </p:nvPr>
        </p:nvSpPr>
        <p:spPr bwMode="auto">
          <a:xfrm>
            <a:off x="1150938" y="692150"/>
            <a:ext cx="4556125" cy="341630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
        <p:nvSpPr>
          <p:cNvPr id="11271" name="Rectangle 7"/>
          <p:cNvSpPr>
            <a:spLocks noGrp="1" noChangeArrowheads="1"/>
          </p:cNvSpPr>
          <p:nvPr>
            <p:ph type="body" idx="1"/>
          </p:nvPr>
        </p:nvSpPr>
        <p:spPr bwMode="auto">
          <a:xfrm>
            <a:off x="914400" y="4341813"/>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90487" tIns="44450" rIns="90487" bIns="44450"/>
          <a:lstStyle/>
          <a:p>
            <a:endParaRPr lang="en-GB"/>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8B699A7C-EFE6-F546-9E6F-B4DED9860FAA}" type="slidenum">
              <a:rPr lang="en-US"/>
              <a:pPr/>
              <a:t>63</a:t>
            </a:fld>
            <a:endParaRPr lang="en-US"/>
          </a:p>
        </p:txBody>
      </p:sp>
      <p:sp>
        <p:nvSpPr>
          <p:cNvPr id="13314" name="Rectangle 2"/>
          <p:cNvSpPr>
            <a:spLocks noChangeArrowheads="1"/>
          </p:cNvSpPr>
          <p:nvPr/>
        </p:nvSpPr>
        <p:spPr bwMode="auto">
          <a:xfrm>
            <a:off x="3886200" y="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3315" name="Rectangle 3"/>
          <p:cNvSpPr>
            <a:spLocks noChangeArrowheads="1"/>
          </p:cNvSpPr>
          <p:nvPr/>
        </p:nvSpPr>
        <p:spPr bwMode="auto">
          <a:xfrm>
            <a:off x="3886200" y="8685213"/>
            <a:ext cx="297180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9050" tIns="0" rIns="19050" bIns="0" anchor="b"/>
          <a:lstStyle/>
          <a:p>
            <a:pPr algn="r"/>
            <a:r>
              <a:rPr lang="en-GB" sz="1000" i="1">
                <a:solidFill>
                  <a:schemeClr val="bg1"/>
                </a:solidFill>
                <a:latin typeface="Times New Roman" charset="0"/>
              </a:rPr>
              <a:t>57</a:t>
            </a:r>
          </a:p>
        </p:txBody>
      </p:sp>
      <p:sp>
        <p:nvSpPr>
          <p:cNvPr id="13316" name="Rectangle 4"/>
          <p:cNvSpPr>
            <a:spLocks noChangeArrowheads="1"/>
          </p:cNvSpPr>
          <p:nvPr/>
        </p:nvSpPr>
        <p:spPr bwMode="auto">
          <a:xfrm>
            <a:off x="0" y="8685213"/>
            <a:ext cx="297180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3317" name="Rectangle 5"/>
          <p:cNvSpPr>
            <a:spLocks noChangeArrowheads="1"/>
          </p:cNvSpPr>
          <p:nvPr/>
        </p:nvSpPr>
        <p:spPr bwMode="auto">
          <a:xfrm>
            <a:off x="0" y="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3318" name="Rectangle 6"/>
          <p:cNvSpPr>
            <a:spLocks noGrp="1" noRot="1" noChangeAspect="1" noChangeArrowheads="1"/>
          </p:cNvSpPr>
          <p:nvPr>
            <p:ph type="sldImg"/>
          </p:nvPr>
        </p:nvSpPr>
        <p:spPr bwMode="auto">
          <a:xfrm>
            <a:off x="1150938" y="692150"/>
            <a:ext cx="4556125" cy="341630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
        <p:nvSpPr>
          <p:cNvPr id="13319" name="Rectangle 7"/>
          <p:cNvSpPr>
            <a:spLocks noGrp="1" noChangeArrowheads="1"/>
          </p:cNvSpPr>
          <p:nvPr>
            <p:ph type="body" idx="1"/>
          </p:nvPr>
        </p:nvSpPr>
        <p:spPr bwMode="auto">
          <a:xfrm>
            <a:off x="914400" y="4341813"/>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90487" tIns="44450" rIns="90487" bIns="44450"/>
          <a:lstStyle/>
          <a:p>
            <a:endParaRPr lang="en-GB"/>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E088D86B-F5B3-AB40-B724-27DDC145B6F2}" type="slidenum">
              <a:rPr lang="en-US"/>
              <a:pPr/>
              <a:t>64</a:t>
            </a:fld>
            <a:endParaRPr lang="en-US"/>
          </a:p>
        </p:txBody>
      </p:sp>
      <p:sp>
        <p:nvSpPr>
          <p:cNvPr id="15362" name="Rectangle 2"/>
          <p:cNvSpPr>
            <a:spLocks noChangeArrowheads="1"/>
          </p:cNvSpPr>
          <p:nvPr/>
        </p:nvSpPr>
        <p:spPr bwMode="auto">
          <a:xfrm>
            <a:off x="3886200" y="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5363" name="Rectangle 3"/>
          <p:cNvSpPr>
            <a:spLocks noChangeArrowheads="1"/>
          </p:cNvSpPr>
          <p:nvPr/>
        </p:nvSpPr>
        <p:spPr bwMode="auto">
          <a:xfrm>
            <a:off x="3886200" y="8685213"/>
            <a:ext cx="297180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9050" tIns="0" rIns="19050" bIns="0" anchor="b"/>
          <a:lstStyle/>
          <a:p>
            <a:pPr algn="r"/>
            <a:r>
              <a:rPr lang="en-GB" sz="1000" i="1">
                <a:solidFill>
                  <a:schemeClr val="bg1"/>
                </a:solidFill>
                <a:latin typeface="Times New Roman" charset="0"/>
              </a:rPr>
              <a:t>58</a:t>
            </a:r>
          </a:p>
        </p:txBody>
      </p:sp>
      <p:sp>
        <p:nvSpPr>
          <p:cNvPr id="15364" name="Rectangle 4"/>
          <p:cNvSpPr>
            <a:spLocks noChangeArrowheads="1"/>
          </p:cNvSpPr>
          <p:nvPr/>
        </p:nvSpPr>
        <p:spPr bwMode="auto">
          <a:xfrm>
            <a:off x="0" y="8685213"/>
            <a:ext cx="297180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5365" name="Rectangle 5"/>
          <p:cNvSpPr>
            <a:spLocks noChangeArrowheads="1"/>
          </p:cNvSpPr>
          <p:nvPr/>
        </p:nvSpPr>
        <p:spPr bwMode="auto">
          <a:xfrm>
            <a:off x="0" y="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5366" name="Rectangle 6"/>
          <p:cNvSpPr>
            <a:spLocks noGrp="1" noRot="1" noChangeAspect="1" noChangeArrowheads="1"/>
          </p:cNvSpPr>
          <p:nvPr>
            <p:ph type="sldImg"/>
          </p:nvPr>
        </p:nvSpPr>
        <p:spPr bwMode="auto">
          <a:xfrm>
            <a:off x="1150938" y="692150"/>
            <a:ext cx="4556125" cy="341630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
        <p:nvSpPr>
          <p:cNvPr id="15367" name="Rectangle 7"/>
          <p:cNvSpPr>
            <a:spLocks noGrp="1" noChangeArrowheads="1"/>
          </p:cNvSpPr>
          <p:nvPr>
            <p:ph type="body" idx="1"/>
          </p:nvPr>
        </p:nvSpPr>
        <p:spPr bwMode="auto">
          <a:xfrm>
            <a:off x="914400" y="4341813"/>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90487" tIns="44450" rIns="90487" bIns="44450"/>
          <a:lstStyle/>
          <a:p>
            <a:endParaRPr lang="en-GB"/>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BEF7ABFF-3F73-8642-B441-2C09BAD74496}" type="slidenum">
              <a:rPr lang="en-US"/>
              <a:pPr/>
              <a:t>65</a:t>
            </a:fld>
            <a:endParaRPr lang="en-US"/>
          </a:p>
        </p:txBody>
      </p:sp>
      <p:sp>
        <p:nvSpPr>
          <p:cNvPr id="17410" name="Rectangle 2"/>
          <p:cNvSpPr>
            <a:spLocks noChangeArrowheads="1"/>
          </p:cNvSpPr>
          <p:nvPr/>
        </p:nvSpPr>
        <p:spPr bwMode="auto">
          <a:xfrm>
            <a:off x="3886200" y="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7411" name="Rectangle 3"/>
          <p:cNvSpPr>
            <a:spLocks noChangeArrowheads="1"/>
          </p:cNvSpPr>
          <p:nvPr/>
        </p:nvSpPr>
        <p:spPr bwMode="auto">
          <a:xfrm>
            <a:off x="3886200" y="8685213"/>
            <a:ext cx="297180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9050" tIns="0" rIns="19050" bIns="0" anchor="b"/>
          <a:lstStyle/>
          <a:p>
            <a:pPr algn="r"/>
            <a:r>
              <a:rPr lang="en-GB" sz="1000" i="1">
                <a:solidFill>
                  <a:schemeClr val="bg1"/>
                </a:solidFill>
                <a:latin typeface="Times New Roman" charset="0"/>
              </a:rPr>
              <a:t>59</a:t>
            </a:r>
          </a:p>
        </p:txBody>
      </p:sp>
      <p:sp>
        <p:nvSpPr>
          <p:cNvPr id="17412" name="Rectangle 4"/>
          <p:cNvSpPr>
            <a:spLocks noChangeArrowheads="1"/>
          </p:cNvSpPr>
          <p:nvPr/>
        </p:nvSpPr>
        <p:spPr bwMode="auto">
          <a:xfrm>
            <a:off x="0" y="8685213"/>
            <a:ext cx="297180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7413" name="Rectangle 5"/>
          <p:cNvSpPr>
            <a:spLocks noChangeArrowheads="1"/>
          </p:cNvSpPr>
          <p:nvPr/>
        </p:nvSpPr>
        <p:spPr bwMode="auto">
          <a:xfrm>
            <a:off x="0" y="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7414" name="Rectangle 6"/>
          <p:cNvSpPr>
            <a:spLocks noGrp="1" noRot="1" noChangeAspect="1" noChangeArrowheads="1"/>
          </p:cNvSpPr>
          <p:nvPr>
            <p:ph type="sldImg"/>
          </p:nvPr>
        </p:nvSpPr>
        <p:spPr bwMode="auto">
          <a:xfrm>
            <a:off x="1150938" y="692150"/>
            <a:ext cx="4556125" cy="341630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
        <p:nvSpPr>
          <p:cNvPr id="17415" name="Rectangle 7"/>
          <p:cNvSpPr>
            <a:spLocks noGrp="1" noChangeArrowheads="1"/>
          </p:cNvSpPr>
          <p:nvPr>
            <p:ph type="body" idx="1"/>
          </p:nvPr>
        </p:nvSpPr>
        <p:spPr bwMode="auto">
          <a:xfrm>
            <a:off x="914400" y="4343400"/>
            <a:ext cx="5029200" cy="411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90487" tIns="44450" rIns="90487" bIns="44450"/>
          <a:lstStyle/>
          <a:p>
            <a:endParaRPr lang="en-GB"/>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9978C368-7AFB-7F45-9ECA-8B148E19382F}" type="slidenum">
              <a:rPr lang="en-US"/>
              <a:pPr/>
              <a:t>66</a:t>
            </a:fld>
            <a:endParaRPr lang="en-US"/>
          </a:p>
        </p:txBody>
      </p:sp>
      <p:sp>
        <p:nvSpPr>
          <p:cNvPr id="19458" name="Rectangle 2"/>
          <p:cNvSpPr>
            <a:spLocks noChangeArrowheads="1"/>
          </p:cNvSpPr>
          <p:nvPr/>
        </p:nvSpPr>
        <p:spPr bwMode="auto">
          <a:xfrm>
            <a:off x="3886200" y="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9459" name="Rectangle 3"/>
          <p:cNvSpPr>
            <a:spLocks noChangeArrowheads="1"/>
          </p:cNvSpPr>
          <p:nvPr/>
        </p:nvSpPr>
        <p:spPr bwMode="auto">
          <a:xfrm>
            <a:off x="3886200" y="8685213"/>
            <a:ext cx="297180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9050" tIns="0" rIns="19050" bIns="0" anchor="b"/>
          <a:lstStyle/>
          <a:p>
            <a:pPr algn="r"/>
            <a:r>
              <a:rPr lang="en-GB" sz="1000" i="1">
                <a:solidFill>
                  <a:schemeClr val="bg1"/>
                </a:solidFill>
                <a:latin typeface="Times New Roman" charset="0"/>
              </a:rPr>
              <a:t>60</a:t>
            </a:r>
          </a:p>
        </p:txBody>
      </p:sp>
      <p:sp>
        <p:nvSpPr>
          <p:cNvPr id="19460" name="Rectangle 4"/>
          <p:cNvSpPr>
            <a:spLocks noChangeArrowheads="1"/>
          </p:cNvSpPr>
          <p:nvPr/>
        </p:nvSpPr>
        <p:spPr bwMode="auto">
          <a:xfrm>
            <a:off x="0" y="8685213"/>
            <a:ext cx="297180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9461" name="Rectangle 5"/>
          <p:cNvSpPr>
            <a:spLocks noChangeArrowheads="1"/>
          </p:cNvSpPr>
          <p:nvPr/>
        </p:nvSpPr>
        <p:spPr bwMode="auto">
          <a:xfrm>
            <a:off x="0" y="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9462" name="Rectangle 6"/>
          <p:cNvSpPr>
            <a:spLocks noGrp="1" noRot="1" noChangeAspect="1" noChangeArrowheads="1"/>
          </p:cNvSpPr>
          <p:nvPr>
            <p:ph type="sldImg"/>
          </p:nvPr>
        </p:nvSpPr>
        <p:spPr bwMode="auto">
          <a:xfrm>
            <a:off x="1150938" y="692150"/>
            <a:ext cx="4556125" cy="341630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
        <p:nvSpPr>
          <p:cNvPr id="19463" name="Rectangle 7"/>
          <p:cNvSpPr>
            <a:spLocks noGrp="1" noChangeArrowheads="1"/>
          </p:cNvSpPr>
          <p:nvPr>
            <p:ph type="body" idx="1"/>
          </p:nvPr>
        </p:nvSpPr>
        <p:spPr bwMode="auto">
          <a:xfrm>
            <a:off x="914400" y="4343400"/>
            <a:ext cx="5029200" cy="411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90487" tIns="44450" rIns="90487" bIns="44450"/>
          <a:lstStyle/>
          <a:p>
            <a:endParaRPr lang="en-GB"/>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A7A120-0FB1-5740-B239-F977F4D3D897}" type="slidenum">
              <a:rPr lang="en-US"/>
              <a:pPr/>
              <a:t>67</a:t>
            </a:fld>
            <a:endParaRPr lang="en-US"/>
          </a:p>
        </p:txBody>
      </p:sp>
      <p:sp>
        <p:nvSpPr>
          <p:cNvPr id="21506" name="Rectangle 2"/>
          <p:cNvSpPr>
            <a:spLocks noGrp="1" noRot="1" noChangeAspect="1" noChangeArrowheads="1"/>
          </p:cNvSpPr>
          <p:nvPr>
            <p:ph type="sldImg"/>
          </p:nvPr>
        </p:nvSpPr>
        <p:spPr bwMode="auto">
          <a:xfrm>
            <a:off x="1150938" y="692150"/>
            <a:ext cx="4556125" cy="34163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bwMode="auto">
          <a:xfrm>
            <a:off x="914400" y="4341813"/>
            <a:ext cx="5029200" cy="4114800"/>
          </a:xfrm>
          <a:prstGeom prst="rect">
            <a:avLst/>
          </a:prstGeom>
          <a:solidFill>
            <a:srgbClr val="FFFFFF"/>
          </a:solidFill>
          <a:ln>
            <a:solidFill>
              <a:srgbClr val="000000"/>
            </a:solidFill>
            <a:miter lim="800000"/>
            <a:headEnd/>
            <a:tailEnd/>
          </a:ln>
        </p:spPr>
        <p:txBody>
          <a:bodyPr/>
          <a:lstStyle/>
          <a:p>
            <a:r>
              <a:rPr lang="en-US"/>
              <a:t>Source Lawrence Day Boeing slides </a:t>
            </a:r>
            <a:r>
              <a:rPr lang="ja-JP" altLang="en-US"/>
              <a:t>‘</a:t>
            </a:r>
            <a:r>
              <a:rPr lang="en-US"/>
              <a:t>Software Inspection</a:t>
            </a:r>
            <a:r>
              <a:rPr lang="ja-JP" altLang="en-US"/>
              <a:t>’</a:t>
            </a:r>
            <a:r>
              <a:rPr lang="en-US"/>
              <a:t> stored in Others slides/ Inspection/ Lawrence Day  April 13 2002</a:t>
            </a:r>
          </a:p>
          <a:p>
            <a:r>
              <a:rPr lang="en-US"/>
              <a:t>Presented at ICS Test April 18 2002, </a:t>
            </a:r>
            <a:r>
              <a:rPr lang="en-US">
                <a:solidFill>
                  <a:srgbClr val="000000"/>
                </a:solidFill>
                <a:latin typeface="Verdana" charset="0"/>
              </a:rPr>
              <a:t>"Day, Lawrence E" &lt;lawrence.e.day@boeing.com&gt;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5F6ADD7A-B8E1-EF48-B7DC-A311CDAAE2FA}" type="slidenum">
              <a:rPr lang="en-US"/>
              <a:pPr/>
              <a:t>68</a:t>
            </a:fld>
            <a:endParaRPr lang="en-US"/>
          </a:p>
        </p:txBody>
      </p:sp>
      <p:sp>
        <p:nvSpPr>
          <p:cNvPr id="23554" name="Rectangle 2"/>
          <p:cNvSpPr>
            <a:spLocks noChangeArrowheads="1"/>
          </p:cNvSpPr>
          <p:nvPr/>
        </p:nvSpPr>
        <p:spPr bwMode="auto">
          <a:xfrm>
            <a:off x="3886200" y="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3555" name="Rectangle 3"/>
          <p:cNvSpPr>
            <a:spLocks noChangeArrowheads="1"/>
          </p:cNvSpPr>
          <p:nvPr/>
        </p:nvSpPr>
        <p:spPr bwMode="auto">
          <a:xfrm>
            <a:off x="3886200" y="8685213"/>
            <a:ext cx="297180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9050" tIns="0" rIns="19050" bIns="0" anchor="b"/>
          <a:lstStyle/>
          <a:p>
            <a:pPr algn="r"/>
            <a:r>
              <a:rPr lang="en-GB" sz="1000" i="1">
                <a:solidFill>
                  <a:schemeClr val="bg1"/>
                </a:solidFill>
                <a:latin typeface="Times New Roman" charset="0"/>
              </a:rPr>
              <a:t>61</a:t>
            </a:r>
          </a:p>
        </p:txBody>
      </p:sp>
      <p:sp>
        <p:nvSpPr>
          <p:cNvPr id="23556" name="Rectangle 4"/>
          <p:cNvSpPr>
            <a:spLocks noChangeArrowheads="1"/>
          </p:cNvSpPr>
          <p:nvPr/>
        </p:nvSpPr>
        <p:spPr bwMode="auto">
          <a:xfrm>
            <a:off x="0" y="8685213"/>
            <a:ext cx="297180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3557" name="Rectangle 5"/>
          <p:cNvSpPr>
            <a:spLocks noChangeArrowheads="1"/>
          </p:cNvSpPr>
          <p:nvPr/>
        </p:nvSpPr>
        <p:spPr bwMode="auto">
          <a:xfrm>
            <a:off x="0" y="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3558" name="Rectangle 6"/>
          <p:cNvSpPr>
            <a:spLocks noGrp="1" noRot="1" noChangeAspect="1" noChangeArrowheads="1"/>
          </p:cNvSpPr>
          <p:nvPr>
            <p:ph type="sldImg"/>
          </p:nvPr>
        </p:nvSpPr>
        <p:spPr bwMode="auto">
          <a:xfrm>
            <a:off x="1150938" y="692150"/>
            <a:ext cx="4556125" cy="341630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
        <p:nvSpPr>
          <p:cNvPr id="23559" name="Rectangle 7"/>
          <p:cNvSpPr>
            <a:spLocks noGrp="1" noChangeArrowheads="1"/>
          </p:cNvSpPr>
          <p:nvPr>
            <p:ph type="body" idx="1"/>
          </p:nvPr>
        </p:nvSpPr>
        <p:spPr bwMode="auto">
          <a:xfrm>
            <a:off x="914400" y="4341813"/>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90487" tIns="44450" rIns="90487" bIns="44450"/>
          <a:lstStyle/>
          <a:p>
            <a:endParaRPr lang="en-GB"/>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A14C6B6C-40A6-4746-9366-073AD15D4732}" type="slidenum">
              <a:rPr lang="en-US"/>
              <a:pPr/>
              <a:t>69</a:t>
            </a:fld>
            <a:endParaRPr lang="en-US"/>
          </a:p>
        </p:txBody>
      </p:sp>
      <p:sp>
        <p:nvSpPr>
          <p:cNvPr id="25602" name="Rectangle 2"/>
          <p:cNvSpPr>
            <a:spLocks noChangeArrowheads="1"/>
          </p:cNvSpPr>
          <p:nvPr/>
        </p:nvSpPr>
        <p:spPr bwMode="auto">
          <a:xfrm>
            <a:off x="3886200" y="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5603" name="Rectangle 3"/>
          <p:cNvSpPr>
            <a:spLocks noChangeArrowheads="1"/>
          </p:cNvSpPr>
          <p:nvPr/>
        </p:nvSpPr>
        <p:spPr bwMode="auto">
          <a:xfrm>
            <a:off x="3886200" y="8685213"/>
            <a:ext cx="297180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9050" tIns="0" rIns="19050" bIns="0" anchor="b"/>
          <a:lstStyle/>
          <a:p>
            <a:pPr algn="r"/>
            <a:r>
              <a:rPr lang="en-GB" sz="1000" i="1">
                <a:solidFill>
                  <a:schemeClr val="bg1"/>
                </a:solidFill>
                <a:latin typeface="Times New Roman" charset="0"/>
              </a:rPr>
              <a:t>62</a:t>
            </a:r>
          </a:p>
        </p:txBody>
      </p:sp>
      <p:sp>
        <p:nvSpPr>
          <p:cNvPr id="25604" name="Rectangle 4"/>
          <p:cNvSpPr>
            <a:spLocks noChangeArrowheads="1"/>
          </p:cNvSpPr>
          <p:nvPr/>
        </p:nvSpPr>
        <p:spPr bwMode="auto">
          <a:xfrm>
            <a:off x="0" y="8685213"/>
            <a:ext cx="297180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5605" name="Rectangle 5"/>
          <p:cNvSpPr>
            <a:spLocks noChangeArrowheads="1"/>
          </p:cNvSpPr>
          <p:nvPr/>
        </p:nvSpPr>
        <p:spPr bwMode="auto">
          <a:xfrm>
            <a:off x="0" y="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5606" name="Rectangle 6"/>
          <p:cNvSpPr>
            <a:spLocks noGrp="1" noRot="1" noChangeAspect="1" noChangeArrowheads="1"/>
          </p:cNvSpPr>
          <p:nvPr>
            <p:ph type="sldImg"/>
          </p:nvPr>
        </p:nvSpPr>
        <p:spPr bwMode="auto">
          <a:xfrm>
            <a:off x="1150938" y="692150"/>
            <a:ext cx="4556125" cy="341630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
        <p:nvSpPr>
          <p:cNvPr id="25607" name="Rectangle 7"/>
          <p:cNvSpPr>
            <a:spLocks noGrp="1" noChangeArrowheads="1"/>
          </p:cNvSpPr>
          <p:nvPr>
            <p:ph type="body" idx="1"/>
          </p:nvPr>
        </p:nvSpPr>
        <p:spPr bwMode="auto">
          <a:xfrm>
            <a:off x="914400" y="4343400"/>
            <a:ext cx="5029200" cy="411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90487" tIns="44450" rIns="90487" bIns="44450"/>
          <a:lstStyle/>
          <a:p>
            <a:endParaRPr lang="en-GB"/>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CC5B31B0-BBC5-9340-AE98-8B3CF00245DB}" type="slidenum">
              <a:rPr lang="en-US"/>
              <a:pPr/>
              <a:t>70</a:t>
            </a:fld>
            <a:endParaRPr lang="en-US"/>
          </a:p>
        </p:txBody>
      </p:sp>
      <p:sp>
        <p:nvSpPr>
          <p:cNvPr id="27650" name="Rectangle 2"/>
          <p:cNvSpPr>
            <a:spLocks noChangeArrowheads="1"/>
          </p:cNvSpPr>
          <p:nvPr/>
        </p:nvSpPr>
        <p:spPr bwMode="auto">
          <a:xfrm>
            <a:off x="3886200" y="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7651" name="Rectangle 3"/>
          <p:cNvSpPr>
            <a:spLocks noChangeArrowheads="1"/>
          </p:cNvSpPr>
          <p:nvPr/>
        </p:nvSpPr>
        <p:spPr bwMode="auto">
          <a:xfrm>
            <a:off x="3886200" y="8685213"/>
            <a:ext cx="297180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9050" tIns="0" rIns="19050" bIns="0" anchor="b"/>
          <a:lstStyle/>
          <a:p>
            <a:pPr algn="r"/>
            <a:r>
              <a:rPr lang="en-GB" sz="1000" i="1">
                <a:solidFill>
                  <a:schemeClr val="bg1"/>
                </a:solidFill>
                <a:latin typeface="Times New Roman" charset="0"/>
              </a:rPr>
              <a:t>63</a:t>
            </a:r>
          </a:p>
        </p:txBody>
      </p:sp>
      <p:sp>
        <p:nvSpPr>
          <p:cNvPr id="27652" name="Rectangle 4"/>
          <p:cNvSpPr>
            <a:spLocks noChangeArrowheads="1"/>
          </p:cNvSpPr>
          <p:nvPr/>
        </p:nvSpPr>
        <p:spPr bwMode="auto">
          <a:xfrm>
            <a:off x="0" y="8685213"/>
            <a:ext cx="297180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7653" name="Rectangle 5"/>
          <p:cNvSpPr>
            <a:spLocks noChangeArrowheads="1"/>
          </p:cNvSpPr>
          <p:nvPr/>
        </p:nvSpPr>
        <p:spPr bwMode="auto">
          <a:xfrm>
            <a:off x="0" y="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7654" name="Rectangle 6"/>
          <p:cNvSpPr>
            <a:spLocks noGrp="1" noRot="1" noChangeAspect="1" noChangeArrowheads="1"/>
          </p:cNvSpPr>
          <p:nvPr>
            <p:ph type="sldImg"/>
          </p:nvPr>
        </p:nvSpPr>
        <p:spPr bwMode="auto">
          <a:xfrm>
            <a:off x="1150938" y="692150"/>
            <a:ext cx="4556125" cy="341630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
        <p:nvSpPr>
          <p:cNvPr id="27655" name="Rectangle 7"/>
          <p:cNvSpPr>
            <a:spLocks noGrp="1" noChangeArrowheads="1"/>
          </p:cNvSpPr>
          <p:nvPr>
            <p:ph type="body" idx="1"/>
          </p:nvPr>
        </p:nvSpPr>
        <p:spPr bwMode="auto">
          <a:xfrm>
            <a:off x="914400" y="4343400"/>
            <a:ext cx="5029200" cy="411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90487" tIns="44450" rIns="90487" bIns="44450"/>
          <a:lstStyle/>
          <a:p>
            <a:endParaRPr lang="en-GB"/>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7F284FBB-2078-9549-9578-C8D389F07D32}" type="slidenum">
              <a:rPr lang="en-US"/>
              <a:pPr/>
              <a:t>71</a:t>
            </a:fld>
            <a:endParaRPr lang="en-US"/>
          </a:p>
        </p:txBody>
      </p:sp>
      <p:sp>
        <p:nvSpPr>
          <p:cNvPr id="29698" name="Rectangle 2"/>
          <p:cNvSpPr>
            <a:spLocks noChangeArrowheads="1"/>
          </p:cNvSpPr>
          <p:nvPr/>
        </p:nvSpPr>
        <p:spPr bwMode="auto">
          <a:xfrm>
            <a:off x="3886200" y="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9699" name="Rectangle 3"/>
          <p:cNvSpPr>
            <a:spLocks noChangeArrowheads="1"/>
          </p:cNvSpPr>
          <p:nvPr/>
        </p:nvSpPr>
        <p:spPr bwMode="auto">
          <a:xfrm>
            <a:off x="3886200" y="8685213"/>
            <a:ext cx="297180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9050" tIns="0" rIns="19050" bIns="0" anchor="b"/>
          <a:lstStyle/>
          <a:p>
            <a:pPr algn="r"/>
            <a:r>
              <a:rPr lang="en-GB" sz="1000" i="1">
                <a:solidFill>
                  <a:schemeClr val="bg1"/>
                </a:solidFill>
                <a:latin typeface="Times New Roman" charset="0"/>
              </a:rPr>
              <a:t>64</a:t>
            </a:r>
          </a:p>
        </p:txBody>
      </p:sp>
      <p:sp>
        <p:nvSpPr>
          <p:cNvPr id="29700" name="Rectangle 4"/>
          <p:cNvSpPr>
            <a:spLocks noChangeArrowheads="1"/>
          </p:cNvSpPr>
          <p:nvPr/>
        </p:nvSpPr>
        <p:spPr bwMode="auto">
          <a:xfrm>
            <a:off x="0" y="8685213"/>
            <a:ext cx="297180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9701" name="Rectangle 5"/>
          <p:cNvSpPr>
            <a:spLocks noChangeArrowheads="1"/>
          </p:cNvSpPr>
          <p:nvPr/>
        </p:nvSpPr>
        <p:spPr bwMode="auto">
          <a:xfrm>
            <a:off x="0" y="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9702" name="Rectangle 6"/>
          <p:cNvSpPr>
            <a:spLocks noGrp="1" noRot="1" noChangeAspect="1" noChangeArrowheads="1"/>
          </p:cNvSpPr>
          <p:nvPr>
            <p:ph type="sldImg"/>
          </p:nvPr>
        </p:nvSpPr>
        <p:spPr bwMode="auto">
          <a:xfrm>
            <a:off x="1150938" y="692150"/>
            <a:ext cx="4556125" cy="341630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
        <p:nvSpPr>
          <p:cNvPr id="29703" name="Rectangle 7"/>
          <p:cNvSpPr>
            <a:spLocks noGrp="1" noChangeArrowheads="1"/>
          </p:cNvSpPr>
          <p:nvPr>
            <p:ph type="body" idx="1"/>
          </p:nvPr>
        </p:nvSpPr>
        <p:spPr bwMode="auto">
          <a:xfrm>
            <a:off x="914400" y="4343400"/>
            <a:ext cx="5029200" cy="411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90487" tIns="44450" rIns="90487" bIns="44450"/>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THIS SET OF SLIDES PHOTOS FROM SOFTWARE INSPECTION BOOK WERE MADE 16 AUG 2014 TSG IPHONE 5S</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AND FILED IN </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“DPP SLIDES MASTER 2014.PPTX IN TALKS SLIDES</a:t>
            </a:r>
            <a:r>
              <a:rPr lang="en-GB" baseline="0" dirty="0" smtClean="0"/>
              <a:t>  GILBS MAC</a:t>
            </a:r>
            <a:endParaRPr lang="en-GB" dirty="0" smtClean="0"/>
          </a:p>
          <a:p>
            <a:endParaRPr lang="en-GB" dirty="0"/>
          </a:p>
        </p:txBody>
      </p:sp>
      <p:sp>
        <p:nvSpPr>
          <p:cNvPr id="4" name="Slide Number Placeholder 3"/>
          <p:cNvSpPr>
            <a:spLocks noGrp="1"/>
          </p:cNvSpPr>
          <p:nvPr>
            <p:ph type="sldNum" sz="quarter" idx="10"/>
          </p:nvPr>
        </p:nvSpPr>
        <p:spPr/>
        <p:txBody>
          <a:bodyPr/>
          <a:lstStyle/>
          <a:p>
            <a:fld id="{E87307A4-2406-7844-A292-FEFFB2338138}" type="slidenum">
              <a:rPr lang="en-US" smtClean="0"/>
              <a:t>7</a:t>
            </a:fld>
            <a:endParaRPr lang="en-US"/>
          </a:p>
        </p:txBody>
      </p:sp>
    </p:spTree>
    <p:extLst>
      <p:ext uri="{BB962C8B-B14F-4D97-AF65-F5344CB8AC3E}">
        <p14:creationId xmlns:p14="http://schemas.microsoft.com/office/powerpoint/2010/main" val="18602662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From my copy of Olds</a:t>
            </a:r>
            <a:r>
              <a:rPr lang="en-GB" baseline="0" dirty="0" smtClean="0"/>
              <a:t> Fighter Pilot Keyed in from Photo of page 16 08 2014 </a:t>
            </a:r>
            <a:r>
              <a:rPr lang="en-GB" baseline="0" dirty="0" err="1" smtClean="0"/>
              <a:t>tsg</a:t>
            </a:r>
            <a:endParaRPr lang="en-GB" baseline="0" dirty="0" smtClean="0"/>
          </a:p>
          <a:p>
            <a:r>
              <a:rPr lang="en-GB" baseline="0" dirty="0" smtClean="0"/>
              <a:t>Robin Olds, with Christina Olds and Ed </a:t>
            </a:r>
            <a:r>
              <a:rPr lang="en-GB" baseline="0" dirty="0" err="1" smtClean="0"/>
              <a:t>Rasimus</a:t>
            </a:r>
            <a:r>
              <a:rPr lang="en-GB" baseline="0" dirty="0" smtClean="0"/>
              <a:t>, “Fighter </a:t>
            </a:r>
            <a:r>
              <a:rPr lang="en-GB" baseline="0" dirty="0" err="1" smtClean="0"/>
              <a:t>Pilor</a:t>
            </a:r>
            <a:r>
              <a:rPr lang="en-GB" baseline="0" dirty="0" smtClean="0"/>
              <a:t>: The </a:t>
            </a:r>
            <a:r>
              <a:rPr lang="en-GB" baseline="0" dirty="0" err="1" smtClean="0"/>
              <a:t>memiors</a:t>
            </a:r>
            <a:r>
              <a:rPr lang="en-GB" baseline="0" dirty="0" smtClean="0"/>
              <a:t> of the Legendary Ace, Robin Olds”</a:t>
            </a:r>
          </a:p>
          <a:p>
            <a:endParaRPr lang="en-GB" baseline="0" dirty="0" smtClean="0"/>
          </a:p>
          <a:p>
            <a:r>
              <a:rPr lang="en-GB" baseline="0" dirty="0" smtClean="0"/>
              <a:t>There is a passage just above this </a:t>
            </a:r>
          </a:p>
          <a:p>
            <a:r>
              <a:rPr lang="en-GB" baseline="0" dirty="0" smtClean="0"/>
              <a:t>“ …respect, leaders like </a:t>
            </a:r>
            <a:r>
              <a:rPr lang="en-GB" baseline="0" dirty="0" err="1" smtClean="0"/>
              <a:t>Dooey</a:t>
            </a:r>
            <a:r>
              <a:rPr lang="en-GB" baseline="0" dirty="0" smtClean="0"/>
              <a:t> </a:t>
            </a:r>
            <a:r>
              <a:rPr lang="en-GB" baseline="0" dirty="0" err="1" smtClean="0"/>
              <a:t>Spatz</a:t>
            </a:r>
            <a:r>
              <a:rPr lang="en-GB" baseline="0" dirty="0" smtClean="0"/>
              <a:t>, Jimmy Doolittle, and many more. They all connected with their troops on a personal level and learned everything they could about every part of the organization“”</a:t>
            </a:r>
            <a:endParaRPr lang="en-GB" dirty="0"/>
          </a:p>
        </p:txBody>
      </p:sp>
      <p:sp>
        <p:nvSpPr>
          <p:cNvPr id="4" name="Slide Number Placeholder 3"/>
          <p:cNvSpPr>
            <a:spLocks noGrp="1"/>
          </p:cNvSpPr>
          <p:nvPr>
            <p:ph type="sldNum" sz="quarter" idx="10"/>
          </p:nvPr>
        </p:nvSpPr>
        <p:spPr/>
        <p:txBody>
          <a:bodyPr/>
          <a:lstStyle/>
          <a:p>
            <a:fld id="{E87307A4-2406-7844-A292-FEFFB2338138}" type="slidenum">
              <a:rPr lang="en-US" smtClean="0"/>
              <a:t>72</a:t>
            </a:fld>
            <a:endParaRPr lang="en-US"/>
          </a:p>
        </p:txBody>
      </p:sp>
    </p:spTree>
    <p:extLst>
      <p:ext uri="{BB962C8B-B14F-4D97-AF65-F5344CB8AC3E}">
        <p14:creationId xmlns:p14="http://schemas.microsoft.com/office/powerpoint/2010/main" val="17416731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7BF53D-A00B-2543-86AB-E3D205DB3742}" type="slidenum">
              <a:rPr lang="en-US"/>
              <a:pPr/>
              <a:t>73</a:t>
            </a:fld>
            <a:endParaRPr lang="en-US"/>
          </a:p>
        </p:txBody>
      </p:sp>
      <p:sp>
        <p:nvSpPr>
          <p:cNvPr id="4098" name="Rectangle 2"/>
          <p:cNvSpPr>
            <a:spLocks noGrp="1" noRot="1" noChangeAspect="1" noChangeArrowheads="1" noTextEdit="1"/>
          </p:cNvSpPr>
          <p:nvPr>
            <p:ph type="sldImg"/>
          </p:nvPr>
        </p:nvSpPr>
        <p:spPr>
          <a:xfrm>
            <a:off x="1144588" y="687388"/>
            <a:ext cx="4568825" cy="3425825"/>
          </a:xfrm>
          <a:ln w="12700"/>
          <a:extLst>
            <a:ext uri="{FAA26D3D-D897-4be2-8F04-BA451C77F1D7}">
              <ma14:placeholderFlag xmlns:ma14="http://schemas.microsoft.com/office/mac/drawingml/2011/main" val="1"/>
            </a:ext>
          </a:extLst>
        </p:spPr>
      </p:sp>
      <p:sp>
        <p:nvSpPr>
          <p:cNvPr id="4099" name="Rectangle 3"/>
          <p:cNvSpPr>
            <a:spLocks noGrp="1" noChangeArrowheads="1"/>
          </p:cNvSpPr>
          <p:nvPr>
            <p:ph type="body" idx="1"/>
          </p:nvPr>
        </p:nvSpPr>
        <p:spPr>
          <a:ln/>
        </p:spPr>
        <p:txBody>
          <a:bodyPr lIns="92075" tIns="46038" rIns="92075" bIns="46038"/>
          <a:lstStyle/>
          <a:p>
            <a:endParaRPr lang="en-GB"/>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FEFB5E-B67E-FE46-A223-5B6568563097}" type="slidenum">
              <a:rPr lang="en-US"/>
              <a:pPr/>
              <a:t>74</a:t>
            </a:fld>
            <a:endParaRPr lang="en-US"/>
          </a:p>
        </p:txBody>
      </p:sp>
      <p:sp>
        <p:nvSpPr>
          <p:cNvPr id="7170" name="Rectangle 2"/>
          <p:cNvSpPr>
            <a:spLocks noGrp="1" noRot="1" noChangeAspect="1" noChangeArrowheads="1" noTextEdit="1"/>
          </p:cNvSpPr>
          <p:nvPr>
            <p:ph type="sldImg"/>
          </p:nvPr>
        </p:nvSpPr>
        <p:spPr>
          <a:xfrm>
            <a:off x="1144588" y="687388"/>
            <a:ext cx="4568825" cy="3425825"/>
          </a:xfrm>
          <a:ln w="12700"/>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a:ln/>
        </p:spPr>
        <p:txBody>
          <a:bodyPr lIns="92075" tIns="46038" rIns="92075" bIns="46038"/>
          <a:lstStyle/>
          <a:p>
            <a:endParaRPr lang="en-GB"/>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AC3C99-4B8B-1A45-8BF2-2F5B2D82A7B6}" type="slidenum">
              <a:rPr lang="en-US"/>
              <a:pPr/>
              <a:t>75</a:t>
            </a:fld>
            <a:endParaRPr lang="en-US"/>
          </a:p>
        </p:txBody>
      </p:sp>
      <p:sp>
        <p:nvSpPr>
          <p:cNvPr id="3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CB4C7C-0A78-9645-B1A1-DD81A7A56EAD}" type="slidenum">
              <a:rPr lang="en-US"/>
              <a:pPr/>
              <a:t>76</a:t>
            </a:fld>
            <a:endParaRPr lang="en-US"/>
          </a:p>
        </p:txBody>
      </p:sp>
      <p:sp>
        <p:nvSpPr>
          <p:cNvPr id="37890"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2075" tIns="46038" rIns="92075" bIns="46038"/>
          <a:lstStyle/>
          <a:p>
            <a:endParaRPr lang="en-GB"/>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827D15-A08D-FA48-8B8F-F11F394F769F}" type="slidenum">
              <a:rPr lang="en-US"/>
              <a:pPr/>
              <a:t>77</a:t>
            </a:fld>
            <a:endParaRPr lang="en-US"/>
          </a:p>
        </p:txBody>
      </p:sp>
      <p:sp>
        <p:nvSpPr>
          <p:cNvPr id="11266" name="Rectangle 2"/>
          <p:cNvSpPr>
            <a:spLocks noGrp="1" noRot="1" noChangeAspect="1" noChangeArrowheads="1" noTextEdit="1"/>
          </p:cNvSpPr>
          <p:nvPr>
            <p:ph type="sldImg"/>
          </p:nvPr>
        </p:nvSpPr>
        <p:spPr>
          <a:xfrm>
            <a:off x="1144588" y="687388"/>
            <a:ext cx="4568825" cy="3425825"/>
          </a:xfrm>
          <a:ln w="12700"/>
          <a:extLst>
            <a:ext uri="{FAA26D3D-D897-4be2-8F04-BA451C77F1D7}">
              <ma14:placeholderFlag xmlns:ma14="http://schemas.microsoft.com/office/mac/drawingml/2011/main" val="1"/>
            </a:ext>
          </a:extLst>
        </p:spPr>
      </p:sp>
      <p:sp>
        <p:nvSpPr>
          <p:cNvPr id="11267" name="Rectangle 3"/>
          <p:cNvSpPr>
            <a:spLocks noGrp="1" noChangeArrowheads="1"/>
          </p:cNvSpPr>
          <p:nvPr>
            <p:ph type="body" idx="1"/>
          </p:nvPr>
        </p:nvSpPr>
        <p:spPr>
          <a:ln/>
        </p:spPr>
        <p:txBody>
          <a:bodyPr lIns="92075" tIns="46038" rIns="92075" bIns="46038"/>
          <a:lstStyle/>
          <a:p>
            <a:endParaRPr lang="en-GB"/>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0AFF20-45F6-8149-9763-6411830725ED}" type="slidenum">
              <a:rPr lang="en-US"/>
              <a:pPr/>
              <a:t>78</a:t>
            </a:fld>
            <a:endParaRPr lang="en-US"/>
          </a:p>
        </p:txBody>
      </p:sp>
      <p:sp>
        <p:nvSpPr>
          <p:cNvPr id="13314" name="Rectangle 2"/>
          <p:cNvSpPr>
            <a:spLocks noGrp="1" noRot="1" noChangeAspect="1" noChangeArrowheads="1" noTextEdit="1"/>
          </p:cNvSpPr>
          <p:nvPr>
            <p:ph type="sldImg"/>
          </p:nvPr>
        </p:nvSpPr>
        <p:spPr>
          <a:xfrm>
            <a:off x="1144588" y="687388"/>
            <a:ext cx="4568825" cy="3425825"/>
          </a:xfrm>
          <a:ln w="12700"/>
          <a:extLst>
            <a:ext uri="{FAA26D3D-D897-4be2-8F04-BA451C77F1D7}">
              <ma14:placeholderFlag xmlns:ma14="http://schemas.microsoft.com/office/mac/drawingml/2011/main" val="1"/>
            </a:ext>
          </a:extLst>
        </p:spPr>
      </p:sp>
      <p:sp>
        <p:nvSpPr>
          <p:cNvPr id="13315" name="Rectangle 3"/>
          <p:cNvSpPr>
            <a:spLocks noGrp="1" noChangeArrowheads="1"/>
          </p:cNvSpPr>
          <p:nvPr>
            <p:ph type="body" idx="1"/>
          </p:nvPr>
        </p:nvSpPr>
        <p:spPr>
          <a:ln/>
        </p:spPr>
        <p:txBody>
          <a:bodyPr lIns="92075" tIns="46038" rIns="92075" bIns="46038"/>
          <a:lstStyle/>
          <a:p>
            <a:endParaRPr lang="en-GB"/>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327603-929C-7E4D-B3AB-E8A872E77D69}" type="slidenum">
              <a:rPr lang="en-US"/>
              <a:pPr/>
              <a:t>82</a:t>
            </a:fld>
            <a:endParaRPr lang="en-US"/>
          </a:p>
        </p:txBody>
      </p:sp>
      <p:sp>
        <p:nvSpPr>
          <p:cNvPr id="15362" name="Rectangle 2"/>
          <p:cNvSpPr>
            <a:spLocks noGrp="1" noRot="1" noChangeAspect="1" noChangeArrowheads="1" noTextEdit="1"/>
          </p:cNvSpPr>
          <p:nvPr>
            <p:ph type="sldImg"/>
          </p:nvPr>
        </p:nvSpPr>
        <p:spPr>
          <a:xfrm>
            <a:off x="1144588" y="687388"/>
            <a:ext cx="4568825" cy="3425825"/>
          </a:xfrm>
          <a:ln w="12700"/>
          <a:extLst>
            <a:ext uri="{FAA26D3D-D897-4be2-8F04-BA451C77F1D7}">
              <ma14:placeholderFlag xmlns:ma14="http://schemas.microsoft.com/office/mac/drawingml/2011/main" val="1"/>
            </a:ext>
          </a:extLst>
        </p:spPr>
      </p:sp>
      <p:sp>
        <p:nvSpPr>
          <p:cNvPr id="15363" name="Rectangle 3"/>
          <p:cNvSpPr>
            <a:spLocks noGrp="1" noChangeArrowheads="1"/>
          </p:cNvSpPr>
          <p:nvPr>
            <p:ph type="body" idx="1"/>
          </p:nvPr>
        </p:nvSpPr>
        <p:spPr>
          <a:ln/>
        </p:spPr>
        <p:txBody>
          <a:bodyPr lIns="92075" tIns="46038" rIns="92075" bIns="46038"/>
          <a:lstStyle/>
          <a:p>
            <a:endParaRPr lang="en-GB"/>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640EFD-6766-7141-80BF-20689450B281}" type="slidenum">
              <a:rPr lang="en-US"/>
              <a:pPr/>
              <a:t>83</a:t>
            </a:fld>
            <a:endParaRPr lang="en-US"/>
          </a:p>
        </p:txBody>
      </p:sp>
      <p:sp>
        <p:nvSpPr>
          <p:cNvPr id="337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Source Young, Effective Requirements Practices, from Ivy Hooks , from NASA studies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614132-9B0D-9449-9BF5-83D8101E084B}" type="slidenum">
              <a:rPr lang="en-US"/>
              <a:pPr/>
              <a:t>84</a:t>
            </a:fld>
            <a:endParaRPr lang="en-US"/>
          </a:p>
        </p:txBody>
      </p:sp>
      <p:sp>
        <p:nvSpPr>
          <p:cNvPr id="17410" name="Rectangle 2"/>
          <p:cNvSpPr>
            <a:spLocks noGrp="1" noRot="1" noChangeAspect="1" noChangeArrowheads="1" noTextEdit="1"/>
          </p:cNvSpPr>
          <p:nvPr>
            <p:ph type="sldImg"/>
          </p:nvPr>
        </p:nvSpPr>
        <p:spPr>
          <a:xfrm>
            <a:off x="1144588" y="687388"/>
            <a:ext cx="4568825" cy="3425825"/>
          </a:xfrm>
          <a:ln w="12700"/>
          <a:extLst>
            <a:ext uri="{FAA26D3D-D897-4be2-8F04-BA451C77F1D7}">
              <ma14:placeholderFlag xmlns:ma14="http://schemas.microsoft.com/office/mac/drawingml/2011/main" val="1"/>
            </a:ext>
          </a:extLst>
        </p:spPr>
      </p:sp>
      <p:sp>
        <p:nvSpPr>
          <p:cNvPr id="17411" name="Rectangle 3"/>
          <p:cNvSpPr>
            <a:spLocks noGrp="1" noChangeArrowheads="1"/>
          </p:cNvSpPr>
          <p:nvPr>
            <p:ph type="body" idx="1"/>
          </p:nvPr>
        </p:nvSpPr>
        <p:spPr>
          <a:noFill/>
          <a:ln/>
        </p:spPr>
        <p:txBody>
          <a:bodyPr lIns="92075" tIns="46038" rIns="92075" bIns="46038"/>
          <a:lstStyle/>
          <a:p>
            <a:r>
              <a:rPr lang="en-GB" sz="900">
                <a:latin typeface="Helvetica-Bold" charset="0"/>
              </a:rPr>
              <a:t>7.3 Cost Performance Index</a:t>
            </a:r>
          </a:p>
          <a:p>
            <a:r>
              <a:rPr lang="en-GB" sz="900">
                <a:latin typeface="Helvetica-Bold" charset="0"/>
              </a:rPr>
              <a:t>Another concern we had was whether we were really performing on projects. This issue was</a:t>
            </a:r>
          </a:p>
          <a:p>
            <a:r>
              <a:rPr lang="en-GB" sz="900">
                <a:latin typeface="Helvetica-Bold" charset="0"/>
              </a:rPr>
              <a:t>addressed by collecting data on the project’s budgeted (predicted) cost and its actual cost at</a:t>
            </a:r>
          </a:p>
          <a:p>
            <a:r>
              <a:rPr lang="en-GB" sz="900">
                <a:latin typeface="Helvetica-Bold" charset="0"/>
              </a:rPr>
              <a:t>completion (CAC). This cost performance index ratio (CAC/Budget) for each project was then</a:t>
            </a:r>
          </a:p>
          <a:p>
            <a:r>
              <a:rPr lang="en-GB" sz="900">
                <a:latin typeface="Helvetica-Bold" charset="0"/>
              </a:rPr>
              <a:t>used to compute the monthly weighted average (again using the same approach as the cost</a:t>
            </a:r>
          </a:p>
          <a:p>
            <a:r>
              <a:rPr lang="en-GB" sz="900">
                <a:latin typeface="Helvetica-Bold" charset="0"/>
              </a:rPr>
              <a:t>of quality) to yield a plot of this time-variant measure. The results were encouraging, showing</a:t>
            </a:r>
          </a:p>
          <a:p>
            <a:r>
              <a:rPr lang="en-GB" sz="900">
                <a:latin typeface="Helvetica-Bold" charset="0"/>
              </a:rPr>
              <a:t>that the cost performance index was improved dramatically from about the 40% overrun range</a:t>
            </a:r>
          </a:p>
          <a:p>
            <a:r>
              <a:rPr lang="en-GB" sz="900">
                <a:latin typeface="Helvetica-Bold" charset="0"/>
              </a:rPr>
              <a:t>prior to the start of the Initiative to the +3% range by late 1991 (when we achieved SEI Level</a:t>
            </a:r>
          </a:p>
          <a:p>
            <a:r>
              <a:rPr lang="en-GB" sz="900">
                <a:latin typeface="Helvetica-Bold" charset="0"/>
              </a:rPr>
              <a:t>3) and continuing through the present time (see Figure 10). Recognizing that we would ideally</a:t>
            </a:r>
          </a:p>
          <a:p>
            <a:r>
              <a:rPr lang="en-GB" sz="900">
                <a:latin typeface="Helvetica-Bold" charset="0"/>
              </a:rPr>
              <a:t>like this to be a 0% fluctuation, we are convinced that software process maturity carries with it</a:t>
            </a:r>
          </a:p>
          <a:p>
            <a:r>
              <a:rPr lang="en-GB" sz="900">
                <a:latin typeface="Helvetica-Bold" charset="0"/>
              </a:rPr>
              <a:t>a fair amount of schedule and cost predictability, which is a fundamental goal of our process!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THIS SET OF SLIDES PHOTOS FROM SOFTWARE INSPECTION BOOK WERE MADE 16 AUG 2014 TSG IPHONE 5S</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AND FILED IN </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“DPP SLIDES MASTER 2014.PPTX IN TALKS SLIDES</a:t>
            </a:r>
            <a:r>
              <a:rPr lang="en-GB" baseline="0" dirty="0" smtClean="0"/>
              <a:t>  GILBS MAC</a:t>
            </a:r>
            <a:endParaRPr lang="en-GB" dirty="0" smtClean="0"/>
          </a:p>
          <a:p>
            <a:endParaRPr lang="en-GB" dirty="0"/>
          </a:p>
        </p:txBody>
      </p:sp>
      <p:sp>
        <p:nvSpPr>
          <p:cNvPr id="4" name="Slide Number Placeholder 3"/>
          <p:cNvSpPr>
            <a:spLocks noGrp="1"/>
          </p:cNvSpPr>
          <p:nvPr>
            <p:ph type="sldNum" sz="quarter" idx="10"/>
          </p:nvPr>
        </p:nvSpPr>
        <p:spPr/>
        <p:txBody>
          <a:bodyPr/>
          <a:lstStyle/>
          <a:p>
            <a:fld id="{E87307A4-2406-7844-A292-FEFFB2338138}" type="slidenum">
              <a:rPr lang="en-US" smtClean="0"/>
              <a:t>8</a:t>
            </a:fld>
            <a:endParaRPr lang="en-US"/>
          </a:p>
        </p:txBody>
      </p:sp>
    </p:spTree>
    <p:extLst>
      <p:ext uri="{BB962C8B-B14F-4D97-AF65-F5344CB8AC3E}">
        <p14:creationId xmlns:p14="http://schemas.microsoft.com/office/powerpoint/2010/main" val="30344138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4345AB-B7D2-B642-811E-FA6729DDF9FC}" type="slidenum">
              <a:rPr lang="en-US"/>
              <a:pPr/>
              <a:t>85</a:t>
            </a:fld>
            <a:endParaRPr lang="en-US"/>
          </a:p>
        </p:txBody>
      </p:sp>
      <p:sp>
        <p:nvSpPr>
          <p:cNvPr id="19458" name="Rectangle 2"/>
          <p:cNvSpPr>
            <a:spLocks noGrp="1" noRot="1" noChangeAspect="1" noChangeArrowheads="1" noTextEdit="1"/>
          </p:cNvSpPr>
          <p:nvPr>
            <p:ph type="sldImg"/>
          </p:nvPr>
        </p:nvSpPr>
        <p:spPr>
          <a:xfrm>
            <a:off x="1144588" y="687388"/>
            <a:ext cx="4568825" cy="3425825"/>
          </a:xfrm>
          <a:ln w="12700"/>
          <a:extLst>
            <a:ext uri="{FAA26D3D-D897-4be2-8F04-BA451C77F1D7}">
              <ma14:placeholderFlag xmlns:ma14="http://schemas.microsoft.com/office/mac/drawingml/2011/main" val="1"/>
            </a:ext>
          </a:extLst>
        </p:spPr>
      </p:sp>
      <p:sp>
        <p:nvSpPr>
          <p:cNvPr id="19459" name="Rectangle 3"/>
          <p:cNvSpPr>
            <a:spLocks noGrp="1" noChangeArrowheads="1"/>
          </p:cNvSpPr>
          <p:nvPr>
            <p:ph type="body" idx="1"/>
          </p:nvPr>
        </p:nvSpPr>
        <p:spPr>
          <a:ln/>
        </p:spPr>
        <p:txBody>
          <a:bodyPr lIns="92075" tIns="46038" rIns="92075" bIns="46038"/>
          <a:lstStyle/>
          <a:p>
            <a:endParaRPr lang="en-GB"/>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DC61F9-C14F-3946-8BA5-E46CDDACC09B}" type="slidenum">
              <a:rPr lang="en-US"/>
              <a:pPr/>
              <a:t>86</a:t>
            </a:fld>
            <a:endParaRPr lang="en-US"/>
          </a:p>
        </p:txBody>
      </p:sp>
      <p:sp>
        <p:nvSpPr>
          <p:cNvPr id="41986"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41987"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2075" tIns="46038" rIns="92075" bIns="46038"/>
          <a:lstStyle/>
          <a:p>
            <a:endParaRPr lang="en-GB"/>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071838-D478-E64A-A9BC-0799D37548BB}" type="slidenum">
              <a:rPr lang="en-US"/>
              <a:pPr/>
              <a:t>87</a:t>
            </a:fld>
            <a:endParaRPr lang="en-US"/>
          </a:p>
        </p:txBody>
      </p:sp>
      <p:sp>
        <p:nvSpPr>
          <p:cNvPr id="23554" name="Rectangle 2"/>
          <p:cNvSpPr>
            <a:spLocks noGrp="1" noRot="1" noChangeAspect="1" noChangeArrowheads="1" noTextEdit="1"/>
          </p:cNvSpPr>
          <p:nvPr>
            <p:ph type="sldImg"/>
          </p:nvPr>
        </p:nvSpPr>
        <p:spPr>
          <a:xfrm>
            <a:off x="1144588" y="687388"/>
            <a:ext cx="4568825" cy="3425825"/>
          </a:xfrm>
          <a:ln w="12700"/>
          <a:extLst>
            <a:ext uri="{FAA26D3D-D897-4be2-8F04-BA451C77F1D7}">
              <ma14:placeholderFlag xmlns:ma14="http://schemas.microsoft.com/office/mac/drawingml/2011/main" val="1"/>
            </a:ext>
          </a:extLst>
        </p:spPr>
      </p:sp>
      <p:sp>
        <p:nvSpPr>
          <p:cNvPr id="23555" name="Rectangle 3"/>
          <p:cNvSpPr>
            <a:spLocks noGrp="1" noChangeArrowheads="1"/>
          </p:cNvSpPr>
          <p:nvPr>
            <p:ph type="body" idx="1"/>
          </p:nvPr>
        </p:nvSpPr>
        <p:spPr>
          <a:ln/>
        </p:spPr>
        <p:txBody>
          <a:bodyPr lIns="92075" tIns="46038" rIns="92075" bIns="46038"/>
          <a:lstStyle/>
          <a:p>
            <a:endParaRPr lang="en-GB"/>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ADA8B9-6E0E-0E4F-BE76-5C675646AF8C}" type="slidenum">
              <a:rPr lang="en-US"/>
              <a:pPr/>
              <a:t>88</a:t>
            </a:fld>
            <a:endParaRPr lang="en-US"/>
          </a:p>
        </p:txBody>
      </p:sp>
      <p:sp>
        <p:nvSpPr>
          <p:cNvPr id="44034"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44035"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2075" tIns="46038" rIns="92075" bIns="46038"/>
          <a:lstStyle/>
          <a:p>
            <a:endParaRPr lang="en-GB"/>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DBD99C-8B78-434C-867F-EDFC079554F7}" type="slidenum">
              <a:rPr lang="en-US"/>
              <a:pPr/>
              <a:t>89</a:t>
            </a:fld>
            <a:endParaRPr lang="en-US"/>
          </a:p>
        </p:txBody>
      </p:sp>
      <p:sp>
        <p:nvSpPr>
          <p:cNvPr id="39938"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39939"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2075" tIns="46038" rIns="92075" bIns="46038"/>
          <a:lstStyle/>
          <a:p>
            <a:endParaRPr lang="en-GB"/>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10FB57-D366-D44D-B6AD-08CBBE0828D8}" type="slidenum">
              <a:rPr lang="en-US"/>
              <a:pPr/>
              <a:t>90</a:t>
            </a:fld>
            <a:endParaRPr lang="en-US"/>
          </a:p>
        </p:txBody>
      </p:sp>
      <p:sp>
        <p:nvSpPr>
          <p:cNvPr id="35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p:txBody>
          <a:bodyPr/>
          <a:lstStyle/>
          <a:p>
            <a:endParaRPr lang="en-US"/>
          </a:p>
          <a:p>
            <a:r>
              <a:rPr lang="en-US"/>
              <a:t>Craig Kaplan</a:t>
            </a:r>
          </a:p>
          <a:p>
            <a:r>
              <a:rPr lang="en-US"/>
              <a:t>i.Q. Company founder, Craig Kaplan, has spent over 15 years developing information technology, including four years with IBM as a human factors scientist and Performance Improvement consultant.Dr. Kaplan earned his M.S. and Ph.D. degrees from Carnegie Mellon University, where he co-authored papers with Nobel Laureate in Economics, Herbert A Simon.   In his book, Secrets of Software Quality: 40 Innovations from IBM, Dr. Kaplan describes the measurement system, deployment plan, technology systems, and best practices used by IBM to reach its performance improvement goals.</a:t>
            </a:r>
          </a:p>
          <a:p>
            <a:endParaRPr lang="en-US"/>
          </a:p>
          <a:p>
            <a:r>
              <a:rPr lang="en-US"/>
              <a:t>Dr. Kaplan is a member of ASQ, ACM, APA, IEEE, and the Scientific Research Society, Sigma Xi.  In addition to authoring papers and patents, Dr. Kaplan speaks internationally on the topics of team-based assessment and performance improvement.  Dr. Kaplan has provided technology and consulting to the US Air Force, the US Coast Guard, and the US Department of Energy in support of their performance improvement efforts.  His company's software has also been used successfully by IBM, AT&amp;T, Raychem, and many other industry, government, and non-profit organizations.</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Capers Jones, Vice President and Chief Technology Officer</a:t>
            </a:r>
            <a:endParaRPr lang="en-US" sz="1200"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Namcook</a:t>
            </a:r>
            <a:r>
              <a:rPr lang="en-US" sz="1200" b="1" kern="1200" dirty="0" smtClean="0">
                <a:solidFill>
                  <a:schemeClr val="tx1"/>
                </a:solidFill>
                <a:effectLst/>
                <a:latin typeface="+mn-lt"/>
                <a:ea typeface="+mn-ea"/>
                <a:cs typeface="+mn-cs"/>
              </a:rPr>
              <a:t> Analytics LLC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Email:  </a:t>
            </a:r>
            <a:r>
              <a:rPr lang="en-US" sz="1200" b="1" u="sng" kern="1200" dirty="0" smtClean="0">
                <a:solidFill>
                  <a:schemeClr val="tx1"/>
                </a:solidFill>
                <a:effectLst/>
                <a:latin typeface="+mn-lt"/>
                <a:ea typeface="+mn-ea"/>
                <a:cs typeface="+mn-cs"/>
                <a:hlinkClick r:id="rId3"/>
              </a:rPr>
              <a:t>Capers.Jones3@Gmail.com</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Web:      </a:t>
            </a:r>
            <a:r>
              <a:rPr lang="en-US" sz="1200" u="sng" kern="1200" dirty="0" smtClean="0">
                <a:solidFill>
                  <a:schemeClr val="tx1"/>
                </a:solidFill>
                <a:effectLst/>
                <a:latin typeface="+mn-lt"/>
                <a:ea typeface="+mn-ea"/>
                <a:cs typeface="+mn-cs"/>
                <a:hlinkClick r:id="rId4"/>
              </a:rPr>
              <a:t>www.Namcook.com</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Blog:</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5"/>
              </a:rPr>
              <a:t>http://Namcookanalytics.com</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Draft 12.0	March 7, 2015</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Added May 26</a:t>
            </a:r>
            <a:r>
              <a:rPr lang="en-US" sz="1200" b="1" kern="1200" baseline="0" dirty="0" smtClean="0">
                <a:solidFill>
                  <a:schemeClr val="tx1"/>
                </a:solidFill>
                <a:effectLst/>
                <a:latin typeface="+mn-lt"/>
                <a:ea typeface="+mn-ea"/>
                <a:cs typeface="+mn-cs"/>
              </a:rPr>
              <a:t> 2015, Paper just sent today from Capers and stored in Gilb, </a:t>
            </a:r>
            <a:r>
              <a:rPr lang="en-US" sz="1200" b="1" kern="1200" baseline="0" smtClean="0">
                <a:solidFill>
                  <a:schemeClr val="tx1"/>
                </a:solidFill>
                <a:effectLst/>
                <a:latin typeface="+mn-lt"/>
                <a:ea typeface="+mn-ea"/>
                <a:cs typeface="+mn-cs"/>
              </a:rPr>
              <a:t>Others Papers, DPP</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87307A4-2406-7844-A292-FEFFB2338138}" type="slidenum">
              <a:rPr lang="en-US" smtClean="0"/>
              <a:t>99</a:t>
            </a:fld>
            <a:endParaRPr lang="en-US"/>
          </a:p>
        </p:txBody>
      </p:sp>
    </p:spTree>
    <p:extLst>
      <p:ext uri="{BB962C8B-B14F-4D97-AF65-F5344CB8AC3E}">
        <p14:creationId xmlns:p14="http://schemas.microsoft.com/office/powerpoint/2010/main" val="2790303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THIS SET OF SLIDES PHOTOS FROM SOFTWARE INSPECTION BOOK WERE MADE 16 AUG 2014 TSG IPHONE 5S</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AND FILED IN </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“DPP SLIDES MASTER 2014.PPTX IN TALKS SLIDES</a:t>
            </a:r>
            <a:r>
              <a:rPr lang="en-GB" baseline="0" dirty="0" smtClean="0"/>
              <a:t>  GILBS MAC</a:t>
            </a:r>
            <a:endParaRPr lang="en-GB" dirty="0" smtClean="0"/>
          </a:p>
          <a:p>
            <a:endParaRPr lang="en-GB" dirty="0"/>
          </a:p>
        </p:txBody>
      </p:sp>
      <p:sp>
        <p:nvSpPr>
          <p:cNvPr id="4" name="Slide Number Placeholder 3"/>
          <p:cNvSpPr>
            <a:spLocks noGrp="1"/>
          </p:cNvSpPr>
          <p:nvPr>
            <p:ph type="sldNum" sz="quarter" idx="10"/>
          </p:nvPr>
        </p:nvSpPr>
        <p:spPr/>
        <p:txBody>
          <a:bodyPr/>
          <a:lstStyle/>
          <a:p>
            <a:fld id="{E87307A4-2406-7844-A292-FEFFB2338138}" type="slidenum">
              <a:rPr lang="en-US" smtClean="0"/>
              <a:t>9</a:t>
            </a:fld>
            <a:endParaRPr lang="en-US"/>
          </a:p>
        </p:txBody>
      </p:sp>
    </p:spTree>
    <p:extLst>
      <p:ext uri="{BB962C8B-B14F-4D97-AF65-F5344CB8AC3E}">
        <p14:creationId xmlns:p14="http://schemas.microsoft.com/office/powerpoint/2010/main" val="1765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THIS SET OF SLIDES PHOTOS FROM SOFTWARE INSPECTION BOOK WERE MADE 16 AUG 2014 TSG IPHONE 5S</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AND FILED IN </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“DPP SLIDES MASTER 2014.PPTX IN TALKS SLIDES</a:t>
            </a:r>
            <a:r>
              <a:rPr lang="en-GB" baseline="0" dirty="0" smtClean="0"/>
              <a:t>  GILBS MAC</a:t>
            </a:r>
            <a:endParaRPr lang="en-GB" dirty="0" smtClean="0"/>
          </a:p>
          <a:p>
            <a:endParaRPr lang="en-GB" dirty="0"/>
          </a:p>
        </p:txBody>
      </p:sp>
      <p:sp>
        <p:nvSpPr>
          <p:cNvPr id="4" name="Slide Number Placeholder 3"/>
          <p:cNvSpPr>
            <a:spLocks noGrp="1"/>
          </p:cNvSpPr>
          <p:nvPr>
            <p:ph type="sldNum" sz="quarter" idx="10"/>
          </p:nvPr>
        </p:nvSpPr>
        <p:spPr/>
        <p:txBody>
          <a:bodyPr/>
          <a:lstStyle/>
          <a:p>
            <a:fld id="{E87307A4-2406-7844-A292-FEFFB2338138}" type="slidenum">
              <a:rPr lang="en-US" smtClean="0"/>
              <a:t>10</a:t>
            </a:fld>
            <a:endParaRPr lang="en-US"/>
          </a:p>
        </p:txBody>
      </p:sp>
    </p:spTree>
    <p:extLst>
      <p:ext uri="{BB962C8B-B14F-4D97-AF65-F5344CB8AC3E}">
        <p14:creationId xmlns:p14="http://schemas.microsoft.com/office/powerpoint/2010/main" val="3168421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b-NO"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Click to edit Master subtitle style</a:t>
            </a:r>
            <a:endParaRPr lang="en-US"/>
          </a:p>
        </p:txBody>
      </p:sp>
      <p:sp>
        <p:nvSpPr>
          <p:cNvPr id="4" name="Date Placeholder 3"/>
          <p:cNvSpPr>
            <a:spLocks noGrp="1"/>
          </p:cNvSpPr>
          <p:nvPr>
            <p:ph type="dt" sz="half" idx="10"/>
          </p:nvPr>
        </p:nvSpPr>
        <p:spPr/>
        <p:txBody>
          <a:bodyPr/>
          <a:lstStyle/>
          <a:p>
            <a:fld id="{18F4A828-FE5E-3D48-AB67-EF1FA2603177}" type="datetimeFigureOut">
              <a:rPr lang="en-US" smtClean="0"/>
              <a:t>26/05/15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D38B5-96B5-774D-83FD-C9F73F909648}" type="slidenum">
              <a:rPr lang="en-US" smtClean="0"/>
              <a:t>‹#›</a:t>
            </a:fld>
            <a:endParaRPr lang="en-US"/>
          </a:p>
        </p:txBody>
      </p:sp>
    </p:spTree>
    <p:extLst>
      <p:ext uri="{BB962C8B-B14F-4D97-AF65-F5344CB8AC3E}">
        <p14:creationId xmlns:p14="http://schemas.microsoft.com/office/powerpoint/2010/main" val="477645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10"/>
          </p:nvPr>
        </p:nvSpPr>
        <p:spPr/>
        <p:txBody>
          <a:bodyPr/>
          <a:lstStyle/>
          <a:p>
            <a:fld id="{18F4A828-FE5E-3D48-AB67-EF1FA2603177}" type="datetimeFigureOut">
              <a:rPr lang="en-US" smtClean="0"/>
              <a:t>26/05/15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D38B5-96B5-774D-83FD-C9F73F909648}" type="slidenum">
              <a:rPr lang="en-US" smtClean="0"/>
              <a:t>‹#›</a:t>
            </a:fld>
            <a:endParaRPr lang="en-US"/>
          </a:p>
        </p:txBody>
      </p:sp>
    </p:spTree>
    <p:extLst>
      <p:ext uri="{BB962C8B-B14F-4D97-AF65-F5344CB8AC3E}">
        <p14:creationId xmlns:p14="http://schemas.microsoft.com/office/powerpoint/2010/main" val="3236848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b-NO"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10"/>
          </p:nvPr>
        </p:nvSpPr>
        <p:spPr/>
        <p:txBody>
          <a:bodyPr/>
          <a:lstStyle/>
          <a:p>
            <a:fld id="{18F4A828-FE5E-3D48-AB67-EF1FA2603177}" type="datetimeFigureOut">
              <a:rPr lang="en-US" smtClean="0"/>
              <a:t>26/05/15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D38B5-96B5-774D-83FD-C9F73F909648}" type="slidenum">
              <a:rPr lang="en-US" smtClean="0"/>
              <a:t>‹#›</a:t>
            </a:fld>
            <a:endParaRPr lang="en-US"/>
          </a:p>
        </p:txBody>
      </p:sp>
    </p:spTree>
    <p:extLst>
      <p:ext uri="{BB962C8B-B14F-4D97-AF65-F5344CB8AC3E}">
        <p14:creationId xmlns:p14="http://schemas.microsoft.com/office/powerpoint/2010/main" val="3504900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nb-NO" smtClean="0"/>
              <a:t>Click to edit Master title style</a:t>
            </a:r>
            <a:endParaRPr lang="en-GB"/>
          </a:p>
        </p:txBody>
      </p:sp>
      <p:sp>
        <p:nvSpPr>
          <p:cNvPr id="3" name="Table Placeholder 2"/>
          <p:cNvSpPr>
            <a:spLocks noGrp="1"/>
          </p:cNvSpPr>
          <p:nvPr>
            <p:ph type="tbl" idx="1"/>
          </p:nvPr>
        </p:nvSpPr>
        <p:spPr>
          <a:xfrm>
            <a:off x="685800" y="1981200"/>
            <a:ext cx="7772400" cy="4114800"/>
          </a:xfrm>
        </p:spPr>
        <p:txBody>
          <a:bodyPr/>
          <a:lstStyle/>
          <a:p>
            <a:endParaRPr lang="en-GB"/>
          </a:p>
        </p:txBody>
      </p:sp>
    </p:spTree>
    <p:extLst>
      <p:ext uri="{BB962C8B-B14F-4D97-AF65-F5344CB8AC3E}">
        <p14:creationId xmlns:p14="http://schemas.microsoft.com/office/powerpoint/2010/main" val="2956619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nb-NO" smtClean="0"/>
              <a:t>Click to edit Master title style</a:t>
            </a:r>
            <a:endParaRPr lang="en-GB"/>
          </a:p>
        </p:txBody>
      </p:sp>
      <p:sp>
        <p:nvSpPr>
          <p:cNvPr id="3" name="Chart Placeholder 2"/>
          <p:cNvSpPr>
            <a:spLocks noGrp="1"/>
          </p:cNvSpPr>
          <p:nvPr>
            <p:ph type="chart" idx="1"/>
          </p:nvPr>
        </p:nvSpPr>
        <p:spPr>
          <a:xfrm>
            <a:off x="685800" y="1981200"/>
            <a:ext cx="7772400" cy="4114800"/>
          </a:xfrm>
        </p:spPr>
        <p:txBody>
          <a:bodyPr/>
          <a:lstStyle/>
          <a:p>
            <a:pPr lvl="0"/>
            <a:endParaRPr lang="en-GB" noProof="0" smtClean="0"/>
          </a:p>
        </p:txBody>
      </p:sp>
    </p:spTree>
    <p:extLst>
      <p:ext uri="{BB962C8B-B14F-4D97-AF65-F5344CB8AC3E}">
        <p14:creationId xmlns:p14="http://schemas.microsoft.com/office/powerpoint/2010/main" val="2131239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Content Placeholder 2"/>
          <p:cNvSpPr>
            <a:spLocks noGrp="1"/>
          </p:cNvSpPr>
          <p:nvPr>
            <p:ph idx="1"/>
          </p:nvPr>
        </p:nvSpPr>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10"/>
          </p:nvPr>
        </p:nvSpPr>
        <p:spPr/>
        <p:txBody>
          <a:bodyPr/>
          <a:lstStyle/>
          <a:p>
            <a:fld id="{18F4A828-FE5E-3D48-AB67-EF1FA2603177}" type="datetimeFigureOut">
              <a:rPr lang="en-US" smtClean="0"/>
              <a:t>26/05/15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D38B5-96B5-774D-83FD-C9F73F909648}" type="slidenum">
              <a:rPr lang="en-US" smtClean="0"/>
              <a:t>‹#›</a:t>
            </a:fld>
            <a:endParaRPr lang="en-US"/>
          </a:p>
        </p:txBody>
      </p:sp>
    </p:spTree>
    <p:extLst>
      <p:ext uri="{BB962C8B-B14F-4D97-AF65-F5344CB8AC3E}">
        <p14:creationId xmlns:p14="http://schemas.microsoft.com/office/powerpoint/2010/main" val="3309450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b-NO"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Click to edit Master text styles</a:t>
            </a:r>
          </a:p>
        </p:txBody>
      </p:sp>
      <p:sp>
        <p:nvSpPr>
          <p:cNvPr id="4" name="Date Placeholder 3"/>
          <p:cNvSpPr>
            <a:spLocks noGrp="1"/>
          </p:cNvSpPr>
          <p:nvPr>
            <p:ph type="dt" sz="half" idx="10"/>
          </p:nvPr>
        </p:nvSpPr>
        <p:spPr/>
        <p:txBody>
          <a:bodyPr/>
          <a:lstStyle/>
          <a:p>
            <a:fld id="{18F4A828-FE5E-3D48-AB67-EF1FA2603177}" type="datetimeFigureOut">
              <a:rPr lang="en-US" smtClean="0"/>
              <a:t>26/05/15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D38B5-96B5-774D-83FD-C9F73F909648}" type="slidenum">
              <a:rPr lang="en-US" smtClean="0"/>
              <a:t>‹#›</a:t>
            </a:fld>
            <a:endParaRPr lang="en-US"/>
          </a:p>
        </p:txBody>
      </p:sp>
    </p:spTree>
    <p:extLst>
      <p:ext uri="{BB962C8B-B14F-4D97-AF65-F5344CB8AC3E}">
        <p14:creationId xmlns:p14="http://schemas.microsoft.com/office/powerpoint/2010/main" val="1283845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5" name="Date Placeholder 4"/>
          <p:cNvSpPr>
            <a:spLocks noGrp="1"/>
          </p:cNvSpPr>
          <p:nvPr>
            <p:ph type="dt" sz="half" idx="10"/>
          </p:nvPr>
        </p:nvSpPr>
        <p:spPr/>
        <p:txBody>
          <a:bodyPr/>
          <a:lstStyle/>
          <a:p>
            <a:fld id="{18F4A828-FE5E-3D48-AB67-EF1FA2603177}" type="datetimeFigureOut">
              <a:rPr lang="en-US" smtClean="0"/>
              <a:t>26/05/15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9D38B5-96B5-774D-83FD-C9F73F909648}" type="slidenum">
              <a:rPr lang="en-US" smtClean="0"/>
              <a:t>‹#›</a:t>
            </a:fld>
            <a:endParaRPr lang="en-US"/>
          </a:p>
        </p:txBody>
      </p:sp>
    </p:spTree>
    <p:extLst>
      <p:ext uri="{BB962C8B-B14F-4D97-AF65-F5344CB8AC3E}">
        <p14:creationId xmlns:p14="http://schemas.microsoft.com/office/powerpoint/2010/main" val="3066680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7" name="Date Placeholder 6"/>
          <p:cNvSpPr>
            <a:spLocks noGrp="1"/>
          </p:cNvSpPr>
          <p:nvPr>
            <p:ph type="dt" sz="half" idx="10"/>
          </p:nvPr>
        </p:nvSpPr>
        <p:spPr/>
        <p:txBody>
          <a:bodyPr/>
          <a:lstStyle/>
          <a:p>
            <a:fld id="{18F4A828-FE5E-3D48-AB67-EF1FA2603177}" type="datetimeFigureOut">
              <a:rPr lang="en-US" smtClean="0"/>
              <a:t>26/05/15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9D38B5-96B5-774D-83FD-C9F73F909648}" type="slidenum">
              <a:rPr lang="en-US" smtClean="0"/>
              <a:t>‹#›</a:t>
            </a:fld>
            <a:endParaRPr lang="en-US"/>
          </a:p>
        </p:txBody>
      </p:sp>
    </p:spTree>
    <p:extLst>
      <p:ext uri="{BB962C8B-B14F-4D97-AF65-F5344CB8AC3E}">
        <p14:creationId xmlns:p14="http://schemas.microsoft.com/office/powerpoint/2010/main" val="2477401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Date Placeholder 2"/>
          <p:cNvSpPr>
            <a:spLocks noGrp="1"/>
          </p:cNvSpPr>
          <p:nvPr>
            <p:ph type="dt" sz="half" idx="10"/>
          </p:nvPr>
        </p:nvSpPr>
        <p:spPr/>
        <p:txBody>
          <a:bodyPr/>
          <a:lstStyle/>
          <a:p>
            <a:fld id="{18F4A828-FE5E-3D48-AB67-EF1FA2603177}" type="datetimeFigureOut">
              <a:rPr lang="en-US" smtClean="0"/>
              <a:t>26/05/15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9D38B5-96B5-774D-83FD-C9F73F909648}" type="slidenum">
              <a:rPr lang="en-US" smtClean="0"/>
              <a:t>‹#›</a:t>
            </a:fld>
            <a:endParaRPr lang="en-US"/>
          </a:p>
        </p:txBody>
      </p:sp>
    </p:spTree>
    <p:extLst>
      <p:ext uri="{BB962C8B-B14F-4D97-AF65-F5344CB8AC3E}">
        <p14:creationId xmlns:p14="http://schemas.microsoft.com/office/powerpoint/2010/main" val="4269708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F4A828-FE5E-3D48-AB67-EF1FA2603177}" type="datetimeFigureOut">
              <a:rPr lang="en-US" smtClean="0"/>
              <a:t>26/05/15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9D38B5-96B5-774D-83FD-C9F73F909648}" type="slidenum">
              <a:rPr lang="en-US" smtClean="0"/>
              <a:t>‹#›</a:t>
            </a:fld>
            <a:endParaRPr lang="en-US"/>
          </a:p>
        </p:txBody>
      </p:sp>
    </p:spTree>
    <p:extLst>
      <p:ext uri="{BB962C8B-B14F-4D97-AF65-F5344CB8AC3E}">
        <p14:creationId xmlns:p14="http://schemas.microsoft.com/office/powerpoint/2010/main" val="1783436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b-NO"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4"/>
          <p:cNvSpPr>
            <a:spLocks noGrp="1"/>
          </p:cNvSpPr>
          <p:nvPr>
            <p:ph type="dt" sz="half" idx="10"/>
          </p:nvPr>
        </p:nvSpPr>
        <p:spPr/>
        <p:txBody>
          <a:bodyPr/>
          <a:lstStyle/>
          <a:p>
            <a:fld id="{18F4A828-FE5E-3D48-AB67-EF1FA2603177}" type="datetimeFigureOut">
              <a:rPr lang="en-US" smtClean="0"/>
              <a:t>26/05/15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9D38B5-96B5-774D-83FD-C9F73F909648}" type="slidenum">
              <a:rPr lang="en-US" smtClean="0"/>
              <a:t>‹#›</a:t>
            </a:fld>
            <a:endParaRPr lang="en-US"/>
          </a:p>
        </p:txBody>
      </p:sp>
    </p:spTree>
    <p:extLst>
      <p:ext uri="{BB962C8B-B14F-4D97-AF65-F5344CB8AC3E}">
        <p14:creationId xmlns:p14="http://schemas.microsoft.com/office/powerpoint/2010/main" val="3330067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b-NO"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4"/>
          <p:cNvSpPr>
            <a:spLocks noGrp="1"/>
          </p:cNvSpPr>
          <p:nvPr>
            <p:ph type="dt" sz="half" idx="10"/>
          </p:nvPr>
        </p:nvSpPr>
        <p:spPr/>
        <p:txBody>
          <a:bodyPr/>
          <a:lstStyle/>
          <a:p>
            <a:fld id="{18F4A828-FE5E-3D48-AB67-EF1FA2603177}" type="datetimeFigureOut">
              <a:rPr lang="en-US" smtClean="0"/>
              <a:t>26/05/15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9D38B5-96B5-774D-83FD-C9F73F909648}" type="slidenum">
              <a:rPr lang="en-US" smtClean="0"/>
              <a:t>‹#›</a:t>
            </a:fld>
            <a:endParaRPr lang="en-US"/>
          </a:p>
        </p:txBody>
      </p:sp>
    </p:spTree>
    <p:extLst>
      <p:ext uri="{BB962C8B-B14F-4D97-AF65-F5344CB8AC3E}">
        <p14:creationId xmlns:p14="http://schemas.microsoft.com/office/powerpoint/2010/main" val="9389295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F4A828-FE5E-3D48-AB67-EF1FA2603177}" type="datetimeFigureOut">
              <a:rPr lang="en-US" smtClean="0"/>
              <a:t>26/05/15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9D38B5-96B5-774D-83FD-C9F73F909648}" type="slidenum">
              <a:rPr lang="en-US" smtClean="0"/>
              <a:t>‹#›</a:t>
            </a:fld>
            <a:endParaRPr lang="en-US"/>
          </a:p>
        </p:txBody>
      </p:sp>
    </p:spTree>
    <p:extLst>
      <p:ext uri="{BB962C8B-B14F-4D97-AF65-F5344CB8AC3E}">
        <p14:creationId xmlns:p14="http://schemas.microsoft.com/office/powerpoint/2010/main" val="2004801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2.jpeg"/><Relationship Id="rId5" Type="http://schemas.microsoft.com/office/2007/relationships/hdphoto" Target="../media/hdphoto1.wdp"/><Relationship Id="rId6"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jpeg"/><Relationship Id="rId5" Type="http://schemas.microsoft.com/office/2007/relationships/hdphoto" Target="../media/hdphoto1.wdp"/><Relationship Id="rId6"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jpeg"/><Relationship Id="rId5" Type="http://schemas.microsoft.com/office/2007/relationships/hdphoto" Target="../media/hdphoto1.wdp"/><Relationship Id="rId6"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jpeg"/><Relationship Id="rId5" Type="http://schemas.microsoft.com/office/2007/relationships/hdphoto" Target="../media/hdphoto1.wdp"/><Relationship Id="rId6"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jpe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jpe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hyperlink" Target="http://www.Namcook.com" TargetMode="External"/><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jpe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1.bin"/><Relationship Id="rId5" Type="http://schemas.openxmlformats.org/officeDocument/2006/relationships/image" Target="../media/image35.pn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jpe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2.bin"/><Relationship Id="rId5" Type="http://schemas.openxmlformats.org/officeDocument/2006/relationships/image" Target="../media/image39.emf"/><Relationship Id="rId6" Type="http://schemas.openxmlformats.org/officeDocument/2006/relationships/oleObject" Target="../embeddings/oleObject3.bin"/><Relationship Id="rId7" Type="http://schemas.openxmlformats.org/officeDocument/2006/relationships/image" Target="../media/image40.e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jpeg"/><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oleObject" Target="../embeddings/oleObject4.bin"/><Relationship Id="rId5" Type="http://schemas.openxmlformats.org/officeDocument/2006/relationships/image" Target="../media/image51.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2.emf"/></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oleObject" Target="../embeddings/oleObject5.bin"/><Relationship Id="rId5" Type="http://schemas.openxmlformats.org/officeDocument/2006/relationships/image" Target="../media/image53.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5.jpg"/><Relationship Id="rId5" Type="http://schemas.openxmlformats.org/officeDocument/2006/relationships/image" Target="../media/image2.jpeg"/><Relationship Id="rId6"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oleObject" Target="../embeddings/oleObject6.bin"/><Relationship Id="rId5" Type="http://schemas.openxmlformats.org/officeDocument/2006/relationships/image" Target="../media/image54.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56.emf"/><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5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emf"/><Relationship Id="rId5" Type="http://schemas.openxmlformats.org/officeDocument/2006/relationships/image" Target="../media/image60.emf"/><Relationship Id="rId1" Type="http://schemas.openxmlformats.org/officeDocument/2006/relationships/slideLayout" Target="../slideLayouts/slideLayout6.xml"/><Relationship Id="rId2" Type="http://schemas.openxmlformats.org/officeDocument/2006/relationships/notesSlide" Target="../notesSlides/notesSlide6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 Id="rId3" Type="http://schemas.openxmlformats.org/officeDocument/2006/relationships/image" Target="../media/image3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3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5.jpg"/><Relationship Id="rId5" Type="http://schemas.openxmlformats.org/officeDocument/2006/relationships/image" Target="../media/image2.jpeg"/><Relationship Id="rId6"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Microsoft_Excel_97_-_2004_Worksheet1.xls"/><Relationship Id="rId4" Type="http://schemas.openxmlformats.org/officeDocument/2006/relationships/image" Target="../media/image61.emf"/><Relationship Id="rId1" Type="http://schemas.openxmlformats.org/officeDocument/2006/relationships/vmlDrawing" Target="../drawings/vmlDrawing6.vml"/><Relationship Id="rId2"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62.emf"/><Relationship Id="rId1" Type="http://schemas.openxmlformats.org/officeDocument/2006/relationships/vmlDrawing" Target="../drawings/vmlDrawing7.vml"/><Relationship Id="rId2"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image" Target="../media/image6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 Id="rId3" Type="http://schemas.openxmlformats.org/officeDocument/2006/relationships/image" Target="../media/image64.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audio" Target="../media/audio1.bin"/></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6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2.xml"/><Relationship Id="rId3" Type="http://schemas.openxmlformats.org/officeDocument/2006/relationships/image" Target="../media/image66.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73.xml"/><Relationship Id="rId4" Type="http://schemas.openxmlformats.org/officeDocument/2006/relationships/image" Target="../media/image68.emf"/><Relationship Id="rId5" Type="http://schemas.openxmlformats.org/officeDocument/2006/relationships/oleObject" Target="../embeddings/oleObject8.bin"/><Relationship Id="rId6" Type="http://schemas.openxmlformats.org/officeDocument/2006/relationships/image" Target="../media/image67.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4.xml"/><Relationship Id="rId3" Type="http://schemas.openxmlformats.org/officeDocument/2006/relationships/image" Target="../media/image69.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3" Type="http://schemas.openxmlformats.org/officeDocument/2006/relationships/hyperlink" Target="mailto:ckaplan@iqco.com" TargetMode="External"/><Relationship Id="rId4" Type="http://schemas.openxmlformats.org/officeDocument/2006/relationships/image" Target="../media/image70.emf"/><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71.emf"/><Relationship Id="rId1" Type="http://schemas.openxmlformats.org/officeDocument/2006/relationships/vmlDrawing" Target="../drawings/vmlDrawing9.vml"/><Relationship Id="rId2"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62.emf"/><Relationship Id="rId1" Type="http://schemas.openxmlformats.org/officeDocument/2006/relationships/vmlDrawing" Target="../drawings/vmlDrawing10.vml"/><Relationship Id="rId2"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png"/></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76.emf"/><Relationship Id="rId1" Type="http://schemas.openxmlformats.org/officeDocument/2006/relationships/vmlDrawing" Target="../drawings/vmlDrawing11.vml"/><Relationship Id="rId2"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hyperlink" Target="http://www.Namcook.com/" TargetMode="External"/><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Defect Prevention Process DPP</a:t>
            </a:r>
            <a:endParaRPr lang="en-GB" dirty="0"/>
          </a:p>
        </p:txBody>
      </p:sp>
      <p:sp>
        <p:nvSpPr>
          <p:cNvPr id="3" name="Subtitle 2"/>
          <p:cNvSpPr>
            <a:spLocks noGrp="1"/>
          </p:cNvSpPr>
          <p:nvPr>
            <p:ph type="subTitle" idx="1"/>
          </p:nvPr>
        </p:nvSpPr>
        <p:spPr/>
        <p:txBody>
          <a:bodyPr/>
          <a:lstStyle/>
          <a:p>
            <a:r>
              <a:rPr lang="en-GB" dirty="0" smtClean="0"/>
              <a:t>Tom </a:t>
            </a:r>
            <a:r>
              <a:rPr lang="en-GB" dirty="0" err="1" smtClean="0"/>
              <a:t>Gilb’s</a:t>
            </a:r>
            <a:r>
              <a:rPr lang="en-GB" dirty="0" smtClean="0"/>
              <a:t> Raw Collection of DPP Related slides for future use in course materials lectures etc.</a:t>
            </a:r>
            <a:endParaRPr lang="en-GB" dirty="0"/>
          </a:p>
        </p:txBody>
      </p:sp>
    </p:spTree>
    <p:extLst>
      <p:ext uri="{BB962C8B-B14F-4D97-AF65-F5344CB8AC3E}">
        <p14:creationId xmlns:p14="http://schemas.microsoft.com/office/powerpoint/2010/main" val="20898297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Chapter 7, The Inspection Process part 4: Process Improvement</a:t>
            </a:r>
            <a:endParaRPr lang="en-GB" dirty="0"/>
          </a:p>
        </p:txBody>
      </p:sp>
      <p:pic>
        <p:nvPicPr>
          <p:cNvPr id="4" name="Content Placeholder 3" descr="IMG_0015.jpg"/>
          <p:cNvPicPr>
            <a:picLocks noGrp="1" noChangeAspect="1"/>
          </p:cNvPicPr>
          <p:nvPr>
            <p:ph idx="1"/>
          </p:nvPr>
        </p:nvPicPr>
        <p:blipFill>
          <a:blip r:embed="rId3">
            <a:extLst>
              <a:ext uri="{28A0092B-C50C-407E-A947-70E740481C1C}">
                <a14:useLocalDpi xmlns:a14="http://schemas.microsoft.com/office/drawing/2010/main" val="0"/>
              </a:ext>
            </a:extLst>
          </a:blip>
          <a:srcRect l="-71221" r="-71221"/>
          <a:stretch>
            <a:fillRect/>
          </a:stretch>
        </p:blipFill>
        <p:spPr/>
      </p:pic>
      <p:pic>
        <p:nvPicPr>
          <p:cNvPr id="5" name="Picture 4" descr="software inspection book cover 2014 iphone 5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4808" y="4489544"/>
            <a:ext cx="1307775" cy="1954945"/>
          </a:xfrm>
          <a:prstGeom prst="rect">
            <a:avLst/>
          </a:prstGeom>
        </p:spPr>
      </p:pic>
    </p:spTree>
    <p:extLst>
      <p:ext uri="{BB962C8B-B14F-4D97-AF65-F5344CB8AC3E}">
        <p14:creationId xmlns:p14="http://schemas.microsoft.com/office/powerpoint/2010/main" val="3593976548"/>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hart Placeholder 2"/>
          <p:cNvSpPr>
            <a:spLocks noGrp="1"/>
          </p:cNvSpPr>
          <p:nvPr>
            <p:ph type="chart" idx="1"/>
          </p:nvPr>
        </p:nvSpPr>
        <p:spPr/>
      </p:sp>
    </p:spTree>
    <p:extLst>
      <p:ext uri="{BB962C8B-B14F-4D97-AF65-F5344CB8AC3E}">
        <p14:creationId xmlns:p14="http://schemas.microsoft.com/office/powerpoint/2010/main" val="3433389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Figure 7.1 Process Improvement Elements</a:t>
            </a:r>
            <a:endParaRPr lang="en-GB" dirty="0"/>
          </a:p>
        </p:txBody>
      </p:sp>
      <p:pic>
        <p:nvPicPr>
          <p:cNvPr id="4" name="Content Placeholder 3" descr="IMG_0016.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p:pic>
      <p:pic>
        <p:nvPicPr>
          <p:cNvPr id="5" name="Picture 4" descr="software inspection book cover 2014 iphone 5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4808" y="4489544"/>
            <a:ext cx="1307775" cy="1954945"/>
          </a:xfrm>
          <a:prstGeom prst="rect">
            <a:avLst/>
          </a:prstGeom>
        </p:spPr>
      </p:pic>
    </p:spTree>
    <p:extLst>
      <p:ext uri="{BB962C8B-B14F-4D97-AF65-F5344CB8AC3E}">
        <p14:creationId xmlns:p14="http://schemas.microsoft.com/office/powerpoint/2010/main" val="25616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Fig. 7.5 The Process Brainstorming Phase</a:t>
            </a:r>
            <a:endParaRPr lang="en-GB" dirty="0"/>
          </a:p>
        </p:txBody>
      </p:sp>
      <p:pic>
        <p:nvPicPr>
          <p:cNvPr id="4" name="Content Placeholder 3" descr="IMG_0014.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p:pic>
      <p:pic>
        <p:nvPicPr>
          <p:cNvPr id="5" name="Picture 4" descr="software inspection book cover 2014 iphone 5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4808" y="4489544"/>
            <a:ext cx="1307775" cy="1954945"/>
          </a:xfrm>
          <a:prstGeom prst="rect">
            <a:avLst/>
          </a:prstGeom>
        </p:spPr>
      </p:pic>
    </p:spTree>
    <p:extLst>
      <p:ext uri="{BB962C8B-B14F-4D97-AF65-F5344CB8AC3E}">
        <p14:creationId xmlns:p14="http://schemas.microsoft.com/office/powerpoint/2010/main" val="285425324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Fig 7.7 Tracking Improvement Suggestions</a:t>
            </a:r>
            <a:endParaRPr lang="en-GB" dirty="0"/>
          </a:p>
        </p:txBody>
      </p:sp>
      <p:pic>
        <p:nvPicPr>
          <p:cNvPr id="4" name="Content Placeholder 3" descr="IMG_0013.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p:pic>
      <p:pic>
        <p:nvPicPr>
          <p:cNvPr id="5" name="Picture 4" descr="software inspection book cover 2014 iphone 5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4808" y="4489544"/>
            <a:ext cx="1307775" cy="1954945"/>
          </a:xfrm>
          <a:prstGeom prst="rect">
            <a:avLst/>
          </a:prstGeom>
        </p:spPr>
      </p:pic>
    </p:spTree>
    <p:extLst>
      <p:ext uri="{BB962C8B-B14F-4D97-AF65-F5344CB8AC3E}">
        <p14:creationId xmlns:p14="http://schemas.microsoft.com/office/powerpoint/2010/main" val="278051864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Fig. 7.8 Inspection + Causal Analysis etc. </a:t>
            </a:r>
            <a:endParaRPr lang="en-GB" dirty="0"/>
          </a:p>
        </p:txBody>
      </p:sp>
      <p:pic>
        <p:nvPicPr>
          <p:cNvPr id="4" name="Content Placeholder 3" descr="IMG_0012.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p:pic>
      <p:pic>
        <p:nvPicPr>
          <p:cNvPr id="5" name="Picture 4" descr="software inspection book cover 2014 iphone 5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4808" y="2820760"/>
            <a:ext cx="1307775" cy="1954945"/>
          </a:xfrm>
          <a:prstGeom prst="rect">
            <a:avLst/>
          </a:prstGeom>
        </p:spPr>
      </p:pic>
    </p:spTree>
    <p:extLst>
      <p:ext uri="{BB962C8B-B14F-4D97-AF65-F5344CB8AC3E}">
        <p14:creationId xmlns:p14="http://schemas.microsoft.com/office/powerpoint/2010/main" val="406272623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Figure 7.9 The IBM DPP</a:t>
            </a:r>
            <a:endParaRPr lang="en-GB" dirty="0"/>
          </a:p>
        </p:txBody>
      </p:sp>
      <p:pic>
        <p:nvPicPr>
          <p:cNvPr id="4" name="Content Placeholder 3" descr="IMG_0011.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p:pic>
      <p:pic>
        <p:nvPicPr>
          <p:cNvPr id="5" name="Picture 4" descr="software inspection book cover 2014 iphone 5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4808" y="4489544"/>
            <a:ext cx="1307775" cy="1954945"/>
          </a:xfrm>
          <a:prstGeom prst="rect">
            <a:avLst/>
          </a:prstGeom>
        </p:spPr>
      </p:pic>
    </p:spTree>
    <p:extLst>
      <p:ext uri="{BB962C8B-B14F-4D97-AF65-F5344CB8AC3E}">
        <p14:creationId xmlns:p14="http://schemas.microsoft.com/office/powerpoint/2010/main" val="147590793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smtClean="0"/>
              <a:t>Fig 7.12 Process Change management Teams </a:t>
            </a:r>
            <a:br>
              <a:rPr lang="en-GB" sz="3200" dirty="0" smtClean="0"/>
            </a:br>
            <a:r>
              <a:rPr lang="en-GB" sz="3200" dirty="0" smtClean="0"/>
              <a:t>relationship diagram</a:t>
            </a:r>
            <a:endParaRPr lang="en-GB" sz="3200" dirty="0"/>
          </a:p>
        </p:txBody>
      </p:sp>
      <p:pic>
        <p:nvPicPr>
          <p:cNvPr id="4" name="Content Placeholder 3" descr="IMG_0010.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p:pic>
      <p:pic>
        <p:nvPicPr>
          <p:cNvPr id="5" name="Picture 4" descr="software inspection book cover 2014 iphone 5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4808" y="4489544"/>
            <a:ext cx="1307775" cy="1954945"/>
          </a:xfrm>
          <a:prstGeom prst="rect">
            <a:avLst/>
          </a:prstGeom>
        </p:spPr>
      </p:pic>
    </p:spTree>
    <p:extLst>
      <p:ext uri="{BB962C8B-B14F-4D97-AF65-F5344CB8AC3E}">
        <p14:creationId xmlns:p14="http://schemas.microsoft.com/office/powerpoint/2010/main" val="245028647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Fig 7.13 Where the Process Change Management Team fits</a:t>
            </a:r>
            <a:endParaRPr lang="en-GB" dirty="0"/>
          </a:p>
        </p:txBody>
      </p:sp>
      <p:pic>
        <p:nvPicPr>
          <p:cNvPr id="4" name="Content Placeholder 3" descr="IMG_0009.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p:pic>
      <p:pic>
        <p:nvPicPr>
          <p:cNvPr id="5" name="Picture 4" descr="software inspection book cover 2014 iphone 5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4808" y="4489544"/>
            <a:ext cx="1307775" cy="1954945"/>
          </a:xfrm>
          <a:prstGeom prst="rect">
            <a:avLst/>
          </a:prstGeom>
        </p:spPr>
      </p:pic>
    </p:spTree>
    <p:extLst>
      <p:ext uri="{BB962C8B-B14F-4D97-AF65-F5344CB8AC3E}">
        <p14:creationId xmlns:p14="http://schemas.microsoft.com/office/powerpoint/2010/main" val="320520523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smtClean="0"/>
              <a:t>Fig 7.14 Inspection in the context of the larger quality improvement process</a:t>
            </a:r>
            <a:endParaRPr lang="en-GB" sz="3600" dirty="0"/>
          </a:p>
        </p:txBody>
      </p:sp>
      <p:pic>
        <p:nvPicPr>
          <p:cNvPr id="4" name="Content Placeholder 3" descr="IMG_0008.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p:pic>
      <p:pic>
        <p:nvPicPr>
          <p:cNvPr id="5" name="Picture 4" descr="software inspection book cover 2014 iphone 5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4808" y="4489544"/>
            <a:ext cx="1307775" cy="1954945"/>
          </a:xfrm>
          <a:prstGeom prst="rect">
            <a:avLst/>
          </a:prstGeom>
        </p:spPr>
      </p:pic>
    </p:spTree>
    <p:extLst>
      <p:ext uri="{BB962C8B-B14F-4D97-AF65-F5344CB8AC3E}">
        <p14:creationId xmlns:p14="http://schemas.microsoft.com/office/powerpoint/2010/main" val="373066960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17 1 The Defect Prevention Process</a:t>
            </a:r>
            <a:endParaRPr lang="en-GB" dirty="0"/>
          </a:p>
        </p:txBody>
      </p:sp>
      <p:pic>
        <p:nvPicPr>
          <p:cNvPr id="4" name="Content Placeholder 3" descr="IMG_0007.jpg"/>
          <p:cNvPicPr>
            <a:picLocks noGrp="1" noChangeAspect="1"/>
          </p:cNvPicPr>
          <p:nvPr>
            <p:ph idx="1"/>
          </p:nvPr>
        </p:nvPicPr>
        <p:blipFill>
          <a:blip r:embed="rId3">
            <a:extLst>
              <a:ext uri="{28A0092B-C50C-407E-A947-70E740481C1C}">
                <a14:useLocalDpi xmlns:a14="http://schemas.microsoft.com/office/drawing/2010/main" val="0"/>
              </a:ext>
            </a:extLst>
          </a:blip>
          <a:srcRect l="-30935" r="-30935"/>
          <a:stretch>
            <a:fillRect/>
          </a:stretch>
        </p:blipFill>
        <p:spPr/>
      </p:pic>
      <p:pic>
        <p:nvPicPr>
          <p:cNvPr id="5" name="Picture 4" descr="Screen Shot 2014-08-16 at 15.41.27.png"/>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7028734" y="1153272"/>
            <a:ext cx="2159564" cy="2465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software inspection book cover 2014 iphone 5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4808" y="4489544"/>
            <a:ext cx="1307775" cy="1954945"/>
          </a:xfrm>
          <a:prstGeom prst="rect">
            <a:avLst/>
          </a:prstGeom>
        </p:spPr>
      </p:pic>
    </p:spTree>
    <p:extLst>
      <p:ext uri="{BB962C8B-B14F-4D97-AF65-F5344CB8AC3E}">
        <p14:creationId xmlns:p14="http://schemas.microsoft.com/office/powerpoint/2010/main" val="189778786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1990 IBM SJ paper: DPP</a:t>
            </a:r>
            <a:endParaRPr lang="en-GB" dirty="0"/>
          </a:p>
        </p:txBody>
      </p:sp>
      <p:pic>
        <p:nvPicPr>
          <p:cNvPr id="4" name="Content Placeholder 3" descr="Screen Shot 2014-08-16 at 14.16.29.png"/>
          <p:cNvPicPr>
            <a:picLocks noGrp="1" noChangeAspect="1"/>
          </p:cNvPicPr>
          <p:nvPr>
            <p:ph idx="1"/>
          </p:nvPr>
        </p:nvPicPr>
        <p:blipFill>
          <a:blip r:embed="rId3">
            <a:extLst>
              <a:ext uri="{28A0092B-C50C-407E-A947-70E740481C1C}">
                <a14:useLocalDpi xmlns:a14="http://schemas.microsoft.com/office/drawing/2010/main" val="0"/>
              </a:ext>
            </a:extLst>
          </a:blip>
          <a:srcRect l="-18517" r="-18517"/>
          <a:stretch>
            <a:fillRect/>
          </a:stretch>
        </p:blipFill>
        <p:spPr/>
      </p:pic>
      <p:pic>
        <p:nvPicPr>
          <p:cNvPr id="5" name="Picture 4" descr="Screen Shot 2014-08-16 at 15.41.27.png"/>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984436" y="1153272"/>
            <a:ext cx="2159564" cy="2465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8786036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Fig 17.3 Defect Analysis Thought Process</a:t>
            </a:r>
            <a:endParaRPr lang="en-GB" dirty="0"/>
          </a:p>
        </p:txBody>
      </p:sp>
      <p:pic>
        <p:nvPicPr>
          <p:cNvPr id="4" name="Content Placeholder 3" descr="IMG_0005.jpg"/>
          <p:cNvPicPr>
            <a:picLocks noGrp="1" noChangeAspect="1"/>
          </p:cNvPicPr>
          <p:nvPr>
            <p:ph idx="1"/>
          </p:nvPr>
        </p:nvPicPr>
        <p:blipFill>
          <a:blip r:embed="rId3">
            <a:extLst>
              <a:ext uri="{28A0092B-C50C-407E-A947-70E740481C1C}">
                <a14:useLocalDpi xmlns:a14="http://schemas.microsoft.com/office/drawing/2010/main" val="0"/>
              </a:ext>
            </a:extLst>
          </a:blip>
          <a:srcRect l="-43415" r="-43415"/>
          <a:stretch>
            <a:fillRect/>
          </a:stretch>
        </p:blipFill>
        <p:spPr/>
      </p:pic>
      <p:pic>
        <p:nvPicPr>
          <p:cNvPr id="5" name="Picture 4" descr="Screen Shot 2014-08-16 at 15.41.27.png"/>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984436" y="1153272"/>
            <a:ext cx="2159564" cy="2465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software inspection book cover 2014 iphone 5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4808" y="4489544"/>
            <a:ext cx="1307775" cy="1954945"/>
          </a:xfrm>
          <a:prstGeom prst="rect">
            <a:avLst/>
          </a:prstGeom>
        </p:spPr>
      </p:pic>
    </p:spTree>
    <p:extLst>
      <p:ext uri="{BB962C8B-B14F-4D97-AF65-F5344CB8AC3E}">
        <p14:creationId xmlns:p14="http://schemas.microsoft.com/office/powerpoint/2010/main" val="280184928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Fig. 17.4 Example of a Causal Analysis Meeting</a:t>
            </a:r>
            <a:endParaRPr lang="en-GB" dirty="0"/>
          </a:p>
        </p:txBody>
      </p:sp>
      <p:pic>
        <p:nvPicPr>
          <p:cNvPr id="4" name="Content Placeholder 3" descr="IMG_0004.jpg"/>
          <p:cNvPicPr>
            <a:picLocks noGrp="1" noChangeAspect="1"/>
          </p:cNvPicPr>
          <p:nvPr>
            <p:ph idx="1"/>
          </p:nvPr>
        </p:nvPicPr>
        <p:blipFill>
          <a:blip r:embed="rId3">
            <a:extLst>
              <a:ext uri="{28A0092B-C50C-407E-A947-70E740481C1C}">
                <a14:useLocalDpi xmlns:a14="http://schemas.microsoft.com/office/drawing/2010/main" val="0"/>
              </a:ext>
            </a:extLst>
          </a:blip>
          <a:srcRect t="-1150" b="-1150"/>
          <a:stretch>
            <a:fillRect/>
          </a:stretch>
        </p:blipFill>
        <p:spPr/>
      </p:pic>
      <p:pic>
        <p:nvPicPr>
          <p:cNvPr id="5" name="Picture 4" descr="Screen Shot 2014-08-16 at 15.41.27.png"/>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4872391" y="5065505"/>
            <a:ext cx="1436490" cy="16403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software inspection book cover 2014 iphone 5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2106" y="4903055"/>
            <a:ext cx="1307775" cy="1954945"/>
          </a:xfrm>
          <a:prstGeom prst="rect">
            <a:avLst/>
          </a:prstGeom>
        </p:spPr>
      </p:pic>
    </p:spTree>
    <p:extLst>
      <p:ext uri="{BB962C8B-B14F-4D97-AF65-F5344CB8AC3E}">
        <p14:creationId xmlns:p14="http://schemas.microsoft.com/office/powerpoint/2010/main" val="31075928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Figure 17.5 DPP Status Report</a:t>
            </a:r>
            <a:endParaRPr lang="en-GB" dirty="0"/>
          </a:p>
        </p:txBody>
      </p:sp>
      <p:pic>
        <p:nvPicPr>
          <p:cNvPr id="4" name="Content Placeholder 3" descr="IMG_0003.jpg"/>
          <p:cNvPicPr>
            <a:picLocks noGrp="1" noChangeAspect="1"/>
          </p:cNvPicPr>
          <p:nvPr>
            <p:ph idx="1"/>
          </p:nvPr>
        </p:nvPicPr>
        <p:blipFill>
          <a:blip r:embed="rId3">
            <a:extLst>
              <a:ext uri="{28A0092B-C50C-407E-A947-70E740481C1C}">
                <a14:useLocalDpi xmlns:a14="http://schemas.microsoft.com/office/drawing/2010/main" val="0"/>
              </a:ext>
            </a:extLst>
          </a:blip>
          <a:srcRect l="-19697" r="-19697"/>
          <a:stretch>
            <a:fillRect/>
          </a:stretch>
        </p:blipFill>
        <p:spPr/>
      </p:pic>
      <p:pic>
        <p:nvPicPr>
          <p:cNvPr id="5" name="Picture 4" descr="Screen Shot 2014-08-16 at 15.41.27.png"/>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7836840" y="2126626"/>
            <a:ext cx="1307159" cy="14926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software inspection book cover 2014 iphone 5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4808" y="4489544"/>
            <a:ext cx="1307775" cy="1954945"/>
          </a:xfrm>
          <a:prstGeom prst="rect">
            <a:avLst/>
          </a:prstGeom>
        </p:spPr>
      </p:pic>
    </p:spTree>
    <p:extLst>
      <p:ext uri="{BB962C8B-B14F-4D97-AF65-F5344CB8AC3E}">
        <p14:creationId xmlns:p14="http://schemas.microsoft.com/office/powerpoint/2010/main" val="406656212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Mays DPP References 1/2</a:t>
            </a:r>
            <a:endParaRPr lang="en-GB" dirty="0"/>
          </a:p>
        </p:txBody>
      </p:sp>
      <p:pic>
        <p:nvPicPr>
          <p:cNvPr id="4" name="Content Placeholder 3" descr="IMG_0002.jpg"/>
          <p:cNvPicPr>
            <a:picLocks noGrp="1" noChangeAspect="1"/>
          </p:cNvPicPr>
          <p:nvPr>
            <p:ph idx="1"/>
          </p:nvPr>
        </p:nvPicPr>
        <p:blipFill>
          <a:blip r:embed="rId3">
            <a:extLst>
              <a:ext uri="{28A0092B-C50C-407E-A947-70E740481C1C}">
                <a14:useLocalDpi xmlns:a14="http://schemas.microsoft.com/office/drawing/2010/main" val="0"/>
              </a:ext>
            </a:extLst>
          </a:blip>
          <a:srcRect t="-40357" b="-40357"/>
          <a:stretch>
            <a:fillRect/>
          </a:stretch>
        </p:blipFill>
        <p:spPr/>
      </p:pic>
      <p:pic>
        <p:nvPicPr>
          <p:cNvPr id="5" name="Picture 4" descr="Screen Shot 2014-08-16 at 15.41.27.png"/>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7942400" y="1153272"/>
            <a:ext cx="1201600" cy="13720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2983244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Mays DPP References </a:t>
            </a:r>
            <a:r>
              <a:rPr lang="en-GB" dirty="0" smtClean="0"/>
              <a:t>2/</a:t>
            </a:r>
            <a:r>
              <a:rPr lang="en-GB" dirty="0"/>
              <a:t>2</a:t>
            </a:r>
          </a:p>
        </p:txBody>
      </p:sp>
      <p:pic>
        <p:nvPicPr>
          <p:cNvPr id="4" name="Content Placeholder 3" descr="IMG_0001.jpg"/>
          <p:cNvPicPr>
            <a:picLocks noGrp="1" noChangeAspect="1"/>
          </p:cNvPicPr>
          <p:nvPr>
            <p:ph idx="1"/>
          </p:nvPr>
        </p:nvPicPr>
        <p:blipFill>
          <a:blip r:embed="rId3">
            <a:extLst>
              <a:ext uri="{28A0092B-C50C-407E-A947-70E740481C1C}">
                <a14:useLocalDpi xmlns:a14="http://schemas.microsoft.com/office/drawing/2010/main" val="0"/>
              </a:ext>
            </a:extLst>
          </a:blip>
          <a:srcRect l="-27118" r="-27118"/>
          <a:stretch>
            <a:fillRect/>
          </a:stretch>
        </p:blipFill>
        <p:spPr/>
      </p:pic>
      <p:pic>
        <p:nvPicPr>
          <p:cNvPr id="5" name="Picture 4" descr="Screen Shot 2014-08-16 at 15.41.27.png"/>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7619073" y="1153272"/>
            <a:ext cx="1524927" cy="17413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186672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1432" y="274638"/>
            <a:ext cx="6645367" cy="1143000"/>
          </a:xfrm>
        </p:spPr>
        <p:txBody>
          <a:bodyPr>
            <a:normAutofit fontScale="90000"/>
          </a:bodyPr>
          <a:lstStyle/>
          <a:p>
            <a:r>
              <a:rPr lang="en-GB" dirty="0" smtClean="0"/>
              <a:t>DPP case at McDonnell Douglas/Boeing</a:t>
            </a:r>
            <a:endParaRPr lang="en-GB" dirty="0"/>
          </a:p>
        </p:txBody>
      </p:sp>
      <p:sp>
        <p:nvSpPr>
          <p:cNvPr id="3" name="Content Placeholder 2"/>
          <p:cNvSpPr>
            <a:spLocks noGrp="1"/>
          </p:cNvSpPr>
          <p:nvPr>
            <p:ph idx="1"/>
          </p:nvPr>
        </p:nvSpPr>
        <p:spPr/>
        <p:txBody>
          <a:bodyPr>
            <a:normAutofit fontScale="55000" lnSpcReduction="20000"/>
          </a:bodyPr>
          <a:lstStyle/>
          <a:p>
            <a:r>
              <a:rPr lang="en-GB" dirty="0" smtClean="0"/>
              <a:t>About 1989, El Segundo California</a:t>
            </a:r>
          </a:p>
          <a:p>
            <a:r>
              <a:rPr lang="en-GB" dirty="0" smtClean="0"/>
              <a:t>Successful Inspection on Engineering Drawings</a:t>
            </a:r>
          </a:p>
          <a:p>
            <a:r>
              <a:rPr lang="en-GB" dirty="0" smtClean="0"/>
              <a:t>Director (Mac) asks for more tricks from TG</a:t>
            </a:r>
          </a:p>
          <a:p>
            <a:r>
              <a:rPr lang="en-GB" dirty="0" smtClean="0"/>
              <a:t>Suggested DPP (recently learned from Mays IBM)</a:t>
            </a:r>
          </a:p>
          <a:p>
            <a:r>
              <a:rPr lang="en-GB" dirty="0" smtClean="0"/>
              <a:t>Got team of 4 young engineers</a:t>
            </a:r>
          </a:p>
          <a:p>
            <a:r>
              <a:rPr lang="en-GB" dirty="0" smtClean="0"/>
              <a:t>Problem: defects in engineering drawings</a:t>
            </a:r>
          </a:p>
          <a:p>
            <a:r>
              <a:rPr lang="en-GB" dirty="0" smtClean="0"/>
              <a:t>Initial suggestions: big automated project to do Engineering Orders better</a:t>
            </a:r>
          </a:p>
          <a:p>
            <a:r>
              <a:rPr lang="en-GB" dirty="0" smtClean="0"/>
              <a:t>KISS: Keep it simple</a:t>
            </a:r>
          </a:p>
          <a:p>
            <a:r>
              <a:rPr lang="en-GB" dirty="0" smtClean="0"/>
              <a:t>They came up with a form with </a:t>
            </a:r>
            <a:r>
              <a:rPr lang="en-GB" dirty="0" err="1" smtClean="0"/>
              <a:t>cutouts</a:t>
            </a:r>
            <a:r>
              <a:rPr lang="en-GB" dirty="0" smtClean="0"/>
              <a:t> and notes, for all 19 types of engineering order</a:t>
            </a:r>
          </a:p>
          <a:p>
            <a:r>
              <a:rPr lang="en-GB" dirty="0" smtClean="0"/>
              <a:t>Made in plastic and </a:t>
            </a:r>
            <a:r>
              <a:rPr lang="en-GB" dirty="0" err="1" smtClean="0"/>
              <a:t>color</a:t>
            </a:r>
            <a:r>
              <a:rPr lang="en-GB" dirty="0" smtClean="0"/>
              <a:t> for all 2500 engineers</a:t>
            </a:r>
          </a:p>
          <a:p>
            <a:r>
              <a:rPr lang="en-GB" dirty="0" smtClean="0"/>
              <a:t>With names of the 4 inventors </a:t>
            </a:r>
          </a:p>
          <a:p>
            <a:r>
              <a:rPr lang="en-GB" dirty="0" smtClean="0"/>
              <a:t>Mac had to protect the 4 engineers from their supervisors</a:t>
            </a:r>
          </a:p>
          <a:p>
            <a:r>
              <a:rPr lang="en-GB" dirty="0" smtClean="0"/>
              <a:t>Mac said: this is so simple, we could have done it decades ago: why not?</a:t>
            </a:r>
          </a:p>
          <a:p>
            <a:r>
              <a:rPr lang="en-GB" dirty="0" smtClean="0"/>
              <a:t>Tom: nobody ever asked the young engineers to think about the problem</a:t>
            </a:r>
          </a:p>
          <a:p>
            <a:pPr lvl="1"/>
            <a:r>
              <a:rPr lang="en-GB" smtClean="0"/>
              <a:t>No empowerment!</a:t>
            </a:r>
            <a:endParaRPr lang="en-GB" dirty="0"/>
          </a:p>
        </p:txBody>
      </p:sp>
      <p:pic>
        <p:nvPicPr>
          <p:cNvPr id="4" name="Picture 3" descr="Screen Shot 2014-08-16 at 17.53.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063" y="1417638"/>
            <a:ext cx="2242933" cy="1634385"/>
          </a:xfrm>
          <a:prstGeom prst="rect">
            <a:avLst/>
          </a:prstGeom>
        </p:spPr>
      </p:pic>
      <p:pic>
        <p:nvPicPr>
          <p:cNvPr id="5" name="Picture 4" descr="Screen Shot 2014-08-16 at 17.52.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8641" y="4301976"/>
            <a:ext cx="1385359" cy="1113548"/>
          </a:xfrm>
          <a:prstGeom prst="rect">
            <a:avLst/>
          </a:prstGeom>
        </p:spPr>
      </p:pic>
      <p:pic>
        <p:nvPicPr>
          <p:cNvPr id="6" name="Picture 5" descr="Screen Shot 2014-08-16 at 17.52.2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8" y="309775"/>
            <a:ext cx="2145071" cy="1107863"/>
          </a:xfrm>
          <a:prstGeom prst="rect">
            <a:avLst/>
          </a:prstGeom>
        </p:spPr>
      </p:pic>
    </p:spTree>
    <p:extLst>
      <p:ext uri="{BB962C8B-B14F-4D97-AF65-F5344CB8AC3E}">
        <p14:creationId xmlns:p14="http://schemas.microsoft.com/office/powerpoint/2010/main" val="404324727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0"/>
            <a:ext cx="7581900" cy="1654175"/>
          </a:xfrm>
        </p:spPr>
        <p:txBody>
          <a:bodyPr>
            <a:normAutofit fontScale="90000"/>
          </a:bodyPr>
          <a:lstStyle/>
          <a:p>
            <a:pPr fontAlgn="auto">
              <a:spcAft>
                <a:spcPts val="0"/>
              </a:spcAft>
              <a:defRPr/>
            </a:pPr>
            <a:r>
              <a:rPr lang="en-US" sz="5600" dirty="0" smtClean="0">
                <a:latin typeface="+mj-lt"/>
                <a:ea typeface="+mj-ea"/>
                <a:cs typeface="+mj-cs"/>
              </a:rPr>
              <a:t> </a:t>
            </a:r>
            <a:r>
              <a:rPr lang="en-US" sz="5600" i="1" dirty="0" smtClean="0">
                <a:latin typeface="+mj-lt"/>
                <a:ea typeface="+mj-ea"/>
                <a:cs typeface="+mj-cs"/>
              </a:rPr>
              <a:t>Practical</a:t>
            </a:r>
            <a:r>
              <a:rPr lang="en-US" sz="5600" dirty="0" smtClean="0">
                <a:latin typeface="+mj-lt"/>
                <a:ea typeface="+mj-ea"/>
                <a:cs typeface="+mj-cs"/>
              </a:rPr>
              <a:t> </a:t>
            </a:r>
            <a:br>
              <a:rPr lang="en-US" sz="5600" dirty="0" smtClean="0">
                <a:latin typeface="+mj-lt"/>
                <a:ea typeface="+mj-ea"/>
                <a:cs typeface="+mj-cs"/>
              </a:rPr>
            </a:br>
            <a:r>
              <a:rPr lang="en-US" sz="3556" dirty="0" smtClean="0">
                <a:latin typeface="+mj-lt"/>
                <a:ea typeface="+mj-ea"/>
                <a:cs typeface="+mj-cs"/>
              </a:rPr>
              <a:t>Defect Prevention Process </a:t>
            </a:r>
            <a:r>
              <a:rPr lang="en-US" sz="5600" dirty="0" smtClean="0">
                <a:latin typeface="+mj-lt"/>
                <a:ea typeface="+mj-ea"/>
                <a:cs typeface="+mj-cs"/>
              </a:rPr>
              <a:t>‘</a:t>
            </a:r>
            <a:r>
              <a:rPr lang="en-US" sz="2667" dirty="0" smtClean="0">
                <a:latin typeface="+mj-lt"/>
                <a:ea typeface="+mj-ea"/>
                <a:cs typeface="+mj-cs"/>
              </a:rPr>
              <a:t>DPP</a:t>
            </a:r>
            <a:r>
              <a:rPr lang="en-US" sz="5600" dirty="0" smtClean="0">
                <a:latin typeface="+mj-lt"/>
                <a:ea typeface="+mj-ea"/>
                <a:cs typeface="+mj-cs"/>
              </a:rPr>
              <a:t>’: </a:t>
            </a:r>
            <a:endParaRPr lang="en-GB" dirty="0">
              <a:ea typeface="+mj-ea"/>
            </a:endParaRPr>
          </a:p>
        </p:txBody>
      </p:sp>
      <p:sp>
        <p:nvSpPr>
          <p:cNvPr id="3" name="Content Placeholder 2"/>
          <p:cNvSpPr>
            <a:spLocks noGrp="1"/>
          </p:cNvSpPr>
          <p:nvPr>
            <p:ph idx="1"/>
          </p:nvPr>
        </p:nvSpPr>
        <p:spPr/>
        <p:style>
          <a:lnRef idx="2">
            <a:schemeClr val="dk1">
              <a:shade val="50000"/>
            </a:schemeClr>
          </a:lnRef>
          <a:fillRef idx="1">
            <a:schemeClr val="dk1"/>
          </a:fillRef>
          <a:effectRef idx="0">
            <a:schemeClr val="dk1"/>
          </a:effectRef>
          <a:fontRef idx="minor">
            <a:schemeClr val="lt1"/>
          </a:fontRef>
        </p:style>
        <p:txBody>
          <a:bodyPr>
            <a:normAutofit lnSpcReduction="10000"/>
          </a:bodyPr>
          <a:lstStyle/>
          <a:p>
            <a:pPr fontAlgn="auto">
              <a:spcAft>
                <a:spcPts val="0"/>
              </a:spcAft>
              <a:defRPr/>
            </a:pPr>
            <a:r>
              <a:rPr lang="en-US" sz="5600" dirty="0" smtClean="0">
                <a:solidFill>
                  <a:srgbClr val="FFFFFF"/>
                </a:solidFill>
                <a:latin typeface="+mj-lt"/>
                <a:ea typeface="+mj-ea"/>
                <a:cs typeface="+mj-cs"/>
              </a:rPr>
              <a:t> Real Process Improvement </a:t>
            </a:r>
          </a:p>
          <a:p>
            <a:pPr lvl="1" fontAlgn="auto">
              <a:spcAft>
                <a:spcPts val="0"/>
              </a:spcAft>
              <a:defRPr/>
            </a:pPr>
            <a:r>
              <a:rPr lang="en-US" sz="5400" dirty="0" smtClean="0">
                <a:solidFill>
                  <a:srgbClr val="FFFFFF"/>
                </a:solidFill>
                <a:latin typeface="+mj-lt"/>
                <a:ea typeface="+mj-ea"/>
                <a:cs typeface="+mj-cs"/>
              </a:rPr>
              <a:t> early, frequently, measurably, </a:t>
            </a:r>
          </a:p>
          <a:p>
            <a:pPr lvl="1" fontAlgn="auto">
              <a:spcAft>
                <a:spcPts val="0"/>
              </a:spcAft>
              <a:defRPr/>
            </a:pPr>
            <a:r>
              <a:rPr lang="en-US" sz="5400" dirty="0" smtClean="0">
                <a:solidFill>
                  <a:srgbClr val="FFFFFF"/>
                </a:solidFill>
                <a:latin typeface="+mj-lt"/>
                <a:ea typeface="+mj-ea"/>
                <a:cs typeface="+mj-cs"/>
              </a:rPr>
              <a:t> in all projects. </a:t>
            </a:r>
          </a:p>
        </p:txBody>
      </p:sp>
      <p:sp>
        <p:nvSpPr>
          <p:cNvPr id="5" name="Slide Number Placeholder 4"/>
          <p:cNvSpPr>
            <a:spLocks noGrp="1"/>
          </p:cNvSpPr>
          <p:nvPr>
            <p:ph type="sldNum" sz="quarter" idx="12"/>
          </p:nvPr>
        </p:nvSpPr>
        <p:spPr/>
        <p:txBody>
          <a:bodyPr/>
          <a:lstStyle/>
          <a:p>
            <a:pPr>
              <a:defRPr/>
            </a:pPr>
            <a:fld id="{B4E59B90-5E82-5941-9D91-EBB7B5C45C96}" type="slidenum">
              <a:rPr lang="en-GB"/>
              <a:pPr>
                <a:defRPr/>
              </a:pPr>
              <a:t>26</a:t>
            </a:fld>
            <a:endParaRPr lang="en-GB"/>
          </a:p>
        </p:txBody>
      </p:sp>
      <p:sp>
        <p:nvSpPr>
          <p:cNvPr id="6" name="Footer Placeholder 5"/>
          <p:cNvSpPr>
            <a:spLocks noGrp="1"/>
          </p:cNvSpPr>
          <p:nvPr>
            <p:ph type="ftr" sz="quarter" idx="11"/>
          </p:nvPr>
        </p:nvSpPr>
        <p:spPr/>
        <p:txBody>
          <a:bodyPr/>
          <a:lstStyle/>
          <a:p>
            <a:pPr>
              <a:defRPr/>
            </a:pPr>
            <a:r>
              <a:rPr lang="en-US"/>
              <a:t>© Tom@Gilb.com  www.gilb.com</a:t>
            </a:r>
            <a:endParaRPr lang="en-GB"/>
          </a:p>
        </p:txBody>
      </p:sp>
      <p:sp>
        <p:nvSpPr>
          <p:cNvPr id="7" name="Date Placeholder 6"/>
          <p:cNvSpPr>
            <a:spLocks noGrp="1"/>
          </p:cNvSpPr>
          <p:nvPr>
            <p:ph type="dt" sz="quarter" idx="10"/>
          </p:nvPr>
        </p:nvSpPr>
        <p:spPr/>
        <p:txBody>
          <a:bodyPr/>
          <a:lstStyle/>
          <a:p>
            <a:fld id="{51BFC872-CE31-CE4E-B59A-107EBEE3F775}" type="datetime4">
              <a:rPr lang="en-US"/>
              <a:pPr/>
              <a:t>May 26, 2015</a:t>
            </a:fld>
            <a:endParaRPr lang="en-GB"/>
          </a:p>
        </p:txBody>
      </p:sp>
    </p:spTree>
    <p:extLst>
      <p:ext uri="{BB962C8B-B14F-4D97-AF65-F5344CB8AC3E}">
        <p14:creationId xmlns:p14="http://schemas.microsoft.com/office/powerpoint/2010/main" val="304523515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79462" y="107577"/>
            <a:ext cx="7581901" cy="563989"/>
          </a:xfrm>
        </p:spPr>
        <p:txBody>
          <a:bodyPr>
            <a:normAutofit fontScale="90000"/>
          </a:bodyPr>
          <a:lstStyle/>
          <a:p>
            <a:r>
              <a:rPr lang="en-US" sz="2000" dirty="0" smtClean="0"/>
              <a:t>“Proven </a:t>
            </a:r>
            <a:r>
              <a:rPr lang="en-US" sz="2000" dirty="0"/>
              <a:t>Methods for Preventing </a:t>
            </a:r>
            <a:r>
              <a:rPr lang="en-US" sz="2000" dirty="0" smtClean="0"/>
              <a:t>Software Defects” (paper)</a:t>
            </a:r>
            <a:r>
              <a:rPr lang="en-US" sz="2000" dirty="0"/>
              <a:t/>
            </a:r>
            <a:br>
              <a:rPr lang="en-US" sz="2000" dirty="0"/>
            </a:br>
            <a:r>
              <a:rPr lang="en-US" sz="2000" dirty="0" smtClean="0"/>
              <a:t/>
            </a:r>
            <a:br>
              <a:rPr lang="en-US" sz="2000" dirty="0" smtClean="0"/>
            </a:br>
            <a:r>
              <a:rPr lang="en-US" sz="2000" dirty="0" smtClean="0"/>
              <a:t>, </a:t>
            </a:r>
            <a:r>
              <a:rPr lang="en-US" sz="2000" u="sng" dirty="0" smtClean="0">
                <a:effectLst/>
                <a:cs typeface="ＭＳ Ｐゴシック" charset="-128"/>
                <a:hlinkClick r:id="rId3"/>
              </a:rPr>
              <a:t>www.Namcook.com</a:t>
            </a:r>
            <a:r>
              <a:rPr lang="en-US" sz="2000" dirty="0" smtClean="0">
                <a:effectLst/>
                <a:cs typeface="ＭＳ Ｐゴシック" charset="-128"/>
              </a:rPr>
              <a:t>, </a:t>
            </a:r>
            <a:r>
              <a:rPr lang="en-US" sz="2000" dirty="0" smtClean="0"/>
              <a:t> Dec 2012</a:t>
            </a:r>
            <a:endParaRPr lang="en-US" sz="2000" dirty="0"/>
          </a:p>
        </p:txBody>
      </p:sp>
      <p:sp>
        <p:nvSpPr>
          <p:cNvPr id="3" name="Content Placeholder 2"/>
          <p:cNvSpPr>
            <a:spLocks noGrp="1"/>
          </p:cNvSpPr>
          <p:nvPr>
            <p:ph sz="half" idx="1"/>
          </p:nvPr>
        </p:nvSpPr>
        <p:spPr>
          <a:xfrm>
            <a:off x="102188" y="788360"/>
            <a:ext cx="4334874" cy="5079041"/>
          </a:xfrm>
        </p:spPr>
        <p:txBody>
          <a:bodyPr>
            <a:noAutofit/>
          </a:bodyPr>
          <a:lstStyle/>
          <a:p>
            <a:pPr marL="0" indent="0">
              <a:buNone/>
            </a:pPr>
            <a:r>
              <a:rPr lang="en-US" sz="1400" dirty="0" smtClean="0"/>
              <a:t>1. Joint </a:t>
            </a:r>
            <a:r>
              <a:rPr lang="en-US" sz="1400" dirty="0"/>
              <a:t>Application Design (JAD)</a:t>
            </a:r>
          </a:p>
          <a:p>
            <a:pPr marL="0" indent="0">
              <a:buNone/>
            </a:pPr>
            <a:r>
              <a:rPr lang="en-US" sz="1400" dirty="0"/>
              <a:t>2</a:t>
            </a:r>
            <a:r>
              <a:rPr lang="en-US" sz="1400" dirty="0" smtClean="0"/>
              <a:t>.. Quality </a:t>
            </a:r>
            <a:r>
              <a:rPr lang="en-US" sz="1400" dirty="0"/>
              <a:t>function deployment (QFD)</a:t>
            </a:r>
          </a:p>
          <a:p>
            <a:pPr marL="0" indent="0">
              <a:buNone/>
            </a:pPr>
            <a:r>
              <a:rPr lang="en-US" sz="1400" dirty="0"/>
              <a:t>3</a:t>
            </a:r>
            <a:r>
              <a:rPr lang="en-US" sz="1400" dirty="0" smtClean="0"/>
              <a:t>.. Certified </a:t>
            </a:r>
            <a:r>
              <a:rPr lang="en-US" sz="1400" dirty="0"/>
              <a:t>reusable requirements, architecture, and design segments</a:t>
            </a:r>
          </a:p>
          <a:p>
            <a:pPr marL="0" indent="0">
              <a:buNone/>
            </a:pPr>
            <a:r>
              <a:rPr lang="en-US" sz="1400" dirty="0"/>
              <a:t>4</a:t>
            </a:r>
            <a:r>
              <a:rPr lang="en-US" sz="1400" dirty="0" smtClean="0"/>
              <a:t>.. Certified </a:t>
            </a:r>
            <a:r>
              <a:rPr lang="en-US" sz="1400" dirty="0"/>
              <a:t>reusable code </a:t>
            </a:r>
          </a:p>
          <a:p>
            <a:pPr marL="0" indent="0">
              <a:buNone/>
            </a:pPr>
            <a:r>
              <a:rPr lang="en-US" sz="1400" dirty="0"/>
              <a:t>5</a:t>
            </a:r>
            <a:r>
              <a:rPr lang="en-US" sz="1400" dirty="0" smtClean="0"/>
              <a:t>.. Certified </a:t>
            </a:r>
            <a:r>
              <a:rPr lang="en-US" sz="1400" dirty="0"/>
              <a:t>reusable test plans and test cases (regression tests)</a:t>
            </a:r>
          </a:p>
          <a:p>
            <a:pPr marL="0" indent="0">
              <a:buNone/>
            </a:pPr>
            <a:r>
              <a:rPr lang="en-US" sz="1400" dirty="0"/>
              <a:t>6</a:t>
            </a:r>
            <a:r>
              <a:rPr lang="en-US" sz="1400" dirty="0" smtClean="0"/>
              <a:t>.. </a:t>
            </a:r>
            <a:r>
              <a:rPr lang="en-US" sz="1400" dirty="0" err="1" smtClean="0"/>
              <a:t>Kanban</a:t>
            </a:r>
            <a:r>
              <a:rPr lang="en-US" sz="1400" dirty="0" smtClean="0"/>
              <a:t> </a:t>
            </a:r>
            <a:r>
              <a:rPr lang="en-US" sz="1400" dirty="0"/>
              <a:t>for software (mainly in Japan)</a:t>
            </a:r>
          </a:p>
          <a:p>
            <a:pPr marL="0" indent="0">
              <a:buNone/>
            </a:pPr>
            <a:r>
              <a:rPr lang="en-US" sz="1400" dirty="0"/>
              <a:t>7</a:t>
            </a:r>
            <a:r>
              <a:rPr lang="en-US" sz="1400" dirty="0" smtClean="0"/>
              <a:t>.. Kaizen </a:t>
            </a:r>
            <a:r>
              <a:rPr lang="en-US" sz="1400" dirty="0"/>
              <a:t>for software (mainly in Japan)</a:t>
            </a:r>
          </a:p>
          <a:p>
            <a:pPr marL="0" indent="0">
              <a:buNone/>
            </a:pPr>
            <a:r>
              <a:rPr lang="en-US" sz="1400" dirty="0"/>
              <a:t>8</a:t>
            </a:r>
            <a:r>
              <a:rPr lang="en-US" sz="1400" dirty="0" smtClean="0"/>
              <a:t>.. </a:t>
            </a:r>
            <a:r>
              <a:rPr lang="en-US" sz="1400" dirty="0" err="1" smtClean="0"/>
              <a:t>Poka</a:t>
            </a:r>
            <a:r>
              <a:rPr lang="en-US" sz="1400" dirty="0"/>
              <a:t>-yoke for software (mainly in Japan)</a:t>
            </a:r>
          </a:p>
          <a:p>
            <a:pPr marL="0" indent="0">
              <a:buNone/>
            </a:pPr>
            <a:r>
              <a:rPr lang="en-US" sz="1400" dirty="0"/>
              <a:t>9</a:t>
            </a:r>
            <a:r>
              <a:rPr lang="en-US" sz="1400" dirty="0" smtClean="0"/>
              <a:t>.. Quality </a:t>
            </a:r>
            <a:r>
              <a:rPr lang="en-US" sz="1400" dirty="0"/>
              <a:t>circles for software (mainly in Japan)</a:t>
            </a:r>
          </a:p>
          <a:p>
            <a:pPr marL="0" indent="0">
              <a:buNone/>
            </a:pPr>
            <a:r>
              <a:rPr lang="en-US" sz="1400" dirty="0"/>
              <a:t>10</a:t>
            </a:r>
            <a:r>
              <a:rPr lang="en-US" sz="1400" dirty="0" smtClean="0"/>
              <a:t>.. Six </a:t>
            </a:r>
            <a:r>
              <a:rPr lang="en-US" sz="1400" dirty="0"/>
              <a:t>Sigma for Software</a:t>
            </a:r>
          </a:p>
          <a:p>
            <a:pPr marL="0" indent="0">
              <a:buNone/>
            </a:pPr>
            <a:endParaRPr lang="en-US" sz="1400" dirty="0"/>
          </a:p>
        </p:txBody>
      </p:sp>
      <p:sp>
        <p:nvSpPr>
          <p:cNvPr id="8" name="Content Placeholder 7"/>
          <p:cNvSpPr>
            <a:spLocks noGrp="1"/>
          </p:cNvSpPr>
          <p:nvPr>
            <p:ph sz="half" idx="2"/>
          </p:nvPr>
        </p:nvSpPr>
        <p:spPr>
          <a:xfrm>
            <a:off x="4703763" y="788360"/>
            <a:ext cx="4288780" cy="5079041"/>
          </a:xfrm>
        </p:spPr>
        <p:txBody>
          <a:bodyPr>
            <a:noAutofit/>
          </a:bodyPr>
          <a:lstStyle/>
          <a:p>
            <a:pPr marL="0" indent="0">
              <a:buNone/>
            </a:pPr>
            <a:r>
              <a:rPr lang="en-US" sz="1200" dirty="0" smtClean="0"/>
              <a:t>11.. Achieving CMMI levels =&gt; 3 for critical projects</a:t>
            </a:r>
          </a:p>
          <a:p>
            <a:pPr marL="0" indent="0">
              <a:buNone/>
            </a:pPr>
            <a:r>
              <a:rPr lang="en-US" sz="1200" dirty="0" smtClean="0"/>
              <a:t>12.. Using </a:t>
            </a:r>
            <a:r>
              <a:rPr lang="en-US" sz="1200" dirty="0"/>
              <a:t>quality-strong methodologies such as RUP and TSP</a:t>
            </a:r>
          </a:p>
          <a:p>
            <a:pPr marL="0" indent="0">
              <a:buNone/>
            </a:pPr>
            <a:r>
              <a:rPr lang="en-US" sz="1200" dirty="0"/>
              <a:t>13</a:t>
            </a:r>
            <a:r>
              <a:rPr lang="en-US" sz="1200" dirty="0" smtClean="0"/>
              <a:t>.. Embedded </a:t>
            </a:r>
            <a:r>
              <a:rPr lang="en-US" sz="1200" dirty="0"/>
              <a:t>users for small projects &lt; 500 function points</a:t>
            </a:r>
          </a:p>
          <a:p>
            <a:pPr marL="0" indent="0">
              <a:buNone/>
            </a:pPr>
            <a:r>
              <a:rPr lang="en-US" sz="1200" dirty="0"/>
              <a:t>14</a:t>
            </a:r>
            <a:r>
              <a:rPr lang="en-US" sz="1200" dirty="0" smtClean="0"/>
              <a:t>.. Formal </a:t>
            </a:r>
            <a:r>
              <a:rPr lang="en-US" sz="1200" dirty="0"/>
              <a:t>estimates of defect potentials and defect removal before starting projects</a:t>
            </a:r>
          </a:p>
          <a:p>
            <a:pPr marL="0" indent="0">
              <a:buNone/>
            </a:pPr>
            <a:r>
              <a:rPr lang="en-US" sz="1200" dirty="0"/>
              <a:t>15</a:t>
            </a:r>
            <a:r>
              <a:rPr lang="en-US" sz="1200" dirty="0" smtClean="0"/>
              <a:t>.. Formal </a:t>
            </a:r>
            <a:r>
              <a:rPr lang="en-US" sz="1200" dirty="0"/>
              <a:t>estimates of cost of quality (COQ) and technical debt (TD) before starting</a:t>
            </a:r>
          </a:p>
          <a:p>
            <a:pPr marL="0" indent="0">
              <a:buNone/>
            </a:pPr>
            <a:r>
              <a:rPr lang="en-US" sz="1200" dirty="0"/>
              <a:t>16</a:t>
            </a:r>
            <a:r>
              <a:rPr lang="en-US" sz="1200" dirty="0" smtClean="0"/>
              <a:t>.. Quality </a:t>
            </a:r>
            <a:r>
              <a:rPr lang="en-US" sz="1200" dirty="0"/>
              <a:t>targets such as &gt; 97% defect removal efficiency (DRE) in all contracts</a:t>
            </a:r>
          </a:p>
          <a:p>
            <a:pPr marL="0" indent="0">
              <a:buNone/>
            </a:pPr>
            <a:r>
              <a:rPr lang="en-US" sz="1200" dirty="0"/>
              <a:t>17</a:t>
            </a:r>
            <a:r>
              <a:rPr lang="en-US" sz="1200" dirty="0" smtClean="0"/>
              <a:t>.. Function </a:t>
            </a:r>
            <a:r>
              <a:rPr lang="en-US" sz="1200" dirty="0"/>
              <a:t>points for normalizing quality data</a:t>
            </a:r>
          </a:p>
          <a:p>
            <a:pPr marL="0" indent="0">
              <a:buNone/>
            </a:pPr>
            <a:r>
              <a:rPr lang="en-US" sz="1200" dirty="0"/>
              <a:t>18</a:t>
            </a:r>
            <a:r>
              <a:rPr lang="en-US" sz="1200" dirty="0" smtClean="0"/>
              <a:t>.. Analysis </a:t>
            </a:r>
            <a:r>
              <a:rPr lang="en-US" sz="1200" dirty="0"/>
              <a:t>of user-group requests or customer suggestions for improvement</a:t>
            </a:r>
          </a:p>
          <a:p>
            <a:pPr marL="0" indent="0">
              <a:buNone/>
            </a:pPr>
            <a:endParaRPr lang="en-US" sz="1200" dirty="0"/>
          </a:p>
        </p:txBody>
      </p:sp>
      <p:sp>
        <p:nvSpPr>
          <p:cNvPr id="4" name="Date Placeholder 3"/>
          <p:cNvSpPr>
            <a:spLocks noGrp="1"/>
          </p:cNvSpPr>
          <p:nvPr>
            <p:ph type="dt" sz="half" idx="10"/>
          </p:nvPr>
        </p:nvSpPr>
        <p:spPr/>
        <p:txBody>
          <a:bodyPr/>
          <a:lstStyle/>
          <a:p>
            <a:fld id="{752D5F49-74A2-7849-BB2B-D0731E1F0AA8}" type="datetime1">
              <a:rPr lang="en-US" smtClean="0"/>
              <a:pPr/>
              <a:t>26/05/15</a:t>
            </a:fld>
            <a:endParaRPr lang="en-GB"/>
          </a:p>
        </p:txBody>
      </p:sp>
      <p:sp>
        <p:nvSpPr>
          <p:cNvPr id="5" name="Footer Placeholder 4"/>
          <p:cNvSpPr>
            <a:spLocks noGrp="1"/>
          </p:cNvSpPr>
          <p:nvPr>
            <p:ph type="ftr" sz="quarter" idx="11"/>
          </p:nvPr>
        </p:nvSpPr>
        <p:spPr/>
        <p:txBody>
          <a:bodyPr/>
          <a:lstStyle/>
          <a:p>
            <a:pPr>
              <a:defRPr/>
            </a:pPr>
            <a:r>
              <a:rPr lang="en-US" smtClean="0"/>
              <a:t>© Tom@Gilb.com  www.gilb.com</a:t>
            </a:r>
            <a:endParaRPr lang="en-GB" dirty="0"/>
          </a:p>
        </p:txBody>
      </p:sp>
      <p:sp>
        <p:nvSpPr>
          <p:cNvPr id="6" name="Slide Number Placeholder 5"/>
          <p:cNvSpPr>
            <a:spLocks noGrp="1"/>
          </p:cNvSpPr>
          <p:nvPr>
            <p:ph type="sldNum" sz="quarter" idx="12"/>
          </p:nvPr>
        </p:nvSpPr>
        <p:spPr/>
        <p:txBody>
          <a:bodyPr/>
          <a:lstStyle/>
          <a:p>
            <a:pPr>
              <a:defRPr/>
            </a:pPr>
            <a:fld id="{6FE003A7-92E6-BE47-9CAA-7A0E772302B9}" type="slidenum">
              <a:rPr lang="en-GB" smtClean="0"/>
              <a:pPr>
                <a:defRPr/>
              </a:pPr>
              <a:t>27</a:t>
            </a:fld>
            <a:endParaRPr lang="en-GB" dirty="0"/>
          </a:p>
        </p:txBody>
      </p:sp>
      <p:pic>
        <p:nvPicPr>
          <p:cNvPr id="9" name="Picture 4"/>
          <p:cNvPicPr>
            <a:picLocks noChangeAspect="1" noChangeArrowheads="1"/>
          </p:cNvPicPr>
          <p:nvPr/>
        </p:nvPicPr>
        <p:blipFill>
          <a:blip r:embed="rId4" cstate="print"/>
          <a:srcRect/>
          <a:stretch>
            <a:fillRect/>
          </a:stretch>
        </p:blipFill>
        <p:spPr bwMode="auto">
          <a:xfrm>
            <a:off x="7734300" y="5014619"/>
            <a:ext cx="1409700" cy="1705563"/>
          </a:xfrm>
          <a:prstGeom prst="rect">
            <a:avLst/>
          </a:prstGeom>
          <a:noFill/>
          <a:ln w="12700">
            <a:noFill/>
            <a:miter lim="800000"/>
            <a:headEnd/>
            <a:tailEnd/>
          </a:ln>
        </p:spPr>
      </p:pic>
      <p:pic>
        <p:nvPicPr>
          <p:cNvPr id="10" name="Picture 9"/>
          <p:cNvPicPr>
            <a:picLocks noChangeAspect="1"/>
          </p:cNvPicPr>
          <p:nvPr/>
        </p:nvPicPr>
        <p:blipFill>
          <a:blip r:embed="rId5"/>
          <a:stretch>
            <a:fillRect/>
          </a:stretch>
        </p:blipFill>
        <p:spPr>
          <a:xfrm>
            <a:off x="5504671" y="5328728"/>
            <a:ext cx="1146954" cy="1529272"/>
          </a:xfrm>
          <a:prstGeom prst="rect">
            <a:avLst/>
          </a:prstGeom>
          <a:scene3d>
            <a:camera prst="orthographicFront"/>
            <a:lightRig rig="threePt" dir="t"/>
          </a:scene3d>
          <a:sp3d>
            <a:bevelT w="165100" prst="coolSlant"/>
            <a:bevelB w="165100" prst="coolSlant"/>
          </a:sp3d>
        </p:spPr>
      </p:pic>
    </p:spTree>
    <p:extLst>
      <p:ext uri="{BB962C8B-B14F-4D97-AF65-F5344CB8AC3E}">
        <p14:creationId xmlns:p14="http://schemas.microsoft.com/office/powerpoint/2010/main" val="218943012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GB" dirty="0" smtClean="0">
                <a:ea typeface="+mj-ea"/>
              </a:rPr>
              <a:t>Assertions about ‘DPP’ (IBM Mays and Jones Method)</a:t>
            </a:r>
            <a:endParaRPr lang="en-GB" dirty="0">
              <a:ea typeface="+mj-ea"/>
            </a:endParaRPr>
          </a:p>
        </p:txBody>
      </p:sp>
      <p:sp>
        <p:nvSpPr>
          <p:cNvPr id="3" name="Content Placeholder 2"/>
          <p:cNvSpPr>
            <a:spLocks noGrp="1"/>
          </p:cNvSpPr>
          <p:nvPr>
            <p:ph idx="1"/>
          </p:nvPr>
        </p:nvSpPr>
        <p:spPr/>
        <p:txBody>
          <a:bodyPr>
            <a:normAutofit fontScale="92500" lnSpcReduction="20000"/>
          </a:bodyPr>
          <a:lstStyle/>
          <a:p>
            <a:pPr fontAlgn="auto">
              <a:spcAft>
                <a:spcPts val="0"/>
              </a:spcAft>
              <a:defRPr/>
            </a:pPr>
            <a:r>
              <a:rPr lang="en-GB" dirty="0" smtClean="0">
                <a:ea typeface="+mn-ea"/>
              </a:rPr>
              <a:t>DPP is similar in principle to Deming’s Plan Do Study Act – Statistical Process Control (SPC), and to Six Sigma (GE, Motorola). </a:t>
            </a:r>
          </a:p>
          <a:p>
            <a:pPr fontAlgn="auto">
              <a:spcAft>
                <a:spcPts val="0"/>
              </a:spcAft>
              <a:defRPr/>
            </a:pPr>
            <a:r>
              <a:rPr lang="en-GB" dirty="0" smtClean="0">
                <a:ea typeface="+mn-ea"/>
              </a:rPr>
              <a:t>DPP  has a return on investment of about 13 to 1</a:t>
            </a:r>
          </a:p>
          <a:p>
            <a:pPr fontAlgn="auto">
              <a:spcAft>
                <a:spcPts val="0"/>
              </a:spcAft>
              <a:defRPr/>
            </a:pPr>
            <a:r>
              <a:rPr lang="en-GB" dirty="0" smtClean="0">
                <a:ea typeface="+mn-ea"/>
              </a:rPr>
              <a:t>DPP will reduce injected defects for any work process by 2/3 in the first year or two, and far more in the longer term (approaching zero defects)</a:t>
            </a:r>
          </a:p>
          <a:p>
            <a:pPr fontAlgn="auto">
              <a:spcAft>
                <a:spcPts val="0"/>
              </a:spcAft>
              <a:defRPr/>
            </a:pPr>
            <a:r>
              <a:rPr lang="en-GB" dirty="0" smtClean="0">
                <a:ea typeface="+mn-ea"/>
              </a:rPr>
              <a:t>DPP is far more cost effective than any known form of Inspection or Testing – in delivering quality</a:t>
            </a:r>
          </a:p>
          <a:p>
            <a:pPr fontAlgn="auto">
              <a:spcAft>
                <a:spcPts val="0"/>
              </a:spcAft>
              <a:defRPr/>
            </a:pPr>
            <a:endParaRPr lang="en-GB" dirty="0">
              <a:ea typeface="+mn-ea"/>
            </a:endParaRPr>
          </a:p>
        </p:txBody>
      </p:sp>
      <p:sp>
        <p:nvSpPr>
          <p:cNvPr id="5" name="Footer Placeholder 4"/>
          <p:cNvSpPr>
            <a:spLocks noGrp="1"/>
          </p:cNvSpPr>
          <p:nvPr>
            <p:ph type="ftr" sz="quarter" idx="11"/>
          </p:nvPr>
        </p:nvSpPr>
        <p:spPr/>
        <p:txBody>
          <a:bodyPr/>
          <a:lstStyle/>
          <a:p>
            <a:pPr>
              <a:defRPr/>
            </a:pPr>
            <a:r>
              <a:rPr lang="en-US"/>
              <a:t>© Tom@Gilb.com  www.gilb.com</a:t>
            </a:r>
            <a:endParaRPr lang="en-GB"/>
          </a:p>
        </p:txBody>
      </p:sp>
      <p:sp>
        <p:nvSpPr>
          <p:cNvPr id="6" name="Slide Number Placeholder 5"/>
          <p:cNvSpPr>
            <a:spLocks noGrp="1"/>
          </p:cNvSpPr>
          <p:nvPr>
            <p:ph type="sldNum" sz="quarter" idx="12"/>
          </p:nvPr>
        </p:nvSpPr>
        <p:spPr/>
        <p:txBody>
          <a:bodyPr/>
          <a:lstStyle/>
          <a:p>
            <a:pPr>
              <a:defRPr/>
            </a:pPr>
            <a:fld id="{70F1860E-1567-5247-B214-B2A1F7EF8550}" type="slidenum">
              <a:rPr lang="en-GB"/>
              <a:pPr>
                <a:defRPr/>
              </a:pPr>
              <a:t>28</a:t>
            </a:fld>
            <a:endParaRPr lang="en-GB"/>
          </a:p>
        </p:txBody>
      </p:sp>
      <p:sp>
        <p:nvSpPr>
          <p:cNvPr id="7" name="Date Placeholder 6"/>
          <p:cNvSpPr>
            <a:spLocks noGrp="1"/>
          </p:cNvSpPr>
          <p:nvPr>
            <p:ph type="dt" sz="quarter" idx="10"/>
          </p:nvPr>
        </p:nvSpPr>
        <p:spPr/>
        <p:txBody>
          <a:bodyPr/>
          <a:lstStyle/>
          <a:p>
            <a:fld id="{6AE7AB69-72BE-D849-9C94-AD37BD377DA2}" type="datetime4">
              <a:rPr lang="en-US"/>
              <a:pPr/>
              <a:t>May 26, 2015</a:t>
            </a:fld>
            <a:endParaRPr lang="en-GB"/>
          </a:p>
        </p:txBody>
      </p:sp>
    </p:spTree>
    <p:extLst>
      <p:ext uri="{BB962C8B-B14F-4D97-AF65-F5344CB8AC3E}">
        <p14:creationId xmlns:p14="http://schemas.microsoft.com/office/powerpoint/2010/main" val="96578620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GB" dirty="0" smtClean="0">
                <a:ea typeface="+mj-ea"/>
              </a:rPr>
              <a:t>What is DPP?</a:t>
            </a:r>
            <a:endParaRPr lang="en-GB" dirty="0">
              <a:ea typeface="+mj-ea"/>
            </a:endParaRPr>
          </a:p>
        </p:txBody>
      </p:sp>
      <p:sp>
        <p:nvSpPr>
          <p:cNvPr id="3" name="Content Placeholder 2"/>
          <p:cNvSpPr>
            <a:spLocks noGrp="1"/>
          </p:cNvSpPr>
          <p:nvPr>
            <p:ph idx="1"/>
          </p:nvPr>
        </p:nvSpPr>
        <p:spPr/>
        <p:txBody>
          <a:bodyPr>
            <a:normAutofit fontScale="85000" lnSpcReduction="20000"/>
          </a:bodyPr>
          <a:lstStyle/>
          <a:p>
            <a:pPr fontAlgn="auto">
              <a:spcAft>
                <a:spcPts val="0"/>
              </a:spcAft>
              <a:defRPr/>
            </a:pPr>
            <a:r>
              <a:rPr lang="en-GB" dirty="0" smtClean="0">
                <a:ea typeface="+mn-ea"/>
              </a:rPr>
              <a:t>Grass roots developers (checkers, testers) analyze frequent-type real bugs </a:t>
            </a:r>
            <a:r>
              <a:rPr lang="en-GB" i="1" dirty="0" smtClean="0">
                <a:ea typeface="+mn-ea"/>
              </a:rPr>
              <a:t>– concrete detailed instances that they have first hand knowledge about</a:t>
            </a:r>
            <a:r>
              <a:rPr lang="en-GB" dirty="0" smtClean="0">
                <a:ea typeface="+mn-ea"/>
              </a:rPr>
              <a:t> -  or major defects</a:t>
            </a:r>
          </a:p>
          <a:p>
            <a:pPr fontAlgn="auto">
              <a:spcAft>
                <a:spcPts val="0"/>
              </a:spcAft>
              <a:defRPr/>
            </a:pPr>
            <a:r>
              <a:rPr lang="en-GB" dirty="0" smtClean="0">
                <a:ea typeface="+mn-ea"/>
              </a:rPr>
              <a:t>They develop local personal or group opinions about </a:t>
            </a:r>
            <a:r>
              <a:rPr lang="en-GB" i="1" dirty="0" smtClean="0">
                <a:ea typeface="+mn-ea"/>
              </a:rPr>
              <a:t>root causes</a:t>
            </a:r>
            <a:r>
              <a:rPr lang="en-GB" dirty="0" smtClean="0">
                <a:ea typeface="+mn-ea"/>
              </a:rPr>
              <a:t>, and potential ‘cures’ (changes in process, or anything that might reduce occurrence)</a:t>
            </a:r>
          </a:p>
          <a:p>
            <a:pPr fontAlgn="auto">
              <a:spcAft>
                <a:spcPts val="0"/>
              </a:spcAft>
              <a:defRPr/>
            </a:pPr>
            <a:r>
              <a:rPr lang="en-GB" dirty="0" smtClean="0">
                <a:ea typeface="+mn-ea"/>
              </a:rPr>
              <a:t>They try out </a:t>
            </a:r>
            <a:r>
              <a:rPr lang="en-GB" i="1" dirty="0" smtClean="0">
                <a:ea typeface="+mn-ea"/>
              </a:rPr>
              <a:t>their ideas </a:t>
            </a:r>
            <a:r>
              <a:rPr lang="en-GB" dirty="0" smtClean="0">
                <a:ea typeface="+mn-ea"/>
              </a:rPr>
              <a:t>in practice, locally (</a:t>
            </a:r>
            <a:r>
              <a:rPr lang="en-GB" i="1" dirty="0" smtClean="0">
                <a:ea typeface="+mn-ea"/>
              </a:rPr>
              <a:t>their </a:t>
            </a:r>
            <a:r>
              <a:rPr lang="en-GB" dirty="0" smtClean="0">
                <a:ea typeface="+mn-ea"/>
              </a:rPr>
              <a:t>project or product, and </a:t>
            </a:r>
            <a:r>
              <a:rPr lang="en-GB" i="1" dirty="0" smtClean="0">
                <a:ea typeface="+mn-ea"/>
              </a:rPr>
              <a:t>their </a:t>
            </a:r>
            <a:r>
              <a:rPr lang="en-GB" dirty="0" smtClean="0">
                <a:ea typeface="+mn-ea"/>
              </a:rPr>
              <a:t>process, as practiced by </a:t>
            </a:r>
            <a:r>
              <a:rPr lang="en-GB" i="1" dirty="0" smtClean="0">
                <a:ea typeface="+mn-ea"/>
              </a:rPr>
              <a:t>them</a:t>
            </a:r>
            <a:r>
              <a:rPr lang="en-GB" dirty="0" smtClean="0">
                <a:ea typeface="+mn-ea"/>
              </a:rPr>
              <a:t>)</a:t>
            </a:r>
          </a:p>
          <a:p>
            <a:pPr fontAlgn="auto">
              <a:spcAft>
                <a:spcPts val="0"/>
              </a:spcAft>
              <a:defRPr/>
            </a:pPr>
            <a:r>
              <a:rPr lang="en-GB" dirty="0" smtClean="0">
                <a:ea typeface="+mn-ea"/>
              </a:rPr>
              <a:t>Ideas that work, are picked up at a higher level of corporate process change, and implemented corporate wide</a:t>
            </a:r>
            <a:endParaRPr lang="en-GB" dirty="0">
              <a:ea typeface="+mn-ea"/>
            </a:endParaRPr>
          </a:p>
        </p:txBody>
      </p:sp>
      <p:sp>
        <p:nvSpPr>
          <p:cNvPr id="5" name="Footer Placeholder 4"/>
          <p:cNvSpPr>
            <a:spLocks noGrp="1"/>
          </p:cNvSpPr>
          <p:nvPr>
            <p:ph type="ftr" sz="quarter" idx="11"/>
          </p:nvPr>
        </p:nvSpPr>
        <p:spPr/>
        <p:txBody>
          <a:bodyPr/>
          <a:lstStyle/>
          <a:p>
            <a:pPr>
              <a:defRPr/>
            </a:pPr>
            <a:r>
              <a:rPr lang="en-US"/>
              <a:t>© Tom@Gilb.com  www.gilb.com</a:t>
            </a:r>
            <a:endParaRPr lang="en-GB"/>
          </a:p>
        </p:txBody>
      </p:sp>
      <p:sp>
        <p:nvSpPr>
          <p:cNvPr id="6" name="Slide Number Placeholder 5"/>
          <p:cNvSpPr>
            <a:spLocks noGrp="1"/>
          </p:cNvSpPr>
          <p:nvPr>
            <p:ph type="sldNum" sz="quarter" idx="12"/>
          </p:nvPr>
        </p:nvSpPr>
        <p:spPr/>
        <p:txBody>
          <a:bodyPr/>
          <a:lstStyle/>
          <a:p>
            <a:pPr>
              <a:defRPr/>
            </a:pPr>
            <a:fld id="{382DB8A1-5540-6043-9968-04130BECF7FD}" type="slidenum">
              <a:rPr lang="en-GB"/>
              <a:pPr>
                <a:defRPr/>
              </a:pPr>
              <a:t>29</a:t>
            </a:fld>
            <a:endParaRPr lang="en-GB"/>
          </a:p>
        </p:txBody>
      </p:sp>
      <p:sp>
        <p:nvSpPr>
          <p:cNvPr id="196614" name="TextBox 6"/>
          <p:cNvSpPr txBox="1">
            <a:spLocks noChangeArrowheads="1"/>
          </p:cNvSpPr>
          <p:nvPr/>
        </p:nvSpPr>
        <p:spPr bwMode="auto">
          <a:xfrm flipH="1">
            <a:off x="400050" y="6197600"/>
            <a:ext cx="8385175" cy="369888"/>
          </a:xfrm>
          <a:prstGeom prst="rect">
            <a:avLst/>
          </a:prstGeom>
          <a:noFill/>
          <a:ln w="9525">
            <a:noFill/>
            <a:miter lim="800000"/>
            <a:headEnd/>
            <a:tailEnd/>
          </a:ln>
        </p:spPr>
        <p:txBody>
          <a:bodyPr>
            <a:prstTxWarp prst="textNoShape">
              <a:avLst/>
            </a:prstTxWarp>
            <a:spAutoFit/>
          </a:bodyPr>
          <a:lstStyle/>
          <a:p>
            <a:r>
              <a:rPr lang="en-GB"/>
              <a:t>Story: Tom and the young Douglas Aircraft Engineers – the cut outs solution. Simple!</a:t>
            </a:r>
          </a:p>
        </p:txBody>
      </p:sp>
      <p:sp>
        <p:nvSpPr>
          <p:cNvPr id="8" name="Date Placeholder 7"/>
          <p:cNvSpPr>
            <a:spLocks noGrp="1"/>
          </p:cNvSpPr>
          <p:nvPr>
            <p:ph type="dt" sz="quarter" idx="10"/>
          </p:nvPr>
        </p:nvSpPr>
        <p:spPr/>
        <p:txBody>
          <a:bodyPr/>
          <a:lstStyle/>
          <a:p>
            <a:fld id="{6387B492-8B2A-E142-9A15-A0DACA655561}" type="datetime4">
              <a:rPr lang="en-US"/>
              <a:pPr/>
              <a:t>May 26, 2015</a:t>
            </a:fld>
            <a:endParaRPr lang="en-GB"/>
          </a:p>
        </p:txBody>
      </p:sp>
    </p:spTree>
    <p:extLst>
      <p:ext uri="{BB962C8B-B14F-4D97-AF65-F5344CB8AC3E}">
        <p14:creationId xmlns:p14="http://schemas.microsoft.com/office/powerpoint/2010/main" val="217022748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MAYS DEFECT RATE COMPARISON</a:t>
            </a:r>
            <a:endParaRPr lang="en-GB" dirty="0"/>
          </a:p>
        </p:txBody>
      </p:sp>
      <p:pic>
        <p:nvPicPr>
          <p:cNvPr id="4" name="Content Placeholder 3" descr="Screen Shot 2014-08-16 at 13.37.21.png"/>
          <p:cNvPicPr>
            <a:picLocks noGrp="1" noChangeAspect="1"/>
          </p:cNvPicPr>
          <p:nvPr>
            <p:ph idx="1"/>
          </p:nvPr>
        </p:nvPicPr>
        <p:blipFill>
          <a:blip r:embed="rId3">
            <a:extLst>
              <a:ext uri="{28A0092B-C50C-407E-A947-70E740481C1C}">
                <a14:useLocalDpi xmlns:a14="http://schemas.microsoft.com/office/drawing/2010/main" val="0"/>
              </a:ext>
            </a:extLst>
          </a:blip>
          <a:srcRect l="-18869" r="-18869"/>
          <a:stretch>
            <a:fillRect/>
          </a:stretch>
        </p:blipFill>
        <p:spPr/>
      </p:pic>
      <p:pic>
        <p:nvPicPr>
          <p:cNvPr id="5" name="Picture 4" descr="Screen Shot 2014-08-16 at 15.41.27.png"/>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984436" y="1153272"/>
            <a:ext cx="2159564" cy="2465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18544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107950"/>
            <a:ext cx="7581900" cy="819150"/>
          </a:xfrm>
        </p:spPr>
        <p:txBody>
          <a:bodyPr/>
          <a:lstStyle/>
          <a:p>
            <a:pPr fontAlgn="auto">
              <a:spcAft>
                <a:spcPts val="0"/>
              </a:spcAft>
              <a:defRPr/>
            </a:pPr>
            <a:r>
              <a:rPr lang="en-GB" i="1" dirty="0" smtClean="0">
                <a:ea typeface="+mj-ea"/>
              </a:rPr>
              <a:t>How </a:t>
            </a:r>
            <a:r>
              <a:rPr lang="en-GB" dirty="0" smtClean="0">
                <a:ea typeface="+mj-ea"/>
              </a:rPr>
              <a:t>does DPP work?</a:t>
            </a:r>
            <a:endParaRPr lang="en-GB" dirty="0">
              <a:ea typeface="+mj-ea"/>
            </a:endParaRPr>
          </a:p>
        </p:txBody>
      </p:sp>
      <p:sp>
        <p:nvSpPr>
          <p:cNvPr id="3" name="Content Placeholder 2"/>
          <p:cNvSpPr>
            <a:spLocks noGrp="1"/>
          </p:cNvSpPr>
          <p:nvPr>
            <p:ph idx="1"/>
          </p:nvPr>
        </p:nvSpPr>
        <p:spPr>
          <a:xfrm>
            <a:off x="533400" y="927100"/>
            <a:ext cx="8445500" cy="5156200"/>
          </a:xfrm>
        </p:spPr>
        <p:txBody>
          <a:bodyPr>
            <a:normAutofit fontScale="70000" lnSpcReduction="20000"/>
          </a:bodyPr>
          <a:lstStyle/>
          <a:p>
            <a:pPr fontAlgn="auto">
              <a:spcAft>
                <a:spcPts val="0"/>
              </a:spcAft>
              <a:defRPr/>
            </a:pPr>
            <a:r>
              <a:rPr lang="en-GB" dirty="0" smtClean="0">
                <a:ea typeface="+mn-ea"/>
              </a:rPr>
              <a:t>After an Inspection Process, Major defects are examined by the checking team. Half an hour sessions.</a:t>
            </a:r>
          </a:p>
          <a:p>
            <a:pPr lvl="1" fontAlgn="auto">
              <a:spcAft>
                <a:spcPts val="0"/>
              </a:spcAft>
              <a:defRPr/>
            </a:pPr>
            <a:r>
              <a:rPr lang="en-GB" dirty="0" smtClean="0">
                <a:ea typeface="+mn-ea"/>
              </a:rPr>
              <a:t>They are looking at a colleagues work, colleague is there (the source of defects: knows why)</a:t>
            </a:r>
          </a:p>
          <a:p>
            <a:pPr fontAlgn="auto">
              <a:spcAft>
                <a:spcPts val="0"/>
              </a:spcAft>
              <a:defRPr/>
            </a:pPr>
            <a:r>
              <a:rPr lang="en-GB" dirty="0" smtClean="0">
                <a:ea typeface="+mn-ea"/>
              </a:rPr>
              <a:t>They arbitrarily select one, of a small group of recurrent types of  defects, to work on (3 minutes each). 10 in 30 minutes.</a:t>
            </a:r>
          </a:p>
          <a:p>
            <a:pPr fontAlgn="auto">
              <a:spcAft>
                <a:spcPts val="0"/>
              </a:spcAft>
              <a:defRPr/>
            </a:pPr>
            <a:r>
              <a:rPr lang="en-GB" dirty="0" smtClean="0">
                <a:ea typeface="+mn-ea"/>
              </a:rPr>
              <a:t>They brainstorm root causes (organizational, not personal)</a:t>
            </a:r>
          </a:p>
          <a:p>
            <a:pPr lvl="1" fontAlgn="auto">
              <a:spcAft>
                <a:spcPts val="0"/>
              </a:spcAft>
              <a:defRPr/>
            </a:pPr>
            <a:r>
              <a:rPr lang="en-GB" dirty="0" smtClean="0">
                <a:ea typeface="+mn-ea"/>
              </a:rPr>
              <a:t>Like: </a:t>
            </a:r>
            <a:r>
              <a:rPr lang="en-GB" i="1" dirty="0" smtClean="0">
                <a:ea typeface="+mn-ea"/>
              </a:rPr>
              <a:t>misleading training course information</a:t>
            </a:r>
          </a:p>
          <a:p>
            <a:pPr fontAlgn="auto">
              <a:spcAft>
                <a:spcPts val="0"/>
              </a:spcAft>
              <a:defRPr/>
            </a:pPr>
            <a:r>
              <a:rPr lang="en-GB" dirty="0" smtClean="0">
                <a:ea typeface="+mn-ea"/>
              </a:rPr>
              <a:t>They brainstorm possible ‘cures’</a:t>
            </a:r>
          </a:p>
          <a:p>
            <a:pPr lvl="1" fontAlgn="auto">
              <a:spcAft>
                <a:spcPts val="0"/>
              </a:spcAft>
              <a:defRPr/>
            </a:pPr>
            <a:r>
              <a:rPr lang="en-GB" dirty="0" smtClean="0">
                <a:ea typeface="+mn-ea"/>
              </a:rPr>
              <a:t>Like: </a:t>
            </a:r>
            <a:r>
              <a:rPr lang="en-GB" i="1" dirty="0" smtClean="0">
                <a:ea typeface="+mn-ea"/>
              </a:rPr>
              <a:t>enhance slides, and tests to make the point clearer.</a:t>
            </a:r>
          </a:p>
          <a:p>
            <a:pPr fontAlgn="auto">
              <a:spcAft>
                <a:spcPts val="0"/>
              </a:spcAft>
              <a:defRPr/>
            </a:pPr>
            <a:r>
              <a:rPr lang="en-GB" i="1" dirty="0" smtClean="0">
                <a:ea typeface="+mn-ea"/>
              </a:rPr>
              <a:t>They may themselves, carry out the proposed changes and try them to see if they work. Keep it simple – prove concept works.</a:t>
            </a:r>
          </a:p>
          <a:p>
            <a:pPr fontAlgn="auto">
              <a:spcAft>
                <a:spcPts val="0"/>
              </a:spcAft>
              <a:defRPr/>
            </a:pPr>
            <a:r>
              <a:rPr lang="en-GB" i="1" dirty="0" smtClean="0">
                <a:ea typeface="+mn-ea"/>
              </a:rPr>
              <a:t>Successful changes are picked up at corporate quality level and instituted more widely and more properly.</a:t>
            </a:r>
          </a:p>
          <a:p>
            <a:pPr fontAlgn="auto">
              <a:spcAft>
                <a:spcPts val="0"/>
              </a:spcAft>
              <a:defRPr/>
            </a:pPr>
            <a:endParaRPr lang="en-GB" i="1" dirty="0">
              <a:ea typeface="+mn-ea"/>
            </a:endParaRPr>
          </a:p>
        </p:txBody>
      </p:sp>
      <p:sp>
        <p:nvSpPr>
          <p:cNvPr id="5" name="Footer Placeholder 4"/>
          <p:cNvSpPr>
            <a:spLocks noGrp="1"/>
          </p:cNvSpPr>
          <p:nvPr>
            <p:ph type="ftr" sz="quarter" idx="11"/>
          </p:nvPr>
        </p:nvSpPr>
        <p:spPr/>
        <p:txBody>
          <a:bodyPr/>
          <a:lstStyle/>
          <a:p>
            <a:pPr>
              <a:defRPr/>
            </a:pPr>
            <a:r>
              <a:rPr lang="en-US"/>
              <a:t>© Tom@Gilb.com  www.gilb.com</a:t>
            </a:r>
            <a:endParaRPr lang="en-GB"/>
          </a:p>
        </p:txBody>
      </p:sp>
      <p:sp>
        <p:nvSpPr>
          <p:cNvPr id="6" name="Slide Number Placeholder 5"/>
          <p:cNvSpPr>
            <a:spLocks noGrp="1"/>
          </p:cNvSpPr>
          <p:nvPr>
            <p:ph type="sldNum" sz="quarter" idx="12"/>
          </p:nvPr>
        </p:nvSpPr>
        <p:spPr/>
        <p:txBody>
          <a:bodyPr/>
          <a:lstStyle/>
          <a:p>
            <a:pPr>
              <a:defRPr/>
            </a:pPr>
            <a:fld id="{0CE9A7DA-2990-7847-832A-66F9E037DE05}" type="slidenum">
              <a:rPr lang="en-GB"/>
              <a:pPr>
                <a:defRPr/>
              </a:pPr>
              <a:t>30</a:t>
            </a:fld>
            <a:endParaRPr lang="en-GB"/>
          </a:p>
        </p:txBody>
      </p:sp>
      <p:sp>
        <p:nvSpPr>
          <p:cNvPr id="7" name="Date Placeholder 6"/>
          <p:cNvSpPr>
            <a:spLocks noGrp="1"/>
          </p:cNvSpPr>
          <p:nvPr>
            <p:ph type="dt" sz="quarter" idx="10"/>
          </p:nvPr>
        </p:nvSpPr>
        <p:spPr/>
        <p:txBody>
          <a:bodyPr/>
          <a:lstStyle/>
          <a:p>
            <a:fld id="{4EA16D1C-D254-E04B-B70F-D43574BEC4E9}" type="datetime4">
              <a:rPr lang="en-US"/>
              <a:pPr/>
              <a:t>May 26, 2015</a:t>
            </a:fld>
            <a:endParaRPr lang="en-GB"/>
          </a:p>
        </p:txBody>
      </p:sp>
    </p:spTree>
    <p:extLst>
      <p:ext uri="{BB962C8B-B14F-4D97-AF65-F5344CB8AC3E}">
        <p14:creationId xmlns:p14="http://schemas.microsoft.com/office/powerpoint/2010/main" val="150924325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107950"/>
            <a:ext cx="9144000" cy="958850"/>
          </a:xfrm>
        </p:spPr>
        <p:txBody>
          <a:bodyPr>
            <a:normAutofit fontScale="90000"/>
          </a:bodyPr>
          <a:lstStyle/>
          <a:p>
            <a:pPr fontAlgn="auto">
              <a:spcAft>
                <a:spcPts val="0"/>
              </a:spcAft>
              <a:defRPr/>
            </a:pPr>
            <a:r>
              <a:rPr lang="en-GB" sz="4400" dirty="0" smtClean="0">
                <a:ea typeface="+mj-ea"/>
              </a:rPr>
              <a:t>Effects of DPP: </a:t>
            </a:r>
            <a:br>
              <a:rPr lang="en-GB" sz="4400" dirty="0" smtClean="0">
                <a:ea typeface="+mj-ea"/>
              </a:rPr>
            </a:br>
            <a:r>
              <a:rPr lang="en-GB" sz="4400" dirty="0" smtClean="0">
                <a:ea typeface="+mj-ea"/>
              </a:rPr>
              <a:t>Grass roots wisdom</a:t>
            </a:r>
            <a:endParaRPr lang="en-GB" sz="4400" dirty="0">
              <a:ea typeface="+mj-ea"/>
            </a:endParaRPr>
          </a:p>
        </p:txBody>
      </p:sp>
      <p:sp>
        <p:nvSpPr>
          <p:cNvPr id="3" name="Content Placeholder 2"/>
          <p:cNvSpPr>
            <a:spLocks noGrp="1"/>
          </p:cNvSpPr>
          <p:nvPr>
            <p:ph idx="1"/>
          </p:nvPr>
        </p:nvSpPr>
        <p:spPr>
          <a:xfrm>
            <a:off x="354013" y="1371600"/>
            <a:ext cx="8431212" cy="5130800"/>
          </a:xfrm>
        </p:spPr>
        <p:txBody>
          <a:bodyPr>
            <a:normAutofit fontScale="70000" lnSpcReduction="20000"/>
          </a:bodyPr>
          <a:lstStyle/>
          <a:p>
            <a:pPr fontAlgn="auto">
              <a:spcAft>
                <a:spcPts val="0"/>
              </a:spcAft>
              <a:defRPr/>
            </a:pPr>
            <a:r>
              <a:rPr lang="en-GB" dirty="0" smtClean="0">
                <a:ea typeface="+mn-ea"/>
              </a:rPr>
              <a:t>Systemic (due to  ‘common cause’) defects are reduced quickly and in volume (2/3 in year)</a:t>
            </a:r>
          </a:p>
          <a:p>
            <a:pPr fontAlgn="auto">
              <a:spcAft>
                <a:spcPts val="0"/>
              </a:spcAft>
              <a:defRPr/>
            </a:pPr>
            <a:r>
              <a:rPr lang="en-GB" dirty="0" smtClean="0">
                <a:ea typeface="+mn-ea"/>
              </a:rPr>
              <a:t>The i</a:t>
            </a:r>
            <a:r>
              <a:rPr lang="en-GB" i="1" dirty="0" smtClean="0">
                <a:ea typeface="+mn-ea"/>
              </a:rPr>
              <a:t>nside knowledge </a:t>
            </a:r>
            <a:r>
              <a:rPr lang="en-GB" dirty="0" smtClean="0">
                <a:ea typeface="+mn-ea"/>
              </a:rPr>
              <a:t>of local teams is exploited – how things really work in the real world – why the defects </a:t>
            </a:r>
            <a:r>
              <a:rPr lang="en-GB" i="1" dirty="0" smtClean="0">
                <a:ea typeface="+mn-ea"/>
              </a:rPr>
              <a:t>really </a:t>
            </a:r>
            <a:r>
              <a:rPr lang="en-GB" dirty="0" smtClean="0">
                <a:ea typeface="+mn-ea"/>
              </a:rPr>
              <a:t>occurred</a:t>
            </a:r>
          </a:p>
          <a:p>
            <a:pPr fontAlgn="auto">
              <a:spcAft>
                <a:spcPts val="0"/>
              </a:spcAft>
              <a:defRPr/>
            </a:pPr>
            <a:r>
              <a:rPr lang="en-GB" dirty="0" smtClean="0">
                <a:ea typeface="+mn-ea"/>
              </a:rPr>
              <a:t>The </a:t>
            </a:r>
            <a:r>
              <a:rPr lang="en-GB" i="1" dirty="0" smtClean="0">
                <a:ea typeface="+mn-ea"/>
              </a:rPr>
              <a:t>inside local understanding </a:t>
            </a:r>
            <a:r>
              <a:rPr lang="en-GB" dirty="0" smtClean="0">
                <a:ea typeface="+mn-ea"/>
              </a:rPr>
              <a:t>of </a:t>
            </a:r>
            <a:r>
              <a:rPr lang="en-GB" i="1" dirty="0" smtClean="0">
                <a:ea typeface="+mn-ea"/>
              </a:rPr>
              <a:t>socially acceptable changes </a:t>
            </a:r>
            <a:r>
              <a:rPr lang="en-GB" dirty="0" smtClean="0">
                <a:ea typeface="+mn-ea"/>
              </a:rPr>
              <a:t>is used: people will not suggest changes they would hate to do themselves</a:t>
            </a:r>
          </a:p>
          <a:p>
            <a:pPr fontAlgn="auto">
              <a:spcAft>
                <a:spcPts val="0"/>
              </a:spcAft>
              <a:defRPr/>
            </a:pPr>
            <a:r>
              <a:rPr lang="en-GB" dirty="0" smtClean="0">
                <a:ea typeface="+mn-ea"/>
              </a:rPr>
              <a:t>The feeling of ‘empowered creativity’ to find process improvements that </a:t>
            </a:r>
            <a:r>
              <a:rPr lang="en-GB" i="1" dirty="0" smtClean="0">
                <a:ea typeface="+mn-ea"/>
              </a:rPr>
              <a:t>really </a:t>
            </a:r>
            <a:r>
              <a:rPr lang="en-GB" dirty="0" smtClean="0">
                <a:ea typeface="+mn-ea"/>
              </a:rPr>
              <a:t>work, is very motivating to the grass roots professionals!</a:t>
            </a:r>
          </a:p>
          <a:p>
            <a:pPr lvl="1" fontAlgn="auto">
              <a:spcAft>
                <a:spcPts val="0"/>
              </a:spcAft>
              <a:defRPr/>
            </a:pPr>
            <a:r>
              <a:rPr lang="en-GB" dirty="0" smtClean="0">
                <a:ea typeface="+mn-ea"/>
              </a:rPr>
              <a:t>Big costly ideas that </a:t>
            </a:r>
            <a:r>
              <a:rPr lang="en-GB" i="1" dirty="0" smtClean="0">
                <a:ea typeface="+mn-ea"/>
              </a:rPr>
              <a:t>never wor</a:t>
            </a:r>
            <a:r>
              <a:rPr lang="en-GB" dirty="0" smtClean="0">
                <a:ea typeface="+mn-ea"/>
              </a:rPr>
              <a:t>k, as often suggested by management, architects,  and interested suppliers, are not imposed on the developers.</a:t>
            </a:r>
          </a:p>
          <a:p>
            <a:pPr lvl="1" fontAlgn="auto">
              <a:spcAft>
                <a:spcPts val="0"/>
              </a:spcAft>
              <a:defRPr/>
            </a:pPr>
            <a:r>
              <a:rPr lang="en-GB" dirty="0" smtClean="0">
                <a:ea typeface="+mn-ea"/>
              </a:rPr>
              <a:t>Ideas that don’t work are discarded quickly, or re-tuned to work better.</a:t>
            </a:r>
          </a:p>
          <a:p>
            <a:pPr fontAlgn="auto">
              <a:spcAft>
                <a:spcPts val="0"/>
              </a:spcAft>
              <a:defRPr/>
            </a:pPr>
            <a:r>
              <a:rPr lang="en-GB" dirty="0" smtClean="0">
                <a:ea typeface="+mn-ea"/>
              </a:rPr>
              <a:t>Many small but practical improvements, quickly and cheaply deployed, 200-2,000 annually, add up to major measurable change in quality.</a:t>
            </a:r>
          </a:p>
          <a:p>
            <a:pPr fontAlgn="auto">
              <a:spcAft>
                <a:spcPts val="0"/>
              </a:spcAft>
              <a:defRPr/>
            </a:pPr>
            <a:r>
              <a:rPr lang="en-GB" dirty="0" smtClean="0">
                <a:ea typeface="+mn-ea"/>
              </a:rPr>
              <a:t>Any one group (like ‘test’, or a 4 person development team) can use this method on their </a:t>
            </a:r>
            <a:r>
              <a:rPr lang="en-GB" i="1" dirty="0" smtClean="0">
                <a:ea typeface="+mn-ea"/>
              </a:rPr>
              <a:t>own work</a:t>
            </a:r>
            <a:r>
              <a:rPr lang="en-GB" dirty="0" smtClean="0">
                <a:ea typeface="+mn-ea"/>
              </a:rPr>
              <a:t>, to prove how well it works – improving quality.</a:t>
            </a:r>
            <a:endParaRPr lang="en-GB" dirty="0">
              <a:ea typeface="+mn-ea"/>
            </a:endParaRPr>
          </a:p>
        </p:txBody>
      </p:sp>
      <p:sp>
        <p:nvSpPr>
          <p:cNvPr id="5" name="Footer Placeholder 4"/>
          <p:cNvSpPr>
            <a:spLocks noGrp="1"/>
          </p:cNvSpPr>
          <p:nvPr>
            <p:ph type="ftr" sz="quarter" idx="11"/>
          </p:nvPr>
        </p:nvSpPr>
        <p:spPr/>
        <p:txBody>
          <a:bodyPr/>
          <a:lstStyle/>
          <a:p>
            <a:pPr>
              <a:defRPr/>
            </a:pPr>
            <a:r>
              <a:rPr lang="en-US"/>
              <a:t>© Tom@Gilb.com  www.gilb.com</a:t>
            </a:r>
            <a:endParaRPr lang="en-GB"/>
          </a:p>
        </p:txBody>
      </p:sp>
      <p:sp>
        <p:nvSpPr>
          <p:cNvPr id="6" name="Slide Number Placeholder 5"/>
          <p:cNvSpPr>
            <a:spLocks noGrp="1"/>
          </p:cNvSpPr>
          <p:nvPr>
            <p:ph type="sldNum" sz="quarter" idx="12"/>
          </p:nvPr>
        </p:nvSpPr>
        <p:spPr/>
        <p:txBody>
          <a:bodyPr/>
          <a:lstStyle/>
          <a:p>
            <a:pPr>
              <a:defRPr/>
            </a:pPr>
            <a:fld id="{F90D7F58-D415-A14C-B300-B38DA2129B4A}" type="slidenum">
              <a:rPr lang="en-GB"/>
              <a:pPr>
                <a:defRPr/>
              </a:pPr>
              <a:t>31</a:t>
            </a:fld>
            <a:endParaRPr lang="en-GB"/>
          </a:p>
        </p:txBody>
      </p:sp>
      <p:sp>
        <p:nvSpPr>
          <p:cNvPr id="7" name="Date Placeholder 6"/>
          <p:cNvSpPr>
            <a:spLocks noGrp="1"/>
          </p:cNvSpPr>
          <p:nvPr>
            <p:ph type="dt" sz="quarter" idx="10"/>
          </p:nvPr>
        </p:nvSpPr>
        <p:spPr/>
        <p:txBody>
          <a:bodyPr/>
          <a:lstStyle/>
          <a:p>
            <a:fld id="{A6F88815-B77F-C146-8EA5-659940CCEE2B}" type="datetime4">
              <a:rPr lang="en-US"/>
              <a:pPr/>
              <a:t>May 26, 2015</a:t>
            </a:fld>
            <a:endParaRPr lang="en-GB"/>
          </a:p>
        </p:txBody>
      </p:sp>
    </p:spTree>
    <p:extLst>
      <p:ext uri="{BB962C8B-B14F-4D97-AF65-F5344CB8AC3E}">
        <p14:creationId xmlns:p14="http://schemas.microsoft.com/office/powerpoint/2010/main" val="112428460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107950"/>
            <a:ext cx="7581900" cy="781050"/>
          </a:xfrm>
        </p:spPr>
        <p:txBody>
          <a:bodyPr/>
          <a:lstStyle/>
          <a:p>
            <a:pPr fontAlgn="auto">
              <a:spcAft>
                <a:spcPts val="0"/>
              </a:spcAft>
              <a:defRPr/>
            </a:pPr>
            <a:r>
              <a:rPr lang="en-GB" dirty="0" smtClean="0">
                <a:ea typeface="+mj-ea"/>
              </a:rPr>
              <a:t>DPP Policy</a:t>
            </a:r>
            <a:endParaRPr lang="en-GB" dirty="0">
              <a:ea typeface="+mj-ea"/>
            </a:endParaRPr>
          </a:p>
        </p:txBody>
      </p:sp>
      <p:sp>
        <p:nvSpPr>
          <p:cNvPr id="3" name="Content Placeholder 2"/>
          <p:cNvSpPr>
            <a:spLocks noGrp="1"/>
          </p:cNvSpPr>
          <p:nvPr>
            <p:ph idx="1"/>
          </p:nvPr>
        </p:nvSpPr>
        <p:spPr>
          <a:xfrm>
            <a:off x="354013" y="1054100"/>
            <a:ext cx="8624887" cy="5029200"/>
          </a:xfrm>
        </p:spPr>
        <p:txBody>
          <a:bodyPr>
            <a:normAutofit fontScale="70000" lnSpcReduction="20000"/>
          </a:bodyPr>
          <a:lstStyle/>
          <a:p>
            <a:pPr fontAlgn="auto">
              <a:spcAft>
                <a:spcPts val="0"/>
              </a:spcAft>
              <a:defRPr/>
            </a:pPr>
            <a:r>
              <a:rPr lang="en-GB" dirty="0" smtClean="0">
                <a:ea typeface="+mn-ea"/>
              </a:rPr>
              <a:t>All interested teams will be given regular opportunities to analyze their own defects using the DPP process.</a:t>
            </a:r>
          </a:p>
          <a:p>
            <a:pPr fontAlgn="auto">
              <a:spcAft>
                <a:spcPts val="0"/>
              </a:spcAft>
              <a:defRPr/>
            </a:pPr>
            <a:r>
              <a:rPr lang="en-GB" dirty="0" smtClean="0">
                <a:ea typeface="+mn-ea"/>
              </a:rPr>
              <a:t>They will be given the opportunity to try out their solutions; and </a:t>
            </a:r>
            <a:r>
              <a:rPr lang="en-GB" i="1" dirty="0" smtClean="0">
                <a:ea typeface="+mn-ea"/>
              </a:rPr>
              <a:t>measure </a:t>
            </a:r>
            <a:r>
              <a:rPr lang="en-GB" dirty="0" smtClean="0">
                <a:ea typeface="+mn-ea"/>
              </a:rPr>
              <a:t>the </a:t>
            </a:r>
            <a:r>
              <a:rPr lang="en-GB" i="1" dirty="0" smtClean="0">
                <a:ea typeface="+mn-ea"/>
              </a:rPr>
              <a:t>effects </a:t>
            </a:r>
            <a:r>
              <a:rPr lang="en-GB" dirty="0" smtClean="0">
                <a:ea typeface="+mn-ea"/>
              </a:rPr>
              <a:t>of their solutions.</a:t>
            </a:r>
          </a:p>
          <a:p>
            <a:pPr fontAlgn="auto">
              <a:spcAft>
                <a:spcPts val="0"/>
              </a:spcAft>
              <a:defRPr/>
            </a:pPr>
            <a:r>
              <a:rPr lang="en-GB" dirty="0" smtClean="0">
                <a:ea typeface="+mn-ea"/>
              </a:rPr>
              <a:t>Local successful solutions will be adopted more widely, by groups responsible for change and improvement (CTO level)</a:t>
            </a:r>
          </a:p>
          <a:p>
            <a:pPr fontAlgn="auto">
              <a:spcAft>
                <a:spcPts val="0"/>
              </a:spcAft>
              <a:defRPr/>
            </a:pPr>
            <a:r>
              <a:rPr lang="en-GB" dirty="0" smtClean="0">
                <a:ea typeface="+mn-ea"/>
              </a:rPr>
              <a:t>Local groups responsible for initially finding, and successfully trying out improvements will be suitably honoured and rewarded.</a:t>
            </a:r>
          </a:p>
          <a:p>
            <a:pPr fontAlgn="auto">
              <a:spcAft>
                <a:spcPts val="0"/>
              </a:spcAft>
              <a:defRPr/>
            </a:pPr>
            <a:r>
              <a:rPr lang="en-GB" dirty="0" smtClean="0">
                <a:ea typeface="+mn-ea"/>
              </a:rPr>
              <a:t>The minimum amount of annual investment in this activity is 5% of total work hours.</a:t>
            </a:r>
          </a:p>
          <a:p>
            <a:pPr fontAlgn="auto">
              <a:spcAft>
                <a:spcPts val="0"/>
              </a:spcAft>
              <a:defRPr/>
            </a:pPr>
            <a:r>
              <a:rPr lang="en-GB" dirty="0" smtClean="0">
                <a:ea typeface="+mn-ea"/>
              </a:rPr>
              <a:t>Failure to successfully invest in this each year, irrespective of excuses*, will be considered a serious management failure.</a:t>
            </a:r>
          </a:p>
          <a:p>
            <a:pPr lvl="1" fontAlgn="auto">
              <a:spcAft>
                <a:spcPts val="0"/>
              </a:spcAft>
              <a:defRPr/>
            </a:pPr>
            <a:r>
              <a:rPr lang="en-GB" dirty="0" smtClean="0">
                <a:ea typeface="+mn-ea"/>
              </a:rPr>
              <a:t>* ‘meeting deadlines’ is an invalid excuse. Deadlines are a major reason for doing this properly. Defects destroy deadlines! </a:t>
            </a:r>
          </a:p>
          <a:p>
            <a:pPr lvl="1" fontAlgn="auto">
              <a:spcAft>
                <a:spcPts val="0"/>
              </a:spcAft>
              <a:defRPr/>
            </a:pPr>
            <a:r>
              <a:rPr lang="en-GB" dirty="0" smtClean="0">
                <a:ea typeface="+mn-ea"/>
              </a:rPr>
              <a:t>Investments early in critical projects can  easily save those projects.</a:t>
            </a:r>
            <a:endParaRPr lang="en-GB" dirty="0">
              <a:ea typeface="+mn-ea"/>
            </a:endParaRPr>
          </a:p>
        </p:txBody>
      </p:sp>
      <p:sp>
        <p:nvSpPr>
          <p:cNvPr id="5" name="Footer Placeholder 4"/>
          <p:cNvSpPr>
            <a:spLocks noGrp="1"/>
          </p:cNvSpPr>
          <p:nvPr>
            <p:ph type="ftr" sz="quarter" idx="11"/>
          </p:nvPr>
        </p:nvSpPr>
        <p:spPr/>
        <p:txBody>
          <a:bodyPr/>
          <a:lstStyle/>
          <a:p>
            <a:pPr>
              <a:defRPr/>
            </a:pPr>
            <a:r>
              <a:rPr lang="en-US"/>
              <a:t>© Tom@Gilb.com  www.gilb.com</a:t>
            </a:r>
            <a:endParaRPr lang="en-GB"/>
          </a:p>
        </p:txBody>
      </p:sp>
      <p:sp>
        <p:nvSpPr>
          <p:cNvPr id="6" name="Slide Number Placeholder 5"/>
          <p:cNvSpPr>
            <a:spLocks noGrp="1"/>
          </p:cNvSpPr>
          <p:nvPr>
            <p:ph type="sldNum" sz="quarter" idx="12"/>
          </p:nvPr>
        </p:nvSpPr>
        <p:spPr/>
        <p:txBody>
          <a:bodyPr/>
          <a:lstStyle/>
          <a:p>
            <a:pPr>
              <a:defRPr/>
            </a:pPr>
            <a:fld id="{F3BCEC81-CC6A-FE40-87A0-8F3BEEC464CF}" type="slidenum">
              <a:rPr lang="en-GB"/>
              <a:pPr>
                <a:defRPr/>
              </a:pPr>
              <a:t>32</a:t>
            </a:fld>
            <a:endParaRPr lang="en-GB"/>
          </a:p>
        </p:txBody>
      </p:sp>
      <p:sp>
        <p:nvSpPr>
          <p:cNvPr id="7" name="Date Placeholder 6"/>
          <p:cNvSpPr>
            <a:spLocks noGrp="1"/>
          </p:cNvSpPr>
          <p:nvPr>
            <p:ph type="dt" sz="quarter" idx="10"/>
          </p:nvPr>
        </p:nvSpPr>
        <p:spPr/>
        <p:txBody>
          <a:bodyPr/>
          <a:lstStyle/>
          <a:p>
            <a:fld id="{382A2D9A-F562-2B43-82F4-15706A864018}" type="datetime4">
              <a:rPr lang="en-US"/>
              <a:pPr/>
              <a:t>May 26, 2015</a:t>
            </a:fld>
            <a:endParaRPr lang="en-GB"/>
          </a:p>
        </p:txBody>
      </p:sp>
    </p:spTree>
    <p:extLst>
      <p:ext uri="{BB962C8B-B14F-4D97-AF65-F5344CB8AC3E}">
        <p14:creationId xmlns:p14="http://schemas.microsoft.com/office/powerpoint/2010/main" val="209120369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107950"/>
            <a:ext cx="7581900" cy="704850"/>
          </a:xfrm>
        </p:spPr>
        <p:txBody>
          <a:bodyPr>
            <a:normAutofit fontScale="90000"/>
          </a:bodyPr>
          <a:lstStyle/>
          <a:p>
            <a:pPr fontAlgn="auto">
              <a:spcAft>
                <a:spcPts val="0"/>
              </a:spcAft>
              <a:defRPr/>
            </a:pPr>
            <a:r>
              <a:rPr lang="en-GB" dirty="0" smtClean="0">
                <a:ea typeface="+mj-ea"/>
              </a:rPr>
              <a:t>Summary DPP</a:t>
            </a:r>
            <a:endParaRPr lang="en-GB" dirty="0">
              <a:ea typeface="+mj-ea"/>
            </a:endParaRPr>
          </a:p>
        </p:txBody>
      </p:sp>
      <p:sp>
        <p:nvSpPr>
          <p:cNvPr id="3" name="Content Placeholder 2"/>
          <p:cNvSpPr>
            <a:spLocks noGrp="1"/>
          </p:cNvSpPr>
          <p:nvPr>
            <p:ph idx="1"/>
          </p:nvPr>
        </p:nvSpPr>
        <p:spPr>
          <a:xfrm>
            <a:off x="354013" y="1092200"/>
            <a:ext cx="8431212" cy="4991100"/>
          </a:xfrm>
        </p:spPr>
        <p:txBody>
          <a:bodyPr>
            <a:normAutofit fontScale="92500" lnSpcReduction="20000"/>
          </a:bodyPr>
          <a:lstStyle/>
          <a:p>
            <a:pPr fontAlgn="auto">
              <a:spcAft>
                <a:spcPts val="0"/>
              </a:spcAft>
              <a:defRPr/>
            </a:pPr>
            <a:r>
              <a:rPr lang="en-GB" dirty="0" smtClean="0">
                <a:ea typeface="+mn-ea"/>
              </a:rPr>
              <a:t>Defect Prevention is the smartest way to improve quality and to reduce time to market.</a:t>
            </a:r>
          </a:p>
          <a:p>
            <a:pPr fontAlgn="auto">
              <a:spcAft>
                <a:spcPts val="0"/>
              </a:spcAft>
              <a:defRPr/>
            </a:pPr>
            <a:r>
              <a:rPr lang="en-GB" dirty="0" smtClean="0">
                <a:ea typeface="+mn-ea"/>
              </a:rPr>
              <a:t>DPP is applicable to all work processes</a:t>
            </a:r>
          </a:p>
          <a:p>
            <a:pPr fontAlgn="auto">
              <a:spcAft>
                <a:spcPts val="0"/>
              </a:spcAft>
              <a:defRPr/>
            </a:pPr>
            <a:r>
              <a:rPr lang="en-GB" dirty="0" smtClean="0">
                <a:ea typeface="+mn-ea"/>
              </a:rPr>
              <a:t>DPP results are highly measurable</a:t>
            </a:r>
          </a:p>
          <a:p>
            <a:pPr fontAlgn="auto">
              <a:spcAft>
                <a:spcPts val="0"/>
              </a:spcAft>
              <a:defRPr/>
            </a:pPr>
            <a:r>
              <a:rPr lang="en-GB" dirty="0" smtClean="0">
                <a:ea typeface="+mn-ea"/>
              </a:rPr>
              <a:t>DPP results happen in the short term (this month) but take a few years to get full harvest. DPP should be continued eternally, in changing environments.</a:t>
            </a:r>
          </a:p>
          <a:p>
            <a:pPr fontAlgn="auto">
              <a:spcAft>
                <a:spcPts val="0"/>
              </a:spcAft>
              <a:defRPr/>
            </a:pPr>
            <a:r>
              <a:rPr lang="en-GB" dirty="0" smtClean="0">
                <a:ea typeface="+mn-ea"/>
              </a:rPr>
              <a:t>DPP avoids ‘great management failure’ changes</a:t>
            </a:r>
          </a:p>
          <a:p>
            <a:pPr lvl="1" fontAlgn="auto">
              <a:spcAft>
                <a:spcPts val="0"/>
              </a:spcAft>
              <a:defRPr/>
            </a:pPr>
            <a:r>
              <a:rPr lang="en-GB" dirty="0" smtClean="0">
                <a:ea typeface="+mn-ea"/>
              </a:rPr>
              <a:t>Management exploits local know how and creativity forever</a:t>
            </a:r>
          </a:p>
          <a:p>
            <a:pPr lvl="1" fontAlgn="auto">
              <a:spcAft>
                <a:spcPts val="0"/>
              </a:spcAft>
              <a:defRPr/>
            </a:pPr>
            <a:r>
              <a:rPr lang="en-GB" dirty="0" smtClean="0">
                <a:ea typeface="+mn-ea"/>
              </a:rPr>
              <a:t>People love to be listened to, and to see their ideas work and get spread to a larger organization.</a:t>
            </a:r>
            <a:endParaRPr lang="en-GB" dirty="0">
              <a:ea typeface="+mn-ea"/>
            </a:endParaRPr>
          </a:p>
        </p:txBody>
      </p:sp>
      <p:sp>
        <p:nvSpPr>
          <p:cNvPr id="5" name="Footer Placeholder 4"/>
          <p:cNvSpPr>
            <a:spLocks noGrp="1"/>
          </p:cNvSpPr>
          <p:nvPr>
            <p:ph type="ftr" sz="quarter" idx="11"/>
          </p:nvPr>
        </p:nvSpPr>
        <p:spPr/>
        <p:txBody>
          <a:bodyPr/>
          <a:lstStyle/>
          <a:p>
            <a:pPr>
              <a:defRPr/>
            </a:pPr>
            <a:r>
              <a:rPr lang="en-US"/>
              <a:t>© Tom@Gilb.com  www.gilb.com</a:t>
            </a:r>
            <a:endParaRPr lang="en-GB"/>
          </a:p>
        </p:txBody>
      </p:sp>
      <p:sp>
        <p:nvSpPr>
          <p:cNvPr id="6" name="Slide Number Placeholder 5"/>
          <p:cNvSpPr>
            <a:spLocks noGrp="1"/>
          </p:cNvSpPr>
          <p:nvPr>
            <p:ph type="sldNum" sz="quarter" idx="12"/>
          </p:nvPr>
        </p:nvSpPr>
        <p:spPr/>
        <p:txBody>
          <a:bodyPr/>
          <a:lstStyle/>
          <a:p>
            <a:pPr>
              <a:defRPr/>
            </a:pPr>
            <a:fld id="{FA691A71-9E0A-E541-9A5D-EC1FF8B65D04}" type="slidenum">
              <a:rPr lang="en-GB"/>
              <a:pPr>
                <a:defRPr/>
              </a:pPr>
              <a:t>33</a:t>
            </a:fld>
            <a:endParaRPr lang="en-GB"/>
          </a:p>
        </p:txBody>
      </p:sp>
      <p:sp>
        <p:nvSpPr>
          <p:cNvPr id="7" name="Date Placeholder 6"/>
          <p:cNvSpPr>
            <a:spLocks noGrp="1"/>
          </p:cNvSpPr>
          <p:nvPr>
            <p:ph type="dt" sz="quarter" idx="10"/>
          </p:nvPr>
        </p:nvSpPr>
        <p:spPr/>
        <p:txBody>
          <a:bodyPr/>
          <a:lstStyle/>
          <a:p>
            <a:fld id="{827FFCA7-0403-5D45-B119-9EE51CC2E578}" type="datetime4">
              <a:rPr lang="en-US"/>
              <a:pPr/>
              <a:t>May 26, 2015</a:t>
            </a:fld>
            <a:endParaRPr lang="en-GB"/>
          </a:p>
        </p:txBody>
      </p:sp>
    </p:spTree>
    <p:extLst>
      <p:ext uri="{BB962C8B-B14F-4D97-AF65-F5344CB8AC3E}">
        <p14:creationId xmlns:p14="http://schemas.microsoft.com/office/powerpoint/2010/main" val="401570732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defRPr/>
            </a:pPr>
            <a:r>
              <a:rPr lang="en-US" sz="3200" dirty="0" smtClean="0">
                <a:ea typeface="+mj-ea"/>
              </a:rPr>
              <a:t>Systematic Reduction of Defect Injection:</a:t>
            </a:r>
            <a:endParaRPr lang="en-GB" dirty="0">
              <a:ea typeface="+mj-ea"/>
              <a:cs typeface="+mj-cs"/>
            </a:endParaRPr>
          </a:p>
        </p:txBody>
      </p:sp>
      <p:sp>
        <p:nvSpPr>
          <p:cNvPr id="3" name="Content Placeholder 2"/>
          <p:cNvSpPr>
            <a:spLocks noGrp="1"/>
          </p:cNvSpPr>
          <p:nvPr>
            <p:ph idx="1"/>
          </p:nvPr>
        </p:nvSpPr>
        <p:spPr/>
        <p:txBody>
          <a:bodyPr/>
          <a:lstStyle/>
          <a:p>
            <a:pPr fontAlgn="auto">
              <a:spcAft>
                <a:spcPts val="0"/>
              </a:spcAft>
              <a:buFont typeface="Wingdings" pitchFamily="2" charset="2"/>
              <a:buChar char="n"/>
              <a:defRPr/>
            </a:pPr>
            <a:r>
              <a:rPr lang="en-US" sz="3200" dirty="0" smtClean="0">
                <a:ea typeface="+mn-ea"/>
                <a:cs typeface="+mn-cs"/>
              </a:rPr>
              <a:t> </a:t>
            </a:r>
            <a:r>
              <a:rPr lang="en-US" sz="3000" dirty="0" smtClean="0">
                <a:ea typeface="+mn-ea"/>
              </a:rPr>
              <a:t>The Defect Prevention Process: </a:t>
            </a:r>
          </a:p>
          <a:p>
            <a:pPr lvl="1" fontAlgn="auto">
              <a:spcAft>
                <a:spcPts val="0"/>
              </a:spcAft>
              <a:buClr>
                <a:schemeClr val="accent1">
                  <a:lumMod val="60000"/>
                  <a:lumOff val="40000"/>
                </a:schemeClr>
              </a:buClr>
              <a:buFont typeface="Wingdings" pitchFamily="2" charset="2"/>
              <a:buChar char="n"/>
              <a:defRPr/>
            </a:pPr>
            <a:r>
              <a:rPr lang="en-US" sz="2800" dirty="0" smtClean="0">
                <a:ea typeface="+mn-ea"/>
              </a:rPr>
              <a:t>how can we </a:t>
            </a:r>
            <a:r>
              <a:rPr lang="en-US" sz="2800" dirty="0" err="1" smtClean="0">
                <a:ea typeface="+mn-ea"/>
              </a:rPr>
              <a:t>organise</a:t>
            </a:r>
            <a:r>
              <a:rPr lang="en-US" sz="2800" dirty="0" smtClean="0">
                <a:ea typeface="+mn-ea"/>
              </a:rPr>
              <a:t> ourselves at the test level </a:t>
            </a:r>
          </a:p>
          <a:p>
            <a:pPr lvl="1" fontAlgn="auto">
              <a:spcAft>
                <a:spcPts val="0"/>
              </a:spcAft>
              <a:buClr>
                <a:schemeClr val="accent1">
                  <a:lumMod val="60000"/>
                  <a:lumOff val="40000"/>
                </a:schemeClr>
              </a:buClr>
              <a:buFont typeface="Wingdings" pitchFamily="2" charset="2"/>
              <a:buChar char="n"/>
              <a:defRPr/>
            </a:pPr>
            <a:r>
              <a:rPr lang="en-US" sz="2800" dirty="0" smtClean="0">
                <a:ea typeface="+mn-ea"/>
              </a:rPr>
              <a:t>to </a:t>
            </a:r>
            <a:r>
              <a:rPr lang="en-US" sz="2800" dirty="0" err="1" smtClean="0">
                <a:ea typeface="+mn-ea"/>
              </a:rPr>
              <a:t>analyse</a:t>
            </a:r>
            <a:r>
              <a:rPr lang="en-US" sz="2800" dirty="0" smtClean="0">
                <a:ea typeface="+mn-ea"/>
              </a:rPr>
              <a:t> recurrent problems </a:t>
            </a:r>
          </a:p>
          <a:p>
            <a:pPr lvl="1" fontAlgn="auto">
              <a:spcAft>
                <a:spcPts val="0"/>
              </a:spcAft>
              <a:buClr>
                <a:schemeClr val="accent1">
                  <a:lumMod val="60000"/>
                  <a:lumOff val="40000"/>
                </a:schemeClr>
              </a:buClr>
              <a:buFont typeface="Wingdings" pitchFamily="2" charset="2"/>
              <a:buChar char="n"/>
              <a:defRPr/>
            </a:pPr>
            <a:r>
              <a:rPr lang="en-US" sz="2800" dirty="0" smtClean="0">
                <a:ea typeface="+mn-ea"/>
              </a:rPr>
              <a:t>and implement practical changes to avoid them?   </a:t>
            </a:r>
            <a:endParaRPr lang="en-GB" dirty="0">
              <a:solidFill>
                <a:schemeClr val="tx1">
                  <a:lumMod val="65000"/>
                  <a:lumOff val="35000"/>
                </a:schemeClr>
              </a:solidFill>
              <a:ea typeface="+mn-ea"/>
            </a:endParaRPr>
          </a:p>
        </p:txBody>
      </p:sp>
      <p:sp>
        <p:nvSpPr>
          <p:cNvPr id="29701" name="Slide Number Placeholder 4"/>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95C0450-60FD-CA4C-9300-DFFCDCED3CE8}" type="slidenum">
              <a:rPr lang="en-US">
                <a:ea typeface="ＭＳ Ｐゴシック" pitchFamily="-65" charset="-128"/>
                <a:cs typeface="ＭＳ Ｐゴシック" pitchFamily="-65" charset="-128"/>
              </a:rPr>
              <a:pPr fontAlgn="base">
                <a:spcBef>
                  <a:spcPct val="0"/>
                </a:spcBef>
                <a:spcAft>
                  <a:spcPct val="0"/>
                </a:spcAft>
                <a:defRPr/>
              </a:pPr>
              <a:t>34</a:t>
            </a:fld>
            <a:endParaRPr lang="en-US">
              <a:ea typeface="ＭＳ Ｐゴシック" pitchFamily="-65" charset="-128"/>
              <a:cs typeface="ＭＳ Ｐゴシック" pitchFamily="-65" charset="-128"/>
            </a:endParaRPr>
          </a:p>
        </p:txBody>
      </p:sp>
      <p:sp>
        <p:nvSpPr>
          <p:cNvPr id="6" name="Footer Placeholder 5"/>
          <p:cNvSpPr>
            <a:spLocks noGrp="1"/>
          </p:cNvSpPr>
          <p:nvPr>
            <p:ph type="ftr" sz="quarter" idx="11"/>
          </p:nvPr>
        </p:nvSpPr>
        <p:spPr/>
        <p:txBody>
          <a:bodyPr/>
          <a:lstStyle/>
          <a:p>
            <a:pPr>
              <a:defRPr/>
            </a:pPr>
            <a:r>
              <a:rPr lang="en-US"/>
              <a:t>© Tom@Gilb.com  www.gilb.com</a:t>
            </a:r>
          </a:p>
        </p:txBody>
      </p:sp>
      <p:sp>
        <p:nvSpPr>
          <p:cNvPr id="7" name="Date Placeholder 6"/>
          <p:cNvSpPr>
            <a:spLocks noGrp="1"/>
          </p:cNvSpPr>
          <p:nvPr>
            <p:ph type="dt" sz="quarter" idx="10"/>
          </p:nvPr>
        </p:nvSpPr>
        <p:spPr/>
        <p:txBody>
          <a:bodyPr/>
          <a:lstStyle/>
          <a:p>
            <a:fld id="{390C127D-D6BB-5C4C-B27A-819325FDCDB6}" type="datetime4">
              <a:rPr lang="en-US"/>
              <a:pPr/>
              <a:t>May 26, 2015</a:t>
            </a:fld>
            <a:endParaRPr lang="en-GB"/>
          </a:p>
        </p:txBody>
      </p:sp>
    </p:spTree>
    <p:extLst>
      <p:ext uri="{BB962C8B-B14F-4D97-AF65-F5344CB8AC3E}">
        <p14:creationId xmlns:p14="http://schemas.microsoft.com/office/powerpoint/2010/main" val="149647196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p:cNvPicPr>
            <a:picLocks noChangeArrowheads="1"/>
          </p:cNvPicPr>
          <p:nvPr/>
        </p:nvPicPr>
        <p:blipFill>
          <a:blip r:embed="rId3"/>
          <a:srcRect/>
          <a:stretch>
            <a:fillRect/>
          </a:stretch>
        </p:blipFill>
        <p:spPr bwMode="auto">
          <a:xfrm>
            <a:off x="0" y="0"/>
            <a:ext cx="9058275" cy="6883400"/>
          </a:xfrm>
          <a:prstGeom prst="rect">
            <a:avLst/>
          </a:prstGeom>
          <a:noFill/>
          <a:ln w="9525">
            <a:noFill/>
            <a:miter lim="800000"/>
            <a:headEnd/>
            <a:tailEnd/>
          </a:ln>
        </p:spPr>
      </p:pic>
      <p:sp>
        <p:nvSpPr>
          <p:cNvPr id="201731" name="Rectangle 3"/>
          <p:cNvSpPr>
            <a:spLocks noGrp="1" noChangeArrowheads="1"/>
          </p:cNvSpPr>
          <p:nvPr>
            <p:ph type="title"/>
          </p:nvPr>
        </p:nvSpPr>
        <p:spPr>
          <a:xfrm>
            <a:off x="838200" y="0"/>
            <a:ext cx="7772400" cy="533400"/>
          </a:xfrm>
          <a:solidFill>
            <a:srgbClr val="FFFF00"/>
          </a:solidFill>
        </p:spPr>
        <p:txBody>
          <a:bodyPr lIns="92075" tIns="46038" rIns="92075" bIns="46038">
            <a:normAutofit fontScale="90000"/>
          </a:bodyPr>
          <a:lstStyle/>
          <a:p>
            <a:pPr fontAlgn="auto">
              <a:spcAft>
                <a:spcPts val="0"/>
              </a:spcAft>
              <a:defRPr/>
            </a:pPr>
            <a:r>
              <a:rPr lang="en-US" sz="3200">
                <a:ea typeface="+mj-ea"/>
              </a:rPr>
              <a:t>Cost of Quality over Time: Raytheon 95</a:t>
            </a:r>
          </a:p>
        </p:txBody>
      </p:sp>
      <p:grpSp>
        <p:nvGrpSpPr>
          <p:cNvPr id="202756" name="Group 4"/>
          <p:cNvGrpSpPr>
            <a:grpSpLocks/>
          </p:cNvGrpSpPr>
          <p:nvPr/>
        </p:nvGrpSpPr>
        <p:grpSpPr bwMode="auto">
          <a:xfrm>
            <a:off x="2390775" y="1189038"/>
            <a:ext cx="3860800" cy="1114425"/>
            <a:chOff x="1506" y="749"/>
            <a:chExt cx="2432" cy="702"/>
          </a:xfrm>
        </p:grpSpPr>
        <p:sp>
          <p:nvSpPr>
            <p:cNvPr id="202772" name="Freeform 5"/>
            <p:cNvSpPr>
              <a:spLocks/>
            </p:cNvSpPr>
            <p:nvPr/>
          </p:nvSpPr>
          <p:spPr bwMode="auto">
            <a:xfrm>
              <a:off x="1506" y="749"/>
              <a:ext cx="2432" cy="702"/>
            </a:xfrm>
            <a:custGeom>
              <a:avLst/>
              <a:gdLst>
                <a:gd name="T0" fmla="*/ 592 w 2432"/>
                <a:gd name="T1" fmla="*/ 0 h 702"/>
                <a:gd name="T2" fmla="*/ 516 w 2432"/>
                <a:gd name="T3" fmla="*/ 3 h 702"/>
                <a:gd name="T4" fmla="*/ 447 w 2432"/>
                <a:gd name="T5" fmla="*/ 7 h 702"/>
                <a:gd name="T6" fmla="*/ 384 w 2432"/>
                <a:gd name="T7" fmla="*/ 17 h 702"/>
                <a:gd name="T8" fmla="*/ 333 w 2432"/>
                <a:gd name="T9" fmla="*/ 28 h 702"/>
                <a:gd name="T10" fmla="*/ 283 w 2432"/>
                <a:gd name="T11" fmla="*/ 42 h 702"/>
                <a:gd name="T12" fmla="*/ 251 w 2432"/>
                <a:gd name="T13" fmla="*/ 58 h 702"/>
                <a:gd name="T14" fmla="*/ 226 w 2432"/>
                <a:gd name="T15" fmla="*/ 77 h 702"/>
                <a:gd name="T16" fmla="*/ 220 w 2432"/>
                <a:gd name="T17" fmla="*/ 95 h 702"/>
                <a:gd name="T18" fmla="*/ 220 w 2432"/>
                <a:gd name="T19" fmla="*/ 330 h 702"/>
                <a:gd name="T20" fmla="*/ 220 w 2432"/>
                <a:gd name="T21" fmla="*/ 471 h 702"/>
                <a:gd name="T22" fmla="*/ 226 w 2432"/>
                <a:gd name="T23" fmla="*/ 490 h 702"/>
                <a:gd name="T24" fmla="*/ 251 w 2432"/>
                <a:gd name="T25" fmla="*/ 508 h 702"/>
                <a:gd name="T26" fmla="*/ 283 w 2432"/>
                <a:gd name="T27" fmla="*/ 522 h 702"/>
                <a:gd name="T28" fmla="*/ 333 w 2432"/>
                <a:gd name="T29" fmla="*/ 536 h 702"/>
                <a:gd name="T30" fmla="*/ 384 w 2432"/>
                <a:gd name="T31" fmla="*/ 548 h 702"/>
                <a:gd name="T32" fmla="*/ 447 w 2432"/>
                <a:gd name="T33" fmla="*/ 557 h 702"/>
                <a:gd name="T34" fmla="*/ 516 w 2432"/>
                <a:gd name="T35" fmla="*/ 562 h 702"/>
                <a:gd name="T36" fmla="*/ 592 w 2432"/>
                <a:gd name="T37" fmla="*/ 564 h 702"/>
                <a:gd name="T38" fmla="*/ 0 w 2432"/>
                <a:gd name="T39" fmla="*/ 701 h 702"/>
                <a:gd name="T40" fmla="*/ 1140 w 2432"/>
                <a:gd name="T41" fmla="*/ 564 h 702"/>
                <a:gd name="T42" fmla="*/ 2059 w 2432"/>
                <a:gd name="T43" fmla="*/ 564 h 702"/>
                <a:gd name="T44" fmla="*/ 2135 w 2432"/>
                <a:gd name="T45" fmla="*/ 562 h 702"/>
                <a:gd name="T46" fmla="*/ 2204 w 2432"/>
                <a:gd name="T47" fmla="*/ 557 h 702"/>
                <a:gd name="T48" fmla="*/ 2267 w 2432"/>
                <a:gd name="T49" fmla="*/ 548 h 702"/>
                <a:gd name="T50" fmla="*/ 2324 w 2432"/>
                <a:gd name="T51" fmla="*/ 536 h 702"/>
                <a:gd name="T52" fmla="*/ 2368 w 2432"/>
                <a:gd name="T53" fmla="*/ 522 h 702"/>
                <a:gd name="T54" fmla="*/ 2400 w 2432"/>
                <a:gd name="T55" fmla="*/ 508 h 702"/>
                <a:gd name="T56" fmla="*/ 2425 w 2432"/>
                <a:gd name="T57" fmla="*/ 490 h 702"/>
                <a:gd name="T58" fmla="*/ 2431 w 2432"/>
                <a:gd name="T59" fmla="*/ 471 h 702"/>
                <a:gd name="T60" fmla="*/ 2431 w 2432"/>
                <a:gd name="T61" fmla="*/ 330 h 702"/>
                <a:gd name="T62" fmla="*/ 2431 w 2432"/>
                <a:gd name="T63" fmla="*/ 95 h 702"/>
                <a:gd name="T64" fmla="*/ 2425 w 2432"/>
                <a:gd name="T65" fmla="*/ 77 h 702"/>
                <a:gd name="T66" fmla="*/ 2400 w 2432"/>
                <a:gd name="T67" fmla="*/ 58 h 702"/>
                <a:gd name="T68" fmla="*/ 2368 w 2432"/>
                <a:gd name="T69" fmla="*/ 42 h 702"/>
                <a:gd name="T70" fmla="*/ 2324 w 2432"/>
                <a:gd name="T71" fmla="*/ 28 h 702"/>
                <a:gd name="T72" fmla="*/ 2267 w 2432"/>
                <a:gd name="T73" fmla="*/ 17 h 702"/>
                <a:gd name="T74" fmla="*/ 2204 w 2432"/>
                <a:gd name="T75" fmla="*/ 7 h 702"/>
                <a:gd name="T76" fmla="*/ 2135 w 2432"/>
                <a:gd name="T77" fmla="*/ 3 h 702"/>
                <a:gd name="T78" fmla="*/ 2059 w 2432"/>
                <a:gd name="T79" fmla="*/ 0 h 702"/>
                <a:gd name="T80" fmla="*/ 1140 w 2432"/>
                <a:gd name="T81" fmla="*/ 0 h 702"/>
                <a:gd name="T82" fmla="*/ 592 w 2432"/>
                <a:gd name="T83" fmla="*/ 0 h 7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32"/>
                <a:gd name="T127" fmla="*/ 0 h 702"/>
                <a:gd name="T128" fmla="*/ 2432 w 2432"/>
                <a:gd name="T129" fmla="*/ 702 h 7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32" h="702">
                  <a:moveTo>
                    <a:pt x="592" y="0"/>
                  </a:moveTo>
                  <a:lnTo>
                    <a:pt x="516" y="3"/>
                  </a:lnTo>
                  <a:lnTo>
                    <a:pt x="447" y="7"/>
                  </a:lnTo>
                  <a:lnTo>
                    <a:pt x="384" y="17"/>
                  </a:lnTo>
                  <a:lnTo>
                    <a:pt x="333" y="28"/>
                  </a:lnTo>
                  <a:lnTo>
                    <a:pt x="283" y="42"/>
                  </a:lnTo>
                  <a:lnTo>
                    <a:pt x="251" y="58"/>
                  </a:lnTo>
                  <a:lnTo>
                    <a:pt x="226" y="77"/>
                  </a:lnTo>
                  <a:lnTo>
                    <a:pt x="220" y="95"/>
                  </a:lnTo>
                  <a:lnTo>
                    <a:pt x="220" y="330"/>
                  </a:lnTo>
                  <a:lnTo>
                    <a:pt x="220" y="471"/>
                  </a:lnTo>
                  <a:lnTo>
                    <a:pt x="226" y="490"/>
                  </a:lnTo>
                  <a:lnTo>
                    <a:pt x="251" y="508"/>
                  </a:lnTo>
                  <a:lnTo>
                    <a:pt x="283" y="522"/>
                  </a:lnTo>
                  <a:lnTo>
                    <a:pt x="333" y="536"/>
                  </a:lnTo>
                  <a:lnTo>
                    <a:pt x="384" y="548"/>
                  </a:lnTo>
                  <a:lnTo>
                    <a:pt x="447" y="557"/>
                  </a:lnTo>
                  <a:lnTo>
                    <a:pt x="516" y="562"/>
                  </a:lnTo>
                  <a:lnTo>
                    <a:pt x="592" y="564"/>
                  </a:lnTo>
                  <a:lnTo>
                    <a:pt x="0" y="701"/>
                  </a:lnTo>
                  <a:lnTo>
                    <a:pt x="1140" y="564"/>
                  </a:lnTo>
                  <a:lnTo>
                    <a:pt x="2059" y="564"/>
                  </a:lnTo>
                  <a:lnTo>
                    <a:pt x="2135" y="562"/>
                  </a:lnTo>
                  <a:lnTo>
                    <a:pt x="2204" y="557"/>
                  </a:lnTo>
                  <a:lnTo>
                    <a:pt x="2267" y="548"/>
                  </a:lnTo>
                  <a:lnTo>
                    <a:pt x="2324" y="536"/>
                  </a:lnTo>
                  <a:lnTo>
                    <a:pt x="2368" y="522"/>
                  </a:lnTo>
                  <a:lnTo>
                    <a:pt x="2400" y="508"/>
                  </a:lnTo>
                  <a:lnTo>
                    <a:pt x="2425" y="490"/>
                  </a:lnTo>
                  <a:lnTo>
                    <a:pt x="2431" y="471"/>
                  </a:lnTo>
                  <a:lnTo>
                    <a:pt x="2431" y="330"/>
                  </a:lnTo>
                  <a:lnTo>
                    <a:pt x="2431" y="95"/>
                  </a:lnTo>
                  <a:lnTo>
                    <a:pt x="2425" y="77"/>
                  </a:lnTo>
                  <a:lnTo>
                    <a:pt x="2400" y="58"/>
                  </a:lnTo>
                  <a:lnTo>
                    <a:pt x="2368" y="42"/>
                  </a:lnTo>
                  <a:lnTo>
                    <a:pt x="2324" y="28"/>
                  </a:lnTo>
                  <a:lnTo>
                    <a:pt x="2267" y="17"/>
                  </a:lnTo>
                  <a:lnTo>
                    <a:pt x="2204" y="7"/>
                  </a:lnTo>
                  <a:lnTo>
                    <a:pt x="2135" y="3"/>
                  </a:lnTo>
                  <a:lnTo>
                    <a:pt x="2059" y="0"/>
                  </a:lnTo>
                  <a:lnTo>
                    <a:pt x="1140" y="0"/>
                  </a:lnTo>
                  <a:lnTo>
                    <a:pt x="592" y="0"/>
                  </a:lnTo>
                </a:path>
              </a:pathLst>
            </a:custGeom>
            <a:solidFill>
              <a:srgbClr val="FFFF00"/>
            </a:solidFill>
            <a:ln w="12700" cap="rnd">
              <a:solidFill>
                <a:schemeClr val="tx1"/>
              </a:solidFill>
              <a:round/>
              <a:headEnd type="none" w="sm" len="sm"/>
              <a:tailEnd type="none" w="sm" len="sm"/>
            </a:ln>
          </p:spPr>
          <p:txBody>
            <a:bodyPr>
              <a:prstTxWarp prst="textNoShape">
                <a:avLst/>
              </a:prstTxWarp>
            </a:bodyPr>
            <a:lstStyle/>
            <a:p>
              <a:endParaRPr lang="en-GB"/>
            </a:p>
          </p:txBody>
        </p:sp>
        <p:sp>
          <p:nvSpPr>
            <p:cNvPr id="202773" name="Rectangle 6"/>
            <p:cNvSpPr>
              <a:spLocks noChangeArrowheads="1"/>
            </p:cNvSpPr>
            <p:nvPr/>
          </p:nvSpPr>
          <p:spPr bwMode="auto">
            <a:xfrm>
              <a:off x="1867" y="773"/>
              <a:ext cx="1930" cy="518"/>
            </a:xfrm>
            <a:prstGeom prst="rect">
              <a:avLst/>
            </a:prstGeom>
            <a:noFill/>
            <a:ln w="9525">
              <a:noFill/>
              <a:miter lim="800000"/>
              <a:headEnd/>
              <a:tailEnd/>
            </a:ln>
          </p:spPr>
          <p:txBody>
            <a:bodyPr lIns="92075" tIns="46038" rIns="92075" bIns="46038" anchor="ctr">
              <a:prstTxWarp prst="textNoShape">
                <a:avLst/>
              </a:prstTxWarp>
              <a:spAutoFit/>
            </a:bodyPr>
            <a:lstStyle/>
            <a:p>
              <a:pPr eaLnBrk="0" hangingPunct="0"/>
              <a:r>
                <a:rPr lang="en-US" sz="2400">
                  <a:solidFill>
                    <a:schemeClr val="accent2"/>
                  </a:solidFill>
                  <a:latin typeface="Times New Roman" charset="0"/>
                </a:rPr>
                <a:t>The individual learning curve   ??</a:t>
              </a:r>
            </a:p>
          </p:txBody>
        </p:sp>
      </p:grpSp>
      <p:grpSp>
        <p:nvGrpSpPr>
          <p:cNvPr id="202757" name="Group 7"/>
          <p:cNvGrpSpPr>
            <a:grpSpLocks/>
          </p:cNvGrpSpPr>
          <p:nvPr/>
        </p:nvGrpSpPr>
        <p:grpSpPr bwMode="auto">
          <a:xfrm>
            <a:off x="1778000" y="4362450"/>
            <a:ext cx="5538788" cy="963613"/>
            <a:chOff x="1120" y="2748"/>
            <a:chExt cx="3489" cy="607"/>
          </a:xfrm>
        </p:grpSpPr>
        <p:pic>
          <p:nvPicPr>
            <p:cNvPr id="202770" name="Picture 8"/>
            <p:cNvPicPr>
              <a:picLocks noChangeArrowheads="1"/>
            </p:cNvPicPr>
            <p:nvPr/>
          </p:nvPicPr>
          <p:blipFill>
            <a:blip r:embed="rId4"/>
            <a:srcRect/>
            <a:stretch>
              <a:fillRect/>
            </a:stretch>
          </p:blipFill>
          <p:spPr bwMode="auto">
            <a:xfrm>
              <a:off x="1120" y="2748"/>
              <a:ext cx="3489" cy="607"/>
            </a:xfrm>
            <a:prstGeom prst="rect">
              <a:avLst/>
            </a:prstGeom>
            <a:noFill/>
            <a:ln w="9525">
              <a:noFill/>
              <a:miter lim="800000"/>
              <a:headEnd/>
              <a:tailEnd/>
            </a:ln>
          </p:spPr>
        </p:pic>
        <p:sp>
          <p:nvSpPr>
            <p:cNvPr id="202771" name="Rectangle 9"/>
            <p:cNvSpPr>
              <a:spLocks noChangeArrowheads="1"/>
            </p:cNvSpPr>
            <p:nvPr/>
          </p:nvSpPr>
          <p:spPr bwMode="auto">
            <a:xfrm>
              <a:off x="1214" y="2813"/>
              <a:ext cx="1568" cy="442"/>
            </a:xfrm>
            <a:prstGeom prst="rect">
              <a:avLst/>
            </a:prstGeom>
            <a:noFill/>
            <a:ln w="9525">
              <a:noFill/>
              <a:miter lim="800000"/>
              <a:headEnd/>
              <a:tailEnd/>
            </a:ln>
          </p:spPr>
          <p:txBody>
            <a:bodyPr lIns="92075" tIns="46038" rIns="92075" bIns="46038">
              <a:prstTxWarp prst="textNoShape">
                <a:avLst/>
              </a:prstTxWarp>
              <a:spAutoFit/>
            </a:bodyPr>
            <a:lstStyle/>
            <a:p>
              <a:pPr eaLnBrk="0" hangingPunct="0"/>
              <a:r>
                <a:rPr lang="en-US" sz="2000">
                  <a:solidFill>
                    <a:srgbClr val="CC0000"/>
                  </a:solidFill>
                  <a:latin typeface="Times New Roman" charset="0"/>
                </a:rPr>
                <a:t>Cost of Rework</a:t>
              </a:r>
            </a:p>
            <a:p>
              <a:pPr eaLnBrk="0" hangingPunct="0"/>
              <a:r>
                <a:rPr lang="en-US" sz="2000">
                  <a:solidFill>
                    <a:srgbClr val="CC0000"/>
                  </a:solidFill>
                  <a:latin typeface="Times New Roman" charset="0"/>
                </a:rPr>
                <a:t>(non-conformance)</a:t>
              </a:r>
            </a:p>
          </p:txBody>
        </p:sp>
      </p:grpSp>
      <p:grpSp>
        <p:nvGrpSpPr>
          <p:cNvPr id="202758" name="Group 10"/>
          <p:cNvGrpSpPr>
            <a:grpSpLocks/>
          </p:cNvGrpSpPr>
          <p:nvPr/>
        </p:nvGrpSpPr>
        <p:grpSpPr bwMode="auto">
          <a:xfrm>
            <a:off x="6324600" y="1858963"/>
            <a:ext cx="2897188" cy="842962"/>
            <a:chOff x="4096" y="1171"/>
            <a:chExt cx="1713" cy="531"/>
          </a:xfrm>
        </p:grpSpPr>
        <p:pic>
          <p:nvPicPr>
            <p:cNvPr id="202768" name="Picture 11"/>
            <p:cNvPicPr>
              <a:picLocks noChangeArrowheads="1"/>
            </p:cNvPicPr>
            <p:nvPr/>
          </p:nvPicPr>
          <p:blipFill>
            <a:blip r:embed="rId5"/>
            <a:srcRect/>
            <a:stretch>
              <a:fillRect/>
            </a:stretch>
          </p:blipFill>
          <p:spPr bwMode="auto">
            <a:xfrm>
              <a:off x="4096" y="1171"/>
              <a:ext cx="1713" cy="531"/>
            </a:xfrm>
            <a:prstGeom prst="rect">
              <a:avLst/>
            </a:prstGeom>
            <a:noFill/>
            <a:ln w="9525">
              <a:noFill/>
              <a:miter lim="800000"/>
              <a:headEnd/>
              <a:tailEnd/>
            </a:ln>
          </p:spPr>
        </p:pic>
        <p:sp>
          <p:nvSpPr>
            <p:cNvPr id="202769" name="Rectangle 12"/>
            <p:cNvSpPr>
              <a:spLocks noChangeArrowheads="1"/>
            </p:cNvSpPr>
            <p:nvPr/>
          </p:nvSpPr>
          <p:spPr bwMode="auto">
            <a:xfrm>
              <a:off x="4718" y="1236"/>
              <a:ext cx="980" cy="404"/>
            </a:xfrm>
            <a:prstGeom prst="rect">
              <a:avLst/>
            </a:prstGeom>
            <a:noFill/>
            <a:ln w="9525">
              <a:noFill/>
              <a:miter lim="800000"/>
              <a:headEnd/>
              <a:tailEnd/>
            </a:ln>
          </p:spPr>
          <p:txBody>
            <a:bodyPr lIns="92075" tIns="46038" rIns="92075" bIns="46038">
              <a:prstTxWarp prst="textNoShape">
                <a:avLst/>
              </a:prstTxWarp>
              <a:spAutoFit/>
            </a:bodyPr>
            <a:lstStyle/>
            <a:p>
              <a:pPr eaLnBrk="0" hangingPunct="0"/>
              <a:r>
                <a:rPr lang="en-US">
                  <a:latin typeface="Times New Roman" charset="0"/>
                </a:rPr>
                <a:t>Cost of Conformance</a:t>
              </a:r>
            </a:p>
          </p:txBody>
        </p:sp>
      </p:grpSp>
      <p:sp>
        <p:nvSpPr>
          <p:cNvPr id="202759" name="Rectangle 13"/>
          <p:cNvSpPr>
            <a:spLocks noChangeArrowheads="1"/>
          </p:cNvSpPr>
          <p:nvPr/>
        </p:nvSpPr>
        <p:spPr bwMode="auto">
          <a:xfrm>
            <a:off x="0" y="5867400"/>
            <a:ext cx="1524000" cy="457200"/>
          </a:xfrm>
          <a:prstGeom prst="rect">
            <a:avLst/>
          </a:prstGeom>
          <a:noFill/>
          <a:ln w="9525">
            <a:noFill/>
            <a:miter lim="800000"/>
            <a:headEnd/>
            <a:tailEnd/>
          </a:ln>
        </p:spPr>
        <p:txBody>
          <a:bodyPr lIns="92075" tIns="46038" rIns="92075" bIns="46038">
            <a:prstTxWarp prst="textNoShape">
              <a:avLst/>
            </a:prstTxWarp>
            <a:spAutoFit/>
          </a:bodyPr>
          <a:lstStyle/>
          <a:p>
            <a:pPr eaLnBrk="0" hangingPunct="0">
              <a:spcBef>
                <a:spcPct val="50000"/>
              </a:spcBef>
            </a:pPr>
            <a:r>
              <a:rPr lang="en-US" sz="2400">
                <a:solidFill>
                  <a:srgbClr val="CC0000"/>
                </a:solidFill>
                <a:latin typeface="Times New Roman" charset="0"/>
              </a:rPr>
              <a:t>End 1988</a:t>
            </a:r>
          </a:p>
        </p:txBody>
      </p:sp>
      <p:sp>
        <p:nvSpPr>
          <p:cNvPr id="202760" name="Rectangle 14"/>
          <p:cNvSpPr>
            <a:spLocks noChangeArrowheads="1"/>
          </p:cNvSpPr>
          <p:nvPr/>
        </p:nvSpPr>
        <p:spPr bwMode="auto">
          <a:xfrm>
            <a:off x="7620000" y="5867400"/>
            <a:ext cx="1524000" cy="457200"/>
          </a:xfrm>
          <a:prstGeom prst="rect">
            <a:avLst/>
          </a:prstGeom>
          <a:noFill/>
          <a:ln w="9525">
            <a:noFill/>
            <a:miter lim="800000"/>
            <a:headEnd/>
            <a:tailEnd/>
          </a:ln>
        </p:spPr>
        <p:txBody>
          <a:bodyPr lIns="92075" tIns="46038" rIns="92075" bIns="46038">
            <a:prstTxWarp prst="textNoShape">
              <a:avLst/>
            </a:prstTxWarp>
            <a:spAutoFit/>
          </a:bodyPr>
          <a:lstStyle/>
          <a:p>
            <a:pPr eaLnBrk="0" hangingPunct="0">
              <a:spcBef>
                <a:spcPct val="50000"/>
              </a:spcBef>
            </a:pPr>
            <a:r>
              <a:rPr lang="en-US" sz="2400">
                <a:solidFill>
                  <a:srgbClr val="CC0000"/>
                </a:solidFill>
                <a:latin typeface="Times New Roman" charset="0"/>
              </a:rPr>
              <a:t>End 1994</a:t>
            </a:r>
          </a:p>
        </p:txBody>
      </p:sp>
      <p:sp>
        <p:nvSpPr>
          <p:cNvPr id="202761" name="Rectangle 15"/>
          <p:cNvSpPr>
            <a:spLocks noChangeArrowheads="1"/>
          </p:cNvSpPr>
          <p:nvPr/>
        </p:nvSpPr>
        <p:spPr bwMode="auto">
          <a:xfrm>
            <a:off x="0" y="533400"/>
            <a:ext cx="838200" cy="457200"/>
          </a:xfrm>
          <a:prstGeom prst="rect">
            <a:avLst/>
          </a:prstGeom>
          <a:solidFill>
            <a:srgbClr val="FFFF00"/>
          </a:solidFill>
          <a:ln w="9525">
            <a:noFill/>
            <a:miter lim="800000"/>
            <a:headEnd/>
            <a:tailEnd/>
          </a:ln>
        </p:spPr>
        <p:txBody>
          <a:bodyPr lIns="92075" tIns="46038" rIns="92075" bIns="46038">
            <a:prstTxWarp prst="textNoShape">
              <a:avLst/>
            </a:prstTxWarp>
            <a:spAutoFit/>
          </a:bodyPr>
          <a:lstStyle/>
          <a:p>
            <a:pPr eaLnBrk="0" hangingPunct="0">
              <a:spcBef>
                <a:spcPct val="50000"/>
              </a:spcBef>
            </a:pPr>
            <a:r>
              <a:rPr lang="en-US" sz="2400">
                <a:solidFill>
                  <a:schemeClr val="accent2"/>
                </a:solidFill>
                <a:latin typeface="Times New Roman" charset="0"/>
              </a:rPr>
              <a:t>43%</a:t>
            </a:r>
          </a:p>
        </p:txBody>
      </p:sp>
      <p:sp>
        <p:nvSpPr>
          <p:cNvPr id="202762" name="Text Box 16"/>
          <p:cNvSpPr txBox="1">
            <a:spLocks noChangeArrowheads="1"/>
          </p:cNvSpPr>
          <p:nvPr/>
        </p:nvSpPr>
        <p:spPr bwMode="auto">
          <a:xfrm>
            <a:off x="1752600" y="533400"/>
            <a:ext cx="22098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u="sng">
                <a:latin typeface="Times New Roman" charset="0"/>
              </a:rPr>
              <a:t>Start of Effort</a:t>
            </a:r>
          </a:p>
        </p:txBody>
      </p:sp>
      <p:sp>
        <p:nvSpPr>
          <p:cNvPr id="202763" name="Rectangle 17"/>
          <p:cNvSpPr>
            <a:spLocks noChangeArrowheads="1"/>
          </p:cNvSpPr>
          <p:nvPr/>
        </p:nvSpPr>
        <p:spPr bwMode="auto">
          <a:xfrm>
            <a:off x="8610600" y="4495800"/>
            <a:ext cx="533400" cy="366713"/>
          </a:xfrm>
          <a:prstGeom prst="rect">
            <a:avLst/>
          </a:prstGeom>
          <a:solidFill>
            <a:srgbClr val="FFFF00"/>
          </a:solidFill>
          <a:ln w="9525">
            <a:noFill/>
            <a:miter lim="800000"/>
            <a:headEnd/>
            <a:tailEnd/>
          </a:ln>
        </p:spPr>
        <p:txBody>
          <a:bodyPr lIns="92075" tIns="46038" rIns="92075" bIns="46038">
            <a:prstTxWarp prst="textNoShape">
              <a:avLst/>
            </a:prstTxWarp>
            <a:spAutoFit/>
          </a:bodyPr>
          <a:lstStyle/>
          <a:p>
            <a:pPr eaLnBrk="0" hangingPunct="0">
              <a:spcBef>
                <a:spcPct val="50000"/>
              </a:spcBef>
            </a:pPr>
            <a:r>
              <a:rPr lang="en-US">
                <a:solidFill>
                  <a:schemeClr val="accent2"/>
                </a:solidFill>
                <a:latin typeface="Times New Roman" charset="0"/>
              </a:rPr>
              <a:t>5%</a:t>
            </a:r>
          </a:p>
        </p:txBody>
      </p:sp>
      <p:sp>
        <p:nvSpPr>
          <p:cNvPr id="202764" name="AutoShape 18"/>
          <p:cNvSpPr>
            <a:spLocks noChangeArrowheads="1"/>
          </p:cNvSpPr>
          <p:nvPr/>
        </p:nvSpPr>
        <p:spPr bwMode="auto">
          <a:xfrm>
            <a:off x="6629400" y="3124200"/>
            <a:ext cx="1524000" cy="1143000"/>
          </a:xfrm>
          <a:prstGeom prst="leftArrowCallout">
            <a:avLst>
              <a:gd name="adj1" fmla="val 25000"/>
              <a:gd name="adj2" fmla="val 40477"/>
              <a:gd name="adj3" fmla="val 22222"/>
              <a:gd name="adj4" fmla="val 66667"/>
            </a:avLst>
          </a:prstGeom>
          <a:solidFill>
            <a:schemeClr val="accent1"/>
          </a:solidFill>
          <a:ln w="9525">
            <a:solidFill>
              <a:schemeClr val="tx1"/>
            </a:solidFill>
            <a:miter lim="800000"/>
            <a:headEnd/>
            <a:tailEnd/>
          </a:ln>
        </p:spPr>
        <p:txBody>
          <a:bodyPr wrap="none" anchor="ctr">
            <a:prstTxWarp prst="textNoShape">
              <a:avLst/>
            </a:prstTxWarp>
          </a:bodyPr>
          <a:lstStyle/>
          <a:p>
            <a:pPr eaLnBrk="0" hangingPunct="0"/>
            <a:r>
              <a:rPr lang="en-US" sz="2000">
                <a:solidFill>
                  <a:schemeClr val="bg1"/>
                </a:solidFill>
                <a:latin typeface="Times New Roman" charset="0"/>
              </a:rPr>
              <a:t>Bad </a:t>
            </a:r>
          </a:p>
          <a:p>
            <a:pPr eaLnBrk="0" hangingPunct="0"/>
            <a:r>
              <a:rPr lang="en-US" sz="2000">
                <a:solidFill>
                  <a:schemeClr val="bg1"/>
                </a:solidFill>
                <a:latin typeface="Times New Roman" charset="0"/>
              </a:rPr>
              <a:t>Process </a:t>
            </a:r>
          </a:p>
          <a:p>
            <a:pPr eaLnBrk="0" hangingPunct="0"/>
            <a:r>
              <a:rPr lang="en-US" sz="2000">
                <a:solidFill>
                  <a:schemeClr val="bg1"/>
                </a:solidFill>
                <a:latin typeface="Times New Roman" charset="0"/>
              </a:rPr>
              <a:t>Change</a:t>
            </a:r>
            <a:endParaRPr lang="en-US" sz="2400" u="sng">
              <a:solidFill>
                <a:schemeClr val="bg1"/>
              </a:solidFill>
              <a:latin typeface="Times New Roman" charset="0"/>
            </a:endParaRPr>
          </a:p>
        </p:txBody>
      </p:sp>
      <p:sp>
        <p:nvSpPr>
          <p:cNvPr id="20" name="Slide Number Placeholder 19"/>
          <p:cNvSpPr>
            <a:spLocks noGrp="1"/>
          </p:cNvSpPr>
          <p:nvPr>
            <p:ph type="sldNum" sz="quarter" idx="12"/>
          </p:nvPr>
        </p:nvSpPr>
        <p:spPr/>
        <p:txBody>
          <a:bodyPr/>
          <a:lstStyle/>
          <a:p>
            <a:pPr>
              <a:defRPr/>
            </a:pPr>
            <a:fld id="{FC24D488-563C-3144-B5A5-EFAA1C6E9FDC}" type="slidenum">
              <a:rPr lang="en-US"/>
              <a:pPr>
                <a:defRPr/>
              </a:pPr>
              <a:t>35</a:t>
            </a:fld>
            <a:endParaRPr lang="en-US"/>
          </a:p>
        </p:txBody>
      </p:sp>
      <p:sp>
        <p:nvSpPr>
          <p:cNvPr id="21" name="Footer Placeholder 20"/>
          <p:cNvSpPr>
            <a:spLocks noGrp="1"/>
          </p:cNvSpPr>
          <p:nvPr>
            <p:ph type="ftr" sz="quarter" idx="11"/>
          </p:nvPr>
        </p:nvSpPr>
        <p:spPr/>
        <p:txBody>
          <a:bodyPr/>
          <a:lstStyle/>
          <a:p>
            <a:pPr>
              <a:defRPr/>
            </a:pPr>
            <a:r>
              <a:rPr lang="en-US"/>
              <a:t>© Tom@Gilb.com  www.gilb.com</a:t>
            </a:r>
          </a:p>
        </p:txBody>
      </p:sp>
      <p:sp>
        <p:nvSpPr>
          <p:cNvPr id="22" name="Date Placeholder 21"/>
          <p:cNvSpPr>
            <a:spLocks noGrp="1"/>
          </p:cNvSpPr>
          <p:nvPr>
            <p:ph type="dt" sz="quarter" idx="10"/>
          </p:nvPr>
        </p:nvSpPr>
        <p:spPr/>
        <p:txBody>
          <a:bodyPr/>
          <a:lstStyle/>
          <a:p>
            <a:fld id="{EF83D898-4331-7846-A896-74D386731F39}" type="datetime4">
              <a:rPr lang="en-US"/>
              <a:pPr/>
              <a:t>May 26, 2015</a:t>
            </a:fld>
            <a:endParaRPr lang="en-GB"/>
          </a:p>
        </p:txBody>
      </p:sp>
    </p:spTree>
    <p:extLst>
      <p:ext uri="{BB962C8B-B14F-4D97-AF65-F5344CB8AC3E}">
        <p14:creationId xmlns:p14="http://schemas.microsoft.com/office/powerpoint/2010/main" val="74020486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descr="White Marble"/>
          <p:cNvSpPr>
            <a:spLocks noGrp="1" noChangeArrowheads="1"/>
          </p:cNvSpPr>
          <p:nvPr>
            <p:ph type="title"/>
          </p:nvPr>
        </p:nvSpPr>
        <p:spPr>
          <a:xfrm>
            <a:off x="779463" y="107950"/>
            <a:ext cx="7581900" cy="1654175"/>
          </a:xfrm>
          <a:blipFill dpi="0" rotWithShape="0">
            <a:blip r:embed="rId3"/>
            <a:srcRect/>
            <a:tile tx="0" ty="0" sx="100000" sy="100000" flip="none" algn="tl"/>
          </a:blipFill>
        </p:spPr>
        <p:txBody>
          <a:bodyPr wrap="square" lIns="92075" tIns="46038" rIns="92075" bIns="46038" numCol="1" anchorCtr="0" compatLnSpc="1">
            <a:prstTxWarp prst="textNoShape">
              <a:avLst/>
            </a:prstTxWarp>
            <a:normAutofit/>
          </a:bodyPr>
          <a:lstStyle/>
          <a:p>
            <a:r>
              <a:rPr lang="en-US" smtClean="0">
                <a:effectLst>
                  <a:outerShdw blurRad="38100" dist="38100" dir="2700000" algn="tl">
                    <a:srgbClr val="DDDDDD"/>
                  </a:outerShdw>
                </a:effectLst>
                <a:latin typeface="Arial" charset="0"/>
              </a:rPr>
              <a:t>‘Avoidable’ Costs of Non-conformance Items</a:t>
            </a:r>
          </a:p>
        </p:txBody>
      </p:sp>
      <p:sp>
        <p:nvSpPr>
          <p:cNvPr id="214019" name="Rectangle 3"/>
          <p:cNvSpPr>
            <a:spLocks noGrp="1" noChangeArrowheads="1"/>
          </p:cNvSpPr>
          <p:nvPr>
            <p:ph type="body" sz="half" idx="1"/>
          </p:nvPr>
        </p:nvSpPr>
        <p:spPr>
          <a:xfrm>
            <a:off x="685800" y="1981200"/>
            <a:ext cx="3817938" cy="4572000"/>
          </a:xfrm>
          <a:solidFill>
            <a:srgbClr val="FFFF00"/>
          </a:solidFill>
        </p:spPr>
        <p:txBody>
          <a:bodyPr lIns="92075" tIns="46038" rIns="92075" bIns="46038"/>
          <a:lstStyle/>
          <a:p>
            <a:pPr fontAlgn="auto">
              <a:spcAft>
                <a:spcPts val="0"/>
              </a:spcAft>
              <a:defRPr/>
            </a:pPr>
            <a:r>
              <a:rPr lang="en-US">
                <a:ea typeface="+mn-ea"/>
              </a:rPr>
              <a:t>Re-reviews</a:t>
            </a:r>
          </a:p>
          <a:p>
            <a:pPr fontAlgn="auto">
              <a:spcAft>
                <a:spcPts val="0"/>
              </a:spcAft>
              <a:defRPr/>
            </a:pPr>
            <a:r>
              <a:rPr lang="en-US">
                <a:ea typeface="+mn-ea"/>
              </a:rPr>
              <a:t>Re-tests</a:t>
            </a:r>
          </a:p>
          <a:p>
            <a:pPr fontAlgn="auto">
              <a:spcAft>
                <a:spcPts val="0"/>
              </a:spcAft>
              <a:defRPr/>
            </a:pPr>
            <a:r>
              <a:rPr lang="en-US">
                <a:ea typeface="+mn-ea"/>
              </a:rPr>
              <a:t>Fixing Defects (code, documentation)</a:t>
            </a:r>
          </a:p>
          <a:p>
            <a:pPr fontAlgn="auto">
              <a:spcAft>
                <a:spcPts val="0"/>
              </a:spcAft>
              <a:defRPr/>
            </a:pPr>
            <a:r>
              <a:rPr lang="en-US">
                <a:ea typeface="+mn-ea"/>
              </a:rPr>
              <a:t>Reworking any document.</a:t>
            </a:r>
          </a:p>
          <a:p>
            <a:pPr fontAlgn="auto">
              <a:spcAft>
                <a:spcPts val="0"/>
              </a:spcAft>
              <a:defRPr/>
            </a:pPr>
            <a:r>
              <a:rPr lang="en-US">
                <a:ea typeface="+mn-ea"/>
              </a:rPr>
              <a:t>Engineering Changes</a:t>
            </a:r>
          </a:p>
          <a:p>
            <a:pPr fontAlgn="auto">
              <a:spcAft>
                <a:spcPts val="0"/>
              </a:spcAft>
              <a:defRPr/>
            </a:pPr>
            <a:r>
              <a:rPr lang="en-US">
                <a:ea typeface="+mn-ea"/>
              </a:rPr>
              <a:t>Lab Equipment Costs of Retests</a:t>
            </a:r>
          </a:p>
        </p:txBody>
      </p:sp>
      <p:sp>
        <p:nvSpPr>
          <p:cNvPr id="214020" name="Rectangle 4"/>
          <p:cNvSpPr>
            <a:spLocks noGrp="1" noChangeArrowheads="1"/>
          </p:cNvSpPr>
          <p:nvPr>
            <p:ph type="body" sz="half" idx="2"/>
          </p:nvPr>
        </p:nvSpPr>
        <p:spPr>
          <a:xfrm>
            <a:off x="4640263" y="1981200"/>
            <a:ext cx="3970337" cy="4572000"/>
          </a:xfrm>
          <a:solidFill>
            <a:srgbClr val="FFFF00"/>
          </a:solidFill>
        </p:spPr>
        <p:txBody>
          <a:bodyPr lIns="92075" tIns="46038" rIns="92075" bIns="46038"/>
          <a:lstStyle/>
          <a:p>
            <a:pPr fontAlgn="auto">
              <a:spcAft>
                <a:spcPts val="0"/>
              </a:spcAft>
              <a:defRPr/>
            </a:pPr>
            <a:r>
              <a:rPr lang="en-US" dirty="0">
                <a:ea typeface="+mn-ea"/>
              </a:rPr>
              <a:t>Updating Source Code</a:t>
            </a:r>
          </a:p>
          <a:p>
            <a:pPr fontAlgn="auto">
              <a:spcAft>
                <a:spcPts val="0"/>
              </a:spcAft>
              <a:defRPr/>
            </a:pPr>
            <a:r>
              <a:rPr lang="en-US" dirty="0">
                <a:ea typeface="+mn-ea"/>
              </a:rPr>
              <a:t>Patches to Internal Code</a:t>
            </a:r>
          </a:p>
          <a:p>
            <a:pPr fontAlgn="auto">
              <a:spcAft>
                <a:spcPts val="0"/>
              </a:spcAft>
              <a:defRPr/>
            </a:pPr>
            <a:r>
              <a:rPr lang="en-US" dirty="0">
                <a:ea typeface="+mn-ea"/>
              </a:rPr>
              <a:t>Patches to Delivered Code</a:t>
            </a:r>
          </a:p>
          <a:p>
            <a:pPr fontAlgn="auto">
              <a:spcAft>
                <a:spcPts val="0"/>
              </a:spcAft>
              <a:defRPr/>
            </a:pPr>
            <a:r>
              <a:rPr lang="en-US" dirty="0">
                <a:ea typeface="+mn-ea"/>
              </a:rPr>
              <a:t>External Failures</a:t>
            </a:r>
          </a:p>
          <a:p>
            <a:pPr fontAlgn="auto">
              <a:spcAft>
                <a:spcPts val="0"/>
              </a:spcAft>
              <a:defRPr/>
            </a:pPr>
            <a:r>
              <a:rPr lang="en-US" dirty="0">
                <a:solidFill>
                  <a:srgbClr val="FF3300"/>
                </a:solidFill>
                <a:ea typeface="+mn-ea"/>
              </a:rPr>
              <a:t>from</a:t>
            </a:r>
            <a:r>
              <a:rPr lang="en-US" dirty="0" smtClean="0">
                <a:solidFill>
                  <a:srgbClr val="FF3300"/>
                </a:solidFill>
                <a:ea typeface="+mn-ea"/>
              </a:rPr>
              <a:t> Philip Crosby’s </a:t>
            </a:r>
            <a:r>
              <a:rPr lang="en-US" dirty="0">
                <a:solidFill>
                  <a:srgbClr val="FF3300"/>
                </a:solidFill>
                <a:ea typeface="+mn-ea"/>
              </a:rPr>
              <a:t>Model according to Raytheon95 Fig. 7</a:t>
            </a:r>
          </a:p>
        </p:txBody>
      </p:sp>
      <p:pic>
        <p:nvPicPr>
          <p:cNvPr id="204805" name="Picture 4" descr="raytheon.gif"/>
          <p:cNvPicPr>
            <a:picLocks noChangeAspect="1"/>
          </p:cNvPicPr>
          <p:nvPr/>
        </p:nvPicPr>
        <p:blipFill>
          <a:blip r:embed="rId4"/>
          <a:srcRect/>
          <a:stretch>
            <a:fillRect/>
          </a:stretch>
        </p:blipFill>
        <p:spPr bwMode="auto">
          <a:xfrm>
            <a:off x="7010400" y="1498600"/>
            <a:ext cx="2057400" cy="558800"/>
          </a:xfrm>
          <a:prstGeom prst="rect">
            <a:avLst/>
          </a:prstGeom>
          <a:noFill/>
          <a:ln w="9525">
            <a:noFill/>
            <a:miter lim="800000"/>
            <a:headEnd/>
            <a:tailEnd/>
          </a:ln>
        </p:spPr>
      </p:pic>
      <p:sp>
        <p:nvSpPr>
          <p:cNvPr id="204806" name="TextBox 5"/>
          <p:cNvSpPr txBox="1">
            <a:spLocks noChangeArrowheads="1"/>
          </p:cNvSpPr>
          <p:nvPr/>
        </p:nvSpPr>
        <p:spPr bwMode="auto">
          <a:xfrm>
            <a:off x="571500" y="5943600"/>
            <a:ext cx="8416925" cy="954088"/>
          </a:xfrm>
          <a:prstGeom prst="rect">
            <a:avLst/>
          </a:prstGeom>
          <a:noFill/>
          <a:ln w="9525">
            <a:noFill/>
            <a:miter lim="800000"/>
            <a:headEnd/>
            <a:tailEnd/>
          </a:ln>
        </p:spPr>
        <p:txBody>
          <a:bodyPr wrap="none">
            <a:prstTxWarp prst="textNoShape">
              <a:avLst/>
            </a:prstTxWarp>
            <a:spAutoFit/>
          </a:bodyPr>
          <a:lstStyle/>
          <a:p>
            <a:r>
              <a:rPr lang="en-US"/>
              <a:t>Source : Raytheon Report 1995</a:t>
            </a:r>
          </a:p>
          <a:p>
            <a:pPr lvl="1"/>
            <a:r>
              <a:rPr lang="en-US" sz="2000"/>
              <a:t>http://www.sei.cmu.edu/pub/documents/95.reports/pdf/tr017.95.pdf</a:t>
            </a:r>
          </a:p>
          <a:p>
            <a:endParaRPr lang="en-US"/>
          </a:p>
        </p:txBody>
      </p:sp>
      <p:sp>
        <p:nvSpPr>
          <p:cNvPr id="8" name="Slide Number Placeholder 7"/>
          <p:cNvSpPr>
            <a:spLocks noGrp="1"/>
          </p:cNvSpPr>
          <p:nvPr>
            <p:ph type="sldNum" sz="quarter" idx="12"/>
          </p:nvPr>
        </p:nvSpPr>
        <p:spPr/>
        <p:txBody>
          <a:bodyPr/>
          <a:lstStyle/>
          <a:p>
            <a:pPr>
              <a:defRPr/>
            </a:pPr>
            <a:fld id="{C340C6BC-10DE-D041-93FD-9A06F5747424}" type="slidenum">
              <a:rPr lang="en-US"/>
              <a:pPr>
                <a:defRPr/>
              </a:pPr>
              <a:t>36</a:t>
            </a:fld>
            <a:endParaRPr lang="en-US"/>
          </a:p>
        </p:txBody>
      </p:sp>
      <p:sp>
        <p:nvSpPr>
          <p:cNvPr id="9" name="Footer Placeholder 8"/>
          <p:cNvSpPr>
            <a:spLocks noGrp="1"/>
          </p:cNvSpPr>
          <p:nvPr>
            <p:ph type="ftr" sz="quarter" idx="11"/>
          </p:nvPr>
        </p:nvSpPr>
        <p:spPr/>
        <p:txBody>
          <a:bodyPr/>
          <a:lstStyle/>
          <a:p>
            <a:pPr>
              <a:defRPr/>
            </a:pPr>
            <a:r>
              <a:rPr lang="en-US"/>
              <a:t>© Tom@Gilb.com  www.gilb.com</a:t>
            </a:r>
          </a:p>
        </p:txBody>
      </p:sp>
      <p:sp>
        <p:nvSpPr>
          <p:cNvPr id="10" name="Date Placeholder 9"/>
          <p:cNvSpPr>
            <a:spLocks noGrp="1"/>
          </p:cNvSpPr>
          <p:nvPr>
            <p:ph type="dt" sz="quarter" idx="10"/>
          </p:nvPr>
        </p:nvSpPr>
        <p:spPr/>
        <p:txBody>
          <a:bodyPr/>
          <a:lstStyle/>
          <a:p>
            <a:fld id="{7E4BBC91-651F-2349-8347-FACC3E8DBFF6}" type="datetime4">
              <a:rPr lang="en-US"/>
              <a:pPr/>
              <a:t>May 26, 2015</a:t>
            </a:fld>
            <a:endParaRPr lang="en-GB"/>
          </a:p>
        </p:txBody>
      </p:sp>
    </p:spTree>
    <p:extLst>
      <p:ext uri="{BB962C8B-B14F-4D97-AF65-F5344CB8AC3E}">
        <p14:creationId xmlns:p14="http://schemas.microsoft.com/office/powerpoint/2010/main" val="117782484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prstTxWarp prst="textNoShape">
              <a:avLst/>
            </a:prstTxWarp>
          </a:bodyPr>
          <a:lstStyle/>
          <a:p>
            <a:endParaRPr lang="en-GB"/>
          </a:p>
        </p:txBody>
      </p:sp>
      <p:sp>
        <p:nvSpPr>
          <p:cNvPr id="20685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prstTxWarp prst="textNoShape">
              <a:avLst/>
            </a:prstTxWarp>
          </a:bodyPr>
          <a:lstStyle/>
          <a:p>
            <a:endParaRPr lang="en-GB"/>
          </a:p>
        </p:txBody>
      </p:sp>
      <p:sp>
        <p:nvSpPr>
          <p:cNvPr id="206852" name="Rectangle 4"/>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prstTxWarp prst="textNoShape">
              <a:avLst/>
            </a:prstTxWarp>
          </a:bodyPr>
          <a:lstStyle/>
          <a:p>
            <a:endParaRPr lang="en-GB"/>
          </a:p>
        </p:txBody>
      </p:sp>
      <p:sp>
        <p:nvSpPr>
          <p:cNvPr id="206853" name="Rectangle 5"/>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prstTxWarp prst="textNoShape">
              <a:avLst/>
            </a:prstTxWarp>
          </a:bodyPr>
          <a:lstStyle/>
          <a:p>
            <a:endParaRPr lang="en-GB"/>
          </a:p>
        </p:txBody>
      </p:sp>
      <p:sp>
        <p:nvSpPr>
          <p:cNvPr id="206854" name="Rectangle 6"/>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prstTxWarp prst="textNoShape">
              <a:avLst/>
            </a:prstTxWarp>
          </a:bodyPr>
          <a:lstStyle/>
          <a:p>
            <a:endParaRPr lang="en-GB"/>
          </a:p>
        </p:txBody>
      </p:sp>
      <p:sp>
        <p:nvSpPr>
          <p:cNvPr id="206855" name="Rectangle 7"/>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prstTxWarp prst="textNoShape">
              <a:avLst/>
            </a:prstTxWarp>
          </a:bodyPr>
          <a:lstStyle/>
          <a:p>
            <a:endParaRPr lang="en-GB"/>
          </a:p>
        </p:txBody>
      </p:sp>
      <p:sp>
        <p:nvSpPr>
          <p:cNvPr id="226312" name="Rectangle 8"/>
          <p:cNvSpPr>
            <a:spLocks noGrp="1" noChangeArrowheads="1"/>
          </p:cNvSpPr>
          <p:nvPr>
            <p:ph type="title"/>
          </p:nvPr>
        </p:nvSpPr>
        <p:spPr>
          <a:xfrm>
            <a:off x="0" y="52388"/>
            <a:ext cx="8780463" cy="1433512"/>
          </a:xfrm>
        </p:spPr>
        <p:txBody>
          <a:bodyPr/>
          <a:lstStyle/>
          <a:p>
            <a:pPr fontAlgn="auto">
              <a:spcAft>
                <a:spcPts val="0"/>
              </a:spcAft>
              <a:defRPr/>
            </a:pPr>
            <a:r>
              <a:rPr lang="en-US" sz="2800" dirty="0">
                <a:ea typeface="+mj-ea"/>
              </a:rPr>
              <a:t>Improving the </a:t>
            </a:r>
            <a:r>
              <a:rPr lang="en-US" sz="2800" i="1" dirty="0">
                <a:ea typeface="+mj-ea"/>
              </a:rPr>
              <a:t>Reliability</a:t>
            </a:r>
            <a:r>
              <a:rPr lang="en-US" sz="2800" dirty="0">
                <a:ea typeface="+mj-ea"/>
              </a:rPr>
              <a:t> Attribute</a:t>
            </a:r>
            <a:br>
              <a:rPr lang="en-US" sz="2800" dirty="0">
                <a:ea typeface="+mj-ea"/>
              </a:rPr>
            </a:br>
            <a:r>
              <a:rPr lang="en-US" sz="2000" dirty="0">
                <a:ea typeface="+mj-ea"/>
              </a:rPr>
              <a:t>Primark, London (Gilb Client)</a:t>
            </a:r>
            <a:r>
              <a:rPr lang="en-US" sz="2800" dirty="0">
                <a:ea typeface="+mj-ea"/>
              </a:rPr>
              <a:t/>
            </a:r>
            <a:br>
              <a:rPr lang="en-US" sz="2800" dirty="0">
                <a:ea typeface="+mj-ea"/>
              </a:rPr>
            </a:br>
            <a:r>
              <a:rPr lang="en-US" sz="2000" dirty="0">
                <a:ea typeface="+mj-ea"/>
              </a:rPr>
              <a:t>see case study Dick Holland, “Agent of Change” from </a:t>
            </a:r>
            <a:r>
              <a:rPr lang="en-US" sz="2000" dirty="0" err="1">
                <a:ea typeface="+mj-ea"/>
              </a:rPr>
              <a:t>Gilb.com</a:t>
            </a:r>
            <a:r>
              <a:rPr lang="en-US" sz="2000" dirty="0">
                <a:ea typeface="+mj-ea"/>
              </a:rPr>
              <a:t/>
            </a:r>
            <a:br>
              <a:rPr lang="en-US" sz="2000" dirty="0">
                <a:ea typeface="+mj-ea"/>
              </a:rPr>
            </a:br>
            <a:r>
              <a:rPr lang="en-US" sz="2000" dirty="0">
                <a:ea typeface="+mj-ea"/>
              </a:rPr>
              <a:t>Using, Inspections, Defect Prevention, and </a:t>
            </a:r>
            <a:r>
              <a:rPr lang="en-US" sz="2000" dirty="0" err="1">
                <a:ea typeface="+mj-ea"/>
              </a:rPr>
              <a:t>Planguage</a:t>
            </a:r>
            <a:r>
              <a:rPr lang="en-US" sz="2000" dirty="0">
                <a:ea typeface="+mj-ea"/>
              </a:rPr>
              <a:t> for Management Objectives</a:t>
            </a:r>
            <a:endParaRPr lang="en-US" sz="2800" dirty="0">
              <a:ea typeface="+mj-ea"/>
            </a:endParaRPr>
          </a:p>
        </p:txBody>
      </p:sp>
      <p:pic>
        <p:nvPicPr>
          <p:cNvPr id="206857" name="Picture 9"/>
          <p:cNvPicPr>
            <a:picLocks noChangeArrowheads="1"/>
          </p:cNvPicPr>
          <p:nvPr/>
        </p:nvPicPr>
        <p:blipFill>
          <a:blip r:embed="rId3"/>
          <a:srcRect/>
          <a:stretch>
            <a:fillRect/>
          </a:stretch>
        </p:blipFill>
        <p:spPr bwMode="auto">
          <a:xfrm>
            <a:off x="457200" y="1066800"/>
            <a:ext cx="9228138" cy="5564188"/>
          </a:xfrm>
          <a:prstGeom prst="rect">
            <a:avLst/>
          </a:prstGeom>
          <a:noFill/>
          <a:ln w="9525">
            <a:noFill/>
            <a:miter lim="800000"/>
            <a:headEnd/>
            <a:tailEnd/>
          </a:ln>
        </p:spPr>
      </p:pic>
      <p:sp>
        <p:nvSpPr>
          <p:cNvPr id="206858" name="WordArt 10"/>
          <p:cNvSpPr>
            <a:spLocks noChangeArrowheads="1" noChangeShapeType="1" noTextEdit="1"/>
          </p:cNvSpPr>
          <p:nvPr/>
        </p:nvSpPr>
        <p:spPr bwMode="auto">
          <a:xfrm>
            <a:off x="990600" y="4495800"/>
            <a:ext cx="1676400" cy="647700"/>
          </a:xfrm>
          <a:prstGeom prst="rect">
            <a:avLst/>
          </a:prstGeom>
        </p:spPr>
        <p:txBody>
          <a:bodyPr wrap="none" fromWordArt="1">
            <a:prstTxWarp prst="textPlain">
              <a:avLst>
                <a:gd name="adj" fmla="val 50000"/>
              </a:avLst>
            </a:prstTxWarp>
          </a:bodyPr>
          <a:lstStyle/>
          <a:p>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Majors</a:t>
            </a:r>
            <a:endParaRPr lang="en-GB"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sp>
        <p:nvSpPr>
          <p:cNvPr id="206859" name="WordArt 11"/>
          <p:cNvSpPr>
            <a:spLocks noChangeArrowheads="1" noChangeShapeType="1" noTextEdit="1"/>
          </p:cNvSpPr>
          <p:nvPr/>
        </p:nvSpPr>
        <p:spPr bwMode="auto">
          <a:xfrm>
            <a:off x="2133600" y="3276600"/>
            <a:ext cx="1854200" cy="647700"/>
          </a:xfrm>
          <a:prstGeom prst="rect">
            <a:avLst/>
          </a:prstGeom>
        </p:spPr>
        <p:txBody>
          <a:bodyPr wrap="none" fromWordArt="1">
            <a:prstTxWarp prst="textPlain">
              <a:avLst>
                <a:gd name="adj" fmla="val 50000"/>
              </a:avLst>
            </a:prstTxWarp>
          </a:bodyPr>
          <a:lstStyle/>
          <a:p>
            <a:r>
              <a:rPr lang="en-US" sz="3600" kern="10" spc="720">
                <a:ln w="9525">
                  <a:noFill/>
                  <a:round/>
                  <a:headEnd/>
                  <a:tailEnd/>
                </a:ln>
                <a:gradFill rotWithShape="1">
                  <a:gsLst>
                    <a:gs pos="0">
                      <a:srgbClr val="AAAAAA"/>
                    </a:gs>
                    <a:gs pos="100000">
                      <a:srgbClr val="FFFFFF"/>
                    </a:gs>
                  </a:gsLst>
                  <a:lin ang="5400000" scaled="1"/>
                </a:gradFill>
                <a:effectLst>
                  <a:outerShdw blurRad="63500" dist="45791" dir="3378596" algn="ctr" rotWithShape="0">
                    <a:srgbClr val="4D4D4D"/>
                  </a:outerShdw>
                </a:effectLst>
                <a:latin typeface="Arial Black"/>
                <a:ea typeface="Arial Black"/>
                <a:cs typeface="Arial Black"/>
              </a:rPr>
              <a:t>minors </a:t>
            </a:r>
            <a:endParaRPr lang="en-GB" sz="3600" kern="10" spc="720">
              <a:ln w="9525">
                <a:noFill/>
                <a:round/>
                <a:headEnd/>
                <a:tailEnd/>
              </a:ln>
              <a:gradFill rotWithShape="1">
                <a:gsLst>
                  <a:gs pos="0">
                    <a:srgbClr val="AAAAAA"/>
                  </a:gs>
                  <a:gs pos="100000">
                    <a:srgbClr val="FFFFFF"/>
                  </a:gs>
                </a:gsLst>
                <a:lin ang="5400000" scaled="1"/>
              </a:gradFill>
              <a:effectLst>
                <a:outerShdw blurRad="63500" dist="45791" dir="3378596" algn="ctr" rotWithShape="0">
                  <a:srgbClr val="4D4D4D"/>
                </a:outerShdw>
              </a:effectLst>
              <a:latin typeface="Arial Black"/>
              <a:ea typeface="Arial Black"/>
              <a:cs typeface="Arial Black"/>
            </a:endParaRPr>
          </a:p>
        </p:txBody>
      </p:sp>
      <p:sp>
        <p:nvSpPr>
          <p:cNvPr id="206860" name="WordArt 12"/>
          <p:cNvSpPr>
            <a:spLocks noChangeArrowheads="1" noChangeShapeType="1" noTextEdit="1"/>
          </p:cNvSpPr>
          <p:nvPr/>
        </p:nvSpPr>
        <p:spPr bwMode="auto">
          <a:xfrm>
            <a:off x="6248400" y="1447800"/>
            <a:ext cx="2540000" cy="1943100"/>
          </a:xfrm>
          <a:prstGeom prst="rect">
            <a:avLst/>
          </a:prstGeom>
        </p:spPr>
        <p:txBody>
          <a:bodyPr wrap="none" fromWordArt="1">
            <a:prstTxWarp prst="textPlain">
              <a:avLst>
                <a:gd name="adj" fmla="val 50000"/>
              </a:avLst>
            </a:prstTxWarp>
          </a:bodyPr>
          <a:lstStyle/>
          <a:p>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Errors/</a:t>
            </a:r>
          </a:p>
          <a:p>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Customer/</a:t>
            </a:r>
          </a:p>
          <a:p>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Year</a:t>
            </a:r>
            <a:endParaRPr lang="en-GB"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sp>
        <p:nvSpPr>
          <p:cNvPr id="206861" name="WordArt 13"/>
          <p:cNvSpPr>
            <a:spLocks noChangeArrowheads="1" noChangeShapeType="1" noTextEdit="1"/>
          </p:cNvSpPr>
          <p:nvPr/>
        </p:nvSpPr>
        <p:spPr bwMode="auto">
          <a:xfrm>
            <a:off x="838200" y="6096000"/>
            <a:ext cx="1219200" cy="64770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FF"/>
                </a:solidFill>
                <a:latin typeface="Arial Black"/>
                <a:ea typeface="Arial Black"/>
                <a:cs typeface="Arial Black"/>
              </a:rPr>
              <a:t>1995</a:t>
            </a:r>
            <a:endParaRPr lang="en-GB" sz="3600" kern="10">
              <a:ln w="9525">
                <a:solidFill>
                  <a:srgbClr val="000000"/>
                </a:solidFill>
                <a:round/>
                <a:headEnd/>
                <a:tailEnd/>
              </a:ln>
              <a:solidFill>
                <a:srgbClr val="FFFFFF"/>
              </a:solidFill>
              <a:latin typeface="Arial Black"/>
              <a:ea typeface="Arial Black"/>
              <a:cs typeface="Arial Black"/>
            </a:endParaRPr>
          </a:p>
        </p:txBody>
      </p:sp>
      <p:sp>
        <p:nvSpPr>
          <p:cNvPr id="206862" name="WordArt 14"/>
          <p:cNvSpPr>
            <a:spLocks noChangeArrowheads="1" noChangeShapeType="1" noTextEdit="1"/>
          </p:cNvSpPr>
          <p:nvPr/>
        </p:nvSpPr>
        <p:spPr bwMode="auto">
          <a:xfrm>
            <a:off x="7010400" y="6019800"/>
            <a:ext cx="1219200" cy="64770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1998</a:t>
            </a:r>
            <a:endParaRPr lang="en-GB" sz="3600"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206863" name="WordArt 15"/>
          <p:cNvSpPr>
            <a:spLocks noChangeArrowheads="1" noChangeShapeType="1" noTextEdit="1"/>
          </p:cNvSpPr>
          <p:nvPr/>
        </p:nvSpPr>
        <p:spPr bwMode="auto">
          <a:xfrm>
            <a:off x="8534400" y="1600200"/>
            <a:ext cx="609600" cy="64770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FF"/>
                </a:solidFill>
                <a:latin typeface="Arial Black"/>
                <a:ea typeface="Arial Black"/>
                <a:cs typeface="Arial Black"/>
              </a:rPr>
              <a:t>50</a:t>
            </a:r>
            <a:endParaRPr lang="en-GB" sz="3600" kern="10">
              <a:ln w="9525">
                <a:solidFill>
                  <a:srgbClr val="000000"/>
                </a:solidFill>
                <a:round/>
                <a:headEnd/>
                <a:tailEnd/>
              </a:ln>
              <a:solidFill>
                <a:srgbClr val="FFFFFF"/>
              </a:solidFill>
              <a:latin typeface="Arial Black"/>
              <a:ea typeface="Arial Black"/>
              <a:cs typeface="Arial Black"/>
            </a:endParaRPr>
          </a:p>
        </p:txBody>
      </p:sp>
      <p:sp>
        <p:nvSpPr>
          <p:cNvPr id="206864" name="WordArt 16"/>
          <p:cNvSpPr>
            <a:spLocks noChangeArrowheads="1" noChangeShapeType="1" noTextEdit="1"/>
          </p:cNvSpPr>
          <p:nvPr/>
        </p:nvSpPr>
        <p:spPr bwMode="auto">
          <a:xfrm>
            <a:off x="8610600" y="5257800"/>
            <a:ext cx="304800" cy="64770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FF"/>
                </a:solidFill>
                <a:latin typeface="Arial Black"/>
                <a:ea typeface="Arial Black"/>
                <a:cs typeface="Arial Black"/>
              </a:rPr>
              <a:t>5</a:t>
            </a:r>
            <a:endParaRPr lang="en-GB" sz="3600" kern="10">
              <a:ln w="9525">
                <a:solidFill>
                  <a:srgbClr val="000000"/>
                </a:solidFill>
                <a:round/>
                <a:headEnd/>
                <a:tailEnd/>
              </a:ln>
              <a:solidFill>
                <a:srgbClr val="FFFFFF"/>
              </a:solidFill>
              <a:latin typeface="Arial Black"/>
              <a:ea typeface="Arial Black"/>
              <a:cs typeface="Arial Black"/>
            </a:endParaRPr>
          </a:p>
        </p:txBody>
      </p:sp>
      <p:sp>
        <p:nvSpPr>
          <p:cNvPr id="18" name="Slide Number Placeholder 17"/>
          <p:cNvSpPr>
            <a:spLocks noGrp="1"/>
          </p:cNvSpPr>
          <p:nvPr>
            <p:ph type="sldNum" sz="quarter" idx="12"/>
          </p:nvPr>
        </p:nvSpPr>
        <p:spPr/>
        <p:txBody>
          <a:bodyPr/>
          <a:lstStyle/>
          <a:p>
            <a:pPr>
              <a:defRPr/>
            </a:pPr>
            <a:fld id="{F6DE3492-DC7E-6D4C-ADC9-63485A680441}" type="slidenum">
              <a:rPr lang="en-US"/>
              <a:pPr>
                <a:defRPr/>
              </a:pPr>
              <a:t>37</a:t>
            </a:fld>
            <a:endParaRPr lang="en-US"/>
          </a:p>
        </p:txBody>
      </p:sp>
      <p:sp>
        <p:nvSpPr>
          <p:cNvPr id="19" name="Footer Placeholder 18"/>
          <p:cNvSpPr>
            <a:spLocks noGrp="1"/>
          </p:cNvSpPr>
          <p:nvPr>
            <p:ph type="ftr" sz="quarter" idx="11"/>
          </p:nvPr>
        </p:nvSpPr>
        <p:spPr/>
        <p:txBody>
          <a:bodyPr/>
          <a:lstStyle/>
          <a:p>
            <a:pPr>
              <a:defRPr/>
            </a:pPr>
            <a:r>
              <a:rPr lang="en-US"/>
              <a:t>© Tom@Gilb.com  www.gilb.com</a:t>
            </a:r>
          </a:p>
        </p:txBody>
      </p:sp>
      <p:sp>
        <p:nvSpPr>
          <p:cNvPr id="20" name="Date Placeholder 19"/>
          <p:cNvSpPr>
            <a:spLocks noGrp="1"/>
          </p:cNvSpPr>
          <p:nvPr>
            <p:ph type="dt" sz="quarter" idx="10"/>
          </p:nvPr>
        </p:nvSpPr>
        <p:spPr/>
        <p:txBody>
          <a:bodyPr/>
          <a:lstStyle/>
          <a:p>
            <a:fld id="{B9B1A568-0AB4-5649-9092-C3CB1A70849A}" type="datetime4">
              <a:rPr lang="en-US"/>
              <a:pPr/>
              <a:t>May 26, 2015</a:t>
            </a:fld>
            <a:endParaRPr lang="en-GB"/>
          </a:p>
        </p:txBody>
      </p:sp>
    </p:spTree>
    <p:extLst>
      <p:ext uri="{BB962C8B-B14F-4D97-AF65-F5344CB8AC3E}">
        <p14:creationId xmlns:p14="http://schemas.microsoft.com/office/powerpoint/2010/main" val="1715162265"/>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6" name="Slide Number Placeholder 6"/>
          <p:cNvSpPr>
            <a:spLocks noGrp="1"/>
          </p:cNvSpPr>
          <p:nvPr>
            <p:ph type="sldNum" sz="quarter" idx="12"/>
          </p:nvPr>
        </p:nvSpPr>
        <p:spPr/>
        <p:txBody>
          <a:bodyPr/>
          <a:lstStyle/>
          <a:p>
            <a:pPr>
              <a:defRPr/>
            </a:pPr>
            <a:fld id="{FC7E541C-1B37-F846-8CA5-F038D7EC6211}" type="slidenum">
              <a:rPr lang="en-US"/>
              <a:pPr>
                <a:defRPr/>
              </a:pPr>
              <a:t>38</a:t>
            </a:fld>
            <a:endParaRPr lang="en-US"/>
          </a:p>
        </p:txBody>
      </p:sp>
      <p:sp>
        <p:nvSpPr>
          <p:cNvPr id="228357" name="Rectangle 2"/>
          <p:cNvSpPr>
            <a:spLocks noGrp="1" noChangeArrowheads="1"/>
          </p:cNvSpPr>
          <p:nvPr>
            <p:ph type="title"/>
          </p:nvPr>
        </p:nvSpPr>
        <p:spPr>
          <a:xfrm>
            <a:off x="685800" y="-50800"/>
            <a:ext cx="7772400" cy="1143000"/>
          </a:xfrm>
        </p:spPr>
        <p:txBody>
          <a:bodyPr/>
          <a:lstStyle/>
          <a:p>
            <a:pPr fontAlgn="auto">
              <a:spcAft>
                <a:spcPts val="0"/>
              </a:spcAft>
              <a:defRPr/>
            </a:pPr>
            <a:r>
              <a:rPr lang="en-US" sz="2000" dirty="0">
                <a:ea typeface="+mj-ea"/>
              </a:rPr>
              <a:t>Defect Rates </a:t>
            </a:r>
            <a:br>
              <a:rPr lang="en-US" sz="2000" dirty="0">
                <a:ea typeface="+mj-ea"/>
              </a:rPr>
            </a:br>
            <a:r>
              <a:rPr lang="en-US" sz="2000" dirty="0">
                <a:ea typeface="+mj-ea"/>
              </a:rPr>
              <a:t>in 2003 Pilot Financial Shop, London, Gilb Client</a:t>
            </a:r>
            <a:br>
              <a:rPr lang="en-US" sz="2000" dirty="0">
                <a:ea typeface="+mj-ea"/>
              </a:rPr>
            </a:br>
            <a:r>
              <a:rPr lang="en-US" sz="2000" dirty="0">
                <a:ea typeface="+mj-ea"/>
              </a:rPr>
              <a:t>Spec QC/Extreme Inspection + </a:t>
            </a:r>
            <a:r>
              <a:rPr lang="en-US" sz="2000" dirty="0" err="1">
                <a:ea typeface="+mj-ea"/>
              </a:rPr>
              <a:t>Planguage</a:t>
            </a:r>
            <a:r>
              <a:rPr lang="en-US" sz="2000" dirty="0">
                <a:ea typeface="+mj-ea"/>
              </a:rPr>
              <a:t> Requirements</a:t>
            </a:r>
          </a:p>
        </p:txBody>
      </p:sp>
      <p:sp>
        <p:nvSpPr>
          <p:cNvPr id="208901" name="Rectangle 3"/>
          <p:cNvSpPr>
            <a:spLocks noChangeArrowheads="1"/>
          </p:cNvSpPr>
          <p:nvPr/>
        </p:nvSpPr>
        <p:spPr bwMode="auto">
          <a:xfrm>
            <a:off x="0" y="1092200"/>
            <a:ext cx="5549900" cy="5765800"/>
          </a:xfrm>
          <a:prstGeom prst="rect">
            <a:avLst/>
          </a:prstGeom>
          <a:noFill/>
          <a:ln w="9525">
            <a:noFill/>
            <a:miter lim="800000"/>
            <a:headEnd/>
            <a:tailEnd/>
          </a:ln>
        </p:spPr>
        <p:txBody>
          <a:bodyPr>
            <a:prstTxWarp prst="textNoShape">
              <a:avLst/>
            </a:prstTxWarp>
          </a:bodyPr>
          <a:lstStyle/>
          <a:p>
            <a:pPr eaLnBrk="0" hangingPunct="0">
              <a:lnSpc>
                <a:spcPct val="90000"/>
              </a:lnSpc>
            </a:pPr>
            <a:r>
              <a:rPr lang="en-US" sz="2000" b="1"/>
              <a:t>Across 18 DV (DeVelopment) Projects using the new requirements method, the average major defect rate on first inspection is 11.2.</a:t>
            </a:r>
          </a:p>
          <a:p>
            <a:pPr eaLnBrk="0" hangingPunct="0">
              <a:lnSpc>
                <a:spcPct val="90000"/>
              </a:lnSpc>
            </a:pPr>
            <a:endParaRPr lang="en-US" sz="2000" b="1"/>
          </a:p>
          <a:p>
            <a:pPr eaLnBrk="0" hangingPunct="0">
              <a:lnSpc>
                <a:spcPct val="90000"/>
              </a:lnSpc>
            </a:pPr>
            <a:r>
              <a:rPr lang="en-US" sz="2000" b="1"/>
              <a:t>4 of the 18 DV projects were re-inspected after failing to meet the Exit Criteria of 10 major defects per page.</a:t>
            </a:r>
          </a:p>
          <a:p>
            <a:pPr eaLnBrk="0" hangingPunct="0">
              <a:lnSpc>
                <a:spcPct val="90000"/>
              </a:lnSpc>
            </a:pPr>
            <a:endParaRPr lang="en-US" sz="2000" b="1"/>
          </a:p>
          <a:p>
            <a:pPr eaLnBrk="0" hangingPunct="0">
              <a:lnSpc>
                <a:spcPct val="90000"/>
              </a:lnSpc>
            </a:pPr>
            <a:r>
              <a:rPr lang="en-US" sz="2000" b="1"/>
              <a:t>A sample of 6 DV projects with requirements in the ‘old’ format were tested against the rules set of:</a:t>
            </a:r>
          </a:p>
          <a:p>
            <a:pPr lvl="1" eaLnBrk="0" hangingPunct="0">
              <a:lnSpc>
                <a:spcPct val="90000"/>
              </a:lnSpc>
            </a:pPr>
            <a:r>
              <a:rPr lang="en-US" sz="2000" b="1"/>
              <a:t>The requirement is uniquely identifiable</a:t>
            </a:r>
          </a:p>
          <a:p>
            <a:pPr lvl="1" eaLnBrk="0" hangingPunct="0">
              <a:lnSpc>
                <a:spcPct val="90000"/>
              </a:lnSpc>
            </a:pPr>
            <a:r>
              <a:rPr lang="en-US" sz="2000" b="1"/>
              <a:t>All stakeholders are identified.</a:t>
            </a:r>
          </a:p>
          <a:p>
            <a:pPr lvl="1" eaLnBrk="0" hangingPunct="0">
              <a:lnSpc>
                <a:spcPct val="90000"/>
              </a:lnSpc>
            </a:pPr>
            <a:r>
              <a:rPr lang="en-US" sz="2000" b="1"/>
              <a:t>The content of the requirement is ‘clear and unambiguous’</a:t>
            </a:r>
          </a:p>
          <a:p>
            <a:pPr lvl="1" eaLnBrk="0" hangingPunct="0">
              <a:lnSpc>
                <a:spcPct val="90000"/>
              </a:lnSpc>
            </a:pPr>
            <a:r>
              <a:rPr lang="en-US" sz="2000" b="1"/>
              <a:t>A practical test can be applied to validate it’s delivery.</a:t>
            </a:r>
          </a:p>
          <a:p>
            <a:pPr eaLnBrk="0" hangingPunct="0">
              <a:lnSpc>
                <a:spcPct val="90000"/>
              </a:lnSpc>
            </a:pPr>
            <a:r>
              <a:rPr lang="en-US" sz="2000" b="1"/>
              <a:t>The average major defect rate in this sample was 80.4.</a:t>
            </a:r>
          </a:p>
        </p:txBody>
      </p:sp>
      <p:graphicFrame>
        <p:nvGraphicFramePr>
          <p:cNvPr id="208898" name="Object 2"/>
          <p:cNvGraphicFramePr>
            <a:graphicFrameLocks noChangeAspect="1"/>
          </p:cNvGraphicFramePr>
          <p:nvPr>
            <p:extLst>
              <p:ext uri="{D42A27DB-BD31-4B8C-83A1-F6EECF244321}">
                <p14:modId xmlns:p14="http://schemas.microsoft.com/office/powerpoint/2010/main" val="3984916324"/>
              </p:ext>
            </p:extLst>
          </p:nvPr>
        </p:nvGraphicFramePr>
        <p:xfrm>
          <a:off x="6540500" y="2133600"/>
          <a:ext cx="4953000" cy="3251200"/>
        </p:xfrm>
        <a:graphic>
          <a:graphicData uri="http://schemas.openxmlformats.org/presentationml/2006/ole">
            <mc:AlternateContent xmlns:mc="http://schemas.openxmlformats.org/markup-compatibility/2006">
              <mc:Choice xmlns:v="urn:schemas-microsoft-com:vml" Requires="v">
                <p:oleObj spid="_x0000_s1091" name="Chart" r:id="rId4" imgW="6858000" imgH="4064000" progId="MSGraph.Chart.8">
                  <p:embed followColorScheme="full"/>
                </p:oleObj>
              </mc:Choice>
              <mc:Fallback>
                <p:oleObj name="Chart" r:id="rId4" imgW="6858000" imgH="4064000" progId="MSGraph.Chart.8">
                  <p:embed followColorScheme="full"/>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0500" y="2133600"/>
                        <a:ext cx="4953000" cy="32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8902" name="WordArt 5"/>
          <p:cNvSpPr>
            <a:spLocks noChangeArrowheads="1" noChangeShapeType="1" noTextEdit="1"/>
          </p:cNvSpPr>
          <p:nvPr/>
        </p:nvSpPr>
        <p:spPr bwMode="auto">
          <a:xfrm rot="5400000">
            <a:off x="4267994" y="3148806"/>
            <a:ext cx="4089400" cy="890588"/>
          </a:xfrm>
          <a:prstGeom prst="rect">
            <a:avLst/>
          </a:prstGeom>
        </p:spPr>
        <p:txBody>
          <a:bodyPr vert="wordArtVert" wrap="none" fromWordArt="1">
            <a:prstTxWarp prst="textPlain">
              <a:avLst>
                <a:gd name="adj" fmla="val 49069"/>
              </a:avLst>
            </a:prstTxWarp>
          </a:bodyPr>
          <a:lstStyle/>
          <a:p>
            <a:pPr fontAlgn="auto"/>
            <a:r>
              <a:rPr lang="en-US" sz="3600" b="1" kern="10">
                <a:ln w="9525">
                  <a:solidFill>
                    <a:srgbClr val="000000"/>
                  </a:solidFill>
                  <a:round/>
                  <a:headEnd/>
                  <a:tailEnd/>
                </a:ln>
                <a:solidFill>
                  <a:srgbClr val="000000"/>
                </a:solidFill>
                <a:latin typeface="Arial Black"/>
                <a:ea typeface="Arial Black"/>
                <a:cs typeface="Arial Black"/>
              </a:rPr>
              <a:t>Major defects/page</a:t>
            </a:r>
          </a:p>
          <a:p>
            <a:pPr fontAlgn="auto"/>
            <a:r>
              <a:rPr lang="en-US" sz="3600" b="1" kern="10">
                <a:ln w="9525">
                  <a:solidFill>
                    <a:srgbClr val="000000"/>
                  </a:solidFill>
                  <a:round/>
                  <a:headEnd/>
                  <a:tailEnd/>
                </a:ln>
                <a:solidFill>
                  <a:srgbClr val="000000"/>
                </a:solidFill>
                <a:latin typeface="Arial Black"/>
                <a:ea typeface="Arial Black"/>
                <a:cs typeface="Arial Black"/>
              </a:rPr>
              <a:t>on 1st Quality Control</a:t>
            </a:r>
            <a:endParaRPr lang="en-GB" sz="3600" b="1" kern="10">
              <a:ln w="9525">
                <a:solidFill>
                  <a:srgbClr val="000000"/>
                </a:solidFill>
                <a:round/>
                <a:headEnd/>
                <a:tailEnd/>
              </a:ln>
              <a:solidFill>
                <a:srgbClr val="000000"/>
              </a:solidFill>
              <a:latin typeface="Arial Black"/>
              <a:ea typeface="Arial Black"/>
              <a:cs typeface="Arial Black"/>
            </a:endParaRPr>
          </a:p>
        </p:txBody>
      </p:sp>
      <p:sp>
        <p:nvSpPr>
          <p:cNvPr id="8" name="Footer Placeholder 7"/>
          <p:cNvSpPr>
            <a:spLocks noGrp="1"/>
          </p:cNvSpPr>
          <p:nvPr>
            <p:ph type="ftr" sz="quarter" idx="11"/>
          </p:nvPr>
        </p:nvSpPr>
        <p:spPr/>
        <p:txBody>
          <a:bodyPr/>
          <a:lstStyle/>
          <a:p>
            <a:pPr>
              <a:defRPr/>
            </a:pPr>
            <a:r>
              <a:rPr lang="en-US"/>
              <a:t>© Tom@Gilb.com  www.gilb.com</a:t>
            </a:r>
          </a:p>
        </p:txBody>
      </p:sp>
      <p:sp>
        <p:nvSpPr>
          <p:cNvPr id="9" name="Date Placeholder 8"/>
          <p:cNvSpPr>
            <a:spLocks noGrp="1"/>
          </p:cNvSpPr>
          <p:nvPr>
            <p:ph type="dt" sz="quarter" idx="10"/>
          </p:nvPr>
        </p:nvSpPr>
        <p:spPr/>
        <p:txBody>
          <a:bodyPr/>
          <a:lstStyle/>
          <a:p>
            <a:fld id="{513074BF-C1C2-9B42-BCBD-220B353CE8FE}" type="datetime4">
              <a:rPr lang="en-US"/>
              <a:pPr/>
              <a:t>May 26, 2015</a:t>
            </a:fld>
            <a:endParaRPr lang="en-GB"/>
          </a:p>
        </p:txBody>
      </p:sp>
    </p:spTree>
    <p:extLst>
      <p:ext uri="{BB962C8B-B14F-4D97-AF65-F5344CB8AC3E}">
        <p14:creationId xmlns:p14="http://schemas.microsoft.com/office/powerpoint/2010/main" val="100746819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ctrTitle"/>
          </p:nvPr>
        </p:nvSpPr>
        <p:spPr>
          <a:xfrm>
            <a:off x="1981200" y="0"/>
            <a:ext cx="5562600" cy="762000"/>
          </a:xfrm>
          <a:solidFill>
            <a:srgbClr val="FFFFFF"/>
          </a:solidFill>
        </p:spPr>
        <p:txBody>
          <a:bodyPr>
            <a:normAutofit fontScale="90000"/>
          </a:bodyPr>
          <a:lstStyle/>
          <a:p>
            <a:pPr fontAlgn="auto">
              <a:spcAft>
                <a:spcPts val="0"/>
              </a:spcAft>
              <a:defRPr/>
            </a:pPr>
            <a:r>
              <a:rPr lang="en-US" sz="2400" dirty="0">
                <a:ea typeface="+mj-ea"/>
              </a:rPr>
              <a:t>Defect </a:t>
            </a:r>
            <a:r>
              <a:rPr lang="en-US" sz="2400" i="1" u="sng" dirty="0">
                <a:ea typeface="+mj-ea"/>
              </a:rPr>
              <a:t>Removal</a:t>
            </a:r>
            <a:r>
              <a:rPr lang="en-US" sz="2400" dirty="0">
                <a:ea typeface="+mj-ea"/>
              </a:rPr>
              <a:t> Effectiveness</a:t>
            </a:r>
            <a:br>
              <a:rPr lang="en-US" sz="2400" dirty="0">
                <a:ea typeface="+mj-ea"/>
              </a:rPr>
            </a:br>
            <a:r>
              <a:rPr lang="en-US" sz="2400" dirty="0">
                <a:ea typeface="+mj-ea"/>
              </a:rPr>
              <a:t>Inspections and Tests</a:t>
            </a:r>
          </a:p>
        </p:txBody>
      </p:sp>
      <p:sp>
        <p:nvSpPr>
          <p:cNvPr id="234499" name="Rectangle 3"/>
          <p:cNvSpPr>
            <a:spLocks noGrp="1" noChangeArrowheads="1"/>
          </p:cNvSpPr>
          <p:nvPr>
            <p:ph type="subTitle" idx="1"/>
          </p:nvPr>
        </p:nvSpPr>
        <p:spPr>
          <a:xfrm>
            <a:off x="457200" y="1304925"/>
            <a:ext cx="8001000" cy="5486400"/>
          </a:xfrm>
        </p:spPr>
        <p:txBody>
          <a:bodyPr/>
          <a:lstStyle/>
          <a:p>
            <a:pPr algn="just" fontAlgn="auto">
              <a:spcAft>
                <a:spcPts val="0"/>
              </a:spcAft>
              <a:defRPr/>
            </a:pPr>
            <a:r>
              <a:rPr lang="en-US" sz="1400" dirty="0">
                <a:solidFill>
                  <a:srgbClr val="000000"/>
                </a:solidFill>
                <a:ea typeface="+mn-ea"/>
              </a:rPr>
              <a:t>Table 9:  Software Defect Removal Effectiveness Ranges (Capers Jones)</a:t>
            </a:r>
          </a:p>
          <a:p>
            <a:pPr algn="just" fontAlgn="auto">
              <a:spcAft>
                <a:spcPts val="0"/>
              </a:spcAft>
              <a:defRPr/>
            </a:pPr>
            <a:endParaRPr lang="en-US" sz="1400" dirty="0">
              <a:solidFill>
                <a:srgbClr val="000000"/>
              </a:solidFill>
              <a:ea typeface="+mn-ea"/>
            </a:endParaRPr>
          </a:p>
          <a:p>
            <a:pPr algn="just" fontAlgn="auto">
              <a:spcAft>
                <a:spcPts val="0"/>
              </a:spcAft>
              <a:defRPr/>
            </a:pPr>
            <a:r>
              <a:rPr lang="en-US" sz="1400" dirty="0">
                <a:solidFill>
                  <a:srgbClr val="000000"/>
                </a:solidFill>
                <a:ea typeface="+mn-ea"/>
              </a:rPr>
              <a:t>Defect Removal Activity				Ranges of Defect</a:t>
            </a:r>
          </a:p>
          <a:p>
            <a:pPr algn="just" fontAlgn="auto">
              <a:spcAft>
                <a:spcPts val="0"/>
              </a:spcAft>
              <a:defRPr/>
            </a:pPr>
            <a:r>
              <a:rPr lang="en-US" sz="1400" dirty="0">
                <a:solidFill>
                  <a:srgbClr val="000000"/>
                </a:solidFill>
                <a:ea typeface="+mn-ea"/>
              </a:rPr>
              <a:t>						</a:t>
            </a:r>
            <a:r>
              <a:rPr lang="en-US" sz="1400" u="sng" dirty="0">
                <a:solidFill>
                  <a:srgbClr val="000000"/>
                </a:solidFill>
                <a:ea typeface="+mn-ea"/>
              </a:rPr>
              <a:t>Removal</a:t>
            </a:r>
            <a:r>
              <a:rPr lang="en-US" sz="1400" dirty="0">
                <a:solidFill>
                  <a:srgbClr val="000000"/>
                </a:solidFill>
                <a:ea typeface="+mn-ea"/>
              </a:rPr>
              <a:t> Effectiveness</a:t>
            </a:r>
          </a:p>
          <a:p>
            <a:pPr algn="just" fontAlgn="auto">
              <a:spcAft>
                <a:spcPts val="0"/>
              </a:spcAft>
              <a:defRPr/>
            </a:pPr>
            <a:endParaRPr lang="en-US" sz="1400" dirty="0">
              <a:solidFill>
                <a:srgbClr val="000000"/>
              </a:solidFill>
              <a:ea typeface="+mn-ea"/>
            </a:endParaRPr>
          </a:p>
          <a:p>
            <a:pPr algn="just" fontAlgn="auto">
              <a:spcAft>
                <a:spcPts val="0"/>
              </a:spcAft>
              <a:defRPr/>
            </a:pPr>
            <a:r>
              <a:rPr lang="en-US" sz="1400" u="sng" dirty="0">
                <a:solidFill>
                  <a:srgbClr val="000000"/>
                </a:solidFill>
                <a:latin typeface="Brush Script MT" charset="0"/>
                <a:ea typeface="+mn-ea"/>
              </a:rPr>
              <a:t>Informal</a:t>
            </a:r>
            <a:r>
              <a:rPr lang="en-US" sz="1400" dirty="0">
                <a:solidFill>
                  <a:srgbClr val="000000"/>
                </a:solidFill>
                <a:latin typeface="Brush Script MT" charset="0"/>
                <a:ea typeface="+mn-ea"/>
              </a:rPr>
              <a:t> design reviews</a:t>
            </a:r>
            <a:r>
              <a:rPr lang="en-US" sz="1400" dirty="0">
                <a:solidFill>
                  <a:srgbClr val="000000"/>
                </a:solidFill>
                <a:ea typeface="+mn-ea"/>
              </a:rPr>
              <a:t> …………………………………………………………….</a:t>
            </a:r>
            <a:r>
              <a:rPr lang="en-US" sz="1400" dirty="0">
                <a:solidFill>
                  <a:srgbClr val="000000"/>
                </a:solidFill>
                <a:latin typeface="American Typewriter Light" pitchFamily="-65" charset="0"/>
                <a:ea typeface="+mn-ea"/>
              </a:rPr>
              <a:t>25% to 40%</a:t>
            </a:r>
            <a:endParaRPr lang="en-US" sz="1400" dirty="0">
              <a:solidFill>
                <a:srgbClr val="000000"/>
              </a:solidFill>
              <a:ea typeface="+mn-ea"/>
            </a:endParaRPr>
          </a:p>
          <a:p>
            <a:pPr algn="just" fontAlgn="auto">
              <a:spcAft>
                <a:spcPts val="0"/>
              </a:spcAft>
              <a:defRPr/>
            </a:pPr>
            <a:r>
              <a:rPr lang="en-US" sz="1400" u="sng" dirty="0">
                <a:solidFill>
                  <a:srgbClr val="000000"/>
                </a:solidFill>
                <a:ea typeface="+mn-ea"/>
              </a:rPr>
              <a:t>Formal design inspections</a:t>
            </a:r>
            <a:r>
              <a:rPr lang="en-US" sz="1400" dirty="0">
                <a:solidFill>
                  <a:srgbClr val="000000"/>
                </a:solidFill>
                <a:ea typeface="+mn-ea"/>
              </a:rPr>
              <a:t> ---------------------------------------------------- 45% to 65%</a:t>
            </a:r>
          </a:p>
          <a:p>
            <a:pPr algn="just" fontAlgn="auto">
              <a:spcAft>
                <a:spcPts val="0"/>
              </a:spcAft>
              <a:defRPr/>
            </a:pPr>
            <a:r>
              <a:rPr lang="en-US" sz="1400" dirty="0">
                <a:solidFill>
                  <a:srgbClr val="000000"/>
                </a:solidFill>
                <a:latin typeface="Brush Script MT" charset="0"/>
                <a:ea typeface="+mn-ea"/>
              </a:rPr>
              <a:t>Informal code reviews</a:t>
            </a:r>
            <a:r>
              <a:rPr lang="en-US" sz="1400" dirty="0">
                <a:solidFill>
                  <a:srgbClr val="000000"/>
                </a:solidFill>
                <a:ea typeface="+mn-ea"/>
              </a:rPr>
              <a:t>			                     	</a:t>
            </a:r>
            <a:r>
              <a:rPr lang="en-US" sz="1400" dirty="0">
                <a:solidFill>
                  <a:srgbClr val="000000"/>
                </a:solidFill>
                <a:latin typeface="American Typewriter Light" pitchFamily="-65" charset="0"/>
                <a:ea typeface="+mn-ea"/>
              </a:rPr>
              <a:t>20% to 35%</a:t>
            </a:r>
            <a:endParaRPr lang="en-US" sz="1400" dirty="0">
              <a:solidFill>
                <a:srgbClr val="000000"/>
              </a:solidFill>
              <a:ea typeface="+mn-ea"/>
            </a:endParaRPr>
          </a:p>
          <a:p>
            <a:pPr algn="just" fontAlgn="auto">
              <a:spcAft>
                <a:spcPts val="0"/>
              </a:spcAft>
              <a:defRPr/>
            </a:pPr>
            <a:r>
              <a:rPr lang="en-US" sz="1400" u="sng" dirty="0">
                <a:solidFill>
                  <a:srgbClr val="000000"/>
                </a:solidFill>
                <a:ea typeface="+mn-ea"/>
              </a:rPr>
              <a:t>Formal code inspections</a:t>
            </a:r>
            <a:r>
              <a:rPr lang="en-US" sz="1400" dirty="0">
                <a:solidFill>
                  <a:srgbClr val="000000"/>
                </a:solidFill>
                <a:ea typeface="+mn-ea"/>
              </a:rPr>
              <a:t> ------------------------------------------------------- 45% to 70%</a:t>
            </a:r>
          </a:p>
          <a:p>
            <a:pPr algn="just" fontAlgn="auto">
              <a:spcAft>
                <a:spcPts val="0"/>
              </a:spcAft>
              <a:defRPr/>
            </a:pPr>
            <a:endParaRPr lang="en-US" sz="1400" dirty="0">
              <a:solidFill>
                <a:srgbClr val="000000"/>
              </a:solidFill>
              <a:ea typeface="+mn-ea"/>
            </a:endParaRPr>
          </a:p>
          <a:p>
            <a:pPr algn="just" fontAlgn="auto">
              <a:spcAft>
                <a:spcPts val="0"/>
              </a:spcAft>
              <a:defRPr/>
            </a:pPr>
            <a:r>
              <a:rPr lang="en-US" sz="1400" u="sng" dirty="0">
                <a:solidFill>
                  <a:srgbClr val="000000"/>
                </a:solidFill>
                <a:ea typeface="+mn-ea"/>
              </a:rPr>
              <a:t>Unit test</a:t>
            </a:r>
            <a:r>
              <a:rPr lang="en-US" sz="1400" dirty="0">
                <a:solidFill>
                  <a:srgbClr val="000000"/>
                </a:solidFill>
                <a:ea typeface="+mn-ea"/>
              </a:rPr>
              <a:t>	------------------------------------------------------------------------------15% to 50%</a:t>
            </a:r>
          </a:p>
          <a:p>
            <a:pPr algn="just" fontAlgn="auto">
              <a:spcAft>
                <a:spcPts val="0"/>
              </a:spcAft>
              <a:defRPr/>
            </a:pPr>
            <a:r>
              <a:rPr lang="en-US" sz="1400" dirty="0">
                <a:solidFill>
                  <a:srgbClr val="000000"/>
                </a:solidFill>
                <a:ea typeface="+mn-ea"/>
              </a:rPr>
              <a:t>New function test					20% to 35%</a:t>
            </a:r>
          </a:p>
          <a:p>
            <a:pPr algn="just" fontAlgn="auto">
              <a:spcAft>
                <a:spcPts val="0"/>
              </a:spcAft>
              <a:defRPr/>
            </a:pPr>
            <a:r>
              <a:rPr lang="en-US" sz="1400" dirty="0">
                <a:solidFill>
                  <a:srgbClr val="000000"/>
                </a:solidFill>
                <a:ea typeface="+mn-ea"/>
              </a:rPr>
              <a:t>Regression test					15% to 30%</a:t>
            </a:r>
          </a:p>
          <a:p>
            <a:pPr algn="just" fontAlgn="auto">
              <a:spcAft>
                <a:spcPts val="0"/>
              </a:spcAft>
              <a:defRPr/>
            </a:pPr>
            <a:r>
              <a:rPr lang="en-US" sz="1400" dirty="0">
                <a:solidFill>
                  <a:srgbClr val="000000"/>
                </a:solidFill>
                <a:ea typeface="+mn-ea"/>
              </a:rPr>
              <a:t>Integration test					25% to 40%</a:t>
            </a:r>
          </a:p>
          <a:p>
            <a:pPr algn="just" fontAlgn="auto">
              <a:spcAft>
                <a:spcPts val="0"/>
              </a:spcAft>
              <a:defRPr/>
            </a:pPr>
            <a:r>
              <a:rPr lang="en-US" sz="1400" dirty="0">
                <a:solidFill>
                  <a:srgbClr val="000000"/>
                </a:solidFill>
                <a:ea typeface="+mn-ea"/>
              </a:rPr>
              <a:t>Performance test					20% to 40%</a:t>
            </a:r>
          </a:p>
          <a:p>
            <a:pPr algn="just" fontAlgn="auto">
              <a:spcAft>
                <a:spcPts val="0"/>
              </a:spcAft>
              <a:defRPr/>
            </a:pPr>
            <a:r>
              <a:rPr lang="en-US" sz="1400" u="sng" dirty="0">
                <a:solidFill>
                  <a:srgbClr val="000000"/>
                </a:solidFill>
                <a:ea typeface="+mn-ea"/>
              </a:rPr>
              <a:t>System test</a:t>
            </a:r>
            <a:r>
              <a:rPr lang="en-US" sz="1400" dirty="0">
                <a:solidFill>
                  <a:srgbClr val="000000"/>
                </a:solidFill>
                <a:ea typeface="+mn-ea"/>
              </a:rPr>
              <a:t>	---------------------------------------------------------------25% to 55%</a:t>
            </a:r>
          </a:p>
          <a:p>
            <a:pPr algn="just" fontAlgn="auto">
              <a:spcAft>
                <a:spcPts val="0"/>
              </a:spcAft>
              <a:defRPr/>
            </a:pPr>
            <a:r>
              <a:rPr lang="en-US" sz="1400" dirty="0">
                <a:solidFill>
                  <a:srgbClr val="000000"/>
                </a:solidFill>
                <a:ea typeface="+mn-ea"/>
              </a:rPr>
              <a:t>Acceptance test (1 client)				25% to 35%</a:t>
            </a:r>
          </a:p>
          <a:p>
            <a:pPr algn="just" fontAlgn="auto">
              <a:spcAft>
                <a:spcPts val="0"/>
              </a:spcAft>
              <a:defRPr/>
            </a:pPr>
            <a:r>
              <a:rPr lang="en-US" sz="1400" dirty="0">
                <a:solidFill>
                  <a:srgbClr val="000000"/>
                </a:solidFill>
                <a:ea typeface="+mn-ea"/>
              </a:rPr>
              <a:t>Low-volume Beta test (&lt; 10 clients)			25% to 40%</a:t>
            </a:r>
          </a:p>
          <a:p>
            <a:pPr algn="just" fontAlgn="auto">
              <a:spcAft>
                <a:spcPts val="0"/>
              </a:spcAft>
              <a:defRPr/>
            </a:pPr>
            <a:r>
              <a:rPr lang="en-US" sz="1400" dirty="0">
                <a:solidFill>
                  <a:srgbClr val="000000"/>
                </a:solidFill>
                <a:ea typeface="+mn-ea"/>
              </a:rPr>
              <a:t>High-volume Beta test (&gt; 1000 clients)			60% to 85%</a:t>
            </a:r>
          </a:p>
        </p:txBody>
      </p:sp>
      <p:pic>
        <p:nvPicPr>
          <p:cNvPr id="210948" name="Picture 4"/>
          <p:cNvPicPr>
            <a:picLocks noChangeAspect="1" noChangeArrowheads="1"/>
          </p:cNvPicPr>
          <p:nvPr/>
        </p:nvPicPr>
        <p:blipFill>
          <a:blip r:embed="rId3"/>
          <a:srcRect/>
          <a:stretch>
            <a:fillRect/>
          </a:stretch>
        </p:blipFill>
        <p:spPr bwMode="auto">
          <a:xfrm>
            <a:off x="342900" y="0"/>
            <a:ext cx="1028700" cy="1244600"/>
          </a:xfrm>
          <a:prstGeom prst="rect">
            <a:avLst/>
          </a:prstGeom>
          <a:noFill/>
          <a:ln w="12700">
            <a:noFill/>
            <a:miter lim="800000"/>
            <a:headEnd/>
            <a:tailEnd/>
          </a:ln>
        </p:spPr>
      </p:pic>
      <p:pic>
        <p:nvPicPr>
          <p:cNvPr id="210949" name="Picture 5"/>
          <p:cNvPicPr>
            <a:picLocks noChangeAspect="1" noChangeArrowheads="1"/>
          </p:cNvPicPr>
          <p:nvPr/>
        </p:nvPicPr>
        <p:blipFill>
          <a:blip r:embed="rId4"/>
          <a:srcRect/>
          <a:stretch>
            <a:fillRect/>
          </a:stretch>
        </p:blipFill>
        <p:spPr bwMode="auto">
          <a:xfrm>
            <a:off x="8212138" y="2209800"/>
            <a:ext cx="931862" cy="1231900"/>
          </a:xfrm>
          <a:prstGeom prst="rect">
            <a:avLst/>
          </a:prstGeom>
          <a:noFill/>
          <a:ln w="12700">
            <a:noFill/>
            <a:miter lim="800000"/>
            <a:headEnd/>
            <a:tailEnd/>
          </a:ln>
        </p:spPr>
      </p:pic>
      <p:pic>
        <p:nvPicPr>
          <p:cNvPr id="210950" name="Picture 6"/>
          <p:cNvPicPr>
            <a:picLocks noChangeAspect="1" noChangeArrowheads="1"/>
          </p:cNvPicPr>
          <p:nvPr/>
        </p:nvPicPr>
        <p:blipFill>
          <a:blip r:embed="rId5"/>
          <a:srcRect/>
          <a:stretch>
            <a:fillRect/>
          </a:stretch>
        </p:blipFill>
        <p:spPr bwMode="auto">
          <a:xfrm>
            <a:off x="8123238" y="685800"/>
            <a:ext cx="1020762" cy="1295400"/>
          </a:xfrm>
          <a:prstGeom prst="rect">
            <a:avLst/>
          </a:prstGeom>
          <a:noFill/>
          <a:ln w="12700">
            <a:noFill/>
            <a:miter lim="800000"/>
            <a:headEnd/>
            <a:tailEnd/>
          </a:ln>
        </p:spPr>
      </p:pic>
      <p:sp>
        <p:nvSpPr>
          <p:cNvPr id="210951" name="Text Box 7"/>
          <p:cNvSpPr txBox="1">
            <a:spLocks noChangeArrowheads="1"/>
          </p:cNvSpPr>
          <p:nvPr/>
        </p:nvSpPr>
        <p:spPr bwMode="auto">
          <a:xfrm>
            <a:off x="1219200" y="685800"/>
            <a:ext cx="1371600" cy="276225"/>
          </a:xfrm>
          <a:prstGeom prst="rect">
            <a:avLst/>
          </a:prstGeom>
          <a:noFill/>
          <a:ln w="12700">
            <a:noFill/>
            <a:miter lim="800000"/>
            <a:headEnd/>
            <a:tailEnd/>
          </a:ln>
        </p:spPr>
        <p:txBody>
          <a:bodyPr>
            <a:prstTxWarp prst="textNoShape">
              <a:avLst/>
            </a:prstTxWarp>
            <a:spAutoFit/>
          </a:bodyPr>
          <a:lstStyle/>
          <a:p>
            <a:pPr eaLnBrk="0" hangingPunct="0"/>
            <a:r>
              <a:rPr lang="en-US" sz="1200">
                <a:latin typeface="American Typewriter" charset="0"/>
              </a:rPr>
              <a:t>Capers Jones</a:t>
            </a:r>
          </a:p>
        </p:txBody>
      </p:sp>
      <p:pic>
        <p:nvPicPr>
          <p:cNvPr id="210952" name="Picture 8"/>
          <p:cNvPicPr>
            <a:picLocks noChangeAspect="1" noChangeArrowheads="1"/>
          </p:cNvPicPr>
          <p:nvPr/>
        </p:nvPicPr>
        <p:blipFill>
          <a:blip r:embed="rId6">
            <a:clrChange>
              <a:clrFrom>
                <a:srgbClr val="FFFFFE"/>
              </a:clrFrom>
              <a:clrTo>
                <a:srgbClr val="FFFFFE">
                  <a:alpha val="0"/>
                </a:srgbClr>
              </a:clrTo>
            </a:clrChange>
          </a:blip>
          <a:srcRect/>
          <a:stretch>
            <a:fillRect/>
          </a:stretch>
        </p:blipFill>
        <p:spPr bwMode="auto">
          <a:xfrm>
            <a:off x="7337425" y="3505200"/>
            <a:ext cx="1806575" cy="2743200"/>
          </a:xfrm>
          <a:prstGeom prst="rect">
            <a:avLst/>
          </a:prstGeom>
          <a:noFill/>
          <a:ln w="12700">
            <a:noFill/>
            <a:miter lim="800000"/>
            <a:headEnd/>
            <a:tailEnd/>
          </a:ln>
        </p:spPr>
      </p:pic>
      <p:sp>
        <p:nvSpPr>
          <p:cNvPr id="210953" name="Text Box 9"/>
          <p:cNvSpPr txBox="1">
            <a:spLocks noChangeArrowheads="1"/>
          </p:cNvSpPr>
          <p:nvPr/>
        </p:nvSpPr>
        <p:spPr bwMode="auto">
          <a:xfrm>
            <a:off x="1708150" y="762000"/>
            <a:ext cx="1263650" cy="433388"/>
          </a:xfrm>
          <a:prstGeom prst="rect">
            <a:avLst/>
          </a:prstGeom>
          <a:noFill/>
          <a:ln w="12700">
            <a:noFill/>
            <a:miter lim="800000"/>
            <a:headEnd/>
            <a:tailEnd/>
          </a:ln>
        </p:spPr>
        <p:txBody>
          <a:bodyPr wrap="none">
            <a:prstTxWarp prst="textNoShape">
              <a:avLst/>
            </a:prstTxWarp>
            <a:spAutoFit/>
          </a:bodyPr>
          <a:lstStyle/>
          <a:p>
            <a:pPr eaLnBrk="0" hangingPunct="0"/>
            <a:r>
              <a:rPr lang="en-US" sz="1200">
                <a:solidFill>
                  <a:schemeClr val="bg1"/>
                </a:solidFill>
                <a:latin typeface="American Typewriter" charset="0"/>
              </a:rPr>
              <a:t>Capers Jones</a:t>
            </a:r>
            <a:r>
              <a:rPr lang="en-US" sz="500">
                <a:solidFill>
                  <a:schemeClr val="bg1"/>
                </a:solidFill>
                <a:latin typeface="American Typewriter" charset="0"/>
              </a:rPr>
              <a:t>,</a:t>
            </a:r>
          </a:p>
          <a:p>
            <a:pPr eaLnBrk="0" hangingPunct="0"/>
            <a:r>
              <a:rPr lang="en-US" sz="500">
                <a:solidFill>
                  <a:schemeClr val="bg1"/>
                </a:solidFill>
                <a:latin typeface="American Typewriter" charset="0"/>
              </a:rPr>
              <a:t> </a:t>
            </a:r>
            <a:r>
              <a:rPr lang="en-US" sz="1000">
                <a:solidFill>
                  <a:schemeClr val="bg1"/>
                </a:solidFill>
                <a:latin typeface="Times" charset="0"/>
              </a:rPr>
              <a:t>http://www.spr.com/</a:t>
            </a:r>
            <a:endParaRPr lang="en-US" sz="2400">
              <a:solidFill>
                <a:schemeClr val="bg1"/>
              </a:solidFill>
              <a:latin typeface="Times" charset="0"/>
            </a:endParaRPr>
          </a:p>
        </p:txBody>
      </p:sp>
      <p:sp>
        <p:nvSpPr>
          <p:cNvPr id="11" name="Footer Placeholder 10"/>
          <p:cNvSpPr>
            <a:spLocks noGrp="1"/>
          </p:cNvSpPr>
          <p:nvPr>
            <p:ph type="ftr" sz="quarter" idx="11"/>
          </p:nvPr>
        </p:nvSpPr>
        <p:spPr/>
        <p:txBody>
          <a:bodyPr/>
          <a:lstStyle/>
          <a:p>
            <a:pPr>
              <a:defRPr/>
            </a:pPr>
            <a:r>
              <a:rPr lang="en-US"/>
              <a:t>© Tom@Gilb.com  www.gilb.com</a:t>
            </a:r>
          </a:p>
        </p:txBody>
      </p:sp>
      <p:sp>
        <p:nvSpPr>
          <p:cNvPr id="12" name="Slide Number Placeholder 11"/>
          <p:cNvSpPr>
            <a:spLocks noGrp="1"/>
          </p:cNvSpPr>
          <p:nvPr>
            <p:ph type="sldNum" sz="quarter" idx="12"/>
          </p:nvPr>
        </p:nvSpPr>
        <p:spPr/>
        <p:txBody>
          <a:bodyPr/>
          <a:lstStyle/>
          <a:p>
            <a:pPr>
              <a:defRPr/>
            </a:pPr>
            <a:fld id="{8C625DF3-EA01-674D-AADE-526B79A760CE}" type="slidenum">
              <a:rPr lang="en-US"/>
              <a:pPr>
                <a:defRPr/>
              </a:pPr>
              <a:t>39</a:t>
            </a:fld>
            <a:endParaRPr lang="en-US"/>
          </a:p>
        </p:txBody>
      </p:sp>
      <p:sp>
        <p:nvSpPr>
          <p:cNvPr id="13" name="Date Placeholder 12"/>
          <p:cNvSpPr>
            <a:spLocks noGrp="1"/>
          </p:cNvSpPr>
          <p:nvPr>
            <p:ph type="dt" sz="quarter" idx="10"/>
          </p:nvPr>
        </p:nvSpPr>
        <p:spPr/>
        <p:txBody>
          <a:bodyPr/>
          <a:lstStyle/>
          <a:p>
            <a:fld id="{C039DAEB-7AEB-4147-BCE9-CAAE5DA82E86}" type="datetime4">
              <a:rPr lang="en-US"/>
              <a:pPr/>
              <a:t>May 26, 2015</a:t>
            </a:fld>
            <a:endParaRPr lang="en-GB"/>
          </a:p>
        </p:txBody>
      </p:sp>
    </p:spTree>
    <p:extLst>
      <p:ext uri="{BB962C8B-B14F-4D97-AF65-F5344CB8AC3E}">
        <p14:creationId xmlns:p14="http://schemas.microsoft.com/office/powerpoint/2010/main" val="174344068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DEFECT PREVENTION PROCESS</a:t>
            </a:r>
            <a:endParaRPr lang="en-GB" dirty="0"/>
          </a:p>
        </p:txBody>
      </p:sp>
      <p:pic>
        <p:nvPicPr>
          <p:cNvPr id="4" name="Content Placeholder 3" descr="Screen Shot 2014-08-16 at 13.41.37.png"/>
          <p:cNvPicPr>
            <a:picLocks noGrp="1" noChangeAspect="1"/>
          </p:cNvPicPr>
          <p:nvPr>
            <p:ph idx="1"/>
          </p:nvPr>
        </p:nvPicPr>
        <p:blipFill>
          <a:blip r:embed="rId3">
            <a:extLst>
              <a:ext uri="{28A0092B-C50C-407E-A947-70E740481C1C}">
                <a14:useLocalDpi xmlns:a14="http://schemas.microsoft.com/office/drawing/2010/main" val="0"/>
              </a:ext>
            </a:extLst>
          </a:blip>
          <a:srcRect l="-37970" r="-37970"/>
          <a:stretch>
            <a:fillRect/>
          </a:stretch>
        </p:blipFill>
        <p:spPr/>
      </p:pic>
      <p:pic>
        <p:nvPicPr>
          <p:cNvPr id="5" name="Picture 4" descr="Screen Shot 2014-08-16 at 15.41.27.png"/>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984436" y="1153272"/>
            <a:ext cx="2159564" cy="2465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341449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p:txBody>
          <a:bodyPr>
            <a:normAutofit fontScale="90000"/>
          </a:bodyPr>
          <a:lstStyle/>
          <a:p>
            <a:pPr fontAlgn="auto">
              <a:spcAft>
                <a:spcPts val="0"/>
              </a:spcAft>
              <a:defRPr/>
            </a:pPr>
            <a:r>
              <a:rPr lang="en-US" sz="3600">
                <a:ea typeface="+mj-ea"/>
              </a:rPr>
              <a:t>No ‘Silver Bullet’ Solution</a:t>
            </a:r>
            <a:br>
              <a:rPr lang="en-US" sz="3600">
                <a:ea typeface="+mj-ea"/>
              </a:rPr>
            </a:br>
            <a:r>
              <a:rPr lang="en-US" sz="3600">
                <a:ea typeface="+mj-ea"/>
              </a:rPr>
              <a:t>Machine Guns Kill Defects</a:t>
            </a:r>
          </a:p>
        </p:txBody>
      </p:sp>
      <p:sp>
        <p:nvSpPr>
          <p:cNvPr id="236547" name="Rectangle 3"/>
          <p:cNvSpPr>
            <a:spLocks noGrp="1" noChangeArrowheads="1"/>
          </p:cNvSpPr>
          <p:nvPr>
            <p:ph type="body" idx="1"/>
          </p:nvPr>
        </p:nvSpPr>
        <p:spPr>
          <a:xfrm>
            <a:off x="304800" y="1752600"/>
            <a:ext cx="6858000" cy="5035550"/>
          </a:xfrm>
        </p:spPr>
        <p:txBody>
          <a:bodyPr>
            <a:normAutofit/>
          </a:bodyPr>
          <a:lstStyle/>
          <a:p>
            <a:pPr fontAlgn="auto">
              <a:spcAft>
                <a:spcPts val="0"/>
              </a:spcAft>
              <a:defRPr/>
            </a:pPr>
            <a:r>
              <a:rPr lang="en-US" sz="2000" dirty="0">
                <a:ea typeface="+mn-ea"/>
              </a:rPr>
              <a:t>“It is obvious that no single defect removal operation is adequate by itself. </a:t>
            </a:r>
          </a:p>
          <a:p>
            <a:pPr fontAlgn="auto">
              <a:spcAft>
                <a:spcPts val="0"/>
              </a:spcAft>
              <a:defRPr/>
            </a:pPr>
            <a:r>
              <a:rPr lang="en-US" sz="2000" dirty="0">
                <a:ea typeface="+mn-ea"/>
              </a:rPr>
              <a:t> This explains why </a:t>
            </a:r>
          </a:p>
          <a:p>
            <a:pPr lvl="1" fontAlgn="auto">
              <a:spcAft>
                <a:spcPts val="0"/>
              </a:spcAft>
              <a:defRPr/>
            </a:pPr>
            <a:r>
              <a:rPr lang="en-US" sz="1800" dirty="0">
                <a:ea typeface="+mn-ea"/>
              </a:rPr>
              <a:t>“best in class” quality results can only be achieved from </a:t>
            </a:r>
          </a:p>
          <a:p>
            <a:pPr lvl="2" fontAlgn="auto">
              <a:spcAft>
                <a:spcPts val="0"/>
              </a:spcAft>
              <a:defRPr/>
            </a:pPr>
            <a:r>
              <a:rPr lang="en-US" sz="1600" dirty="0">
                <a:ea typeface="+mn-ea"/>
              </a:rPr>
              <a:t>synergistic combinations of</a:t>
            </a:r>
          </a:p>
          <a:p>
            <a:pPr lvl="3" fontAlgn="auto">
              <a:spcAft>
                <a:spcPts val="0"/>
              </a:spcAft>
              <a:defRPr/>
            </a:pPr>
            <a:r>
              <a:rPr lang="en-US" sz="1400" dirty="0">
                <a:ea typeface="+mn-ea"/>
              </a:rPr>
              <a:t> defect prevention, </a:t>
            </a:r>
          </a:p>
          <a:p>
            <a:pPr lvl="3" fontAlgn="auto">
              <a:spcAft>
                <a:spcPts val="0"/>
              </a:spcAft>
              <a:defRPr/>
            </a:pPr>
            <a:r>
              <a:rPr lang="en-US" sz="1400" dirty="0">
                <a:ea typeface="+mn-ea"/>
              </a:rPr>
              <a:t>reviews or </a:t>
            </a:r>
          </a:p>
          <a:p>
            <a:pPr lvl="3" fontAlgn="auto">
              <a:spcAft>
                <a:spcPts val="0"/>
              </a:spcAft>
              <a:defRPr/>
            </a:pPr>
            <a:r>
              <a:rPr lang="en-US" sz="1400" dirty="0">
                <a:ea typeface="+mn-ea"/>
              </a:rPr>
              <a:t>inspections, </a:t>
            </a:r>
          </a:p>
          <a:p>
            <a:pPr lvl="3" fontAlgn="auto">
              <a:spcAft>
                <a:spcPts val="0"/>
              </a:spcAft>
              <a:defRPr/>
            </a:pPr>
            <a:r>
              <a:rPr lang="en-US" sz="1400" dirty="0">
                <a:ea typeface="+mn-ea"/>
              </a:rPr>
              <a:t>and various kinds of test activities.  </a:t>
            </a:r>
          </a:p>
          <a:p>
            <a:pPr fontAlgn="auto">
              <a:spcAft>
                <a:spcPts val="0"/>
              </a:spcAft>
              <a:defRPr/>
            </a:pPr>
            <a:r>
              <a:rPr lang="en-US" sz="2000" dirty="0">
                <a:ea typeface="+mn-ea"/>
              </a:rPr>
              <a:t>Between eight and 10 defect removal stages are normally required to achieve removal efficiency (he means ‘effectiveness’) levels &gt; 95%”.</a:t>
            </a:r>
          </a:p>
          <a:p>
            <a:pPr lvl="2" fontAlgn="auto">
              <a:spcAft>
                <a:spcPts val="0"/>
              </a:spcAft>
              <a:defRPr/>
            </a:pPr>
            <a:r>
              <a:rPr lang="en-US" sz="1600" dirty="0">
                <a:ea typeface="+mn-ea"/>
              </a:rPr>
              <a:t>Jones, Capers; </a:t>
            </a:r>
            <a:r>
              <a:rPr lang="en-US" sz="1600" u="sng" dirty="0">
                <a:ea typeface="+mn-ea"/>
              </a:rPr>
              <a:t>Applied Software Measurement</a:t>
            </a:r>
            <a:r>
              <a:rPr lang="en-US" sz="1600" dirty="0">
                <a:ea typeface="+mn-ea"/>
              </a:rPr>
              <a:t>; McGraw Hill, 2</a:t>
            </a:r>
            <a:r>
              <a:rPr lang="en-US" sz="1600" baseline="30000" dirty="0">
                <a:ea typeface="+mn-ea"/>
              </a:rPr>
              <a:t>nd</a:t>
            </a:r>
            <a:r>
              <a:rPr lang="en-US" sz="1600" dirty="0">
                <a:ea typeface="+mn-ea"/>
              </a:rPr>
              <a:t> edition 1996; ISBN 0-07-032826-9; 618 pages.</a:t>
            </a:r>
          </a:p>
        </p:txBody>
      </p:sp>
      <p:pic>
        <p:nvPicPr>
          <p:cNvPr id="212996" name="Picture 4"/>
          <p:cNvPicPr>
            <a:picLocks noChangeAspect="1" noChangeArrowheads="1"/>
          </p:cNvPicPr>
          <p:nvPr/>
        </p:nvPicPr>
        <p:blipFill>
          <a:blip r:embed="rId3"/>
          <a:srcRect/>
          <a:stretch>
            <a:fillRect/>
          </a:stretch>
        </p:blipFill>
        <p:spPr bwMode="auto">
          <a:xfrm>
            <a:off x="228600" y="0"/>
            <a:ext cx="1196975" cy="1447800"/>
          </a:xfrm>
          <a:prstGeom prst="rect">
            <a:avLst/>
          </a:prstGeom>
          <a:noFill/>
          <a:ln w="12700">
            <a:noFill/>
            <a:miter lim="800000"/>
            <a:headEnd/>
            <a:tailEnd/>
          </a:ln>
        </p:spPr>
      </p:pic>
      <p:sp>
        <p:nvSpPr>
          <p:cNvPr id="212997" name="Text Box 5"/>
          <p:cNvSpPr txBox="1">
            <a:spLocks noChangeArrowheads="1"/>
          </p:cNvSpPr>
          <p:nvPr/>
        </p:nvSpPr>
        <p:spPr bwMode="auto">
          <a:xfrm>
            <a:off x="704850" y="1295400"/>
            <a:ext cx="742950" cy="469900"/>
          </a:xfrm>
          <a:prstGeom prst="rect">
            <a:avLst/>
          </a:prstGeom>
          <a:noFill/>
          <a:ln w="12700">
            <a:noFill/>
            <a:miter lim="800000"/>
            <a:headEnd/>
            <a:tailEnd/>
          </a:ln>
        </p:spPr>
        <p:txBody>
          <a:bodyPr wrap="none">
            <a:prstTxWarp prst="textNoShape">
              <a:avLst/>
            </a:prstTxWarp>
            <a:spAutoFit/>
          </a:bodyPr>
          <a:lstStyle/>
          <a:p>
            <a:pPr eaLnBrk="0" hangingPunct="0"/>
            <a:r>
              <a:rPr lang="en-US" sz="1200">
                <a:latin typeface="American Typewriter" charset="0"/>
              </a:rPr>
              <a:t>Capers </a:t>
            </a:r>
          </a:p>
          <a:p>
            <a:pPr eaLnBrk="0" hangingPunct="0"/>
            <a:r>
              <a:rPr lang="en-US" sz="1200">
                <a:latin typeface="American Typewriter" charset="0"/>
              </a:rPr>
              <a:t>Jones</a:t>
            </a:r>
          </a:p>
        </p:txBody>
      </p:sp>
      <p:pic>
        <p:nvPicPr>
          <p:cNvPr id="212998" name="Picture 6"/>
          <p:cNvPicPr>
            <a:picLocks noChangeAspect="1" noChangeArrowheads="1"/>
          </p:cNvPicPr>
          <p:nvPr/>
        </p:nvPicPr>
        <p:blipFill>
          <a:blip r:embed="rId4">
            <a:clrChange>
              <a:clrFrom>
                <a:srgbClr val="FFFFFE"/>
              </a:clrFrom>
              <a:clrTo>
                <a:srgbClr val="FFFFFE">
                  <a:alpha val="0"/>
                </a:srgbClr>
              </a:clrTo>
            </a:clrChange>
          </a:blip>
          <a:srcRect/>
          <a:stretch>
            <a:fillRect/>
          </a:stretch>
        </p:blipFill>
        <p:spPr bwMode="auto">
          <a:xfrm>
            <a:off x="7142163" y="2514600"/>
            <a:ext cx="1957387" cy="2971800"/>
          </a:xfrm>
          <a:prstGeom prst="rect">
            <a:avLst/>
          </a:prstGeom>
          <a:noFill/>
          <a:ln w="12700">
            <a:noFill/>
            <a:miter lim="800000"/>
            <a:headEnd/>
            <a:tailEnd/>
          </a:ln>
        </p:spPr>
      </p:pic>
      <p:sp>
        <p:nvSpPr>
          <p:cNvPr id="8" name="Slide Number Placeholder 7"/>
          <p:cNvSpPr>
            <a:spLocks noGrp="1"/>
          </p:cNvSpPr>
          <p:nvPr>
            <p:ph type="sldNum" sz="quarter" idx="12"/>
          </p:nvPr>
        </p:nvSpPr>
        <p:spPr/>
        <p:txBody>
          <a:bodyPr/>
          <a:lstStyle/>
          <a:p>
            <a:pPr>
              <a:defRPr/>
            </a:pPr>
            <a:fld id="{53B4FB29-F79E-E042-8ACE-1B11C633FAA8}" type="slidenum">
              <a:rPr lang="en-US"/>
              <a:pPr>
                <a:defRPr/>
              </a:pPr>
              <a:t>40</a:t>
            </a:fld>
            <a:endParaRPr lang="en-US"/>
          </a:p>
        </p:txBody>
      </p:sp>
      <p:sp>
        <p:nvSpPr>
          <p:cNvPr id="9" name="Footer Placeholder 8"/>
          <p:cNvSpPr>
            <a:spLocks noGrp="1"/>
          </p:cNvSpPr>
          <p:nvPr>
            <p:ph type="ftr" sz="quarter" idx="11"/>
          </p:nvPr>
        </p:nvSpPr>
        <p:spPr/>
        <p:txBody>
          <a:bodyPr/>
          <a:lstStyle/>
          <a:p>
            <a:pPr>
              <a:defRPr/>
            </a:pPr>
            <a:r>
              <a:rPr lang="en-US"/>
              <a:t>© Tom@Gilb.com  www.gilb.com</a:t>
            </a:r>
          </a:p>
        </p:txBody>
      </p:sp>
      <p:sp>
        <p:nvSpPr>
          <p:cNvPr id="10" name="Date Placeholder 9"/>
          <p:cNvSpPr>
            <a:spLocks noGrp="1"/>
          </p:cNvSpPr>
          <p:nvPr>
            <p:ph type="dt" sz="quarter" idx="10"/>
          </p:nvPr>
        </p:nvSpPr>
        <p:spPr/>
        <p:txBody>
          <a:bodyPr/>
          <a:lstStyle/>
          <a:p>
            <a:fld id="{B260C235-B0F8-6042-810E-79983ABE6CEF}" type="datetime4">
              <a:rPr lang="en-US"/>
              <a:pPr/>
              <a:t>May 26, 2015</a:t>
            </a:fld>
            <a:endParaRPr lang="en-GB"/>
          </a:p>
        </p:txBody>
      </p:sp>
    </p:spTree>
    <p:extLst>
      <p:ext uri="{BB962C8B-B14F-4D97-AF65-F5344CB8AC3E}">
        <p14:creationId xmlns:p14="http://schemas.microsoft.com/office/powerpoint/2010/main" val="395443873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2" name="Rectangle 2"/>
          <p:cNvSpPr>
            <a:spLocks noGrp="1" noChangeArrowheads="1"/>
          </p:cNvSpPr>
          <p:nvPr>
            <p:ph type="title"/>
          </p:nvPr>
        </p:nvSpPr>
        <p:spPr>
          <a:xfrm>
            <a:off x="704850" y="342900"/>
            <a:ext cx="5810250" cy="1104900"/>
          </a:xfrm>
        </p:spPr>
        <p:txBody>
          <a:bodyPr>
            <a:normAutofit fontScale="90000"/>
          </a:bodyPr>
          <a:lstStyle/>
          <a:p>
            <a:pPr fontAlgn="auto">
              <a:spcAft>
                <a:spcPts val="0"/>
              </a:spcAft>
              <a:defRPr/>
            </a:pPr>
            <a:r>
              <a:rPr lang="en-NZ">
                <a:ea typeface="+mj-ea"/>
              </a:rPr>
              <a:t>Positive Motivation:</a:t>
            </a:r>
            <a:br>
              <a:rPr lang="en-NZ">
                <a:ea typeface="+mj-ea"/>
              </a:rPr>
            </a:br>
            <a:r>
              <a:rPr lang="en-NZ" sz="3600">
                <a:ea typeface="+mj-ea"/>
              </a:rPr>
              <a:t>Personal Improvement</a:t>
            </a:r>
            <a:endParaRPr lang="en-NZ">
              <a:ea typeface="+mj-ea"/>
            </a:endParaRPr>
          </a:p>
        </p:txBody>
      </p:sp>
      <p:grpSp>
        <p:nvGrpSpPr>
          <p:cNvPr id="2" name="Group 3"/>
          <p:cNvGrpSpPr>
            <a:grpSpLocks/>
          </p:cNvGrpSpPr>
          <p:nvPr/>
        </p:nvGrpSpPr>
        <p:grpSpPr bwMode="auto">
          <a:xfrm>
            <a:off x="1012825" y="1573213"/>
            <a:ext cx="13517563" cy="4752975"/>
            <a:chOff x="638" y="991"/>
            <a:chExt cx="8515" cy="2994"/>
          </a:xfrm>
        </p:grpSpPr>
        <p:sp>
          <p:nvSpPr>
            <p:cNvPr id="215050" name="Line 4"/>
            <p:cNvSpPr>
              <a:spLocks noChangeShapeType="1"/>
            </p:cNvSpPr>
            <p:nvPr/>
          </p:nvSpPr>
          <p:spPr bwMode="auto">
            <a:xfrm flipH="1" flipV="1">
              <a:off x="4452" y="2676"/>
              <a:ext cx="2268" cy="12"/>
            </a:xfrm>
            <a:prstGeom prst="line">
              <a:avLst/>
            </a:prstGeom>
            <a:noFill/>
            <a:ln w="57150">
              <a:solidFill>
                <a:schemeClr val="tx1"/>
              </a:solidFill>
              <a:round/>
              <a:headEnd/>
              <a:tailEnd/>
            </a:ln>
          </p:spPr>
          <p:txBody>
            <a:bodyPr wrap="none" anchor="ctr">
              <a:prstTxWarp prst="textNoShape">
                <a:avLst/>
              </a:prstTxWarp>
            </a:bodyPr>
            <a:lstStyle/>
            <a:p>
              <a:endParaRPr lang="en-GB"/>
            </a:p>
          </p:txBody>
        </p:sp>
        <p:grpSp>
          <p:nvGrpSpPr>
            <p:cNvPr id="215051" name="Group 5"/>
            <p:cNvGrpSpPr>
              <a:grpSpLocks/>
            </p:cNvGrpSpPr>
            <p:nvPr/>
          </p:nvGrpSpPr>
          <p:grpSpPr bwMode="auto">
            <a:xfrm>
              <a:off x="864" y="1206"/>
              <a:ext cx="3685" cy="2334"/>
              <a:chOff x="864" y="1206"/>
              <a:chExt cx="3685" cy="2334"/>
            </a:xfrm>
          </p:grpSpPr>
          <p:sp>
            <p:nvSpPr>
              <p:cNvPr id="215057" name="Rectangle 6"/>
              <p:cNvSpPr>
                <a:spLocks noChangeArrowheads="1"/>
              </p:cNvSpPr>
              <p:nvPr/>
            </p:nvSpPr>
            <p:spPr bwMode="auto">
              <a:xfrm>
                <a:off x="1182" y="1284"/>
                <a:ext cx="3271" cy="1963"/>
              </a:xfrm>
              <a:prstGeom prst="rect">
                <a:avLst/>
              </a:prstGeom>
              <a:noFill/>
              <a:ln w="9525">
                <a:noFill/>
                <a:miter lim="800000"/>
                <a:headEnd/>
                <a:tailEnd/>
              </a:ln>
            </p:spPr>
            <p:txBody>
              <a:bodyPr>
                <a:prstTxWarp prst="textNoShape">
                  <a:avLst/>
                </a:prstTxWarp>
              </a:bodyPr>
              <a:lstStyle/>
              <a:p>
                <a:endParaRPr lang="en-GB"/>
              </a:p>
            </p:txBody>
          </p:sp>
          <p:sp>
            <p:nvSpPr>
              <p:cNvPr id="215058" name="Line 7"/>
              <p:cNvSpPr>
                <a:spLocks noChangeShapeType="1"/>
              </p:cNvSpPr>
              <p:nvPr/>
            </p:nvSpPr>
            <p:spPr bwMode="auto">
              <a:xfrm>
                <a:off x="1182" y="2857"/>
                <a:ext cx="3271" cy="1"/>
              </a:xfrm>
              <a:prstGeom prst="line">
                <a:avLst/>
              </a:prstGeom>
              <a:noFill/>
              <a:ln w="9525">
                <a:solidFill>
                  <a:srgbClr val="402000"/>
                </a:solidFill>
                <a:round/>
                <a:headEnd/>
                <a:tailEnd/>
              </a:ln>
            </p:spPr>
            <p:txBody>
              <a:bodyPr>
                <a:prstTxWarp prst="textNoShape">
                  <a:avLst/>
                </a:prstTxWarp>
              </a:bodyPr>
              <a:lstStyle/>
              <a:p>
                <a:endParaRPr lang="en-GB"/>
              </a:p>
            </p:txBody>
          </p:sp>
          <p:sp>
            <p:nvSpPr>
              <p:cNvPr id="215059" name="Line 8"/>
              <p:cNvSpPr>
                <a:spLocks noChangeShapeType="1"/>
              </p:cNvSpPr>
              <p:nvPr/>
            </p:nvSpPr>
            <p:spPr bwMode="auto">
              <a:xfrm>
                <a:off x="1182" y="2461"/>
                <a:ext cx="3271" cy="1"/>
              </a:xfrm>
              <a:prstGeom prst="line">
                <a:avLst/>
              </a:prstGeom>
              <a:noFill/>
              <a:ln w="9525">
                <a:solidFill>
                  <a:srgbClr val="402000"/>
                </a:solidFill>
                <a:round/>
                <a:headEnd/>
                <a:tailEnd/>
              </a:ln>
            </p:spPr>
            <p:txBody>
              <a:bodyPr>
                <a:prstTxWarp prst="textNoShape">
                  <a:avLst/>
                </a:prstTxWarp>
              </a:bodyPr>
              <a:lstStyle/>
              <a:p>
                <a:endParaRPr lang="en-GB"/>
              </a:p>
            </p:txBody>
          </p:sp>
          <p:sp>
            <p:nvSpPr>
              <p:cNvPr id="215060" name="Line 9"/>
              <p:cNvSpPr>
                <a:spLocks noChangeShapeType="1"/>
              </p:cNvSpPr>
              <p:nvPr/>
            </p:nvSpPr>
            <p:spPr bwMode="auto">
              <a:xfrm>
                <a:off x="1182" y="2070"/>
                <a:ext cx="3271" cy="1"/>
              </a:xfrm>
              <a:prstGeom prst="line">
                <a:avLst/>
              </a:prstGeom>
              <a:noFill/>
              <a:ln w="9525">
                <a:solidFill>
                  <a:srgbClr val="402000"/>
                </a:solidFill>
                <a:round/>
                <a:headEnd/>
                <a:tailEnd/>
              </a:ln>
            </p:spPr>
            <p:txBody>
              <a:bodyPr>
                <a:prstTxWarp prst="textNoShape">
                  <a:avLst/>
                </a:prstTxWarp>
              </a:bodyPr>
              <a:lstStyle/>
              <a:p>
                <a:endParaRPr lang="en-GB"/>
              </a:p>
            </p:txBody>
          </p:sp>
          <p:sp>
            <p:nvSpPr>
              <p:cNvPr id="215061" name="Line 10"/>
              <p:cNvSpPr>
                <a:spLocks noChangeShapeType="1"/>
              </p:cNvSpPr>
              <p:nvPr/>
            </p:nvSpPr>
            <p:spPr bwMode="auto">
              <a:xfrm>
                <a:off x="1182" y="1674"/>
                <a:ext cx="3271" cy="1"/>
              </a:xfrm>
              <a:prstGeom prst="line">
                <a:avLst/>
              </a:prstGeom>
              <a:noFill/>
              <a:ln w="9525">
                <a:solidFill>
                  <a:srgbClr val="402000"/>
                </a:solidFill>
                <a:round/>
                <a:headEnd/>
                <a:tailEnd/>
              </a:ln>
            </p:spPr>
            <p:txBody>
              <a:bodyPr>
                <a:prstTxWarp prst="textNoShape">
                  <a:avLst/>
                </a:prstTxWarp>
              </a:bodyPr>
              <a:lstStyle/>
              <a:p>
                <a:endParaRPr lang="en-GB"/>
              </a:p>
            </p:txBody>
          </p:sp>
          <p:sp>
            <p:nvSpPr>
              <p:cNvPr id="215062" name="Line 11"/>
              <p:cNvSpPr>
                <a:spLocks noChangeShapeType="1"/>
              </p:cNvSpPr>
              <p:nvPr/>
            </p:nvSpPr>
            <p:spPr bwMode="auto">
              <a:xfrm>
                <a:off x="1182" y="1284"/>
                <a:ext cx="3271" cy="1"/>
              </a:xfrm>
              <a:prstGeom prst="line">
                <a:avLst/>
              </a:prstGeom>
              <a:noFill/>
              <a:ln w="9525">
                <a:solidFill>
                  <a:srgbClr val="402000"/>
                </a:solidFill>
                <a:round/>
                <a:headEnd/>
                <a:tailEnd/>
              </a:ln>
            </p:spPr>
            <p:txBody>
              <a:bodyPr>
                <a:prstTxWarp prst="textNoShape">
                  <a:avLst/>
                </a:prstTxWarp>
              </a:bodyPr>
              <a:lstStyle/>
              <a:p>
                <a:endParaRPr lang="en-GB"/>
              </a:p>
            </p:txBody>
          </p:sp>
          <p:sp>
            <p:nvSpPr>
              <p:cNvPr id="215063" name="Rectangle 12"/>
              <p:cNvSpPr>
                <a:spLocks noChangeArrowheads="1"/>
              </p:cNvSpPr>
              <p:nvPr/>
            </p:nvSpPr>
            <p:spPr bwMode="auto">
              <a:xfrm>
                <a:off x="1182" y="1284"/>
                <a:ext cx="3271" cy="1963"/>
              </a:xfrm>
              <a:prstGeom prst="rect">
                <a:avLst/>
              </a:prstGeom>
              <a:noFill/>
              <a:ln w="9525">
                <a:solidFill>
                  <a:srgbClr val="402000"/>
                </a:solidFill>
                <a:miter lim="800000"/>
                <a:headEnd/>
                <a:tailEnd/>
              </a:ln>
            </p:spPr>
            <p:txBody>
              <a:bodyPr>
                <a:prstTxWarp prst="textNoShape">
                  <a:avLst/>
                </a:prstTxWarp>
              </a:bodyPr>
              <a:lstStyle/>
              <a:p>
                <a:endParaRPr lang="en-GB"/>
              </a:p>
            </p:txBody>
          </p:sp>
          <p:sp>
            <p:nvSpPr>
              <p:cNvPr id="215064" name="Line 13"/>
              <p:cNvSpPr>
                <a:spLocks noChangeShapeType="1"/>
              </p:cNvSpPr>
              <p:nvPr/>
            </p:nvSpPr>
            <p:spPr bwMode="auto">
              <a:xfrm>
                <a:off x="1182" y="1284"/>
                <a:ext cx="1" cy="1963"/>
              </a:xfrm>
              <a:prstGeom prst="line">
                <a:avLst/>
              </a:prstGeom>
              <a:noFill/>
              <a:ln w="9525">
                <a:solidFill>
                  <a:srgbClr val="402000"/>
                </a:solidFill>
                <a:round/>
                <a:headEnd/>
                <a:tailEnd/>
              </a:ln>
            </p:spPr>
            <p:txBody>
              <a:bodyPr>
                <a:prstTxWarp prst="textNoShape">
                  <a:avLst/>
                </a:prstTxWarp>
              </a:bodyPr>
              <a:lstStyle/>
              <a:p>
                <a:endParaRPr lang="en-GB"/>
              </a:p>
            </p:txBody>
          </p:sp>
          <p:sp>
            <p:nvSpPr>
              <p:cNvPr id="215065" name="Line 14"/>
              <p:cNvSpPr>
                <a:spLocks noChangeShapeType="1"/>
              </p:cNvSpPr>
              <p:nvPr/>
            </p:nvSpPr>
            <p:spPr bwMode="auto">
              <a:xfrm>
                <a:off x="1140" y="3247"/>
                <a:ext cx="42" cy="1"/>
              </a:xfrm>
              <a:prstGeom prst="line">
                <a:avLst/>
              </a:prstGeom>
              <a:noFill/>
              <a:ln w="9525">
                <a:solidFill>
                  <a:srgbClr val="402000"/>
                </a:solidFill>
                <a:round/>
                <a:headEnd/>
                <a:tailEnd/>
              </a:ln>
            </p:spPr>
            <p:txBody>
              <a:bodyPr>
                <a:prstTxWarp prst="textNoShape">
                  <a:avLst/>
                </a:prstTxWarp>
              </a:bodyPr>
              <a:lstStyle/>
              <a:p>
                <a:endParaRPr lang="en-GB"/>
              </a:p>
            </p:txBody>
          </p:sp>
          <p:sp>
            <p:nvSpPr>
              <p:cNvPr id="215066" name="Line 15"/>
              <p:cNvSpPr>
                <a:spLocks noChangeShapeType="1"/>
              </p:cNvSpPr>
              <p:nvPr/>
            </p:nvSpPr>
            <p:spPr bwMode="auto">
              <a:xfrm>
                <a:off x="1140" y="2857"/>
                <a:ext cx="42" cy="1"/>
              </a:xfrm>
              <a:prstGeom prst="line">
                <a:avLst/>
              </a:prstGeom>
              <a:noFill/>
              <a:ln w="9525">
                <a:solidFill>
                  <a:srgbClr val="402000"/>
                </a:solidFill>
                <a:round/>
                <a:headEnd/>
                <a:tailEnd/>
              </a:ln>
            </p:spPr>
            <p:txBody>
              <a:bodyPr>
                <a:prstTxWarp prst="textNoShape">
                  <a:avLst/>
                </a:prstTxWarp>
              </a:bodyPr>
              <a:lstStyle/>
              <a:p>
                <a:endParaRPr lang="en-GB"/>
              </a:p>
            </p:txBody>
          </p:sp>
          <p:sp>
            <p:nvSpPr>
              <p:cNvPr id="215067" name="Line 16"/>
              <p:cNvSpPr>
                <a:spLocks noChangeShapeType="1"/>
              </p:cNvSpPr>
              <p:nvPr/>
            </p:nvSpPr>
            <p:spPr bwMode="auto">
              <a:xfrm>
                <a:off x="1140" y="2461"/>
                <a:ext cx="42" cy="1"/>
              </a:xfrm>
              <a:prstGeom prst="line">
                <a:avLst/>
              </a:prstGeom>
              <a:noFill/>
              <a:ln w="9525">
                <a:solidFill>
                  <a:srgbClr val="402000"/>
                </a:solidFill>
                <a:round/>
                <a:headEnd/>
                <a:tailEnd/>
              </a:ln>
            </p:spPr>
            <p:txBody>
              <a:bodyPr>
                <a:prstTxWarp prst="textNoShape">
                  <a:avLst/>
                </a:prstTxWarp>
              </a:bodyPr>
              <a:lstStyle/>
              <a:p>
                <a:endParaRPr lang="en-GB"/>
              </a:p>
            </p:txBody>
          </p:sp>
          <p:sp>
            <p:nvSpPr>
              <p:cNvPr id="215068" name="Line 17"/>
              <p:cNvSpPr>
                <a:spLocks noChangeShapeType="1"/>
              </p:cNvSpPr>
              <p:nvPr/>
            </p:nvSpPr>
            <p:spPr bwMode="auto">
              <a:xfrm>
                <a:off x="1140" y="2070"/>
                <a:ext cx="42" cy="1"/>
              </a:xfrm>
              <a:prstGeom prst="line">
                <a:avLst/>
              </a:prstGeom>
              <a:noFill/>
              <a:ln w="9525">
                <a:solidFill>
                  <a:srgbClr val="402000"/>
                </a:solidFill>
                <a:round/>
                <a:headEnd/>
                <a:tailEnd/>
              </a:ln>
            </p:spPr>
            <p:txBody>
              <a:bodyPr>
                <a:prstTxWarp prst="textNoShape">
                  <a:avLst/>
                </a:prstTxWarp>
              </a:bodyPr>
              <a:lstStyle/>
              <a:p>
                <a:endParaRPr lang="en-GB"/>
              </a:p>
            </p:txBody>
          </p:sp>
          <p:sp>
            <p:nvSpPr>
              <p:cNvPr id="215069" name="Line 18"/>
              <p:cNvSpPr>
                <a:spLocks noChangeShapeType="1"/>
              </p:cNvSpPr>
              <p:nvPr/>
            </p:nvSpPr>
            <p:spPr bwMode="auto">
              <a:xfrm>
                <a:off x="1140" y="1674"/>
                <a:ext cx="42" cy="1"/>
              </a:xfrm>
              <a:prstGeom prst="line">
                <a:avLst/>
              </a:prstGeom>
              <a:noFill/>
              <a:ln w="9525">
                <a:solidFill>
                  <a:srgbClr val="402000"/>
                </a:solidFill>
                <a:round/>
                <a:headEnd/>
                <a:tailEnd/>
              </a:ln>
            </p:spPr>
            <p:txBody>
              <a:bodyPr>
                <a:prstTxWarp prst="textNoShape">
                  <a:avLst/>
                </a:prstTxWarp>
              </a:bodyPr>
              <a:lstStyle/>
              <a:p>
                <a:endParaRPr lang="en-GB"/>
              </a:p>
            </p:txBody>
          </p:sp>
          <p:sp>
            <p:nvSpPr>
              <p:cNvPr id="215070" name="Line 19"/>
              <p:cNvSpPr>
                <a:spLocks noChangeShapeType="1"/>
              </p:cNvSpPr>
              <p:nvPr/>
            </p:nvSpPr>
            <p:spPr bwMode="auto">
              <a:xfrm>
                <a:off x="1140" y="1284"/>
                <a:ext cx="42" cy="1"/>
              </a:xfrm>
              <a:prstGeom prst="line">
                <a:avLst/>
              </a:prstGeom>
              <a:noFill/>
              <a:ln w="9525">
                <a:solidFill>
                  <a:srgbClr val="402000"/>
                </a:solidFill>
                <a:round/>
                <a:headEnd/>
                <a:tailEnd/>
              </a:ln>
            </p:spPr>
            <p:txBody>
              <a:bodyPr>
                <a:prstTxWarp prst="textNoShape">
                  <a:avLst/>
                </a:prstTxWarp>
              </a:bodyPr>
              <a:lstStyle/>
              <a:p>
                <a:endParaRPr lang="en-GB"/>
              </a:p>
            </p:txBody>
          </p:sp>
          <p:sp>
            <p:nvSpPr>
              <p:cNvPr id="215071" name="Line 20"/>
              <p:cNvSpPr>
                <a:spLocks noChangeShapeType="1"/>
              </p:cNvSpPr>
              <p:nvPr/>
            </p:nvSpPr>
            <p:spPr bwMode="auto">
              <a:xfrm>
                <a:off x="1182" y="3247"/>
                <a:ext cx="3271" cy="1"/>
              </a:xfrm>
              <a:prstGeom prst="line">
                <a:avLst/>
              </a:prstGeom>
              <a:noFill/>
              <a:ln w="9525">
                <a:solidFill>
                  <a:srgbClr val="402000"/>
                </a:solidFill>
                <a:round/>
                <a:headEnd/>
                <a:tailEnd/>
              </a:ln>
            </p:spPr>
            <p:txBody>
              <a:bodyPr>
                <a:prstTxWarp prst="textNoShape">
                  <a:avLst/>
                </a:prstTxWarp>
              </a:bodyPr>
              <a:lstStyle/>
              <a:p>
                <a:endParaRPr lang="en-GB"/>
              </a:p>
            </p:txBody>
          </p:sp>
          <p:sp>
            <p:nvSpPr>
              <p:cNvPr id="215072" name="Line 21"/>
              <p:cNvSpPr>
                <a:spLocks noChangeShapeType="1"/>
              </p:cNvSpPr>
              <p:nvPr/>
            </p:nvSpPr>
            <p:spPr bwMode="auto">
              <a:xfrm flipV="1">
                <a:off x="1182" y="3205"/>
                <a:ext cx="1" cy="84"/>
              </a:xfrm>
              <a:prstGeom prst="line">
                <a:avLst/>
              </a:prstGeom>
              <a:noFill/>
              <a:ln w="9525">
                <a:solidFill>
                  <a:srgbClr val="402000"/>
                </a:solidFill>
                <a:round/>
                <a:headEnd/>
                <a:tailEnd/>
              </a:ln>
            </p:spPr>
            <p:txBody>
              <a:bodyPr>
                <a:prstTxWarp prst="textNoShape">
                  <a:avLst/>
                </a:prstTxWarp>
              </a:bodyPr>
              <a:lstStyle/>
              <a:p>
                <a:endParaRPr lang="en-GB"/>
              </a:p>
            </p:txBody>
          </p:sp>
          <p:sp>
            <p:nvSpPr>
              <p:cNvPr id="215073" name="Line 22"/>
              <p:cNvSpPr>
                <a:spLocks noChangeShapeType="1"/>
              </p:cNvSpPr>
              <p:nvPr/>
            </p:nvSpPr>
            <p:spPr bwMode="auto">
              <a:xfrm flipV="1">
                <a:off x="1836" y="3205"/>
                <a:ext cx="1" cy="84"/>
              </a:xfrm>
              <a:prstGeom prst="line">
                <a:avLst/>
              </a:prstGeom>
              <a:noFill/>
              <a:ln w="9525">
                <a:solidFill>
                  <a:srgbClr val="402000"/>
                </a:solidFill>
                <a:round/>
                <a:headEnd/>
                <a:tailEnd/>
              </a:ln>
            </p:spPr>
            <p:txBody>
              <a:bodyPr>
                <a:prstTxWarp prst="textNoShape">
                  <a:avLst/>
                </a:prstTxWarp>
              </a:bodyPr>
              <a:lstStyle/>
              <a:p>
                <a:endParaRPr lang="en-GB"/>
              </a:p>
            </p:txBody>
          </p:sp>
          <p:sp>
            <p:nvSpPr>
              <p:cNvPr id="215074" name="Line 23"/>
              <p:cNvSpPr>
                <a:spLocks noChangeShapeType="1"/>
              </p:cNvSpPr>
              <p:nvPr/>
            </p:nvSpPr>
            <p:spPr bwMode="auto">
              <a:xfrm flipV="1">
                <a:off x="2490" y="3205"/>
                <a:ext cx="1" cy="84"/>
              </a:xfrm>
              <a:prstGeom prst="line">
                <a:avLst/>
              </a:prstGeom>
              <a:noFill/>
              <a:ln w="9525">
                <a:solidFill>
                  <a:srgbClr val="402000"/>
                </a:solidFill>
                <a:round/>
                <a:headEnd/>
                <a:tailEnd/>
              </a:ln>
            </p:spPr>
            <p:txBody>
              <a:bodyPr>
                <a:prstTxWarp prst="textNoShape">
                  <a:avLst/>
                </a:prstTxWarp>
              </a:bodyPr>
              <a:lstStyle/>
              <a:p>
                <a:endParaRPr lang="en-GB"/>
              </a:p>
            </p:txBody>
          </p:sp>
          <p:sp>
            <p:nvSpPr>
              <p:cNvPr id="215075" name="Line 24"/>
              <p:cNvSpPr>
                <a:spLocks noChangeShapeType="1"/>
              </p:cNvSpPr>
              <p:nvPr/>
            </p:nvSpPr>
            <p:spPr bwMode="auto">
              <a:xfrm flipV="1">
                <a:off x="3145" y="3205"/>
                <a:ext cx="1" cy="84"/>
              </a:xfrm>
              <a:prstGeom prst="line">
                <a:avLst/>
              </a:prstGeom>
              <a:noFill/>
              <a:ln w="9525">
                <a:solidFill>
                  <a:srgbClr val="402000"/>
                </a:solidFill>
                <a:round/>
                <a:headEnd/>
                <a:tailEnd/>
              </a:ln>
            </p:spPr>
            <p:txBody>
              <a:bodyPr>
                <a:prstTxWarp prst="textNoShape">
                  <a:avLst/>
                </a:prstTxWarp>
              </a:bodyPr>
              <a:lstStyle/>
              <a:p>
                <a:endParaRPr lang="en-GB"/>
              </a:p>
            </p:txBody>
          </p:sp>
          <p:sp>
            <p:nvSpPr>
              <p:cNvPr id="215076" name="Line 25"/>
              <p:cNvSpPr>
                <a:spLocks noChangeShapeType="1"/>
              </p:cNvSpPr>
              <p:nvPr/>
            </p:nvSpPr>
            <p:spPr bwMode="auto">
              <a:xfrm flipV="1">
                <a:off x="3799" y="3205"/>
                <a:ext cx="1" cy="84"/>
              </a:xfrm>
              <a:prstGeom prst="line">
                <a:avLst/>
              </a:prstGeom>
              <a:noFill/>
              <a:ln w="9525">
                <a:solidFill>
                  <a:srgbClr val="402000"/>
                </a:solidFill>
                <a:round/>
                <a:headEnd/>
                <a:tailEnd/>
              </a:ln>
            </p:spPr>
            <p:txBody>
              <a:bodyPr>
                <a:prstTxWarp prst="textNoShape">
                  <a:avLst/>
                </a:prstTxWarp>
              </a:bodyPr>
              <a:lstStyle/>
              <a:p>
                <a:endParaRPr lang="en-GB"/>
              </a:p>
            </p:txBody>
          </p:sp>
          <p:sp>
            <p:nvSpPr>
              <p:cNvPr id="215077" name="Line 26"/>
              <p:cNvSpPr>
                <a:spLocks noChangeShapeType="1"/>
              </p:cNvSpPr>
              <p:nvPr/>
            </p:nvSpPr>
            <p:spPr bwMode="auto">
              <a:xfrm flipV="1">
                <a:off x="4453" y="3205"/>
                <a:ext cx="1" cy="84"/>
              </a:xfrm>
              <a:prstGeom prst="line">
                <a:avLst/>
              </a:prstGeom>
              <a:noFill/>
              <a:ln w="9525">
                <a:solidFill>
                  <a:srgbClr val="402000"/>
                </a:solidFill>
                <a:round/>
                <a:headEnd/>
                <a:tailEnd/>
              </a:ln>
            </p:spPr>
            <p:txBody>
              <a:bodyPr>
                <a:prstTxWarp prst="textNoShape">
                  <a:avLst/>
                </a:prstTxWarp>
              </a:bodyPr>
              <a:lstStyle/>
              <a:p>
                <a:endParaRPr lang="en-GB"/>
              </a:p>
            </p:txBody>
          </p:sp>
          <p:sp>
            <p:nvSpPr>
              <p:cNvPr id="215078" name="Oval 27"/>
              <p:cNvSpPr>
                <a:spLocks noChangeArrowheads="1"/>
              </p:cNvSpPr>
              <p:nvPr/>
            </p:nvSpPr>
            <p:spPr bwMode="auto">
              <a:xfrm>
                <a:off x="1566" y="1404"/>
                <a:ext cx="534" cy="534"/>
              </a:xfrm>
              <a:prstGeom prst="ellipse">
                <a:avLst/>
              </a:prstGeom>
              <a:solidFill>
                <a:srgbClr val="CE9964"/>
              </a:solidFill>
              <a:ln w="9525">
                <a:solidFill>
                  <a:srgbClr val="402000"/>
                </a:solidFill>
                <a:round/>
                <a:headEnd/>
                <a:tailEnd/>
              </a:ln>
            </p:spPr>
            <p:txBody>
              <a:bodyPr>
                <a:prstTxWarp prst="textNoShape">
                  <a:avLst/>
                </a:prstTxWarp>
              </a:bodyPr>
              <a:lstStyle/>
              <a:p>
                <a:endParaRPr lang="en-GB"/>
              </a:p>
            </p:txBody>
          </p:sp>
          <p:sp>
            <p:nvSpPr>
              <p:cNvPr id="215079" name="Oval 28"/>
              <p:cNvSpPr>
                <a:spLocks noChangeArrowheads="1"/>
              </p:cNvSpPr>
              <p:nvPr/>
            </p:nvSpPr>
            <p:spPr bwMode="auto">
              <a:xfrm>
                <a:off x="2298" y="2268"/>
                <a:ext cx="379" cy="379"/>
              </a:xfrm>
              <a:prstGeom prst="ellipse">
                <a:avLst/>
              </a:prstGeom>
              <a:solidFill>
                <a:srgbClr val="CE9964"/>
              </a:solidFill>
              <a:ln w="9525">
                <a:solidFill>
                  <a:srgbClr val="402000"/>
                </a:solidFill>
                <a:round/>
                <a:headEnd/>
                <a:tailEnd/>
              </a:ln>
            </p:spPr>
            <p:txBody>
              <a:bodyPr>
                <a:prstTxWarp prst="textNoShape">
                  <a:avLst/>
                </a:prstTxWarp>
              </a:bodyPr>
              <a:lstStyle/>
              <a:p>
                <a:endParaRPr lang="en-GB"/>
              </a:p>
            </p:txBody>
          </p:sp>
          <p:sp>
            <p:nvSpPr>
              <p:cNvPr id="215080" name="Oval 29"/>
              <p:cNvSpPr>
                <a:spLocks noChangeArrowheads="1"/>
              </p:cNvSpPr>
              <p:nvPr/>
            </p:nvSpPr>
            <p:spPr bwMode="auto">
              <a:xfrm>
                <a:off x="3001" y="2653"/>
                <a:ext cx="282" cy="282"/>
              </a:xfrm>
              <a:prstGeom prst="ellipse">
                <a:avLst/>
              </a:prstGeom>
              <a:solidFill>
                <a:srgbClr val="CE9964"/>
              </a:solidFill>
              <a:ln w="9525">
                <a:solidFill>
                  <a:srgbClr val="402000"/>
                </a:solidFill>
                <a:round/>
                <a:headEnd/>
                <a:tailEnd/>
              </a:ln>
            </p:spPr>
            <p:txBody>
              <a:bodyPr>
                <a:prstTxWarp prst="textNoShape">
                  <a:avLst/>
                </a:prstTxWarp>
              </a:bodyPr>
              <a:lstStyle/>
              <a:p>
                <a:endParaRPr lang="en-GB"/>
              </a:p>
            </p:txBody>
          </p:sp>
          <p:sp>
            <p:nvSpPr>
              <p:cNvPr id="215081" name="Oval 30"/>
              <p:cNvSpPr>
                <a:spLocks noChangeArrowheads="1"/>
              </p:cNvSpPr>
              <p:nvPr/>
            </p:nvSpPr>
            <p:spPr bwMode="auto">
              <a:xfrm>
                <a:off x="3715" y="3007"/>
                <a:ext cx="162" cy="162"/>
              </a:xfrm>
              <a:prstGeom prst="ellipse">
                <a:avLst/>
              </a:prstGeom>
              <a:solidFill>
                <a:srgbClr val="CE9964"/>
              </a:solidFill>
              <a:ln w="9525">
                <a:solidFill>
                  <a:srgbClr val="402000"/>
                </a:solidFill>
                <a:round/>
                <a:headEnd/>
                <a:tailEnd/>
              </a:ln>
            </p:spPr>
            <p:txBody>
              <a:bodyPr>
                <a:prstTxWarp prst="textNoShape">
                  <a:avLst/>
                </a:prstTxWarp>
              </a:bodyPr>
              <a:lstStyle/>
              <a:p>
                <a:endParaRPr lang="en-GB"/>
              </a:p>
            </p:txBody>
          </p:sp>
          <p:sp>
            <p:nvSpPr>
              <p:cNvPr id="215082" name="Oval 31"/>
              <p:cNvSpPr>
                <a:spLocks noChangeArrowheads="1"/>
              </p:cNvSpPr>
              <p:nvPr/>
            </p:nvSpPr>
            <p:spPr bwMode="auto">
              <a:xfrm>
                <a:off x="4423" y="3217"/>
                <a:ext cx="54" cy="54"/>
              </a:xfrm>
              <a:prstGeom prst="ellipse">
                <a:avLst/>
              </a:prstGeom>
              <a:solidFill>
                <a:srgbClr val="CE9964"/>
              </a:solidFill>
              <a:ln w="9525">
                <a:solidFill>
                  <a:srgbClr val="402000"/>
                </a:solidFill>
                <a:round/>
                <a:headEnd/>
                <a:tailEnd/>
              </a:ln>
            </p:spPr>
            <p:txBody>
              <a:bodyPr>
                <a:prstTxWarp prst="textNoShape">
                  <a:avLst/>
                </a:prstTxWarp>
              </a:bodyPr>
              <a:lstStyle/>
              <a:p>
                <a:endParaRPr lang="en-GB"/>
              </a:p>
            </p:txBody>
          </p:sp>
          <p:sp>
            <p:nvSpPr>
              <p:cNvPr id="215083" name="Freeform 32"/>
              <p:cNvSpPr>
                <a:spLocks/>
              </p:cNvSpPr>
              <p:nvPr/>
            </p:nvSpPr>
            <p:spPr bwMode="auto">
              <a:xfrm>
                <a:off x="1836" y="1716"/>
                <a:ext cx="648" cy="649"/>
              </a:xfrm>
              <a:custGeom>
                <a:avLst/>
                <a:gdLst>
                  <a:gd name="T0" fmla="*/ 0 w 108"/>
                  <a:gd name="T1" fmla="*/ 0 h 108"/>
                  <a:gd name="T2" fmla="*/ 108 w 108"/>
                  <a:gd name="T3" fmla="*/ 144 h 108"/>
                  <a:gd name="T4" fmla="*/ 252 w 108"/>
                  <a:gd name="T5" fmla="*/ 288 h 108"/>
                  <a:gd name="T6" fmla="*/ 360 w 108"/>
                  <a:gd name="T7" fmla="*/ 433 h 108"/>
                  <a:gd name="T8" fmla="*/ 504 w 108"/>
                  <a:gd name="T9" fmla="*/ 577 h 108"/>
                  <a:gd name="T10" fmla="*/ 612 w 108"/>
                  <a:gd name="T11" fmla="*/ 685 h 108"/>
                  <a:gd name="T12" fmla="*/ 756 w 108"/>
                  <a:gd name="T13" fmla="*/ 829 h 108"/>
                  <a:gd name="T14" fmla="*/ 864 w 108"/>
                  <a:gd name="T15" fmla="*/ 974 h 108"/>
                  <a:gd name="T16" fmla="*/ 1008 w 108"/>
                  <a:gd name="T17" fmla="*/ 1118 h 108"/>
                  <a:gd name="T18" fmla="*/ 1116 w 108"/>
                  <a:gd name="T19" fmla="*/ 1226 h 108"/>
                  <a:gd name="T20" fmla="*/ 1260 w 108"/>
                  <a:gd name="T21" fmla="*/ 1370 h 108"/>
                  <a:gd name="T22" fmla="*/ 1368 w 108"/>
                  <a:gd name="T23" fmla="*/ 1514 h 108"/>
                  <a:gd name="T24" fmla="*/ 1512 w 108"/>
                  <a:gd name="T25" fmla="*/ 1623 h 108"/>
                  <a:gd name="T26" fmla="*/ 1620 w 108"/>
                  <a:gd name="T27" fmla="*/ 1767 h 108"/>
                  <a:gd name="T28" fmla="*/ 1764 w 108"/>
                  <a:gd name="T29" fmla="*/ 1911 h 108"/>
                  <a:gd name="T30" fmla="*/ 1872 w 108"/>
                  <a:gd name="T31" fmla="*/ 2025 h 108"/>
                  <a:gd name="T32" fmla="*/ 2016 w 108"/>
                  <a:gd name="T33" fmla="*/ 2169 h 108"/>
                  <a:gd name="T34" fmla="*/ 2124 w 108"/>
                  <a:gd name="T35" fmla="*/ 2278 h 108"/>
                  <a:gd name="T36" fmla="*/ 2268 w 108"/>
                  <a:gd name="T37" fmla="*/ 2386 h 108"/>
                  <a:gd name="T38" fmla="*/ 2376 w 108"/>
                  <a:gd name="T39" fmla="*/ 2530 h 108"/>
                  <a:gd name="T40" fmla="*/ 2520 w 108"/>
                  <a:gd name="T41" fmla="*/ 2638 h 108"/>
                  <a:gd name="T42" fmla="*/ 2628 w 108"/>
                  <a:gd name="T43" fmla="*/ 2782 h 108"/>
                  <a:gd name="T44" fmla="*/ 2772 w 108"/>
                  <a:gd name="T45" fmla="*/ 2890 h 108"/>
                  <a:gd name="T46" fmla="*/ 2880 w 108"/>
                  <a:gd name="T47" fmla="*/ 2999 h 108"/>
                  <a:gd name="T48" fmla="*/ 3024 w 108"/>
                  <a:gd name="T49" fmla="*/ 3107 h 108"/>
                  <a:gd name="T50" fmla="*/ 3132 w 108"/>
                  <a:gd name="T51" fmla="*/ 3251 h 108"/>
                  <a:gd name="T52" fmla="*/ 3276 w 108"/>
                  <a:gd name="T53" fmla="*/ 3359 h 108"/>
                  <a:gd name="T54" fmla="*/ 3384 w 108"/>
                  <a:gd name="T55" fmla="*/ 3467 h 108"/>
                  <a:gd name="T56" fmla="*/ 3528 w 108"/>
                  <a:gd name="T57" fmla="*/ 3576 h 108"/>
                  <a:gd name="T58" fmla="*/ 3636 w 108"/>
                  <a:gd name="T59" fmla="*/ 3684 h 108"/>
                  <a:gd name="T60" fmla="*/ 3780 w 108"/>
                  <a:gd name="T61" fmla="*/ 3792 h 108"/>
                  <a:gd name="T62" fmla="*/ 3888 w 108"/>
                  <a:gd name="T63" fmla="*/ 3900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108"/>
                  <a:gd name="T98" fmla="*/ 108 w 108"/>
                  <a:gd name="T99" fmla="*/ 108 h 1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108">
                    <a:moveTo>
                      <a:pt x="0" y="0"/>
                    </a:moveTo>
                    <a:lnTo>
                      <a:pt x="3" y="4"/>
                    </a:lnTo>
                    <a:lnTo>
                      <a:pt x="7" y="8"/>
                    </a:lnTo>
                    <a:lnTo>
                      <a:pt x="10" y="12"/>
                    </a:lnTo>
                    <a:lnTo>
                      <a:pt x="14" y="16"/>
                    </a:lnTo>
                    <a:lnTo>
                      <a:pt x="17" y="19"/>
                    </a:lnTo>
                    <a:lnTo>
                      <a:pt x="21" y="23"/>
                    </a:lnTo>
                    <a:lnTo>
                      <a:pt x="24" y="27"/>
                    </a:lnTo>
                    <a:lnTo>
                      <a:pt x="28" y="31"/>
                    </a:lnTo>
                    <a:lnTo>
                      <a:pt x="31" y="34"/>
                    </a:lnTo>
                    <a:lnTo>
                      <a:pt x="35" y="38"/>
                    </a:lnTo>
                    <a:lnTo>
                      <a:pt x="38" y="42"/>
                    </a:lnTo>
                    <a:lnTo>
                      <a:pt x="42" y="45"/>
                    </a:lnTo>
                    <a:lnTo>
                      <a:pt x="45" y="49"/>
                    </a:lnTo>
                    <a:lnTo>
                      <a:pt x="49" y="53"/>
                    </a:lnTo>
                    <a:lnTo>
                      <a:pt x="52" y="56"/>
                    </a:lnTo>
                    <a:lnTo>
                      <a:pt x="56" y="60"/>
                    </a:lnTo>
                    <a:lnTo>
                      <a:pt x="59" y="63"/>
                    </a:lnTo>
                    <a:lnTo>
                      <a:pt x="63" y="66"/>
                    </a:lnTo>
                    <a:lnTo>
                      <a:pt x="66" y="70"/>
                    </a:lnTo>
                    <a:lnTo>
                      <a:pt x="70" y="73"/>
                    </a:lnTo>
                    <a:lnTo>
                      <a:pt x="73" y="77"/>
                    </a:lnTo>
                    <a:lnTo>
                      <a:pt x="77" y="80"/>
                    </a:lnTo>
                    <a:lnTo>
                      <a:pt x="80" y="83"/>
                    </a:lnTo>
                    <a:lnTo>
                      <a:pt x="84" y="86"/>
                    </a:lnTo>
                    <a:lnTo>
                      <a:pt x="87" y="90"/>
                    </a:lnTo>
                    <a:lnTo>
                      <a:pt x="91" y="93"/>
                    </a:lnTo>
                    <a:lnTo>
                      <a:pt x="94" y="96"/>
                    </a:lnTo>
                    <a:lnTo>
                      <a:pt x="98" y="99"/>
                    </a:lnTo>
                    <a:lnTo>
                      <a:pt x="101" y="102"/>
                    </a:lnTo>
                    <a:lnTo>
                      <a:pt x="105" y="105"/>
                    </a:lnTo>
                    <a:lnTo>
                      <a:pt x="108" y="108"/>
                    </a:lnTo>
                  </a:path>
                </a:pathLst>
              </a:custGeom>
              <a:noFill/>
              <a:ln w="76200">
                <a:solidFill>
                  <a:srgbClr val="9A7F32"/>
                </a:solidFill>
                <a:round/>
                <a:headEnd/>
                <a:tailEnd/>
              </a:ln>
            </p:spPr>
            <p:txBody>
              <a:bodyPr>
                <a:prstTxWarp prst="textNoShape">
                  <a:avLst/>
                </a:prstTxWarp>
              </a:bodyPr>
              <a:lstStyle/>
              <a:p>
                <a:endParaRPr lang="en-GB"/>
              </a:p>
            </p:txBody>
          </p:sp>
          <p:sp>
            <p:nvSpPr>
              <p:cNvPr id="215084" name="Freeform 33"/>
              <p:cNvSpPr>
                <a:spLocks/>
              </p:cNvSpPr>
              <p:nvPr/>
            </p:nvSpPr>
            <p:spPr bwMode="auto">
              <a:xfrm>
                <a:off x="2484" y="2365"/>
                <a:ext cx="649" cy="468"/>
              </a:xfrm>
              <a:custGeom>
                <a:avLst/>
                <a:gdLst>
                  <a:gd name="T0" fmla="*/ 0 w 108"/>
                  <a:gd name="T1" fmla="*/ 0 h 78"/>
                  <a:gd name="T2" fmla="*/ 144 w 108"/>
                  <a:gd name="T3" fmla="*/ 108 h 78"/>
                  <a:gd name="T4" fmla="*/ 252 w 108"/>
                  <a:gd name="T5" fmla="*/ 216 h 78"/>
                  <a:gd name="T6" fmla="*/ 397 w 108"/>
                  <a:gd name="T7" fmla="*/ 324 h 78"/>
                  <a:gd name="T8" fmla="*/ 505 w 108"/>
                  <a:gd name="T9" fmla="*/ 432 h 78"/>
                  <a:gd name="T10" fmla="*/ 649 w 108"/>
                  <a:gd name="T11" fmla="*/ 540 h 78"/>
                  <a:gd name="T12" fmla="*/ 757 w 108"/>
                  <a:gd name="T13" fmla="*/ 648 h 78"/>
                  <a:gd name="T14" fmla="*/ 901 w 108"/>
                  <a:gd name="T15" fmla="*/ 720 h 78"/>
                  <a:gd name="T16" fmla="*/ 1010 w 108"/>
                  <a:gd name="T17" fmla="*/ 828 h 78"/>
                  <a:gd name="T18" fmla="*/ 1154 w 108"/>
                  <a:gd name="T19" fmla="*/ 936 h 78"/>
                  <a:gd name="T20" fmla="*/ 1262 w 108"/>
                  <a:gd name="T21" fmla="*/ 1044 h 78"/>
                  <a:gd name="T22" fmla="*/ 1370 w 108"/>
                  <a:gd name="T23" fmla="*/ 1116 h 78"/>
                  <a:gd name="T24" fmla="*/ 1514 w 108"/>
                  <a:gd name="T25" fmla="*/ 1224 h 78"/>
                  <a:gd name="T26" fmla="*/ 1623 w 108"/>
                  <a:gd name="T27" fmla="*/ 1332 h 78"/>
                  <a:gd name="T28" fmla="*/ 1767 w 108"/>
                  <a:gd name="T29" fmla="*/ 1404 h 78"/>
                  <a:gd name="T30" fmla="*/ 1875 w 108"/>
                  <a:gd name="T31" fmla="*/ 1512 h 78"/>
                  <a:gd name="T32" fmla="*/ 2025 w 108"/>
                  <a:gd name="T33" fmla="*/ 1584 h 78"/>
                  <a:gd name="T34" fmla="*/ 2133 w 108"/>
                  <a:gd name="T35" fmla="*/ 1692 h 78"/>
                  <a:gd name="T36" fmla="*/ 2278 w 108"/>
                  <a:gd name="T37" fmla="*/ 1764 h 78"/>
                  <a:gd name="T38" fmla="*/ 2386 w 108"/>
                  <a:gd name="T39" fmla="*/ 1836 h 78"/>
                  <a:gd name="T40" fmla="*/ 2530 w 108"/>
                  <a:gd name="T41" fmla="*/ 1944 h 78"/>
                  <a:gd name="T42" fmla="*/ 2638 w 108"/>
                  <a:gd name="T43" fmla="*/ 2016 h 78"/>
                  <a:gd name="T44" fmla="*/ 2782 w 108"/>
                  <a:gd name="T45" fmla="*/ 2124 h 78"/>
                  <a:gd name="T46" fmla="*/ 2890 w 108"/>
                  <a:gd name="T47" fmla="*/ 2196 h 78"/>
                  <a:gd name="T48" fmla="*/ 3035 w 108"/>
                  <a:gd name="T49" fmla="*/ 2268 h 78"/>
                  <a:gd name="T50" fmla="*/ 3143 w 108"/>
                  <a:gd name="T51" fmla="*/ 2340 h 78"/>
                  <a:gd name="T52" fmla="*/ 3287 w 108"/>
                  <a:gd name="T53" fmla="*/ 2448 h 78"/>
                  <a:gd name="T54" fmla="*/ 3395 w 108"/>
                  <a:gd name="T55" fmla="*/ 2520 h 78"/>
                  <a:gd name="T56" fmla="*/ 3539 w 108"/>
                  <a:gd name="T57" fmla="*/ 2592 h 78"/>
                  <a:gd name="T58" fmla="*/ 3648 w 108"/>
                  <a:gd name="T59" fmla="*/ 2664 h 78"/>
                  <a:gd name="T60" fmla="*/ 3792 w 108"/>
                  <a:gd name="T61" fmla="*/ 2736 h 78"/>
                  <a:gd name="T62" fmla="*/ 3900 w 108"/>
                  <a:gd name="T63" fmla="*/ 2808 h 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78"/>
                  <a:gd name="T98" fmla="*/ 108 w 108"/>
                  <a:gd name="T99" fmla="*/ 78 h 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78">
                    <a:moveTo>
                      <a:pt x="0" y="0"/>
                    </a:moveTo>
                    <a:lnTo>
                      <a:pt x="4" y="3"/>
                    </a:lnTo>
                    <a:lnTo>
                      <a:pt x="7" y="6"/>
                    </a:lnTo>
                    <a:lnTo>
                      <a:pt x="11" y="9"/>
                    </a:lnTo>
                    <a:lnTo>
                      <a:pt x="14" y="12"/>
                    </a:lnTo>
                    <a:lnTo>
                      <a:pt x="18" y="15"/>
                    </a:lnTo>
                    <a:lnTo>
                      <a:pt x="21" y="18"/>
                    </a:lnTo>
                    <a:lnTo>
                      <a:pt x="25" y="20"/>
                    </a:lnTo>
                    <a:lnTo>
                      <a:pt x="28" y="23"/>
                    </a:lnTo>
                    <a:lnTo>
                      <a:pt x="32" y="26"/>
                    </a:lnTo>
                    <a:lnTo>
                      <a:pt x="35" y="29"/>
                    </a:lnTo>
                    <a:lnTo>
                      <a:pt x="38" y="31"/>
                    </a:lnTo>
                    <a:lnTo>
                      <a:pt x="42" y="34"/>
                    </a:lnTo>
                    <a:lnTo>
                      <a:pt x="45" y="37"/>
                    </a:lnTo>
                    <a:lnTo>
                      <a:pt x="49" y="39"/>
                    </a:lnTo>
                    <a:lnTo>
                      <a:pt x="52" y="42"/>
                    </a:lnTo>
                    <a:lnTo>
                      <a:pt x="56" y="44"/>
                    </a:lnTo>
                    <a:lnTo>
                      <a:pt x="59" y="47"/>
                    </a:lnTo>
                    <a:lnTo>
                      <a:pt x="63" y="49"/>
                    </a:lnTo>
                    <a:lnTo>
                      <a:pt x="66" y="51"/>
                    </a:lnTo>
                    <a:lnTo>
                      <a:pt x="70" y="54"/>
                    </a:lnTo>
                    <a:lnTo>
                      <a:pt x="73" y="56"/>
                    </a:lnTo>
                    <a:lnTo>
                      <a:pt x="77" y="59"/>
                    </a:lnTo>
                    <a:lnTo>
                      <a:pt x="80" y="61"/>
                    </a:lnTo>
                    <a:lnTo>
                      <a:pt x="84" y="63"/>
                    </a:lnTo>
                    <a:lnTo>
                      <a:pt x="87" y="65"/>
                    </a:lnTo>
                    <a:lnTo>
                      <a:pt x="91" y="68"/>
                    </a:lnTo>
                    <a:lnTo>
                      <a:pt x="94" y="70"/>
                    </a:lnTo>
                    <a:lnTo>
                      <a:pt x="98" y="72"/>
                    </a:lnTo>
                    <a:lnTo>
                      <a:pt x="101" y="74"/>
                    </a:lnTo>
                    <a:lnTo>
                      <a:pt x="105" y="76"/>
                    </a:lnTo>
                    <a:lnTo>
                      <a:pt x="108" y="78"/>
                    </a:lnTo>
                  </a:path>
                </a:pathLst>
              </a:custGeom>
              <a:noFill/>
              <a:ln w="76200">
                <a:solidFill>
                  <a:srgbClr val="9A7F32"/>
                </a:solidFill>
                <a:round/>
                <a:headEnd/>
                <a:tailEnd/>
              </a:ln>
            </p:spPr>
            <p:txBody>
              <a:bodyPr>
                <a:prstTxWarp prst="textNoShape">
                  <a:avLst/>
                </a:prstTxWarp>
              </a:bodyPr>
              <a:lstStyle/>
              <a:p>
                <a:endParaRPr lang="en-GB"/>
              </a:p>
            </p:txBody>
          </p:sp>
          <p:sp>
            <p:nvSpPr>
              <p:cNvPr id="215085" name="Freeform 34"/>
              <p:cNvSpPr>
                <a:spLocks/>
              </p:cNvSpPr>
              <p:nvPr/>
            </p:nvSpPr>
            <p:spPr bwMode="auto">
              <a:xfrm>
                <a:off x="3133" y="2833"/>
                <a:ext cx="672" cy="294"/>
              </a:xfrm>
              <a:custGeom>
                <a:avLst/>
                <a:gdLst>
                  <a:gd name="T0" fmla="*/ 0 w 112"/>
                  <a:gd name="T1" fmla="*/ 0 h 49"/>
                  <a:gd name="T2" fmla="*/ 144 w 112"/>
                  <a:gd name="T3" fmla="*/ 72 h 49"/>
                  <a:gd name="T4" fmla="*/ 252 w 112"/>
                  <a:gd name="T5" fmla="*/ 144 h 49"/>
                  <a:gd name="T6" fmla="*/ 396 w 112"/>
                  <a:gd name="T7" fmla="*/ 216 h 49"/>
                  <a:gd name="T8" fmla="*/ 504 w 112"/>
                  <a:gd name="T9" fmla="*/ 288 h 49"/>
                  <a:gd name="T10" fmla="*/ 648 w 112"/>
                  <a:gd name="T11" fmla="*/ 360 h 49"/>
                  <a:gd name="T12" fmla="*/ 756 w 112"/>
                  <a:gd name="T13" fmla="*/ 432 h 49"/>
                  <a:gd name="T14" fmla="*/ 900 w 112"/>
                  <a:gd name="T15" fmla="*/ 468 h 49"/>
                  <a:gd name="T16" fmla="*/ 1008 w 112"/>
                  <a:gd name="T17" fmla="*/ 540 h 49"/>
                  <a:gd name="T18" fmla="*/ 1152 w 112"/>
                  <a:gd name="T19" fmla="*/ 612 h 49"/>
                  <a:gd name="T20" fmla="*/ 1260 w 112"/>
                  <a:gd name="T21" fmla="*/ 684 h 49"/>
                  <a:gd name="T22" fmla="*/ 1404 w 112"/>
                  <a:gd name="T23" fmla="*/ 720 h 49"/>
                  <a:gd name="T24" fmla="*/ 1512 w 112"/>
                  <a:gd name="T25" fmla="*/ 792 h 49"/>
                  <a:gd name="T26" fmla="*/ 1656 w 112"/>
                  <a:gd name="T27" fmla="*/ 864 h 49"/>
                  <a:gd name="T28" fmla="*/ 1764 w 112"/>
                  <a:gd name="T29" fmla="*/ 900 h 49"/>
                  <a:gd name="T30" fmla="*/ 1908 w 112"/>
                  <a:gd name="T31" fmla="*/ 972 h 49"/>
                  <a:gd name="T32" fmla="*/ 2016 w 112"/>
                  <a:gd name="T33" fmla="*/ 1008 h 49"/>
                  <a:gd name="T34" fmla="*/ 2160 w 112"/>
                  <a:gd name="T35" fmla="*/ 1080 h 49"/>
                  <a:gd name="T36" fmla="*/ 2268 w 112"/>
                  <a:gd name="T37" fmla="*/ 1116 h 49"/>
                  <a:gd name="T38" fmla="*/ 2412 w 112"/>
                  <a:gd name="T39" fmla="*/ 1188 h 49"/>
                  <a:gd name="T40" fmla="*/ 2520 w 112"/>
                  <a:gd name="T41" fmla="*/ 1224 h 49"/>
                  <a:gd name="T42" fmla="*/ 2664 w 112"/>
                  <a:gd name="T43" fmla="*/ 1296 h 49"/>
                  <a:gd name="T44" fmla="*/ 2772 w 112"/>
                  <a:gd name="T45" fmla="*/ 1332 h 49"/>
                  <a:gd name="T46" fmla="*/ 2880 w 112"/>
                  <a:gd name="T47" fmla="*/ 1368 h 49"/>
                  <a:gd name="T48" fmla="*/ 3024 w 112"/>
                  <a:gd name="T49" fmla="*/ 1440 h 49"/>
                  <a:gd name="T50" fmla="*/ 3132 w 112"/>
                  <a:gd name="T51" fmla="*/ 1476 h 49"/>
                  <a:gd name="T52" fmla="*/ 3276 w 112"/>
                  <a:gd name="T53" fmla="*/ 1512 h 49"/>
                  <a:gd name="T54" fmla="*/ 3384 w 112"/>
                  <a:gd name="T55" fmla="*/ 1548 h 49"/>
                  <a:gd name="T56" fmla="*/ 3528 w 112"/>
                  <a:gd name="T57" fmla="*/ 1584 h 49"/>
                  <a:gd name="T58" fmla="*/ 3636 w 112"/>
                  <a:gd name="T59" fmla="*/ 1656 h 49"/>
                  <a:gd name="T60" fmla="*/ 3780 w 112"/>
                  <a:gd name="T61" fmla="*/ 1692 h 49"/>
                  <a:gd name="T62" fmla="*/ 3888 w 112"/>
                  <a:gd name="T63" fmla="*/ 1728 h 49"/>
                  <a:gd name="T64" fmla="*/ 4032 w 112"/>
                  <a:gd name="T65" fmla="*/ 1764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2"/>
                  <a:gd name="T100" fmla="*/ 0 h 49"/>
                  <a:gd name="T101" fmla="*/ 112 w 112"/>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2" h="49">
                    <a:moveTo>
                      <a:pt x="0" y="0"/>
                    </a:moveTo>
                    <a:lnTo>
                      <a:pt x="4" y="2"/>
                    </a:lnTo>
                    <a:lnTo>
                      <a:pt x="7" y="4"/>
                    </a:lnTo>
                    <a:lnTo>
                      <a:pt x="11" y="6"/>
                    </a:lnTo>
                    <a:lnTo>
                      <a:pt x="14" y="8"/>
                    </a:lnTo>
                    <a:lnTo>
                      <a:pt x="18" y="10"/>
                    </a:lnTo>
                    <a:lnTo>
                      <a:pt x="21" y="12"/>
                    </a:lnTo>
                    <a:lnTo>
                      <a:pt x="25" y="13"/>
                    </a:lnTo>
                    <a:lnTo>
                      <a:pt x="28" y="15"/>
                    </a:lnTo>
                    <a:lnTo>
                      <a:pt x="32" y="17"/>
                    </a:lnTo>
                    <a:lnTo>
                      <a:pt x="35" y="19"/>
                    </a:lnTo>
                    <a:lnTo>
                      <a:pt x="39" y="20"/>
                    </a:lnTo>
                    <a:lnTo>
                      <a:pt x="42" y="22"/>
                    </a:lnTo>
                    <a:lnTo>
                      <a:pt x="46" y="24"/>
                    </a:lnTo>
                    <a:lnTo>
                      <a:pt x="49" y="25"/>
                    </a:lnTo>
                    <a:lnTo>
                      <a:pt x="53" y="27"/>
                    </a:lnTo>
                    <a:lnTo>
                      <a:pt x="56" y="28"/>
                    </a:lnTo>
                    <a:lnTo>
                      <a:pt x="60" y="30"/>
                    </a:lnTo>
                    <a:lnTo>
                      <a:pt x="63" y="31"/>
                    </a:lnTo>
                    <a:lnTo>
                      <a:pt x="67" y="33"/>
                    </a:lnTo>
                    <a:lnTo>
                      <a:pt x="70" y="34"/>
                    </a:lnTo>
                    <a:lnTo>
                      <a:pt x="74" y="36"/>
                    </a:lnTo>
                    <a:lnTo>
                      <a:pt x="77" y="37"/>
                    </a:lnTo>
                    <a:lnTo>
                      <a:pt x="80" y="38"/>
                    </a:lnTo>
                    <a:lnTo>
                      <a:pt x="84" y="40"/>
                    </a:lnTo>
                    <a:lnTo>
                      <a:pt x="87" y="41"/>
                    </a:lnTo>
                    <a:lnTo>
                      <a:pt x="91" y="42"/>
                    </a:lnTo>
                    <a:lnTo>
                      <a:pt x="94" y="43"/>
                    </a:lnTo>
                    <a:lnTo>
                      <a:pt x="98" y="44"/>
                    </a:lnTo>
                    <a:lnTo>
                      <a:pt x="101" y="46"/>
                    </a:lnTo>
                    <a:lnTo>
                      <a:pt x="105" y="47"/>
                    </a:lnTo>
                    <a:lnTo>
                      <a:pt x="108" y="48"/>
                    </a:lnTo>
                    <a:lnTo>
                      <a:pt x="112" y="49"/>
                    </a:lnTo>
                  </a:path>
                </a:pathLst>
              </a:custGeom>
              <a:noFill/>
              <a:ln w="76200">
                <a:solidFill>
                  <a:srgbClr val="9A7F32"/>
                </a:solidFill>
                <a:round/>
                <a:headEnd/>
                <a:tailEnd/>
              </a:ln>
            </p:spPr>
            <p:txBody>
              <a:bodyPr>
                <a:prstTxWarp prst="textNoShape">
                  <a:avLst/>
                </a:prstTxWarp>
              </a:bodyPr>
              <a:lstStyle/>
              <a:p>
                <a:endParaRPr lang="en-GB"/>
              </a:p>
            </p:txBody>
          </p:sp>
          <p:sp>
            <p:nvSpPr>
              <p:cNvPr id="215086" name="Freeform 35"/>
              <p:cNvSpPr>
                <a:spLocks/>
              </p:cNvSpPr>
              <p:nvPr/>
            </p:nvSpPr>
            <p:spPr bwMode="auto">
              <a:xfrm>
                <a:off x="3805" y="3127"/>
                <a:ext cx="648" cy="96"/>
              </a:xfrm>
              <a:custGeom>
                <a:avLst/>
                <a:gdLst>
                  <a:gd name="T0" fmla="*/ 0 w 108"/>
                  <a:gd name="T1" fmla="*/ 0 h 16"/>
                  <a:gd name="T2" fmla="*/ 108 w 108"/>
                  <a:gd name="T3" fmla="*/ 36 h 16"/>
                  <a:gd name="T4" fmla="*/ 252 w 108"/>
                  <a:gd name="T5" fmla="*/ 72 h 16"/>
                  <a:gd name="T6" fmla="*/ 360 w 108"/>
                  <a:gd name="T7" fmla="*/ 108 h 16"/>
                  <a:gd name="T8" fmla="*/ 504 w 108"/>
                  <a:gd name="T9" fmla="*/ 144 h 16"/>
                  <a:gd name="T10" fmla="*/ 612 w 108"/>
                  <a:gd name="T11" fmla="*/ 144 h 16"/>
                  <a:gd name="T12" fmla="*/ 756 w 108"/>
                  <a:gd name="T13" fmla="*/ 180 h 16"/>
                  <a:gd name="T14" fmla="*/ 864 w 108"/>
                  <a:gd name="T15" fmla="*/ 216 h 16"/>
                  <a:gd name="T16" fmla="*/ 1008 w 108"/>
                  <a:gd name="T17" fmla="*/ 252 h 16"/>
                  <a:gd name="T18" fmla="*/ 1116 w 108"/>
                  <a:gd name="T19" fmla="*/ 288 h 16"/>
                  <a:gd name="T20" fmla="*/ 1260 w 108"/>
                  <a:gd name="T21" fmla="*/ 288 h 16"/>
                  <a:gd name="T22" fmla="*/ 1368 w 108"/>
                  <a:gd name="T23" fmla="*/ 324 h 16"/>
                  <a:gd name="T24" fmla="*/ 1512 w 108"/>
                  <a:gd name="T25" fmla="*/ 360 h 16"/>
                  <a:gd name="T26" fmla="*/ 1620 w 108"/>
                  <a:gd name="T27" fmla="*/ 360 h 16"/>
                  <a:gd name="T28" fmla="*/ 1764 w 108"/>
                  <a:gd name="T29" fmla="*/ 396 h 16"/>
                  <a:gd name="T30" fmla="*/ 1872 w 108"/>
                  <a:gd name="T31" fmla="*/ 396 h 16"/>
                  <a:gd name="T32" fmla="*/ 2016 w 108"/>
                  <a:gd name="T33" fmla="*/ 432 h 16"/>
                  <a:gd name="T34" fmla="*/ 2124 w 108"/>
                  <a:gd name="T35" fmla="*/ 432 h 16"/>
                  <a:gd name="T36" fmla="*/ 2268 w 108"/>
                  <a:gd name="T37" fmla="*/ 468 h 16"/>
                  <a:gd name="T38" fmla="*/ 2376 w 108"/>
                  <a:gd name="T39" fmla="*/ 468 h 16"/>
                  <a:gd name="T40" fmla="*/ 2520 w 108"/>
                  <a:gd name="T41" fmla="*/ 504 h 16"/>
                  <a:gd name="T42" fmla="*/ 2628 w 108"/>
                  <a:gd name="T43" fmla="*/ 504 h 16"/>
                  <a:gd name="T44" fmla="*/ 2772 w 108"/>
                  <a:gd name="T45" fmla="*/ 504 h 16"/>
                  <a:gd name="T46" fmla="*/ 2880 w 108"/>
                  <a:gd name="T47" fmla="*/ 540 h 16"/>
                  <a:gd name="T48" fmla="*/ 3024 w 108"/>
                  <a:gd name="T49" fmla="*/ 540 h 16"/>
                  <a:gd name="T50" fmla="*/ 3132 w 108"/>
                  <a:gd name="T51" fmla="*/ 540 h 16"/>
                  <a:gd name="T52" fmla="*/ 3276 w 108"/>
                  <a:gd name="T53" fmla="*/ 540 h 16"/>
                  <a:gd name="T54" fmla="*/ 3384 w 108"/>
                  <a:gd name="T55" fmla="*/ 576 h 16"/>
                  <a:gd name="T56" fmla="*/ 3528 w 108"/>
                  <a:gd name="T57" fmla="*/ 576 h 16"/>
                  <a:gd name="T58" fmla="*/ 3636 w 108"/>
                  <a:gd name="T59" fmla="*/ 576 h 16"/>
                  <a:gd name="T60" fmla="*/ 3780 w 108"/>
                  <a:gd name="T61" fmla="*/ 576 h 16"/>
                  <a:gd name="T62" fmla="*/ 3888 w 108"/>
                  <a:gd name="T63" fmla="*/ 576 h 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16"/>
                  <a:gd name="T98" fmla="*/ 108 w 108"/>
                  <a:gd name="T99" fmla="*/ 16 h 1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16">
                    <a:moveTo>
                      <a:pt x="0" y="0"/>
                    </a:moveTo>
                    <a:lnTo>
                      <a:pt x="3" y="1"/>
                    </a:lnTo>
                    <a:lnTo>
                      <a:pt x="7" y="2"/>
                    </a:lnTo>
                    <a:lnTo>
                      <a:pt x="10" y="3"/>
                    </a:lnTo>
                    <a:lnTo>
                      <a:pt x="14" y="4"/>
                    </a:lnTo>
                    <a:lnTo>
                      <a:pt x="17" y="4"/>
                    </a:lnTo>
                    <a:lnTo>
                      <a:pt x="21" y="5"/>
                    </a:lnTo>
                    <a:lnTo>
                      <a:pt x="24" y="6"/>
                    </a:lnTo>
                    <a:lnTo>
                      <a:pt x="28" y="7"/>
                    </a:lnTo>
                    <a:lnTo>
                      <a:pt x="31" y="8"/>
                    </a:lnTo>
                    <a:lnTo>
                      <a:pt x="35" y="8"/>
                    </a:lnTo>
                    <a:lnTo>
                      <a:pt x="38" y="9"/>
                    </a:lnTo>
                    <a:lnTo>
                      <a:pt x="42" y="10"/>
                    </a:lnTo>
                    <a:lnTo>
                      <a:pt x="45" y="10"/>
                    </a:lnTo>
                    <a:lnTo>
                      <a:pt x="49" y="11"/>
                    </a:lnTo>
                    <a:lnTo>
                      <a:pt x="52" y="11"/>
                    </a:lnTo>
                    <a:lnTo>
                      <a:pt x="56" y="12"/>
                    </a:lnTo>
                    <a:lnTo>
                      <a:pt x="59" y="12"/>
                    </a:lnTo>
                    <a:lnTo>
                      <a:pt x="63" y="13"/>
                    </a:lnTo>
                    <a:lnTo>
                      <a:pt x="66" y="13"/>
                    </a:lnTo>
                    <a:lnTo>
                      <a:pt x="70" y="14"/>
                    </a:lnTo>
                    <a:lnTo>
                      <a:pt x="73" y="14"/>
                    </a:lnTo>
                    <a:lnTo>
                      <a:pt x="77" y="14"/>
                    </a:lnTo>
                    <a:lnTo>
                      <a:pt x="80" y="15"/>
                    </a:lnTo>
                    <a:lnTo>
                      <a:pt x="84" y="15"/>
                    </a:lnTo>
                    <a:lnTo>
                      <a:pt x="87" y="15"/>
                    </a:lnTo>
                    <a:lnTo>
                      <a:pt x="91" y="15"/>
                    </a:lnTo>
                    <a:lnTo>
                      <a:pt x="94" y="16"/>
                    </a:lnTo>
                    <a:lnTo>
                      <a:pt x="98" y="16"/>
                    </a:lnTo>
                    <a:lnTo>
                      <a:pt x="101" y="16"/>
                    </a:lnTo>
                    <a:lnTo>
                      <a:pt x="105" y="16"/>
                    </a:lnTo>
                    <a:lnTo>
                      <a:pt x="108" y="16"/>
                    </a:lnTo>
                  </a:path>
                </a:pathLst>
              </a:custGeom>
              <a:noFill/>
              <a:ln w="76200">
                <a:solidFill>
                  <a:srgbClr val="9A7F32"/>
                </a:solidFill>
                <a:round/>
                <a:headEnd/>
                <a:tailEnd/>
              </a:ln>
            </p:spPr>
            <p:txBody>
              <a:bodyPr>
                <a:prstTxWarp prst="textNoShape">
                  <a:avLst/>
                </a:prstTxWarp>
              </a:bodyPr>
              <a:lstStyle/>
              <a:p>
                <a:endParaRPr lang="en-GB"/>
              </a:p>
            </p:txBody>
          </p:sp>
          <p:sp>
            <p:nvSpPr>
              <p:cNvPr id="215087" name="Rectangle 36"/>
              <p:cNvSpPr>
                <a:spLocks noChangeArrowheads="1"/>
              </p:cNvSpPr>
              <p:nvPr/>
            </p:nvSpPr>
            <p:spPr bwMode="auto">
              <a:xfrm>
                <a:off x="2166" y="1602"/>
                <a:ext cx="1100" cy="346"/>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NZ">
                    <a:solidFill>
                      <a:srgbClr val="402000"/>
                    </a:solidFill>
                    <a:latin typeface="Times" charset="0"/>
                  </a:rPr>
                  <a:t>80 Majors Found </a:t>
                </a:r>
              </a:p>
              <a:p>
                <a:pPr eaLnBrk="0" hangingPunct="0"/>
                <a:r>
                  <a:rPr lang="en-NZ">
                    <a:solidFill>
                      <a:srgbClr val="402000"/>
                    </a:solidFill>
                    <a:latin typeface="Times" charset="0"/>
                  </a:rPr>
                  <a:t>(~160-240 exist!)</a:t>
                </a:r>
                <a:endParaRPr lang="en-NZ" sz="2000" i="1"/>
              </a:p>
            </p:txBody>
          </p:sp>
          <p:sp>
            <p:nvSpPr>
              <p:cNvPr id="215088" name="Rectangle 37"/>
              <p:cNvSpPr>
                <a:spLocks noChangeArrowheads="1"/>
              </p:cNvSpPr>
              <p:nvPr/>
            </p:nvSpPr>
            <p:spPr bwMode="auto">
              <a:xfrm>
                <a:off x="2743" y="2389"/>
                <a:ext cx="144" cy="173"/>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NZ">
                    <a:solidFill>
                      <a:srgbClr val="402000"/>
                    </a:solidFill>
                    <a:latin typeface="Times" charset="0"/>
                  </a:rPr>
                  <a:t>40</a:t>
                </a:r>
                <a:endParaRPr lang="en-NZ" sz="2000" i="1"/>
              </a:p>
            </p:txBody>
          </p:sp>
          <p:sp>
            <p:nvSpPr>
              <p:cNvPr id="215089" name="Rectangle 38"/>
              <p:cNvSpPr>
                <a:spLocks noChangeArrowheads="1"/>
              </p:cNvSpPr>
              <p:nvPr/>
            </p:nvSpPr>
            <p:spPr bwMode="auto">
              <a:xfrm>
                <a:off x="3349" y="2725"/>
                <a:ext cx="144" cy="173"/>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NZ">
                    <a:solidFill>
                      <a:srgbClr val="402000"/>
                    </a:solidFill>
                    <a:latin typeface="Times" charset="0"/>
                  </a:rPr>
                  <a:t>23</a:t>
                </a:r>
                <a:endParaRPr lang="en-NZ" sz="2000" i="1"/>
              </a:p>
            </p:txBody>
          </p:sp>
          <p:sp>
            <p:nvSpPr>
              <p:cNvPr id="215090" name="Rectangle 39"/>
              <p:cNvSpPr>
                <a:spLocks noChangeArrowheads="1"/>
              </p:cNvSpPr>
              <p:nvPr/>
            </p:nvSpPr>
            <p:spPr bwMode="auto">
              <a:xfrm>
                <a:off x="3943" y="3019"/>
                <a:ext cx="72" cy="173"/>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NZ">
                    <a:solidFill>
                      <a:srgbClr val="402000"/>
                    </a:solidFill>
                    <a:latin typeface="Times" charset="0"/>
                  </a:rPr>
                  <a:t>8</a:t>
                </a:r>
                <a:endParaRPr lang="en-NZ" sz="2000" i="1"/>
              </a:p>
            </p:txBody>
          </p:sp>
          <p:sp>
            <p:nvSpPr>
              <p:cNvPr id="215091" name="Rectangle 40"/>
              <p:cNvSpPr>
                <a:spLocks noChangeArrowheads="1"/>
              </p:cNvSpPr>
              <p:nvPr/>
            </p:nvSpPr>
            <p:spPr bwMode="auto">
              <a:xfrm>
                <a:off x="4477" y="3175"/>
                <a:ext cx="72" cy="173"/>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NZ">
                    <a:solidFill>
                      <a:srgbClr val="402000"/>
                    </a:solidFill>
                    <a:latin typeface="Times" charset="0"/>
                  </a:rPr>
                  <a:t>0</a:t>
                </a:r>
                <a:endParaRPr lang="en-NZ" sz="2000" i="1"/>
              </a:p>
            </p:txBody>
          </p:sp>
          <p:sp>
            <p:nvSpPr>
              <p:cNvPr id="215092" name="Rectangle 41"/>
              <p:cNvSpPr>
                <a:spLocks noChangeArrowheads="1"/>
              </p:cNvSpPr>
              <p:nvPr/>
            </p:nvSpPr>
            <p:spPr bwMode="auto">
              <a:xfrm>
                <a:off x="1008" y="3169"/>
                <a:ext cx="72" cy="173"/>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NZ">
                    <a:solidFill>
                      <a:srgbClr val="402000"/>
                    </a:solidFill>
                    <a:latin typeface="Times" charset="0"/>
                  </a:rPr>
                  <a:t>0</a:t>
                </a:r>
                <a:endParaRPr lang="en-NZ" sz="2000" i="1"/>
              </a:p>
            </p:txBody>
          </p:sp>
          <p:sp>
            <p:nvSpPr>
              <p:cNvPr id="215093" name="Rectangle 42"/>
              <p:cNvSpPr>
                <a:spLocks noChangeArrowheads="1"/>
              </p:cNvSpPr>
              <p:nvPr/>
            </p:nvSpPr>
            <p:spPr bwMode="auto">
              <a:xfrm>
                <a:off x="936" y="2779"/>
                <a:ext cx="144" cy="173"/>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NZ">
                    <a:solidFill>
                      <a:srgbClr val="402000"/>
                    </a:solidFill>
                    <a:latin typeface="Times" charset="0"/>
                  </a:rPr>
                  <a:t>20</a:t>
                </a:r>
                <a:endParaRPr lang="en-NZ" sz="2000" i="1"/>
              </a:p>
            </p:txBody>
          </p:sp>
          <p:sp>
            <p:nvSpPr>
              <p:cNvPr id="215094" name="Rectangle 43"/>
              <p:cNvSpPr>
                <a:spLocks noChangeArrowheads="1"/>
              </p:cNvSpPr>
              <p:nvPr/>
            </p:nvSpPr>
            <p:spPr bwMode="auto">
              <a:xfrm>
                <a:off x="936" y="2383"/>
                <a:ext cx="144" cy="173"/>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NZ">
                    <a:solidFill>
                      <a:srgbClr val="402000"/>
                    </a:solidFill>
                    <a:latin typeface="Times" charset="0"/>
                  </a:rPr>
                  <a:t>40</a:t>
                </a:r>
                <a:endParaRPr lang="en-NZ" sz="2000" i="1"/>
              </a:p>
            </p:txBody>
          </p:sp>
          <p:sp>
            <p:nvSpPr>
              <p:cNvPr id="215095" name="Rectangle 44"/>
              <p:cNvSpPr>
                <a:spLocks noChangeArrowheads="1"/>
              </p:cNvSpPr>
              <p:nvPr/>
            </p:nvSpPr>
            <p:spPr bwMode="auto">
              <a:xfrm>
                <a:off x="936" y="1992"/>
                <a:ext cx="144" cy="173"/>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NZ">
                    <a:solidFill>
                      <a:srgbClr val="402000"/>
                    </a:solidFill>
                    <a:latin typeface="Times" charset="0"/>
                  </a:rPr>
                  <a:t>60</a:t>
                </a:r>
                <a:endParaRPr lang="en-NZ" sz="2000" i="1"/>
              </a:p>
            </p:txBody>
          </p:sp>
          <p:sp>
            <p:nvSpPr>
              <p:cNvPr id="215096" name="Rectangle 45"/>
              <p:cNvSpPr>
                <a:spLocks noChangeArrowheads="1"/>
              </p:cNvSpPr>
              <p:nvPr/>
            </p:nvSpPr>
            <p:spPr bwMode="auto">
              <a:xfrm>
                <a:off x="936" y="1596"/>
                <a:ext cx="144" cy="173"/>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NZ">
                    <a:solidFill>
                      <a:srgbClr val="402000"/>
                    </a:solidFill>
                    <a:latin typeface="Times" charset="0"/>
                  </a:rPr>
                  <a:t>80</a:t>
                </a:r>
                <a:endParaRPr lang="en-NZ" sz="2000" i="1"/>
              </a:p>
            </p:txBody>
          </p:sp>
          <p:sp>
            <p:nvSpPr>
              <p:cNvPr id="215097" name="Rectangle 46"/>
              <p:cNvSpPr>
                <a:spLocks noChangeArrowheads="1"/>
              </p:cNvSpPr>
              <p:nvPr/>
            </p:nvSpPr>
            <p:spPr bwMode="auto">
              <a:xfrm>
                <a:off x="864" y="1206"/>
                <a:ext cx="216" cy="173"/>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NZ">
                    <a:solidFill>
                      <a:srgbClr val="402000"/>
                    </a:solidFill>
                    <a:latin typeface="Times" charset="0"/>
                  </a:rPr>
                  <a:t>100</a:t>
                </a:r>
                <a:endParaRPr lang="en-NZ" sz="2000" i="1"/>
              </a:p>
            </p:txBody>
          </p:sp>
          <p:sp>
            <p:nvSpPr>
              <p:cNvPr id="215098" name="Rectangle 47"/>
              <p:cNvSpPr>
                <a:spLocks noChangeArrowheads="1"/>
              </p:cNvSpPr>
              <p:nvPr/>
            </p:nvSpPr>
            <p:spPr bwMode="auto">
              <a:xfrm>
                <a:off x="1146" y="3367"/>
                <a:ext cx="72" cy="173"/>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NZ">
                    <a:solidFill>
                      <a:srgbClr val="402000"/>
                    </a:solidFill>
                    <a:latin typeface="Times" charset="0"/>
                  </a:rPr>
                  <a:t>0</a:t>
                </a:r>
                <a:endParaRPr lang="en-NZ" sz="2000" i="1"/>
              </a:p>
            </p:txBody>
          </p:sp>
          <p:sp>
            <p:nvSpPr>
              <p:cNvPr id="215099" name="Rectangle 48"/>
              <p:cNvSpPr>
                <a:spLocks noChangeArrowheads="1"/>
              </p:cNvSpPr>
              <p:nvPr/>
            </p:nvSpPr>
            <p:spPr bwMode="auto">
              <a:xfrm>
                <a:off x="1800" y="3367"/>
                <a:ext cx="72" cy="173"/>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NZ">
                    <a:solidFill>
                      <a:srgbClr val="402000"/>
                    </a:solidFill>
                    <a:latin typeface="Times" charset="0"/>
                  </a:rPr>
                  <a:t>1</a:t>
                </a:r>
                <a:endParaRPr lang="en-NZ" sz="2000" i="1"/>
              </a:p>
            </p:txBody>
          </p:sp>
          <p:sp>
            <p:nvSpPr>
              <p:cNvPr id="215100" name="Rectangle 49"/>
              <p:cNvSpPr>
                <a:spLocks noChangeArrowheads="1"/>
              </p:cNvSpPr>
              <p:nvPr/>
            </p:nvSpPr>
            <p:spPr bwMode="auto">
              <a:xfrm>
                <a:off x="2454" y="3367"/>
                <a:ext cx="72" cy="173"/>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NZ">
                    <a:solidFill>
                      <a:srgbClr val="402000"/>
                    </a:solidFill>
                    <a:latin typeface="Times" charset="0"/>
                  </a:rPr>
                  <a:t>2</a:t>
                </a:r>
                <a:endParaRPr lang="en-NZ" sz="2000" i="1"/>
              </a:p>
            </p:txBody>
          </p:sp>
          <p:sp>
            <p:nvSpPr>
              <p:cNvPr id="215101" name="Rectangle 50"/>
              <p:cNvSpPr>
                <a:spLocks noChangeArrowheads="1"/>
              </p:cNvSpPr>
              <p:nvPr/>
            </p:nvSpPr>
            <p:spPr bwMode="auto">
              <a:xfrm>
                <a:off x="3109" y="3367"/>
                <a:ext cx="72" cy="173"/>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NZ">
                    <a:solidFill>
                      <a:srgbClr val="402000"/>
                    </a:solidFill>
                    <a:latin typeface="Times" charset="0"/>
                  </a:rPr>
                  <a:t>3</a:t>
                </a:r>
                <a:endParaRPr lang="en-NZ" sz="2000" i="1"/>
              </a:p>
            </p:txBody>
          </p:sp>
          <p:sp>
            <p:nvSpPr>
              <p:cNvPr id="215102" name="Rectangle 51"/>
              <p:cNvSpPr>
                <a:spLocks noChangeArrowheads="1"/>
              </p:cNvSpPr>
              <p:nvPr/>
            </p:nvSpPr>
            <p:spPr bwMode="auto">
              <a:xfrm>
                <a:off x="3763" y="3367"/>
                <a:ext cx="72" cy="173"/>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NZ">
                    <a:solidFill>
                      <a:srgbClr val="402000"/>
                    </a:solidFill>
                    <a:latin typeface="Times" charset="0"/>
                  </a:rPr>
                  <a:t>4</a:t>
                </a:r>
                <a:endParaRPr lang="en-NZ" sz="2000" i="1"/>
              </a:p>
            </p:txBody>
          </p:sp>
          <p:sp>
            <p:nvSpPr>
              <p:cNvPr id="215103" name="Rectangle 52"/>
              <p:cNvSpPr>
                <a:spLocks noChangeArrowheads="1"/>
              </p:cNvSpPr>
              <p:nvPr/>
            </p:nvSpPr>
            <p:spPr bwMode="auto">
              <a:xfrm>
                <a:off x="4417" y="3367"/>
                <a:ext cx="72" cy="173"/>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NZ">
                    <a:solidFill>
                      <a:srgbClr val="402000"/>
                    </a:solidFill>
                    <a:latin typeface="Times" charset="0"/>
                  </a:rPr>
                  <a:t>5</a:t>
                </a:r>
                <a:endParaRPr lang="en-NZ" sz="2000" i="1"/>
              </a:p>
            </p:txBody>
          </p:sp>
        </p:grpSp>
        <p:graphicFrame>
          <p:nvGraphicFramePr>
            <p:cNvPr id="215042" name="Object 2"/>
            <p:cNvGraphicFramePr>
              <a:graphicFrameLocks noChangeAspect="1"/>
            </p:cNvGraphicFramePr>
            <p:nvPr/>
          </p:nvGraphicFramePr>
          <p:xfrm>
            <a:off x="4154" y="1973"/>
            <a:ext cx="1363" cy="1238"/>
          </p:xfrm>
          <a:graphic>
            <a:graphicData uri="http://schemas.openxmlformats.org/presentationml/2006/ole">
              <mc:AlternateContent xmlns:mc="http://schemas.openxmlformats.org/markup-compatibility/2006">
                <mc:Choice xmlns:v="urn:schemas-microsoft-com:vml" Requires="v">
                  <p:oleObj spid="_x0000_s2173" name="Clip" r:id="rId4" imgW="1745590" imgH="1585570" progId="">
                    <p:embed/>
                  </p:oleObj>
                </mc:Choice>
                <mc:Fallback>
                  <p:oleObj name="Clip" r:id="rId4" imgW="1745590" imgH="158557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4" y="1973"/>
                          <a:ext cx="1363" cy="1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5052" name="Text Box 54"/>
            <p:cNvSpPr txBox="1">
              <a:spLocks noChangeArrowheads="1"/>
            </p:cNvSpPr>
            <p:nvPr/>
          </p:nvSpPr>
          <p:spPr bwMode="auto">
            <a:xfrm>
              <a:off x="638" y="991"/>
              <a:ext cx="1121" cy="250"/>
            </a:xfrm>
            <a:prstGeom prst="rect">
              <a:avLst/>
            </a:prstGeom>
            <a:noFill/>
            <a:ln w="9525">
              <a:noFill/>
              <a:miter lim="800000"/>
              <a:headEnd/>
              <a:tailEnd/>
            </a:ln>
          </p:spPr>
          <p:txBody>
            <a:bodyPr wrap="none">
              <a:prstTxWarp prst="textNoShape">
                <a:avLst/>
              </a:prstTxWarp>
              <a:spAutoFit/>
            </a:bodyPr>
            <a:lstStyle/>
            <a:p>
              <a:pPr eaLnBrk="0" hangingPunct="0"/>
              <a:r>
                <a:rPr lang="en-NZ" sz="2000"/>
                <a:t>Defects/Page</a:t>
              </a:r>
            </a:p>
          </p:txBody>
        </p:sp>
        <p:sp>
          <p:nvSpPr>
            <p:cNvPr id="215053" name="Text Box 55"/>
            <p:cNvSpPr txBox="1">
              <a:spLocks noChangeArrowheads="1"/>
            </p:cNvSpPr>
            <p:nvPr/>
          </p:nvSpPr>
          <p:spPr bwMode="auto">
            <a:xfrm>
              <a:off x="1418" y="3475"/>
              <a:ext cx="801" cy="250"/>
            </a:xfrm>
            <a:prstGeom prst="rect">
              <a:avLst/>
            </a:prstGeom>
            <a:noFill/>
            <a:ln w="9525">
              <a:noFill/>
              <a:miter lim="800000"/>
              <a:headEnd/>
              <a:tailEnd/>
            </a:ln>
          </p:spPr>
          <p:txBody>
            <a:bodyPr wrap="none">
              <a:prstTxWarp prst="textNoShape">
                <a:avLst/>
              </a:prstTxWarp>
              <a:spAutoFit/>
            </a:bodyPr>
            <a:lstStyle/>
            <a:p>
              <a:pPr eaLnBrk="0" hangingPunct="0"/>
              <a:r>
                <a:rPr lang="en-NZ" sz="2000"/>
                <a:t>February</a:t>
              </a:r>
              <a:endParaRPr lang="en-NZ" sz="2000" i="1"/>
            </a:p>
          </p:txBody>
        </p:sp>
        <p:sp>
          <p:nvSpPr>
            <p:cNvPr id="215054" name="Text Box 56"/>
            <p:cNvSpPr txBox="1">
              <a:spLocks noChangeArrowheads="1"/>
            </p:cNvSpPr>
            <p:nvPr/>
          </p:nvSpPr>
          <p:spPr bwMode="auto">
            <a:xfrm>
              <a:off x="4202" y="3487"/>
              <a:ext cx="480" cy="250"/>
            </a:xfrm>
            <a:prstGeom prst="rect">
              <a:avLst/>
            </a:prstGeom>
            <a:noFill/>
            <a:ln w="9525">
              <a:noFill/>
              <a:miter lim="800000"/>
              <a:headEnd/>
              <a:tailEnd/>
            </a:ln>
          </p:spPr>
          <p:txBody>
            <a:bodyPr wrap="none">
              <a:prstTxWarp prst="textNoShape">
                <a:avLst/>
              </a:prstTxWarp>
              <a:spAutoFit/>
            </a:bodyPr>
            <a:lstStyle/>
            <a:p>
              <a:pPr eaLnBrk="0" hangingPunct="0"/>
              <a:r>
                <a:rPr lang="en-NZ" sz="2000"/>
                <a:t>April</a:t>
              </a:r>
            </a:p>
          </p:txBody>
        </p:sp>
        <p:sp>
          <p:nvSpPr>
            <p:cNvPr id="215055" name="Text Box 57"/>
            <p:cNvSpPr txBox="1">
              <a:spLocks noChangeArrowheads="1"/>
            </p:cNvSpPr>
            <p:nvPr/>
          </p:nvSpPr>
          <p:spPr bwMode="auto">
            <a:xfrm>
              <a:off x="1358" y="3697"/>
              <a:ext cx="2869" cy="288"/>
            </a:xfrm>
            <a:prstGeom prst="rect">
              <a:avLst/>
            </a:prstGeom>
            <a:noFill/>
            <a:ln w="9525">
              <a:noFill/>
              <a:miter lim="800000"/>
              <a:headEnd/>
              <a:tailEnd/>
            </a:ln>
          </p:spPr>
          <p:txBody>
            <a:bodyPr wrap="none">
              <a:prstTxWarp prst="textNoShape">
                <a:avLst/>
              </a:prstTxWarp>
              <a:spAutoFit/>
            </a:bodyPr>
            <a:lstStyle/>
            <a:p>
              <a:pPr eaLnBrk="0" hangingPunct="0"/>
              <a:r>
                <a:rPr lang="en-NZ" sz="2400"/>
                <a:t>Inspections of Gary’s Designs</a:t>
              </a:r>
            </a:p>
          </p:txBody>
        </p:sp>
        <p:sp>
          <p:nvSpPr>
            <p:cNvPr id="303162" name="Text Box 58"/>
            <p:cNvSpPr txBox="1">
              <a:spLocks noChangeArrowheads="1"/>
            </p:cNvSpPr>
            <p:nvPr/>
          </p:nvSpPr>
          <p:spPr bwMode="auto">
            <a:xfrm>
              <a:off x="3374" y="1355"/>
              <a:ext cx="1484" cy="428"/>
            </a:xfrm>
            <a:prstGeom prst="rect">
              <a:avLst/>
            </a:prstGeom>
            <a:solidFill>
              <a:srgbClr val="FFCCCC"/>
            </a:solidFill>
            <a:ln w="38100">
              <a:solidFill>
                <a:schemeClr val="tx2"/>
              </a:solidFill>
              <a:miter lim="800000"/>
              <a:headEnd/>
              <a:tailEnd/>
            </a:ln>
            <a:effectLst>
              <a:outerShdw blurRad="63500" dist="107763" dir="2700000" algn="ctr" rotWithShape="0">
                <a:schemeClr val="bg2">
                  <a:alpha val="74998"/>
                </a:schemeClr>
              </a:outerShdw>
            </a:effectLst>
          </p:spPr>
          <p:txBody>
            <a:bodyPr wrap="none">
              <a:prstTxWarp prst="textNoShape">
                <a:avLst/>
              </a:prstTxWarp>
              <a:spAutoFit/>
            </a:bodyPr>
            <a:lstStyle/>
            <a:p>
              <a:pPr eaLnBrk="0" fontAlgn="auto" hangingPunct="0">
                <a:spcBef>
                  <a:spcPts val="0"/>
                </a:spcBef>
                <a:spcAft>
                  <a:spcPts val="0"/>
                </a:spcAft>
                <a:defRPr/>
              </a:pPr>
              <a:r>
                <a:rPr lang="en-NZ">
                  <a:latin typeface="+mn-lt"/>
                  <a:ea typeface="+mn-ea"/>
                  <a:cs typeface="+mn-cs"/>
                </a:rPr>
                <a:t>“Gary” at</a:t>
              </a:r>
              <a:br>
                <a:rPr lang="en-NZ">
                  <a:latin typeface="+mn-lt"/>
                  <a:ea typeface="+mn-ea"/>
                  <a:cs typeface="+mn-cs"/>
                </a:rPr>
              </a:br>
              <a:r>
                <a:rPr lang="en-NZ">
                  <a:latin typeface="+mn-lt"/>
                  <a:ea typeface="+mn-ea"/>
                  <a:cs typeface="+mn-cs"/>
                </a:rPr>
                <a:t>McDonnell-Douglas</a:t>
              </a:r>
            </a:p>
          </p:txBody>
        </p:sp>
        <p:graphicFrame>
          <p:nvGraphicFramePr>
            <p:cNvPr id="215043" name="Object 3"/>
            <p:cNvGraphicFramePr>
              <a:graphicFrameLocks noChangeAspect="1"/>
            </p:cNvGraphicFramePr>
            <p:nvPr/>
          </p:nvGraphicFramePr>
          <p:xfrm>
            <a:off x="6665" y="1079"/>
            <a:ext cx="2488" cy="2522"/>
          </p:xfrm>
          <a:graphic>
            <a:graphicData uri="http://schemas.openxmlformats.org/presentationml/2006/ole">
              <mc:AlternateContent xmlns:mc="http://schemas.openxmlformats.org/markup-compatibility/2006">
                <mc:Choice xmlns:v="urn:schemas-microsoft-com:vml" Requires="v">
                  <p:oleObj spid="_x0000_s2174" name="Clip" r:id="rId6" imgW="3951798" imgH="4004277" progId="">
                    <p:embed/>
                  </p:oleObj>
                </mc:Choice>
                <mc:Fallback>
                  <p:oleObj name="Clip" r:id="rId6" imgW="3951798" imgH="4004277"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5" y="1079"/>
                          <a:ext cx="2488" cy="25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03164" name="Text Box 60"/>
          <p:cNvSpPr txBox="1">
            <a:spLocks noChangeArrowheads="1"/>
          </p:cNvSpPr>
          <p:nvPr/>
        </p:nvSpPr>
        <p:spPr bwMode="auto">
          <a:xfrm>
            <a:off x="5486400" y="0"/>
            <a:ext cx="3657600" cy="3700463"/>
          </a:xfrm>
          <a:prstGeom prst="rect">
            <a:avLst/>
          </a:prstGeom>
          <a:solidFill>
            <a:srgbClr val="FFCC99"/>
          </a:solidFill>
          <a:ln w="38100">
            <a:solidFill>
              <a:schemeClr val="tx2"/>
            </a:solidFill>
            <a:miter lim="800000"/>
            <a:headEnd/>
            <a:tailEnd/>
          </a:ln>
          <a:effectLst>
            <a:outerShdw blurRad="63500" dist="107763" dir="2700000" algn="ctr" rotWithShape="0">
              <a:schemeClr val="bg2">
                <a:alpha val="74998"/>
              </a:schemeClr>
            </a:outerShdw>
          </a:effectLst>
        </p:spPr>
        <p:txBody>
          <a:bodyPr>
            <a:prstTxWarp prst="textNoShape">
              <a:avLst/>
            </a:prstTxWarp>
            <a:spAutoFit/>
          </a:bodyPr>
          <a:lstStyle/>
          <a:p>
            <a:pPr eaLnBrk="0" fontAlgn="auto" hangingPunct="0">
              <a:spcBef>
                <a:spcPts val="0"/>
              </a:spcBef>
              <a:spcAft>
                <a:spcPts val="0"/>
              </a:spcAft>
              <a:defRPr/>
            </a:pPr>
            <a:r>
              <a:rPr lang="en-NZ">
                <a:latin typeface="+mn-lt"/>
                <a:ea typeface="+mn-ea"/>
                <a:cs typeface="+mn-cs"/>
              </a:rPr>
              <a:t>“We find an hour of doing Inspection is worth ten hours of company classroom training.”</a:t>
            </a:r>
          </a:p>
          <a:p>
            <a:pPr algn="r" eaLnBrk="0" fontAlgn="auto" hangingPunct="0">
              <a:spcBef>
                <a:spcPts val="0"/>
              </a:spcBef>
              <a:spcAft>
                <a:spcPts val="0"/>
              </a:spcAft>
              <a:defRPr/>
            </a:pPr>
            <a:r>
              <a:rPr lang="en-NZ" i="1">
                <a:latin typeface="+mn-lt"/>
                <a:ea typeface="+mn-ea"/>
                <a:cs typeface="+mn-cs"/>
              </a:rPr>
              <a:t>A McDonnell-Douglas line manager</a:t>
            </a:r>
            <a:endParaRPr lang="en-NZ">
              <a:latin typeface="+mn-lt"/>
              <a:ea typeface="+mn-ea"/>
              <a:cs typeface="+mn-cs"/>
            </a:endParaRPr>
          </a:p>
          <a:p>
            <a:pPr eaLnBrk="0" fontAlgn="auto" hangingPunct="0">
              <a:spcBef>
                <a:spcPts val="0"/>
              </a:spcBef>
              <a:spcAft>
                <a:spcPts val="0"/>
              </a:spcAft>
              <a:defRPr/>
            </a:pPr>
            <a:r>
              <a:rPr lang="en-NZ">
                <a:latin typeface="+mn-lt"/>
                <a:ea typeface="+mn-ea"/>
                <a:cs typeface="+mn-cs"/>
              </a:rPr>
              <a:t>“Even if Inspection did not have all the other measurable quality and cost benefits which we are finding, then it would still pay off for the training value alone.”</a:t>
            </a:r>
          </a:p>
          <a:p>
            <a:pPr algn="r" eaLnBrk="0" fontAlgn="auto" hangingPunct="0">
              <a:spcBef>
                <a:spcPts val="0"/>
              </a:spcBef>
              <a:spcAft>
                <a:spcPts val="0"/>
              </a:spcAft>
              <a:defRPr/>
            </a:pPr>
            <a:r>
              <a:rPr lang="en-NZ" i="1">
                <a:latin typeface="+mn-lt"/>
                <a:ea typeface="+mn-ea"/>
                <a:cs typeface="+mn-cs"/>
              </a:rPr>
              <a:t>A McDonnellDouglas Director</a:t>
            </a:r>
            <a:endParaRPr lang="en-NZ">
              <a:latin typeface="+mn-lt"/>
              <a:ea typeface="+mn-ea"/>
              <a:cs typeface="+mn-cs"/>
            </a:endParaRPr>
          </a:p>
        </p:txBody>
      </p:sp>
      <p:sp>
        <p:nvSpPr>
          <p:cNvPr id="62" name="Slide Number Placeholder 61"/>
          <p:cNvSpPr>
            <a:spLocks noGrp="1"/>
          </p:cNvSpPr>
          <p:nvPr>
            <p:ph type="sldNum" sz="quarter" idx="12"/>
          </p:nvPr>
        </p:nvSpPr>
        <p:spPr/>
        <p:txBody>
          <a:bodyPr/>
          <a:lstStyle/>
          <a:p>
            <a:pPr>
              <a:defRPr/>
            </a:pPr>
            <a:fld id="{64B8C333-93F4-2642-98E8-814BFF6B4B80}" type="slidenum">
              <a:rPr lang="en-US"/>
              <a:pPr>
                <a:defRPr/>
              </a:pPr>
              <a:t>41</a:t>
            </a:fld>
            <a:endParaRPr lang="en-US"/>
          </a:p>
        </p:txBody>
      </p:sp>
      <p:sp>
        <p:nvSpPr>
          <p:cNvPr id="63" name="Footer Placeholder 62"/>
          <p:cNvSpPr>
            <a:spLocks noGrp="1"/>
          </p:cNvSpPr>
          <p:nvPr>
            <p:ph type="ftr" sz="quarter" idx="11"/>
          </p:nvPr>
        </p:nvSpPr>
        <p:spPr/>
        <p:txBody>
          <a:bodyPr/>
          <a:lstStyle/>
          <a:p>
            <a:pPr>
              <a:defRPr/>
            </a:pPr>
            <a:r>
              <a:rPr lang="en-US"/>
              <a:t>© Tom@Gilb.com  www.gilb.com</a:t>
            </a:r>
          </a:p>
        </p:txBody>
      </p:sp>
      <p:sp>
        <p:nvSpPr>
          <p:cNvPr id="64" name="Date Placeholder 63"/>
          <p:cNvSpPr>
            <a:spLocks noGrp="1"/>
          </p:cNvSpPr>
          <p:nvPr>
            <p:ph type="dt" sz="quarter" idx="10"/>
          </p:nvPr>
        </p:nvSpPr>
        <p:spPr/>
        <p:txBody>
          <a:bodyPr/>
          <a:lstStyle/>
          <a:p>
            <a:fld id="{1E050481-DC96-E147-B0D7-AB92DD975BCC}" type="datetime4">
              <a:rPr lang="en-US"/>
              <a:pPr/>
              <a:t>May 26, 2015</a:t>
            </a:fld>
            <a:endParaRPr lang="en-GB"/>
          </a:p>
        </p:txBody>
      </p:sp>
    </p:spTree>
    <p:extLst>
      <p:ext uri="{BB962C8B-B14F-4D97-AF65-F5344CB8AC3E}">
        <p14:creationId xmlns:p14="http://schemas.microsoft.com/office/powerpoint/2010/main" val="2611955205"/>
      </p:ext>
    </p:extLst>
  </p:cSld>
  <p:clrMapOvr>
    <a:masterClrMapping/>
  </p:clrMapOvr>
  <p:transition xmlns:p14="http://schemas.microsoft.com/office/powerpoint/2010/main" spd="med">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0-#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303164"/>
                                        </p:tgtEl>
                                        <p:attrNameLst>
                                          <p:attrName>style.visibility</p:attrName>
                                        </p:attrNameLst>
                                      </p:cBhvr>
                                      <p:to>
                                        <p:strVal val="visible"/>
                                      </p:to>
                                    </p:set>
                                    <p:animEffect transition="in" filter="slide(fromTop)">
                                      <p:cBhvr>
                                        <p:cTn id="13" dur="500"/>
                                        <p:tgtEl>
                                          <p:spTgt spid="303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64"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p:txBody>
          <a:bodyPr wrap="square" numCol="1" anchorCtr="0" compatLnSpc="1">
            <a:prstTxWarp prst="textNoShape">
              <a:avLst/>
            </a:prstTxWarp>
          </a:bodyPr>
          <a:lstStyle/>
          <a:p>
            <a:r>
              <a:rPr lang="en-US" sz="2800" b="0" smtClean="0">
                <a:solidFill>
                  <a:srgbClr val="000000"/>
                </a:solidFill>
                <a:effectLst>
                  <a:outerShdw blurRad="38100" dist="38100" dir="2700000" algn="tl">
                    <a:srgbClr val="DDDDDD"/>
                  </a:outerShdw>
                </a:effectLst>
                <a:latin typeface="Verdana" charset="0"/>
              </a:rPr>
              <a:t>Defect Detection strategies versus Defect Prevention strategies</a:t>
            </a:r>
            <a:r>
              <a:rPr lang="en-US" sz="2800" b="0" smtClean="0">
                <a:solidFill>
                  <a:srgbClr val="000000"/>
                </a:solidFill>
                <a:effectLst>
                  <a:outerShdw blurRad="38100" dist="38100" dir="2700000" algn="tl">
                    <a:srgbClr val="DDDDDD"/>
                  </a:outerShdw>
                </a:effectLst>
                <a:latin typeface="Arial" charset="0"/>
              </a:rPr>
              <a:t>	</a:t>
            </a:r>
          </a:p>
        </p:txBody>
      </p:sp>
      <p:sp>
        <p:nvSpPr>
          <p:cNvPr id="266243" name="Rectangle 3"/>
          <p:cNvSpPr>
            <a:spLocks noGrp="1" noChangeArrowheads="1"/>
          </p:cNvSpPr>
          <p:nvPr>
            <p:ph type="body" idx="1"/>
          </p:nvPr>
        </p:nvSpPr>
        <p:spPr>
          <a:xfrm>
            <a:off x="228600" y="1438275"/>
            <a:ext cx="8763000" cy="5191125"/>
          </a:xfrm>
        </p:spPr>
        <p:txBody>
          <a:bodyPr>
            <a:normAutofit/>
          </a:bodyPr>
          <a:lstStyle/>
          <a:p>
            <a:pPr fontAlgn="auto">
              <a:lnSpc>
                <a:spcPct val="80000"/>
              </a:lnSpc>
              <a:spcAft>
                <a:spcPts val="0"/>
              </a:spcAft>
              <a:defRPr/>
            </a:pPr>
            <a:r>
              <a:rPr lang="en-US" sz="3200" dirty="0">
                <a:ea typeface="+mn-ea"/>
              </a:rPr>
              <a:t> Defect detection </a:t>
            </a:r>
          </a:p>
          <a:p>
            <a:pPr lvl="1" fontAlgn="auto">
              <a:lnSpc>
                <a:spcPct val="80000"/>
              </a:lnSpc>
              <a:spcAft>
                <a:spcPts val="0"/>
              </a:spcAft>
              <a:defRPr/>
            </a:pPr>
            <a:r>
              <a:rPr lang="en-US" sz="2800" dirty="0">
                <a:ea typeface="+mn-ea"/>
              </a:rPr>
              <a:t>(inspection, test, customer reports)</a:t>
            </a:r>
          </a:p>
          <a:p>
            <a:pPr lvl="1" fontAlgn="auto">
              <a:lnSpc>
                <a:spcPct val="80000"/>
              </a:lnSpc>
              <a:spcAft>
                <a:spcPts val="0"/>
              </a:spcAft>
              <a:defRPr/>
            </a:pPr>
            <a:r>
              <a:rPr lang="en-US" sz="2800" dirty="0">
                <a:ea typeface="+mn-ea"/>
              </a:rPr>
              <a:t>Is </a:t>
            </a:r>
            <a:r>
              <a:rPr lang="en-US" sz="2800" i="1" dirty="0">
                <a:ea typeface="+mn-ea"/>
              </a:rPr>
              <a:t>ineffective</a:t>
            </a:r>
            <a:r>
              <a:rPr lang="en-US" sz="2800" dirty="0">
                <a:ea typeface="+mn-ea"/>
              </a:rPr>
              <a:t> for getting high bug-freeness into systems</a:t>
            </a:r>
          </a:p>
          <a:p>
            <a:pPr lvl="1" fontAlgn="auto">
              <a:lnSpc>
                <a:spcPct val="80000"/>
              </a:lnSpc>
              <a:spcAft>
                <a:spcPts val="0"/>
              </a:spcAft>
              <a:defRPr/>
            </a:pPr>
            <a:r>
              <a:rPr lang="en-US" sz="2800" dirty="0">
                <a:ea typeface="+mn-ea"/>
              </a:rPr>
              <a:t>It is better than nothing </a:t>
            </a:r>
          </a:p>
          <a:p>
            <a:pPr lvl="1" fontAlgn="auto">
              <a:lnSpc>
                <a:spcPct val="80000"/>
              </a:lnSpc>
              <a:spcAft>
                <a:spcPts val="0"/>
              </a:spcAft>
              <a:defRPr/>
            </a:pPr>
            <a:r>
              <a:rPr lang="en-US" sz="2800" dirty="0">
                <a:ea typeface="+mn-ea"/>
              </a:rPr>
              <a:t> Inspection is cheaper than test-and-debug</a:t>
            </a:r>
          </a:p>
          <a:p>
            <a:pPr fontAlgn="auto">
              <a:lnSpc>
                <a:spcPct val="80000"/>
              </a:lnSpc>
              <a:spcAft>
                <a:spcPts val="0"/>
              </a:spcAft>
              <a:defRPr/>
            </a:pPr>
            <a:r>
              <a:rPr lang="en-US" sz="3200" dirty="0">
                <a:ea typeface="+mn-ea"/>
              </a:rPr>
              <a:t>Defect Prevention - is at 2 levels</a:t>
            </a:r>
          </a:p>
          <a:p>
            <a:pPr lvl="1" fontAlgn="auto">
              <a:lnSpc>
                <a:spcPct val="80000"/>
              </a:lnSpc>
              <a:spcAft>
                <a:spcPts val="0"/>
              </a:spcAft>
              <a:defRPr/>
            </a:pPr>
            <a:r>
              <a:rPr lang="en-US" sz="2800" dirty="0">
                <a:ea typeface="+mn-ea"/>
              </a:rPr>
              <a:t> process improvement </a:t>
            </a:r>
          </a:p>
          <a:p>
            <a:pPr lvl="2" fontAlgn="auto">
              <a:lnSpc>
                <a:spcPct val="80000"/>
              </a:lnSpc>
              <a:spcAft>
                <a:spcPts val="0"/>
              </a:spcAft>
              <a:defRPr/>
            </a:pPr>
            <a:r>
              <a:rPr lang="en-US" sz="2400" dirty="0">
                <a:ea typeface="+mn-ea"/>
              </a:rPr>
              <a:t>(CMMI Level 5)</a:t>
            </a:r>
          </a:p>
          <a:p>
            <a:pPr lvl="1" fontAlgn="auto">
              <a:lnSpc>
                <a:spcPct val="80000"/>
              </a:lnSpc>
              <a:spcAft>
                <a:spcPts val="0"/>
              </a:spcAft>
              <a:defRPr/>
            </a:pPr>
            <a:r>
              <a:rPr lang="en-US" sz="2800" dirty="0">
                <a:ea typeface="+mn-ea"/>
              </a:rPr>
              <a:t> individual capability improvement </a:t>
            </a:r>
          </a:p>
          <a:p>
            <a:pPr lvl="2" fontAlgn="auto">
              <a:lnSpc>
                <a:spcPct val="80000"/>
              </a:lnSpc>
              <a:spcAft>
                <a:spcPts val="0"/>
              </a:spcAft>
              <a:defRPr/>
            </a:pPr>
            <a:r>
              <a:rPr lang="en-US" sz="2400" dirty="0">
                <a:ea typeface="+mn-ea"/>
              </a:rPr>
              <a:t>(50% per motivated cycle)</a:t>
            </a:r>
          </a:p>
          <a:p>
            <a:pPr fontAlgn="auto">
              <a:lnSpc>
                <a:spcPct val="80000"/>
              </a:lnSpc>
              <a:spcAft>
                <a:spcPts val="0"/>
              </a:spcAft>
              <a:defRPr/>
            </a:pPr>
            <a:r>
              <a:rPr lang="en-US" sz="3200" dirty="0">
                <a:ea typeface="+mn-ea"/>
              </a:rPr>
              <a:t>Defect prevention is BY FAR the smartest one</a:t>
            </a:r>
          </a:p>
        </p:txBody>
      </p:sp>
      <p:sp>
        <p:nvSpPr>
          <p:cNvPr id="5" name="Slide Number Placeholder 4"/>
          <p:cNvSpPr>
            <a:spLocks noGrp="1"/>
          </p:cNvSpPr>
          <p:nvPr>
            <p:ph type="sldNum" sz="quarter" idx="12"/>
          </p:nvPr>
        </p:nvSpPr>
        <p:spPr/>
        <p:txBody>
          <a:bodyPr/>
          <a:lstStyle/>
          <a:p>
            <a:pPr>
              <a:defRPr/>
            </a:pPr>
            <a:fld id="{B281797C-CD80-314B-A20A-46DA2DDEC6C3}" type="slidenum">
              <a:rPr lang="en-US"/>
              <a:pPr>
                <a:defRPr/>
              </a:pPr>
              <a:t>42</a:t>
            </a:fld>
            <a:endParaRPr lang="en-US"/>
          </a:p>
        </p:txBody>
      </p:sp>
      <p:sp>
        <p:nvSpPr>
          <p:cNvPr id="6" name="Footer Placeholder 5"/>
          <p:cNvSpPr>
            <a:spLocks noGrp="1"/>
          </p:cNvSpPr>
          <p:nvPr>
            <p:ph type="ftr" sz="quarter" idx="11"/>
          </p:nvPr>
        </p:nvSpPr>
        <p:spPr/>
        <p:txBody>
          <a:bodyPr/>
          <a:lstStyle/>
          <a:p>
            <a:pPr>
              <a:defRPr/>
            </a:pPr>
            <a:r>
              <a:rPr lang="en-US"/>
              <a:t>© Tom@Gilb.com  www.gilb.com</a:t>
            </a:r>
          </a:p>
        </p:txBody>
      </p:sp>
      <p:sp>
        <p:nvSpPr>
          <p:cNvPr id="7" name="Date Placeholder 6"/>
          <p:cNvSpPr>
            <a:spLocks noGrp="1"/>
          </p:cNvSpPr>
          <p:nvPr>
            <p:ph type="dt" sz="quarter" idx="10"/>
          </p:nvPr>
        </p:nvSpPr>
        <p:spPr/>
        <p:txBody>
          <a:bodyPr/>
          <a:lstStyle/>
          <a:p>
            <a:fld id="{68801D2B-2076-4F4D-A134-D5AB68AD568E}" type="datetime4">
              <a:rPr lang="en-US"/>
              <a:pPr/>
              <a:t>May 26, 2015</a:t>
            </a:fld>
            <a:endParaRPr lang="en-GB"/>
          </a:p>
        </p:txBody>
      </p:sp>
    </p:spTree>
    <p:extLst>
      <p:ext uri="{BB962C8B-B14F-4D97-AF65-F5344CB8AC3E}">
        <p14:creationId xmlns:p14="http://schemas.microsoft.com/office/powerpoint/2010/main" val="307160968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16" descr="PDSA C7"/>
          <p:cNvPicPr>
            <a:picLocks noChangeAspect="1" noChangeArrowheads="1"/>
          </p:cNvPicPr>
          <p:nvPr/>
        </p:nvPicPr>
        <p:blipFill>
          <a:blip r:embed="rId3">
            <a:clrChange>
              <a:clrFrom>
                <a:srgbClr val="FFFFFE"/>
              </a:clrFrom>
              <a:clrTo>
                <a:srgbClr val="FFFFFE">
                  <a:alpha val="0"/>
                </a:srgbClr>
              </a:clrTo>
            </a:clrChange>
          </a:blip>
          <a:srcRect/>
          <a:stretch>
            <a:fillRect/>
          </a:stretch>
        </p:blipFill>
        <p:spPr bwMode="auto">
          <a:xfrm>
            <a:off x="5715000" y="633413"/>
            <a:ext cx="3429000" cy="2232025"/>
          </a:xfrm>
          <a:prstGeom prst="rect">
            <a:avLst/>
          </a:prstGeom>
          <a:noFill/>
          <a:ln w="9525">
            <a:noFill/>
            <a:miter lim="800000"/>
            <a:headEnd/>
            <a:tailEnd/>
          </a:ln>
        </p:spPr>
      </p:pic>
      <p:sp>
        <p:nvSpPr>
          <p:cNvPr id="221187"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lIns="90487" tIns="44450" rIns="90487" bIns="44450" anchor="ctr">
            <a:prstTxWarp prst="textNoShape">
              <a:avLst/>
            </a:prstTxWarp>
          </a:bodyPr>
          <a:lstStyle/>
          <a:p>
            <a:pPr eaLnBrk="0" hangingPunct="0"/>
            <a:r>
              <a:rPr lang="en-GB" sz="1000">
                <a:latin typeface="Times New Roman" charset="0"/>
              </a:rPr>
              <a:t> </a:t>
            </a:r>
          </a:p>
        </p:txBody>
      </p:sp>
      <p:sp>
        <p:nvSpPr>
          <p:cNvPr id="221188"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lIns="90487" tIns="44450" rIns="90487" bIns="44450" anchor="ctr">
            <a:prstTxWarp prst="textNoShape">
              <a:avLst/>
            </a:prstTxWarp>
          </a:bodyPr>
          <a:lstStyle/>
          <a:p>
            <a:pPr eaLnBrk="0" hangingPunct="0"/>
            <a:r>
              <a:rPr lang="en-GB" sz="1000">
                <a:latin typeface="Times New Roman" charset="0"/>
              </a:rPr>
              <a:t>Half-day Inspection Economics. Gilb@acm.org </a:t>
            </a:r>
          </a:p>
        </p:txBody>
      </p:sp>
      <p:sp>
        <p:nvSpPr>
          <p:cNvPr id="268293" name="Rectangle 4"/>
          <p:cNvSpPr>
            <a:spLocks noGrp="1" noChangeArrowheads="1"/>
          </p:cNvSpPr>
          <p:nvPr>
            <p:ph type="title"/>
          </p:nvPr>
        </p:nvSpPr>
        <p:spPr>
          <a:xfrm>
            <a:off x="3200400" y="609600"/>
            <a:ext cx="3276600" cy="1143000"/>
          </a:xfrm>
        </p:spPr>
        <p:txBody>
          <a:bodyPr>
            <a:normAutofit fontScale="90000"/>
          </a:bodyPr>
          <a:lstStyle/>
          <a:p>
            <a:pPr fontAlgn="auto">
              <a:spcAft>
                <a:spcPts val="0"/>
              </a:spcAft>
              <a:defRPr/>
            </a:pPr>
            <a:r>
              <a:rPr lang="en-GB" sz="3600">
                <a:ea typeface="+mj-ea"/>
              </a:rPr>
              <a:t>Prevention </a:t>
            </a:r>
            <a:br>
              <a:rPr lang="en-GB" sz="3600">
                <a:ea typeface="+mj-ea"/>
              </a:rPr>
            </a:br>
            <a:r>
              <a:rPr lang="en-GB" sz="3600">
                <a:ea typeface="+mj-ea"/>
              </a:rPr>
              <a:t>Costs</a:t>
            </a:r>
          </a:p>
        </p:txBody>
      </p:sp>
      <p:sp>
        <p:nvSpPr>
          <p:cNvPr id="268294" name="Rectangle 5"/>
          <p:cNvSpPr>
            <a:spLocks noGrp="1" noChangeArrowheads="1"/>
          </p:cNvSpPr>
          <p:nvPr>
            <p:ph type="body" idx="1"/>
          </p:nvPr>
        </p:nvSpPr>
        <p:spPr>
          <a:xfrm>
            <a:off x="304800" y="3200400"/>
            <a:ext cx="8610600" cy="3048000"/>
          </a:xfrm>
        </p:spPr>
        <p:txBody>
          <a:bodyPr>
            <a:normAutofit fontScale="92500" lnSpcReduction="10000"/>
          </a:bodyPr>
          <a:lstStyle/>
          <a:p>
            <a:pPr fontAlgn="auto">
              <a:spcAft>
                <a:spcPts val="0"/>
              </a:spcAft>
              <a:defRPr/>
            </a:pPr>
            <a:r>
              <a:rPr lang="en-GB" sz="4000">
                <a:ea typeface="+mn-ea"/>
              </a:rPr>
              <a:t>5%,  stable at 5% </a:t>
            </a:r>
          </a:p>
          <a:p>
            <a:pPr lvl="1" fontAlgn="auto">
              <a:spcAft>
                <a:spcPts val="0"/>
              </a:spcAft>
              <a:defRPr/>
            </a:pPr>
            <a:r>
              <a:rPr lang="en-GB" sz="3600">
                <a:ea typeface="+mn-ea"/>
              </a:rPr>
              <a:t>of development costs </a:t>
            </a:r>
          </a:p>
          <a:p>
            <a:pPr lvl="1" fontAlgn="auto">
              <a:spcAft>
                <a:spcPts val="0"/>
              </a:spcAft>
              <a:defRPr/>
            </a:pPr>
            <a:r>
              <a:rPr lang="en-GB" sz="3600">
                <a:ea typeface="+mn-ea"/>
              </a:rPr>
              <a:t>(Raytheon 1993)</a:t>
            </a:r>
          </a:p>
          <a:p>
            <a:pPr fontAlgn="auto">
              <a:spcAft>
                <a:spcPts val="0"/>
              </a:spcAft>
              <a:defRPr/>
            </a:pPr>
            <a:r>
              <a:rPr lang="en-GB" sz="4000">
                <a:ea typeface="+mn-ea"/>
              </a:rPr>
              <a:t>0.5 % of development costs </a:t>
            </a:r>
          </a:p>
          <a:p>
            <a:pPr lvl="1" fontAlgn="auto">
              <a:spcAft>
                <a:spcPts val="0"/>
              </a:spcAft>
              <a:defRPr/>
            </a:pPr>
            <a:r>
              <a:rPr lang="en-GB" sz="3600">
                <a:ea typeface="+mn-ea"/>
              </a:rPr>
              <a:t>(Mays 1995)</a:t>
            </a:r>
          </a:p>
        </p:txBody>
      </p:sp>
      <p:pic>
        <p:nvPicPr>
          <p:cNvPr id="221191" name="Picture 11" descr="quimage1"/>
          <p:cNvPicPr>
            <a:picLocks noChangeAspect="1" noChangeArrowheads="1"/>
          </p:cNvPicPr>
          <p:nvPr/>
        </p:nvPicPr>
        <p:blipFill>
          <a:blip r:embed="rId4">
            <a:clrChange>
              <a:clrFrom>
                <a:srgbClr val="FFFFFE"/>
              </a:clrFrom>
              <a:clrTo>
                <a:srgbClr val="FFFFFE">
                  <a:alpha val="0"/>
                </a:srgbClr>
              </a:clrTo>
            </a:clrChange>
          </a:blip>
          <a:srcRect/>
          <a:stretch>
            <a:fillRect/>
          </a:stretch>
        </p:blipFill>
        <p:spPr bwMode="auto">
          <a:xfrm>
            <a:off x="0" y="0"/>
            <a:ext cx="3395663" cy="3065463"/>
          </a:xfrm>
          <a:prstGeom prst="rect">
            <a:avLst/>
          </a:prstGeom>
          <a:noFill/>
          <a:ln w="9525">
            <a:noFill/>
            <a:miter lim="800000"/>
            <a:headEnd/>
            <a:tailEnd/>
          </a:ln>
        </p:spPr>
      </p:pic>
      <p:sp>
        <p:nvSpPr>
          <p:cNvPr id="221192" name="Text Box 17"/>
          <p:cNvSpPr txBox="1">
            <a:spLocks noChangeArrowheads="1"/>
          </p:cNvSpPr>
          <p:nvPr/>
        </p:nvSpPr>
        <p:spPr bwMode="auto">
          <a:xfrm>
            <a:off x="6194425" y="2754313"/>
            <a:ext cx="2949575" cy="519112"/>
          </a:xfrm>
          <a:prstGeom prst="rect">
            <a:avLst/>
          </a:prstGeom>
          <a:noFill/>
          <a:ln w="9525">
            <a:noFill/>
            <a:miter lim="800000"/>
            <a:headEnd/>
            <a:tailEnd/>
          </a:ln>
        </p:spPr>
        <p:txBody>
          <a:bodyPr anchor="ctr">
            <a:prstTxWarp prst="textNoShape">
              <a:avLst/>
            </a:prstTxWarp>
            <a:spAutoFit/>
          </a:bodyPr>
          <a:lstStyle/>
          <a:p>
            <a:pPr>
              <a:spcBef>
                <a:spcPct val="50000"/>
              </a:spcBef>
            </a:pPr>
            <a:r>
              <a:rPr lang="en-US"/>
              <a:t>Deming Cycle</a:t>
            </a:r>
          </a:p>
        </p:txBody>
      </p:sp>
      <p:sp>
        <p:nvSpPr>
          <p:cNvPr id="10" name="Slide Number Placeholder 9"/>
          <p:cNvSpPr>
            <a:spLocks noGrp="1"/>
          </p:cNvSpPr>
          <p:nvPr>
            <p:ph type="sldNum" sz="quarter" idx="12"/>
          </p:nvPr>
        </p:nvSpPr>
        <p:spPr/>
        <p:txBody>
          <a:bodyPr/>
          <a:lstStyle/>
          <a:p>
            <a:pPr>
              <a:defRPr/>
            </a:pPr>
            <a:fld id="{7E459896-40DF-7A43-8544-79AB551DCBA0}" type="slidenum">
              <a:rPr lang="en-US"/>
              <a:pPr>
                <a:defRPr/>
              </a:pPr>
              <a:t>43</a:t>
            </a:fld>
            <a:endParaRPr lang="en-US"/>
          </a:p>
        </p:txBody>
      </p:sp>
      <p:sp>
        <p:nvSpPr>
          <p:cNvPr id="11" name="Footer Placeholder 10"/>
          <p:cNvSpPr>
            <a:spLocks noGrp="1"/>
          </p:cNvSpPr>
          <p:nvPr>
            <p:ph type="ftr" sz="quarter" idx="11"/>
          </p:nvPr>
        </p:nvSpPr>
        <p:spPr/>
        <p:txBody>
          <a:bodyPr/>
          <a:lstStyle/>
          <a:p>
            <a:pPr>
              <a:defRPr/>
            </a:pPr>
            <a:r>
              <a:rPr lang="en-US"/>
              <a:t>© Tom@Gilb.com  www.gilb.com</a:t>
            </a:r>
          </a:p>
        </p:txBody>
      </p:sp>
      <p:sp>
        <p:nvSpPr>
          <p:cNvPr id="12" name="Date Placeholder 11"/>
          <p:cNvSpPr>
            <a:spLocks noGrp="1"/>
          </p:cNvSpPr>
          <p:nvPr>
            <p:ph type="dt" sz="quarter" idx="10"/>
          </p:nvPr>
        </p:nvSpPr>
        <p:spPr/>
        <p:txBody>
          <a:bodyPr/>
          <a:lstStyle/>
          <a:p>
            <a:fld id="{5D2FA445-9776-6349-B4EC-DC28B82B2284}" type="datetime4">
              <a:rPr lang="en-US"/>
              <a:pPr/>
              <a:t>May 26, 2015</a:t>
            </a:fld>
            <a:endParaRPr lang="en-GB"/>
          </a:p>
        </p:txBody>
      </p:sp>
    </p:spTree>
    <p:extLst>
      <p:ext uri="{BB962C8B-B14F-4D97-AF65-F5344CB8AC3E}">
        <p14:creationId xmlns:p14="http://schemas.microsoft.com/office/powerpoint/2010/main" val="2634377948"/>
      </p:ext>
    </p:extLst>
  </p:cSld>
  <p:clrMapOvr>
    <a:masterClrMapping/>
  </p:clrMapOvr>
  <p:transition xmlns:p14="http://schemas.microsoft.com/office/powerpoint/2010/main" advTm="717"/>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lIns="90487" tIns="44450" rIns="90487" bIns="44450" anchor="ctr">
            <a:prstTxWarp prst="textNoShape">
              <a:avLst/>
            </a:prstTxWarp>
          </a:bodyPr>
          <a:lstStyle/>
          <a:p>
            <a:pPr eaLnBrk="0" hangingPunct="0"/>
            <a:r>
              <a:rPr lang="en-GB" sz="1000">
                <a:latin typeface="Times New Roman" charset="0"/>
              </a:rPr>
              <a:t> </a:t>
            </a:r>
          </a:p>
        </p:txBody>
      </p:sp>
      <p:sp>
        <p:nvSpPr>
          <p:cNvPr id="223235"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lIns="90487" tIns="44450" rIns="90487" bIns="44450" anchor="ctr">
            <a:prstTxWarp prst="textNoShape">
              <a:avLst/>
            </a:prstTxWarp>
          </a:bodyPr>
          <a:lstStyle/>
          <a:p>
            <a:pPr eaLnBrk="0" hangingPunct="0"/>
            <a:r>
              <a:rPr lang="en-GB" sz="1000">
                <a:latin typeface="Times New Roman" charset="0"/>
              </a:rPr>
              <a:t>Half-day Inspection Economics. Gilb@acm.org </a:t>
            </a:r>
          </a:p>
        </p:txBody>
      </p:sp>
      <p:sp>
        <p:nvSpPr>
          <p:cNvPr id="270340" name="Rectangle 4"/>
          <p:cNvSpPr>
            <a:spLocks noGrp="1" noChangeArrowheads="1"/>
          </p:cNvSpPr>
          <p:nvPr>
            <p:ph type="title"/>
          </p:nvPr>
        </p:nvSpPr>
        <p:spPr>
          <a:xfrm>
            <a:off x="685800" y="609600"/>
            <a:ext cx="7772400" cy="1295400"/>
          </a:xfrm>
        </p:spPr>
        <p:txBody>
          <a:bodyPr>
            <a:normAutofit fontScale="90000"/>
          </a:bodyPr>
          <a:lstStyle/>
          <a:p>
            <a:pPr fontAlgn="auto">
              <a:spcAft>
                <a:spcPts val="0"/>
              </a:spcAft>
              <a:defRPr/>
            </a:pPr>
            <a:r>
              <a:rPr lang="en-GB" sz="3200">
                <a:ea typeface="+mj-ea"/>
              </a:rPr>
              <a:t>Defect Prevention Experiences:</a:t>
            </a:r>
            <a:br>
              <a:rPr lang="en-GB" sz="3200">
                <a:ea typeface="+mj-ea"/>
              </a:rPr>
            </a:br>
            <a:r>
              <a:rPr lang="en-GB" sz="3200">
                <a:ea typeface="+mj-ea"/>
              </a:rPr>
              <a:t>Most defects can be prevented from getting in there </a:t>
            </a:r>
            <a:r>
              <a:rPr lang="en-GB" sz="3200" i="1">
                <a:ea typeface="+mj-ea"/>
              </a:rPr>
              <a:t>at all</a:t>
            </a:r>
            <a:r>
              <a:rPr lang="en-GB" sz="3200">
                <a:ea typeface="+mj-ea"/>
              </a:rPr>
              <a:t> </a:t>
            </a:r>
          </a:p>
        </p:txBody>
      </p:sp>
      <p:sp>
        <p:nvSpPr>
          <p:cNvPr id="223237" name="Rectangle 5"/>
          <p:cNvSpPr>
            <a:spLocks noChangeArrowheads="1"/>
          </p:cNvSpPr>
          <p:nvPr/>
        </p:nvSpPr>
        <p:spPr bwMode="auto">
          <a:xfrm>
            <a:off x="2540000" y="3436938"/>
            <a:ext cx="6096000" cy="519112"/>
          </a:xfrm>
          <a:prstGeom prst="rect">
            <a:avLst/>
          </a:prstGeom>
          <a:solidFill>
            <a:schemeClr val="bg1"/>
          </a:solidFill>
          <a:ln w="12700">
            <a:noFill/>
            <a:miter lim="800000"/>
            <a:headEnd/>
            <a:tailEnd/>
          </a:ln>
        </p:spPr>
        <p:txBody>
          <a:bodyPr wrap="none" anchor="ctr">
            <a:prstTxWarp prst="textNoShape">
              <a:avLst/>
            </a:prstTxWarp>
          </a:bodyPr>
          <a:lstStyle/>
          <a:p>
            <a:endParaRPr lang="en-GB"/>
          </a:p>
        </p:txBody>
      </p:sp>
      <p:sp>
        <p:nvSpPr>
          <p:cNvPr id="223238" name="Rectangle 6"/>
          <p:cNvSpPr>
            <a:spLocks noChangeArrowheads="1"/>
          </p:cNvSpPr>
          <p:nvPr/>
        </p:nvSpPr>
        <p:spPr bwMode="auto">
          <a:xfrm>
            <a:off x="909638" y="3595688"/>
            <a:ext cx="1736725" cy="822325"/>
          </a:xfrm>
          <a:prstGeom prst="rect">
            <a:avLst/>
          </a:prstGeom>
          <a:noFill/>
          <a:ln w="12700">
            <a:noFill/>
            <a:miter lim="800000"/>
            <a:headEnd/>
            <a:tailEnd/>
          </a:ln>
        </p:spPr>
        <p:txBody>
          <a:bodyPr lIns="90487" tIns="44450" rIns="90487" bIns="44450">
            <a:prstTxWarp prst="textNoShape">
              <a:avLst/>
            </a:prstTxWarp>
            <a:spAutoFit/>
          </a:bodyPr>
          <a:lstStyle/>
          <a:p>
            <a:pPr eaLnBrk="0" hangingPunct="0">
              <a:spcBef>
                <a:spcPct val="50000"/>
              </a:spcBef>
            </a:pPr>
            <a:r>
              <a:rPr lang="en-GB" sz="1600">
                <a:latin typeface="Book Antiqua" charset="0"/>
              </a:rPr>
              <a:t>% of usual defects prevented</a:t>
            </a:r>
          </a:p>
        </p:txBody>
      </p:sp>
      <p:sp>
        <p:nvSpPr>
          <p:cNvPr id="223239" name="Rectangle 7"/>
          <p:cNvSpPr>
            <a:spLocks noChangeArrowheads="1"/>
          </p:cNvSpPr>
          <p:nvPr/>
        </p:nvSpPr>
        <p:spPr bwMode="auto">
          <a:xfrm>
            <a:off x="1519238" y="4567238"/>
            <a:ext cx="7527925" cy="338137"/>
          </a:xfrm>
          <a:prstGeom prst="rect">
            <a:avLst/>
          </a:prstGeom>
          <a:noFill/>
          <a:ln w="12700">
            <a:noFill/>
            <a:miter lim="800000"/>
            <a:headEnd/>
            <a:tailEnd/>
          </a:ln>
        </p:spPr>
        <p:txBody>
          <a:bodyPr lIns="90487" tIns="44450" rIns="90487" bIns="44450">
            <a:prstTxWarp prst="textNoShape">
              <a:avLst/>
            </a:prstTxWarp>
            <a:spAutoFit/>
          </a:bodyPr>
          <a:lstStyle/>
          <a:p>
            <a:pPr eaLnBrk="0" hangingPunct="0">
              <a:lnSpc>
                <a:spcPct val="90000"/>
              </a:lnSpc>
              <a:spcBef>
                <a:spcPct val="30000"/>
              </a:spcBef>
              <a:buFontTx/>
              <a:buChar char="•"/>
            </a:pPr>
            <a:r>
              <a:rPr lang="en-GB">
                <a:latin typeface="Book Antiqua" charset="0"/>
              </a:rPr>
              <a:t>Years of continuous improvement effort</a:t>
            </a:r>
          </a:p>
        </p:txBody>
      </p:sp>
      <p:sp>
        <p:nvSpPr>
          <p:cNvPr id="223240" name="Line 8"/>
          <p:cNvSpPr>
            <a:spLocks noChangeShapeType="1"/>
          </p:cNvSpPr>
          <p:nvPr/>
        </p:nvSpPr>
        <p:spPr bwMode="auto">
          <a:xfrm>
            <a:off x="3352800" y="4484688"/>
            <a:ext cx="0" cy="61912"/>
          </a:xfrm>
          <a:prstGeom prst="line">
            <a:avLst/>
          </a:prstGeom>
          <a:noFill/>
          <a:ln w="50800">
            <a:solidFill>
              <a:schemeClr val="tx1"/>
            </a:solidFill>
            <a:round/>
            <a:headEnd/>
            <a:tailEnd/>
          </a:ln>
        </p:spPr>
        <p:txBody>
          <a:bodyPr wrap="none" anchor="ctr">
            <a:prstTxWarp prst="textNoShape">
              <a:avLst/>
            </a:prstTxWarp>
          </a:bodyPr>
          <a:lstStyle/>
          <a:p>
            <a:endParaRPr lang="en-GB"/>
          </a:p>
        </p:txBody>
      </p:sp>
      <p:sp>
        <p:nvSpPr>
          <p:cNvPr id="223241" name="Line 9"/>
          <p:cNvSpPr>
            <a:spLocks noChangeShapeType="1"/>
          </p:cNvSpPr>
          <p:nvPr/>
        </p:nvSpPr>
        <p:spPr bwMode="auto">
          <a:xfrm>
            <a:off x="4064000" y="4484688"/>
            <a:ext cx="0" cy="61912"/>
          </a:xfrm>
          <a:prstGeom prst="line">
            <a:avLst/>
          </a:prstGeom>
          <a:noFill/>
          <a:ln w="50800">
            <a:solidFill>
              <a:schemeClr val="tx1"/>
            </a:solidFill>
            <a:round/>
            <a:headEnd/>
            <a:tailEnd/>
          </a:ln>
        </p:spPr>
        <p:txBody>
          <a:bodyPr wrap="none" anchor="ctr">
            <a:prstTxWarp prst="textNoShape">
              <a:avLst/>
            </a:prstTxWarp>
          </a:bodyPr>
          <a:lstStyle/>
          <a:p>
            <a:endParaRPr lang="en-GB"/>
          </a:p>
        </p:txBody>
      </p:sp>
      <p:sp>
        <p:nvSpPr>
          <p:cNvPr id="223242" name="Line 10"/>
          <p:cNvSpPr>
            <a:spLocks noChangeShapeType="1"/>
          </p:cNvSpPr>
          <p:nvPr/>
        </p:nvSpPr>
        <p:spPr bwMode="auto">
          <a:xfrm>
            <a:off x="4775200" y="4484688"/>
            <a:ext cx="0" cy="61912"/>
          </a:xfrm>
          <a:prstGeom prst="line">
            <a:avLst/>
          </a:prstGeom>
          <a:noFill/>
          <a:ln w="50800">
            <a:solidFill>
              <a:schemeClr val="tx1"/>
            </a:solidFill>
            <a:round/>
            <a:headEnd/>
            <a:tailEnd/>
          </a:ln>
        </p:spPr>
        <p:txBody>
          <a:bodyPr wrap="none" anchor="ctr">
            <a:prstTxWarp prst="textNoShape">
              <a:avLst/>
            </a:prstTxWarp>
          </a:bodyPr>
          <a:lstStyle/>
          <a:p>
            <a:endParaRPr lang="en-GB"/>
          </a:p>
        </p:txBody>
      </p:sp>
      <p:sp>
        <p:nvSpPr>
          <p:cNvPr id="223243" name="Line 11"/>
          <p:cNvSpPr>
            <a:spLocks noChangeShapeType="1"/>
          </p:cNvSpPr>
          <p:nvPr/>
        </p:nvSpPr>
        <p:spPr bwMode="auto">
          <a:xfrm>
            <a:off x="5486400" y="4484688"/>
            <a:ext cx="0" cy="61912"/>
          </a:xfrm>
          <a:prstGeom prst="line">
            <a:avLst/>
          </a:prstGeom>
          <a:noFill/>
          <a:ln w="50800">
            <a:solidFill>
              <a:schemeClr val="tx1"/>
            </a:solidFill>
            <a:round/>
            <a:headEnd/>
            <a:tailEnd/>
          </a:ln>
        </p:spPr>
        <p:txBody>
          <a:bodyPr wrap="none" anchor="ctr">
            <a:prstTxWarp prst="textNoShape">
              <a:avLst/>
            </a:prstTxWarp>
          </a:bodyPr>
          <a:lstStyle/>
          <a:p>
            <a:endParaRPr lang="en-GB"/>
          </a:p>
        </p:txBody>
      </p:sp>
      <p:sp>
        <p:nvSpPr>
          <p:cNvPr id="223244" name="Line 12"/>
          <p:cNvSpPr>
            <a:spLocks noChangeShapeType="1"/>
          </p:cNvSpPr>
          <p:nvPr/>
        </p:nvSpPr>
        <p:spPr bwMode="auto">
          <a:xfrm>
            <a:off x="6299200" y="4484688"/>
            <a:ext cx="0" cy="61912"/>
          </a:xfrm>
          <a:prstGeom prst="line">
            <a:avLst/>
          </a:prstGeom>
          <a:noFill/>
          <a:ln w="50800">
            <a:solidFill>
              <a:schemeClr val="tx1"/>
            </a:solidFill>
            <a:round/>
            <a:headEnd/>
            <a:tailEnd/>
          </a:ln>
        </p:spPr>
        <p:txBody>
          <a:bodyPr wrap="none" anchor="ctr">
            <a:prstTxWarp prst="textNoShape">
              <a:avLst/>
            </a:prstTxWarp>
          </a:bodyPr>
          <a:lstStyle/>
          <a:p>
            <a:endParaRPr lang="en-GB"/>
          </a:p>
        </p:txBody>
      </p:sp>
      <p:sp>
        <p:nvSpPr>
          <p:cNvPr id="223245" name="Line 13"/>
          <p:cNvSpPr>
            <a:spLocks noChangeShapeType="1"/>
          </p:cNvSpPr>
          <p:nvPr/>
        </p:nvSpPr>
        <p:spPr bwMode="auto">
          <a:xfrm>
            <a:off x="7010400" y="4484688"/>
            <a:ext cx="0" cy="61912"/>
          </a:xfrm>
          <a:prstGeom prst="line">
            <a:avLst/>
          </a:prstGeom>
          <a:noFill/>
          <a:ln w="50800">
            <a:solidFill>
              <a:schemeClr val="tx1"/>
            </a:solidFill>
            <a:round/>
            <a:headEnd/>
            <a:tailEnd/>
          </a:ln>
        </p:spPr>
        <p:txBody>
          <a:bodyPr wrap="none" anchor="ctr">
            <a:prstTxWarp prst="textNoShape">
              <a:avLst/>
            </a:prstTxWarp>
          </a:bodyPr>
          <a:lstStyle/>
          <a:p>
            <a:endParaRPr lang="en-GB"/>
          </a:p>
        </p:txBody>
      </p:sp>
      <p:sp>
        <p:nvSpPr>
          <p:cNvPr id="223246" name="Line 14"/>
          <p:cNvSpPr>
            <a:spLocks noChangeShapeType="1"/>
          </p:cNvSpPr>
          <p:nvPr/>
        </p:nvSpPr>
        <p:spPr bwMode="auto">
          <a:xfrm>
            <a:off x="2465388" y="3371850"/>
            <a:ext cx="150812" cy="0"/>
          </a:xfrm>
          <a:prstGeom prst="line">
            <a:avLst/>
          </a:prstGeom>
          <a:noFill/>
          <a:ln w="50800">
            <a:solidFill>
              <a:schemeClr val="tx1"/>
            </a:solidFill>
            <a:round/>
            <a:headEnd/>
            <a:tailEnd/>
          </a:ln>
        </p:spPr>
        <p:txBody>
          <a:bodyPr wrap="none" anchor="ctr">
            <a:prstTxWarp prst="textNoShape">
              <a:avLst/>
            </a:prstTxWarp>
          </a:bodyPr>
          <a:lstStyle/>
          <a:p>
            <a:endParaRPr lang="en-GB"/>
          </a:p>
        </p:txBody>
      </p:sp>
      <p:sp>
        <p:nvSpPr>
          <p:cNvPr id="223247" name="Line 15"/>
          <p:cNvSpPr>
            <a:spLocks noChangeShapeType="1"/>
          </p:cNvSpPr>
          <p:nvPr/>
        </p:nvSpPr>
        <p:spPr bwMode="auto">
          <a:xfrm>
            <a:off x="2465388" y="2914650"/>
            <a:ext cx="150812" cy="0"/>
          </a:xfrm>
          <a:prstGeom prst="line">
            <a:avLst/>
          </a:prstGeom>
          <a:noFill/>
          <a:ln w="50800">
            <a:solidFill>
              <a:schemeClr val="tx1"/>
            </a:solidFill>
            <a:round/>
            <a:headEnd/>
            <a:tailEnd/>
          </a:ln>
        </p:spPr>
        <p:txBody>
          <a:bodyPr wrap="none" anchor="ctr">
            <a:prstTxWarp prst="textNoShape">
              <a:avLst/>
            </a:prstTxWarp>
          </a:bodyPr>
          <a:lstStyle/>
          <a:p>
            <a:endParaRPr lang="en-GB"/>
          </a:p>
        </p:txBody>
      </p:sp>
      <p:sp>
        <p:nvSpPr>
          <p:cNvPr id="223248" name="Line 16"/>
          <p:cNvSpPr>
            <a:spLocks noChangeShapeType="1"/>
          </p:cNvSpPr>
          <p:nvPr/>
        </p:nvSpPr>
        <p:spPr bwMode="auto">
          <a:xfrm>
            <a:off x="2465388" y="2628900"/>
            <a:ext cx="150812" cy="0"/>
          </a:xfrm>
          <a:prstGeom prst="line">
            <a:avLst/>
          </a:prstGeom>
          <a:noFill/>
          <a:ln w="50800">
            <a:solidFill>
              <a:schemeClr val="tx1"/>
            </a:solidFill>
            <a:round/>
            <a:headEnd/>
            <a:tailEnd/>
          </a:ln>
        </p:spPr>
        <p:txBody>
          <a:bodyPr wrap="none" anchor="ctr">
            <a:prstTxWarp prst="textNoShape">
              <a:avLst/>
            </a:prstTxWarp>
          </a:bodyPr>
          <a:lstStyle/>
          <a:p>
            <a:endParaRPr lang="en-GB"/>
          </a:p>
        </p:txBody>
      </p:sp>
      <p:sp>
        <p:nvSpPr>
          <p:cNvPr id="223249" name="Line 17"/>
          <p:cNvSpPr>
            <a:spLocks noChangeShapeType="1"/>
          </p:cNvSpPr>
          <p:nvPr/>
        </p:nvSpPr>
        <p:spPr bwMode="auto">
          <a:xfrm>
            <a:off x="2465388" y="2400300"/>
            <a:ext cx="150812" cy="0"/>
          </a:xfrm>
          <a:prstGeom prst="line">
            <a:avLst/>
          </a:prstGeom>
          <a:noFill/>
          <a:ln w="50800">
            <a:solidFill>
              <a:schemeClr val="tx1"/>
            </a:solidFill>
            <a:round/>
            <a:headEnd/>
            <a:tailEnd/>
          </a:ln>
        </p:spPr>
        <p:txBody>
          <a:bodyPr wrap="none" anchor="ctr">
            <a:prstTxWarp prst="textNoShape">
              <a:avLst/>
            </a:prstTxWarp>
          </a:bodyPr>
          <a:lstStyle/>
          <a:p>
            <a:endParaRPr lang="en-GB"/>
          </a:p>
        </p:txBody>
      </p:sp>
      <p:sp>
        <p:nvSpPr>
          <p:cNvPr id="223250" name="Rectangle 18"/>
          <p:cNvSpPr>
            <a:spLocks noChangeArrowheads="1"/>
          </p:cNvSpPr>
          <p:nvPr/>
        </p:nvSpPr>
        <p:spPr bwMode="auto">
          <a:xfrm>
            <a:off x="1600200" y="3235325"/>
            <a:ext cx="612775" cy="365125"/>
          </a:xfrm>
          <a:prstGeom prst="rect">
            <a:avLst/>
          </a:prstGeom>
          <a:noFill/>
          <a:ln w="12700">
            <a:noFill/>
            <a:miter lim="800000"/>
            <a:headEnd/>
            <a:tailEnd/>
          </a:ln>
        </p:spPr>
        <p:txBody>
          <a:bodyPr wrap="none" lIns="90487" tIns="44450" rIns="90487" bIns="44450">
            <a:prstTxWarp prst="textNoShape">
              <a:avLst/>
            </a:prstTxWarp>
            <a:spAutoFit/>
          </a:bodyPr>
          <a:lstStyle/>
          <a:p>
            <a:pPr eaLnBrk="0" hangingPunct="0"/>
            <a:r>
              <a:rPr lang="en-GB">
                <a:latin typeface="Book Antiqua" charset="0"/>
              </a:rPr>
              <a:t>50%</a:t>
            </a:r>
          </a:p>
        </p:txBody>
      </p:sp>
      <p:sp>
        <p:nvSpPr>
          <p:cNvPr id="223251" name="Rectangle 19"/>
          <p:cNvSpPr>
            <a:spLocks noChangeArrowheads="1"/>
          </p:cNvSpPr>
          <p:nvPr/>
        </p:nvSpPr>
        <p:spPr bwMode="auto">
          <a:xfrm>
            <a:off x="1600200" y="2778125"/>
            <a:ext cx="612775" cy="365125"/>
          </a:xfrm>
          <a:prstGeom prst="rect">
            <a:avLst/>
          </a:prstGeom>
          <a:noFill/>
          <a:ln w="12700">
            <a:noFill/>
            <a:miter lim="800000"/>
            <a:headEnd/>
            <a:tailEnd/>
          </a:ln>
        </p:spPr>
        <p:txBody>
          <a:bodyPr wrap="none" lIns="90487" tIns="44450" rIns="90487" bIns="44450">
            <a:prstTxWarp prst="textNoShape">
              <a:avLst/>
            </a:prstTxWarp>
            <a:spAutoFit/>
          </a:bodyPr>
          <a:lstStyle/>
          <a:p>
            <a:pPr eaLnBrk="0" hangingPunct="0"/>
            <a:r>
              <a:rPr lang="en-GB">
                <a:latin typeface="Book Antiqua" charset="0"/>
              </a:rPr>
              <a:t>70%</a:t>
            </a:r>
          </a:p>
        </p:txBody>
      </p:sp>
      <p:sp>
        <p:nvSpPr>
          <p:cNvPr id="223252" name="Rectangle 20"/>
          <p:cNvSpPr>
            <a:spLocks noChangeArrowheads="1"/>
          </p:cNvSpPr>
          <p:nvPr/>
        </p:nvSpPr>
        <p:spPr bwMode="auto">
          <a:xfrm>
            <a:off x="1600200" y="2492375"/>
            <a:ext cx="612775" cy="365125"/>
          </a:xfrm>
          <a:prstGeom prst="rect">
            <a:avLst/>
          </a:prstGeom>
          <a:noFill/>
          <a:ln w="12700">
            <a:noFill/>
            <a:miter lim="800000"/>
            <a:headEnd/>
            <a:tailEnd/>
          </a:ln>
        </p:spPr>
        <p:txBody>
          <a:bodyPr wrap="none" lIns="90487" tIns="44450" rIns="90487" bIns="44450">
            <a:prstTxWarp prst="textNoShape">
              <a:avLst/>
            </a:prstTxWarp>
            <a:spAutoFit/>
          </a:bodyPr>
          <a:lstStyle/>
          <a:p>
            <a:pPr eaLnBrk="0" hangingPunct="0"/>
            <a:r>
              <a:rPr lang="en-GB">
                <a:latin typeface="Book Antiqua" charset="0"/>
              </a:rPr>
              <a:t>80%</a:t>
            </a:r>
          </a:p>
        </p:txBody>
      </p:sp>
      <p:sp>
        <p:nvSpPr>
          <p:cNvPr id="223253" name="Rectangle 21"/>
          <p:cNvSpPr>
            <a:spLocks noChangeArrowheads="1"/>
          </p:cNvSpPr>
          <p:nvPr/>
        </p:nvSpPr>
        <p:spPr bwMode="auto">
          <a:xfrm>
            <a:off x="1600200" y="2263775"/>
            <a:ext cx="612775" cy="365125"/>
          </a:xfrm>
          <a:prstGeom prst="rect">
            <a:avLst/>
          </a:prstGeom>
          <a:noFill/>
          <a:ln w="12700">
            <a:noFill/>
            <a:miter lim="800000"/>
            <a:headEnd/>
            <a:tailEnd/>
          </a:ln>
        </p:spPr>
        <p:txBody>
          <a:bodyPr wrap="none" lIns="90487" tIns="44450" rIns="90487" bIns="44450">
            <a:prstTxWarp prst="textNoShape">
              <a:avLst/>
            </a:prstTxWarp>
            <a:spAutoFit/>
          </a:bodyPr>
          <a:lstStyle/>
          <a:p>
            <a:pPr eaLnBrk="0" hangingPunct="0"/>
            <a:r>
              <a:rPr lang="en-GB">
                <a:latin typeface="Book Antiqua" charset="0"/>
              </a:rPr>
              <a:t>90%</a:t>
            </a:r>
          </a:p>
        </p:txBody>
      </p:sp>
      <p:sp>
        <p:nvSpPr>
          <p:cNvPr id="223254" name="Line 22"/>
          <p:cNvSpPr>
            <a:spLocks noChangeShapeType="1"/>
          </p:cNvSpPr>
          <p:nvPr/>
        </p:nvSpPr>
        <p:spPr bwMode="auto">
          <a:xfrm flipV="1">
            <a:off x="2579688" y="3373438"/>
            <a:ext cx="633412" cy="1141412"/>
          </a:xfrm>
          <a:prstGeom prst="line">
            <a:avLst/>
          </a:prstGeom>
          <a:noFill/>
          <a:ln w="76200">
            <a:solidFill>
              <a:schemeClr val="tx1"/>
            </a:solidFill>
            <a:round/>
            <a:headEnd/>
            <a:tailEnd/>
          </a:ln>
        </p:spPr>
        <p:txBody>
          <a:bodyPr wrap="none" anchor="ctr">
            <a:prstTxWarp prst="textNoShape">
              <a:avLst/>
            </a:prstTxWarp>
          </a:bodyPr>
          <a:lstStyle/>
          <a:p>
            <a:endParaRPr lang="en-GB"/>
          </a:p>
        </p:txBody>
      </p:sp>
      <p:sp>
        <p:nvSpPr>
          <p:cNvPr id="223255" name="Line 23"/>
          <p:cNvSpPr>
            <a:spLocks noChangeShapeType="1"/>
          </p:cNvSpPr>
          <p:nvPr/>
        </p:nvSpPr>
        <p:spPr bwMode="auto">
          <a:xfrm flipV="1">
            <a:off x="3278188" y="2916238"/>
            <a:ext cx="862012" cy="455612"/>
          </a:xfrm>
          <a:prstGeom prst="line">
            <a:avLst/>
          </a:prstGeom>
          <a:noFill/>
          <a:ln w="50800">
            <a:solidFill>
              <a:schemeClr val="tx1"/>
            </a:solidFill>
            <a:round/>
            <a:headEnd/>
            <a:tailEnd/>
          </a:ln>
        </p:spPr>
        <p:txBody>
          <a:bodyPr wrap="none" anchor="ctr">
            <a:prstTxWarp prst="textNoShape">
              <a:avLst/>
            </a:prstTxWarp>
          </a:bodyPr>
          <a:lstStyle/>
          <a:p>
            <a:endParaRPr lang="en-GB"/>
          </a:p>
        </p:txBody>
      </p:sp>
      <p:sp>
        <p:nvSpPr>
          <p:cNvPr id="223256" name="Line 24"/>
          <p:cNvSpPr>
            <a:spLocks noChangeShapeType="1"/>
          </p:cNvSpPr>
          <p:nvPr/>
        </p:nvSpPr>
        <p:spPr bwMode="auto">
          <a:xfrm flipV="1">
            <a:off x="4173538" y="2401888"/>
            <a:ext cx="1408112" cy="512762"/>
          </a:xfrm>
          <a:prstGeom prst="line">
            <a:avLst/>
          </a:prstGeom>
          <a:noFill/>
          <a:ln w="12700">
            <a:solidFill>
              <a:schemeClr val="tx1"/>
            </a:solidFill>
            <a:round/>
            <a:headEnd/>
            <a:tailEnd/>
          </a:ln>
        </p:spPr>
        <p:txBody>
          <a:bodyPr wrap="none" anchor="ctr">
            <a:prstTxWarp prst="textNoShape">
              <a:avLst/>
            </a:prstTxWarp>
          </a:bodyPr>
          <a:lstStyle/>
          <a:p>
            <a:endParaRPr lang="en-GB"/>
          </a:p>
        </p:txBody>
      </p:sp>
      <p:sp>
        <p:nvSpPr>
          <p:cNvPr id="223257" name="Rectangle 25"/>
          <p:cNvSpPr>
            <a:spLocks noChangeArrowheads="1"/>
          </p:cNvSpPr>
          <p:nvPr/>
        </p:nvSpPr>
        <p:spPr bwMode="auto">
          <a:xfrm>
            <a:off x="3124200" y="3406775"/>
            <a:ext cx="2822575" cy="365125"/>
          </a:xfrm>
          <a:prstGeom prst="rect">
            <a:avLst/>
          </a:prstGeom>
          <a:noFill/>
          <a:ln w="12700">
            <a:noFill/>
            <a:miter lim="800000"/>
            <a:headEnd/>
            <a:tailEnd/>
          </a:ln>
        </p:spPr>
        <p:txBody>
          <a:bodyPr wrap="none" lIns="90487" tIns="44450" rIns="90487" bIns="44450">
            <a:prstTxWarp prst="textNoShape">
              <a:avLst/>
            </a:prstTxWarp>
            <a:spAutoFit/>
          </a:bodyPr>
          <a:lstStyle/>
          <a:p>
            <a:pPr eaLnBrk="0" hangingPunct="0"/>
            <a:r>
              <a:rPr lang="en-GB">
                <a:latin typeface="Book Antiqua" charset="0"/>
              </a:rPr>
              <a:t>Mays &amp; Jones (IBM) 1990</a:t>
            </a:r>
          </a:p>
        </p:txBody>
      </p:sp>
      <p:sp>
        <p:nvSpPr>
          <p:cNvPr id="223258" name="Rectangle 26"/>
          <p:cNvSpPr>
            <a:spLocks noChangeArrowheads="1"/>
          </p:cNvSpPr>
          <p:nvPr/>
        </p:nvSpPr>
        <p:spPr bwMode="auto">
          <a:xfrm>
            <a:off x="4241800" y="2835275"/>
            <a:ext cx="4573588" cy="365125"/>
          </a:xfrm>
          <a:prstGeom prst="rect">
            <a:avLst/>
          </a:prstGeom>
          <a:noFill/>
          <a:ln w="12700">
            <a:noFill/>
            <a:miter lim="800000"/>
            <a:headEnd/>
            <a:tailEnd/>
          </a:ln>
        </p:spPr>
        <p:txBody>
          <a:bodyPr wrap="none" lIns="90487" tIns="44450" rIns="90487" bIns="44450">
            <a:prstTxWarp prst="textNoShape">
              <a:avLst/>
            </a:prstTxWarp>
            <a:spAutoFit/>
          </a:bodyPr>
          <a:lstStyle/>
          <a:p>
            <a:pPr eaLnBrk="0" hangingPunct="0"/>
            <a:r>
              <a:rPr lang="en-GB">
                <a:latin typeface="Book Antiqua" charset="0"/>
              </a:rPr>
              <a:t>Mays 1993, User 1996 "72% in 2 years" &lt;-tg</a:t>
            </a:r>
          </a:p>
        </p:txBody>
      </p:sp>
      <p:sp>
        <p:nvSpPr>
          <p:cNvPr id="223259" name="Rectangle 27"/>
          <p:cNvSpPr>
            <a:spLocks noChangeArrowheads="1"/>
          </p:cNvSpPr>
          <p:nvPr/>
        </p:nvSpPr>
        <p:spPr bwMode="auto">
          <a:xfrm>
            <a:off x="3124200" y="4149725"/>
            <a:ext cx="295275" cy="365125"/>
          </a:xfrm>
          <a:prstGeom prst="rect">
            <a:avLst/>
          </a:prstGeom>
          <a:noFill/>
          <a:ln w="12700">
            <a:noFill/>
            <a:miter lim="800000"/>
            <a:headEnd/>
            <a:tailEnd/>
          </a:ln>
        </p:spPr>
        <p:txBody>
          <a:bodyPr wrap="none" lIns="90487" tIns="44450" rIns="90487" bIns="44450">
            <a:prstTxWarp prst="textNoShape">
              <a:avLst/>
            </a:prstTxWarp>
            <a:spAutoFit/>
          </a:bodyPr>
          <a:lstStyle/>
          <a:p>
            <a:pPr eaLnBrk="0" hangingPunct="0"/>
            <a:r>
              <a:rPr lang="en-GB">
                <a:latin typeface="Book Antiqua" charset="0"/>
              </a:rPr>
              <a:t>1</a:t>
            </a:r>
          </a:p>
        </p:txBody>
      </p:sp>
      <p:sp>
        <p:nvSpPr>
          <p:cNvPr id="223260" name="Rectangle 28"/>
          <p:cNvSpPr>
            <a:spLocks noChangeArrowheads="1"/>
          </p:cNvSpPr>
          <p:nvPr/>
        </p:nvSpPr>
        <p:spPr bwMode="auto">
          <a:xfrm>
            <a:off x="3835400" y="4149725"/>
            <a:ext cx="295275" cy="365125"/>
          </a:xfrm>
          <a:prstGeom prst="rect">
            <a:avLst/>
          </a:prstGeom>
          <a:noFill/>
          <a:ln w="12700">
            <a:noFill/>
            <a:miter lim="800000"/>
            <a:headEnd/>
            <a:tailEnd/>
          </a:ln>
        </p:spPr>
        <p:txBody>
          <a:bodyPr wrap="none" lIns="90487" tIns="44450" rIns="90487" bIns="44450">
            <a:prstTxWarp prst="textNoShape">
              <a:avLst/>
            </a:prstTxWarp>
            <a:spAutoFit/>
          </a:bodyPr>
          <a:lstStyle/>
          <a:p>
            <a:pPr eaLnBrk="0" hangingPunct="0"/>
            <a:r>
              <a:rPr lang="en-GB">
                <a:latin typeface="Book Antiqua" charset="0"/>
              </a:rPr>
              <a:t>2</a:t>
            </a:r>
          </a:p>
        </p:txBody>
      </p:sp>
      <p:sp>
        <p:nvSpPr>
          <p:cNvPr id="223261" name="Rectangle 29"/>
          <p:cNvSpPr>
            <a:spLocks noChangeArrowheads="1"/>
          </p:cNvSpPr>
          <p:nvPr/>
        </p:nvSpPr>
        <p:spPr bwMode="auto">
          <a:xfrm>
            <a:off x="4546600" y="4149725"/>
            <a:ext cx="295275" cy="365125"/>
          </a:xfrm>
          <a:prstGeom prst="rect">
            <a:avLst/>
          </a:prstGeom>
          <a:noFill/>
          <a:ln w="12700">
            <a:noFill/>
            <a:miter lim="800000"/>
            <a:headEnd/>
            <a:tailEnd/>
          </a:ln>
        </p:spPr>
        <p:txBody>
          <a:bodyPr wrap="none" lIns="90487" tIns="44450" rIns="90487" bIns="44450">
            <a:prstTxWarp prst="textNoShape">
              <a:avLst/>
            </a:prstTxWarp>
            <a:spAutoFit/>
          </a:bodyPr>
          <a:lstStyle/>
          <a:p>
            <a:pPr eaLnBrk="0" hangingPunct="0"/>
            <a:r>
              <a:rPr lang="en-GB">
                <a:latin typeface="Book Antiqua" charset="0"/>
              </a:rPr>
              <a:t>3</a:t>
            </a:r>
          </a:p>
        </p:txBody>
      </p:sp>
      <p:sp>
        <p:nvSpPr>
          <p:cNvPr id="223262" name="Rectangle 30"/>
          <p:cNvSpPr>
            <a:spLocks noChangeArrowheads="1"/>
          </p:cNvSpPr>
          <p:nvPr/>
        </p:nvSpPr>
        <p:spPr bwMode="auto">
          <a:xfrm>
            <a:off x="5257800" y="4149725"/>
            <a:ext cx="295275" cy="365125"/>
          </a:xfrm>
          <a:prstGeom prst="rect">
            <a:avLst/>
          </a:prstGeom>
          <a:noFill/>
          <a:ln w="12700">
            <a:noFill/>
            <a:miter lim="800000"/>
            <a:headEnd/>
            <a:tailEnd/>
          </a:ln>
        </p:spPr>
        <p:txBody>
          <a:bodyPr wrap="none" lIns="90487" tIns="44450" rIns="90487" bIns="44450">
            <a:prstTxWarp prst="textNoShape">
              <a:avLst/>
            </a:prstTxWarp>
            <a:spAutoFit/>
          </a:bodyPr>
          <a:lstStyle/>
          <a:p>
            <a:pPr eaLnBrk="0" hangingPunct="0"/>
            <a:r>
              <a:rPr lang="en-GB">
                <a:latin typeface="Book Antiqua" charset="0"/>
              </a:rPr>
              <a:t>4</a:t>
            </a:r>
          </a:p>
        </p:txBody>
      </p:sp>
      <p:sp>
        <p:nvSpPr>
          <p:cNvPr id="223263" name="Rectangle 31"/>
          <p:cNvSpPr>
            <a:spLocks noChangeArrowheads="1"/>
          </p:cNvSpPr>
          <p:nvPr/>
        </p:nvSpPr>
        <p:spPr bwMode="auto">
          <a:xfrm>
            <a:off x="6070600" y="4149725"/>
            <a:ext cx="295275" cy="365125"/>
          </a:xfrm>
          <a:prstGeom prst="rect">
            <a:avLst/>
          </a:prstGeom>
          <a:noFill/>
          <a:ln w="12700">
            <a:noFill/>
            <a:miter lim="800000"/>
            <a:headEnd/>
            <a:tailEnd/>
          </a:ln>
        </p:spPr>
        <p:txBody>
          <a:bodyPr wrap="none" lIns="90487" tIns="44450" rIns="90487" bIns="44450">
            <a:prstTxWarp prst="textNoShape">
              <a:avLst/>
            </a:prstTxWarp>
            <a:spAutoFit/>
          </a:bodyPr>
          <a:lstStyle/>
          <a:p>
            <a:pPr eaLnBrk="0" hangingPunct="0"/>
            <a:r>
              <a:rPr lang="en-GB">
                <a:latin typeface="Book Antiqua" charset="0"/>
              </a:rPr>
              <a:t>5</a:t>
            </a:r>
          </a:p>
        </p:txBody>
      </p:sp>
      <p:sp>
        <p:nvSpPr>
          <p:cNvPr id="223264" name="Rectangle 32"/>
          <p:cNvSpPr>
            <a:spLocks noChangeArrowheads="1"/>
          </p:cNvSpPr>
          <p:nvPr/>
        </p:nvSpPr>
        <p:spPr bwMode="auto">
          <a:xfrm>
            <a:off x="6680200" y="4149725"/>
            <a:ext cx="295275" cy="365125"/>
          </a:xfrm>
          <a:prstGeom prst="rect">
            <a:avLst/>
          </a:prstGeom>
          <a:noFill/>
          <a:ln w="12700">
            <a:noFill/>
            <a:miter lim="800000"/>
            <a:headEnd/>
            <a:tailEnd/>
          </a:ln>
        </p:spPr>
        <p:txBody>
          <a:bodyPr wrap="none" lIns="90487" tIns="44450" rIns="90487" bIns="44450">
            <a:prstTxWarp prst="textNoShape">
              <a:avLst/>
            </a:prstTxWarp>
            <a:spAutoFit/>
          </a:bodyPr>
          <a:lstStyle/>
          <a:p>
            <a:pPr eaLnBrk="0" hangingPunct="0"/>
            <a:r>
              <a:rPr lang="en-GB">
                <a:latin typeface="Book Antiqua" charset="0"/>
              </a:rPr>
              <a:t>6</a:t>
            </a:r>
          </a:p>
        </p:txBody>
      </p:sp>
      <p:sp>
        <p:nvSpPr>
          <p:cNvPr id="223265" name="Rectangle 33"/>
          <p:cNvSpPr>
            <a:spLocks noChangeArrowheads="1"/>
          </p:cNvSpPr>
          <p:nvPr/>
        </p:nvSpPr>
        <p:spPr bwMode="auto">
          <a:xfrm>
            <a:off x="5186363" y="1997075"/>
            <a:ext cx="4041775" cy="641350"/>
          </a:xfrm>
          <a:prstGeom prst="rect">
            <a:avLst/>
          </a:prstGeom>
          <a:noFill/>
          <a:ln w="12700">
            <a:noFill/>
            <a:miter lim="800000"/>
            <a:headEnd/>
            <a:tailEnd/>
          </a:ln>
        </p:spPr>
        <p:txBody>
          <a:bodyPr wrap="none" lIns="90487" tIns="44450" rIns="90487" bIns="44450">
            <a:prstTxWarp prst="textNoShape">
              <a:avLst/>
            </a:prstTxWarp>
            <a:spAutoFit/>
          </a:bodyPr>
          <a:lstStyle/>
          <a:p>
            <a:pPr eaLnBrk="0" hangingPunct="0"/>
            <a:r>
              <a:rPr lang="en-GB">
                <a:latin typeface="Book Antiqua" charset="0"/>
              </a:rPr>
              <a:t>Cleanroom levels: approach zero def.</a:t>
            </a:r>
          </a:p>
          <a:p>
            <a:pPr eaLnBrk="0" hangingPunct="0"/>
            <a:r>
              <a:rPr lang="en-GB">
                <a:latin typeface="Book Antiqua" charset="0"/>
              </a:rPr>
              <a:t>IBM MN 99.99%+ fixes:Key= "DPP" </a:t>
            </a:r>
          </a:p>
        </p:txBody>
      </p:sp>
      <p:pic>
        <p:nvPicPr>
          <p:cNvPr id="223266" name="Picture 34"/>
          <p:cNvPicPr>
            <a:picLocks noChangeArrowheads="1"/>
          </p:cNvPicPr>
          <p:nvPr/>
        </p:nvPicPr>
        <p:blipFill>
          <a:blip r:embed="rId3"/>
          <a:srcRect/>
          <a:stretch>
            <a:fillRect/>
          </a:stretch>
        </p:blipFill>
        <p:spPr bwMode="auto">
          <a:xfrm>
            <a:off x="2965450" y="4838700"/>
            <a:ext cx="2455863" cy="1092200"/>
          </a:xfrm>
          <a:prstGeom prst="rect">
            <a:avLst/>
          </a:prstGeom>
          <a:noFill/>
          <a:ln w="12700">
            <a:noFill/>
            <a:miter lim="800000"/>
            <a:headEnd/>
            <a:tailEnd/>
          </a:ln>
        </p:spPr>
      </p:pic>
      <p:sp>
        <p:nvSpPr>
          <p:cNvPr id="223267" name="Rectangle 35"/>
          <p:cNvSpPr>
            <a:spLocks noChangeArrowheads="1"/>
          </p:cNvSpPr>
          <p:nvPr/>
        </p:nvSpPr>
        <p:spPr bwMode="auto">
          <a:xfrm>
            <a:off x="2514600" y="5765800"/>
            <a:ext cx="3251200" cy="527050"/>
          </a:xfrm>
          <a:prstGeom prst="rect">
            <a:avLst/>
          </a:prstGeom>
          <a:noFill/>
          <a:ln w="12700">
            <a:noFill/>
            <a:miter lim="800000"/>
            <a:headEnd/>
            <a:tailEnd/>
          </a:ln>
        </p:spPr>
        <p:txBody>
          <a:bodyPr lIns="90487" tIns="44450" rIns="90487" bIns="44450" anchor="ctr">
            <a:prstTxWarp prst="textNoShape">
              <a:avLst/>
            </a:prstTxWarp>
          </a:bodyPr>
          <a:lstStyle/>
          <a:p>
            <a:pPr eaLnBrk="0" hangingPunct="0">
              <a:lnSpc>
                <a:spcPct val="90000"/>
              </a:lnSpc>
            </a:pPr>
            <a:r>
              <a:rPr lang="en-GB"/>
              <a:t>North Carolina</a:t>
            </a:r>
          </a:p>
        </p:txBody>
      </p:sp>
      <p:sp>
        <p:nvSpPr>
          <p:cNvPr id="223268" name="Oval 36"/>
          <p:cNvSpPr>
            <a:spLocks noChangeArrowheads="1"/>
          </p:cNvSpPr>
          <p:nvPr/>
        </p:nvSpPr>
        <p:spPr bwMode="auto">
          <a:xfrm>
            <a:off x="3073400" y="3348038"/>
            <a:ext cx="254000" cy="107950"/>
          </a:xfrm>
          <a:prstGeom prst="ellipse">
            <a:avLst/>
          </a:prstGeom>
          <a:solidFill>
            <a:srgbClr val="C0FEF9"/>
          </a:solidFill>
          <a:ln w="50800">
            <a:solidFill>
              <a:schemeClr val="hlink"/>
            </a:solidFill>
            <a:round/>
            <a:headEnd/>
            <a:tailEnd/>
          </a:ln>
        </p:spPr>
        <p:txBody>
          <a:bodyPr wrap="none" anchor="ctr">
            <a:prstTxWarp prst="textNoShape">
              <a:avLst/>
            </a:prstTxWarp>
          </a:bodyPr>
          <a:lstStyle/>
          <a:p>
            <a:endParaRPr lang="en-GB"/>
          </a:p>
        </p:txBody>
      </p:sp>
      <p:sp>
        <p:nvSpPr>
          <p:cNvPr id="223269" name="Oval 37"/>
          <p:cNvSpPr>
            <a:spLocks noChangeArrowheads="1"/>
          </p:cNvSpPr>
          <p:nvPr/>
        </p:nvSpPr>
        <p:spPr bwMode="auto">
          <a:xfrm>
            <a:off x="3987800" y="2874963"/>
            <a:ext cx="254000" cy="106362"/>
          </a:xfrm>
          <a:prstGeom prst="ellipse">
            <a:avLst/>
          </a:prstGeom>
          <a:solidFill>
            <a:srgbClr val="C0FEF9"/>
          </a:solidFill>
          <a:ln w="50800">
            <a:solidFill>
              <a:schemeClr val="hlink"/>
            </a:solidFill>
            <a:round/>
            <a:headEnd/>
            <a:tailEnd/>
          </a:ln>
        </p:spPr>
        <p:txBody>
          <a:bodyPr wrap="none" anchor="ctr">
            <a:prstTxWarp prst="textNoShape">
              <a:avLst/>
            </a:prstTxWarp>
          </a:bodyPr>
          <a:lstStyle/>
          <a:p>
            <a:endParaRPr lang="en-GB"/>
          </a:p>
        </p:txBody>
      </p:sp>
      <p:sp>
        <p:nvSpPr>
          <p:cNvPr id="223270" name="Rectangle 38"/>
          <p:cNvSpPr>
            <a:spLocks noChangeArrowheads="1"/>
          </p:cNvSpPr>
          <p:nvPr/>
        </p:nvSpPr>
        <p:spPr bwMode="auto">
          <a:xfrm>
            <a:off x="757238" y="6167438"/>
            <a:ext cx="6346825" cy="363537"/>
          </a:xfrm>
          <a:prstGeom prst="rect">
            <a:avLst/>
          </a:prstGeom>
          <a:solidFill>
            <a:srgbClr val="FFFF00"/>
          </a:solidFill>
          <a:ln w="12700">
            <a:noFill/>
            <a:miter lim="800000"/>
            <a:headEnd/>
            <a:tailEnd/>
          </a:ln>
        </p:spPr>
        <p:txBody>
          <a:bodyPr lIns="90487" tIns="44450" rIns="90487" bIns="44450">
            <a:prstTxWarp prst="textNoShape">
              <a:avLst/>
            </a:prstTxWarp>
            <a:spAutoFit/>
          </a:bodyPr>
          <a:lstStyle/>
          <a:p>
            <a:pPr eaLnBrk="0" hangingPunct="0"/>
            <a:r>
              <a:rPr lang="en-GB"/>
              <a:t>IBM Research Triangle Park Networking Laboratory</a:t>
            </a:r>
          </a:p>
        </p:txBody>
      </p:sp>
      <p:pic>
        <p:nvPicPr>
          <p:cNvPr id="223271" name="Picture 39" descr="IBMLOGO"/>
          <p:cNvPicPr>
            <a:picLocks noChangeAspect="1" noChangeArrowheads="1"/>
          </p:cNvPicPr>
          <p:nvPr/>
        </p:nvPicPr>
        <p:blipFill>
          <a:blip r:embed="rId4"/>
          <a:srcRect/>
          <a:stretch>
            <a:fillRect/>
          </a:stretch>
        </p:blipFill>
        <p:spPr bwMode="auto">
          <a:xfrm>
            <a:off x="5943600" y="4876800"/>
            <a:ext cx="1727200" cy="903288"/>
          </a:xfrm>
          <a:prstGeom prst="rect">
            <a:avLst/>
          </a:prstGeom>
          <a:noFill/>
          <a:ln w="9525">
            <a:noFill/>
            <a:miter lim="800000"/>
            <a:headEnd/>
            <a:tailEnd/>
          </a:ln>
        </p:spPr>
      </p:pic>
      <p:sp>
        <p:nvSpPr>
          <p:cNvPr id="41" name="Slide Number Placeholder 40"/>
          <p:cNvSpPr>
            <a:spLocks noGrp="1"/>
          </p:cNvSpPr>
          <p:nvPr>
            <p:ph type="sldNum" sz="quarter" idx="12"/>
          </p:nvPr>
        </p:nvSpPr>
        <p:spPr/>
        <p:txBody>
          <a:bodyPr/>
          <a:lstStyle/>
          <a:p>
            <a:pPr>
              <a:defRPr/>
            </a:pPr>
            <a:fld id="{01584F19-3EFE-3F4A-B68D-0AC9705B7BF3}" type="slidenum">
              <a:rPr lang="en-US"/>
              <a:pPr>
                <a:defRPr/>
              </a:pPr>
              <a:t>44</a:t>
            </a:fld>
            <a:endParaRPr lang="en-US"/>
          </a:p>
        </p:txBody>
      </p:sp>
      <p:sp>
        <p:nvSpPr>
          <p:cNvPr id="42" name="Footer Placeholder 41"/>
          <p:cNvSpPr>
            <a:spLocks noGrp="1"/>
          </p:cNvSpPr>
          <p:nvPr>
            <p:ph type="ftr" sz="quarter" idx="11"/>
          </p:nvPr>
        </p:nvSpPr>
        <p:spPr/>
        <p:txBody>
          <a:bodyPr/>
          <a:lstStyle/>
          <a:p>
            <a:pPr>
              <a:defRPr/>
            </a:pPr>
            <a:r>
              <a:rPr lang="en-US"/>
              <a:t>© Tom@Gilb.com  www.gilb.com</a:t>
            </a:r>
          </a:p>
        </p:txBody>
      </p:sp>
      <p:sp>
        <p:nvSpPr>
          <p:cNvPr id="43" name="Date Placeholder 42"/>
          <p:cNvSpPr>
            <a:spLocks noGrp="1"/>
          </p:cNvSpPr>
          <p:nvPr>
            <p:ph type="dt" sz="quarter" idx="10"/>
          </p:nvPr>
        </p:nvSpPr>
        <p:spPr/>
        <p:txBody>
          <a:bodyPr/>
          <a:lstStyle/>
          <a:p>
            <a:fld id="{B0A314F4-93A9-E44B-AD68-69FAEDFED447}" type="datetime4">
              <a:rPr lang="en-US"/>
              <a:pPr/>
              <a:t>May 26, 2015</a:t>
            </a:fld>
            <a:endParaRPr lang="en-GB"/>
          </a:p>
        </p:txBody>
      </p:sp>
    </p:spTree>
    <p:extLst>
      <p:ext uri="{BB962C8B-B14F-4D97-AF65-F5344CB8AC3E}">
        <p14:creationId xmlns:p14="http://schemas.microsoft.com/office/powerpoint/2010/main" val="13209325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lIns="90487" tIns="44450" rIns="90487" bIns="44450" anchor="ctr">
            <a:prstTxWarp prst="textNoShape">
              <a:avLst/>
            </a:prstTxWarp>
          </a:bodyPr>
          <a:lstStyle/>
          <a:p>
            <a:pPr eaLnBrk="0" hangingPunct="0"/>
            <a:r>
              <a:rPr lang="en-GB" sz="1000">
                <a:latin typeface="Times New Roman" charset="0"/>
              </a:rPr>
              <a:t> </a:t>
            </a:r>
          </a:p>
        </p:txBody>
      </p:sp>
      <p:sp>
        <p:nvSpPr>
          <p:cNvPr id="225283"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lIns="90487" tIns="44450" rIns="90487" bIns="44450" anchor="ctr">
            <a:prstTxWarp prst="textNoShape">
              <a:avLst/>
            </a:prstTxWarp>
          </a:bodyPr>
          <a:lstStyle/>
          <a:p>
            <a:pPr eaLnBrk="0" hangingPunct="0"/>
            <a:r>
              <a:rPr lang="en-GB" sz="1000">
                <a:latin typeface="Times New Roman" charset="0"/>
              </a:rPr>
              <a:t>Half-day Inspection Economics. Gilb@acm.org </a:t>
            </a:r>
          </a:p>
        </p:txBody>
      </p:sp>
      <p:sp>
        <p:nvSpPr>
          <p:cNvPr id="272388" name="Rectangle 4"/>
          <p:cNvSpPr>
            <a:spLocks noGrp="1" noChangeArrowheads="1"/>
          </p:cNvSpPr>
          <p:nvPr>
            <p:ph type="title"/>
          </p:nvPr>
        </p:nvSpPr>
        <p:spPr>
          <a:xfrm>
            <a:off x="533400" y="0"/>
            <a:ext cx="7772400" cy="1143000"/>
          </a:xfrm>
        </p:spPr>
        <p:txBody>
          <a:bodyPr>
            <a:normAutofit fontScale="90000"/>
          </a:bodyPr>
          <a:lstStyle/>
          <a:p>
            <a:pPr fontAlgn="auto">
              <a:spcAft>
                <a:spcPts val="0"/>
              </a:spcAft>
              <a:defRPr/>
            </a:pPr>
            <a:r>
              <a:rPr lang="en-GB" sz="3600">
                <a:ea typeface="+mj-ea"/>
              </a:rPr>
              <a:t>Prevention + Pre-test Detection </a:t>
            </a:r>
            <a:br>
              <a:rPr lang="en-GB" sz="3600">
                <a:ea typeface="+mj-ea"/>
              </a:rPr>
            </a:br>
            <a:r>
              <a:rPr lang="en-GB" sz="3600">
                <a:ea typeface="+mj-ea"/>
              </a:rPr>
              <a:t>is the most effective and efficient</a:t>
            </a:r>
          </a:p>
        </p:txBody>
      </p:sp>
      <p:sp>
        <p:nvSpPr>
          <p:cNvPr id="272389" name="Rectangle 5"/>
          <p:cNvSpPr>
            <a:spLocks noGrp="1" noChangeArrowheads="1"/>
          </p:cNvSpPr>
          <p:nvPr>
            <p:ph type="body" idx="1"/>
          </p:nvPr>
        </p:nvSpPr>
        <p:spPr>
          <a:xfrm>
            <a:off x="431800" y="4953000"/>
            <a:ext cx="8712200" cy="1603375"/>
          </a:xfrm>
        </p:spPr>
        <p:txBody>
          <a:bodyPr>
            <a:normAutofit/>
          </a:bodyPr>
          <a:lstStyle/>
          <a:p>
            <a:pPr fontAlgn="auto">
              <a:spcAft>
                <a:spcPts val="0"/>
              </a:spcAft>
              <a:defRPr/>
            </a:pPr>
            <a:r>
              <a:rPr lang="en-GB" sz="1800" u="sng" dirty="0">
                <a:ea typeface="+mn-ea"/>
              </a:rPr>
              <a:t>Prevention</a:t>
            </a:r>
            <a:r>
              <a:rPr lang="en-GB" sz="1800" dirty="0">
                <a:ea typeface="+mn-ea"/>
              </a:rPr>
              <a:t> data based on state of the art prevention experiences (IBM RTP), Others (Space Shuttle IBM SJ 1-95) 95%+  (99.99% in Fixes)</a:t>
            </a:r>
          </a:p>
          <a:p>
            <a:pPr fontAlgn="auto">
              <a:spcAft>
                <a:spcPts val="0"/>
              </a:spcAft>
              <a:defRPr/>
            </a:pPr>
            <a:r>
              <a:rPr lang="en-GB" sz="1800" dirty="0">
                <a:ea typeface="+mn-ea"/>
              </a:rPr>
              <a:t>Cumulative Inspection </a:t>
            </a:r>
            <a:r>
              <a:rPr lang="en-GB" sz="1800" u="sng" dirty="0">
                <a:ea typeface="+mn-ea"/>
              </a:rPr>
              <a:t>detection</a:t>
            </a:r>
            <a:r>
              <a:rPr lang="en-GB" sz="1800" dirty="0">
                <a:ea typeface="+mn-ea"/>
              </a:rPr>
              <a:t> data based on state of the art Inspection</a:t>
            </a:r>
            <a:r>
              <a:rPr lang="en-GB" sz="1600" dirty="0">
                <a:ea typeface="+mn-ea"/>
              </a:rPr>
              <a:t> (in an environment where prevention is also being used, IBM MN, </a:t>
            </a:r>
            <a:r>
              <a:rPr lang="en-GB" sz="1800" dirty="0" err="1">
                <a:ea typeface="+mn-ea"/>
              </a:rPr>
              <a:t>Sema</a:t>
            </a:r>
            <a:r>
              <a:rPr lang="en-GB" sz="1800" dirty="0">
                <a:ea typeface="+mn-ea"/>
              </a:rPr>
              <a:t> UK, IBM UK</a:t>
            </a:r>
            <a:r>
              <a:rPr lang="en-GB" sz="1600" dirty="0">
                <a:ea typeface="+mn-ea"/>
              </a:rPr>
              <a:t>)</a:t>
            </a:r>
          </a:p>
        </p:txBody>
      </p:sp>
      <p:grpSp>
        <p:nvGrpSpPr>
          <p:cNvPr id="225286" name="Group 6"/>
          <p:cNvGrpSpPr>
            <a:grpSpLocks/>
          </p:cNvGrpSpPr>
          <p:nvPr/>
        </p:nvGrpSpPr>
        <p:grpSpPr bwMode="auto">
          <a:xfrm>
            <a:off x="4763" y="1103313"/>
            <a:ext cx="9131300" cy="3794125"/>
            <a:chOff x="3" y="695"/>
            <a:chExt cx="5752" cy="2390"/>
          </a:xfrm>
        </p:grpSpPr>
        <p:sp>
          <p:nvSpPr>
            <p:cNvPr id="225292" name="Rectangle 7"/>
            <p:cNvSpPr>
              <a:spLocks noChangeArrowheads="1"/>
            </p:cNvSpPr>
            <p:nvPr/>
          </p:nvSpPr>
          <p:spPr bwMode="auto">
            <a:xfrm>
              <a:off x="3" y="695"/>
              <a:ext cx="5752" cy="2350"/>
            </a:xfrm>
            <a:prstGeom prst="rect">
              <a:avLst/>
            </a:prstGeom>
            <a:solidFill>
              <a:schemeClr val="bg1"/>
            </a:solidFill>
            <a:ln w="12700">
              <a:solidFill>
                <a:schemeClr val="tx1"/>
              </a:solidFill>
              <a:miter lim="800000"/>
              <a:headEnd/>
              <a:tailEnd/>
            </a:ln>
          </p:spPr>
          <p:txBody>
            <a:bodyPr wrap="none" lIns="131762" tIns="66675" rIns="131762" bIns="66675" anchor="ctr">
              <a:prstTxWarp prst="textNoShape">
                <a:avLst/>
              </a:prstTxWarp>
            </a:bodyPr>
            <a:lstStyle/>
            <a:p>
              <a:pPr defTabSz="1881188" eaLnBrk="0" hangingPunct="0"/>
              <a:r>
                <a:rPr lang="en-GB" sz="1400"/>
                <a:t>\</a:t>
              </a:r>
            </a:p>
          </p:txBody>
        </p:sp>
        <p:sp>
          <p:nvSpPr>
            <p:cNvPr id="225293" name="Line 8"/>
            <p:cNvSpPr>
              <a:spLocks noChangeShapeType="1"/>
            </p:cNvSpPr>
            <p:nvPr/>
          </p:nvSpPr>
          <p:spPr bwMode="auto">
            <a:xfrm>
              <a:off x="1766" y="3015"/>
              <a:ext cx="0" cy="70"/>
            </a:xfrm>
            <a:prstGeom prst="line">
              <a:avLst/>
            </a:prstGeom>
            <a:noFill/>
            <a:ln w="50800">
              <a:solidFill>
                <a:schemeClr val="tx1"/>
              </a:solidFill>
              <a:round/>
              <a:headEnd/>
              <a:tailEnd/>
            </a:ln>
          </p:spPr>
          <p:txBody>
            <a:bodyPr wrap="none" anchor="ctr">
              <a:prstTxWarp prst="textNoShape">
                <a:avLst/>
              </a:prstTxWarp>
            </a:bodyPr>
            <a:lstStyle/>
            <a:p>
              <a:endParaRPr lang="en-GB"/>
            </a:p>
          </p:txBody>
        </p:sp>
        <p:sp>
          <p:nvSpPr>
            <p:cNvPr id="225294" name="Line 9"/>
            <p:cNvSpPr>
              <a:spLocks noChangeShapeType="1"/>
            </p:cNvSpPr>
            <p:nvPr/>
          </p:nvSpPr>
          <p:spPr bwMode="auto">
            <a:xfrm>
              <a:off x="2409" y="3015"/>
              <a:ext cx="0" cy="70"/>
            </a:xfrm>
            <a:prstGeom prst="line">
              <a:avLst/>
            </a:prstGeom>
            <a:noFill/>
            <a:ln w="50800">
              <a:solidFill>
                <a:schemeClr val="tx1"/>
              </a:solidFill>
              <a:round/>
              <a:headEnd/>
              <a:tailEnd/>
            </a:ln>
          </p:spPr>
          <p:txBody>
            <a:bodyPr wrap="none" anchor="ctr">
              <a:prstTxWarp prst="textNoShape">
                <a:avLst/>
              </a:prstTxWarp>
            </a:bodyPr>
            <a:lstStyle/>
            <a:p>
              <a:endParaRPr lang="en-GB"/>
            </a:p>
          </p:txBody>
        </p:sp>
        <p:sp>
          <p:nvSpPr>
            <p:cNvPr id="225295" name="Line 10"/>
            <p:cNvSpPr>
              <a:spLocks noChangeShapeType="1"/>
            </p:cNvSpPr>
            <p:nvPr/>
          </p:nvSpPr>
          <p:spPr bwMode="auto">
            <a:xfrm>
              <a:off x="3051" y="3015"/>
              <a:ext cx="0" cy="70"/>
            </a:xfrm>
            <a:prstGeom prst="line">
              <a:avLst/>
            </a:prstGeom>
            <a:noFill/>
            <a:ln w="50800">
              <a:solidFill>
                <a:schemeClr val="tx1"/>
              </a:solidFill>
              <a:round/>
              <a:headEnd/>
              <a:tailEnd/>
            </a:ln>
          </p:spPr>
          <p:txBody>
            <a:bodyPr wrap="none" anchor="ctr">
              <a:prstTxWarp prst="textNoShape">
                <a:avLst/>
              </a:prstTxWarp>
            </a:bodyPr>
            <a:lstStyle/>
            <a:p>
              <a:endParaRPr lang="en-GB"/>
            </a:p>
          </p:txBody>
        </p:sp>
        <p:sp>
          <p:nvSpPr>
            <p:cNvPr id="225296" name="Line 11"/>
            <p:cNvSpPr>
              <a:spLocks noChangeShapeType="1"/>
            </p:cNvSpPr>
            <p:nvPr/>
          </p:nvSpPr>
          <p:spPr bwMode="auto">
            <a:xfrm>
              <a:off x="3694" y="3015"/>
              <a:ext cx="0" cy="70"/>
            </a:xfrm>
            <a:prstGeom prst="line">
              <a:avLst/>
            </a:prstGeom>
            <a:noFill/>
            <a:ln w="50800">
              <a:solidFill>
                <a:schemeClr val="tx1"/>
              </a:solidFill>
              <a:round/>
              <a:headEnd/>
              <a:tailEnd/>
            </a:ln>
          </p:spPr>
          <p:txBody>
            <a:bodyPr wrap="none" anchor="ctr">
              <a:prstTxWarp prst="textNoShape">
                <a:avLst/>
              </a:prstTxWarp>
            </a:bodyPr>
            <a:lstStyle/>
            <a:p>
              <a:endParaRPr lang="en-GB"/>
            </a:p>
          </p:txBody>
        </p:sp>
        <p:sp>
          <p:nvSpPr>
            <p:cNvPr id="225297" name="Line 12"/>
            <p:cNvSpPr>
              <a:spLocks noChangeShapeType="1"/>
            </p:cNvSpPr>
            <p:nvPr/>
          </p:nvSpPr>
          <p:spPr bwMode="auto">
            <a:xfrm>
              <a:off x="4428" y="3015"/>
              <a:ext cx="0" cy="70"/>
            </a:xfrm>
            <a:prstGeom prst="line">
              <a:avLst/>
            </a:prstGeom>
            <a:noFill/>
            <a:ln w="50800">
              <a:solidFill>
                <a:schemeClr val="tx1"/>
              </a:solidFill>
              <a:round/>
              <a:headEnd/>
              <a:tailEnd/>
            </a:ln>
          </p:spPr>
          <p:txBody>
            <a:bodyPr wrap="none" anchor="ctr">
              <a:prstTxWarp prst="textNoShape">
                <a:avLst/>
              </a:prstTxWarp>
            </a:bodyPr>
            <a:lstStyle/>
            <a:p>
              <a:endParaRPr lang="en-GB"/>
            </a:p>
          </p:txBody>
        </p:sp>
        <p:sp>
          <p:nvSpPr>
            <p:cNvPr id="225298" name="Line 13"/>
            <p:cNvSpPr>
              <a:spLocks noChangeShapeType="1"/>
            </p:cNvSpPr>
            <p:nvPr/>
          </p:nvSpPr>
          <p:spPr bwMode="auto">
            <a:xfrm>
              <a:off x="5071" y="3015"/>
              <a:ext cx="0" cy="70"/>
            </a:xfrm>
            <a:prstGeom prst="line">
              <a:avLst/>
            </a:prstGeom>
            <a:noFill/>
            <a:ln w="50800">
              <a:solidFill>
                <a:schemeClr val="tx1"/>
              </a:solidFill>
              <a:round/>
              <a:headEnd/>
              <a:tailEnd/>
            </a:ln>
          </p:spPr>
          <p:txBody>
            <a:bodyPr wrap="none" anchor="ctr">
              <a:prstTxWarp prst="textNoShape">
                <a:avLst/>
              </a:prstTxWarp>
            </a:bodyPr>
            <a:lstStyle/>
            <a:p>
              <a:endParaRPr lang="en-GB"/>
            </a:p>
          </p:txBody>
        </p:sp>
        <p:sp>
          <p:nvSpPr>
            <p:cNvPr id="225299" name="Line 14"/>
            <p:cNvSpPr>
              <a:spLocks noChangeShapeType="1"/>
            </p:cNvSpPr>
            <p:nvPr/>
          </p:nvSpPr>
          <p:spPr bwMode="auto">
            <a:xfrm>
              <a:off x="956" y="2017"/>
              <a:ext cx="150" cy="0"/>
            </a:xfrm>
            <a:prstGeom prst="line">
              <a:avLst/>
            </a:prstGeom>
            <a:noFill/>
            <a:ln w="50800">
              <a:solidFill>
                <a:schemeClr val="tx1"/>
              </a:solidFill>
              <a:round/>
              <a:headEnd/>
              <a:tailEnd/>
            </a:ln>
          </p:spPr>
          <p:txBody>
            <a:bodyPr wrap="none" anchor="ctr">
              <a:prstTxWarp prst="textNoShape">
                <a:avLst/>
              </a:prstTxWarp>
            </a:bodyPr>
            <a:lstStyle/>
            <a:p>
              <a:endParaRPr lang="en-GB"/>
            </a:p>
          </p:txBody>
        </p:sp>
        <p:sp>
          <p:nvSpPr>
            <p:cNvPr id="225300" name="Line 15"/>
            <p:cNvSpPr>
              <a:spLocks noChangeShapeType="1"/>
            </p:cNvSpPr>
            <p:nvPr/>
          </p:nvSpPr>
          <p:spPr bwMode="auto">
            <a:xfrm>
              <a:off x="956" y="1603"/>
              <a:ext cx="150" cy="0"/>
            </a:xfrm>
            <a:prstGeom prst="line">
              <a:avLst/>
            </a:prstGeom>
            <a:noFill/>
            <a:ln w="50800">
              <a:solidFill>
                <a:schemeClr val="tx1"/>
              </a:solidFill>
              <a:round/>
              <a:headEnd/>
              <a:tailEnd/>
            </a:ln>
          </p:spPr>
          <p:txBody>
            <a:bodyPr wrap="none" anchor="ctr">
              <a:prstTxWarp prst="textNoShape">
                <a:avLst/>
              </a:prstTxWarp>
            </a:bodyPr>
            <a:lstStyle/>
            <a:p>
              <a:endParaRPr lang="en-GB"/>
            </a:p>
          </p:txBody>
        </p:sp>
        <p:sp>
          <p:nvSpPr>
            <p:cNvPr id="225301" name="Line 16"/>
            <p:cNvSpPr>
              <a:spLocks noChangeShapeType="1"/>
            </p:cNvSpPr>
            <p:nvPr/>
          </p:nvSpPr>
          <p:spPr bwMode="auto">
            <a:xfrm>
              <a:off x="956" y="1345"/>
              <a:ext cx="150" cy="0"/>
            </a:xfrm>
            <a:prstGeom prst="line">
              <a:avLst/>
            </a:prstGeom>
            <a:noFill/>
            <a:ln w="50800">
              <a:solidFill>
                <a:schemeClr val="tx1"/>
              </a:solidFill>
              <a:round/>
              <a:headEnd/>
              <a:tailEnd/>
            </a:ln>
          </p:spPr>
          <p:txBody>
            <a:bodyPr wrap="none" anchor="ctr">
              <a:prstTxWarp prst="textNoShape">
                <a:avLst/>
              </a:prstTxWarp>
            </a:bodyPr>
            <a:lstStyle/>
            <a:p>
              <a:endParaRPr lang="en-GB"/>
            </a:p>
          </p:txBody>
        </p:sp>
        <p:sp>
          <p:nvSpPr>
            <p:cNvPr id="225302" name="Line 17"/>
            <p:cNvSpPr>
              <a:spLocks noChangeShapeType="1"/>
            </p:cNvSpPr>
            <p:nvPr/>
          </p:nvSpPr>
          <p:spPr bwMode="auto">
            <a:xfrm>
              <a:off x="956" y="1139"/>
              <a:ext cx="150" cy="0"/>
            </a:xfrm>
            <a:prstGeom prst="line">
              <a:avLst/>
            </a:prstGeom>
            <a:noFill/>
            <a:ln w="50800">
              <a:solidFill>
                <a:schemeClr val="tx1"/>
              </a:solidFill>
              <a:round/>
              <a:headEnd/>
              <a:tailEnd/>
            </a:ln>
          </p:spPr>
          <p:txBody>
            <a:bodyPr wrap="none" anchor="ctr">
              <a:prstTxWarp prst="textNoShape">
                <a:avLst/>
              </a:prstTxWarp>
            </a:bodyPr>
            <a:lstStyle/>
            <a:p>
              <a:endParaRPr lang="en-GB"/>
            </a:p>
          </p:txBody>
        </p:sp>
        <p:sp>
          <p:nvSpPr>
            <p:cNvPr id="225303" name="Rectangle 18"/>
            <p:cNvSpPr>
              <a:spLocks noChangeArrowheads="1"/>
            </p:cNvSpPr>
            <p:nvPr/>
          </p:nvSpPr>
          <p:spPr bwMode="auto">
            <a:xfrm>
              <a:off x="183" y="1893"/>
              <a:ext cx="559" cy="335"/>
            </a:xfrm>
            <a:prstGeom prst="rect">
              <a:avLst/>
            </a:prstGeom>
            <a:noFill/>
            <a:ln w="12700">
              <a:noFill/>
              <a:miter lim="800000"/>
              <a:headEnd/>
              <a:tailEnd/>
            </a:ln>
          </p:spPr>
          <p:txBody>
            <a:bodyPr wrap="none" lIns="131762" tIns="66675" rIns="131762" bIns="66675">
              <a:prstTxWarp prst="textNoShape">
                <a:avLst/>
              </a:prstTxWarp>
              <a:spAutoFit/>
            </a:bodyPr>
            <a:lstStyle/>
            <a:p>
              <a:pPr defTabSz="1881188" eaLnBrk="0" hangingPunct="0"/>
              <a:r>
                <a:rPr lang="en-GB" sz="2600">
                  <a:latin typeface="Book Antiqua" charset="0"/>
                </a:rPr>
                <a:t>50%</a:t>
              </a:r>
            </a:p>
          </p:txBody>
        </p:sp>
        <p:sp>
          <p:nvSpPr>
            <p:cNvPr id="225304" name="Rectangle 19"/>
            <p:cNvSpPr>
              <a:spLocks noChangeArrowheads="1"/>
            </p:cNvSpPr>
            <p:nvPr/>
          </p:nvSpPr>
          <p:spPr bwMode="auto">
            <a:xfrm>
              <a:off x="183" y="1480"/>
              <a:ext cx="559" cy="335"/>
            </a:xfrm>
            <a:prstGeom prst="rect">
              <a:avLst/>
            </a:prstGeom>
            <a:noFill/>
            <a:ln w="12700">
              <a:noFill/>
              <a:miter lim="800000"/>
              <a:headEnd/>
              <a:tailEnd/>
            </a:ln>
          </p:spPr>
          <p:txBody>
            <a:bodyPr wrap="none" lIns="131762" tIns="66675" rIns="131762" bIns="66675">
              <a:prstTxWarp prst="textNoShape">
                <a:avLst/>
              </a:prstTxWarp>
              <a:spAutoFit/>
            </a:bodyPr>
            <a:lstStyle/>
            <a:p>
              <a:pPr defTabSz="1881188" eaLnBrk="0" hangingPunct="0"/>
              <a:r>
                <a:rPr lang="en-GB" sz="2600">
                  <a:latin typeface="Book Antiqua" charset="0"/>
                </a:rPr>
                <a:t>70%</a:t>
              </a:r>
            </a:p>
          </p:txBody>
        </p:sp>
        <p:sp>
          <p:nvSpPr>
            <p:cNvPr id="225305" name="Rectangle 20"/>
            <p:cNvSpPr>
              <a:spLocks noChangeArrowheads="1"/>
            </p:cNvSpPr>
            <p:nvPr/>
          </p:nvSpPr>
          <p:spPr bwMode="auto">
            <a:xfrm>
              <a:off x="183" y="1222"/>
              <a:ext cx="559" cy="335"/>
            </a:xfrm>
            <a:prstGeom prst="rect">
              <a:avLst/>
            </a:prstGeom>
            <a:noFill/>
            <a:ln w="12700">
              <a:noFill/>
              <a:miter lim="800000"/>
              <a:headEnd/>
              <a:tailEnd/>
            </a:ln>
          </p:spPr>
          <p:txBody>
            <a:bodyPr wrap="none" lIns="131762" tIns="66675" rIns="131762" bIns="66675">
              <a:prstTxWarp prst="textNoShape">
                <a:avLst/>
              </a:prstTxWarp>
              <a:spAutoFit/>
            </a:bodyPr>
            <a:lstStyle/>
            <a:p>
              <a:pPr defTabSz="1881188" eaLnBrk="0" hangingPunct="0"/>
              <a:r>
                <a:rPr lang="en-GB" sz="2600">
                  <a:latin typeface="Book Antiqua" charset="0"/>
                </a:rPr>
                <a:t>80%</a:t>
              </a:r>
            </a:p>
          </p:txBody>
        </p:sp>
        <p:sp>
          <p:nvSpPr>
            <p:cNvPr id="225306" name="Rectangle 21"/>
            <p:cNvSpPr>
              <a:spLocks noChangeArrowheads="1"/>
            </p:cNvSpPr>
            <p:nvPr/>
          </p:nvSpPr>
          <p:spPr bwMode="auto">
            <a:xfrm>
              <a:off x="183" y="1016"/>
              <a:ext cx="559" cy="335"/>
            </a:xfrm>
            <a:prstGeom prst="rect">
              <a:avLst/>
            </a:prstGeom>
            <a:noFill/>
            <a:ln w="12700">
              <a:noFill/>
              <a:miter lim="800000"/>
              <a:headEnd/>
              <a:tailEnd/>
            </a:ln>
          </p:spPr>
          <p:txBody>
            <a:bodyPr wrap="none" lIns="131762" tIns="66675" rIns="131762" bIns="66675">
              <a:prstTxWarp prst="textNoShape">
                <a:avLst/>
              </a:prstTxWarp>
              <a:spAutoFit/>
            </a:bodyPr>
            <a:lstStyle/>
            <a:p>
              <a:pPr defTabSz="1881188" eaLnBrk="0" hangingPunct="0"/>
              <a:r>
                <a:rPr lang="en-GB" sz="2600">
                  <a:latin typeface="Book Antiqua" charset="0"/>
                </a:rPr>
                <a:t>90%</a:t>
              </a:r>
            </a:p>
          </p:txBody>
        </p:sp>
        <p:sp>
          <p:nvSpPr>
            <p:cNvPr id="225307" name="Line 22"/>
            <p:cNvSpPr>
              <a:spLocks noChangeShapeType="1"/>
            </p:cNvSpPr>
            <p:nvPr/>
          </p:nvSpPr>
          <p:spPr bwMode="auto">
            <a:xfrm flipV="1">
              <a:off x="1057" y="2018"/>
              <a:ext cx="593" cy="1031"/>
            </a:xfrm>
            <a:prstGeom prst="line">
              <a:avLst/>
            </a:prstGeom>
            <a:noFill/>
            <a:ln w="76200">
              <a:solidFill>
                <a:schemeClr val="hlink"/>
              </a:solidFill>
              <a:round/>
              <a:headEnd/>
              <a:tailEnd/>
            </a:ln>
          </p:spPr>
          <p:txBody>
            <a:bodyPr wrap="none" anchor="ctr">
              <a:prstTxWarp prst="textNoShape">
                <a:avLst/>
              </a:prstTxWarp>
            </a:bodyPr>
            <a:lstStyle/>
            <a:p>
              <a:endParaRPr lang="en-GB"/>
            </a:p>
          </p:txBody>
        </p:sp>
        <p:sp>
          <p:nvSpPr>
            <p:cNvPr id="225308" name="Line 23"/>
            <p:cNvSpPr>
              <a:spLocks noChangeShapeType="1"/>
            </p:cNvSpPr>
            <p:nvPr/>
          </p:nvSpPr>
          <p:spPr bwMode="auto">
            <a:xfrm flipV="1">
              <a:off x="1691" y="1604"/>
              <a:ext cx="793" cy="413"/>
            </a:xfrm>
            <a:prstGeom prst="line">
              <a:avLst/>
            </a:prstGeom>
            <a:noFill/>
            <a:ln w="50800">
              <a:solidFill>
                <a:schemeClr val="hlink"/>
              </a:solidFill>
              <a:round/>
              <a:headEnd/>
              <a:tailEnd/>
            </a:ln>
          </p:spPr>
          <p:txBody>
            <a:bodyPr wrap="none" anchor="ctr">
              <a:prstTxWarp prst="textNoShape">
                <a:avLst/>
              </a:prstTxWarp>
            </a:bodyPr>
            <a:lstStyle/>
            <a:p>
              <a:endParaRPr lang="en-GB"/>
            </a:p>
          </p:txBody>
        </p:sp>
        <p:sp>
          <p:nvSpPr>
            <p:cNvPr id="225309" name="Line 24"/>
            <p:cNvSpPr>
              <a:spLocks noChangeShapeType="1"/>
            </p:cNvSpPr>
            <p:nvPr/>
          </p:nvSpPr>
          <p:spPr bwMode="auto">
            <a:xfrm flipV="1">
              <a:off x="2508" y="1140"/>
              <a:ext cx="1269" cy="463"/>
            </a:xfrm>
            <a:prstGeom prst="line">
              <a:avLst/>
            </a:prstGeom>
            <a:noFill/>
            <a:ln w="25400">
              <a:solidFill>
                <a:schemeClr val="hlink"/>
              </a:solidFill>
              <a:round/>
              <a:headEnd/>
              <a:tailEnd/>
            </a:ln>
          </p:spPr>
          <p:txBody>
            <a:bodyPr wrap="none" anchor="ctr">
              <a:prstTxWarp prst="textNoShape">
                <a:avLst/>
              </a:prstTxWarp>
            </a:bodyPr>
            <a:lstStyle/>
            <a:p>
              <a:endParaRPr lang="en-GB"/>
            </a:p>
          </p:txBody>
        </p:sp>
        <p:sp>
          <p:nvSpPr>
            <p:cNvPr id="225310" name="Rectangle 25"/>
            <p:cNvSpPr>
              <a:spLocks noChangeArrowheads="1"/>
            </p:cNvSpPr>
            <p:nvPr/>
          </p:nvSpPr>
          <p:spPr bwMode="auto">
            <a:xfrm>
              <a:off x="1743" y="1928"/>
              <a:ext cx="3245" cy="277"/>
            </a:xfrm>
            <a:prstGeom prst="rect">
              <a:avLst/>
            </a:prstGeom>
            <a:noFill/>
            <a:ln w="12700">
              <a:noFill/>
              <a:miter lim="800000"/>
              <a:headEnd/>
              <a:tailEnd/>
            </a:ln>
          </p:spPr>
          <p:txBody>
            <a:bodyPr wrap="none" lIns="131762" tIns="66675" rIns="131762" bIns="66675">
              <a:prstTxWarp prst="textNoShape">
                <a:avLst/>
              </a:prstTxWarp>
              <a:spAutoFit/>
            </a:bodyPr>
            <a:lstStyle/>
            <a:p>
              <a:pPr defTabSz="1881188" eaLnBrk="0" hangingPunct="0"/>
              <a:r>
                <a:rPr lang="en-GB" sz="2000">
                  <a:latin typeface="Book Antiqua" charset="0"/>
                </a:rPr>
                <a:t>&lt;-Mays &amp; Jones 50% prevented(IBM) 1990</a:t>
              </a:r>
            </a:p>
          </p:txBody>
        </p:sp>
        <p:sp>
          <p:nvSpPr>
            <p:cNvPr id="225311" name="Rectangle 26"/>
            <p:cNvSpPr>
              <a:spLocks noChangeArrowheads="1"/>
            </p:cNvSpPr>
            <p:nvPr/>
          </p:nvSpPr>
          <p:spPr bwMode="auto">
            <a:xfrm>
              <a:off x="2570" y="1510"/>
              <a:ext cx="2276" cy="277"/>
            </a:xfrm>
            <a:prstGeom prst="rect">
              <a:avLst/>
            </a:prstGeom>
            <a:noFill/>
            <a:ln w="12700">
              <a:noFill/>
              <a:miter lim="800000"/>
              <a:headEnd/>
              <a:tailEnd/>
            </a:ln>
          </p:spPr>
          <p:txBody>
            <a:bodyPr wrap="none" lIns="131762" tIns="66675" rIns="131762" bIns="66675">
              <a:prstTxWarp prst="textNoShape">
                <a:avLst/>
              </a:prstTxWarp>
              <a:spAutoFit/>
            </a:bodyPr>
            <a:lstStyle/>
            <a:p>
              <a:pPr defTabSz="1881188" eaLnBrk="0" hangingPunct="0"/>
              <a:r>
                <a:rPr lang="en-GB" sz="2000">
                  <a:latin typeface="Book Antiqua" charset="0"/>
                </a:rPr>
                <a:t>&lt;- Mays 1993, 70% prevented</a:t>
              </a:r>
            </a:p>
          </p:txBody>
        </p:sp>
        <p:sp>
          <p:nvSpPr>
            <p:cNvPr id="225312" name="Rectangle 27"/>
            <p:cNvSpPr>
              <a:spLocks noChangeArrowheads="1"/>
            </p:cNvSpPr>
            <p:nvPr/>
          </p:nvSpPr>
          <p:spPr bwMode="auto">
            <a:xfrm>
              <a:off x="1560" y="2720"/>
              <a:ext cx="270" cy="335"/>
            </a:xfrm>
            <a:prstGeom prst="rect">
              <a:avLst/>
            </a:prstGeom>
            <a:noFill/>
            <a:ln w="12700">
              <a:noFill/>
              <a:miter lim="800000"/>
              <a:headEnd/>
              <a:tailEnd/>
            </a:ln>
          </p:spPr>
          <p:txBody>
            <a:bodyPr wrap="none" lIns="131762" tIns="66675" rIns="131762" bIns="66675">
              <a:prstTxWarp prst="textNoShape">
                <a:avLst/>
              </a:prstTxWarp>
              <a:spAutoFit/>
            </a:bodyPr>
            <a:lstStyle/>
            <a:p>
              <a:pPr defTabSz="1881188" eaLnBrk="0" hangingPunct="0"/>
              <a:r>
                <a:rPr lang="en-GB" sz="2600">
                  <a:latin typeface="Book Antiqua" charset="0"/>
                </a:rPr>
                <a:t>1</a:t>
              </a:r>
            </a:p>
          </p:txBody>
        </p:sp>
        <p:sp>
          <p:nvSpPr>
            <p:cNvPr id="225313" name="Rectangle 28"/>
            <p:cNvSpPr>
              <a:spLocks noChangeArrowheads="1"/>
            </p:cNvSpPr>
            <p:nvPr/>
          </p:nvSpPr>
          <p:spPr bwMode="auto">
            <a:xfrm>
              <a:off x="2202" y="2720"/>
              <a:ext cx="270" cy="335"/>
            </a:xfrm>
            <a:prstGeom prst="rect">
              <a:avLst/>
            </a:prstGeom>
            <a:noFill/>
            <a:ln w="12700">
              <a:noFill/>
              <a:miter lim="800000"/>
              <a:headEnd/>
              <a:tailEnd/>
            </a:ln>
          </p:spPr>
          <p:txBody>
            <a:bodyPr wrap="none" lIns="131762" tIns="66675" rIns="131762" bIns="66675">
              <a:prstTxWarp prst="textNoShape">
                <a:avLst/>
              </a:prstTxWarp>
              <a:spAutoFit/>
            </a:bodyPr>
            <a:lstStyle/>
            <a:p>
              <a:pPr defTabSz="1881188" eaLnBrk="0" hangingPunct="0"/>
              <a:r>
                <a:rPr lang="en-GB" sz="2600">
                  <a:latin typeface="Book Antiqua" charset="0"/>
                </a:rPr>
                <a:t>2</a:t>
              </a:r>
            </a:p>
          </p:txBody>
        </p:sp>
        <p:sp>
          <p:nvSpPr>
            <p:cNvPr id="225314" name="Rectangle 29"/>
            <p:cNvSpPr>
              <a:spLocks noChangeArrowheads="1"/>
            </p:cNvSpPr>
            <p:nvPr/>
          </p:nvSpPr>
          <p:spPr bwMode="auto">
            <a:xfrm>
              <a:off x="2845" y="2720"/>
              <a:ext cx="270" cy="335"/>
            </a:xfrm>
            <a:prstGeom prst="rect">
              <a:avLst/>
            </a:prstGeom>
            <a:noFill/>
            <a:ln w="12700">
              <a:noFill/>
              <a:miter lim="800000"/>
              <a:headEnd/>
              <a:tailEnd/>
            </a:ln>
          </p:spPr>
          <p:txBody>
            <a:bodyPr wrap="none" lIns="131762" tIns="66675" rIns="131762" bIns="66675">
              <a:prstTxWarp prst="textNoShape">
                <a:avLst/>
              </a:prstTxWarp>
              <a:spAutoFit/>
            </a:bodyPr>
            <a:lstStyle/>
            <a:p>
              <a:pPr defTabSz="1881188" eaLnBrk="0" hangingPunct="0"/>
              <a:r>
                <a:rPr lang="en-GB" sz="2600">
                  <a:latin typeface="Book Antiqua" charset="0"/>
                </a:rPr>
                <a:t>3</a:t>
              </a:r>
            </a:p>
          </p:txBody>
        </p:sp>
        <p:sp>
          <p:nvSpPr>
            <p:cNvPr id="225315" name="Rectangle 30"/>
            <p:cNvSpPr>
              <a:spLocks noChangeArrowheads="1"/>
            </p:cNvSpPr>
            <p:nvPr/>
          </p:nvSpPr>
          <p:spPr bwMode="auto">
            <a:xfrm>
              <a:off x="3487" y="2720"/>
              <a:ext cx="270" cy="335"/>
            </a:xfrm>
            <a:prstGeom prst="rect">
              <a:avLst/>
            </a:prstGeom>
            <a:noFill/>
            <a:ln w="12700">
              <a:noFill/>
              <a:miter lim="800000"/>
              <a:headEnd/>
              <a:tailEnd/>
            </a:ln>
          </p:spPr>
          <p:txBody>
            <a:bodyPr wrap="none" lIns="131762" tIns="66675" rIns="131762" bIns="66675">
              <a:prstTxWarp prst="textNoShape">
                <a:avLst/>
              </a:prstTxWarp>
              <a:spAutoFit/>
            </a:bodyPr>
            <a:lstStyle/>
            <a:p>
              <a:pPr defTabSz="1881188" eaLnBrk="0" hangingPunct="0"/>
              <a:r>
                <a:rPr lang="en-GB" sz="2600">
                  <a:latin typeface="Book Antiqua" charset="0"/>
                </a:rPr>
                <a:t>4</a:t>
              </a:r>
            </a:p>
          </p:txBody>
        </p:sp>
        <p:sp>
          <p:nvSpPr>
            <p:cNvPr id="225316" name="Rectangle 31"/>
            <p:cNvSpPr>
              <a:spLocks noChangeArrowheads="1"/>
            </p:cNvSpPr>
            <p:nvPr/>
          </p:nvSpPr>
          <p:spPr bwMode="auto">
            <a:xfrm>
              <a:off x="4222" y="2720"/>
              <a:ext cx="270" cy="335"/>
            </a:xfrm>
            <a:prstGeom prst="rect">
              <a:avLst/>
            </a:prstGeom>
            <a:noFill/>
            <a:ln w="12700">
              <a:noFill/>
              <a:miter lim="800000"/>
              <a:headEnd/>
              <a:tailEnd/>
            </a:ln>
          </p:spPr>
          <p:txBody>
            <a:bodyPr wrap="none" lIns="131762" tIns="66675" rIns="131762" bIns="66675">
              <a:prstTxWarp prst="textNoShape">
                <a:avLst/>
              </a:prstTxWarp>
              <a:spAutoFit/>
            </a:bodyPr>
            <a:lstStyle/>
            <a:p>
              <a:pPr defTabSz="1881188" eaLnBrk="0" hangingPunct="0"/>
              <a:r>
                <a:rPr lang="en-GB" sz="2600">
                  <a:latin typeface="Book Antiqua" charset="0"/>
                </a:rPr>
                <a:t>5</a:t>
              </a:r>
            </a:p>
          </p:txBody>
        </p:sp>
        <p:sp>
          <p:nvSpPr>
            <p:cNvPr id="225317" name="Rectangle 32"/>
            <p:cNvSpPr>
              <a:spLocks noChangeArrowheads="1"/>
            </p:cNvSpPr>
            <p:nvPr/>
          </p:nvSpPr>
          <p:spPr bwMode="auto">
            <a:xfrm>
              <a:off x="4773" y="2720"/>
              <a:ext cx="270" cy="335"/>
            </a:xfrm>
            <a:prstGeom prst="rect">
              <a:avLst/>
            </a:prstGeom>
            <a:noFill/>
            <a:ln w="12700">
              <a:noFill/>
              <a:miter lim="800000"/>
              <a:headEnd/>
              <a:tailEnd/>
            </a:ln>
          </p:spPr>
          <p:txBody>
            <a:bodyPr wrap="none" lIns="131762" tIns="66675" rIns="131762" bIns="66675">
              <a:prstTxWarp prst="textNoShape">
                <a:avLst/>
              </a:prstTxWarp>
              <a:spAutoFit/>
            </a:bodyPr>
            <a:lstStyle/>
            <a:p>
              <a:pPr defTabSz="1881188" eaLnBrk="0" hangingPunct="0"/>
              <a:r>
                <a:rPr lang="en-GB" sz="2600">
                  <a:latin typeface="Book Antiqua" charset="0"/>
                </a:rPr>
                <a:t>6</a:t>
              </a:r>
            </a:p>
          </p:txBody>
        </p:sp>
        <p:sp>
          <p:nvSpPr>
            <p:cNvPr id="225318" name="Line 33"/>
            <p:cNvSpPr>
              <a:spLocks noChangeShapeType="1"/>
            </p:cNvSpPr>
            <p:nvPr/>
          </p:nvSpPr>
          <p:spPr bwMode="auto">
            <a:xfrm flipV="1">
              <a:off x="1047" y="2017"/>
              <a:ext cx="334" cy="981"/>
            </a:xfrm>
            <a:prstGeom prst="line">
              <a:avLst/>
            </a:prstGeom>
            <a:noFill/>
            <a:ln w="50800">
              <a:solidFill>
                <a:schemeClr val="accent1"/>
              </a:solidFill>
              <a:round/>
              <a:headEnd/>
              <a:tailEnd/>
            </a:ln>
          </p:spPr>
          <p:txBody>
            <a:bodyPr wrap="none" anchor="ctr">
              <a:prstTxWarp prst="textNoShape">
                <a:avLst/>
              </a:prstTxWarp>
            </a:bodyPr>
            <a:lstStyle/>
            <a:p>
              <a:endParaRPr lang="en-GB"/>
            </a:p>
          </p:txBody>
        </p:sp>
        <p:sp>
          <p:nvSpPr>
            <p:cNvPr id="299042" name="Rectangle 34"/>
            <p:cNvSpPr>
              <a:spLocks noChangeArrowheads="1"/>
            </p:cNvSpPr>
            <p:nvPr/>
          </p:nvSpPr>
          <p:spPr bwMode="auto">
            <a:xfrm>
              <a:off x="2113" y="1858"/>
              <a:ext cx="2296" cy="779"/>
            </a:xfrm>
            <a:prstGeom prst="rect">
              <a:avLst/>
            </a:prstGeom>
            <a:noFill/>
            <a:ln w="12700">
              <a:noFill/>
              <a:miter lim="800000"/>
              <a:headEnd/>
              <a:tailEnd/>
            </a:ln>
            <a:effectLst/>
          </p:spPr>
          <p:txBody>
            <a:bodyPr lIns="131762" tIns="66675" rIns="131762" bIns="66675">
              <a:prstTxWarp prst="textNoShape">
                <a:avLst/>
              </a:prstTxWarp>
              <a:spAutoFit/>
            </a:bodyPr>
            <a:lstStyle/>
            <a:p>
              <a:pPr defTabSz="1881188" eaLnBrk="0" fontAlgn="auto" hangingPunct="0">
                <a:spcBef>
                  <a:spcPts val="0"/>
                </a:spcBef>
                <a:spcAft>
                  <a:spcPts val="0"/>
                </a:spcAft>
                <a:defRPr/>
              </a:pPr>
              <a:r>
                <a:rPr lang="en-GB" sz="2600">
                  <a:solidFill>
                    <a:schemeClr val="hlink"/>
                  </a:solidFill>
                  <a:latin typeface="Book Antiqua" pitchFamily="-65" charset="0"/>
                  <a:ea typeface="+mn-ea"/>
                  <a:cs typeface="+mn-cs"/>
                </a:rPr>
                <a:t>   </a:t>
              </a:r>
            </a:p>
            <a:p>
              <a:pPr defTabSz="1881188" eaLnBrk="0" fontAlgn="auto" hangingPunct="0">
                <a:spcBef>
                  <a:spcPts val="0"/>
                </a:spcBef>
                <a:spcAft>
                  <a:spcPts val="0"/>
                </a:spcAft>
                <a:defRPr/>
              </a:pPr>
              <a:r>
                <a:rPr lang="en-GB" sz="2600">
                  <a:solidFill>
                    <a:schemeClr val="hlink"/>
                  </a:solidFill>
                  <a:latin typeface="Book Antiqua" pitchFamily="-65" charset="0"/>
                  <a:ea typeface="+mn-ea"/>
                  <a:cs typeface="+mn-cs"/>
                </a:rPr>
                <a:t> </a:t>
              </a:r>
              <a:r>
                <a:rPr lang="en-GB" sz="2000">
                  <a:solidFill>
                    <a:schemeClr val="accent2"/>
                  </a:solidFill>
                  <a:effectLst>
                    <a:outerShdw blurRad="38100" dist="38100" dir="2700000" algn="tl">
                      <a:srgbClr val="DDDDDD"/>
                    </a:outerShdw>
                  </a:effectLst>
                  <a:latin typeface="Book Antiqua" pitchFamily="-65" charset="0"/>
                  <a:ea typeface="+mn-ea"/>
                  <a:cs typeface="+mn-cs"/>
                </a:rPr>
                <a:t>"</a:t>
              </a:r>
              <a:r>
                <a:rPr lang="en-GB" sz="4600">
                  <a:solidFill>
                    <a:schemeClr val="accent2"/>
                  </a:solidFill>
                  <a:effectLst>
                    <a:outerShdw blurRad="38100" dist="38100" dir="2700000" algn="tl">
                      <a:srgbClr val="DDDDDD"/>
                    </a:outerShdw>
                  </a:effectLst>
                  <a:latin typeface="Book Antiqua" pitchFamily="-65" charset="0"/>
                  <a:ea typeface="+mn-ea"/>
                  <a:cs typeface="+mn-cs"/>
                </a:rPr>
                <a:t>Prevented</a:t>
              </a:r>
              <a:r>
                <a:rPr lang="en-GB" sz="2000">
                  <a:solidFill>
                    <a:schemeClr val="hlink"/>
                  </a:solidFill>
                  <a:effectLst>
                    <a:outerShdw blurRad="38100" dist="38100" dir="2700000" algn="tl">
                      <a:srgbClr val="DDDDDD"/>
                    </a:outerShdw>
                  </a:effectLst>
                  <a:latin typeface="Book Antiqua" pitchFamily="-65" charset="0"/>
                  <a:ea typeface="+mn-ea"/>
                  <a:cs typeface="+mn-cs"/>
                </a:rPr>
                <a:t>"</a:t>
              </a:r>
            </a:p>
          </p:txBody>
        </p:sp>
        <p:sp>
          <p:nvSpPr>
            <p:cNvPr id="225320" name="Line 35"/>
            <p:cNvSpPr>
              <a:spLocks noChangeShapeType="1"/>
            </p:cNvSpPr>
            <p:nvPr/>
          </p:nvSpPr>
          <p:spPr bwMode="auto">
            <a:xfrm>
              <a:off x="1036" y="932"/>
              <a:ext cx="2837" cy="0"/>
            </a:xfrm>
            <a:prstGeom prst="line">
              <a:avLst/>
            </a:prstGeom>
            <a:noFill/>
            <a:ln w="12700">
              <a:solidFill>
                <a:schemeClr val="tx1"/>
              </a:solidFill>
              <a:round/>
              <a:headEnd/>
              <a:tailEnd/>
            </a:ln>
          </p:spPr>
          <p:txBody>
            <a:bodyPr wrap="none" anchor="ctr">
              <a:prstTxWarp prst="textNoShape">
                <a:avLst/>
              </a:prstTxWarp>
            </a:bodyPr>
            <a:lstStyle/>
            <a:p>
              <a:endParaRPr lang="en-GB"/>
            </a:p>
          </p:txBody>
        </p:sp>
        <p:sp>
          <p:nvSpPr>
            <p:cNvPr id="225321" name="Line 36"/>
            <p:cNvSpPr>
              <a:spLocks noChangeShapeType="1"/>
            </p:cNvSpPr>
            <p:nvPr/>
          </p:nvSpPr>
          <p:spPr bwMode="auto">
            <a:xfrm flipV="1">
              <a:off x="1414" y="1210"/>
              <a:ext cx="242" cy="811"/>
            </a:xfrm>
            <a:prstGeom prst="line">
              <a:avLst/>
            </a:prstGeom>
            <a:noFill/>
            <a:ln w="50800">
              <a:solidFill>
                <a:schemeClr val="accent1"/>
              </a:solidFill>
              <a:round/>
              <a:headEnd/>
              <a:tailEnd/>
            </a:ln>
          </p:spPr>
          <p:txBody>
            <a:bodyPr wrap="none" anchor="ctr">
              <a:prstTxWarp prst="textNoShape">
                <a:avLst/>
              </a:prstTxWarp>
            </a:bodyPr>
            <a:lstStyle/>
            <a:p>
              <a:endParaRPr lang="en-GB"/>
            </a:p>
          </p:txBody>
        </p:sp>
        <p:sp>
          <p:nvSpPr>
            <p:cNvPr id="225322" name="Line 37"/>
            <p:cNvSpPr>
              <a:spLocks noChangeShapeType="1"/>
            </p:cNvSpPr>
            <p:nvPr/>
          </p:nvSpPr>
          <p:spPr bwMode="auto">
            <a:xfrm flipV="1">
              <a:off x="1691" y="1019"/>
              <a:ext cx="793" cy="188"/>
            </a:xfrm>
            <a:prstGeom prst="line">
              <a:avLst/>
            </a:prstGeom>
            <a:noFill/>
            <a:ln w="50800">
              <a:solidFill>
                <a:schemeClr val="accent1"/>
              </a:solidFill>
              <a:round/>
              <a:headEnd/>
              <a:tailEnd/>
            </a:ln>
          </p:spPr>
          <p:txBody>
            <a:bodyPr wrap="none" anchor="ctr">
              <a:prstTxWarp prst="textNoShape">
                <a:avLst/>
              </a:prstTxWarp>
            </a:bodyPr>
            <a:lstStyle/>
            <a:p>
              <a:endParaRPr lang="en-GB"/>
            </a:p>
          </p:txBody>
        </p:sp>
        <p:sp>
          <p:nvSpPr>
            <p:cNvPr id="225323" name="Line 38"/>
            <p:cNvSpPr>
              <a:spLocks noChangeShapeType="1"/>
            </p:cNvSpPr>
            <p:nvPr/>
          </p:nvSpPr>
          <p:spPr bwMode="auto">
            <a:xfrm flipV="1">
              <a:off x="2509" y="974"/>
              <a:ext cx="1177" cy="47"/>
            </a:xfrm>
            <a:prstGeom prst="line">
              <a:avLst/>
            </a:prstGeom>
            <a:noFill/>
            <a:ln w="25400">
              <a:solidFill>
                <a:schemeClr val="accent1"/>
              </a:solidFill>
              <a:round/>
              <a:headEnd/>
              <a:tailEnd/>
            </a:ln>
          </p:spPr>
          <p:txBody>
            <a:bodyPr wrap="none" anchor="ctr">
              <a:prstTxWarp prst="textNoShape">
                <a:avLst/>
              </a:prstTxWarp>
            </a:bodyPr>
            <a:lstStyle/>
            <a:p>
              <a:endParaRPr lang="en-GB"/>
            </a:p>
          </p:txBody>
        </p:sp>
        <p:sp>
          <p:nvSpPr>
            <p:cNvPr id="225324" name="Rectangle 39"/>
            <p:cNvSpPr>
              <a:spLocks noChangeArrowheads="1"/>
            </p:cNvSpPr>
            <p:nvPr/>
          </p:nvSpPr>
          <p:spPr bwMode="auto">
            <a:xfrm>
              <a:off x="1743" y="1213"/>
              <a:ext cx="1260" cy="468"/>
            </a:xfrm>
            <a:prstGeom prst="rect">
              <a:avLst/>
            </a:prstGeom>
            <a:noFill/>
            <a:ln w="12700">
              <a:noFill/>
              <a:miter lim="800000"/>
              <a:headEnd/>
              <a:tailEnd/>
            </a:ln>
          </p:spPr>
          <p:txBody>
            <a:bodyPr wrap="none" lIns="131762" tIns="66675" rIns="131762" bIns="66675">
              <a:prstTxWarp prst="textNoShape">
                <a:avLst/>
              </a:prstTxWarp>
              <a:spAutoFit/>
            </a:bodyPr>
            <a:lstStyle/>
            <a:p>
              <a:pPr defTabSz="1881188" eaLnBrk="0" hangingPunct="0"/>
              <a:r>
                <a:rPr lang="en-GB" sz="2000"/>
                <a:t>70% Detection</a:t>
              </a:r>
            </a:p>
            <a:p>
              <a:pPr defTabSz="1881188" eaLnBrk="0" hangingPunct="0"/>
              <a:r>
                <a:rPr lang="en-GB" sz="2000"/>
                <a:t> by Inspection</a:t>
              </a:r>
            </a:p>
          </p:txBody>
        </p:sp>
        <p:sp>
          <p:nvSpPr>
            <p:cNvPr id="225325" name="Rectangle 40"/>
            <p:cNvSpPr>
              <a:spLocks noChangeArrowheads="1"/>
            </p:cNvSpPr>
            <p:nvPr/>
          </p:nvSpPr>
          <p:spPr bwMode="auto">
            <a:xfrm>
              <a:off x="2570" y="872"/>
              <a:ext cx="2824" cy="468"/>
            </a:xfrm>
            <a:prstGeom prst="rect">
              <a:avLst/>
            </a:prstGeom>
            <a:noFill/>
            <a:ln w="12700">
              <a:noFill/>
              <a:miter lim="800000"/>
              <a:headEnd/>
              <a:tailEnd/>
            </a:ln>
          </p:spPr>
          <p:txBody>
            <a:bodyPr wrap="none" lIns="131762" tIns="66675" rIns="131762" bIns="66675">
              <a:prstTxWarp prst="textNoShape">
                <a:avLst/>
              </a:prstTxWarp>
              <a:spAutoFit/>
            </a:bodyPr>
            <a:lstStyle/>
            <a:p>
              <a:pPr defTabSz="1881188" eaLnBrk="0" hangingPunct="0"/>
              <a:r>
                <a:rPr lang="en-GB" sz="2000"/>
                <a:t>95% cumulative detection </a:t>
              </a:r>
            </a:p>
            <a:p>
              <a:pPr defTabSz="1881188" eaLnBrk="0" hangingPunct="0"/>
              <a:r>
                <a:rPr lang="en-GB" sz="2000"/>
                <a:t>by Inspection (state of the art limit)</a:t>
              </a:r>
            </a:p>
          </p:txBody>
        </p:sp>
        <p:sp>
          <p:nvSpPr>
            <p:cNvPr id="225326" name="Rectangle 41"/>
            <p:cNvSpPr>
              <a:spLocks noChangeArrowheads="1"/>
            </p:cNvSpPr>
            <p:nvPr/>
          </p:nvSpPr>
          <p:spPr bwMode="auto">
            <a:xfrm>
              <a:off x="1239" y="1199"/>
              <a:ext cx="495" cy="276"/>
            </a:xfrm>
            <a:prstGeom prst="rect">
              <a:avLst/>
            </a:prstGeom>
            <a:noFill/>
            <a:ln w="12700">
              <a:noFill/>
              <a:miter lim="800000"/>
              <a:headEnd/>
              <a:tailEnd/>
            </a:ln>
          </p:spPr>
          <p:txBody>
            <a:bodyPr wrap="none" lIns="131762" tIns="66675" rIns="131762" bIns="66675">
              <a:prstTxWarp prst="textNoShape">
                <a:avLst/>
              </a:prstTxWarp>
              <a:spAutoFit/>
            </a:bodyPr>
            <a:lstStyle/>
            <a:p>
              <a:pPr defTabSz="1881188" eaLnBrk="0" hangingPunct="0"/>
              <a:r>
                <a:rPr lang="en-GB" sz="2000"/>
                <a:t>Test</a:t>
              </a:r>
            </a:p>
          </p:txBody>
        </p:sp>
        <p:sp>
          <p:nvSpPr>
            <p:cNvPr id="299050" name="Rectangle 42"/>
            <p:cNvSpPr>
              <a:spLocks noChangeArrowheads="1"/>
            </p:cNvSpPr>
            <p:nvPr/>
          </p:nvSpPr>
          <p:spPr bwMode="auto">
            <a:xfrm>
              <a:off x="1415" y="1536"/>
              <a:ext cx="919" cy="470"/>
            </a:xfrm>
            <a:prstGeom prst="rect">
              <a:avLst/>
            </a:prstGeom>
            <a:noFill/>
            <a:ln w="12700">
              <a:noFill/>
              <a:miter lim="800000"/>
              <a:headEnd/>
              <a:tailEnd/>
            </a:ln>
            <a:effectLst/>
          </p:spPr>
          <p:txBody>
            <a:bodyPr wrap="none" lIns="131762" tIns="66675" rIns="131762" bIns="66675">
              <a:prstTxWarp prst="textNoShape">
                <a:avLst/>
              </a:prstTxWarp>
              <a:spAutoFit/>
            </a:bodyPr>
            <a:lstStyle/>
            <a:p>
              <a:pPr defTabSz="1881188" eaLnBrk="0" fontAlgn="auto" hangingPunct="0">
                <a:spcBef>
                  <a:spcPts val="0"/>
                </a:spcBef>
                <a:spcAft>
                  <a:spcPts val="0"/>
                </a:spcAft>
                <a:defRPr/>
              </a:pPr>
              <a:r>
                <a:rPr lang="en-GB" sz="2000">
                  <a:solidFill>
                    <a:schemeClr val="accent1"/>
                  </a:solidFill>
                  <a:effectLst>
                    <a:outerShdw blurRad="38100" dist="38100" dir="2700000" algn="tl">
                      <a:srgbClr val="DDDDDD"/>
                    </a:outerShdw>
                  </a:effectLst>
                  <a:latin typeface="Book Antiqua" pitchFamily="-65" charset="0"/>
                  <a:ea typeface="+mn-ea"/>
                  <a:cs typeface="+mn-cs"/>
                </a:rPr>
                <a:t> "Detected</a:t>
              </a:r>
            </a:p>
            <a:p>
              <a:pPr defTabSz="1881188" eaLnBrk="0" fontAlgn="auto" hangingPunct="0">
                <a:spcBef>
                  <a:spcPts val="0"/>
                </a:spcBef>
                <a:spcAft>
                  <a:spcPts val="0"/>
                </a:spcAft>
                <a:defRPr/>
              </a:pPr>
              <a:r>
                <a:rPr lang="en-GB" sz="2000">
                  <a:solidFill>
                    <a:schemeClr val="accent1"/>
                  </a:solidFill>
                  <a:effectLst>
                    <a:outerShdw blurRad="38100" dist="38100" dir="2700000" algn="tl">
                      <a:srgbClr val="DDDDDD"/>
                    </a:outerShdw>
                  </a:effectLst>
                  <a:latin typeface="Book Antiqua" pitchFamily="-65" charset="0"/>
                  <a:ea typeface="+mn-ea"/>
                  <a:cs typeface="+mn-cs"/>
                </a:rPr>
                <a:t>Cheaply"</a:t>
              </a:r>
            </a:p>
          </p:txBody>
        </p:sp>
        <p:sp>
          <p:nvSpPr>
            <p:cNvPr id="225328" name="Rectangle 43"/>
            <p:cNvSpPr>
              <a:spLocks noChangeArrowheads="1"/>
            </p:cNvSpPr>
            <p:nvPr/>
          </p:nvSpPr>
          <p:spPr bwMode="auto">
            <a:xfrm>
              <a:off x="3855" y="780"/>
              <a:ext cx="575" cy="276"/>
            </a:xfrm>
            <a:prstGeom prst="rect">
              <a:avLst/>
            </a:prstGeom>
            <a:noFill/>
            <a:ln w="12700">
              <a:noFill/>
              <a:miter lim="800000"/>
              <a:headEnd/>
              <a:tailEnd/>
            </a:ln>
          </p:spPr>
          <p:txBody>
            <a:bodyPr wrap="none" lIns="131762" tIns="66675" rIns="131762" bIns="66675">
              <a:prstTxWarp prst="textNoShape">
                <a:avLst/>
              </a:prstTxWarp>
              <a:spAutoFit/>
            </a:bodyPr>
            <a:lstStyle/>
            <a:p>
              <a:pPr defTabSz="1881188" eaLnBrk="0" hangingPunct="0"/>
              <a:r>
                <a:rPr lang="en-GB" sz="2000"/>
                <a:t>100%</a:t>
              </a:r>
            </a:p>
          </p:txBody>
        </p:sp>
        <p:sp>
          <p:nvSpPr>
            <p:cNvPr id="225329" name="Oval 44"/>
            <p:cNvSpPr>
              <a:spLocks noChangeArrowheads="1"/>
            </p:cNvSpPr>
            <p:nvPr/>
          </p:nvSpPr>
          <p:spPr bwMode="auto">
            <a:xfrm>
              <a:off x="1622" y="1218"/>
              <a:ext cx="12" cy="31"/>
            </a:xfrm>
            <a:prstGeom prst="ellipse">
              <a:avLst/>
            </a:prstGeom>
            <a:noFill/>
            <a:ln w="127000">
              <a:solidFill>
                <a:schemeClr val="accent2"/>
              </a:solidFill>
              <a:round/>
              <a:headEnd/>
              <a:tailEnd/>
            </a:ln>
          </p:spPr>
          <p:txBody>
            <a:bodyPr wrap="none" anchor="ctr">
              <a:prstTxWarp prst="textNoShape">
                <a:avLst/>
              </a:prstTxWarp>
            </a:bodyPr>
            <a:lstStyle/>
            <a:p>
              <a:endParaRPr lang="en-GB"/>
            </a:p>
          </p:txBody>
        </p:sp>
        <p:sp>
          <p:nvSpPr>
            <p:cNvPr id="225330" name="Oval 45"/>
            <p:cNvSpPr>
              <a:spLocks noChangeArrowheads="1"/>
            </p:cNvSpPr>
            <p:nvPr/>
          </p:nvSpPr>
          <p:spPr bwMode="auto">
            <a:xfrm>
              <a:off x="2540" y="980"/>
              <a:ext cx="12" cy="32"/>
            </a:xfrm>
            <a:prstGeom prst="ellipse">
              <a:avLst/>
            </a:prstGeom>
            <a:noFill/>
            <a:ln w="127000">
              <a:solidFill>
                <a:schemeClr val="accent2"/>
              </a:solidFill>
              <a:round/>
              <a:headEnd/>
              <a:tailEnd/>
            </a:ln>
          </p:spPr>
          <p:txBody>
            <a:bodyPr wrap="none" anchor="ctr">
              <a:prstTxWarp prst="textNoShape">
                <a:avLst/>
              </a:prstTxWarp>
            </a:bodyPr>
            <a:lstStyle/>
            <a:p>
              <a:endParaRPr lang="en-GB"/>
            </a:p>
          </p:txBody>
        </p:sp>
        <p:sp>
          <p:nvSpPr>
            <p:cNvPr id="225331" name="Oval 46"/>
            <p:cNvSpPr>
              <a:spLocks noChangeArrowheads="1"/>
            </p:cNvSpPr>
            <p:nvPr/>
          </p:nvSpPr>
          <p:spPr bwMode="auto">
            <a:xfrm>
              <a:off x="1714" y="1981"/>
              <a:ext cx="12" cy="31"/>
            </a:xfrm>
            <a:prstGeom prst="ellipse">
              <a:avLst/>
            </a:prstGeom>
            <a:noFill/>
            <a:ln w="127000">
              <a:solidFill>
                <a:schemeClr val="accent2"/>
              </a:solidFill>
              <a:round/>
              <a:headEnd/>
              <a:tailEnd/>
            </a:ln>
          </p:spPr>
          <p:txBody>
            <a:bodyPr wrap="none" anchor="ctr">
              <a:prstTxWarp prst="textNoShape">
                <a:avLst/>
              </a:prstTxWarp>
            </a:bodyPr>
            <a:lstStyle/>
            <a:p>
              <a:endParaRPr lang="en-GB"/>
            </a:p>
          </p:txBody>
        </p:sp>
        <p:sp>
          <p:nvSpPr>
            <p:cNvPr id="225332" name="Oval 47"/>
            <p:cNvSpPr>
              <a:spLocks noChangeArrowheads="1"/>
            </p:cNvSpPr>
            <p:nvPr/>
          </p:nvSpPr>
          <p:spPr bwMode="auto">
            <a:xfrm>
              <a:off x="2449" y="1599"/>
              <a:ext cx="11" cy="33"/>
            </a:xfrm>
            <a:prstGeom prst="ellipse">
              <a:avLst/>
            </a:prstGeom>
            <a:noFill/>
            <a:ln w="127000">
              <a:solidFill>
                <a:schemeClr val="accent2"/>
              </a:solidFill>
              <a:round/>
              <a:headEnd/>
              <a:tailEnd/>
            </a:ln>
          </p:spPr>
          <p:txBody>
            <a:bodyPr wrap="none" anchor="ctr">
              <a:prstTxWarp prst="textNoShape">
                <a:avLst/>
              </a:prstTxWarp>
            </a:bodyPr>
            <a:lstStyle/>
            <a:p>
              <a:endParaRPr lang="en-GB"/>
            </a:p>
          </p:txBody>
        </p:sp>
        <p:sp>
          <p:nvSpPr>
            <p:cNvPr id="225333" name="Line 48"/>
            <p:cNvSpPr>
              <a:spLocks noChangeShapeType="1"/>
            </p:cNvSpPr>
            <p:nvPr/>
          </p:nvSpPr>
          <p:spPr bwMode="auto">
            <a:xfrm flipV="1">
              <a:off x="966" y="1173"/>
              <a:ext cx="404" cy="1859"/>
            </a:xfrm>
            <a:prstGeom prst="line">
              <a:avLst/>
            </a:prstGeom>
            <a:noFill/>
            <a:ln w="12700">
              <a:solidFill>
                <a:schemeClr val="tx1"/>
              </a:solidFill>
              <a:round/>
              <a:headEnd/>
              <a:tailEnd/>
            </a:ln>
          </p:spPr>
          <p:txBody>
            <a:bodyPr wrap="none" anchor="ctr">
              <a:prstTxWarp prst="textNoShape">
                <a:avLst/>
              </a:prstTxWarp>
            </a:bodyPr>
            <a:lstStyle/>
            <a:p>
              <a:endParaRPr lang="en-GB"/>
            </a:p>
          </p:txBody>
        </p:sp>
        <p:sp>
          <p:nvSpPr>
            <p:cNvPr id="225334" name="Line 49"/>
            <p:cNvSpPr>
              <a:spLocks noChangeShapeType="1"/>
            </p:cNvSpPr>
            <p:nvPr/>
          </p:nvSpPr>
          <p:spPr bwMode="auto">
            <a:xfrm flipV="1">
              <a:off x="1379" y="965"/>
              <a:ext cx="1092" cy="206"/>
            </a:xfrm>
            <a:prstGeom prst="line">
              <a:avLst/>
            </a:prstGeom>
            <a:noFill/>
            <a:ln w="12700">
              <a:solidFill>
                <a:schemeClr val="tx1"/>
              </a:solidFill>
              <a:round/>
              <a:headEnd/>
              <a:tailEnd/>
            </a:ln>
          </p:spPr>
          <p:txBody>
            <a:bodyPr wrap="none" anchor="ctr">
              <a:prstTxWarp prst="textNoShape">
                <a:avLst/>
              </a:prstTxWarp>
            </a:bodyPr>
            <a:lstStyle/>
            <a:p>
              <a:endParaRPr lang="en-GB"/>
            </a:p>
          </p:txBody>
        </p:sp>
        <p:sp>
          <p:nvSpPr>
            <p:cNvPr id="225335" name="Rectangle 50"/>
            <p:cNvSpPr>
              <a:spLocks noChangeArrowheads="1"/>
            </p:cNvSpPr>
            <p:nvPr/>
          </p:nvSpPr>
          <p:spPr bwMode="auto">
            <a:xfrm>
              <a:off x="1151" y="872"/>
              <a:ext cx="489" cy="334"/>
            </a:xfrm>
            <a:prstGeom prst="rect">
              <a:avLst/>
            </a:prstGeom>
            <a:noFill/>
            <a:ln w="12700">
              <a:noFill/>
              <a:miter lim="800000"/>
              <a:headEnd/>
              <a:tailEnd/>
            </a:ln>
          </p:spPr>
          <p:txBody>
            <a:bodyPr wrap="none" lIns="131762" tIns="66675" rIns="131762" bIns="66675">
              <a:prstTxWarp prst="textNoShape">
                <a:avLst/>
              </a:prstTxWarp>
              <a:spAutoFit/>
            </a:bodyPr>
            <a:lstStyle/>
            <a:p>
              <a:pPr defTabSz="1881188" eaLnBrk="0" hangingPunct="0"/>
              <a:r>
                <a:rPr lang="en-GB" sz="2600">
                  <a:latin typeface="Times New Roman" charset="0"/>
                </a:rPr>
                <a:t>Use</a:t>
              </a:r>
            </a:p>
          </p:txBody>
        </p:sp>
      </p:grpSp>
      <p:pic>
        <p:nvPicPr>
          <p:cNvPr id="225287" name="Picture 51" descr="IBMLOGO"/>
          <p:cNvPicPr>
            <a:picLocks noChangeAspect="1" noChangeArrowheads="1"/>
          </p:cNvPicPr>
          <p:nvPr/>
        </p:nvPicPr>
        <p:blipFill>
          <a:blip r:embed="rId3"/>
          <a:srcRect/>
          <a:stretch>
            <a:fillRect/>
          </a:stretch>
        </p:blipFill>
        <p:spPr bwMode="auto">
          <a:xfrm>
            <a:off x="7315200" y="3352800"/>
            <a:ext cx="1727200" cy="903288"/>
          </a:xfrm>
          <a:prstGeom prst="rect">
            <a:avLst/>
          </a:prstGeom>
          <a:noFill/>
          <a:ln w="9525">
            <a:noFill/>
            <a:miter lim="800000"/>
            <a:headEnd/>
            <a:tailEnd/>
          </a:ln>
        </p:spPr>
      </p:pic>
      <p:pic>
        <p:nvPicPr>
          <p:cNvPr id="225288" name="Picture 52"/>
          <p:cNvPicPr>
            <a:picLocks noChangeArrowheads="1"/>
          </p:cNvPicPr>
          <p:nvPr/>
        </p:nvPicPr>
        <p:blipFill>
          <a:blip r:embed="rId4"/>
          <a:srcRect/>
          <a:stretch>
            <a:fillRect/>
          </a:stretch>
        </p:blipFill>
        <p:spPr bwMode="auto">
          <a:xfrm>
            <a:off x="7467600" y="4038600"/>
            <a:ext cx="1377950" cy="520700"/>
          </a:xfrm>
          <a:prstGeom prst="rect">
            <a:avLst/>
          </a:prstGeom>
          <a:noFill/>
          <a:ln w="12700">
            <a:noFill/>
            <a:miter lim="800000"/>
            <a:headEnd/>
            <a:tailEnd/>
          </a:ln>
        </p:spPr>
      </p:pic>
      <p:sp>
        <p:nvSpPr>
          <p:cNvPr id="54" name="Slide Number Placeholder 53"/>
          <p:cNvSpPr>
            <a:spLocks noGrp="1"/>
          </p:cNvSpPr>
          <p:nvPr>
            <p:ph type="sldNum" sz="quarter" idx="12"/>
          </p:nvPr>
        </p:nvSpPr>
        <p:spPr/>
        <p:txBody>
          <a:bodyPr/>
          <a:lstStyle/>
          <a:p>
            <a:pPr>
              <a:defRPr/>
            </a:pPr>
            <a:fld id="{A0CDE5F3-0B1F-1842-AED2-F5577DF196E1}" type="slidenum">
              <a:rPr lang="en-US"/>
              <a:pPr>
                <a:defRPr/>
              </a:pPr>
              <a:t>45</a:t>
            </a:fld>
            <a:endParaRPr lang="en-US"/>
          </a:p>
        </p:txBody>
      </p:sp>
      <p:sp>
        <p:nvSpPr>
          <p:cNvPr id="55" name="Footer Placeholder 54"/>
          <p:cNvSpPr>
            <a:spLocks noGrp="1"/>
          </p:cNvSpPr>
          <p:nvPr>
            <p:ph type="ftr" sz="quarter" idx="11"/>
          </p:nvPr>
        </p:nvSpPr>
        <p:spPr/>
        <p:txBody>
          <a:bodyPr/>
          <a:lstStyle/>
          <a:p>
            <a:pPr>
              <a:defRPr/>
            </a:pPr>
            <a:r>
              <a:rPr lang="en-US"/>
              <a:t>© Tom@Gilb.com  www.gilb.com</a:t>
            </a:r>
          </a:p>
        </p:txBody>
      </p:sp>
      <p:sp>
        <p:nvSpPr>
          <p:cNvPr id="56" name="Date Placeholder 55"/>
          <p:cNvSpPr>
            <a:spLocks noGrp="1"/>
          </p:cNvSpPr>
          <p:nvPr>
            <p:ph type="dt" sz="quarter" idx="10"/>
          </p:nvPr>
        </p:nvSpPr>
        <p:spPr/>
        <p:txBody>
          <a:bodyPr/>
          <a:lstStyle/>
          <a:p>
            <a:fld id="{795497EE-2932-2E46-8F25-F9E076E88101}" type="datetime4">
              <a:rPr lang="en-US"/>
              <a:pPr/>
              <a:t>May 26, 2015</a:t>
            </a:fld>
            <a:endParaRPr lang="en-GB"/>
          </a:p>
        </p:txBody>
      </p:sp>
    </p:spTree>
    <p:extLst>
      <p:ext uri="{BB962C8B-B14F-4D97-AF65-F5344CB8AC3E}">
        <p14:creationId xmlns:p14="http://schemas.microsoft.com/office/powerpoint/2010/main" val="31959745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lIns="90487" tIns="44450" rIns="90487" bIns="44450" anchor="ctr">
            <a:prstTxWarp prst="textNoShape">
              <a:avLst/>
            </a:prstTxWarp>
          </a:bodyPr>
          <a:lstStyle/>
          <a:p>
            <a:pPr eaLnBrk="0" hangingPunct="0"/>
            <a:r>
              <a:rPr lang="en-GB" sz="1000">
                <a:latin typeface="Times New Roman" charset="0"/>
              </a:rPr>
              <a:t> </a:t>
            </a:r>
          </a:p>
        </p:txBody>
      </p:sp>
      <p:sp>
        <p:nvSpPr>
          <p:cNvPr id="227331"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lIns="90487" tIns="44450" rIns="90487" bIns="44450" anchor="ctr">
            <a:prstTxWarp prst="textNoShape">
              <a:avLst/>
            </a:prstTxWarp>
          </a:bodyPr>
          <a:lstStyle/>
          <a:p>
            <a:pPr eaLnBrk="0" hangingPunct="0"/>
            <a:r>
              <a:rPr lang="en-GB" sz="1000">
                <a:latin typeface="Times New Roman" charset="0"/>
              </a:rPr>
              <a:t>Half-day Inspection Economics. Gilb@acm.org </a:t>
            </a:r>
          </a:p>
        </p:txBody>
      </p:sp>
      <p:sp>
        <p:nvSpPr>
          <p:cNvPr id="274436" name="Rectangle 4"/>
          <p:cNvSpPr>
            <a:spLocks noGrp="1" noChangeArrowheads="1"/>
          </p:cNvSpPr>
          <p:nvPr>
            <p:ph type="title"/>
          </p:nvPr>
        </p:nvSpPr>
        <p:spPr>
          <a:xfrm>
            <a:off x="611188" y="152400"/>
            <a:ext cx="7772400" cy="609600"/>
          </a:xfrm>
        </p:spPr>
        <p:txBody>
          <a:bodyPr>
            <a:normAutofit fontScale="90000"/>
          </a:bodyPr>
          <a:lstStyle/>
          <a:p>
            <a:pPr fontAlgn="auto">
              <a:spcAft>
                <a:spcPts val="0"/>
              </a:spcAft>
              <a:defRPr/>
            </a:pPr>
            <a:r>
              <a:rPr lang="en-GB">
                <a:ea typeface="+mj-ea"/>
              </a:rPr>
              <a:t>IBM MN &amp; NC DP Experience  </a:t>
            </a:r>
          </a:p>
        </p:txBody>
      </p:sp>
      <p:sp>
        <p:nvSpPr>
          <p:cNvPr id="274437" name="Rectangle 5"/>
          <p:cNvSpPr>
            <a:spLocks noGrp="1" noChangeArrowheads="1"/>
          </p:cNvSpPr>
          <p:nvPr>
            <p:ph type="body" idx="1"/>
          </p:nvPr>
        </p:nvSpPr>
        <p:spPr>
          <a:xfrm>
            <a:off x="150813" y="698500"/>
            <a:ext cx="8991600" cy="6170613"/>
          </a:xfrm>
        </p:spPr>
        <p:txBody>
          <a:bodyPr/>
          <a:lstStyle/>
          <a:p>
            <a:pPr fontAlgn="auto">
              <a:spcAft>
                <a:spcPts val="0"/>
              </a:spcAft>
              <a:defRPr/>
            </a:pPr>
            <a:r>
              <a:rPr lang="en-GB" sz="2000">
                <a:ea typeface="+mn-ea"/>
              </a:rPr>
              <a:t>2162 DPP Actions implemented </a:t>
            </a:r>
          </a:p>
          <a:p>
            <a:pPr lvl="1" fontAlgn="auto">
              <a:spcAft>
                <a:spcPts val="0"/>
              </a:spcAft>
              <a:defRPr/>
            </a:pPr>
            <a:r>
              <a:rPr lang="en-GB" sz="2000">
                <a:ea typeface="+mn-ea"/>
              </a:rPr>
              <a:t>between Dec. 91 and May 1993 (30 months)&lt;-Kan</a:t>
            </a:r>
          </a:p>
          <a:p>
            <a:pPr fontAlgn="auto">
              <a:spcAft>
                <a:spcPts val="0"/>
              </a:spcAft>
              <a:defRPr/>
            </a:pPr>
            <a:r>
              <a:rPr lang="en-GB" sz="2000">
                <a:ea typeface="+mn-ea"/>
              </a:rPr>
              <a:t>RTP about 182 per year for 200 people.&lt;-Mays 1995</a:t>
            </a:r>
          </a:p>
          <a:p>
            <a:pPr lvl="1" fontAlgn="auto">
              <a:spcAft>
                <a:spcPts val="0"/>
              </a:spcAft>
              <a:defRPr/>
            </a:pPr>
            <a:r>
              <a:rPr lang="en-GB" sz="1800">
                <a:ea typeface="+mn-ea"/>
              </a:rPr>
              <a:t>1822 suggested ten years (85-94)</a:t>
            </a:r>
          </a:p>
          <a:p>
            <a:pPr lvl="1" fontAlgn="auto">
              <a:spcAft>
                <a:spcPts val="0"/>
              </a:spcAft>
              <a:defRPr/>
            </a:pPr>
            <a:r>
              <a:rPr lang="en-GB" sz="1800">
                <a:ea typeface="+mn-ea"/>
              </a:rPr>
              <a:t>175 test related</a:t>
            </a:r>
          </a:p>
          <a:p>
            <a:pPr fontAlgn="auto">
              <a:spcAft>
                <a:spcPts val="0"/>
              </a:spcAft>
              <a:defRPr/>
            </a:pPr>
            <a:r>
              <a:rPr lang="en-GB" sz="2000">
                <a:ea typeface="+mn-ea"/>
              </a:rPr>
              <a:t>RTP 227 person org&lt;- Mays slides</a:t>
            </a:r>
          </a:p>
          <a:p>
            <a:pPr lvl="1" fontAlgn="auto">
              <a:spcAft>
                <a:spcPts val="0"/>
              </a:spcAft>
              <a:defRPr/>
            </a:pPr>
            <a:r>
              <a:rPr lang="en-GB" sz="1800">
                <a:ea typeface="+mn-ea"/>
              </a:rPr>
              <a:t>130 actions (@ 0.5 work-years</a:t>
            </a:r>
          </a:p>
          <a:p>
            <a:pPr lvl="1" fontAlgn="auto">
              <a:spcAft>
                <a:spcPts val="0"/>
              </a:spcAft>
              <a:defRPr/>
            </a:pPr>
            <a:r>
              <a:rPr lang="en-GB" sz="1800">
                <a:ea typeface="+mn-ea"/>
              </a:rPr>
              <a:t>34 causal analysis meetings @ 0.2 work-years</a:t>
            </a:r>
          </a:p>
          <a:p>
            <a:pPr lvl="1" fontAlgn="auto">
              <a:spcAft>
                <a:spcPts val="0"/>
              </a:spcAft>
              <a:defRPr/>
            </a:pPr>
            <a:r>
              <a:rPr lang="en-GB" sz="1800">
                <a:ea typeface="+mn-ea"/>
              </a:rPr>
              <a:t>19 action team meetings @ 0.1work-years</a:t>
            </a:r>
          </a:p>
          <a:p>
            <a:pPr lvl="1" fontAlgn="auto">
              <a:spcAft>
                <a:spcPts val="0"/>
              </a:spcAft>
              <a:defRPr/>
            </a:pPr>
            <a:r>
              <a:rPr lang="en-GB" sz="1800">
                <a:ea typeface="+mn-ea"/>
              </a:rPr>
              <a:t>Kickoff meeting @ 0.1 work-years</a:t>
            </a:r>
          </a:p>
          <a:p>
            <a:pPr lvl="1" fontAlgn="auto">
              <a:spcAft>
                <a:spcPts val="0"/>
              </a:spcAft>
              <a:defRPr/>
            </a:pPr>
            <a:r>
              <a:rPr lang="en-GB" sz="1800">
                <a:ea typeface="+mn-ea"/>
              </a:rPr>
              <a:t>TOTAL costs 1% of org. resources</a:t>
            </a:r>
          </a:p>
          <a:p>
            <a:pPr fontAlgn="auto">
              <a:spcAft>
                <a:spcPts val="0"/>
              </a:spcAft>
              <a:defRPr/>
            </a:pPr>
            <a:r>
              <a:rPr lang="en-GB">
                <a:ea typeface="+mn-ea"/>
              </a:rPr>
              <a:t>ROI DPP 10:1 to 13:1, internal 2:1 to 3:1</a:t>
            </a:r>
          </a:p>
          <a:p>
            <a:pPr fontAlgn="auto">
              <a:spcAft>
                <a:spcPts val="0"/>
              </a:spcAft>
              <a:defRPr/>
            </a:pPr>
            <a:r>
              <a:rPr lang="en-GB">
                <a:ea typeface="+mn-ea"/>
              </a:rPr>
              <a:t>Defect Rates at all stages 50% lower with DPP</a:t>
            </a:r>
          </a:p>
        </p:txBody>
      </p:sp>
      <p:pic>
        <p:nvPicPr>
          <p:cNvPr id="227334" name="Picture 6"/>
          <p:cNvPicPr>
            <a:picLocks noChangeArrowheads="1"/>
          </p:cNvPicPr>
          <p:nvPr/>
        </p:nvPicPr>
        <p:blipFill>
          <a:blip r:embed="rId3"/>
          <a:srcRect/>
          <a:stretch>
            <a:fillRect/>
          </a:stretch>
        </p:blipFill>
        <p:spPr bwMode="auto">
          <a:xfrm>
            <a:off x="6172200" y="3048000"/>
            <a:ext cx="2455863" cy="1092200"/>
          </a:xfrm>
          <a:prstGeom prst="rect">
            <a:avLst/>
          </a:prstGeom>
          <a:noFill/>
          <a:ln w="12700">
            <a:noFill/>
            <a:miter lim="800000"/>
            <a:headEnd/>
            <a:tailEnd/>
          </a:ln>
        </p:spPr>
      </p:pic>
      <p:pic>
        <p:nvPicPr>
          <p:cNvPr id="227335" name="Picture 7" descr="IBMLOGO"/>
          <p:cNvPicPr>
            <a:picLocks noChangeAspect="1" noChangeArrowheads="1"/>
          </p:cNvPicPr>
          <p:nvPr/>
        </p:nvPicPr>
        <p:blipFill>
          <a:blip r:embed="rId4"/>
          <a:srcRect/>
          <a:stretch>
            <a:fillRect/>
          </a:stretch>
        </p:blipFill>
        <p:spPr bwMode="auto">
          <a:xfrm>
            <a:off x="7416800" y="1371600"/>
            <a:ext cx="1727200" cy="903288"/>
          </a:xfrm>
          <a:prstGeom prst="rect">
            <a:avLst/>
          </a:prstGeom>
          <a:noFill/>
          <a:ln w="9525">
            <a:noFill/>
            <a:miter lim="800000"/>
            <a:headEnd/>
            <a:tailEnd/>
          </a:ln>
        </p:spPr>
      </p:pic>
      <p:pic>
        <p:nvPicPr>
          <p:cNvPr id="227336" name="Picture 8" descr="Picture 5"/>
          <p:cNvPicPr>
            <a:picLocks noChangeAspect="1" noChangeArrowheads="1"/>
          </p:cNvPicPr>
          <p:nvPr/>
        </p:nvPicPr>
        <p:blipFill>
          <a:blip r:embed="rId5"/>
          <a:srcRect/>
          <a:stretch>
            <a:fillRect/>
          </a:stretch>
        </p:blipFill>
        <p:spPr bwMode="auto">
          <a:xfrm>
            <a:off x="5638800" y="2101850"/>
            <a:ext cx="1536700" cy="1098550"/>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pPr>
              <a:defRPr/>
            </a:pPr>
            <a:fld id="{5C330118-B7E7-C643-909C-46F6C8F0A229}" type="slidenum">
              <a:rPr lang="en-US"/>
              <a:pPr>
                <a:defRPr/>
              </a:pPr>
              <a:t>46</a:t>
            </a:fld>
            <a:endParaRPr lang="en-US"/>
          </a:p>
        </p:txBody>
      </p:sp>
      <p:sp>
        <p:nvSpPr>
          <p:cNvPr id="11" name="Footer Placeholder 10"/>
          <p:cNvSpPr>
            <a:spLocks noGrp="1"/>
          </p:cNvSpPr>
          <p:nvPr>
            <p:ph type="ftr" sz="quarter" idx="11"/>
          </p:nvPr>
        </p:nvSpPr>
        <p:spPr/>
        <p:txBody>
          <a:bodyPr/>
          <a:lstStyle/>
          <a:p>
            <a:pPr>
              <a:defRPr/>
            </a:pPr>
            <a:r>
              <a:rPr lang="en-US"/>
              <a:t>© Tom@Gilb.com  www.gilb.com</a:t>
            </a:r>
          </a:p>
        </p:txBody>
      </p:sp>
      <p:sp>
        <p:nvSpPr>
          <p:cNvPr id="12" name="Date Placeholder 11"/>
          <p:cNvSpPr>
            <a:spLocks noGrp="1"/>
          </p:cNvSpPr>
          <p:nvPr>
            <p:ph type="dt" sz="quarter" idx="10"/>
          </p:nvPr>
        </p:nvSpPr>
        <p:spPr/>
        <p:txBody>
          <a:bodyPr/>
          <a:lstStyle/>
          <a:p>
            <a:fld id="{E85ACB43-2C5D-D54E-B1D0-EE9B6A8C3DBD}" type="datetime4">
              <a:rPr lang="en-US"/>
              <a:pPr/>
              <a:t>May 26, 2015</a:t>
            </a:fld>
            <a:endParaRPr lang="en-GB"/>
          </a:p>
        </p:txBody>
      </p:sp>
    </p:spTree>
    <p:extLst>
      <p:ext uri="{BB962C8B-B14F-4D97-AF65-F5344CB8AC3E}">
        <p14:creationId xmlns:p14="http://schemas.microsoft.com/office/powerpoint/2010/main" val="27140578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286000"/>
            <a:ext cx="7772400" cy="1143000"/>
          </a:xfrm>
        </p:spPr>
        <p:txBody>
          <a:bodyPr/>
          <a:lstStyle/>
          <a:p>
            <a:r>
              <a:rPr lang="en-US"/>
              <a:t>Attacking the Stability Problem</a:t>
            </a:r>
          </a:p>
        </p:txBody>
      </p:sp>
      <p:sp>
        <p:nvSpPr>
          <p:cNvPr id="2051" name="Rectangle 3"/>
          <p:cNvSpPr>
            <a:spLocks noGrp="1" noChangeArrowheads="1"/>
          </p:cNvSpPr>
          <p:nvPr>
            <p:ph type="subTitle" idx="1"/>
          </p:nvPr>
        </p:nvSpPr>
        <p:spPr/>
        <p:txBody>
          <a:bodyPr/>
          <a:lstStyle/>
          <a:p>
            <a:pPr>
              <a:buFontTx/>
              <a:buChar char="•"/>
            </a:pPr>
            <a:r>
              <a:rPr lang="en-US"/>
              <a:t>By Tom for MC MH</a:t>
            </a:r>
          </a:p>
          <a:p>
            <a:pPr>
              <a:buFontTx/>
              <a:buChar char="•"/>
            </a:pPr>
            <a:r>
              <a:rPr lang="en-US"/>
              <a:t>April 13 2007</a:t>
            </a:r>
          </a:p>
        </p:txBody>
      </p:sp>
    </p:spTree>
    <p:extLst>
      <p:ext uri="{BB962C8B-B14F-4D97-AF65-F5344CB8AC3E}">
        <p14:creationId xmlns:p14="http://schemas.microsoft.com/office/powerpoint/2010/main" val="32220520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p:txBody>
          <a:bodyPr/>
          <a:lstStyle/>
          <a:p>
            <a:r>
              <a:rPr lang="en-US"/>
              <a:t>Hypothesis</a:t>
            </a:r>
          </a:p>
        </p:txBody>
      </p:sp>
      <p:sp>
        <p:nvSpPr>
          <p:cNvPr id="1027" name="Rectangle 3"/>
          <p:cNvSpPr>
            <a:spLocks noGrp="1" noChangeArrowheads="1"/>
          </p:cNvSpPr>
          <p:nvPr>
            <p:ph type="body" idx="1"/>
          </p:nvPr>
        </p:nvSpPr>
        <p:spPr/>
        <p:txBody>
          <a:bodyPr>
            <a:normAutofit lnSpcReduction="10000"/>
          </a:bodyPr>
          <a:lstStyle/>
          <a:p>
            <a:pPr>
              <a:lnSpc>
                <a:spcPct val="80000"/>
              </a:lnSpc>
            </a:pPr>
            <a:r>
              <a:rPr lang="en-US" sz="2800"/>
              <a:t>The management response to the Stability Problem - and similar improvement problems requires a management structure consisting of at least the following elements</a:t>
            </a:r>
          </a:p>
          <a:p>
            <a:pPr lvl="1">
              <a:lnSpc>
                <a:spcPct val="80000"/>
              </a:lnSpc>
            </a:pPr>
            <a:r>
              <a:rPr lang="en-US" sz="2400"/>
              <a:t>DPP The Defect Prevention Process (see my recent slides on this) &lt;-TG</a:t>
            </a:r>
          </a:p>
          <a:p>
            <a:pPr lvl="2">
              <a:lnSpc>
                <a:spcPct val="80000"/>
              </a:lnSpc>
            </a:pPr>
            <a:r>
              <a:rPr lang="en-US" sz="2000"/>
              <a:t>This will tackle the many small changes necessary to improve much of the way</a:t>
            </a:r>
          </a:p>
          <a:p>
            <a:pPr lvl="1">
              <a:lnSpc>
                <a:spcPct val="80000"/>
              </a:lnSpc>
            </a:pPr>
            <a:r>
              <a:rPr lang="en-US" sz="2400"/>
              <a:t>An Architecture Process (ArchP) - strong technical architects that can design to quality (</a:t>
            </a:r>
            <a:r>
              <a:rPr lang="ja-JP" altLang="en-US" sz="2400">
                <a:latin typeface="Arial"/>
              </a:rPr>
              <a:t>“</a:t>
            </a:r>
            <a:r>
              <a:rPr lang="en-US" sz="2400"/>
              <a:t>99.998%</a:t>
            </a:r>
            <a:r>
              <a:rPr lang="ja-JP" altLang="en-US" sz="2400">
                <a:latin typeface="Arial"/>
              </a:rPr>
              <a:t>”</a:t>
            </a:r>
            <a:r>
              <a:rPr lang="en-US" sz="2400"/>
              <a:t>)</a:t>
            </a:r>
          </a:p>
          <a:p>
            <a:pPr lvl="2">
              <a:lnSpc>
                <a:spcPct val="80000"/>
              </a:lnSpc>
            </a:pPr>
            <a:r>
              <a:rPr lang="en-US" sz="2000"/>
              <a:t>This will tackle the larger and long range changes that in practice are outside the scope of DPP</a:t>
            </a:r>
          </a:p>
          <a:p>
            <a:pPr lvl="1">
              <a:lnSpc>
                <a:spcPct val="80000"/>
              </a:lnSpc>
            </a:pPr>
            <a:r>
              <a:rPr lang="en-US" sz="2400"/>
              <a:t>A Management Process (MgtP)</a:t>
            </a:r>
          </a:p>
          <a:p>
            <a:pPr lvl="2">
              <a:lnSpc>
                <a:spcPct val="80000"/>
              </a:lnSpc>
            </a:pPr>
            <a:r>
              <a:rPr lang="en-US" sz="2000"/>
              <a:t>That will drive the DPP/ArchP, and any necessary additional things (permissions, budgets, prioritization)</a:t>
            </a:r>
          </a:p>
        </p:txBody>
      </p:sp>
    </p:spTree>
    <p:extLst>
      <p:ext uri="{BB962C8B-B14F-4D97-AF65-F5344CB8AC3E}">
        <p14:creationId xmlns:p14="http://schemas.microsoft.com/office/powerpoint/2010/main" val="24687523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t>Detail</a:t>
            </a:r>
          </a:p>
        </p:txBody>
      </p:sp>
      <p:sp>
        <p:nvSpPr>
          <p:cNvPr id="4099" name="Rectangle 3"/>
          <p:cNvSpPr>
            <a:spLocks noGrp="1" noChangeArrowheads="1"/>
          </p:cNvSpPr>
          <p:nvPr>
            <p:ph type="body" idx="1"/>
          </p:nvPr>
        </p:nvSpPr>
        <p:spPr/>
        <p:txBody>
          <a:bodyPr/>
          <a:lstStyle/>
          <a:p>
            <a:r>
              <a:rPr lang="en-US"/>
              <a:t>The following slides give more detail for these processes</a:t>
            </a:r>
          </a:p>
          <a:p>
            <a:pPr lvl="1"/>
            <a:r>
              <a:rPr lang="en-US"/>
              <a:t>DPP</a:t>
            </a:r>
          </a:p>
          <a:p>
            <a:pPr lvl="1"/>
            <a:r>
              <a:rPr lang="en-US"/>
              <a:t>ArchP</a:t>
            </a:r>
          </a:p>
          <a:p>
            <a:pPr lvl="1"/>
            <a:r>
              <a:rPr lang="en-US"/>
              <a:t>MgtP</a:t>
            </a:r>
          </a:p>
        </p:txBody>
      </p:sp>
    </p:spTree>
    <p:extLst>
      <p:ext uri="{BB962C8B-B14F-4D97-AF65-F5344CB8AC3E}">
        <p14:creationId xmlns:p14="http://schemas.microsoft.com/office/powerpoint/2010/main" val="195938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These are Photo copies from the Software Inspection book 1993</a:t>
            </a:r>
            <a:endParaRPr lang="en-GB" dirty="0"/>
          </a:p>
        </p:txBody>
      </p:sp>
      <p:sp>
        <p:nvSpPr>
          <p:cNvPr id="3" name="Content Placeholder 2"/>
          <p:cNvSpPr>
            <a:spLocks noGrp="1"/>
          </p:cNvSpPr>
          <p:nvPr>
            <p:ph idx="1"/>
          </p:nvPr>
        </p:nvSpPr>
        <p:spPr/>
        <p:txBody>
          <a:bodyPr/>
          <a:lstStyle/>
          <a:p>
            <a:r>
              <a:rPr lang="en-GB" dirty="0" smtClean="0"/>
              <a:t>2 Chapters on DPP</a:t>
            </a:r>
          </a:p>
          <a:p>
            <a:pPr lvl="1"/>
            <a:r>
              <a:rPr lang="en-GB" dirty="0" smtClean="0"/>
              <a:t>7 By Tom</a:t>
            </a:r>
          </a:p>
          <a:p>
            <a:pPr lvl="1"/>
            <a:r>
              <a:rPr lang="en-GB" dirty="0" smtClean="0"/>
              <a:t>17 by Robert Mays</a:t>
            </a:r>
          </a:p>
          <a:p>
            <a:pPr lvl="1"/>
            <a:endParaRPr lang="en-GB" dirty="0"/>
          </a:p>
        </p:txBody>
      </p:sp>
      <p:pic>
        <p:nvPicPr>
          <p:cNvPr id="4" name="Picture 3" descr="Screen Shot 2014-08-16 at 15.41.27.pn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105017" y="2644863"/>
            <a:ext cx="2159564" cy="2465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0915303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t>DPP</a:t>
            </a:r>
          </a:p>
        </p:txBody>
      </p:sp>
      <p:sp>
        <p:nvSpPr>
          <p:cNvPr id="5123" name="Rectangle 3"/>
          <p:cNvSpPr>
            <a:spLocks noGrp="1" noChangeArrowheads="1"/>
          </p:cNvSpPr>
          <p:nvPr>
            <p:ph type="body" idx="1"/>
          </p:nvPr>
        </p:nvSpPr>
        <p:spPr/>
        <p:txBody>
          <a:bodyPr>
            <a:normAutofit lnSpcReduction="10000"/>
          </a:bodyPr>
          <a:lstStyle/>
          <a:p>
            <a:r>
              <a:rPr lang="en-US"/>
              <a:t>We will limit the initial evolution and trial to a DPP process focused entirely on the </a:t>
            </a:r>
            <a:r>
              <a:rPr lang="en-US" u="sng"/>
              <a:t>Stability Problem.</a:t>
            </a:r>
          </a:p>
          <a:p>
            <a:r>
              <a:rPr lang="en-US"/>
              <a:t>This will be </a:t>
            </a:r>
          </a:p>
          <a:p>
            <a:pPr lvl="1"/>
            <a:r>
              <a:rPr lang="en-US"/>
              <a:t>proof of concept, </a:t>
            </a:r>
          </a:p>
          <a:p>
            <a:pPr lvl="1"/>
            <a:r>
              <a:rPr lang="en-US"/>
              <a:t>a model for similar efforts, </a:t>
            </a:r>
          </a:p>
          <a:p>
            <a:pPr lvl="1"/>
            <a:r>
              <a:rPr lang="en-US"/>
              <a:t>teach us what we don</a:t>
            </a:r>
            <a:r>
              <a:rPr lang="ja-JP" altLang="en-US">
                <a:latin typeface="Arial"/>
              </a:rPr>
              <a:t>’</a:t>
            </a:r>
            <a:r>
              <a:rPr lang="en-US"/>
              <a:t>t yet know , </a:t>
            </a:r>
          </a:p>
          <a:p>
            <a:pPr lvl="1"/>
            <a:r>
              <a:rPr lang="en-US"/>
              <a:t>and hopefully lead to clear short term results with existing systems.</a:t>
            </a:r>
          </a:p>
        </p:txBody>
      </p:sp>
    </p:spTree>
    <p:extLst>
      <p:ext uri="{BB962C8B-B14F-4D97-AF65-F5344CB8AC3E}">
        <p14:creationId xmlns:p14="http://schemas.microsoft.com/office/powerpoint/2010/main" val="19968917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t>DPP Organization</a:t>
            </a:r>
          </a:p>
        </p:txBody>
      </p:sp>
      <p:sp>
        <p:nvSpPr>
          <p:cNvPr id="6147" name="Rectangle 3"/>
          <p:cNvSpPr>
            <a:spLocks noGrp="1" noChangeArrowheads="1"/>
          </p:cNvSpPr>
          <p:nvPr>
            <p:ph type="body" idx="1"/>
          </p:nvPr>
        </p:nvSpPr>
        <p:spPr>
          <a:xfrm>
            <a:off x="152400" y="914400"/>
            <a:ext cx="8763000" cy="1981200"/>
          </a:xfrm>
        </p:spPr>
        <p:txBody>
          <a:bodyPr/>
          <a:lstStyle/>
          <a:p>
            <a:pPr>
              <a:lnSpc>
                <a:spcPct val="80000"/>
              </a:lnSpc>
            </a:pPr>
            <a:r>
              <a:rPr lang="en-US" sz="2800"/>
              <a:t>Inputs:</a:t>
            </a:r>
          </a:p>
          <a:p>
            <a:pPr lvl="1">
              <a:lnSpc>
                <a:spcPct val="80000"/>
              </a:lnSpc>
            </a:pPr>
            <a:r>
              <a:rPr lang="en-US" sz="2400"/>
              <a:t>The incidents </a:t>
            </a:r>
          </a:p>
          <a:p>
            <a:pPr lvl="1">
              <a:lnSpc>
                <a:spcPct val="80000"/>
              </a:lnSpc>
            </a:pPr>
            <a:r>
              <a:rPr lang="en-US" sz="2400"/>
              <a:t>Prioritized by frequency, and duration</a:t>
            </a:r>
          </a:p>
          <a:p>
            <a:pPr lvl="1">
              <a:lnSpc>
                <a:spcPct val="80000"/>
              </a:lnSpc>
            </a:pPr>
            <a:endParaRPr lang="en-US" sz="2400"/>
          </a:p>
          <a:p>
            <a:pPr>
              <a:lnSpc>
                <a:spcPct val="80000"/>
              </a:lnSpc>
            </a:pPr>
            <a:r>
              <a:rPr lang="en-US" sz="2800"/>
              <a:t>The Process</a:t>
            </a:r>
          </a:p>
          <a:p>
            <a:pPr lvl="1">
              <a:lnSpc>
                <a:spcPct val="80000"/>
              </a:lnSpc>
            </a:pPr>
            <a:endParaRPr lang="en-US" sz="2400"/>
          </a:p>
        </p:txBody>
      </p:sp>
      <p:pic>
        <p:nvPicPr>
          <p:cNvPr id="6148" name="Picture 4"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879725"/>
            <a:ext cx="5867400" cy="3605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46129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0"/>
            <a:ext cx="8305800" cy="762000"/>
          </a:xfrm>
        </p:spPr>
        <p:txBody>
          <a:bodyPr/>
          <a:lstStyle/>
          <a:p>
            <a:r>
              <a:rPr lang="en-GB"/>
              <a:t>Process Improvement</a:t>
            </a:r>
            <a:endParaRPr lang="en-US"/>
          </a:p>
        </p:txBody>
      </p:sp>
      <p:sp>
        <p:nvSpPr>
          <p:cNvPr id="7172" name="Rectangle 4"/>
          <p:cNvSpPr>
            <a:spLocks noChangeArrowheads="1"/>
          </p:cNvSpPr>
          <p:nvPr/>
        </p:nvSpPr>
        <p:spPr bwMode="auto">
          <a:xfrm>
            <a:off x="685800" y="5943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lstStyle/>
          <a:p>
            <a:r>
              <a:rPr lang="en-GB" sz="1000">
                <a:latin typeface="Times New Roman" charset="0"/>
              </a:rPr>
              <a:t> </a:t>
            </a:r>
          </a:p>
        </p:txBody>
      </p:sp>
      <p:sp>
        <p:nvSpPr>
          <p:cNvPr id="7175" name="Oval 7"/>
          <p:cNvSpPr>
            <a:spLocks noChangeArrowheads="1"/>
          </p:cNvSpPr>
          <p:nvPr/>
        </p:nvSpPr>
        <p:spPr bwMode="auto">
          <a:xfrm>
            <a:off x="7397750" y="3352800"/>
            <a:ext cx="1746250" cy="1441450"/>
          </a:xfrm>
          <a:prstGeom prst="ellipse">
            <a:avLst/>
          </a:prstGeom>
          <a:solidFill>
            <a:srgbClr val="FFFF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lstStyle/>
          <a:p>
            <a:pPr algn="ctr"/>
            <a:r>
              <a:rPr lang="en-GB" b="1">
                <a:latin typeface="Times New Roman" charset="0"/>
              </a:rPr>
              <a:t>Incident </a:t>
            </a:r>
          </a:p>
          <a:p>
            <a:pPr algn="ctr"/>
            <a:r>
              <a:rPr lang="en-GB" b="1">
                <a:latin typeface="Times New Roman" charset="0"/>
              </a:rPr>
              <a:t>Analysis</a:t>
            </a:r>
          </a:p>
          <a:p>
            <a:pPr algn="ctr"/>
            <a:r>
              <a:rPr lang="en-GB" b="1">
                <a:latin typeface="Times New Roman" charset="0"/>
              </a:rPr>
              <a:t>process</a:t>
            </a:r>
          </a:p>
          <a:p>
            <a:pPr algn="ctr"/>
            <a:r>
              <a:rPr lang="en-GB" b="1">
                <a:latin typeface="Times New Roman" charset="0"/>
              </a:rPr>
              <a:t>owners</a:t>
            </a:r>
          </a:p>
        </p:txBody>
      </p:sp>
      <p:sp>
        <p:nvSpPr>
          <p:cNvPr id="7176" name="AutoShape 8"/>
          <p:cNvSpPr>
            <a:spLocks noChangeArrowheads="1"/>
          </p:cNvSpPr>
          <p:nvPr/>
        </p:nvSpPr>
        <p:spPr bwMode="auto">
          <a:xfrm>
            <a:off x="4724400" y="1066800"/>
            <a:ext cx="2354263" cy="1746250"/>
          </a:xfrm>
          <a:prstGeom prst="cube">
            <a:avLst>
              <a:gd name="adj" fmla="val 24986"/>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lstStyle/>
          <a:p>
            <a:pPr algn="ctr"/>
            <a:r>
              <a:rPr lang="en-GB" b="1">
                <a:solidFill>
                  <a:schemeClr val="bg1"/>
                </a:solidFill>
                <a:latin typeface="Times New Roman" charset="0"/>
              </a:rPr>
              <a:t>Incident </a:t>
            </a:r>
          </a:p>
          <a:p>
            <a:pPr algn="ctr"/>
            <a:r>
              <a:rPr lang="en-GB" b="1">
                <a:solidFill>
                  <a:schemeClr val="bg1"/>
                </a:solidFill>
                <a:latin typeface="Times New Roman" charset="0"/>
              </a:rPr>
              <a:t>Analysis</a:t>
            </a:r>
          </a:p>
          <a:p>
            <a:pPr algn="ctr"/>
            <a:r>
              <a:rPr lang="en-GB" b="1">
                <a:solidFill>
                  <a:schemeClr val="bg1"/>
                </a:solidFill>
                <a:latin typeface="Times New Roman" charset="0"/>
              </a:rPr>
              <a:t>Process</a:t>
            </a:r>
          </a:p>
          <a:p>
            <a:pPr algn="ctr"/>
            <a:r>
              <a:rPr lang="en-GB" b="1">
                <a:solidFill>
                  <a:schemeClr val="bg1"/>
                </a:solidFill>
                <a:latin typeface="Times New Roman" charset="0"/>
              </a:rPr>
              <a:t>Definition</a:t>
            </a:r>
          </a:p>
        </p:txBody>
      </p:sp>
      <p:sp>
        <p:nvSpPr>
          <p:cNvPr id="7177" name="AutoShape 9"/>
          <p:cNvSpPr>
            <a:spLocks noChangeArrowheads="1"/>
          </p:cNvSpPr>
          <p:nvPr/>
        </p:nvSpPr>
        <p:spPr bwMode="auto">
          <a:xfrm>
            <a:off x="381000" y="838200"/>
            <a:ext cx="2120900" cy="1435100"/>
          </a:xfrm>
          <a:prstGeom prst="cube">
            <a:avLst>
              <a:gd name="adj" fmla="val 24986"/>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lstStyle/>
          <a:p>
            <a:pPr algn="ctr"/>
            <a:r>
              <a:rPr lang="en-GB" b="1">
                <a:solidFill>
                  <a:schemeClr val="bg1"/>
                </a:solidFill>
                <a:latin typeface="Times New Roman" charset="0"/>
              </a:rPr>
              <a:t>Change</a:t>
            </a:r>
          </a:p>
          <a:p>
            <a:pPr algn="ctr"/>
            <a:r>
              <a:rPr lang="en-GB" b="1">
                <a:solidFill>
                  <a:schemeClr val="bg1"/>
                </a:solidFill>
                <a:latin typeface="Times New Roman" charset="0"/>
              </a:rPr>
              <a:t>specification</a:t>
            </a:r>
          </a:p>
        </p:txBody>
      </p:sp>
      <p:sp>
        <p:nvSpPr>
          <p:cNvPr id="7178" name="Oval 10"/>
          <p:cNvSpPr>
            <a:spLocks noChangeArrowheads="1"/>
          </p:cNvSpPr>
          <p:nvPr/>
        </p:nvSpPr>
        <p:spPr bwMode="auto">
          <a:xfrm>
            <a:off x="539750" y="4121150"/>
            <a:ext cx="1739900" cy="1130300"/>
          </a:xfrm>
          <a:prstGeom prst="ellipse">
            <a:avLst/>
          </a:prstGeom>
          <a:solidFill>
            <a:srgbClr val="FFFF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lstStyle/>
          <a:p>
            <a:pPr algn="ctr"/>
            <a:r>
              <a:rPr lang="en-GB" sz="1600" b="1">
                <a:latin typeface="Times New Roman" charset="0"/>
              </a:rPr>
              <a:t>Improvement</a:t>
            </a:r>
            <a:r>
              <a:rPr lang="en-GB" b="1">
                <a:latin typeface="Times New Roman" charset="0"/>
              </a:rPr>
              <a:t> </a:t>
            </a:r>
          </a:p>
          <a:p>
            <a:pPr algn="ctr"/>
            <a:r>
              <a:rPr lang="en-GB" sz="2000" b="1">
                <a:latin typeface="Times New Roman" charset="0"/>
              </a:rPr>
              <a:t>Team</a:t>
            </a:r>
            <a:endParaRPr lang="en-GB" b="1">
              <a:latin typeface="Times New Roman" charset="0"/>
            </a:endParaRPr>
          </a:p>
        </p:txBody>
      </p:sp>
      <p:sp>
        <p:nvSpPr>
          <p:cNvPr id="7179" name="Rectangle 11"/>
          <p:cNvSpPr>
            <a:spLocks noChangeArrowheads="1"/>
          </p:cNvSpPr>
          <p:nvPr/>
        </p:nvSpPr>
        <p:spPr bwMode="auto">
          <a:xfrm>
            <a:off x="2514600" y="2286000"/>
            <a:ext cx="1663700" cy="1587500"/>
          </a:xfrm>
          <a:prstGeom prst="rect">
            <a:avLst/>
          </a:prstGeom>
          <a:solidFill>
            <a:srgbClr val="FF6633"/>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lstStyle/>
          <a:p>
            <a:pPr algn="ctr"/>
            <a:r>
              <a:rPr lang="en-GB" sz="2000" b="1">
                <a:latin typeface="Times New Roman" charset="0"/>
              </a:rPr>
              <a:t>Build and </a:t>
            </a:r>
          </a:p>
          <a:p>
            <a:pPr algn="ctr"/>
            <a:r>
              <a:rPr lang="en-GB" sz="2000" b="1">
                <a:latin typeface="Times New Roman" charset="0"/>
              </a:rPr>
              <a:t>Maintain </a:t>
            </a:r>
          </a:p>
          <a:p>
            <a:pPr algn="ctr"/>
            <a:r>
              <a:rPr lang="en-GB" sz="2000" b="1">
                <a:latin typeface="Times New Roman" charset="0"/>
              </a:rPr>
              <a:t>Application </a:t>
            </a:r>
          </a:p>
          <a:p>
            <a:pPr algn="ctr"/>
            <a:r>
              <a:rPr lang="en-GB" sz="2000" b="1">
                <a:latin typeface="Times New Roman" charset="0"/>
              </a:rPr>
              <a:t>or </a:t>
            </a:r>
          </a:p>
          <a:p>
            <a:pPr algn="ctr"/>
            <a:r>
              <a:rPr lang="en-GB" sz="2000" b="1">
                <a:latin typeface="Times New Roman" charset="0"/>
              </a:rPr>
              <a:t>environment</a:t>
            </a:r>
          </a:p>
        </p:txBody>
      </p:sp>
      <p:sp>
        <p:nvSpPr>
          <p:cNvPr id="7180" name="Rectangle 12"/>
          <p:cNvSpPr>
            <a:spLocks noChangeArrowheads="1"/>
          </p:cNvSpPr>
          <p:nvPr/>
        </p:nvSpPr>
        <p:spPr bwMode="auto">
          <a:xfrm>
            <a:off x="4578350" y="3511550"/>
            <a:ext cx="1663700" cy="1587500"/>
          </a:xfrm>
          <a:prstGeom prst="rect">
            <a:avLst/>
          </a:prstGeom>
          <a:solidFill>
            <a:srgbClr val="FF6633"/>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lstStyle/>
          <a:p>
            <a:pPr algn="ctr"/>
            <a:r>
              <a:rPr lang="en-GB" b="1">
                <a:latin typeface="Times New Roman" charset="0"/>
              </a:rPr>
              <a:t>Application</a:t>
            </a:r>
          </a:p>
          <a:p>
            <a:pPr algn="ctr"/>
            <a:r>
              <a:rPr lang="en-GB" b="1">
                <a:latin typeface="Times New Roman" charset="0"/>
              </a:rPr>
              <a:t>Incident</a:t>
            </a:r>
          </a:p>
          <a:p>
            <a:pPr algn="ctr"/>
            <a:r>
              <a:rPr lang="en-GB" b="1">
                <a:latin typeface="Times New Roman" charset="0"/>
              </a:rPr>
              <a:t>Analysis</a:t>
            </a:r>
          </a:p>
          <a:p>
            <a:pPr algn="ctr"/>
            <a:r>
              <a:rPr lang="en-GB" b="1">
                <a:latin typeface="Times New Roman" charset="0"/>
              </a:rPr>
              <a:t>Team</a:t>
            </a:r>
          </a:p>
        </p:txBody>
      </p:sp>
      <p:sp>
        <p:nvSpPr>
          <p:cNvPr id="7181" name="Line 13"/>
          <p:cNvSpPr>
            <a:spLocks noChangeShapeType="1"/>
          </p:cNvSpPr>
          <p:nvPr/>
        </p:nvSpPr>
        <p:spPr bwMode="auto">
          <a:xfrm>
            <a:off x="2236788" y="2008188"/>
            <a:ext cx="481012" cy="481012"/>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7182" name="Line 14"/>
          <p:cNvSpPr>
            <a:spLocks noChangeShapeType="1"/>
          </p:cNvSpPr>
          <p:nvPr/>
        </p:nvSpPr>
        <p:spPr bwMode="auto">
          <a:xfrm>
            <a:off x="4114800" y="3124200"/>
            <a:ext cx="481013" cy="481013"/>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7183" name="Line 15"/>
          <p:cNvSpPr>
            <a:spLocks noChangeShapeType="1"/>
          </p:cNvSpPr>
          <p:nvPr/>
        </p:nvSpPr>
        <p:spPr bwMode="auto">
          <a:xfrm>
            <a:off x="6275388" y="4191000"/>
            <a:ext cx="1116012"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7184" name="Line 16"/>
          <p:cNvSpPr>
            <a:spLocks noChangeShapeType="1"/>
          </p:cNvSpPr>
          <p:nvPr/>
        </p:nvSpPr>
        <p:spPr bwMode="auto">
          <a:xfrm flipH="1" flipV="1">
            <a:off x="6553200" y="2438400"/>
            <a:ext cx="1065213" cy="912813"/>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7185" name="Line 17"/>
          <p:cNvSpPr>
            <a:spLocks noChangeShapeType="1"/>
          </p:cNvSpPr>
          <p:nvPr/>
        </p:nvSpPr>
        <p:spPr bwMode="auto">
          <a:xfrm>
            <a:off x="5791200" y="2846388"/>
            <a:ext cx="0" cy="633412"/>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7186" name="Line 18"/>
          <p:cNvSpPr>
            <a:spLocks noChangeShapeType="1"/>
          </p:cNvSpPr>
          <p:nvPr/>
        </p:nvSpPr>
        <p:spPr bwMode="auto">
          <a:xfrm>
            <a:off x="2236788" y="4648200"/>
            <a:ext cx="2309812" cy="0"/>
          </a:xfrm>
          <a:prstGeom prst="line">
            <a:avLst/>
          </a:prstGeom>
          <a:noFill/>
          <a:ln w="508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7187" name="Line 19"/>
          <p:cNvSpPr>
            <a:spLocks noChangeShapeType="1"/>
          </p:cNvSpPr>
          <p:nvPr/>
        </p:nvSpPr>
        <p:spPr bwMode="auto">
          <a:xfrm>
            <a:off x="1371600" y="2312988"/>
            <a:ext cx="0" cy="1776412"/>
          </a:xfrm>
          <a:prstGeom prst="line">
            <a:avLst/>
          </a:prstGeom>
          <a:noFill/>
          <a:ln w="508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7188" name="Rectangle 20"/>
          <p:cNvSpPr>
            <a:spLocks noChangeArrowheads="1"/>
          </p:cNvSpPr>
          <p:nvPr/>
        </p:nvSpPr>
        <p:spPr bwMode="auto">
          <a:xfrm>
            <a:off x="6019800" y="4343400"/>
            <a:ext cx="1762125"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lnSpc>
                <a:spcPct val="50000"/>
              </a:lnSpc>
              <a:spcBef>
                <a:spcPct val="50000"/>
              </a:spcBef>
            </a:pPr>
            <a:r>
              <a:rPr lang="en-GB" sz="1800" b="1">
                <a:latin typeface="Times New Roman" charset="0"/>
              </a:rPr>
              <a:t>IA Process </a:t>
            </a:r>
          </a:p>
          <a:p>
            <a:pPr algn="ctr">
              <a:lnSpc>
                <a:spcPct val="50000"/>
              </a:lnSpc>
              <a:spcBef>
                <a:spcPct val="50000"/>
              </a:spcBef>
            </a:pPr>
            <a:r>
              <a:rPr lang="en-GB" sz="1800" b="1">
                <a:latin typeface="Times New Roman" charset="0"/>
              </a:rPr>
              <a:t>Improvement</a:t>
            </a:r>
          </a:p>
          <a:p>
            <a:pPr algn="ctr">
              <a:lnSpc>
                <a:spcPct val="50000"/>
              </a:lnSpc>
              <a:spcBef>
                <a:spcPct val="50000"/>
              </a:spcBef>
            </a:pPr>
            <a:r>
              <a:rPr lang="en-GB" sz="1800" b="1">
                <a:latin typeface="Times New Roman" charset="0"/>
              </a:rPr>
              <a:t>suggestions</a:t>
            </a:r>
          </a:p>
        </p:txBody>
      </p:sp>
      <p:sp>
        <p:nvSpPr>
          <p:cNvPr id="7189" name="Rectangle 21"/>
          <p:cNvSpPr>
            <a:spLocks noChangeArrowheads="1"/>
          </p:cNvSpPr>
          <p:nvPr/>
        </p:nvSpPr>
        <p:spPr bwMode="auto">
          <a:xfrm>
            <a:off x="6923088" y="2133600"/>
            <a:ext cx="2220912"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r>
              <a:rPr lang="en-GB" sz="1800" b="1">
                <a:latin typeface="Times New Roman" charset="0"/>
              </a:rPr>
              <a:t>Incident </a:t>
            </a:r>
          </a:p>
          <a:p>
            <a:pPr algn="ctr"/>
            <a:r>
              <a:rPr lang="en-GB" sz="1800" b="1">
                <a:latin typeface="Times New Roman" charset="0"/>
              </a:rPr>
              <a:t>Analysis Process change</a:t>
            </a:r>
          </a:p>
          <a:p>
            <a:pPr algn="ctr">
              <a:lnSpc>
                <a:spcPct val="40000"/>
              </a:lnSpc>
              <a:spcBef>
                <a:spcPct val="50000"/>
              </a:spcBef>
            </a:pPr>
            <a:r>
              <a:rPr lang="en-GB" sz="1800" b="1">
                <a:latin typeface="Times New Roman" charset="0"/>
              </a:rPr>
              <a:t>decisions</a:t>
            </a:r>
          </a:p>
        </p:txBody>
      </p:sp>
      <p:sp>
        <p:nvSpPr>
          <p:cNvPr id="7190" name="Rectangle 22"/>
          <p:cNvSpPr>
            <a:spLocks noChangeArrowheads="1"/>
          </p:cNvSpPr>
          <p:nvPr/>
        </p:nvSpPr>
        <p:spPr bwMode="auto">
          <a:xfrm>
            <a:off x="300038" y="2811463"/>
            <a:ext cx="2219325" cy="107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lnSpc>
                <a:spcPct val="90000"/>
              </a:lnSpc>
              <a:spcBef>
                <a:spcPct val="50000"/>
              </a:spcBef>
            </a:pPr>
            <a:r>
              <a:rPr lang="en-GB" b="1">
                <a:latin typeface="Times New Roman" charset="0"/>
              </a:rPr>
              <a:t>Improvement Area change Hypothesis</a:t>
            </a:r>
          </a:p>
        </p:txBody>
      </p:sp>
      <p:sp>
        <p:nvSpPr>
          <p:cNvPr id="7191" name="Rectangle 23"/>
          <p:cNvSpPr>
            <a:spLocks noChangeArrowheads="1"/>
          </p:cNvSpPr>
          <p:nvPr/>
        </p:nvSpPr>
        <p:spPr bwMode="auto">
          <a:xfrm>
            <a:off x="2438400" y="4038600"/>
            <a:ext cx="2219325" cy="127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lnSpc>
                <a:spcPct val="70000"/>
              </a:lnSpc>
              <a:spcBef>
                <a:spcPct val="50000"/>
              </a:spcBef>
            </a:pPr>
            <a:r>
              <a:rPr lang="en-GB" sz="1800" b="1">
                <a:latin typeface="Times New Roman" charset="0"/>
              </a:rPr>
              <a:t>Application</a:t>
            </a:r>
          </a:p>
          <a:p>
            <a:pPr algn="ctr">
              <a:lnSpc>
                <a:spcPct val="70000"/>
              </a:lnSpc>
              <a:spcBef>
                <a:spcPct val="50000"/>
              </a:spcBef>
            </a:pPr>
            <a:r>
              <a:rPr lang="en-GB" sz="1800" b="1">
                <a:latin typeface="Times New Roman" charset="0"/>
              </a:rPr>
              <a:t>Improvement</a:t>
            </a:r>
          </a:p>
          <a:p>
            <a:pPr algn="ctr">
              <a:lnSpc>
                <a:spcPct val="70000"/>
              </a:lnSpc>
              <a:spcBef>
                <a:spcPct val="50000"/>
              </a:spcBef>
            </a:pPr>
            <a:r>
              <a:rPr lang="en-GB" sz="1800" b="1">
                <a:latin typeface="Times New Roman" charset="0"/>
              </a:rPr>
              <a:t>Suggestions</a:t>
            </a:r>
          </a:p>
          <a:p>
            <a:pPr algn="ctr">
              <a:lnSpc>
                <a:spcPct val="70000"/>
              </a:lnSpc>
              <a:spcBef>
                <a:spcPct val="50000"/>
              </a:spcBef>
            </a:pPr>
            <a:r>
              <a:rPr lang="en-GB" sz="1800" b="1">
                <a:latin typeface="Times New Roman" charset="0"/>
              </a:rPr>
              <a:t>(brainstormed)</a:t>
            </a:r>
          </a:p>
        </p:txBody>
      </p:sp>
      <p:sp>
        <p:nvSpPr>
          <p:cNvPr id="7192" name="Rectangle 24"/>
          <p:cNvSpPr>
            <a:spLocks noGrp="1" noChangeArrowheads="1"/>
          </p:cNvSpPr>
          <p:nvPr>
            <p:ph type="body" idx="1"/>
          </p:nvPr>
        </p:nvSpPr>
        <p:spPr>
          <a:xfrm>
            <a:off x="381000" y="5943600"/>
            <a:ext cx="8763000" cy="457200"/>
          </a:xfrm>
          <a:ln/>
          <a:extLst>
            <a:ext uri="{91240B29-F687-4f45-9708-019B960494DF}">
              <a14:hiddenLine xmlns:a14="http://schemas.microsoft.com/office/drawing/2010/main" w="12700">
                <a:solidFill>
                  <a:schemeClr val="tx1"/>
                </a:solidFill>
                <a:miter lim="800000"/>
                <a:headEnd/>
                <a:tailEnd/>
              </a14:hiddenLine>
            </a:ext>
          </a:extLst>
        </p:spPr>
        <p:txBody>
          <a:bodyPr/>
          <a:lstStyle/>
          <a:p>
            <a:pPr>
              <a:lnSpc>
                <a:spcPct val="80000"/>
              </a:lnSpc>
            </a:pPr>
            <a:endParaRPr lang="en-GB" sz="2800"/>
          </a:p>
        </p:txBody>
      </p:sp>
    </p:spTree>
    <p:extLst>
      <p:ext uri="{BB962C8B-B14F-4D97-AF65-F5344CB8AC3E}">
        <p14:creationId xmlns:p14="http://schemas.microsoft.com/office/powerpoint/2010/main" val="416022409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t>The DPP [Stability] organization</a:t>
            </a:r>
          </a:p>
        </p:txBody>
      </p:sp>
      <p:sp>
        <p:nvSpPr>
          <p:cNvPr id="15363" name="Rectangle 3"/>
          <p:cNvSpPr>
            <a:spLocks noGrp="1" noChangeArrowheads="1"/>
          </p:cNvSpPr>
          <p:nvPr>
            <p:ph type="body" idx="1"/>
          </p:nvPr>
        </p:nvSpPr>
        <p:spPr>
          <a:xfrm>
            <a:off x="381000" y="914400"/>
            <a:ext cx="8763000" cy="5486400"/>
          </a:xfrm>
        </p:spPr>
        <p:txBody>
          <a:bodyPr/>
          <a:lstStyle/>
          <a:p>
            <a:pPr>
              <a:lnSpc>
                <a:spcPct val="80000"/>
              </a:lnSpc>
            </a:pPr>
            <a:r>
              <a:rPr lang="en-US" sz="2800"/>
              <a:t>Data about incidents is made available to the </a:t>
            </a:r>
          </a:p>
          <a:p>
            <a:pPr lvl="1">
              <a:lnSpc>
                <a:spcPct val="80000"/>
              </a:lnSpc>
            </a:pPr>
            <a:r>
              <a:rPr lang="en-US" sz="2400"/>
              <a:t>Application Incident Analysis Team (</a:t>
            </a:r>
            <a:r>
              <a:rPr lang="ja-JP" altLang="en-US" sz="2400">
                <a:latin typeface="Arial"/>
              </a:rPr>
              <a:t>“</a:t>
            </a:r>
            <a:r>
              <a:rPr lang="en-US" sz="2400"/>
              <a:t>AppIAT</a:t>
            </a:r>
            <a:r>
              <a:rPr lang="ja-JP" altLang="en-US" sz="2400">
                <a:latin typeface="Arial"/>
              </a:rPr>
              <a:t>”</a:t>
            </a:r>
            <a:r>
              <a:rPr lang="en-US" sz="2400"/>
              <a:t>) (2-5 people)</a:t>
            </a:r>
          </a:p>
          <a:p>
            <a:pPr>
              <a:lnSpc>
                <a:spcPct val="80000"/>
              </a:lnSpc>
            </a:pPr>
            <a:r>
              <a:rPr lang="en-US" sz="2800"/>
              <a:t>The AppIAT is composed of people near to the app (managers, designers, testers, maintainers).</a:t>
            </a:r>
          </a:p>
          <a:p>
            <a:pPr lvl="1">
              <a:lnSpc>
                <a:spcPct val="80000"/>
              </a:lnSpc>
            </a:pPr>
            <a:r>
              <a:rPr lang="en-US" sz="2400"/>
              <a:t>They have realistic insights about causes and cures that others do not have</a:t>
            </a:r>
          </a:p>
          <a:p>
            <a:pPr>
              <a:lnSpc>
                <a:spcPct val="80000"/>
              </a:lnSpc>
            </a:pPr>
            <a:r>
              <a:rPr lang="en-US" sz="2800"/>
              <a:t>They select interesting incidents (high frequency of similar type, high duration of outage) - their choice </a:t>
            </a:r>
          </a:p>
          <a:p>
            <a:pPr lvl="1">
              <a:lnSpc>
                <a:spcPct val="80000"/>
              </a:lnSpc>
            </a:pPr>
            <a:r>
              <a:rPr lang="en-US" sz="2400"/>
              <a:t>	</a:t>
            </a:r>
            <a:r>
              <a:rPr lang="ja-JP" altLang="en-US" sz="2400">
                <a:latin typeface="Arial"/>
              </a:rPr>
              <a:t>“</a:t>
            </a:r>
            <a:r>
              <a:rPr lang="en-US" sz="2400"/>
              <a:t>problems worthy of attack, prove their worth by fighting back</a:t>
            </a:r>
            <a:r>
              <a:rPr lang="ja-JP" altLang="en-US" sz="2400">
                <a:latin typeface="Arial"/>
              </a:rPr>
              <a:t>”</a:t>
            </a:r>
            <a:r>
              <a:rPr lang="en-US" sz="2400"/>
              <a:t> (Piet Hein)</a:t>
            </a:r>
          </a:p>
          <a:p>
            <a:pPr>
              <a:lnSpc>
                <a:spcPct val="80000"/>
              </a:lnSpc>
            </a:pPr>
            <a:r>
              <a:rPr lang="en-US" sz="2800"/>
              <a:t>They make a set of buzz word guesses as to </a:t>
            </a:r>
            <a:r>
              <a:rPr lang="ja-JP" altLang="en-US" sz="2800">
                <a:latin typeface="Arial"/>
              </a:rPr>
              <a:t>‘</a:t>
            </a:r>
            <a:r>
              <a:rPr lang="en-US" sz="2800"/>
              <a:t>Cause</a:t>
            </a:r>
            <a:r>
              <a:rPr lang="ja-JP" altLang="en-US" sz="2800">
                <a:latin typeface="Arial"/>
              </a:rPr>
              <a:t>’</a:t>
            </a:r>
            <a:r>
              <a:rPr lang="en-US" sz="2800"/>
              <a:t>,</a:t>
            </a:r>
          </a:p>
          <a:p>
            <a:pPr lvl="1">
              <a:lnSpc>
                <a:spcPct val="80000"/>
              </a:lnSpc>
            </a:pPr>
            <a:r>
              <a:rPr lang="en-US" sz="2400"/>
              <a:t> in less than 5 minutes total</a:t>
            </a:r>
          </a:p>
          <a:p>
            <a:pPr>
              <a:lnSpc>
                <a:spcPct val="80000"/>
              </a:lnSpc>
            </a:pPr>
            <a:r>
              <a:rPr lang="en-US" sz="2800"/>
              <a:t>They make a set of buzzword Guesses as to Cure,</a:t>
            </a:r>
          </a:p>
          <a:p>
            <a:pPr lvl="1">
              <a:lnSpc>
                <a:spcPct val="80000"/>
              </a:lnSpc>
            </a:pPr>
            <a:r>
              <a:rPr lang="en-US" sz="2400"/>
              <a:t>In less than 5 minutes total.</a:t>
            </a:r>
          </a:p>
        </p:txBody>
      </p:sp>
    </p:spTree>
    <p:extLst>
      <p:ext uri="{BB962C8B-B14F-4D97-AF65-F5344CB8AC3E}">
        <p14:creationId xmlns:p14="http://schemas.microsoft.com/office/powerpoint/2010/main" val="10082809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t>Collecting Incident Analysis Data</a:t>
            </a:r>
          </a:p>
        </p:txBody>
      </p:sp>
      <p:sp>
        <p:nvSpPr>
          <p:cNvPr id="16387" name="Rectangle 3"/>
          <p:cNvSpPr>
            <a:spLocks noGrp="1" noChangeArrowheads="1"/>
          </p:cNvSpPr>
          <p:nvPr>
            <p:ph type="body" idx="1"/>
          </p:nvPr>
        </p:nvSpPr>
        <p:spPr/>
        <p:txBody>
          <a:bodyPr>
            <a:normAutofit fontScale="92500" lnSpcReduction="10000"/>
          </a:bodyPr>
          <a:lstStyle/>
          <a:p>
            <a:r>
              <a:rPr lang="en-US" sz="2800"/>
              <a:t>There is no intent to do deep investigative analysis at this stage</a:t>
            </a:r>
          </a:p>
          <a:p>
            <a:r>
              <a:rPr lang="en-US" sz="2800"/>
              <a:t>The IA team can </a:t>
            </a:r>
          </a:p>
          <a:p>
            <a:pPr lvl="1"/>
            <a:r>
              <a:rPr lang="en-US" sz="2400"/>
              <a:t>suggest several incident root causes</a:t>
            </a:r>
          </a:p>
          <a:p>
            <a:pPr lvl="1"/>
            <a:r>
              <a:rPr lang="en-US" sz="2400"/>
              <a:t> and several different, inconsistent and even </a:t>
            </a:r>
            <a:r>
              <a:rPr lang="ja-JP" altLang="en-US" sz="2400">
                <a:latin typeface="Arial"/>
              </a:rPr>
              <a:t>‘</a:t>
            </a:r>
            <a:r>
              <a:rPr lang="en-US" sz="2400"/>
              <a:t>bad</a:t>
            </a:r>
            <a:r>
              <a:rPr lang="ja-JP" altLang="en-US" sz="2400">
                <a:latin typeface="Arial"/>
              </a:rPr>
              <a:t>’</a:t>
            </a:r>
            <a:r>
              <a:rPr lang="en-US" sz="2400"/>
              <a:t> or </a:t>
            </a:r>
            <a:r>
              <a:rPr lang="ja-JP" altLang="en-US" sz="2400">
                <a:latin typeface="Arial"/>
              </a:rPr>
              <a:t>‘</a:t>
            </a:r>
            <a:r>
              <a:rPr lang="en-US" sz="2400"/>
              <a:t>wrong</a:t>
            </a:r>
            <a:r>
              <a:rPr lang="ja-JP" altLang="en-US" sz="2400">
                <a:latin typeface="Arial"/>
              </a:rPr>
              <a:t>’</a:t>
            </a:r>
            <a:r>
              <a:rPr lang="en-US" sz="2400"/>
              <a:t> cures (process or system improvements)</a:t>
            </a:r>
          </a:p>
          <a:p>
            <a:pPr lvl="1"/>
            <a:r>
              <a:rPr lang="en-US" sz="2400"/>
              <a:t> their main job is to quickly provide local to incident insights - which get cumulated and handed to appropriate process and application owners (Improvement Teams)</a:t>
            </a:r>
          </a:p>
          <a:p>
            <a:pPr lvl="1"/>
            <a:r>
              <a:rPr lang="en-US" sz="2400"/>
              <a:t>The Improvement Teams will take serious responsibility for analyzing the IA Team inputs. And doing something practical about them.</a:t>
            </a:r>
          </a:p>
        </p:txBody>
      </p:sp>
    </p:spTree>
    <p:extLst>
      <p:ext uri="{BB962C8B-B14F-4D97-AF65-F5344CB8AC3E}">
        <p14:creationId xmlns:p14="http://schemas.microsoft.com/office/powerpoint/2010/main" val="8467089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SOURCE (PDF SLIDES 2003)</a:t>
            </a:r>
            <a:endParaRPr lang="en-GB" dirty="0"/>
          </a:p>
        </p:txBody>
      </p:sp>
      <p:sp>
        <p:nvSpPr>
          <p:cNvPr id="3" name="Content Placeholder 2"/>
          <p:cNvSpPr>
            <a:spLocks noGrp="1"/>
          </p:cNvSpPr>
          <p:nvPr>
            <p:ph idx="1"/>
          </p:nvPr>
        </p:nvSpPr>
        <p:spPr/>
        <p:txBody>
          <a:bodyPr/>
          <a:lstStyle/>
          <a:p>
            <a:pPr algn="ctr"/>
            <a:r>
              <a:rPr lang="en-US" dirty="0"/>
              <a:t>Experiences in</a:t>
            </a:r>
            <a:br>
              <a:rPr lang="en-US" dirty="0"/>
            </a:br>
            <a:r>
              <a:rPr lang="en-US" dirty="0"/>
              <a:t>Root Cause Analysis and Defect Prevention Methods </a:t>
            </a:r>
          </a:p>
          <a:p>
            <a:pPr algn="ctr"/>
            <a:r>
              <a:rPr lang="en-US" dirty="0"/>
              <a:t>Kelly L. Lanier Raytheon Network Centric Systems </a:t>
            </a:r>
            <a:r>
              <a:rPr lang="en-US" dirty="0" err="1"/>
              <a:t>klanier@raytheon.com</a:t>
            </a:r>
            <a:r>
              <a:rPr lang="en-US" dirty="0"/>
              <a:t> </a:t>
            </a:r>
          </a:p>
          <a:p>
            <a:pPr algn="ctr"/>
            <a:endParaRPr lang="en-GB" dirty="0"/>
          </a:p>
        </p:txBody>
      </p:sp>
    </p:spTree>
    <p:extLst>
      <p:ext uri="{BB962C8B-B14F-4D97-AF65-F5344CB8AC3E}">
        <p14:creationId xmlns:p14="http://schemas.microsoft.com/office/powerpoint/2010/main" val="373512866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Screen Shot 2014-08-16 at 13.48.31.png"/>
          <p:cNvPicPr>
            <a:picLocks noGrp="1" noChangeAspect="1"/>
          </p:cNvPicPr>
          <p:nvPr>
            <p:ph idx="1"/>
          </p:nvPr>
        </p:nvPicPr>
        <p:blipFill>
          <a:blip r:embed="rId3">
            <a:extLst>
              <a:ext uri="{28A0092B-C50C-407E-A947-70E740481C1C}">
                <a14:useLocalDpi xmlns:a14="http://schemas.microsoft.com/office/drawing/2010/main" val="0"/>
              </a:ext>
            </a:extLst>
          </a:blip>
          <a:srcRect l="-13273" r="-13273"/>
          <a:stretch>
            <a:fillRect/>
          </a:stretch>
        </p:blipFill>
        <p:spPr/>
      </p:pic>
    </p:spTree>
    <p:extLst>
      <p:ext uri="{BB962C8B-B14F-4D97-AF65-F5344CB8AC3E}">
        <p14:creationId xmlns:p14="http://schemas.microsoft.com/office/powerpoint/2010/main" val="348558578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Screen Shot 2014-08-16 at 13.48.59.png"/>
          <p:cNvPicPr>
            <a:picLocks noGrp="1" noChangeAspect="1"/>
          </p:cNvPicPr>
          <p:nvPr>
            <p:ph idx="1"/>
          </p:nvPr>
        </p:nvPicPr>
        <p:blipFill>
          <a:blip r:embed="rId3">
            <a:extLst>
              <a:ext uri="{28A0092B-C50C-407E-A947-70E740481C1C}">
                <a14:useLocalDpi xmlns:a14="http://schemas.microsoft.com/office/drawing/2010/main" val="0"/>
              </a:ext>
            </a:extLst>
          </a:blip>
          <a:srcRect l="-20969" r="-20969"/>
          <a:stretch>
            <a:fillRect/>
          </a:stretch>
        </p:blipFill>
        <p:spPr/>
      </p:pic>
    </p:spTree>
    <p:extLst>
      <p:ext uri="{BB962C8B-B14F-4D97-AF65-F5344CB8AC3E}">
        <p14:creationId xmlns:p14="http://schemas.microsoft.com/office/powerpoint/2010/main" val="318783812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Screen Shot 2014-08-16 at 13.49.32.png"/>
          <p:cNvPicPr>
            <a:picLocks noGrp="1" noChangeAspect="1"/>
          </p:cNvPicPr>
          <p:nvPr>
            <p:ph idx="1"/>
          </p:nvPr>
        </p:nvPicPr>
        <p:blipFill>
          <a:blip r:embed="rId3">
            <a:extLst>
              <a:ext uri="{28A0092B-C50C-407E-A947-70E740481C1C}">
                <a14:useLocalDpi xmlns:a14="http://schemas.microsoft.com/office/drawing/2010/main" val="0"/>
              </a:ext>
            </a:extLst>
          </a:blip>
          <a:srcRect l="-14867" r="-14867"/>
          <a:stretch>
            <a:fillRect/>
          </a:stretch>
        </p:blipFill>
        <p:spPr/>
      </p:pic>
    </p:spTree>
    <p:extLst>
      <p:ext uri="{BB962C8B-B14F-4D97-AF65-F5344CB8AC3E}">
        <p14:creationId xmlns:p14="http://schemas.microsoft.com/office/powerpoint/2010/main" val="232680602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Screen Shot 2014-08-16 at 13.49.49.png"/>
          <p:cNvPicPr>
            <a:picLocks noGrp="1" noChangeAspect="1"/>
          </p:cNvPicPr>
          <p:nvPr>
            <p:ph idx="1"/>
          </p:nvPr>
        </p:nvPicPr>
        <p:blipFill>
          <a:blip r:embed="rId3">
            <a:extLst>
              <a:ext uri="{28A0092B-C50C-407E-A947-70E740481C1C}">
                <a14:useLocalDpi xmlns:a14="http://schemas.microsoft.com/office/drawing/2010/main" val="0"/>
              </a:ext>
            </a:extLst>
          </a:blip>
          <a:srcRect l="-13883" r="-13883"/>
          <a:stretch>
            <a:fillRect/>
          </a:stretch>
        </p:blipFill>
        <p:spPr/>
      </p:pic>
    </p:spTree>
    <p:extLst>
      <p:ext uri="{BB962C8B-B14F-4D97-AF65-F5344CB8AC3E}">
        <p14:creationId xmlns:p14="http://schemas.microsoft.com/office/powerpoint/2010/main" val="350646161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2 Chapters on DPP 1993</a:t>
            </a:r>
            <a:endParaRPr lang="en-GB" dirty="0"/>
          </a:p>
        </p:txBody>
      </p:sp>
      <p:pic>
        <p:nvPicPr>
          <p:cNvPr id="4" name="Content Placeholder 3" descr="software inspection book cover 2014 iphone 5s.jpg"/>
          <p:cNvPicPr>
            <a:picLocks noGrp="1" noChangeAspect="1"/>
          </p:cNvPicPr>
          <p:nvPr>
            <p:ph idx="1"/>
          </p:nvPr>
        </p:nvPicPr>
        <p:blipFill>
          <a:blip r:embed="rId3">
            <a:extLst>
              <a:ext uri="{28A0092B-C50C-407E-A947-70E740481C1C}">
                <a14:useLocalDpi xmlns:a14="http://schemas.microsoft.com/office/drawing/2010/main" val="0"/>
              </a:ext>
            </a:extLst>
          </a:blip>
          <a:srcRect l="-85906" r="-85906"/>
          <a:stretch>
            <a:fillRect/>
          </a:stretch>
        </p:blipFill>
        <p:spPr/>
      </p:pic>
    </p:spTree>
    <p:extLst>
      <p:ext uri="{BB962C8B-B14F-4D97-AF65-F5344CB8AC3E}">
        <p14:creationId xmlns:p14="http://schemas.microsoft.com/office/powerpoint/2010/main" val="176603479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286000"/>
            <a:ext cx="7772400" cy="1143000"/>
          </a:xfrm>
        </p:spPr>
        <p:txBody>
          <a:bodyPr/>
          <a:lstStyle/>
          <a:p>
            <a:r>
              <a:rPr lang="en-US"/>
              <a:t>DPP</a:t>
            </a:r>
          </a:p>
        </p:txBody>
      </p:sp>
      <p:sp>
        <p:nvSpPr>
          <p:cNvPr id="2051" name="Rectangle 3"/>
          <p:cNvSpPr>
            <a:spLocks noGrp="1" noChangeArrowheads="1"/>
          </p:cNvSpPr>
          <p:nvPr>
            <p:ph type="subTitle" idx="1"/>
          </p:nvPr>
        </p:nvSpPr>
        <p:spPr/>
        <p:txBody>
          <a:bodyPr/>
          <a:lstStyle/>
          <a:p>
            <a:r>
              <a:rPr lang="en-US"/>
              <a:t>TOM GILB</a:t>
            </a:r>
          </a:p>
        </p:txBody>
      </p:sp>
    </p:spTree>
    <p:extLst>
      <p:ext uri="{BB962C8B-B14F-4D97-AF65-F5344CB8AC3E}">
        <p14:creationId xmlns:p14="http://schemas.microsoft.com/office/powerpoint/2010/main" val="23992424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
          <p:cNvGrpSpPr>
            <a:grpSpLocks/>
          </p:cNvGrpSpPr>
          <p:nvPr/>
        </p:nvGrpSpPr>
        <p:grpSpPr bwMode="auto">
          <a:xfrm>
            <a:off x="990600" y="3292475"/>
            <a:ext cx="5029200" cy="3048000"/>
            <a:chOff x="624" y="2016"/>
            <a:chExt cx="3168" cy="1920"/>
          </a:xfrm>
        </p:grpSpPr>
        <p:sp>
          <p:nvSpPr>
            <p:cNvPr id="5123" name="Rectangle 3"/>
            <p:cNvSpPr>
              <a:spLocks noChangeArrowheads="1"/>
            </p:cNvSpPr>
            <p:nvPr/>
          </p:nvSpPr>
          <p:spPr bwMode="auto">
            <a:xfrm>
              <a:off x="624" y="2016"/>
              <a:ext cx="2976" cy="1728"/>
            </a:xfrm>
            <a:prstGeom prst="rect">
              <a:avLst/>
            </a:prstGeom>
            <a:solidFill>
              <a:srgbClr val="FFCCFF"/>
            </a:solidFill>
            <a:ln w="952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5124" name="Rectangle 4"/>
            <p:cNvSpPr>
              <a:spLocks noChangeArrowheads="1"/>
            </p:cNvSpPr>
            <p:nvPr/>
          </p:nvSpPr>
          <p:spPr bwMode="auto">
            <a:xfrm>
              <a:off x="720" y="2112"/>
              <a:ext cx="2976" cy="1728"/>
            </a:xfrm>
            <a:prstGeom prst="rect">
              <a:avLst/>
            </a:prstGeom>
            <a:solidFill>
              <a:srgbClr val="FFCCFF"/>
            </a:solidFill>
            <a:ln w="952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5125" name="Rectangle 5"/>
            <p:cNvSpPr>
              <a:spLocks noChangeArrowheads="1"/>
            </p:cNvSpPr>
            <p:nvPr/>
          </p:nvSpPr>
          <p:spPr bwMode="auto">
            <a:xfrm>
              <a:off x="816" y="2208"/>
              <a:ext cx="2976" cy="1728"/>
            </a:xfrm>
            <a:prstGeom prst="rect">
              <a:avLst/>
            </a:prstGeom>
            <a:solidFill>
              <a:srgbClr val="FFCCFF"/>
            </a:solidFill>
            <a:ln w="952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grpSp>
      <p:grpSp>
        <p:nvGrpSpPr>
          <p:cNvPr id="5126" name="Group 6"/>
          <p:cNvGrpSpPr>
            <a:grpSpLocks/>
          </p:cNvGrpSpPr>
          <p:nvPr/>
        </p:nvGrpSpPr>
        <p:grpSpPr bwMode="auto">
          <a:xfrm>
            <a:off x="4078288" y="5029200"/>
            <a:ext cx="1493837" cy="809625"/>
            <a:chOff x="5481" y="1708"/>
            <a:chExt cx="941" cy="510"/>
          </a:xfrm>
        </p:grpSpPr>
        <p:sp>
          <p:nvSpPr>
            <p:cNvPr id="5127" name="Rectangle 7" descr="Solid diamond"/>
            <p:cNvSpPr>
              <a:spLocks noChangeArrowheads="1"/>
            </p:cNvSpPr>
            <p:nvPr/>
          </p:nvSpPr>
          <p:spPr bwMode="auto">
            <a:xfrm>
              <a:off x="5510" y="1738"/>
              <a:ext cx="912" cy="480"/>
            </a:xfrm>
            <a:prstGeom prst="rect">
              <a:avLst/>
            </a:prstGeom>
            <a:pattFill prst="solidDmnd">
              <a:fgClr>
                <a:srgbClr val="FFFF99"/>
              </a:fgClr>
              <a:bgClr>
                <a:srgbClr val="FFFFFF"/>
              </a:bgClr>
            </a:patt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GB" sz="1600" b="1">
                <a:solidFill>
                  <a:schemeClr val="bg2"/>
                </a:solidFill>
              </a:endParaRPr>
            </a:p>
          </p:txBody>
        </p:sp>
        <p:sp>
          <p:nvSpPr>
            <p:cNvPr id="5128" name="Text Box 8"/>
            <p:cNvSpPr txBox="1">
              <a:spLocks noChangeArrowheads="1"/>
            </p:cNvSpPr>
            <p:nvPr/>
          </p:nvSpPr>
          <p:spPr bwMode="auto">
            <a:xfrm>
              <a:off x="5481" y="1708"/>
              <a:ext cx="941"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600" b="1">
                  <a:solidFill>
                    <a:schemeClr val="bg2"/>
                  </a:solidFill>
                </a:rPr>
                <a:t>Deliverable </a:t>
              </a:r>
            </a:p>
            <a:p>
              <a:pPr algn="ctr"/>
              <a:r>
                <a:rPr lang="en-US" sz="1600" b="1">
                  <a:solidFill>
                    <a:schemeClr val="bg2"/>
                  </a:solidFill>
                </a:rPr>
                <a:t>Measurement</a:t>
              </a:r>
            </a:p>
          </p:txBody>
        </p:sp>
      </p:grpSp>
      <p:sp>
        <p:nvSpPr>
          <p:cNvPr id="5129" name="Text Box 9"/>
          <p:cNvSpPr txBox="1">
            <a:spLocks noChangeArrowheads="1"/>
          </p:cNvSpPr>
          <p:nvPr/>
        </p:nvSpPr>
        <p:spPr bwMode="auto">
          <a:xfrm>
            <a:off x="4505325" y="5807075"/>
            <a:ext cx="8382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000" b="1">
                <a:solidFill>
                  <a:schemeClr val="bg2"/>
                </a:solidFill>
              </a:rPr>
              <a:t>Review </a:t>
            </a:r>
          </a:p>
          <a:p>
            <a:pPr algn="ctr"/>
            <a:r>
              <a:rPr lang="en-US" sz="1000" b="1">
                <a:solidFill>
                  <a:schemeClr val="bg2"/>
                </a:solidFill>
              </a:rPr>
              <a:t>Synergy</a:t>
            </a:r>
          </a:p>
        </p:txBody>
      </p:sp>
      <p:sp>
        <p:nvSpPr>
          <p:cNvPr id="5130" name="Rectangle 10" descr="Solid diamond"/>
          <p:cNvSpPr>
            <a:spLocks noChangeArrowheads="1"/>
          </p:cNvSpPr>
          <p:nvPr/>
        </p:nvSpPr>
        <p:spPr bwMode="auto">
          <a:xfrm>
            <a:off x="4124325" y="3749675"/>
            <a:ext cx="1447800" cy="762000"/>
          </a:xfrm>
          <a:prstGeom prst="rect">
            <a:avLst/>
          </a:prstGeom>
          <a:pattFill prst="solidDmnd">
            <a:fgClr>
              <a:srgbClr val="FFFF99"/>
            </a:fgClr>
            <a:bgClr>
              <a:srgbClr val="FFFFFF"/>
            </a:bgClr>
          </a:patt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600" b="1">
                <a:solidFill>
                  <a:schemeClr val="bg2"/>
                </a:solidFill>
              </a:rPr>
              <a:t>Deliverable </a:t>
            </a:r>
          </a:p>
          <a:p>
            <a:pPr algn="ctr"/>
            <a:r>
              <a:rPr lang="en-US" sz="1600" b="1">
                <a:solidFill>
                  <a:schemeClr val="bg2"/>
                </a:solidFill>
              </a:rPr>
              <a:t>Development</a:t>
            </a:r>
          </a:p>
        </p:txBody>
      </p:sp>
      <p:sp>
        <p:nvSpPr>
          <p:cNvPr id="5131" name="Rectangle 11" descr="Solid diamond"/>
          <p:cNvSpPr>
            <a:spLocks noChangeArrowheads="1"/>
          </p:cNvSpPr>
          <p:nvPr/>
        </p:nvSpPr>
        <p:spPr bwMode="auto">
          <a:xfrm>
            <a:off x="1447800" y="3749675"/>
            <a:ext cx="1447800" cy="762000"/>
          </a:xfrm>
          <a:prstGeom prst="rect">
            <a:avLst/>
          </a:prstGeom>
          <a:pattFill prst="solidDmnd">
            <a:fgClr>
              <a:srgbClr val="FFFF99"/>
            </a:fgClr>
            <a:bgClr>
              <a:srgbClr val="FFFFFF"/>
            </a:bgClr>
          </a:patt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600" b="1">
                <a:solidFill>
                  <a:schemeClr val="bg2"/>
                </a:solidFill>
              </a:rPr>
              <a:t>Deliverable </a:t>
            </a:r>
          </a:p>
          <a:p>
            <a:pPr algn="ctr"/>
            <a:r>
              <a:rPr lang="en-US" sz="1600" b="1">
                <a:solidFill>
                  <a:schemeClr val="bg2"/>
                </a:solidFill>
              </a:rPr>
              <a:t>Definition</a:t>
            </a:r>
          </a:p>
        </p:txBody>
      </p:sp>
      <p:sp>
        <p:nvSpPr>
          <p:cNvPr id="5132" name="Line 12"/>
          <p:cNvSpPr>
            <a:spLocks noChangeShapeType="1"/>
          </p:cNvSpPr>
          <p:nvPr/>
        </p:nvSpPr>
        <p:spPr bwMode="auto">
          <a:xfrm>
            <a:off x="5572125" y="5426075"/>
            <a:ext cx="1285875" cy="15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5133" name="Rectangle 13"/>
          <p:cNvSpPr>
            <a:spLocks noChangeArrowheads="1"/>
          </p:cNvSpPr>
          <p:nvPr/>
        </p:nvSpPr>
        <p:spPr bwMode="auto">
          <a:xfrm>
            <a:off x="6858000" y="6188075"/>
            <a:ext cx="17526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600" b="1">
                <a:solidFill>
                  <a:schemeClr val="bg2"/>
                </a:solidFill>
              </a:rPr>
              <a:t>Customer</a:t>
            </a:r>
          </a:p>
        </p:txBody>
      </p:sp>
      <p:grpSp>
        <p:nvGrpSpPr>
          <p:cNvPr id="5134" name="Group 14"/>
          <p:cNvGrpSpPr>
            <a:grpSpLocks/>
          </p:cNvGrpSpPr>
          <p:nvPr/>
        </p:nvGrpSpPr>
        <p:grpSpPr bwMode="auto">
          <a:xfrm>
            <a:off x="5486400" y="5807075"/>
            <a:ext cx="1371600" cy="609600"/>
            <a:chOff x="3591" y="4416"/>
            <a:chExt cx="729" cy="384"/>
          </a:xfrm>
        </p:grpSpPr>
        <p:sp>
          <p:nvSpPr>
            <p:cNvPr id="5135" name="Line 15"/>
            <p:cNvSpPr>
              <a:spLocks noChangeShapeType="1"/>
            </p:cNvSpPr>
            <p:nvPr/>
          </p:nvSpPr>
          <p:spPr bwMode="auto">
            <a:xfrm>
              <a:off x="3591" y="4800"/>
              <a:ext cx="729" cy="0"/>
            </a:xfrm>
            <a:prstGeom prst="line">
              <a:avLst/>
            </a:prstGeom>
            <a:noFill/>
            <a:ln w="38100">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5136" name="Line 16"/>
            <p:cNvSpPr>
              <a:spLocks noChangeShapeType="1"/>
            </p:cNvSpPr>
            <p:nvPr/>
          </p:nvSpPr>
          <p:spPr bwMode="auto">
            <a:xfrm flipV="1">
              <a:off x="3600" y="4416"/>
              <a:ext cx="0" cy="384"/>
            </a:xfrm>
            <a:prstGeom prst="line">
              <a:avLst/>
            </a:prstGeom>
            <a:noFill/>
            <a:ln w="3810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grpSp>
      <p:grpSp>
        <p:nvGrpSpPr>
          <p:cNvPr id="5137" name="Group 17"/>
          <p:cNvGrpSpPr>
            <a:grpSpLocks/>
          </p:cNvGrpSpPr>
          <p:nvPr/>
        </p:nvGrpSpPr>
        <p:grpSpPr bwMode="auto">
          <a:xfrm>
            <a:off x="4486275" y="5807075"/>
            <a:ext cx="790575" cy="457200"/>
            <a:chOff x="2964" y="4464"/>
            <a:chExt cx="498" cy="288"/>
          </a:xfrm>
        </p:grpSpPr>
        <p:sp>
          <p:nvSpPr>
            <p:cNvPr id="5138" name="Line 18"/>
            <p:cNvSpPr>
              <a:spLocks noChangeShapeType="1"/>
            </p:cNvSpPr>
            <p:nvPr/>
          </p:nvSpPr>
          <p:spPr bwMode="auto">
            <a:xfrm flipV="1">
              <a:off x="3450" y="4464"/>
              <a:ext cx="0" cy="2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5139" name="Line 19"/>
            <p:cNvSpPr>
              <a:spLocks noChangeShapeType="1"/>
            </p:cNvSpPr>
            <p:nvPr/>
          </p:nvSpPr>
          <p:spPr bwMode="auto">
            <a:xfrm flipV="1">
              <a:off x="2976" y="4464"/>
              <a:ext cx="0" cy="2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5140" name="Line 20"/>
            <p:cNvSpPr>
              <a:spLocks noChangeShapeType="1"/>
            </p:cNvSpPr>
            <p:nvPr/>
          </p:nvSpPr>
          <p:spPr bwMode="auto">
            <a:xfrm flipH="1" flipV="1">
              <a:off x="2964" y="4749"/>
              <a:ext cx="498" cy="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grpSp>
      <p:grpSp>
        <p:nvGrpSpPr>
          <p:cNvPr id="5141" name="Group 21"/>
          <p:cNvGrpSpPr>
            <a:grpSpLocks/>
          </p:cNvGrpSpPr>
          <p:nvPr/>
        </p:nvGrpSpPr>
        <p:grpSpPr bwMode="auto">
          <a:xfrm>
            <a:off x="3200400" y="5402263"/>
            <a:ext cx="1076325" cy="862012"/>
            <a:chOff x="2154" y="3403"/>
            <a:chExt cx="678" cy="543"/>
          </a:xfrm>
        </p:grpSpPr>
        <p:sp>
          <p:nvSpPr>
            <p:cNvPr id="5142" name="Line 22"/>
            <p:cNvSpPr>
              <a:spLocks noChangeShapeType="1"/>
            </p:cNvSpPr>
            <p:nvPr/>
          </p:nvSpPr>
          <p:spPr bwMode="auto">
            <a:xfrm flipH="1" flipV="1">
              <a:off x="2154" y="3418"/>
              <a:ext cx="582"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5143" name="Line 23"/>
            <p:cNvSpPr>
              <a:spLocks noChangeShapeType="1"/>
            </p:cNvSpPr>
            <p:nvPr/>
          </p:nvSpPr>
          <p:spPr bwMode="auto">
            <a:xfrm flipH="1" flipV="1">
              <a:off x="2160" y="3946"/>
              <a:ext cx="67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5144" name="Line 24"/>
            <p:cNvSpPr>
              <a:spLocks noChangeShapeType="1"/>
            </p:cNvSpPr>
            <p:nvPr/>
          </p:nvSpPr>
          <p:spPr bwMode="auto">
            <a:xfrm flipH="1" flipV="1">
              <a:off x="2160" y="3403"/>
              <a:ext cx="0" cy="54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5145" name="Line 25"/>
            <p:cNvSpPr>
              <a:spLocks noChangeShapeType="1"/>
            </p:cNvSpPr>
            <p:nvPr/>
          </p:nvSpPr>
          <p:spPr bwMode="auto">
            <a:xfrm flipH="1" flipV="1">
              <a:off x="2820" y="3658"/>
              <a:ext cx="0" cy="2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grpSp>
      <p:sp>
        <p:nvSpPr>
          <p:cNvPr id="5146" name="Text Box 26"/>
          <p:cNvSpPr txBox="1">
            <a:spLocks noChangeArrowheads="1"/>
          </p:cNvSpPr>
          <p:nvPr/>
        </p:nvSpPr>
        <p:spPr bwMode="auto">
          <a:xfrm>
            <a:off x="3257550" y="5608638"/>
            <a:ext cx="862013" cy="549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000" b="1">
                <a:solidFill>
                  <a:schemeClr val="bg2"/>
                </a:solidFill>
              </a:rPr>
              <a:t>Deliverable</a:t>
            </a:r>
          </a:p>
          <a:p>
            <a:pPr algn="ctr"/>
            <a:r>
              <a:rPr lang="en-US" sz="1000" b="1">
                <a:solidFill>
                  <a:schemeClr val="bg2"/>
                </a:solidFill>
              </a:rPr>
              <a:t>Error</a:t>
            </a:r>
          </a:p>
          <a:p>
            <a:pPr algn="ctr"/>
            <a:r>
              <a:rPr lang="en-US" sz="1000" b="1">
                <a:solidFill>
                  <a:schemeClr val="bg2"/>
                </a:solidFill>
              </a:rPr>
              <a:t>Correction</a:t>
            </a:r>
          </a:p>
        </p:txBody>
      </p:sp>
      <p:sp>
        <p:nvSpPr>
          <p:cNvPr id="5147" name="Text Box 27"/>
          <p:cNvSpPr txBox="1">
            <a:spLocks noChangeArrowheads="1"/>
          </p:cNvSpPr>
          <p:nvPr/>
        </p:nvSpPr>
        <p:spPr bwMode="auto">
          <a:xfrm>
            <a:off x="6019800" y="5959475"/>
            <a:ext cx="7620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000" b="1"/>
              <a:t>Product Release</a:t>
            </a:r>
          </a:p>
        </p:txBody>
      </p:sp>
      <p:sp>
        <p:nvSpPr>
          <p:cNvPr id="5148" name="Line 28"/>
          <p:cNvSpPr>
            <a:spLocks noChangeShapeType="1"/>
          </p:cNvSpPr>
          <p:nvPr/>
        </p:nvSpPr>
        <p:spPr bwMode="auto">
          <a:xfrm flipV="1">
            <a:off x="4267200" y="4511675"/>
            <a:ext cx="1588" cy="533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5149" name="Line 29"/>
          <p:cNvSpPr>
            <a:spLocks noChangeShapeType="1"/>
          </p:cNvSpPr>
          <p:nvPr/>
        </p:nvSpPr>
        <p:spPr bwMode="auto">
          <a:xfrm rot="10800000" flipH="1" flipV="1">
            <a:off x="4886325" y="4511675"/>
            <a:ext cx="0" cy="565150"/>
          </a:xfrm>
          <a:prstGeom prst="line">
            <a:avLst/>
          </a:prstGeom>
          <a:noFill/>
          <a:ln w="38100">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5150" name="Line 30"/>
          <p:cNvSpPr>
            <a:spLocks noChangeShapeType="1"/>
          </p:cNvSpPr>
          <p:nvPr/>
        </p:nvSpPr>
        <p:spPr bwMode="auto">
          <a:xfrm>
            <a:off x="2895600" y="4130675"/>
            <a:ext cx="1228725" cy="1588"/>
          </a:xfrm>
          <a:prstGeom prst="line">
            <a:avLst/>
          </a:prstGeom>
          <a:noFill/>
          <a:ln w="38100">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5151" name="Text Box 31"/>
          <p:cNvSpPr txBox="1">
            <a:spLocks noChangeArrowheads="1"/>
          </p:cNvSpPr>
          <p:nvPr/>
        </p:nvSpPr>
        <p:spPr bwMode="auto">
          <a:xfrm>
            <a:off x="3427413" y="4511675"/>
            <a:ext cx="849312"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000" b="1">
                <a:solidFill>
                  <a:schemeClr val="bg2"/>
                </a:solidFill>
              </a:rPr>
              <a:t>Updated </a:t>
            </a:r>
          </a:p>
          <a:p>
            <a:pPr algn="ctr"/>
            <a:r>
              <a:rPr lang="en-US" sz="1000" b="1">
                <a:solidFill>
                  <a:schemeClr val="bg2"/>
                </a:solidFill>
              </a:rPr>
              <a:t>Checklists</a:t>
            </a:r>
            <a:endParaRPr lang="en-US" sz="1200" b="1">
              <a:solidFill>
                <a:schemeClr val="bg2"/>
              </a:solidFill>
            </a:endParaRPr>
          </a:p>
        </p:txBody>
      </p:sp>
      <p:sp>
        <p:nvSpPr>
          <p:cNvPr id="5152" name="Text Box 32"/>
          <p:cNvSpPr txBox="1">
            <a:spLocks noChangeArrowheads="1"/>
          </p:cNvSpPr>
          <p:nvPr/>
        </p:nvSpPr>
        <p:spPr bwMode="auto">
          <a:xfrm>
            <a:off x="4543425" y="4572000"/>
            <a:ext cx="685800" cy="244475"/>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000" b="1">
                <a:solidFill>
                  <a:schemeClr val="bg2"/>
                </a:solidFill>
              </a:rPr>
              <a:t>Product</a:t>
            </a:r>
          </a:p>
        </p:txBody>
      </p:sp>
      <p:sp>
        <p:nvSpPr>
          <p:cNvPr id="5153" name="Text Box 33"/>
          <p:cNvSpPr txBox="1">
            <a:spLocks noChangeArrowheads="1"/>
          </p:cNvSpPr>
          <p:nvPr/>
        </p:nvSpPr>
        <p:spPr bwMode="auto">
          <a:xfrm>
            <a:off x="5105400" y="4479925"/>
            <a:ext cx="838200" cy="549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000" b="1">
                <a:solidFill>
                  <a:schemeClr val="bg2"/>
                </a:solidFill>
              </a:rPr>
              <a:t>Technical Culture (OJT)</a:t>
            </a:r>
          </a:p>
        </p:txBody>
      </p:sp>
      <p:sp>
        <p:nvSpPr>
          <p:cNvPr id="5154" name="Line 34"/>
          <p:cNvSpPr>
            <a:spLocks noChangeShapeType="1"/>
          </p:cNvSpPr>
          <p:nvPr/>
        </p:nvSpPr>
        <p:spPr bwMode="auto">
          <a:xfrm flipV="1">
            <a:off x="7239000" y="5807075"/>
            <a:ext cx="1588" cy="381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5155" name="Text Box 35"/>
          <p:cNvSpPr txBox="1">
            <a:spLocks noChangeArrowheads="1"/>
          </p:cNvSpPr>
          <p:nvPr/>
        </p:nvSpPr>
        <p:spPr bwMode="auto">
          <a:xfrm>
            <a:off x="7315200" y="5883275"/>
            <a:ext cx="762000"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000" b="1"/>
              <a:t>Defects</a:t>
            </a:r>
          </a:p>
        </p:txBody>
      </p:sp>
      <p:sp>
        <p:nvSpPr>
          <p:cNvPr id="5156" name="Text Box 36"/>
          <p:cNvSpPr txBox="1">
            <a:spLocks noChangeArrowheads="1"/>
          </p:cNvSpPr>
          <p:nvPr/>
        </p:nvSpPr>
        <p:spPr bwMode="auto">
          <a:xfrm>
            <a:off x="1292225" y="5024438"/>
            <a:ext cx="19351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b="1">
                <a:solidFill>
                  <a:schemeClr val="bg2"/>
                </a:solidFill>
              </a:rPr>
              <a:t>Deliverable (n)</a:t>
            </a:r>
          </a:p>
          <a:p>
            <a:pPr algn="ctr"/>
            <a:r>
              <a:rPr lang="en-US" sz="2000" b="1">
                <a:solidFill>
                  <a:schemeClr val="bg2"/>
                </a:solidFill>
              </a:rPr>
              <a:t>Work</a:t>
            </a:r>
          </a:p>
          <a:p>
            <a:pPr algn="ctr"/>
            <a:r>
              <a:rPr lang="en-US" sz="2000" b="1">
                <a:solidFill>
                  <a:schemeClr val="bg2"/>
                </a:solidFill>
              </a:rPr>
              <a:t>Process</a:t>
            </a:r>
          </a:p>
        </p:txBody>
      </p:sp>
      <p:sp>
        <p:nvSpPr>
          <p:cNvPr id="5157" name="Rectangle 37"/>
          <p:cNvSpPr>
            <a:spLocks noChangeArrowheads="1"/>
          </p:cNvSpPr>
          <p:nvPr/>
        </p:nvSpPr>
        <p:spPr bwMode="auto">
          <a:xfrm>
            <a:off x="4124325" y="2606675"/>
            <a:ext cx="1447800" cy="381000"/>
          </a:xfrm>
          <a:prstGeom prst="rect">
            <a:avLst/>
          </a:prstGeom>
          <a:solidFill>
            <a:srgbClr val="FFFF99"/>
          </a:solidFill>
          <a:ln w="952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000" b="1">
                <a:solidFill>
                  <a:schemeClr val="bg2"/>
                </a:solidFill>
              </a:rPr>
              <a:t>Product Standards</a:t>
            </a:r>
          </a:p>
          <a:p>
            <a:pPr algn="ctr"/>
            <a:r>
              <a:rPr lang="en-US" sz="1000" b="1">
                <a:solidFill>
                  <a:schemeClr val="bg2"/>
                </a:solidFill>
              </a:rPr>
              <a:t>Maintenance</a:t>
            </a:r>
          </a:p>
        </p:txBody>
      </p:sp>
      <p:sp>
        <p:nvSpPr>
          <p:cNvPr id="5158" name="Rectangle 38"/>
          <p:cNvSpPr>
            <a:spLocks noChangeArrowheads="1"/>
          </p:cNvSpPr>
          <p:nvPr/>
        </p:nvSpPr>
        <p:spPr bwMode="auto">
          <a:xfrm>
            <a:off x="4124325" y="2070100"/>
            <a:ext cx="1447800" cy="384175"/>
          </a:xfrm>
          <a:prstGeom prst="rect">
            <a:avLst/>
          </a:prstGeom>
          <a:solidFill>
            <a:srgbClr val="FFFF99"/>
          </a:solidFill>
          <a:ln w="952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000" b="1">
                <a:solidFill>
                  <a:schemeClr val="bg2"/>
                </a:solidFill>
              </a:rPr>
              <a:t>Process</a:t>
            </a:r>
          </a:p>
          <a:p>
            <a:pPr algn="ctr"/>
            <a:r>
              <a:rPr lang="en-US" sz="1000" b="1">
                <a:solidFill>
                  <a:schemeClr val="bg2"/>
                </a:solidFill>
              </a:rPr>
              <a:t>Improvement</a:t>
            </a:r>
          </a:p>
        </p:txBody>
      </p:sp>
      <p:grpSp>
        <p:nvGrpSpPr>
          <p:cNvPr id="5159" name="Group 39"/>
          <p:cNvGrpSpPr>
            <a:grpSpLocks/>
          </p:cNvGrpSpPr>
          <p:nvPr/>
        </p:nvGrpSpPr>
        <p:grpSpPr bwMode="auto">
          <a:xfrm>
            <a:off x="5576888" y="2901950"/>
            <a:ext cx="1738312" cy="1152525"/>
            <a:chOff x="4452" y="1869"/>
            <a:chExt cx="732" cy="723"/>
          </a:xfrm>
        </p:grpSpPr>
        <p:sp>
          <p:nvSpPr>
            <p:cNvPr id="5160" name="Line 40"/>
            <p:cNvSpPr>
              <a:spLocks noChangeShapeType="1"/>
            </p:cNvSpPr>
            <p:nvPr/>
          </p:nvSpPr>
          <p:spPr bwMode="auto">
            <a:xfrm>
              <a:off x="4452" y="1869"/>
              <a:ext cx="732" cy="3"/>
            </a:xfrm>
            <a:prstGeom prst="line">
              <a:avLst/>
            </a:prstGeom>
            <a:noFill/>
            <a:ln w="38100">
              <a:solidFill>
                <a:srgbClr val="CC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5161" name="Line 41"/>
            <p:cNvSpPr>
              <a:spLocks noChangeShapeType="1"/>
            </p:cNvSpPr>
            <p:nvPr/>
          </p:nvSpPr>
          <p:spPr bwMode="auto">
            <a:xfrm>
              <a:off x="5184" y="1872"/>
              <a:ext cx="0" cy="720"/>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grpSp>
      <p:grpSp>
        <p:nvGrpSpPr>
          <p:cNvPr id="5162" name="Group 42"/>
          <p:cNvGrpSpPr>
            <a:grpSpLocks/>
          </p:cNvGrpSpPr>
          <p:nvPr/>
        </p:nvGrpSpPr>
        <p:grpSpPr bwMode="auto">
          <a:xfrm>
            <a:off x="5572125" y="2678113"/>
            <a:ext cx="1895475" cy="1376362"/>
            <a:chOff x="4590" y="1728"/>
            <a:chExt cx="834" cy="864"/>
          </a:xfrm>
        </p:grpSpPr>
        <p:sp>
          <p:nvSpPr>
            <p:cNvPr id="5163" name="Line 43"/>
            <p:cNvSpPr>
              <a:spLocks noChangeShapeType="1"/>
            </p:cNvSpPr>
            <p:nvPr/>
          </p:nvSpPr>
          <p:spPr bwMode="auto">
            <a:xfrm>
              <a:off x="4590" y="1728"/>
              <a:ext cx="834" cy="0"/>
            </a:xfrm>
            <a:prstGeom prst="line">
              <a:avLst/>
            </a:prstGeom>
            <a:noFill/>
            <a:ln w="38100">
              <a:solidFill>
                <a:srgbClr val="CC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5164" name="Line 44"/>
            <p:cNvSpPr>
              <a:spLocks noChangeShapeType="1"/>
            </p:cNvSpPr>
            <p:nvPr/>
          </p:nvSpPr>
          <p:spPr bwMode="auto">
            <a:xfrm>
              <a:off x="5424" y="1728"/>
              <a:ext cx="0" cy="864"/>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grpSp>
      <p:grpSp>
        <p:nvGrpSpPr>
          <p:cNvPr id="5165" name="Group 45"/>
          <p:cNvGrpSpPr>
            <a:grpSpLocks/>
          </p:cNvGrpSpPr>
          <p:nvPr/>
        </p:nvGrpSpPr>
        <p:grpSpPr bwMode="auto">
          <a:xfrm>
            <a:off x="5572125" y="2378075"/>
            <a:ext cx="2162175" cy="1676400"/>
            <a:chOff x="4740" y="1392"/>
            <a:chExt cx="924" cy="1200"/>
          </a:xfrm>
        </p:grpSpPr>
        <p:sp>
          <p:nvSpPr>
            <p:cNvPr id="5166" name="Line 46"/>
            <p:cNvSpPr>
              <a:spLocks noChangeShapeType="1"/>
            </p:cNvSpPr>
            <p:nvPr/>
          </p:nvSpPr>
          <p:spPr bwMode="auto">
            <a:xfrm>
              <a:off x="4740" y="1392"/>
              <a:ext cx="924" cy="0"/>
            </a:xfrm>
            <a:prstGeom prst="line">
              <a:avLst/>
            </a:prstGeom>
            <a:noFill/>
            <a:ln w="38100">
              <a:solidFill>
                <a:srgbClr val="CC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5167" name="Line 47"/>
            <p:cNvSpPr>
              <a:spLocks noChangeShapeType="1"/>
            </p:cNvSpPr>
            <p:nvPr/>
          </p:nvSpPr>
          <p:spPr bwMode="auto">
            <a:xfrm>
              <a:off x="5664" y="1392"/>
              <a:ext cx="0" cy="1200"/>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grpSp>
      <p:grpSp>
        <p:nvGrpSpPr>
          <p:cNvPr id="5168" name="Group 48"/>
          <p:cNvGrpSpPr>
            <a:grpSpLocks/>
          </p:cNvGrpSpPr>
          <p:nvPr/>
        </p:nvGrpSpPr>
        <p:grpSpPr bwMode="auto">
          <a:xfrm>
            <a:off x="5572125" y="2133600"/>
            <a:ext cx="2352675" cy="1920875"/>
            <a:chOff x="4926" y="1248"/>
            <a:chExt cx="1026" cy="1344"/>
          </a:xfrm>
        </p:grpSpPr>
        <p:sp>
          <p:nvSpPr>
            <p:cNvPr id="5169" name="Line 49"/>
            <p:cNvSpPr>
              <a:spLocks noChangeShapeType="1"/>
            </p:cNvSpPr>
            <p:nvPr/>
          </p:nvSpPr>
          <p:spPr bwMode="auto">
            <a:xfrm>
              <a:off x="4926" y="1248"/>
              <a:ext cx="1026" cy="0"/>
            </a:xfrm>
            <a:prstGeom prst="line">
              <a:avLst/>
            </a:prstGeom>
            <a:noFill/>
            <a:ln w="38100">
              <a:solidFill>
                <a:srgbClr val="CC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5170" name="Line 50"/>
            <p:cNvSpPr>
              <a:spLocks noChangeShapeType="1"/>
            </p:cNvSpPr>
            <p:nvPr/>
          </p:nvSpPr>
          <p:spPr bwMode="auto">
            <a:xfrm>
              <a:off x="5952" y="1248"/>
              <a:ext cx="0" cy="1344"/>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grpSp>
      <p:grpSp>
        <p:nvGrpSpPr>
          <p:cNvPr id="5171" name="Group 51"/>
          <p:cNvGrpSpPr>
            <a:grpSpLocks/>
          </p:cNvGrpSpPr>
          <p:nvPr/>
        </p:nvGrpSpPr>
        <p:grpSpPr bwMode="auto">
          <a:xfrm>
            <a:off x="5576888" y="1828800"/>
            <a:ext cx="2805112" cy="2225675"/>
            <a:chOff x="5088" y="960"/>
            <a:chExt cx="1119" cy="1632"/>
          </a:xfrm>
        </p:grpSpPr>
        <p:sp>
          <p:nvSpPr>
            <p:cNvPr id="5172" name="Line 52"/>
            <p:cNvSpPr>
              <a:spLocks noChangeShapeType="1"/>
            </p:cNvSpPr>
            <p:nvPr/>
          </p:nvSpPr>
          <p:spPr bwMode="auto">
            <a:xfrm>
              <a:off x="5088" y="960"/>
              <a:ext cx="1119" cy="0"/>
            </a:xfrm>
            <a:prstGeom prst="line">
              <a:avLst/>
            </a:prstGeom>
            <a:noFill/>
            <a:ln w="38100">
              <a:solidFill>
                <a:srgbClr val="CC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5173" name="Line 53"/>
            <p:cNvSpPr>
              <a:spLocks noChangeShapeType="1"/>
            </p:cNvSpPr>
            <p:nvPr/>
          </p:nvSpPr>
          <p:spPr bwMode="auto">
            <a:xfrm>
              <a:off x="6192" y="960"/>
              <a:ext cx="0" cy="1632"/>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grpSp>
      <p:grpSp>
        <p:nvGrpSpPr>
          <p:cNvPr id="5174" name="Group 54"/>
          <p:cNvGrpSpPr>
            <a:grpSpLocks/>
          </p:cNvGrpSpPr>
          <p:nvPr/>
        </p:nvGrpSpPr>
        <p:grpSpPr bwMode="auto">
          <a:xfrm>
            <a:off x="5572125" y="1600200"/>
            <a:ext cx="2962275" cy="2454275"/>
            <a:chOff x="5271" y="816"/>
            <a:chExt cx="1209" cy="1776"/>
          </a:xfrm>
        </p:grpSpPr>
        <p:sp>
          <p:nvSpPr>
            <p:cNvPr id="5175" name="Line 55"/>
            <p:cNvSpPr>
              <a:spLocks noChangeShapeType="1"/>
            </p:cNvSpPr>
            <p:nvPr/>
          </p:nvSpPr>
          <p:spPr bwMode="auto">
            <a:xfrm>
              <a:off x="5271" y="816"/>
              <a:ext cx="1209" cy="0"/>
            </a:xfrm>
            <a:prstGeom prst="line">
              <a:avLst/>
            </a:prstGeom>
            <a:noFill/>
            <a:ln w="38100">
              <a:solidFill>
                <a:srgbClr val="CC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5176" name="Line 56"/>
            <p:cNvSpPr>
              <a:spLocks noChangeShapeType="1"/>
            </p:cNvSpPr>
            <p:nvPr/>
          </p:nvSpPr>
          <p:spPr bwMode="auto">
            <a:xfrm>
              <a:off x="6480" y="816"/>
              <a:ext cx="0" cy="1776"/>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grpSp>
      <p:sp>
        <p:nvSpPr>
          <p:cNvPr id="5177" name="Text Box 57"/>
          <p:cNvSpPr txBox="1">
            <a:spLocks noChangeArrowheads="1"/>
          </p:cNvSpPr>
          <p:nvPr/>
        </p:nvSpPr>
        <p:spPr bwMode="auto">
          <a:xfrm>
            <a:off x="5789613" y="1371600"/>
            <a:ext cx="15113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000" b="1"/>
              <a:t>Requirements Metrics</a:t>
            </a:r>
          </a:p>
        </p:txBody>
      </p:sp>
      <p:sp>
        <p:nvSpPr>
          <p:cNvPr id="5178" name="Text Box 58"/>
          <p:cNvSpPr txBox="1">
            <a:spLocks noChangeArrowheads="1"/>
          </p:cNvSpPr>
          <p:nvPr/>
        </p:nvSpPr>
        <p:spPr bwMode="auto">
          <a:xfrm>
            <a:off x="5789613" y="1600200"/>
            <a:ext cx="1447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000" b="1"/>
              <a:t>Requirements Errors</a:t>
            </a:r>
          </a:p>
        </p:txBody>
      </p:sp>
      <p:sp>
        <p:nvSpPr>
          <p:cNvPr id="5179" name="Text Box 59"/>
          <p:cNvSpPr txBox="1">
            <a:spLocks noChangeArrowheads="1"/>
          </p:cNvSpPr>
          <p:nvPr/>
        </p:nvSpPr>
        <p:spPr bwMode="auto">
          <a:xfrm>
            <a:off x="5788025" y="1889125"/>
            <a:ext cx="11588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000" b="1"/>
              <a:t>Process Metrics</a:t>
            </a:r>
          </a:p>
        </p:txBody>
      </p:sp>
      <p:sp>
        <p:nvSpPr>
          <p:cNvPr id="5180" name="Text Box 60"/>
          <p:cNvSpPr txBox="1">
            <a:spLocks noChangeArrowheads="1"/>
          </p:cNvSpPr>
          <p:nvPr/>
        </p:nvSpPr>
        <p:spPr bwMode="auto">
          <a:xfrm>
            <a:off x="5765800" y="2133600"/>
            <a:ext cx="10953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000" b="1"/>
              <a:t>Process Errors</a:t>
            </a:r>
          </a:p>
        </p:txBody>
      </p:sp>
      <p:sp>
        <p:nvSpPr>
          <p:cNvPr id="5181" name="Text Box 61"/>
          <p:cNvSpPr txBox="1">
            <a:spLocks noChangeArrowheads="1"/>
          </p:cNvSpPr>
          <p:nvPr/>
        </p:nvSpPr>
        <p:spPr bwMode="auto">
          <a:xfrm>
            <a:off x="5943600" y="5226050"/>
            <a:ext cx="842963" cy="701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000" b="1"/>
              <a:t>Errors - </a:t>
            </a:r>
          </a:p>
          <a:p>
            <a:pPr algn="ctr"/>
            <a:r>
              <a:rPr lang="en-US" sz="1000" b="1"/>
              <a:t>Standards</a:t>
            </a:r>
          </a:p>
          <a:p>
            <a:pPr algn="ctr"/>
            <a:r>
              <a:rPr lang="en-US" sz="1000" b="1"/>
              <a:t>Products</a:t>
            </a:r>
          </a:p>
          <a:p>
            <a:pPr algn="ctr"/>
            <a:r>
              <a:rPr lang="en-US" sz="1000" b="1"/>
              <a:t>Reqmts.</a:t>
            </a:r>
          </a:p>
        </p:txBody>
      </p:sp>
      <p:sp>
        <p:nvSpPr>
          <p:cNvPr id="5182" name="Text Box 62"/>
          <p:cNvSpPr txBox="1">
            <a:spLocks noChangeArrowheads="1"/>
          </p:cNvSpPr>
          <p:nvPr/>
        </p:nvSpPr>
        <p:spPr bwMode="auto">
          <a:xfrm>
            <a:off x="5748338" y="2454275"/>
            <a:ext cx="1800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000" b="1"/>
              <a:t>Product Standards Metrics</a:t>
            </a:r>
          </a:p>
        </p:txBody>
      </p:sp>
      <p:sp>
        <p:nvSpPr>
          <p:cNvPr id="5183" name="Text Box 63"/>
          <p:cNvSpPr txBox="1">
            <a:spLocks noChangeArrowheads="1"/>
          </p:cNvSpPr>
          <p:nvPr/>
        </p:nvSpPr>
        <p:spPr bwMode="auto">
          <a:xfrm>
            <a:off x="5757863" y="2667000"/>
            <a:ext cx="17859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000" b="1"/>
              <a:t>Product Standards Errors</a:t>
            </a:r>
          </a:p>
        </p:txBody>
      </p:sp>
      <p:sp>
        <p:nvSpPr>
          <p:cNvPr id="5184" name="Text Box 64"/>
          <p:cNvSpPr txBox="1">
            <a:spLocks noChangeArrowheads="1"/>
          </p:cNvSpPr>
          <p:nvPr/>
        </p:nvSpPr>
        <p:spPr bwMode="auto">
          <a:xfrm>
            <a:off x="3590925" y="2987675"/>
            <a:ext cx="2300288"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000" b="1"/>
              <a:t>Use of Product Standards</a:t>
            </a:r>
          </a:p>
        </p:txBody>
      </p:sp>
      <p:sp>
        <p:nvSpPr>
          <p:cNvPr id="5185" name="Text Box 65"/>
          <p:cNvSpPr txBox="1">
            <a:spLocks noChangeArrowheads="1"/>
          </p:cNvSpPr>
          <p:nvPr/>
        </p:nvSpPr>
        <p:spPr bwMode="auto">
          <a:xfrm>
            <a:off x="2362200" y="2667000"/>
            <a:ext cx="9906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000" b="1"/>
              <a:t>Updated</a:t>
            </a:r>
          </a:p>
          <a:p>
            <a:pPr algn="ctr"/>
            <a:r>
              <a:rPr lang="en-US" sz="1000" b="1"/>
              <a:t> Standards</a:t>
            </a:r>
          </a:p>
        </p:txBody>
      </p:sp>
      <p:grpSp>
        <p:nvGrpSpPr>
          <p:cNvPr id="5186" name="Group 66"/>
          <p:cNvGrpSpPr>
            <a:grpSpLocks/>
          </p:cNvGrpSpPr>
          <p:nvPr/>
        </p:nvGrpSpPr>
        <p:grpSpPr bwMode="auto">
          <a:xfrm>
            <a:off x="2271713" y="1738313"/>
            <a:ext cx="2071687" cy="2011362"/>
            <a:chOff x="-1296" y="864"/>
            <a:chExt cx="1305" cy="1536"/>
          </a:xfrm>
        </p:grpSpPr>
        <p:sp>
          <p:nvSpPr>
            <p:cNvPr id="5187" name="Line 67"/>
            <p:cNvSpPr>
              <a:spLocks noChangeShapeType="1"/>
            </p:cNvSpPr>
            <p:nvPr/>
          </p:nvSpPr>
          <p:spPr bwMode="auto">
            <a:xfrm flipH="1" flipV="1">
              <a:off x="-1296" y="864"/>
              <a:ext cx="1305" cy="0"/>
            </a:xfrm>
            <a:prstGeom prst="line">
              <a:avLst/>
            </a:prstGeom>
            <a:noFill/>
            <a:ln w="38100">
              <a:solidFill>
                <a:srgbClr val="66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5188" name="Line 68"/>
            <p:cNvSpPr>
              <a:spLocks noChangeShapeType="1"/>
            </p:cNvSpPr>
            <p:nvPr/>
          </p:nvSpPr>
          <p:spPr bwMode="auto">
            <a:xfrm>
              <a:off x="-1296" y="864"/>
              <a:ext cx="0" cy="1536"/>
            </a:xfrm>
            <a:prstGeom prst="line">
              <a:avLst/>
            </a:prstGeom>
            <a:noFill/>
            <a:ln w="38100">
              <a:solidFill>
                <a:srgbClr val="66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grpSp>
      <p:sp>
        <p:nvSpPr>
          <p:cNvPr id="5189" name="Text Box 69"/>
          <p:cNvSpPr txBox="1">
            <a:spLocks noChangeArrowheads="1"/>
          </p:cNvSpPr>
          <p:nvPr/>
        </p:nvSpPr>
        <p:spPr bwMode="auto">
          <a:xfrm>
            <a:off x="2362200" y="1447800"/>
            <a:ext cx="1752600"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000" b="1"/>
              <a:t>Product Requirements </a:t>
            </a:r>
          </a:p>
        </p:txBody>
      </p:sp>
      <p:sp>
        <p:nvSpPr>
          <p:cNvPr id="5190" name="Text Box 70"/>
          <p:cNvSpPr txBox="1">
            <a:spLocks noChangeArrowheads="1"/>
          </p:cNvSpPr>
          <p:nvPr/>
        </p:nvSpPr>
        <p:spPr bwMode="auto">
          <a:xfrm>
            <a:off x="2514600" y="1981200"/>
            <a:ext cx="1279525" cy="549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000" b="1"/>
              <a:t>Work Process</a:t>
            </a:r>
          </a:p>
          <a:p>
            <a:pPr algn="ctr"/>
            <a:r>
              <a:rPr lang="en-US" sz="1000" b="1"/>
              <a:t>(including Checklists)</a:t>
            </a:r>
          </a:p>
        </p:txBody>
      </p:sp>
      <p:sp>
        <p:nvSpPr>
          <p:cNvPr id="5191" name="Text Box 71"/>
          <p:cNvSpPr txBox="1">
            <a:spLocks noChangeArrowheads="1"/>
          </p:cNvSpPr>
          <p:nvPr/>
        </p:nvSpPr>
        <p:spPr bwMode="auto">
          <a:xfrm>
            <a:off x="946150" y="2073275"/>
            <a:ext cx="13208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000" b="1"/>
              <a:t>Customer</a:t>
            </a:r>
          </a:p>
          <a:p>
            <a:pPr algn="ctr"/>
            <a:r>
              <a:rPr lang="en-US" sz="1000" b="1"/>
              <a:t>Requirements </a:t>
            </a:r>
          </a:p>
        </p:txBody>
      </p:sp>
      <p:sp>
        <p:nvSpPr>
          <p:cNvPr id="5192" name="Line 72"/>
          <p:cNvSpPr>
            <a:spLocks noChangeShapeType="1"/>
          </p:cNvSpPr>
          <p:nvPr/>
        </p:nvSpPr>
        <p:spPr bwMode="auto">
          <a:xfrm rot="10800000" flipH="1" flipV="1">
            <a:off x="1600200" y="2530475"/>
            <a:ext cx="1588" cy="1219200"/>
          </a:xfrm>
          <a:prstGeom prst="line">
            <a:avLst/>
          </a:prstGeom>
          <a:noFill/>
          <a:ln w="38100">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grpSp>
        <p:nvGrpSpPr>
          <p:cNvPr id="5193" name="Group 73"/>
          <p:cNvGrpSpPr>
            <a:grpSpLocks/>
          </p:cNvGrpSpPr>
          <p:nvPr/>
        </p:nvGrpSpPr>
        <p:grpSpPr bwMode="auto">
          <a:xfrm>
            <a:off x="5572125" y="4049713"/>
            <a:ext cx="319088" cy="1152525"/>
            <a:chOff x="6519" y="2589"/>
            <a:chExt cx="201" cy="726"/>
          </a:xfrm>
        </p:grpSpPr>
        <p:sp>
          <p:nvSpPr>
            <p:cNvPr id="5194" name="Line 74"/>
            <p:cNvSpPr>
              <a:spLocks noChangeShapeType="1"/>
            </p:cNvSpPr>
            <p:nvPr/>
          </p:nvSpPr>
          <p:spPr bwMode="auto">
            <a:xfrm flipH="1" flipV="1">
              <a:off x="6519" y="2589"/>
              <a:ext cx="201" cy="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5195" name="Line 75"/>
            <p:cNvSpPr>
              <a:spLocks noChangeShapeType="1"/>
            </p:cNvSpPr>
            <p:nvPr/>
          </p:nvSpPr>
          <p:spPr bwMode="auto">
            <a:xfrm flipH="1" flipV="1">
              <a:off x="6522" y="3312"/>
              <a:ext cx="19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5196" name="Line 76"/>
            <p:cNvSpPr>
              <a:spLocks noChangeShapeType="1"/>
            </p:cNvSpPr>
            <p:nvPr/>
          </p:nvSpPr>
          <p:spPr bwMode="auto">
            <a:xfrm flipV="1">
              <a:off x="6720" y="2592"/>
              <a:ext cx="0" cy="72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grpSp>
      <p:sp>
        <p:nvSpPr>
          <p:cNvPr id="5197" name="Text Box 77"/>
          <p:cNvSpPr txBox="1">
            <a:spLocks noChangeArrowheads="1"/>
          </p:cNvSpPr>
          <p:nvPr/>
        </p:nvSpPr>
        <p:spPr bwMode="auto">
          <a:xfrm>
            <a:off x="1093788" y="3409950"/>
            <a:ext cx="43021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800" b="1">
                <a:solidFill>
                  <a:schemeClr val="bg2"/>
                </a:solidFill>
              </a:rPr>
              <a:t>(n+1)</a:t>
            </a:r>
          </a:p>
        </p:txBody>
      </p:sp>
      <p:sp>
        <p:nvSpPr>
          <p:cNvPr id="5198" name="Text Box 78"/>
          <p:cNvSpPr txBox="1">
            <a:spLocks noChangeArrowheads="1"/>
          </p:cNvSpPr>
          <p:nvPr/>
        </p:nvSpPr>
        <p:spPr bwMode="auto">
          <a:xfrm>
            <a:off x="946150" y="3257550"/>
            <a:ext cx="43021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800" b="1">
                <a:solidFill>
                  <a:schemeClr val="bg2"/>
                </a:solidFill>
              </a:rPr>
              <a:t>(n+2)</a:t>
            </a:r>
          </a:p>
        </p:txBody>
      </p:sp>
      <p:grpSp>
        <p:nvGrpSpPr>
          <p:cNvPr id="5199" name="Group 79"/>
          <p:cNvGrpSpPr>
            <a:grpSpLocks/>
          </p:cNvGrpSpPr>
          <p:nvPr/>
        </p:nvGrpSpPr>
        <p:grpSpPr bwMode="auto">
          <a:xfrm>
            <a:off x="6858000" y="4052888"/>
            <a:ext cx="2057400" cy="1754187"/>
            <a:chOff x="4320" y="2591"/>
            <a:chExt cx="1296" cy="1105"/>
          </a:xfrm>
        </p:grpSpPr>
        <p:sp>
          <p:nvSpPr>
            <p:cNvPr id="5200" name="Rectangle 80"/>
            <p:cNvSpPr>
              <a:spLocks noChangeArrowheads="1"/>
            </p:cNvSpPr>
            <p:nvPr/>
          </p:nvSpPr>
          <p:spPr bwMode="auto">
            <a:xfrm>
              <a:off x="4320" y="2592"/>
              <a:ext cx="1152" cy="1104"/>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GB" sz="1600">
                <a:solidFill>
                  <a:schemeClr val="bg2"/>
                </a:solidFill>
                <a:latin typeface="Times New Roman" charset="0"/>
              </a:endParaRPr>
            </a:p>
          </p:txBody>
        </p:sp>
        <p:sp>
          <p:nvSpPr>
            <p:cNvPr id="5201" name="Text Box 81"/>
            <p:cNvSpPr txBox="1">
              <a:spLocks noChangeArrowheads="1"/>
            </p:cNvSpPr>
            <p:nvPr/>
          </p:nvSpPr>
          <p:spPr bwMode="auto">
            <a:xfrm>
              <a:off x="4368" y="2591"/>
              <a:ext cx="1112" cy="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1">
                  <a:solidFill>
                    <a:schemeClr val="bg2"/>
                  </a:solidFill>
                </a:rPr>
                <a:t>Interpretation </a:t>
              </a:r>
            </a:p>
            <a:p>
              <a:r>
                <a:rPr lang="en-US" sz="1600" b="1">
                  <a:solidFill>
                    <a:schemeClr val="bg2"/>
                  </a:solidFill>
                </a:rPr>
                <a:t>of Data and </a:t>
              </a:r>
            </a:p>
            <a:p>
              <a:r>
                <a:rPr lang="en-US" sz="1600" b="1">
                  <a:solidFill>
                    <a:schemeClr val="bg2"/>
                  </a:solidFill>
                </a:rPr>
                <a:t>Improvement of </a:t>
              </a:r>
            </a:p>
            <a:p>
              <a:r>
                <a:rPr lang="en-US" sz="1600" b="1">
                  <a:solidFill>
                    <a:schemeClr val="bg2"/>
                  </a:solidFill>
                </a:rPr>
                <a:t>Work Processes</a:t>
              </a:r>
            </a:p>
          </p:txBody>
        </p:sp>
        <p:sp>
          <p:nvSpPr>
            <p:cNvPr id="5202" name="Text Box 82"/>
            <p:cNvSpPr txBox="1">
              <a:spLocks noChangeArrowheads="1"/>
            </p:cNvSpPr>
            <p:nvPr/>
          </p:nvSpPr>
          <p:spPr bwMode="auto">
            <a:xfrm>
              <a:off x="4752" y="327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200" b="1">
                  <a:solidFill>
                    <a:schemeClr val="bg2"/>
                  </a:solidFill>
                </a:rPr>
                <a:t>Error/Defect Analysis</a:t>
              </a:r>
            </a:p>
          </p:txBody>
        </p:sp>
        <p:grpSp>
          <p:nvGrpSpPr>
            <p:cNvPr id="5203" name="Group 83"/>
            <p:cNvGrpSpPr>
              <a:grpSpLocks/>
            </p:cNvGrpSpPr>
            <p:nvPr/>
          </p:nvGrpSpPr>
          <p:grpSpPr bwMode="auto">
            <a:xfrm>
              <a:off x="4343" y="3269"/>
              <a:ext cx="529" cy="374"/>
              <a:chOff x="240" y="3082"/>
              <a:chExt cx="529" cy="374"/>
            </a:xfrm>
          </p:grpSpPr>
          <p:sp>
            <p:nvSpPr>
              <p:cNvPr id="5204" name="AutoShape 84"/>
              <p:cNvSpPr>
                <a:spLocks noChangeArrowheads="1"/>
              </p:cNvSpPr>
              <p:nvPr/>
            </p:nvSpPr>
            <p:spPr bwMode="auto">
              <a:xfrm>
                <a:off x="240" y="3082"/>
                <a:ext cx="529" cy="374"/>
              </a:xfrm>
              <a:prstGeom prst="flowChartMagneticDisk">
                <a:avLst/>
              </a:prstGeom>
              <a:solidFill>
                <a:srgbClr val="66FF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5205" name="Text Box 85"/>
              <p:cNvSpPr txBox="1">
                <a:spLocks noChangeArrowheads="1"/>
              </p:cNvSpPr>
              <p:nvPr/>
            </p:nvSpPr>
            <p:spPr bwMode="auto">
              <a:xfrm>
                <a:off x="240" y="3180"/>
                <a:ext cx="52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000" b="1">
                    <a:solidFill>
                      <a:schemeClr val="bg2"/>
                    </a:solidFill>
                  </a:rPr>
                  <a:t>Inspection </a:t>
                </a:r>
              </a:p>
              <a:p>
                <a:pPr algn="ctr"/>
                <a:r>
                  <a:rPr lang="en-US" sz="1000" b="1">
                    <a:solidFill>
                      <a:schemeClr val="bg2"/>
                    </a:solidFill>
                  </a:rPr>
                  <a:t>Database</a:t>
                </a:r>
              </a:p>
            </p:txBody>
          </p:sp>
        </p:grpSp>
      </p:grpSp>
      <p:sp>
        <p:nvSpPr>
          <p:cNvPr id="5206" name="Rectangle 86" descr="10%"/>
          <p:cNvSpPr>
            <a:spLocks noChangeArrowheads="1"/>
          </p:cNvSpPr>
          <p:nvPr/>
        </p:nvSpPr>
        <p:spPr bwMode="auto">
          <a:xfrm>
            <a:off x="4124325" y="5562600"/>
            <a:ext cx="1447800" cy="269875"/>
          </a:xfrm>
          <a:prstGeom prst="rect">
            <a:avLst/>
          </a:prstGeom>
          <a:pattFill prst="pct10">
            <a:fgClr>
              <a:schemeClr val="bg1"/>
            </a:fgClr>
            <a:bgClr>
              <a:srgbClr val="FFFFFF"/>
            </a:bgClr>
          </a:patt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200" b="1">
                <a:solidFill>
                  <a:schemeClr val="bg2"/>
                </a:solidFill>
              </a:rPr>
              <a:t>Inspection</a:t>
            </a:r>
            <a:endParaRPr lang="en-US" sz="800" b="1">
              <a:solidFill>
                <a:schemeClr val="bg2"/>
              </a:solidFill>
            </a:endParaRPr>
          </a:p>
        </p:txBody>
      </p:sp>
      <p:sp>
        <p:nvSpPr>
          <p:cNvPr id="5207" name="Rectangle 87"/>
          <p:cNvSpPr>
            <a:spLocks noChangeArrowheads="1"/>
          </p:cNvSpPr>
          <p:nvPr/>
        </p:nvSpPr>
        <p:spPr bwMode="auto">
          <a:xfrm>
            <a:off x="1066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r>
              <a:rPr lang="en-US" sz="3200" b="1" u="sng">
                <a:solidFill>
                  <a:schemeClr val="tx2"/>
                </a:solidFill>
                <a:effectLst>
                  <a:outerShdw blurRad="38100" dist="38100" dir="2700000" algn="tl">
                    <a:srgbClr val="000000"/>
                  </a:outerShdw>
                </a:effectLst>
              </a:rPr>
              <a:t>Inspection Paths and Benefits</a:t>
            </a:r>
          </a:p>
        </p:txBody>
      </p:sp>
      <p:sp>
        <p:nvSpPr>
          <p:cNvPr id="5208" name="Rectangle 88"/>
          <p:cNvSpPr>
            <a:spLocks noChangeArrowheads="1"/>
          </p:cNvSpPr>
          <p:nvPr/>
        </p:nvSpPr>
        <p:spPr bwMode="auto">
          <a:xfrm>
            <a:off x="4124325" y="1520825"/>
            <a:ext cx="1447800" cy="384175"/>
          </a:xfrm>
          <a:prstGeom prst="rect">
            <a:avLst/>
          </a:prstGeom>
          <a:solidFill>
            <a:srgbClr val="FFFF99"/>
          </a:solidFill>
          <a:ln w="952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000" b="1">
                <a:solidFill>
                  <a:schemeClr val="bg2"/>
                </a:solidFill>
              </a:rPr>
              <a:t>Product Requirements</a:t>
            </a:r>
          </a:p>
          <a:p>
            <a:pPr algn="ctr"/>
            <a:r>
              <a:rPr lang="en-US" sz="1000" b="1">
                <a:solidFill>
                  <a:schemeClr val="bg2"/>
                </a:solidFill>
              </a:rPr>
              <a:t>Lessons Learned</a:t>
            </a:r>
          </a:p>
        </p:txBody>
      </p:sp>
      <p:grpSp>
        <p:nvGrpSpPr>
          <p:cNvPr id="5209" name="Group 89"/>
          <p:cNvGrpSpPr>
            <a:grpSpLocks/>
          </p:cNvGrpSpPr>
          <p:nvPr/>
        </p:nvGrpSpPr>
        <p:grpSpPr bwMode="auto">
          <a:xfrm>
            <a:off x="4887913" y="3409950"/>
            <a:ext cx="2055812" cy="644525"/>
            <a:chOff x="3079" y="2148"/>
            <a:chExt cx="1295" cy="406"/>
          </a:xfrm>
        </p:grpSpPr>
        <p:sp>
          <p:nvSpPr>
            <p:cNvPr id="5210" name="Line 90"/>
            <p:cNvSpPr>
              <a:spLocks noChangeShapeType="1"/>
            </p:cNvSpPr>
            <p:nvPr/>
          </p:nvSpPr>
          <p:spPr bwMode="auto">
            <a:xfrm flipV="1">
              <a:off x="4374" y="2148"/>
              <a:ext cx="0" cy="406"/>
            </a:xfrm>
            <a:prstGeom prst="line">
              <a:avLst/>
            </a:prstGeom>
            <a:noFill/>
            <a:ln w="3810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GB"/>
            </a:p>
          </p:txBody>
        </p:sp>
        <p:sp>
          <p:nvSpPr>
            <p:cNvPr id="5211" name="Line 91"/>
            <p:cNvSpPr>
              <a:spLocks noChangeShapeType="1"/>
            </p:cNvSpPr>
            <p:nvPr/>
          </p:nvSpPr>
          <p:spPr bwMode="auto">
            <a:xfrm flipH="1">
              <a:off x="3079" y="2148"/>
              <a:ext cx="1295" cy="0"/>
            </a:xfrm>
            <a:prstGeom prst="line">
              <a:avLst/>
            </a:prstGeom>
            <a:noFill/>
            <a:ln w="3810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GB"/>
            </a:p>
          </p:txBody>
        </p:sp>
        <p:sp>
          <p:nvSpPr>
            <p:cNvPr id="5212" name="Line 92"/>
            <p:cNvSpPr>
              <a:spLocks noChangeShapeType="1"/>
            </p:cNvSpPr>
            <p:nvPr/>
          </p:nvSpPr>
          <p:spPr bwMode="auto">
            <a:xfrm>
              <a:off x="3079" y="2148"/>
              <a:ext cx="0" cy="214"/>
            </a:xfrm>
            <a:prstGeom prst="line">
              <a:avLst/>
            </a:prstGeom>
            <a:noFill/>
            <a:ln w="38100">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GB"/>
            </a:p>
          </p:txBody>
        </p:sp>
      </p:grpSp>
      <p:grpSp>
        <p:nvGrpSpPr>
          <p:cNvPr id="5213" name="Group 93"/>
          <p:cNvGrpSpPr>
            <a:grpSpLocks/>
          </p:cNvGrpSpPr>
          <p:nvPr/>
        </p:nvGrpSpPr>
        <p:grpSpPr bwMode="auto">
          <a:xfrm>
            <a:off x="2590800" y="3409950"/>
            <a:ext cx="2297113" cy="339725"/>
            <a:chOff x="1632" y="2148"/>
            <a:chExt cx="1447" cy="214"/>
          </a:xfrm>
        </p:grpSpPr>
        <p:sp>
          <p:nvSpPr>
            <p:cNvPr id="5214" name="Line 94"/>
            <p:cNvSpPr>
              <a:spLocks noChangeShapeType="1"/>
            </p:cNvSpPr>
            <p:nvPr/>
          </p:nvSpPr>
          <p:spPr bwMode="auto">
            <a:xfrm>
              <a:off x="1632" y="2148"/>
              <a:ext cx="0" cy="214"/>
            </a:xfrm>
            <a:prstGeom prst="line">
              <a:avLst/>
            </a:prstGeom>
            <a:noFill/>
            <a:ln w="38100">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GB"/>
            </a:p>
          </p:txBody>
        </p:sp>
        <p:sp>
          <p:nvSpPr>
            <p:cNvPr id="5215" name="Line 95"/>
            <p:cNvSpPr>
              <a:spLocks noChangeShapeType="1"/>
            </p:cNvSpPr>
            <p:nvPr/>
          </p:nvSpPr>
          <p:spPr bwMode="auto">
            <a:xfrm flipH="1">
              <a:off x="1632" y="2148"/>
              <a:ext cx="1447" cy="0"/>
            </a:xfrm>
            <a:prstGeom prst="line">
              <a:avLst/>
            </a:prstGeom>
            <a:noFill/>
            <a:ln w="3810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GB"/>
            </a:p>
          </p:txBody>
        </p:sp>
      </p:grpSp>
      <p:grpSp>
        <p:nvGrpSpPr>
          <p:cNvPr id="5216" name="Group 96"/>
          <p:cNvGrpSpPr>
            <a:grpSpLocks/>
          </p:cNvGrpSpPr>
          <p:nvPr/>
        </p:nvGrpSpPr>
        <p:grpSpPr bwMode="auto">
          <a:xfrm>
            <a:off x="3203575" y="2678113"/>
            <a:ext cx="920750" cy="2538412"/>
            <a:chOff x="-1152" y="1725"/>
            <a:chExt cx="580" cy="1599"/>
          </a:xfrm>
        </p:grpSpPr>
        <p:sp>
          <p:nvSpPr>
            <p:cNvPr id="5217" name="Line 97"/>
            <p:cNvSpPr>
              <a:spLocks noChangeShapeType="1"/>
            </p:cNvSpPr>
            <p:nvPr/>
          </p:nvSpPr>
          <p:spPr bwMode="auto">
            <a:xfrm flipH="1">
              <a:off x="-1152" y="1731"/>
              <a:ext cx="580" cy="3"/>
            </a:xfrm>
            <a:prstGeom prst="line">
              <a:avLst/>
            </a:prstGeom>
            <a:noFill/>
            <a:ln w="38100">
              <a:solidFill>
                <a:srgbClr val="66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5218" name="Line 98"/>
            <p:cNvSpPr>
              <a:spLocks noChangeShapeType="1"/>
            </p:cNvSpPr>
            <p:nvPr/>
          </p:nvSpPr>
          <p:spPr bwMode="auto">
            <a:xfrm flipH="1">
              <a:off x="-1152" y="1725"/>
              <a:ext cx="0" cy="1599"/>
            </a:xfrm>
            <a:prstGeom prst="line">
              <a:avLst/>
            </a:prstGeom>
            <a:noFill/>
            <a:ln w="38100">
              <a:solidFill>
                <a:srgbClr val="66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5219" name="Line 99"/>
            <p:cNvSpPr>
              <a:spLocks noChangeShapeType="1"/>
            </p:cNvSpPr>
            <p:nvPr/>
          </p:nvSpPr>
          <p:spPr bwMode="auto">
            <a:xfrm flipH="1" flipV="1">
              <a:off x="-1152" y="3312"/>
              <a:ext cx="576" cy="0"/>
            </a:xfrm>
            <a:prstGeom prst="line">
              <a:avLst/>
            </a:prstGeom>
            <a:noFill/>
            <a:ln w="38100">
              <a:solidFill>
                <a:srgbClr val="66FF99"/>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grpSp>
      <p:grpSp>
        <p:nvGrpSpPr>
          <p:cNvPr id="5220" name="Group 100"/>
          <p:cNvGrpSpPr>
            <a:grpSpLocks/>
          </p:cNvGrpSpPr>
          <p:nvPr/>
        </p:nvGrpSpPr>
        <p:grpSpPr bwMode="auto">
          <a:xfrm>
            <a:off x="3575050" y="2247900"/>
            <a:ext cx="549275" cy="1735138"/>
            <a:chOff x="-912" y="1296"/>
            <a:chExt cx="346" cy="1251"/>
          </a:xfrm>
        </p:grpSpPr>
        <p:sp>
          <p:nvSpPr>
            <p:cNvPr id="5221" name="Line 101"/>
            <p:cNvSpPr>
              <a:spLocks noChangeShapeType="1"/>
            </p:cNvSpPr>
            <p:nvPr/>
          </p:nvSpPr>
          <p:spPr bwMode="auto">
            <a:xfrm flipH="1" flipV="1">
              <a:off x="-912" y="1296"/>
              <a:ext cx="346" cy="0"/>
            </a:xfrm>
            <a:prstGeom prst="line">
              <a:avLst/>
            </a:prstGeom>
            <a:noFill/>
            <a:ln w="38100">
              <a:solidFill>
                <a:srgbClr val="66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5222" name="Line 102"/>
            <p:cNvSpPr>
              <a:spLocks noChangeShapeType="1"/>
            </p:cNvSpPr>
            <p:nvPr/>
          </p:nvSpPr>
          <p:spPr bwMode="auto">
            <a:xfrm flipH="1" flipV="1">
              <a:off x="-912" y="2538"/>
              <a:ext cx="336" cy="0"/>
            </a:xfrm>
            <a:prstGeom prst="line">
              <a:avLst/>
            </a:prstGeom>
            <a:noFill/>
            <a:ln w="38100">
              <a:solidFill>
                <a:srgbClr val="66FF99"/>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5223" name="Line 103"/>
            <p:cNvSpPr>
              <a:spLocks noChangeShapeType="1"/>
            </p:cNvSpPr>
            <p:nvPr/>
          </p:nvSpPr>
          <p:spPr bwMode="auto">
            <a:xfrm flipH="1">
              <a:off x="-912" y="1296"/>
              <a:ext cx="0" cy="1251"/>
            </a:xfrm>
            <a:prstGeom prst="line">
              <a:avLst/>
            </a:prstGeom>
            <a:noFill/>
            <a:ln w="38100">
              <a:solidFill>
                <a:srgbClr val="66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grpSp>
      <p:grpSp>
        <p:nvGrpSpPr>
          <p:cNvPr id="5224" name="Group 104"/>
          <p:cNvGrpSpPr>
            <a:grpSpLocks/>
          </p:cNvGrpSpPr>
          <p:nvPr/>
        </p:nvGrpSpPr>
        <p:grpSpPr bwMode="auto">
          <a:xfrm>
            <a:off x="3729038" y="2901950"/>
            <a:ext cx="395287" cy="923925"/>
            <a:chOff x="-528" y="1866"/>
            <a:chExt cx="249" cy="582"/>
          </a:xfrm>
        </p:grpSpPr>
        <p:sp>
          <p:nvSpPr>
            <p:cNvPr id="5225" name="Line 105"/>
            <p:cNvSpPr>
              <a:spLocks noChangeShapeType="1"/>
            </p:cNvSpPr>
            <p:nvPr/>
          </p:nvSpPr>
          <p:spPr bwMode="auto">
            <a:xfrm flipH="1" flipV="1">
              <a:off x="-528" y="1872"/>
              <a:ext cx="249" cy="0"/>
            </a:xfrm>
            <a:prstGeom prst="line">
              <a:avLst/>
            </a:prstGeom>
            <a:noFill/>
            <a:ln w="38100">
              <a:solidFill>
                <a:srgbClr val="66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5226" name="Line 106"/>
            <p:cNvSpPr>
              <a:spLocks noChangeShapeType="1"/>
            </p:cNvSpPr>
            <p:nvPr/>
          </p:nvSpPr>
          <p:spPr bwMode="auto">
            <a:xfrm flipH="1" flipV="1">
              <a:off x="-528" y="2436"/>
              <a:ext cx="240" cy="0"/>
            </a:xfrm>
            <a:prstGeom prst="line">
              <a:avLst/>
            </a:prstGeom>
            <a:noFill/>
            <a:ln w="38100">
              <a:solidFill>
                <a:srgbClr val="66FF99"/>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5227" name="Line 107"/>
            <p:cNvSpPr>
              <a:spLocks noChangeShapeType="1"/>
            </p:cNvSpPr>
            <p:nvPr/>
          </p:nvSpPr>
          <p:spPr bwMode="auto">
            <a:xfrm>
              <a:off x="-528" y="1866"/>
              <a:ext cx="0" cy="582"/>
            </a:xfrm>
            <a:prstGeom prst="line">
              <a:avLst/>
            </a:prstGeom>
            <a:noFill/>
            <a:ln w="38100">
              <a:solidFill>
                <a:srgbClr val="66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grpSp>
    </p:spTree>
    <p:extLst>
      <p:ext uri="{BB962C8B-B14F-4D97-AF65-F5344CB8AC3E}">
        <p14:creationId xmlns:p14="http://schemas.microsoft.com/office/powerpoint/2010/main" val="18211756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5156"/>
                                        </p:tgtEl>
                                        <p:attrNameLst>
                                          <p:attrName>style.visibility</p:attrName>
                                        </p:attrNameLst>
                                      </p:cBhvr>
                                      <p:to>
                                        <p:strVal val="visible"/>
                                      </p:to>
                                    </p:set>
                                    <p:animEffect transition="in" filter="blinds(horizontal)">
                                      <p:cBhvr>
                                        <p:cTn id="12" dur="500"/>
                                        <p:tgtEl>
                                          <p:spTgt spid="5156"/>
                                        </p:tgtEl>
                                      </p:cBhvr>
                                    </p:animEffect>
                                  </p:childTnLst>
                                </p:cTn>
                              </p:par>
                            </p:childTnLst>
                          </p:cTn>
                        </p:par>
                        <p:par>
                          <p:cTn id="13" fill="hold" nodeType="afterGroup">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5197"/>
                                        </p:tgtEl>
                                        <p:attrNameLst>
                                          <p:attrName>style.visibility</p:attrName>
                                        </p:attrNameLst>
                                      </p:cBhvr>
                                      <p:to>
                                        <p:strVal val="visible"/>
                                      </p:to>
                                    </p:set>
                                    <p:anim calcmode="lin" valueType="num">
                                      <p:cBhvr>
                                        <p:cTn id="16" dur="500" fill="hold"/>
                                        <p:tgtEl>
                                          <p:spTgt spid="5197"/>
                                        </p:tgtEl>
                                        <p:attrNameLst>
                                          <p:attrName>ppt_w</p:attrName>
                                        </p:attrNameLst>
                                      </p:cBhvr>
                                      <p:tavLst>
                                        <p:tav tm="0">
                                          <p:val>
                                            <p:fltVal val="0"/>
                                          </p:val>
                                        </p:tav>
                                        <p:tav tm="100000">
                                          <p:val>
                                            <p:strVal val="#ppt_w"/>
                                          </p:val>
                                        </p:tav>
                                      </p:tavLst>
                                    </p:anim>
                                    <p:anim calcmode="lin" valueType="num">
                                      <p:cBhvr>
                                        <p:cTn id="17" dur="500" fill="hold"/>
                                        <p:tgtEl>
                                          <p:spTgt spid="5197"/>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5198"/>
                                        </p:tgtEl>
                                        <p:attrNameLst>
                                          <p:attrName>style.visibility</p:attrName>
                                        </p:attrNameLst>
                                      </p:cBhvr>
                                      <p:to>
                                        <p:strVal val="visible"/>
                                      </p:to>
                                    </p:set>
                                    <p:anim calcmode="lin" valueType="num">
                                      <p:cBhvr>
                                        <p:cTn id="21" dur="500" fill="hold"/>
                                        <p:tgtEl>
                                          <p:spTgt spid="5198"/>
                                        </p:tgtEl>
                                        <p:attrNameLst>
                                          <p:attrName>ppt_w</p:attrName>
                                        </p:attrNameLst>
                                      </p:cBhvr>
                                      <p:tavLst>
                                        <p:tav tm="0">
                                          <p:val>
                                            <p:fltVal val="0"/>
                                          </p:val>
                                        </p:tav>
                                        <p:tav tm="100000">
                                          <p:val>
                                            <p:strVal val="#ppt_w"/>
                                          </p:val>
                                        </p:tav>
                                      </p:tavLst>
                                    </p:anim>
                                    <p:anim calcmode="lin" valueType="num">
                                      <p:cBhvr>
                                        <p:cTn id="22" dur="500" fill="hold"/>
                                        <p:tgtEl>
                                          <p:spTgt spid="5198"/>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191"/>
                                        </p:tgtEl>
                                        <p:attrNameLst>
                                          <p:attrName>style.visibility</p:attrName>
                                        </p:attrNameLst>
                                      </p:cBhvr>
                                      <p:to>
                                        <p:strVal val="visible"/>
                                      </p:to>
                                    </p:set>
                                    <p:animEffect transition="in" filter="checkerboard(across)">
                                      <p:cBhvr>
                                        <p:cTn id="27" dur="500"/>
                                        <p:tgtEl>
                                          <p:spTgt spid="5191"/>
                                        </p:tgtEl>
                                      </p:cBhvr>
                                    </p:animEffect>
                                  </p:childTnLst>
                                </p:cTn>
                              </p:par>
                            </p:childTnLst>
                          </p:cTn>
                        </p:par>
                        <p:par>
                          <p:cTn id="28" fill="hold" nodeType="afterGroup">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5192"/>
                                        </p:tgtEl>
                                        <p:attrNameLst>
                                          <p:attrName>style.visibility</p:attrName>
                                        </p:attrNameLst>
                                      </p:cBhvr>
                                      <p:to>
                                        <p:strVal val="visible"/>
                                      </p:to>
                                    </p:set>
                                    <p:animEffect transition="in" filter="wipe(up)">
                                      <p:cBhvr>
                                        <p:cTn id="31" dur="500"/>
                                        <p:tgtEl>
                                          <p:spTgt spid="519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2" fill="hold" grpId="0" nodeType="clickEffect">
                                  <p:stCondLst>
                                    <p:cond delay="0"/>
                                  </p:stCondLst>
                                  <p:childTnLst>
                                    <p:set>
                                      <p:cBhvr>
                                        <p:cTn id="35" dur="1" fill="hold">
                                          <p:stCondLst>
                                            <p:cond delay="0"/>
                                          </p:stCondLst>
                                        </p:cTn>
                                        <p:tgtEl>
                                          <p:spTgt spid="5131"/>
                                        </p:tgtEl>
                                        <p:attrNameLst>
                                          <p:attrName>style.visibility</p:attrName>
                                        </p:attrNameLst>
                                      </p:cBhvr>
                                      <p:to>
                                        <p:strVal val="visible"/>
                                      </p:to>
                                    </p:set>
                                    <p:anim calcmode="lin" valueType="num">
                                      <p:cBhvr>
                                        <p:cTn id="36" dur="500" fill="hold"/>
                                        <p:tgtEl>
                                          <p:spTgt spid="5131"/>
                                        </p:tgtEl>
                                        <p:attrNameLst>
                                          <p:attrName>ppt_w</p:attrName>
                                        </p:attrNameLst>
                                      </p:cBhvr>
                                      <p:tavLst>
                                        <p:tav tm="0">
                                          <p:val>
                                            <p:strVal val="4*#ppt_w"/>
                                          </p:val>
                                        </p:tav>
                                        <p:tav tm="100000">
                                          <p:val>
                                            <p:strVal val="#ppt_w"/>
                                          </p:val>
                                        </p:tav>
                                      </p:tavLst>
                                    </p:anim>
                                    <p:anim calcmode="lin" valueType="num">
                                      <p:cBhvr>
                                        <p:cTn id="37" dur="500" fill="hold"/>
                                        <p:tgtEl>
                                          <p:spTgt spid="5131"/>
                                        </p:tgtEl>
                                        <p:attrNameLst>
                                          <p:attrName>ppt_h</p:attrName>
                                        </p:attrNameLst>
                                      </p:cBhvr>
                                      <p:tavLst>
                                        <p:tav tm="0">
                                          <p:val>
                                            <p:strVal val="4*#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150"/>
                                        </p:tgtEl>
                                        <p:attrNameLst>
                                          <p:attrName>style.visibility</p:attrName>
                                        </p:attrNameLst>
                                      </p:cBhvr>
                                      <p:to>
                                        <p:strVal val="visible"/>
                                      </p:to>
                                    </p:set>
                                    <p:animEffect transition="in" filter="wipe(left)">
                                      <p:cBhvr>
                                        <p:cTn id="42" dur="500"/>
                                        <p:tgtEl>
                                          <p:spTgt spid="5150"/>
                                        </p:tgtEl>
                                      </p:cBhvr>
                                    </p:animEffect>
                                  </p:childTnLst>
                                </p:cTn>
                              </p:par>
                            </p:childTnLst>
                          </p:cTn>
                        </p:par>
                        <p:par>
                          <p:cTn id="43" fill="hold" nodeType="afterGroup">
                            <p:stCondLst>
                              <p:cond delay="500"/>
                            </p:stCondLst>
                            <p:childTnLst>
                              <p:par>
                                <p:cTn id="44" presetID="23" presetClass="entr" presetSubtype="32" fill="hold" grpId="0" nodeType="afterEffect">
                                  <p:stCondLst>
                                    <p:cond delay="0"/>
                                  </p:stCondLst>
                                  <p:childTnLst>
                                    <p:set>
                                      <p:cBhvr>
                                        <p:cTn id="45" dur="1" fill="hold">
                                          <p:stCondLst>
                                            <p:cond delay="0"/>
                                          </p:stCondLst>
                                        </p:cTn>
                                        <p:tgtEl>
                                          <p:spTgt spid="5130"/>
                                        </p:tgtEl>
                                        <p:attrNameLst>
                                          <p:attrName>style.visibility</p:attrName>
                                        </p:attrNameLst>
                                      </p:cBhvr>
                                      <p:to>
                                        <p:strVal val="visible"/>
                                      </p:to>
                                    </p:set>
                                    <p:anim calcmode="lin" valueType="num">
                                      <p:cBhvr>
                                        <p:cTn id="46" dur="500" fill="hold"/>
                                        <p:tgtEl>
                                          <p:spTgt spid="5130"/>
                                        </p:tgtEl>
                                        <p:attrNameLst>
                                          <p:attrName>ppt_w</p:attrName>
                                        </p:attrNameLst>
                                      </p:cBhvr>
                                      <p:tavLst>
                                        <p:tav tm="0">
                                          <p:val>
                                            <p:strVal val="4*#ppt_w"/>
                                          </p:val>
                                        </p:tav>
                                        <p:tav tm="100000">
                                          <p:val>
                                            <p:strVal val="#ppt_w"/>
                                          </p:val>
                                        </p:tav>
                                      </p:tavLst>
                                    </p:anim>
                                    <p:anim calcmode="lin" valueType="num">
                                      <p:cBhvr>
                                        <p:cTn id="47" dur="500" fill="hold"/>
                                        <p:tgtEl>
                                          <p:spTgt spid="5130"/>
                                        </p:tgtEl>
                                        <p:attrNameLst>
                                          <p:attrName>ppt_h</p:attrName>
                                        </p:attrNameLst>
                                      </p:cBhvr>
                                      <p:tavLst>
                                        <p:tav tm="0">
                                          <p:val>
                                            <p:strVal val="4*#ppt_h"/>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5149"/>
                                        </p:tgtEl>
                                        <p:attrNameLst>
                                          <p:attrName>style.visibility</p:attrName>
                                        </p:attrNameLst>
                                      </p:cBhvr>
                                      <p:to>
                                        <p:strVal val="visible"/>
                                      </p:to>
                                    </p:set>
                                    <p:animEffect transition="in" filter="wipe(up)">
                                      <p:cBhvr>
                                        <p:cTn id="52" dur="500"/>
                                        <p:tgtEl>
                                          <p:spTgt spid="5149"/>
                                        </p:tgtEl>
                                      </p:cBhvr>
                                    </p:animEffect>
                                  </p:childTnLst>
                                </p:cTn>
                              </p:par>
                            </p:childTnLst>
                          </p:cTn>
                        </p:par>
                        <p:par>
                          <p:cTn id="53" fill="hold" nodeType="afterGroup">
                            <p:stCondLst>
                              <p:cond delay="500"/>
                            </p:stCondLst>
                            <p:childTnLst>
                              <p:par>
                                <p:cTn id="54" presetID="3" presetClass="entr" presetSubtype="10" fill="hold" grpId="0" nodeType="afterEffect">
                                  <p:stCondLst>
                                    <p:cond delay="0"/>
                                  </p:stCondLst>
                                  <p:childTnLst>
                                    <p:set>
                                      <p:cBhvr>
                                        <p:cTn id="55" dur="1" fill="hold">
                                          <p:stCondLst>
                                            <p:cond delay="0"/>
                                          </p:stCondLst>
                                        </p:cTn>
                                        <p:tgtEl>
                                          <p:spTgt spid="5152"/>
                                        </p:tgtEl>
                                        <p:attrNameLst>
                                          <p:attrName>style.visibility</p:attrName>
                                        </p:attrNameLst>
                                      </p:cBhvr>
                                      <p:to>
                                        <p:strVal val="visible"/>
                                      </p:to>
                                    </p:set>
                                    <p:animEffect transition="in" filter="blinds(horizontal)">
                                      <p:cBhvr>
                                        <p:cTn id="56" dur="500"/>
                                        <p:tgtEl>
                                          <p:spTgt spid="5152"/>
                                        </p:tgtEl>
                                      </p:cBhvr>
                                    </p:animEffect>
                                  </p:childTnLst>
                                </p:cTn>
                              </p:par>
                            </p:childTnLst>
                          </p:cTn>
                        </p:par>
                        <p:par>
                          <p:cTn id="57" fill="hold" nodeType="afterGroup">
                            <p:stCondLst>
                              <p:cond delay="1000"/>
                            </p:stCondLst>
                            <p:childTnLst>
                              <p:par>
                                <p:cTn id="58" presetID="23" presetClass="entr" presetSubtype="16" fill="hold" nodeType="afterEffect">
                                  <p:stCondLst>
                                    <p:cond delay="0"/>
                                  </p:stCondLst>
                                  <p:childTnLst>
                                    <p:set>
                                      <p:cBhvr>
                                        <p:cTn id="59" dur="1" fill="hold">
                                          <p:stCondLst>
                                            <p:cond delay="0"/>
                                          </p:stCondLst>
                                        </p:cTn>
                                        <p:tgtEl>
                                          <p:spTgt spid="5126"/>
                                        </p:tgtEl>
                                        <p:attrNameLst>
                                          <p:attrName>style.visibility</p:attrName>
                                        </p:attrNameLst>
                                      </p:cBhvr>
                                      <p:to>
                                        <p:strVal val="visible"/>
                                      </p:to>
                                    </p:set>
                                    <p:anim calcmode="lin" valueType="num">
                                      <p:cBhvr>
                                        <p:cTn id="60" dur="500" fill="hold"/>
                                        <p:tgtEl>
                                          <p:spTgt spid="5126"/>
                                        </p:tgtEl>
                                        <p:attrNameLst>
                                          <p:attrName>ppt_w</p:attrName>
                                        </p:attrNameLst>
                                      </p:cBhvr>
                                      <p:tavLst>
                                        <p:tav tm="0">
                                          <p:val>
                                            <p:fltVal val="0"/>
                                          </p:val>
                                        </p:tav>
                                        <p:tav tm="100000">
                                          <p:val>
                                            <p:strVal val="#ppt_w"/>
                                          </p:val>
                                        </p:tav>
                                      </p:tavLst>
                                    </p:anim>
                                    <p:anim calcmode="lin" valueType="num">
                                      <p:cBhvr>
                                        <p:cTn id="61" dur="500" fill="hold"/>
                                        <p:tgtEl>
                                          <p:spTgt spid="5126"/>
                                        </p:tgtEl>
                                        <p:attrNameLst>
                                          <p:attrName>ppt_h</p:attrName>
                                        </p:attrNameLst>
                                      </p:cBhvr>
                                      <p:tavLst>
                                        <p:tav tm="0">
                                          <p:val>
                                            <p:fltVal val="0"/>
                                          </p:val>
                                        </p:tav>
                                        <p:tav tm="100000">
                                          <p:val>
                                            <p:strVal val="#ppt_h"/>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3" presetClass="entr" presetSubtype="36" fill="hold" grpId="0" nodeType="clickEffect">
                                  <p:stCondLst>
                                    <p:cond delay="0"/>
                                  </p:stCondLst>
                                  <p:childTnLst>
                                    <p:set>
                                      <p:cBhvr>
                                        <p:cTn id="65" dur="1" fill="hold">
                                          <p:stCondLst>
                                            <p:cond delay="0"/>
                                          </p:stCondLst>
                                        </p:cTn>
                                        <p:tgtEl>
                                          <p:spTgt spid="5206"/>
                                        </p:tgtEl>
                                        <p:attrNameLst>
                                          <p:attrName>style.visibility</p:attrName>
                                        </p:attrNameLst>
                                      </p:cBhvr>
                                      <p:to>
                                        <p:strVal val="visible"/>
                                      </p:to>
                                    </p:set>
                                    <p:anim calcmode="lin" valueType="num">
                                      <p:cBhvr>
                                        <p:cTn id="66" dur="500" fill="hold"/>
                                        <p:tgtEl>
                                          <p:spTgt spid="5206"/>
                                        </p:tgtEl>
                                        <p:attrNameLst>
                                          <p:attrName>ppt_w</p:attrName>
                                        </p:attrNameLst>
                                      </p:cBhvr>
                                      <p:tavLst>
                                        <p:tav tm="0">
                                          <p:val>
                                            <p:strVal val="(6*min(max(#ppt_w*#ppt_h,.3),1)-7.4)/-.7*#ppt_w"/>
                                          </p:val>
                                        </p:tav>
                                        <p:tav tm="100000">
                                          <p:val>
                                            <p:strVal val="#ppt_w"/>
                                          </p:val>
                                        </p:tav>
                                      </p:tavLst>
                                    </p:anim>
                                    <p:anim calcmode="lin" valueType="num">
                                      <p:cBhvr>
                                        <p:cTn id="67" dur="500" fill="hold"/>
                                        <p:tgtEl>
                                          <p:spTgt spid="5206"/>
                                        </p:tgtEl>
                                        <p:attrNameLst>
                                          <p:attrName>ppt_h</p:attrName>
                                        </p:attrNameLst>
                                      </p:cBhvr>
                                      <p:tavLst>
                                        <p:tav tm="0">
                                          <p:val>
                                            <p:strVal val="(6*min(max(#ppt_w*#ppt_h,.3),1)-7.4)/-.7*#ppt_h"/>
                                          </p:val>
                                        </p:tav>
                                        <p:tav tm="100000">
                                          <p:val>
                                            <p:strVal val="#ppt_h"/>
                                          </p:val>
                                        </p:tav>
                                      </p:tavLst>
                                    </p:anim>
                                    <p:anim calcmode="lin" valueType="num">
                                      <p:cBhvr>
                                        <p:cTn id="68" dur="500" fill="hold"/>
                                        <p:tgtEl>
                                          <p:spTgt spid="5206"/>
                                        </p:tgtEl>
                                        <p:attrNameLst>
                                          <p:attrName>ppt_x</p:attrName>
                                        </p:attrNameLst>
                                      </p:cBhvr>
                                      <p:tavLst>
                                        <p:tav tm="0">
                                          <p:val>
                                            <p:fltVal val="0.5"/>
                                          </p:val>
                                        </p:tav>
                                        <p:tav tm="100000">
                                          <p:val>
                                            <p:strVal val="#ppt_x"/>
                                          </p:val>
                                        </p:tav>
                                      </p:tavLst>
                                    </p:anim>
                                    <p:anim calcmode="lin" valueType="num">
                                      <p:cBhvr>
                                        <p:cTn id="69" dur="500" fill="hold"/>
                                        <p:tgtEl>
                                          <p:spTgt spid="5206"/>
                                        </p:tgtEl>
                                        <p:attrNameLst>
                                          <p:attrName>ppt_y</p:attrName>
                                        </p:attrNameLst>
                                      </p:cBhvr>
                                      <p:tavLst>
                                        <p:tav tm="0">
                                          <p:val>
                                            <p:strVal val="1+(6*min(max(#ppt_w*#ppt_h,.3),1)-7.4)/-.7*#ppt_h/2"/>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8" fill="hold" nodeType="clickEffect">
                                  <p:stCondLst>
                                    <p:cond delay="0"/>
                                  </p:stCondLst>
                                  <p:childTnLst>
                                    <p:set>
                                      <p:cBhvr>
                                        <p:cTn id="73" dur="1" fill="hold">
                                          <p:stCondLst>
                                            <p:cond delay="0"/>
                                          </p:stCondLst>
                                        </p:cTn>
                                        <p:tgtEl>
                                          <p:spTgt spid="5141"/>
                                        </p:tgtEl>
                                        <p:attrNameLst>
                                          <p:attrName>style.visibility</p:attrName>
                                        </p:attrNameLst>
                                      </p:cBhvr>
                                      <p:to>
                                        <p:strVal val="visible"/>
                                      </p:to>
                                    </p:set>
                                    <p:anim calcmode="lin" valueType="num">
                                      <p:cBhvr additive="base">
                                        <p:cTn id="74" dur="500" fill="hold"/>
                                        <p:tgtEl>
                                          <p:spTgt spid="5141"/>
                                        </p:tgtEl>
                                        <p:attrNameLst>
                                          <p:attrName>ppt_x</p:attrName>
                                        </p:attrNameLst>
                                      </p:cBhvr>
                                      <p:tavLst>
                                        <p:tav tm="0">
                                          <p:val>
                                            <p:strVal val="0-#ppt_w/2"/>
                                          </p:val>
                                        </p:tav>
                                        <p:tav tm="100000">
                                          <p:val>
                                            <p:strVal val="#ppt_x"/>
                                          </p:val>
                                        </p:tav>
                                      </p:tavLst>
                                    </p:anim>
                                    <p:anim calcmode="lin" valueType="num">
                                      <p:cBhvr additive="base">
                                        <p:cTn id="75" dur="500" fill="hold"/>
                                        <p:tgtEl>
                                          <p:spTgt spid="5141"/>
                                        </p:tgtEl>
                                        <p:attrNameLst>
                                          <p:attrName>ppt_y</p:attrName>
                                        </p:attrNameLst>
                                      </p:cBhvr>
                                      <p:tavLst>
                                        <p:tav tm="0">
                                          <p:val>
                                            <p:strVal val="#ppt_y"/>
                                          </p:val>
                                        </p:tav>
                                        <p:tav tm="100000">
                                          <p:val>
                                            <p:strVal val="#ppt_y"/>
                                          </p:val>
                                        </p:tav>
                                      </p:tavLst>
                                    </p:anim>
                                  </p:childTnLst>
                                </p:cTn>
                              </p:par>
                            </p:childTnLst>
                          </p:cTn>
                        </p:par>
                        <p:par>
                          <p:cTn id="76" fill="hold" nodeType="afterGroup">
                            <p:stCondLst>
                              <p:cond delay="500"/>
                            </p:stCondLst>
                            <p:childTnLst>
                              <p:par>
                                <p:cTn id="77" presetID="5" presetClass="entr" presetSubtype="10" fill="hold" grpId="0" nodeType="afterEffect">
                                  <p:stCondLst>
                                    <p:cond delay="0"/>
                                  </p:stCondLst>
                                  <p:childTnLst>
                                    <p:set>
                                      <p:cBhvr>
                                        <p:cTn id="78" dur="1" fill="hold">
                                          <p:stCondLst>
                                            <p:cond delay="0"/>
                                          </p:stCondLst>
                                        </p:cTn>
                                        <p:tgtEl>
                                          <p:spTgt spid="5146"/>
                                        </p:tgtEl>
                                        <p:attrNameLst>
                                          <p:attrName>style.visibility</p:attrName>
                                        </p:attrNameLst>
                                      </p:cBhvr>
                                      <p:to>
                                        <p:strVal val="visible"/>
                                      </p:to>
                                    </p:set>
                                    <p:animEffect transition="in" filter="checkerboard(across)">
                                      <p:cBhvr>
                                        <p:cTn id="79" dur="500"/>
                                        <p:tgtEl>
                                          <p:spTgt spid="5146"/>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5" presetClass="entr" presetSubtype="10" fill="hold" nodeType="clickEffect">
                                  <p:stCondLst>
                                    <p:cond delay="0"/>
                                  </p:stCondLst>
                                  <p:childTnLst>
                                    <p:set>
                                      <p:cBhvr>
                                        <p:cTn id="83" dur="1" fill="hold">
                                          <p:stCondLst>
                                            <p:cond delay="0"/>
                                          </p:stCondLst>
                                        </p:cTn>
                                        <p:tgtEl>
                                          <p:spTgt spid="5137"/>
                                        </p:tgtEl>
                                        <p:attrNameLst>
                                          <p:attrName>style.visibility</p:attrName>
                                        </p:attrNameLst>
                                      </p:cBhvr>
                                      <p:to>
                                        <p:strVal val="visible"/>
                                      </p:to>
                                    </p:set>
                                    <p:animEffect transition="in" filter="checkerboard(across)">
                                      <p:cBhvr>
                                        <p:cTn id="84" dur="500"/>
                                        <p:tgtEl>
                                          <p:spTgt spid="5137"/>
                                        </p:tgtEl>
                                      </p:cBhvr>
                                    </p:animEffect>
                                  </p:childTnLst>
                                </p:cTn>
                              </p:par>
                            </p:childTnLst>
                          </p:cTn>
                        </p:par>
                        <p:par>
                          <p:cTn id="85" fill="hold" nodeType="afterGroup">
                            <p:stCondLst>
                              <p:cond delay="500"/>
                            </p:stCondLst>
                            <p:childTnLst>
                              <p:par>
                                <p:cTn id="86" presetID="5" presetClass="entr" presetSubtype="10" fill="hold" grpId="0" nodeType="afterEffect">
                                  <p:stCondLst>
                                    <p:cond delay="0"/>
                                  </p:stCondLst>
                                  <p:childTnLst>
                                    <p:set>
                                      <p:cBhvr>
                                        <p:cTn id="87" dur="1" fill="hold">
                                          <p:stCondLst>
                                            <p:cond delay="0"/>
                                          </p:stCondLst>
                                        </p:cTn>
                                        <p:tgtEl>
                                          <p:spTgt spid="5129"/>
                                        </p:tgtEl>
                                        <p:attrNameLst>
                                          <p:attrName>style.visibility</p:attrName>
                                        </p:attrNameLst>
                                      </p:cBhvr>
                                      <p:to>
                                        <p:strVal val="visible"/>
                                      </p:to>
                                    </p:set>
                                    <p:animEffect transition="in" filter="checkerboard(across)">
                                      <p:cBhvr>
                                        <p:cTn id="88" dur="500"/>
                                        <p:tgtEl>
                                          <p:spTgt spid="5129"/>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148"/>
                                        </p:tgtEl>
                                        <p:attrNameLst>
                                          <p:attrName>style.visibility</p:attrName>
                                        </p:attrNameLst>
                                      </p:cBhvr>
                                      <p:to>
                                        <p:strVal val="visible"/>
                                      </p:to>
                                    </p:set>
                                    <p:animEffect transition="in" filter="wipe(down)">
                                      <p:cBhvr>
                                        <p:cTn id="93" dur="500"/>
                                        <p:tgtEl>
                                          <p:spTgt spid="5148"/>
                                        </p:tgtEl>
                                      </p:cBhvr>
                                    </p:animEffect>
                                  </p:childTnLst>
                                </p:cTn>
                              </p:par>
                            </p:childTnLst>
                          </p:cTn>
                        </p:par>
                        <p:par>
                          <p:cTn id="94" fill="hold" nodeType="afterGroup">
                            <p:stCondLst>
                              <p:cond delay="500"/>
                            </p:stCondLst>
                            <p:childTnLst>
                              <p:par>
                                <p:cTn id="95" presetID="5" presetClass="entr" presetSubtype="10" fill="hold" grpId="0" nodeType="afterEffect">
                                  <p:stCondLst>
                                    <p:cond delay="0"/>
                                  </p:stCondLst>
                                  <p:childTnLst>
                                    <p:set>
                                      <p:cBhvr>
                                        <p:cTn id="96" dur="1" fill="hold">
                                          <p:stCondLst>
                                            <p:cond delay="0"/>
                                          </p:stCondLst>
                                        </p:cTn>
                                        <p:tgtEl>
                                          <p:spTgt spid="5151"/>
                                        </p:tgtEl>
                                        <p:attrNameLst>
                                          <p:attrName>style.visibility</p:attrName>
                                        </p:attrNameLst>
                                      </p:cBhvr>
                                      <p:to>
                                        <p:strVal val="visible"/>
                                      </p:to>
                                    </p:set>
                                    <p:animEffect transition="in" filter="checkerboard(across)">
                                      <p:cBhvr>
                                        <p:cTn id="97" dur="500"/>
                                        <p:tgtEl>
                                          <p:spTgt spid="5151"/>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4" fill="hold" nodeType="clickEffect">
                                  <p:stCondLst>
                                    <p:cond delay="0"/>
                                  </p:stCondLst>
                                  <p:childTnLst>
                                    <p:set>
                                      <p:cBhvr>
                                        <p:cTn id="101" dur="1" fill="hold">
                                          <p:stCondLst>
                                            <p:cond delay="0"/>
                                          </p:stCondLst>
                                        </p:cTn>
                                        <p:tgtEl>
                                          <p:spTgt spid="5193"/>
                                        </p:tgtEl>
                                        <p:attrNameLst>
                                          <p:attrName>style.visibility</p:attrName>
                                        </p:attrNameLst>
                                      </p:cBhvr>
                                      <p:to>
                                        <p:strVal val="visible"/>
                                      </p:to>
                                    </p:set>
                                    <p:animEffect transition="in" filter="wipe(down)">
                                      <p:cBhvr>
                                        <p:cTn id="102" dur="500"/>
                                        <p:tgtEl>
                                          <p:spTgt spid="5193"/>
                                        </p:tgtEl>
                                      </p:cBhvr>
                                    </p:animEffect>
                                  </p:childTnLst>
                                </p:cTn>
                              </p:par>
                            </p:childTnLst>
                          </p:cTn>
                        </p:par>
                        <p:par>
                          <p:cTn id="103" fill="hold" nodeType="afterGroup">
                            <p:stCondLst>
                              <p:cond delay="500"/>
                            </p:stCondLst>
                            <p:childTnLst>
                              <p:par>
                                <p:cTn id="104" presetID="5" presetClass="entr" presetSubtype="10" fill="hold" grpId="0" nodeType="afterEffect">
                                  <p:stCondLst>
                                    <p:cond delay="0"/>
                                  </p:stCondLst>
                                  <p:childTnLst>
                                    <p:set>
                                      <p:cBhvr>
                                        <p:cTn id="105" dur="1" fill="hold">
                                          <p:stCondLst>
                                            <p:cond delay="0"/>
                                          </p:stCondLst>
                                        </p:cTn>
                                        <p:tgtEl>
                                          <p:spTgt spid="5153"/>
                                        </p:tgtEl>
                                        <p:attrNameLst>
                                          <p:attrName>style.visibility</p:attrName>
                                        </p:attrNameLst>
                                      </p:cBhvr>
                                      <p:to>
                                        <p:strVal val="visible"/>
                                      </p:to>
                                    </p:set>
                                    <p:animEffect transition="in" filter="checkerboard(across)">
                                      <p:cBhvr>
                                        <p:cTn id="106" dur="500"/>
                                        <p:tgtEl>
                                          <p:spTgt spid="5153"/>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2" presetClass="entr" presetSubtype="8" fill="hold" nodeType="clickEffect">
                                  <p:stCondLst>
                                    <p:cond delay="0"/>
                                  </p:stCondLst>
                                  <p:childTnLst>
                                    <p:set>
                                      <p:cBhvr>
                                        <p:cTn id="110" dur="1" fill="hold">
                                          <p:stCondLst>
                                            <p:cond delay="0"/>
                                          </p:stCondLst>
                                        </p:cTn>
                                        <p:tgtEl>
                                          <p:spTgt spid="5134"/>
                                        </p:tgtEl>
                                        <p:attrNameLst>
                                          <p:attrName>style.visibility</p:attrName>
                                        </p:attrNameLst>
                                      </p:cBhvr>
                                      <p:to>
                                        <p:strVal val="visible"/>
                                      </p:to>
                                    </p:set>
                                    <p:animEffect transition="in" filter="wipe(left)">
                                      <p:cBhvr>
                                        <p:cTn id="111" dur="500"/>
                                        <p:tgtEl>
                                          <p:spTgt spid="5134"/>
                                        </p:tgtEl>
                                      </p:cBhvr>
                                    </p:animEffect>
                                  </p:childTnLst>
                                </p:cTn>
                              </p:par>
                            </p:childTnLst>
                          </p:cTn>
                        </p:par>
                        <p:par>
                          <p:cTn id="112" fill="hold" nodeType="afterGroup">
                            <p:stCondLst>
                              <p:cond delay="500"/>
                            </p:stCondLst>
                            <p:childTnLst>
                              <p:par>
                                <p:cTn id="113" presetID="3" presetClass="entr" presetSubtype="10" fill="hold" grpId="0" nodeType="afterEffect">
                                  <p:stCondLst>
                                    <p:cond delay="0"/>
                                  </p:stCondLst>
                                  <p:childTnLst>
                                    <p:set>
                                      <p:cBhvr>
                                        <p:cTn id="114" dur="1" fill="hold">
                                          <p:stCondLst>
                                            <p:cond delay="0"/>
                                          </p:stCondLst>
                                        </p:cTn>
                                        <p:tgtEl>
                                          <p:spTgt spid="5147"/>
                                        </p:tgtEl>
                                        <p:attrNameLst>
                                          <p:attrName>style.visibility</p:attrName>
                                        </p:attrNameLst>
                                      </p:cBhvr>
                                      <p:to>
                                        <p:strVal val="visible"/>
                                      </p:to>
                                    </p:set>
                                    <p:animEffect transition="in" filter="blinds(horizontal)">
                                      <p:cBhvr>
                                        <p:cTn id="115" dur="500"/>
                                        <p:tgtEl>
                                          <p:spTgt spid="5147"/>
                                        </p:tgtEl>
                                      </p:cBhvr>
                                    </p:animEffect>
                                  </p:childTnLst>
                                </p:cTn>
                              </p:par>
                            </p:childTnLst>
                          </p:cTn>
                        </p:par>
                        <p:par>
                          <p:cTn id="116" fill="hold" nodeType="afterGroup">
                            <p:stCondLst>
                              <p:cond delay="1000"/>
                            </p:stCondLst>
                            <p:childTnLst>
                              <p:par>
                                <p:cTn id="117" presetID="23" presetClass="entr" presetSubtype="36" fill="hold" grpId="0" nodeType="afterEffect">
                                  <p:stCondLst>
                                    <p:cond delay="0"/>
                                  </p:stCondLst>
                                  <p:childTnLst>
                                    <p:set>
                                      <p:cBhvr>
                                        <p:cTn id="118" dur="1" fill="hold">
                                          <p:stCondLst>
                                            <p:cond delay="0"/>
                                          </p:stCondLst>
                                        </p:cTn>
                                        <p:tgtEl>
                                          <p:spTgt spid="5133"/>
                                        </p:tgtEl>
                                        <p:attrNameLst>
                                          <p:attrName>style.visibility</p:attrName>
                                        </p:attrNameLst>
                                      </p:cBhvr>
                                      <p:to>
                                        <p:strVal val="visible"/>
                                      </p:to>
                                    </p:set>
                                    <p:anim calcmode="lin" valueType="num">
                                      <p:cBhvr>
                                        <p:cTn id="119" dur="500" fill="hold"/>
                                        <p:tgtEl>
                                          <p:spTgt spid="5133"/>
                                        </p:tgtEl>
                                        <p:attrNameLst>
                                          <p:attrName>ppt_w</p:attrName>
                                        </p:attrNameLst>
                                      </p:cBhvr>
                                      <p:tavLst>
                                        <p:tav tm="0">
                                          <p:val>
                                            <p:strVal val="(6*min(max(#ppt_w*#ppt_h,.3),1)-7.4)/-.7*#ppt_w"/>
                                          </p:val>
                                        </p:tav>
                                        <p:tav tm="100000">
                                          <p:val>
                                            <p:strVal val="#ppt_w"/>
                                          </p:val>
                                        </p:tav>
                                      </p:tavLst>
                                    </p:anim>
                                    <p:anim calcmode="lin" valueType="num">
                                      <p:cBhvr>
                                        <p:cTn id="120" dur="500" fill="hold"/>
                                        <p:tgtEl>
                                          <p:spTgt spid="5133"/>
                                        </p:tgtEl>
                                        <p:attrNameLst>
                                          <p:attrName>ppt_h</p:attrName>
                                        </p:attrNameLst>
                                      </p:cBhvr>
                                      <p:tavLst>
                                        <p:tav tm="0">
                                          <p:val>
                                            <p:strVal val="(6*min(max(#ppt_w*#ppt_h,.3),1)-7.4)/-.7*#ppt_h"/>
                                          </p:val>
                                        </p:tav>
                                        <p:tav tm="100000">
                                          <p:val>
                                            <p:strVal val="#ppt_h"/>
                                          </p:val>
                                        </p:tav>
                                      </p:tavLst>
                                    </p:anim>
                                    <p:anim calcmode="lin" valueType="num">
                                      <p:cBhvr>
                                        <p:cTn id="121" dur="500" fill="hold"/>
                                        <p:tgtEl>
                                          <p:spTgt spid="5133"/>
                                        </p:tgtEl>
                                        <p:attrNameLst>
                                          <p:attrName>ppt_x</p:attrName>
                                        </p:attrNameLst>
                                      </p:cBhvr>
                                      <p:tavLst>
                                        <p:tav tm="0">
                                          <p:val>
                                            <p:fltVal val="0.5"/>
                                          </p:val>
                                        </p:tav>
                                        <p:tav tm="100000">
                                          <p:val>
                                            <p:strVal val="#ppt_x"/>
                                          </p:val>
                                        </p:tav>
                                      </p:tavLst>
                                    </p:anim>
                                    <p:anim calcmode="lin" valueType="num">
                                      <p:cBhvr>
                                        <p:cTn id="122" dur="500" fill="hold"/>
                                        <p:tgtEl>
                                          <p:spTgt spid="5133"/>
                                        </p:tgtEl>
                                        <p:attrNameLst>
                                          <p:attrName>ppt_y</p:attrName>
                                        </p:attrNameLst>
                                      </p:cBhvr>
                                      <p:tavLst>
                                        <p:tav tm="0">
                                          <p:val>
                                            <p:strVal val="1+(6*min(max(#ppt_w*#ppt_h,.3),1)-7.4)/-.7*#ppt_h/2"/>
                                          </p:val>
                                        </p:tav>
                                        <p:tav tm="100000">
                                          <p:val>
                                            <p:strVal val="#ppt_y"/>
                                          </p:val>
                                        </p:tav>
                                      </p:tavLst>
                                    </p:anim>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5132"/>
                                        </p:tgtEl>
                                        <p:attrNameLst>
                                          <p:attrName>style.visibility</p:attrName>
                                        </p:attrNameLst>
                                      </p:cBhvr>
                                      <p:to>
                                        <p:strVal val="visible"/>
                                      </p:to>
                                    </p:set>
                                    <p:animEffect transition="in" filter="wipe(left)">
                                      <p:cBhvr>
                                        <p:cTn id="127" dur="500"/>
                                        <p:tgtEl>
                                          <p:spTgt spid="5132"/>
                                        </p:tgtEl>
                                      </p:cBhvr>
                                    </p:animEffect>
                                  </p:childTnLst>
                                </p:cTn>
                              </p:par>
                            </p:childTnLst>
                          </p:cTn>
                        </p:par>
                        <p:par>
                          <p:cTn id="128" fill="hold" nodeType="afterGroup">
                            <p:stCondLst>
                              <p:cond delay="500"/>
                            </p:stCondLst>
                            <p:childTnLst>
                              <p:par>
                                <p:cTn id="129" presetID="3" presetClass="entr" presetSubtype="10" fill="hold" grpId="0" nodeType="afterEffect">
                                  <p:stCondLst>
                                    <p:cond delay="0"/>
                                  </p:stCondLst>
                                  <p:childTnLst>
                                    <p:set>
                                      <p:cBhvr>
                                        <p:cTn id="130" dur="1" fill="hold">
                                          <p:stCondLst>
                                            <p:cond delay="0"/>
                                          </p:stCondLst>
                                        </p:cTn>
                                        <p:tgtEl>
                                          <p:spTgt spid="5181"/>
                                        </p:tgtEl>
                                        <p:attrNameLst>
                                          <p:attrName>style.visibility</p:attrName>
                                        </p:attrNameLst>
                                      </p:cBhvr>
                                      <p:to>
                                        <p:strVal val="visible"/>
                                      </p:to>
                                    </p:set>
                                    <p:animEffect transition="in" filter="blinds(horizontal)">
                                      <p:cBhvr>
                                        <p:cTn id="131" dur="500"/>
                                        <p:tgtEl>
                                          <p:spTgt spid="5181"/>
                                        </p:tgtEl>
                                      </p:cBhvr>
                                    </p:animEffec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22" presetClass="entr" presetSubtype="4" fill="hold" grpId="0" nodeType="clickEffect">
                                  <p:stCondLst>
                                    <p:cond delay="0"/>
                                  </p:stCondLst>
                                  <p:childTnLst>
                                    <p:set>
                                      <p:cBhvr>
                                        <p:cTn id="135" dur="1" fill="hold">
                                          <p:stCondLst>
                                            <p:cond delay="0"/>
                                          </p:stCondLst>
                                        </p:cTn>
                                        <p:tgtEl>
                                          <p:spTgt spid="5154"/>
                                        </p:tgtEl>
                                        <p:attrNameLst>
                                          <p:attrName>style.visibility</p:attrName>
                                        </p:attrNameLst>
                                      </p:cBhvr>
                                      <p:to>
                                        <p:strVal val="visible"/>
                                      </p:to>
                                    </p:set>
                                    <p:animEffect transition="in" filter="wipe(down)">
                                      <p:cBhvr>
                                        <p:cTn id="136" dur="500"/>
                                        <p:tgtEl>
                                          <p:spTgt spid="5154"/>
                                        </p:tgtEl>
                                      </p:cBhvr>
                                    </p:animEffect>
                                  </p:childTnLst>
                                </p:cTn>
                              </p:par>
                            </p:childTnLst>
                          </p:cTn>
                        </p:par>
                        <p:par>
                          <p:cTn id="137" fill="hold" nodeType="afterGroup">
                            <p:stCondLst>
                              <p:cond delay="500"/>
                            </p:stCondLst>
                            <p:childTnLst>
                              <p:par>
                                <p:cTn id="138" presetID="5" presetClass="entr" presetSubtype="10" fill="hold" grpId="0" nodeType="afterEffect">
                                  <p:stCondLst>
                                    <p:cond delay="0"/>
                                  </p:stCondLst>
                                  <p:childTnLst>
                                    <p:set>
                                      <p:cBhvr>
                                        <p:cTn id="139" dur="1" fill="hold">
                                          <p:stCondLst>
                                            <p:cond delay="0"/>
                                          </p:stCondLst>
                                        </p:cTn>
                                        <p:tgtEl>
                                          <p:spTgt spid="5155"/>
                                        </p:tgtEl>
                                        <p:attrNameLst>
                                          <p:attrName>style.visibility</p:attrName>
                                        </p:attrNameLst>
                                      </p:cBhvr>
                                      <p:to>
                                        <p:strVal val="visible"/>
                                      </p:to>
                                    </p:set>
                                    <p:animEffect transition="in" filter="checkerboard(across)">
                                      <p:cBhvr>
                                        <p:cTn id="140" dur="500"/>
                                        <p:tgtEl>
                                          <p:spTgt spid="5155"/>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3" presetClass="entr" presetSubtype="16" fill="hold" nodeType="clickEffect">
                                  <p:stCondLst>
                                    <p:cond delay="0"/>
                                  </p:stCondLst>
                                  <p:childTnLst>
                                    <p:set>
                                      <p:cBhvr>
                                        <p:cTn id="144" dur="1" fill="hold">
                                          <p:stCondLst>
                                            <p:cond delay="0"/>
                                          </p:stCondLst>
                                        </p:cTn>
                                        <p:tgtEl>
                                          <p:spTgt spid="5199"/>
                                        </p:tgtEl>
                                        <p:attrNameLst>
                                          <p:attrName>style.visibility</p:attrName>
                                        </p:attrNameLst>
                                      </p:cBhvr>
                                      <p:to>
                                        <p:strVal val="visible"/>
                                      </p:to>
                                    </p:set>
                                    <p:anim calcmode="lin" valueType="num">
                                      <p:cBhvr>
                                        <p:cTn id="145" dur="500" fill="hold"/>
                                        <p:tgtEl>
                                          <p:spTgt spid="5199"/>
                                        </p:tgtEl>
                                        <p:attrNameLst>
                                          <p:attrName>ppt_w</p:attrName>
                                        </p:attrNameLst>
                                      </p:cBhvr>
                                      <p:tavLst>
                                        <p:tav tm="0">
                                          <p:val>
                                            <p:fltVal val="0"/>
                                          </p:val>
                                        </p:tav>
                                        <p:tav tm="100000">
                                          <p:val>
                                            <p:strVal val="#ppt_w"/>
                                          </p:val>
                                        </p:tav>
                                      </p:tavLst>
                                    </p:anim>
                                    <p:anim calcmode="lin" valueType="num">
                                      <p:cBhvr>
                                        <p:cTn id="146" dur="500" fill="hold"/>
                                        <p:tgtEl>
                                          <p:spTgt spid="5199"/>
                                        </p:tgtEl>
                                        <p:attrNameLst>
                                          <p:attrName>ppt_h</p:attrName>
                                        </p:attrNameLst>
                                      </p:cBhvr>
                                      <p:tavLst>
                                        <p:tav tm="0">
                                          <p:val>
                                            <p:fltVal val="0"/>
                                          </p:val>
                                        </p:tav>
                                        <p:tav tm="100000">
                                          <p:val>
                                            <p:strVal val="#ppt_h"/>
                                          </p:val>
                                        </p:tav>
                                      </p:tavLst>
                                    </p:anim>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2" presetClass="entr" presetSubtype="2" fill="hold" nodeType="clickEffect">
                                  <p:stCondLst>
                                    <p:cond delay="0"/>
                                  </p:stCondLst>
                                  <p:childTnLst>
                                    <p:set>
                                      <p:cBhvr>
                                        <p:cTn id="150" dur="1" fill="hold">
                                          <p:stCondLst>
                                            <p:cond delay="0"/>
                                          </p:stCondLst>
                                        </p:cTn>
                                        <p:tgtEl>
                                          <p:spTgt spid="5209"/>
                                        </p:tgtEl>
                                        <p:attrNameLst>
                                          <p:attrName>style.visibility</p:attrName>
                                        </p:attrNameLst>
                                      </p:cBhvr>
                                      <p:to>
                                        <p:strVal val="visible"/>
                                      </p:to>
                                    </p:set>
                                    <p:animEffect transition="in" filter="wipe(right)">
                                      <p:cBhvr>
                                        <p:cTn id="151" dur="500"/>
                                        <p:tgtEl>
                                          <p:spTgt spid="5209"/>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22" presetClass="entr" presetSubtype="2" fill="hold" nodeType="clickEffect">
                                  <p:stCondLst>
                                    <p:cond delay="0"/>
                                  </p:stCondLst>
                                  <p:childTnLst>
                                    <p:set>
                                      <p:cBhvr>
                                        <p:cTn id="155" dur="1" fill="hold">
                                          <p:stCondLst>
                                            <p:cond delay="0"/>
                                          </p:stCondLst>
                                        </p:cTn>
                                        <p:tgtEl>
                                          <p:spTgt spid="5213"/>
                                        </p:tgtEl>
                                        <p:attrNameLst>
                                          <p:attrName>style.visibility</p:attrName>
                                        </p:attrNameLst>
                                      </p:cBhvr>
                                      <p:to>
                                        <p:strVal val="visible"/>
                                      </p:to>
                                    </p:set>
                                    <p:animEffect transition="in" filter="wipe(right)">
                                      <p:cBhvr>
                                        <p:cTn id="156" dur="500"/>
                                        <p:tgtEl>
                                          <p:spTgt spid="5213"/>
                                        </p:tgtEl>
                                      </p:cBhvr>
                                    </p:animEffec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5159"/>
                                        </p:tgtEl>
                                        <p:attrNameLst>
                                          <p:attrName>style.visibility</p:attrName>
                                        </p:attrNameLst>
                                      </p:cBhvr>
                                      <p:to>
                                        <p:strVal val="visible"/>
                                      </p:to>
                                    </p:set>
                                    <p:animEffect transition="in" filter="wipe(down)">
                                      <p:cBhvr>
                                        <p:cTn id="161" dur="500"/>
                                        <p:tgtEl>
                                          <p:spTgt spid="5159"/>
                                        </p:tgtEl>
                                      </p:cBhvr>
                                    </p:animEffect>
                                  </p:childTnLst>
                                </p:cTn>
                              </p:par>
                            </p:childTnLst>
                          </p:cTn>
                        </p:par>
                        <p:par>
                          <p:cTn id="162" fill="hold" nodeType="afterGroup">
                            <p:stCondLst>
                              <p:cond delay="500"/>
                            </p:stCondLst>
                            <p:childTnLst>
                              <p:par>
                                <p:cTn id="163" presetID="5" presetClass="entr" presetSubtype="10" fill="hold" grpId="0" nodeType="afterEffect">
                                  <p:stCondLst>
                                    <p:cond delay="0"/>
                                  </p:stCondLst>
                                  <p:childTnLst>
                                    <p:set>
                                      <p:cBhvr>
                                        <p:cTn id="164" dur="1" fill="hold">
                                          <p:stCondLst>
                                            <p:cond delay="0"/>
                                          </p:stCondLst>
                                        </p:cTn>
                                        <p:tgtEl>
                                          <p:spTgt spid="5183"/>
                                        </p:tgtEl>
                                        <p:attrNameLst>
                                          <p:attrName>style.visibility</p:attrName>
                                        </p:attrNameLst>
                                      </p:cBhvr>
                                      <p:to>
                                        <p:strVal val="visible"/>
                                      </p:to>
                                    </p:set>
                                    <p:animEffect transition="in" filter="checkerboard(across)">
                                      <p:cBhvr>
                                        <p:cTn id="165" dur="500"/>
                                        <p:tgtEl>
                                          <p:spTgt spid="5183"/>
                                        </p:tgtEl>
                                      </p:cBhvr>
                                    </p:animEffect>
                                  </p:childTnLst>
                                </p:cTn>
                              </p:par>
                            </p:childTnLst>
                          </p:cTn>
                        </p:par>
                      </p:childTnLst>
                    </p:cTn>
                  </p:par>
                  <p:par>
                    <p:cTn id="166" fill="hold" nodeType="clickPar">
                      <p:stCondLst>
                        <p:cond delay="indefinite"/>
                      </p:stCondLst>
                      <p:childTnLst>
                        <p:par>
                          <p:cTn id="167" fill="hold" nodeType="withGroup">
                            <p:stCondLst>
                              <p:cond delay="0"/>
                            </p:stCondLst>
                            <p:childTnLst>
                              <p:par>
                                <p:cTn id="168" presetID="22" presetClass="entr" presetSubtype="4" fill="hold" nodeType="clickEffect">
                                  <p:stCondLst>
                                    <p:cond delay="0"/>
                                  </p:stCondLst>
                                  <p:childTnLst>
                                    <p:set>
                                      <p:cBhvr>
                                        <p:cTn id="169" dur="1" fill="hold">
                                          <p:stCondLst>
                                            <p:cond delay="0"/>
                                          </p:stCondLst>
                                        </p:cTn>
                                        <p:tgtEl>
                                          <p:spTgt spid="5162"/>
                                        </p:tgtEl>
                                        <p:attrNameLst>
                                          <p:attrName>style.visibility</p:attrName>
                                        </p:attrNameLst>
                                      </p:cBhvr>
                                      <p:to>
                                        <p:strVal val="visible"/>
                                      </p:to>
                                    </p:set>
                                    <p:animEffect transition="in" filter="wipe(down)">
                                      <p:cBhvr>
                                        <p:cTn id="170" dur="500"/>
                                        <p:tgtEl>
                                          <p:spTgt spid="5162"/>
                                        </p:tgtEl>
                                      </p:cBhvr>
                                    </p:animEffect>
                                  </p:childTnLst>
                                </p:cTn>
                              </p:par>
                            </p:childTnLst>
                          </p:cTn>
                        </p:par>
                        <p:par>
                          <p:cTn id="171" fill="hold" nodeType="afterGroup">
                            <p:stCondLst>
                              <p:cond delay="500"/>
                            </p:stCondLst>
                            <p:childTnLst>
                              <p:par>
                                <p:cTn id="172" presetID="23" presetClass="entr" presetSubtype="32" fill="hold" grpId="0" nodeType="afterEffect">
                                  <p:stCondLst>
                                    <p:cond delay="0"/>
                                  </p:stCondLst>
                                  <p:childTnLst>
                                    <p:set>
                                      <p:cBhvr>
                                        <p:cTn id="173" dur="1" fill="hold">
                                          <p:stCondLst>
                                            <p:cond delay="0"/>
                                          </p:stCondLst>
                                        </p:cTn>
                                        <p:tgtEl>
                                          <p:spTgt spid="5182"/>
                                        </p:tgtEl>
                                        <p:attrNameLst>
                                          <p:attrName>style.visibility</p:attrName>
                                        </p:attrNameLst>
                                      </p:cBhvr>
                                      <p:to>
                                        <p:strVal val="visible"/>
                                      </p:to>
                                    </p:set>
                                    <p:anim calcmode="lin" valueType="num">
                                      <p:cBhvr>
                                        <p:cTn id="174" dur="500" fill="hold"/>
                                        <p:tgtEl>
                                          <p:spTgt spid="5182"/>
                                        </p:tgtEl>
                                        <p:attrNameLst>
                                          <p:attrName>ppt_w</p:attrName>
                                        </p:attrNameLst>
                                      </p:cBhvr>
                                      <p:tavLst>
                                        <p:tav tm="0">
                                          <p:val>
                                            <p:strVal val="4*#ppt_w"/>
                                          </p:val>
                                        </p:tav>
                                        <p:tav tm="100000">
                                          <p:val>
                                            <p:strVal val="#ppt_w"/>
                                          </p:val>
                                        </p:tav>
                                      </p:tavLst>
                                    </p:anim>
                                    <p:anim calcmode="lin" valueType="num">
                                      <p:cBhvr>
                                        <p:cTn id="175" dur="500" fill="hold"/>
                                        <p:tgtEl>
                                          <p:spTgt spid="5182"/>
                                        </p:tgtEl>
                                        <p:attrNameLst>
                                          <p:attrName>ppt_h</p:attrName>
                                        </p:attrNameLst>
                                      </p:cBhvr>
                                      <p:tavLst>
                                        <p:tav tm="0">
                                          <p:val>
                                            <p:strVal val="4*#ppt_h"/>
                                          </p:val>
                                        </p:tav>
                                        <p:tav tm="100000">
                                          <p:val>
                                            <p:strVal val="#ppt_h"/>
                                          </p:val>
                                        </p:tav>
                                      </p:tavLst>
                                    </p:anim>
                                  </p:childTnLst>
                                </p:cTn>
                              </p:par>
                            </p:childTnLst>
                          </p:cTn>
                        </p:par>
                      </p:childTnLst>
                    </p:cTn>
                  </p:par>
                  <p:par>
                    <p:cTn id="176" fill="hold" nodeType="clickPar">
                      <p:stCondLst>
                        <p:cond delay="indefinite"/>
                      </p:stCondLst>
                      <p:childTnLst>
                        <p:par>
                          <p:cTn id="177" fill="hold" nodeType="withGroup">
                            <p:stCondLst>
                              <p:cond delay="0"/>
                            </p:stCondLst>
                            <p:childTnLst>
                              <p:par>
                                <p:cTn id="178" presetID="3" presetClass="entr" presetSubtype="10" fill="hold" grpId="0" nodeType="clickEffect">
                                  <p:stCondLst>
                                    <p:cond delay="0"/>
                                  </p:stCondLst>
                                  <p:childTnLst>
                                    <p:set>
                                      <p:cBhvr>
                                        <p:cTn id="179" dur="1" fill="hold">
                                          <p:stCondLst>
                                            <p:cond delay="0"/>
                                          </p:stCondLst>
                                        </p:cTn>
                                        <p:tgtEl>
                                          <p:spTgt spid="5157"/>
                                        </p:tgtEl>
                                        <p:attrNameLst>
                                          <p:attrName>style.visibility</p:attrName>
                                        </p:attrNameLst>
                                      </p:cBhvr>
                                      <p:to>
                                        <p:strVal val="visible"/>
                                      </p:to>
                                    </p:set>
                                    <p:animEffect transition="in" filter="blinds(horizontal)">
                                      <p:cBhvr>
                                        <p:cTn id="180" dur="500"/>
                                        <p:tgtEl>
                                          <p:spTgt spid="5157"/>
                                        </p:tgtEl>
                                      </p:cBhvr>
                                    </p:animEffec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22" presetClass="entr" presetSubtype="1" fill="hold" nodeType="clickEffect">
                                  <p:stCondLst>
                                    <p:cond delay="0"/>
                                  </p:stCondLst>
                                  <p:childTnLst>
                                    <p:set>
                                      <p:cBhvr>
                                        <p:cTn id="184" dur="1" fill="hold">
                                          <p:stCondLst>
                                            <p:cond delay="0"/>
                                          </p:stCondLst>
                                        </p:cTn>
                                        <p:tgtEl>
                                          <p:spTgt spid="5224"/>
                                        </p:tgtEl>
                                        <p:attrNameLst>
                                          <p:attrName>style.visibility</p:attrName>
                                        </p:attrNameLst>
                                      </p:cBhvr>
                                      <p:to>
                                        <p:strVal val="visible"/>
                                      </p:to>
                                    </p:set>
                                    <p:animEffect transition="in" filter="wipe(up)">
                                      <p:cBhvr>
                                        <p:cTn id="185" dur="500"/>
                                        <p:tgtEl>
                                          <p:spTgt spid="5224"/>
                                        </p:tgtEl>
                                      </p:cBhvr>
                                    </p:animEffect>
                                  </p:childTnLst>
                                </p:cTn>
                              </p:par>
                            </p:childTnLst>
                          </p:cTn>
                        </p:par>
                        <p:par>
                          <p:cTn id="186" fill="hold" nodeType="afterGroup">
                            <p:stCondLst>
                              <p:cond delay="500"/>
                            </p:stCondLst>
                            <p:childTnLst>
                              <p:par>
                                <p:cTn id="187" presetID="5" presetClass="entr" presetSubtype="10" fill="hold" grpId="0" nodeType="afterEffect">
                                  <p:stCondLst>
                                    <p:cond delay="0"/>
                                  </p:stCondLst>
                                  <p:childTnLst>
                                    <p:set>
                                      <p:cBhvr>
                                        <p:cTn id="188" dur="1" fill="hold">
                                          <p:stCondLst>
                                            <p:cond delay="0"/>
                                          </p:stCondLst>
                                        </p:cTn>
                                        <p:tgtEl>
                                          <p:spTgt spid="5184"/>
                                        </p:tgtEl>
                                        <p:attrNameLst>
                                          <p:attrName>style.visibility</p:attrName>
                                        </p:attrNameLst>
                                      </p:cBhvr>
                                      <p:to>
                                        <p:strVal val="visible"/>
                                      </p:to>
                                    </p:set>
                                    <p:animEffect transition="in" filter="checkerboard(across)">
                                      <p:cBhvr>
                                        <p:cTn id="189" dur="500"/>
                                        <p:tgtEl>
                                          <p:spTgt spid="5184"/>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22" presetClass="entr" presetSubtype="1" fill="hold" nodeType="clickEffect">
                                  <p:stCondLst>
                                    <p:cond delay="0"/>
                                  </p:stCondLst>
                                  <p:childTnLst>
                                    <p:set>
                                      <p:cBhvr>
                                        <p:cTn id="193" dur="1" fill="hold">
                                          <p:stCondLst>
                                            <p:cond delay="0"/>
                                          </p:stCondLst>
                                        </p:cTn>
                                        <p:tgtEl>
                                          <p:spTgt spid="5216"/>
                                        </p:tgtEl>
                                        <p:attrNameLst>
                                          <p:attrName>style.visibility</p:attrName>
                                        </p:attrNameLst>
                                      </p:cBhvr>
                                      <p:to>
                                        <p:strVal val="visible"/>
                                      </p:to>
                                    </p:set>
                                    <p:animEffect transition="in" filter="wipe(up)">
                                      <p:cBhvr>
                                        <p:cTn id="194" dur="500"/>
                                        <p:tgtEl>
                                          <p:spTgt spid="5216"/>
                                        </p:tgtEl>
                                      </p:cBhvr>
                                    </p:animEffect>
                                  </p:childTnLst>
                                </p:cTn>
                              </p:par>
                            </p:childTnLst>
                          </p:cTn>
                        </p:par>
                        <p:par>
                          <p:cTn id="195" fill="hold" nodeType="afterGroup">
                            <p:stCondLst>
                              <p:cond delay="500"/>
                            </p:stCondLst>
                            <p:childTnLst>
                              <p:par>
                                <p:cTn id="196" presetID="5" presetClass="entr" presetSubtype="10" fill="hold" grpId="0" nodeType="afterEffect">
                                  <p:stCondLst>
                                    <p:cond delay="0"/>
                                  </p:stCondLst>
                                  <p:childTnLst>
                                    <p:set>
                                      <p:cBhvr>
                                        <p:cTn id="197" dur="1" fill="hold">
                                          <p:stCondLst>
                                            <p:cond delay="0"/>
                                          </p:stCondLst>
                                        </p:cTn>
                                        <p:tgtEl>
                                          <p:spTgt spid="5185"/>
                                        </p:tgtEl>
                                        <p:attrNameLst>
                                          <p:attrName>style.visibility</p:attrName>
                                        </p:attrNameLst>
                                      </p:cBhvr>
                                      <p:to>
                                        <p:strVal val="visible"/>
                                      </p:to>
                                    </p:set>
                                    <p:animEffect transition="in" filter="checkerboard(across)">
                                      <p:cBhvr>
                                        <p:cTn id="198" dur="500"/>
                                        <p:tgtEl>
                                          <p:spTgt spid="5185"/>
                                        </p:tgtEl>
                                      </p:cBhvr>
                                    </p:animEffec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22" presetClass="entr" presetSubtype="4" fill="hold" nodeType="clickEffect">
                                  <p:stCondLst>
                                    <p:cond delay="0"/>
                                  </p:stCondLst>
                                  <p:childTnLst>
                                    <p:set>
                                      <p:cBhvr>
                                        <p:cTn id="202" dur="1" fill="hold">
                                          <p:stCondLst>
                                            <p:cond delay="0"/>
                                          </p:stCondLst>
                                        </p:cTn>
                                        <p:tgtEl>
                                          <p:spTgt spid="5165"/>
                                        </p:tgtEl>
                                        <p:attrNameLst>
                                          <p:attrName>style.visibility</p:attrName>
                                        </p:attrNameLst>
                                      </p:cBhvr>
                                      <p:to>
                                        <p:strVal val="visible"/>
                                      </p:to>
                                    </p:set>
                                    <p:animEffect transition="in" filter="wipe(down)">
                                      <p:cBhvr>
                                        <p:cTn id="203" dur="500"/>
                                        <p:tgtEl>
                                          <p:spTgt spid="5165"/>
                                        </p:tgtEl>
                                      </p:cBhvr>
                                    </p:animEffect>
                                  </p:childTnLst>
                                </p:cTn>
                              </p:par>
                            </p:childTnLst>
                          </p:cTn>
                        </p:par>
                        <p:par>
                          <p:cTn id="204" fill="hold" nodeType="afterGroup">
                            <p:stCondLst>
                              <p:cond delay="500"/>
                            </p:stCondLst>
                            <p:childTnLst>
                              <p:par>
                                <p:cTn id="205" presetID="3" presetClass="entr" presetSubtype="10" fill="hold" grpId="0" nodeType="afterEffect">
                                  <p:stCondLst>
                                    <p:cond delay="0"/>
                                  </p:stCondLst>
                                  <p:childTnLst>
                                    <p:set>
                                      <p:cBhvr>
                                        <p:cTn id="206" dur="1" fill="hold">
                                          <p:stCondLst>
                                            <p:cond delay="0"/>
                                          </p:stCondLst>
                                        </p:cTn>
                                        <p:tgtEl>
                                          <p:spTgt spid="5180"/>
                                        </p:tgtEl>
                                        <p:attrNameLst>
                                          <p:attrName>style.visibility</p:attrName>
                                        </p:attrNameLst>
                                      </p:cBhvr>
                                      <p:to>
                                        <p:strVal val="visible"/>
                                      </p:to>
                                    </p:set>
                                    <p:animEffect transition="in" filter="blinds(horizontal)">
                                      <p:cBhvr>
                                        <p:cTn id="207" dur="500"/>
                                        <p:tgtEl>
                                          <p:spTgt spid="5180"/>
                                        </p:tgtEl>
                                      </p:cBhvr>
                                    </p:animEffect>
                                  </p:childTnLst>
                                </p:cTn>
                              </p:par>
                            </p:childTnLst>
                          </p:cTn>
                        </p:par>
                      </p:childTnLst>
                    </p:cTn>
                  </p:par>
                  <p:par>
                    <p:cTn id="208" fill="hold" nodeType="clickPar">
                      <p:stCondLst>
                        <p:cond delay="indefinite"/>
                      </p:stCondLst>
                      <p:childTnLst>
                        <p:par>
                          <p:cTn id="209" fill="hold" nodeType="withGroup">
                            <p:stCondLst>
                              <p:cond delay="0"/>
                            </p:stCondLst>
                            <p:childTnLst>
                              <p:par>
                                <p:cTn id="210" presetID="22" presetClass="entr" presetSubtype="4" fill="hold" nodeType="clickEffect">
                                  <p:stCondLst>
                                    <p:cond delay="0"/>
                                  </p:stCondLst>
                                  <p:childTnLst>
                                    <p:set>
                                      <p:cBhvr>
                                        <p:cTn id="211" dur="1" fill="hold">
                                          <p:stCondLst>
                                            <p:cond delay="0"/>
                                          </p:stCondLst>
                                        </p:cTn>
                                        <p:tgtEl>
                                          <p:spTgt spid="5168"/>
                                        </p:tgtEl>
                                        <p:attrNameLst>
                                          <p:attrName>style.visibility</p:attrName>
                                        </p:attrNameLst>
                                      </p:cBhvr>
                                      <p:to>
                                        <p:strVal val="visible"/>
                                      </p:to>
                                    </p:set>
                                    <p:animEffect transition="in" filter="wipe(down)">
                                      <p:cBhvr>
                                        <p:cTn id="212" dur="500"/>
                                        <p:tgtEl>
                                          <p:spTgt spid="5168"/>
                                        </p:tgtEl>
                                      </p:cBhvr>
                                    </p:animEffect>
                                  </p:childTnLst>
                                </p:cTn>
                              </p:par>
                            </p:childTnLst>
                          </p:cTn>
                        </p:par>
                        <p:par>
                          <p:cTn id="213" fill="hold" nodeType="afterGroup">
                            <p:stCondLst>
                              <p:cond delay="500"/>
                            </p:stCondLst>
                            <p:childTnLst>
                              <p:par>
                                <p:cTn id="214" presetID="3" presetClass="entr" presetSubtype="10" fill="hold" grpId="0" nodeType="afterEffect">
                                  <p:stCondLst>
                                    <p:cond delay="0"/>
                                  </p:stCondLst>
                                  <p:childTnLst>
                                    <p:set>
                                      <p:cBhvr>
                                        <p:cTn id="215" dur="1" fill="hold">
                                          <p:stCondLst>
                                            <p:cond delay="0"/>
                                          </p:stCondLst>
                                        </p:cTn>
                                        <p:tgtEl>
                                          <p:spTgt spid="5179"/>
                                        </p:tgtEl>
                                        <p:attrNameLst>
                                          <p:attrName>style.visibility</p:attrName>
                                        </p:attrNameLst>
                                      </p:cBhvr>
                                      <p:to>
                                        <p:strVal val="visible"/>
                                      </p:to>
                                    </p:set>
                                    <p:animEffect transition="in" filter="blinds(horizontal)">
                                      <p:cBhvr>
                                        <p:cTn id="216" dur="500"/>
                                        <p:tgtEl>
                                          <p:spTgt spid="5179"/>
                                        </p:tgtEl>
                                      </p:cBhvr>
                                    </p:animEffect>
                                  </p:childTnLst>
                                </p:cTn>
                              </p:par>
                            </p:childTnLst>
                          </p:cTn>
                        </p:par>
                      </p:childTnLst>
                    </p:cTn>
                  </p:par>
                  <p:par>
                    <p:cTn id="217" fill="hold" nodeType="clickPar">
                      <p:stCondLst>
                        <p:cond delay="indefinite"/>
                      </p:stCondLst>
                      <p:childTnLst>
                        <p:par>
                          <p:cTn id="218" fill="hold" nodeType="withGroup">
                            <p:stCondLst>
                              <p:cond delay="0"/>
                            </p:stCondLst>
                            <p:childTnLst>
                              <p:par>
                                <p:cTn id="219" presetID="23" presetClass="entr" presetSubtype="16" fill="hold" grpId="0" nodeType="clickEffect">
                                  <p:stCondLst>
                                    <p:cond delay="0"/>
                                  </p:stCondLst>
                                  <p:childTnLst>
                                    <p:set>
                                      <p:cBhvr>
                                        <p:cTn id="220" dur="1" fill="hold">
                                          <p:stCondLst>
                                            <p:cond delay="0"/>
                                          </p:stCondLst>
                                        </p:cTn>
                                        <p:tgtEl>
                                          <p:spTgt spid="5158"/>
                                        </p:tgtEl>
                                        <p:attrNameLst>
                                          <p:attrName>style.visibility</p:attrName>
                                        </p:attrNameLst>
                                      </p:cBhvr>
                                      <p:to>
                                        <p:strVal val="visible"/>
                                      </p:to>
                                    </p:set>
                                    <p:anim calcmode="lin" valueType="num">
                                      <p:cBhvr>
                                        <p:cTn id="221" dur="500" fill="hold"/>
                                        <p:tgtEl>
                                          <p:spTgt spid="5158"/>
                                        </p:tgtEl>
                                        <p:attrNameLst>
                                          <p:attrName>ppt_w</p:attrName>
                                        </p:attrNameLst>
                                      </p:cBhvr>
                                      <p:tavLst>
                                        <p:tav tm="0">
                                          <p:val>
                                            <p:fltVal val="0"/>
                                          </p:val>
                                        </p:tav>
                                        <p:tav tm="100000">
                                          <p:val>
                                            <p:strVal val="#ppt_w"/>
                                          </p:val>
                                        </p:tav>
                                      </p:tavLst>
                                    </p:anim>
                                    <p:anim calcmode="lin" valueType="num">
                                      <p:cBhvr>
                                        <p:cTn id="222" dur="500" fill="hold"/>
                                        <p:tgtEl>
                                          <p:spTgt spid="5158"/>
                                        </p:tgtEl>
                                        <p:attrNameLst>
                                          <p:attrName>ppt_h</p:attrName>
                                        </p:attrNameLst>
                                      </p:cBhvr>
                                      <p:tavLst>
                                        <p:tav tm="0">
                                          <p:val>
                                            <p:fltVal val="0"/>
                                          </p:val>
                                        </p:tav>
                                        <p:tav tm="100000">
                                          <p:val>
                                            <p:strVal val="#ppt_h"/>
                                          </p:val>
                                        </p:tav>
                                      </p:tavLst>
                                    </p:anim>
                                  </p:childTnLst>
                                </p:cTn>
                              </p:par>
                            </p:childTnLst>
                          </p:cTn>
                        </p:par>
                      </p:childTnLst>
                    </p:cTn>
                  </p:par>
                  <p:par>
                    <p:cTn id="223" fill="hold" nodeType="clickPar">
                      <p:stCondLst>
                        <p:cond delay="indefinite"/>
                      </p:stCondLst>
                      <p:childTnLst>
                        <p:par>
                          <p:cTn id="224" fill="hold" nodeType="withGroup">
                            <p:stCondLst>
                              <p:cond delay="0"/>
                            </p:stCondLst>
                            <p:childTnLst>
                              <p:par>
                                <p:cTn id="225" presetID="22" presetClass="entr" presetSubtype="1" fill="hold" nodeType="clickEffect">
                                  <p:stCondLst>
                                    <p:cond delay="0"/>
                                  </p:stCondLst>
                                  <p:childTnLst>
                                    <p:set>
                                      <p:cBhvr>
                                        <p:cTn id="226" dur="1" fill="hold">
                                          <p:stCondLst>
                                            <p:cond delay="0"/>
                                          </p:stCondLst>
                                        </p:cTn>
                                        <p:tgtEl>
                                          <p:spTgt spid="5220"/>
                                        </p:tgtEl>
                                        <p:attrNameLst>
                                          <p:attrName>style.visibility</p:attrName>
                                        </p:attrNameLst>
                                      </p:cBhvr>
                                      <p:to>
                                        <p:strVal val="visible"/>
                                      </p:to>
                                    </p:set>
                                    <p:animEffect transition="in" filter="wipe(up)">
                                      <p:cBhvr>
                                        <p:cTn id="227" dur="500"/>
                                        <p:tgtEl>
                                          <p:spTgt spid="5220"/>
                                        </p:tgtEl>
                                      </p:cBhvr>
                                    </p:animEffect>
                                  </p:childTnLst>
                                </p:cTn>
                              </p:par>
                            </p:childTnLst>
                          </p:cTn>
                        </p:par>
                        <p:par>
                          <p:cTn id="228" fill="hold" nodeType="afterGroup">
                            <p:stCondLst>
                              <p:cond delay="500"/>
                            </p:stCondLst>
                            <p:childTnLst>
                              <p:par>
                                <p:cTn id="229" presetID="5" presetClass="entr" presetSubtype="10" fill="hold" grpId="0" nodeType="afterEffect">
                                  <p:stCondLst>
                                    <p:cond delay="0"/>
                                  </p:stCondLst>
                                  <p:childTnLst>
                                    <p:set>
                                      <p:cBhvr>
                                        <p:cTn id="230" dur="1" fill="hold">
                                          <p:stCondLst>
                                            <p:cond delay="0"/>
                                          </p:stCondLst>
                                        </p:cTn>
                                        <p:tgtEl>
                                          <p:spTgt spid="5190"/>
                                        </p:tgtEl>
                                        <p:attrNameLst>
                                          <p:attrName>style.visibility</p:attrName>
                                        </p:attrNameLst>
                                      </p:cBhvr>
                                      <p:to>
                                        <p:strVal val="visible"/>
                                      </p:to>
                                    </p:set>
                                    <p:animEffect transition="in" filter="checkerboard(across)">
                                      <p:cBhvr>
                                        <p:cTn id="231" dur="500"/>
                                        <p:tgtEl>
                                          <p:spTgt spid="5190"/>
                                        </p:tgtEl>
                                      </p:cBhvr>
                                    </p:animEffect>
                                  </p:childTnLst>
                                </p:cTn>
                              </p:par>
                            </p:childTnLst>
                          </p:cTn>
                        </p:par>
                      </p:childTnLst>
                    </p:cTn>
                  </p:par>
                  <p:par>
                    <p:cTn id="232" fill="hold" nodeType="clickPar">
                      <p:stCondLst>
                        <p:cond delay="indefinite"/>
                      </p:stCondLst>
                      <p:childTnLst>
                        <p:par>
                          <p:cTn id="233" fill="hold" nodeType="withGroup">
                            <p:stCondLst>
                              <p:cond delay="0"/>
                            </p:stCondLst>
                            <p:childTnLst>
                              <p:par>
                                <p:cTn id="234" presetID="22" presetClass="entr" presetSubtype="4" fill="hold" nodeType="clickEffect">
                                  <p:stCondLst>
                                    <p:cond delay="0"/>
                                  </p:stCondLst>
                                  <p:childTnLst>
                                    <p:set>
                                      <p:cBhvr>
                                        <p:cTn id="235" dur="1" fill="hold">
                                          <p:stCondLst>
                                            <p:cond delay="0"/>
                                          </p:stCondLst>
                                        </p:cTn>
                                        <p:tgtEl>
                                          <p:spTgt spid="5171"/>
                                        </p:tgtEl>
                                        <p:attrNameLst>
                                          <p:attrName>style.visibility</p:attrName>
                                        </p:attrNameLst>
                                      </p:cBhvr>
                                      <p:to>
                                        <p:strVal val="visible"/>
                                      </p:to>
                                    </p:set>
                                    <p:animEffect transition="in" filter="wipe(down)">
                                      <p:cBhvr>
                                        <p:cTn id="236" dur="500"/>
                                        <p:tgtEl>
                                          <p:spTgt spid="5171"/>
                                        </p:tgtEl>
                                      </p:cBhvr>
                                    </p:animEffect>
                                  </p:childTnLst>
                                </p:cTn>
                              </p:par>
                            </p:childTnLst>
                          </p:cTn>
                        </p:par>
                        <p:par>
                          <p:cTn id="237" fill="hold" nodeType="afterGroup">
                            <p:stCondLst>
                              <p:cond delay="500"/>
                            </p:stCondLst>
                            <p:childTnLst>
                              <p:par>
                                <p:cTn id="238" presetID="3" presetClass="entr" presetSubtype="10" fill="hold" grpId="0" nodeType="afterEffect">
                                  <p:stCondLst>
                                    <p:cond delay="0"/>
                                  </p:stCondLst>
                                  <p:childTnLst>
                                    <p:set>
                                      <p:cBhvr>
                                        <p:cTn id="239" dur="1" fill="hold">
                                          <p:stCondLst>
                                            <p:cond delay="0"/>
                                          </p:stCondLst>
                                        </p:cTn>
                                        <p:tgtEl>
                                          <p:spTgt spid="5178"/>
                                        </p:tgtEl>
                                        <p:attrNameLst>
                                          <p:attrName>style.visibility</p:attrName>
                                        </p:attrNameLst>
                                      </p:cBhvr>
                                      <p:to>
                                        <p:strVal val="visible"/>
                                      </p:to>
                                    </p:set>
                                    <p:animEffect transition="in" filter="blinds(horizontal)">
                                      <p:cBhvr>
                                        <p:cTn id="240" dur="500"/>
                                        <p:tgtEl>
                                          <p:spTgt spid="5178"/>
                                        </p:tgtEl>
                                      </p:cBhvr>
                                    </p:animEffect>
                                  </p:childTnLst>
                                </p:cTn>
                              </p:par>
                            </p:childTnLst>
                          </p:cTn>
                        </p:par>
                      </p:childTnLst>
                    </p:cTn>
                  </p:par>
                  <p:par>
                    <p:cTn id="241" fill="hold" nodeType="clickPar">
                      <p:stCondLst>
                        <p:cond delay="indefinite"/>
                      </p:stCondLst>
                      <p:childTnLst>
                        <p:par>
                          <p:cTn id="242" fill="hold" nodeType="withGroup">
                            <p:stCondLst>
                              <p:cond delay="0"/>
                            </p:stCondLst>
                            <p:childTnLst>
                              <p:par>
                                <p:cTn id="243" presetID="22" presetClass="entr" presetSubtype="4" fill="hold" nodeType="clickEffect">
                                  <p:stCondLst>
                                    <p:cond delay="0"/>
                                  </p:stCondLst>
                                  <p:childTnLst>
                                    <p:set>
                                      <p:cBhvr>
                                        <p:cTn id="244" dur="1" fill="hold">
                                          <p:stCondLst>
                                            <p:cond delay="0"/>
                                          </p:stCondLst>
                                        </p:cTn>
                                        <p:tgtEl>
                                          <p:spTgt spid="5174"/>
                                        </p:tgtEl>
                                        <p:attrNameLst>
                                          <p:attrName>style.visibility</p:attrName>
                                        </p:attrNameLst>
                                      </p:cBhvr>
                                      <p:to>
                                        <p:strVal val="visible"/>
                                      </p:to>
                                    </p:set>
                                    <p:animEffect transition="in" filter="wipe(down)">
                                      <p:cBhvr>
                                        <p:cTn id="245" dur="500"/>
                                        <p:tgtEl>
                                          <p:spTgt spid="5174"/>
                                        </p:tgtEl>
                                      </p:cBhvr>
                                    </p:animEffect>
                                  </p:childTnLst>
                                </p:cTn>
                              </p:par>
                            </p:childTnLst>
                          </p:cTn>
                        </p:par>
                        <p:par>
                          <p:cTn id="246" fill="hold" nodeType="afterGroup">
                            <p:stCondLst>
                              <p:cond delay="500"/>
                            </p:stCondLst>
                            <p:childTnLst>
                              <p:par>
                                <p:cTn id="247" presetID="3" presetClass="entr" presetSubtype="5" fill="hold" grpId="0" nodeType="afterEffect">
                                  <p:stCondLst>
                                    <p:cond delay="0"/>
                                  </p:stCondLst>
                                  <p:childTnLst>
                                    <p:set>
                                      <p:cBhvr>
                                        <p:cTn id="248" dur="1" fill="hold">
                                          <p:stCondLst>
                                            <p:cond delay="0"/>
                                          </p:stCondLst>
                                        </p:cTn>
                                        <p:tgtEl>
                                          <p:spTgt spid="5177"/>
                                        </p:tgtEl>
                                        <p:attrNameLst>
                                          <p:attrName>style.visibility</p:attrName>
                                        </p:attrNameLst>
                                      </p:cBhvr>
                                      <p:to>
                                        <p:strVal val="visible"/>
                                      </p:to>
                                    </p:set>
                                    <p:animEffect transition="in" filter="blinds(vertical)">
                                      <p:cBhvr>
                                        <p:cTn id="249" dur="500"/>
                                        <p:tgtEl>
                                          <p:spTgt spid="5177"/>
                                        </p:tgtEl>
                                      </p:cBhvr>
                                    </p:animEffect>
                                  </p:childTnLst>
                                </p:cTn>
                              </p:par>
                            </p:childTnLst>
                          </p:cTn>
                        </p:par>
                      </p:childTnLst>
                    </p:cTn>
                  </p:par>
                  <p:par>
                    <p:cTn id="250" fill="hold" nodeType="clickPar">
                      <p:stCondLst>
                        <p:cond delay="indefinite"/>
                      </p:stCondLst>
                      <p:childTnLst>
                        <p:par>
                          <p:cTn id="251" fill="hold" nodeType="withGroup">
                            <p:stCondLst>
                              <p:cond delay="0"/>
                            </p:stCondLst>
                            <p:childTnLst>
                              <p:par>
                                <p:cTn id="252" presetID="3" presetClass="entr" presetSubtype="5" fill="hold" grpId="0" nodeType="clickEffect">
                                  <p:stCondLst>
                                    <p:cond delay="0"/>
                                  </p:stCondLst>
                                  <p:childTnLst>
                                    <p:set>
                                      <p:cBhvr>
                                        <p:cTn id="253" dur="1" fill="hold">
                                          <p:stCondLst>
                                            <p:cond delay="0"/>
                                          </p:stCondLst>
                                        </p:cTn>
                                        <p:tgtEl>
                                          <p:spTgt spid="5208"/>
                                        </p:tgtEl>
                                        <p:attrNameLst>
                                          <p:attrName>style.visibility</p:attrName>
                                        </p:attrNameLst>
                                      </p:cBhvr>
                                      <p:to>
                                        <p:strVal val="visible"/>
                                      </p:to>
                                    </p:set>
                                    <p:animEffect transition="in" filter="blinds(vertical)">
                                      <p:cBhvr>
                                        <p:cTn id="254" dur="500"/>
                                        <p:tgtEl>
                                          <p:spTgt spid="5208"/>
                                        </p:tgtEl>
                                      </p:cBhvr>
                                    </p:animEffect>
                                  </p:childTnLst>
                                </p:cTn>
                              </p:par>
                            </p:childTnLst>
                          </p:cTn>
                        </p:par>
                      </p:childTnLst>
                    </p:cTn>
                  </p:par>
                  <p:par>
                    <p:cTn id="255" fill="hold" nodeType="clickPar">
                      <p:stCondLst>
                        <p:cond delay="indefinite"/>
                      </p:stCondLst>
                      <p:childTnLst>
                        <p:par>
                          <p:cTn id="256" fill="hold" nodeType="withGroup">
                            <p:stCondLst>
                              <p:cond delay="0"/>
                            </p:stCondLst>
                            <p:childTnLst>
                              <p:par>
                                <p:cTn id="257" presetID="22" presetClass="entr" presetSubtype="1" fill="hold" nodeType="clickEffect">
                                  <p:stCondLst>
                                    <p:cond delay="0"/>
                                  </p:stCondLst>
                                  <p:childTnLst>
                                    <p:set>
                                      <p:cBhvr>
                                        <p:cTn id="258" dur="1" fill="hold">
                                          <p:stCondLst>
                                            <p:cond delay="0"/>
                                          </p:stCondLst>
                                        </p:cTn>
                                        <p:tgtEl>
                                          <p:spTgt spid="5186"/>
                                        </p:tgtEl>
                                        <p:attrNameLst>
                                          <p:attrName>style.visibility</p:attrName>
                                        </p:attrNameLst>
                                      </p:cBhvr>
                                      <p:to>
                                        <p:strVal val="visible"/>
                                      </p:to>
                                    </p:set>
                                    <p:animEffect transition="in" filter="wipe(up)">
                                      <p:cBhvr>
                                        <p:cTn id="259" dur="500"/>
                                        <p:tgtEl>
                                          <p:spTgt spid="5186"/>
                                        </p:tgtEl>
                                      </p:cBhvr>
                                    </p:animEffect>
                                  </p:childTnLst>
                                </p:cTn>
                              </p:par>
                            </p:childTnLst>
                          </p:cTn>
                        </p:par>
                        <p:par>
                          <p:cTn id="260" fill="hold" nodeType="afterGroup">
                            <p:stCondLst>
                              <p:cond delay="500"/>
                            </p:stCondLst>
                            <p:childTnLst>
                              <p:par>
                                <p:cTn id="261" presetID="5" presetClass="entr" presetSubtype="10" fill="hold" grpId="0" nodeType="afterEffect">
                                  <p:stCondLst>
                                    <p:cond delay="0"/>
                                  </p:stCondLst>
                                  <p:childTnLst>
                                    <p:set>
                                      <p:cBhvr>
                                        <p:cTn id="262" dur="1" fill="hold">
                                          <p:stCondLst>
                                            <p:cond delay="0"/>
                                          </p:stCondLst>
                                        </p:cTn>
                                        <p:tgtEl>
                                          <p:spTgt spid="5189"/>
                                        </p:tgtEl>
                                        <p:attrNameLst>
                                          <p:attrName>style.visibility</p:attrName>
                                        </p:attrNameLst>
                                      </p:cBhvr>
                                      <p:to>
                                        <p:strVal val="visible"/>
                                      </p:to>
                                    </p:set>
                                    <p:animEffect transition="in" filter="checkerboard(across)">
                                      <p:cBhvr>
                                        <p:cTn id="263" dur="500"/>
                                        <p:tgtEl>
                                          <p:spTgt spid="5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9" grpId="0" autoUpdateAnimBg="0"/>
      <p:bldP spid="5130" grpId="0" animBg="1" autoUpdateAnimBg="0"/>
      <p:bldP spid="5131" grpId="0" animBg="1" autoUpdateAnimBg="0"/>
      <p:bldP spid="5132" grpId="0" animBg="1"/>
      <p:bldP spid="5133" grpId="0" animBg="1" autoUpdateAnimBg="0"/>
      <p:bldP spid="5146" grpId="0" autoUpdateAnimBg="0"/>
      <p:bldP spid="5147" grpId="0" autoUpdateAnimBg="0"/>
      <p:bldP spid="5148" grpId="0" animBg="1"/>
      <p:bldP spid="5149" grpId="0" animBg="1"/>
      <p:bldP spid="5150" grpId="0" animBg="1"/>
      <p:bldP spid="5151" grpId="0" autoUpdateAnimBg="0"/>
      <p:bldP spid="5152" grpId="0" animBg="1" autoUpdateAnimBg="0"/>
      <p:bldP spid="5153" grpId="0" autoUpdateAnimBg="0"/>
      <p:bldP spid="5154" grpId="0" animBg="1"/>
      <p:bldP spid="5155" grpId="0" autoUpdateAnimBg="0"/>
      <p:bldP spid="5156" grpId="0" autoUpdateAnimBg="0"/>
      <p:bldP spid="5157" grpId="0" animBg="1" autoUpdateAnimBg="0"/>
      <p:bldP spid="5158" grpId="0" animBg="1" autoUpdateAnimBg="0"/>
      <p:bldP spid="5177" grpId="0" autoUpdateAnimBg="0"/>
      <p:bldP spid="5178" grpId="0" autoUpdateAnimBg="0"/>
      <p:bldP spid="5179" grpId="0" autoUpdateAnimBg="0"/>
      <p:bldP spid="5180" grpId="0" autoUpdateAnimBg="0"/>
      <p:bldP spid="5181" grpId="0" autoUpdateAnimBg="0"/>
      <p:bldP spid="5182" grpId="0" autoUpdateAnimBg="0"/>
      <p:bldP spid="5183" grpId="0" autoUpdateAnimBg="0"/>
      <p:bldP spid="5184" grpId="0" autoUpdateAnimBg="0"/>
      <p:bldP spid="5185" grpId="0" autoUpdateAnimBg="0"/>
      <p:bldP spid="5189" grpId="0" autoUpdateAnimBg="0"/>
      <p:bldP spid="5190" grpId="0" autoUpdateAnimBg="0"/>
      <p:bldP spid="5191" grpId="0" autoUpdateAnimBg="0"/>
      <p:bldP spid="5192" grpId="0" animBg="1"/>
      <p:bldP spid="5197" grpId="0" autoUpdateAnimBg="0"/>
      <p:bldP spid="5198" grpId="0" autoUpdateAnimBg="0"/>
      <p:bldP spid="5206" grpId="0" animBg="1" autoUpdateAnimBg="0"/>
      <p:bldP spid="5208" grpId="0"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lstStyle/>
          <a:p>
            <a:r>
              <a:rPr lang="en-GB" sz="1000">
                <a:latin typeface="Times New Roman" charset="0"/>
              </a:rPr>
              <a:t> </a:t>
            </a:r>
          </a:p>
        </p:txBody>
      </p:sp>
      <p:sp>
        <p:nvSpPr>
          <p:cNvPr id="10244" name="Rectangle 4"/>
          <p:cNvSpPr>
            <a:spLocks noGrp="1" noChangeArrowheads="1"/>
          </p:cNvSpPr>
          <p:nvPr>
            <p:ph type="title"/>
          </p:nvPr>
        </p:nvSpPr>
        <p:spPr>
          <a:noFill/>
          <a:ln/>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487" tIns="44450" rIns="90487" bIns="44450"/>
          <a:lstStyle/>
          <a:p>
            <a:r>
              <a:rPr kumimoji="0" lang="en-GB"/>
              <a:t>Process Improvement</a:t>
            </a:r>
          </a:p>
        </p:txBody>
      </p:sp>
      <p:sp>
        <p:nvSpPr>
          <p:cNvPr id="10245" name="Oval 5"/>
          <p:cNvSpPr>
            <a:spLocks noChangeArrowheads="1"/>
          </p:cNvSpPr>
          <p:nvPr/>
        </p:nvSpPr>
        <p:spPr bwMode="auto">
          <a:xfrm>
            <a:off x="7092950" y="4730750"/>
            <a:ext cx="1739900" cy="1130300"/>
          </a:xfrm>
          <a:prstGeom prst="ellipse">
            <a:avLst/>
          </a:prstGeom>
          <a:solidFill>
            <a:srgbClr val="FFFF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lstStyle/>
          <a:p>
            <a:pPr algn="ctr"/>
            <a:r>
              <a:rPr lang="en-GB" b="1">
                <a:latin typeface="Times New Roman" charset="0"/>
              </a:rPr>
              <a:t>Inspection</a:t>
            </a:r>
          </a:p>
          <a:p>
            <a:pPr algn="ctr"/>
            <a:r>
              <a:rPr lang="en-GB" b="1">
                <a:latin typeface="Times New Roman" charset="0"/>
              </a:rPr>
              <a:t>process</a:t>
            </a:r>
          </a:p>
          <a:p>
            <a:pPr algn="ctr"/>
            <a:r>
              <a:rPr lang="en-GB" b="1">
                <a:latin typeface="Times New Roman" charset="0"/>
              </a:rPr>
              <a:t>owners</a:t>
            </a:r>
          </a:p>
        </p:txBody>
      </p:sp>
      <p:sp>
        <p:nvSpPr>
          <p:cNvPr id="10246" name="AutoShape 6"/>
          <p:cNvSpPr>
            <a:spLocks noChangeArrowheads="1"/>
          </p:cNvSpPr>
          <p:nvPr/>
        </p:nvSpPr>
        <p:spPr bwMode="auto">
          <a:xfrm>
            <a:off x="4957763" y="2444750"/>
            <a:ext cx="2120900" cy="1435100"/>
          </a:xfrm>
          <a:prstGeom prst="cube">
            <a:avLst>
              <a:gd name="adj" fmla="val 24986"/>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lstStyle/>
          <a:p>
            <a:pPr algn="ctr"/>
            <a:r>
              <a:rPr lang="en-GB" b="1">
                <a:solidFill>
                  <a:schemeClr val="bg1"/>
                </a:solidFill>
                <a:latin typeface="Times New Roman" charset="0"/>
              </a:rPr>
              <a:t>Inspection</a:t>
            </a:r>
          </a:p>
          <a:p>
            <a:pPr algn="ctr"/>
            <a:r>
              <a:rPr lang="en-GB" b="1">
                <a:solidFill>
                  <a:schemeClr val="bg1"/>
                </a:solidFill>
                <a:latin typeface="Times New Roman" charset="0"/>
              </a:rPr>
              <a:t>Process</a:t>
            </a:r>
          </a:p>
          <a:p>
            <a:pPr algn="ctr"/>
            <a:r>
              <a:rPr lang="en-GB" b="1">
                <a:solidFill>
                  <a:schemeClr val="bg1"/>
                </a:solidFill>
                <a:latin typeface="Times New Roman" charset="0"/>
              </a:rPr>
              <a:t>Definition</a:t>
            </a:r>
          </a:p>
        </p:txBody>
      </p:sp>
      <p:sp>
        <p:nvSpPr>
          <p:cNvPr id="10247" name="AutoShape 7"/>
          <p:cNvSpPr>
            <a:spLocks noChangeArrowheads="1"/>
          </p:cNvSpPr>
          <p:nvPr/>
        </p:nvSpPr>
        <p:spPr bwMode="auto">
          <a:xfrm>
            <a:off x="381000" y="1905000"/>
            <a:ext cx="2120900" cy="1435100"/>
          </a:xfrm>
          <a:prstGeom prst="cube">
            <a:avLst>
              <a:gd name="adj" fmla="val 24986"/>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lstStyle/>
          <a:p>
            <a:pPr algn="ctr"/>
            <a:r>
              <a:rPr lang="en-GB" b="1">
                <a:solidFill>
                  <a:schemeClr val="bg1"/>
                </a:solidFill>
                <a:latin typeface="Times New Roman" charset="0"/>
              </a:rPr>
              <a:t>Product</a:t>
            </a:r>
          </a:p>
          <a:p>
            <a:pPr algn="ctr"/>
            <a:r>
              <a:rPr lang="en-GB" b="1">
                <a:solidFill>
                  <a:schemeClr val="bg1"/>
                </a:solidFill>
                <a:latin typeface="Times New Roman" charset="0"/>
              </a:rPr>
              <a:t>Process</a:t>
            </a:r>
          </a:p>
          <a:p>
            <a:pPr algn="ctr"/>
            <a:r>
              <a:rPr lang="en-GB" b="1">
                <a:solidFill>
                  <a:schemeClr val="bg1"/>
                </a:solidFill>
                <a:latin typeface="Times New Roman" charset="0"/>
              </a:rPr>
              <a:t>Definition</a:t>
            </a:r>
          </a:p>
        </p:txBody>
      </p:sp>
      <p:sp>
        <p:nvSpPr>
          <p:cNvPr id="10248" name="Oval 8"/>
          <p:cNvSpPr>
            <a:spLocks noChangeArrowheads="1"/>
          </p:cNvSpPr>
          <p:nvPr/>
        </p:nvSpPr>
        <p:spPr bwMode="auto">
          <a:xfrm>
            <a:off x="539750" y="5187950"/>
            <a:ext cx="1739900" cy="1130300"/>
          </a:xfrm>
          <a:prstGeom prst="ellipse">
            <a:avLst/>
          </a:prstGeom>
          <a:solidFill>
            <a:srgbClr val="FFFF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lstStyle/>
          <a:p>
            <a:pPr algn="ctr"/>
            <a:r>
              <a:rPr lang="en-GB" b="1">
                <a:latin typeface="Times New Roman" charset="0"/>
              </a:rPr>
              <a:t>Product</a:t>
            </a:r>
          </a:p>
          <a:p>
            <a:pPr algn="ctr"/>
            <a:r>
              <a:rPr lang="en-GB" b="1">
                <a:latin typeface="Times New Roman" charset="0"/>
              </a:rPr>
              <a:t>process</a:t>
            </a:r>
          </a:p>
          <a:p>
            <a:pPr algn="ctr"/>
            <a:r>
              <a:rPr lang="en-GB" b="1">
                <a:latin typeface="Times New Roman" charset="0"/>
              </a:rPr>
              <a:t>owners</a:t>
            </a:r>
          </a:p>
        </p:txBody>
      </p:sp>
      <p:sp>
        <p:nvSpPr>
          <p:cNvPr id="10249" name="Rectangle 9"/>
          <p:cNvSpPr>
            <a:spLocks noChangeArrowheads="1"/>
          </p:cNvSpPr>
          <p:nvPr/>
        </p:nvSpPr>
        <p:spPr bwMode="auto">
          <a:xfrm>
            <a:off x="2520950" y="3359150"/>
            <a:ext cx="1663700" cy="1587500"/>
          </a:xfrm>
          <a:prstGeom prst="rect">
            <a:avLst/>
          </a:prstGeom>
          <a:solidFill>
            <a:srgbClr val="FF6633"/>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lstStyle/>
          <a:p>
            <a:pPr algn="ctr"/>
            <a:r>
              <a:rPr lang="en-GB" b="1">
                <a:latin typeface="Times New Roman" charset="0"/>
              </a:rPr>
              <a:t>Generate</a:t>
            </a:r>
          </a:p>
          <a:p>
            <a:pPr algn="ctr"/>
            <a:r>
              <a:rPr lang="en-GB" b="1">
                <a:latin typeface="Times New Roman" charset="0"/>
              </a:rPr>
              <a:t>Product</a:t>
            </a:r>
          </a:p>
          <a:p>
            <a:pPr algn="ctr"/>
            <a:r>
              <a:rPr lang="en-GB" b="1">
                <a:latin typeface="Times New Roman" charset="0"/>
              </a:rPr>
              <a:t>(author)</a:t>
            </a:r>
          </a:p>
        </p:txBody>
      </p:sp>
      <p:sp>
        <p:nvSpPr>
          <p:cNvPr id="10250" name="Rectangle 10"/>
          <p:cNvSpPr>
            <a:spLocks noChangeArrowheads="1"/>
          </p:cNvSpPr>
          <p:nvPr/>
        </p:nvSpPr>
        <p:spPr bwMode="auto">
          <a:xfrm>
            <a:off x="4578350" y="4578350"/>
            <a:ext cx="1663700" cy="1587500"/>
          </a:xfrm>
          <a:prstGeom prst="rect">
            <a:avLst/>
          </a:prstGeom>
          <a:solidFill>
            <a:srgbClr val="FF6633"/>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lstStyle/>
          <a:p>
            <a:pPr algn="ctr"/>
            <a:r>
              <a:rPr lang="en-GB" b="1">
                <a:latin typeface="Times New Roman" charset="0"/>
              </a:rPr>
              <a:t>Inspect</a:t>
            </a:r>
          </a:p>
          <a:p>
            <a:pPr algn="ctr"/>
            <a:r>
              <a:rPr lang="en-GB" b="1">
                <a:latin typeface="Times New Roman" charset="0"/>
              </a:rPr>
              <a:t>Product</a:t>
            </a:r>
          </a:p>
          <a:p>
            <a:pPr algn="ctr"/>
            <a:r>
              <a:rPr lang="en-GB" b="1">
                <a:latin typeface="Times New Roman" charset="0"/>
              </a:rPr>
              <a:t>(team)</a:t>
            </a:r>
          </a:p>
        </p:txBody>
      </p:sp>
      <p:sp>
        <p:nvSpPr>
          <p:cNvPr id="10251" name="Line 11"/>
          <p:cNvSpPr>
            <a:spLocks noChangeShapeType="1"/>
          </p:cNvSpPr>
          <p:nvPr/>
        </p:nvSpPr>
        <p:spPr bwMode="auto">
          <a:xfrm>
            <a:off x="2236788" y="3074988"/>
            <a:ext cx="481012" cy="481012"/>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0252" name="Line 12"/>
          <p:cNvSpPr>
            <a:spLocks noChangeShapeType="1"/>
          </p:cNvSpPr>
          <p:nvPr/>
        </p:nvSpPr>
        <p:spPr bwMode="auto">
          <a:xfrm>
            <a:off x="4217988" y="4522788"/>
            <a:ext cx="481012" cy="481012"/>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0253" name="Line 13"/>
          <p:cNvSpPr>
            <a:spLocks noChangeShapeType="1"/>
          </p:cNvSpPr>
          <p:nvPr/>
        </p:nvSpPr>
        <p:spPr bwMode="auto">
          <a:xfrm>
            <a:off x="6275388" y="5257800"/>
            <a:ext cx="862012"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0254" name="Line 14"/>
          <p:cNvSpPr>
            <a:spLocks noChangeShapeType="1"/>
          </p:cNvSpPr>
          <p:nvPr/>
        </p:nvSpPr>
        <p:spPr bwMode="auto">
          <a:xfrm flipH="1" flipV="1">
            <a:off x="6859588" y="3811588"/>
            <a:ext cx="1065212" cy="912812"/>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0255" name="Line 15"/>
          <p:cNvSpPr>
            <a:spLocks noChangeShapeType="1"/>
          </p:cNvSpPr>
          <p:nvPr/>
        </p:nvSpPr>
        <p:spPr bwMode="auto">
          <a:xfrm>
            <a:off x="5791200" y="3913188"/>
            <a:ext cx="0" cy="633412"/>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0256" name="Line 16"/>
          <p:cNvSpPr>
            <a:spLocks noChangeShapeType="1"/>
          </p:cNvSpPr>
          <p:nvPr/>
        </p:nvSpPr>
        <p:spPr bwMode="auto">
          <a:xfrm>
            <a:off x="2236788" y="5715000"/>
            <a:ext cx="2309812" cy="0"/>
          </a:xfrm>
          <a:prstGeom prst="line">
            <a:avLst/>
          </a:prstGeom>
          <a:noFill/>
          <a:ln w="508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0257" name="Line 17"/>
          <p:cNvSpPr>
            <a:spLocks noChangeShapeType="1"/>
          </p:cNvSpPr>
          <p:nvPr/>
        </p:nvSpPr>
        <p:spPr bwMode="auto">
          <a:xfrm>
            <a:off x="1371600" y="3379788"/>
            <a:ext cx="0" cy="1776412"/>
          </a:xfrm>
          <a:prstGeom prst="line">
            <a:avLst/>
          </a:prstGeom>
          <a:noFill/>
          <a:ln w="508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0258" name="Rectangle 18"/>
          <p:cNvSpPr>
            <a:spLocks noChangeArrowheads="1"/>
          </p:cNvSpPr>
          <p:nvPr/>
        </p:nvSpPr>
        <p:spPr bwMode="auto">
          <a:xfrm>
            <a:off x="6319838" y="5938838"/>
            <a:ext cx="2219325"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nSpc>
                <a:spcPct val="50000"/>
              </a:lnSpc>
              <a:spcBef>
                <a:spcPct val="50000"/>
              </a:spcBef>
            </a:pPr>
            <a:r>
              <a:rPr lang="en-GB" b="1">
                <a:latin typeface="Times New Roman" charset="0"/>
              </a:rPr>
              <a:t>Improvement</a:t>
            </a:r>
          </a:p>
          <a:p>
            <a:pPr>
              <a:lnSpc>
                <a:spcPct val="50000"/>
              </a:lnSpc>
              <a:spcBef>
                <a:spcPct val="50000"/>
              </a:spcBef>
            </a:pPr>
            <a:r>
              <a:rPr lang="en-GB" b="1">
                <a:latin typeface="Times New Roman" charset="0"/>
              </a:rPr>
              <a:t>suggestions</a:t>
            </a:r>
          </a:p>
        </p:txBody>
      </p:sp>
      <p:sp>
        <p:nvSpPr>
          <p:cNvPr id="10259" name="Rectangle 19"/>
          <p:cNvSpPr>
            <a:spLocks noChangeArrowheads="1"/>
          </p:cNvSpPr>
          <p:nvPr/>
        </p:nvSpPr>
        <p:spPr bwMode="auto">
          <a:xfrm>
            <a:off x="6927850" y="3349625"/>
            <a:ext cx="222091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lnSpc>
                <a:spcPct val="40000"/>
              </a:lnSpc>
              <a:spcBef>
                <a:spcPct val="50000"/>
              </a:spcBef>
            </a:pPr>
            <a:r>
              <a:rPr lang="en-GB" b="1">
                <a:latin typeface="Times New Roman" charset="0"/>
              </a:rPr>
              <a:t>Inspection</a:t>
            </a:r>
          </a:p>
          <a:p>
            <a:pPr algn="ctr">
              <a:lnSpc>
                <a:spcPct val="40000"/>
              </a:lnSpc>
              <a:spcBef>
                <a:spcPct val="50000"/>
              </a:spcBef>
            </a:pPr>
            <a:r>
              <a:rPr lang="en-GB" b="1">
                <a:latin typeface="Times New Roman" charset="0"/>
              </a:rPr>
              <a:t>Process change</a:t>
            </a:r>
          </a:p>
          <a:p>
            <a:pPr algn="ctr">
              <a:lnSpc>
                <a:spcPct val="40000"/>
              </a:lnSpc>
              <a:spcBef>
                <a:spcPct val="50000"/>
              </a:spcBef>
            </a:pPr>
            <a:r>
              <a:rPr lang="en-GB" b="1">
                <a:latin typeface="Times New Roman" charset="0"/>
              </a:rPr>
              <a:t>decisions</a:t>
            </a:r>
          </a:p>
        </p:txBody>
      </p:sp>
      <p:sp>
        <p:nvSpPr>
          <p:cNvPr id="10260" name="Rectangle 20"/>
          <p:cNvSpPr>
            <a:spLocks noChangeArrowheads="1"/>
          </p:cNvSpPr>
          <p:nvPr/>
        </p:nvSpPr>
        <p:spPr bwMode="auto">
          <a:xfrm>
            <a:off x="300038" y="3883025"/>
            <a:ext cx="2219325"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lnSpc>
                <a:spcPct val="40000"/>
              </a:lnSpc>
              <a:spcBef>
                <a:spcPct val="50000"/>
              </a:spcBef>
            </a:pPr>
            <a:r>
              <a:rPr lang="en-GB" b="1">
                <a:latin typeface="Times New Roman" charset="0"/>
              </a:rPr>
              <a:t>Product </a:t>
            </a:r>
          </a:p>
          <a:p>
            <a:pPr algn="ctr">
              <a:lnSpc>
                <a:spcPct val="40000"/>
              </a:lnSpc>
              <a:spcBef>
                <a:spcPct val="50000"/>
              </a:spcBef>
            </a:pPr>
            <a:r>
              <a:rPr lang="en-GB" b="1">
                <a:latin typeface="Times New Roman" charset="0"/>
              </a:rPr>
              <a:t>Process change</a:t>
            </a:r>
          </a:p>
          <a:p>
            <a:pPr algn="ctr">
              <a:lnSpc>
                <a:spcPct val="40000"/>
              </a:lnSpc>
              <a:spcBef>
                <a:spcPct val="50000"/>
              </a:spcBef>
            </a:pPr>
            <a:r>
              <a:rPr lang="en-GB" b="1">
                <a:latin typeface="Times New Roman" charset="0"/>
              </a:rPr>
              <a:t>decisions</a:t>
            </a:r>
          </a:p>
        </p:txBody>
      </p:sp>
      <p:sp>
        <p:nvSpPr>
          <p:cNvPr id="10261" name="Rectangle 21"/>
          <p:cNvSpPr>
            <a:spLocks noChangeArrowheads="1"/>
          </p:cNvSpPr>
          <p:nvPr/>
        </p:nvSpPr>
        <p:spPr bwMode="auto">
          <a:xfrm>
            <a:off x="2433638" y="5254625"/>
            <a:ext cx="2219325" cy="78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nSpc>
                <a:spcPct val="70000"/>
              </a:lnSpc>
              <a:spcBef>
                <a:spcPct val="50000"/>
              </a:spcBef>
            </a:pPr>
            <a:r>
              <a:rPr lang="en-GB" b="1">
                <a:latin typeface="Times New Roman" charset="0"/>
              </a:rPr>
              <a:t>Improvement</a:t>
            </a:r>
          </a:p>
          <a:p>
            <a:pPr>
              <a:lnSpc>
                <a:spcPct val="70000"/>
              </a:lnSpc>
              <a:spcBef>
                <a:spcPct val="50000"/>
              </a:spcBef>
            </a:pPr>
            <a:r>
              <a:rPr lang="en-GB" b="1">
                <a:latin typeface="Times New Roman" charset="0"/>
              </a:rPr>
              <a:t>suggestions</a:t>
            </a:r>
          </a:p>
        </p:txBody>
      </p:sp>
    </p:spTree>
    <p:extLst>
      <p:ext uri="{BB962C8B-B14F-4D97-AF65-F5344CB8AC3E}">
        <p14:creationId xmlns:p14="http://schemas.microsoft.com/office/powerpoint/2010/main" val="2961037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lstStyle/>
          <a:p>
            <a:r>
              <a:rPr lang="en-GB" sz="1000">
                <a:latin typeface="Times New Roman" charset="0"/>
              </a:rPr>
              <a:t> </a:t>
            </a:r>
          </a:p>
        </p:txBody>
      </p:sp>
      <p:sp>
        <p:nvSpPr>
          <p:cNvPr id="12292" name="Rectangle 4"/>
          <p:cNvSpPr>
            <a:spLocks noGrp="1" noChangeArrowheads="1"/>
          </p:cNvSpPr>
          <p:nvPr>
            <p:ph type="title"/>
          </p:nvPr>
        </p:nvSpPr>
        <p:spPr>
          <a:noFill/>
          <a:ln/>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487" tIns="44450" rIns="90487" bIns="44450"/>
          <a:lstStyle/>
          <a:p>
            <a:r>
              <a:rPr kumimoji="0" lang="en-GB"/>
              <a:t>Process brainstorming</a:t>
            </a:r>
          </a:p>
        </p:txBody>
      </p:sp>
      <p:sp>
        <p:nvSpPr>
          <p:cNvPr id="12293" name="Rectangle 5"/>
          <p:cNvSpPr>
            <a:spLocks noGrp="1" noChangeArrowheads="1"/>
          </p:cNvSpPr>
          <p:nvPr>
            <p:ph type="body" idx="1"/>
          </p:nvPr>
        </p:nvSpPr>
        <p:spPr>
          <a:xfrm>
            <a:off x="304800" y="1371600"/>
            <a:ext cx="8610600" cy="4419600"/>
          </a:xfrm>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487" tIns="44450" rIns="90487" bIns="44450">
            <a:normAutofit lnSpcReduction="10000"/>
          </a:bodyPr>
          <a:lstStyle/>
          <a:p>
            <a:r>
              <a:rPr kumimoji="0" lang="en-GB"/>
              <a:t>Use 0.5 hour to analyze </a:t>
            </a:r>
            <a:r>
              <a:rPr kumimoji="0" lang="en-GB" sz="2800"/>
              <a:t>why defects happened</a:t>
            </a:r>
            <a:endParaRPr kumimoji="0" lang="en-GB"/>
          </a:p>
          <a:p>
            <a:r>
              <a:rPr kumimoji="0" lang="en-GB"/>
              <a:t>Sample up to 10 real Major defects</a:t>
            </a:r>
          </a:p>
          <a:p>
            <a:r>
              <a:rPr kumimoji="0" lang="en-GB"/>
              <a:t>Ask quick feeling as to cause; </a:t>
            </a:r>
          </a:p>
          <a:p>
            <a:pPr lvl="1"/>
            <a:r>
              <a:rPr kumimoji="0" lang="en-GB"/>
              <a:t>"time", "training"</a:t>
            </a:r>
          </a:p>
          <a:p>
            <a:r>
              <a:rPr kumimoji="0" lang="en-GB"/>
              <a:t>Ask quick feeling as to work situation cure:</a:t>
            </a:r>
          </a:p>
          <a:p>
            <a:pPr lvl="1"/>
            <a:r>
              <a:rPr kumimoji="0" lang="en-GB"/>
              <a:t>"give us more time", "proper updated documents"</a:t>
            </a:r>
          </a:p>
          <a:p>
            <a:r>
              <a:rPr kumimoji="0" lang="en-GB"/>
              <a:t>Don"t go deep. 3 minutes each defect. </a:t>
            </a:r>
          </a:p>
          <a:p>
            <a:pPr lvl="1"/>
            <a:r>
              <a:rPr kumimoji="0" lang="en-GB"/>
              <a:t>"Gut feel from grass roots"    is the point here.</a:t>
            </a:r>
          </a:p>
        </p:txBody>
      </p:sp>
      <p:graphicFrame>
        <p:nvGraphicFramePr>
          <p:cNvPr id="12294" name="Object 6"/>
          <p:cNvGraphicFramePr>
            <a:graphicFrameLocks/>
          </p:cNvGraphicFramePr>
          <p:nvPr/>
        </p:nvGraphicFramePr>
        <p:xfrm>
          <a:off x="8062913" y="1477963"/>
          <a:ext cx="1095375" cy="3298825"/>
        </p:xfrm>
        <a:graphic>
          <a:graphicData uri="http://schemas.openxmlformats.org/presentationml/2006/ole">
            <mc:AlternateContent xmlns:mc="http://schemas.openxmlformats.org/markup-compatibility/2006">
              <mc:Choice xmlns:v="urn:schemas-microsoft-com:vml" Requires="v">
                <p:oleObj spid="_x0000_s9270" name="Clip" r:id="rId4" imgW="8788400" imgH="26466800" progId="MS_ClipArt_Gallery.2">
                  <p:embed/>
                </p:oleObj>
              </mc:Choice>
              <mc:Fallback>
                <p:oleObj name="Clip" r:id="rId4" imgW="8788400" imgH="26466800" progId="MS_ClipArt_Gallery.2">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2913" y="1477963"/>
                        <a:ext cx="1095375" cy="329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022363925"/>
      </p:ext>
    </p:extLst>
  </p:cSld>
  <p:clrMapOvr>
    <a:masterClrMapping/>
  </p:clrMapOvr>
  <p:transition xmlns:p14="http://schemas.microsoft.com/office/powerpoint/2010/mai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lstStyle/>
          <a:p>
            <a:r>
              <a:rPr lang="en-GB" sz="1000">
                <a:latin typeface="Times New Roman" charset="0"/>
              </a:rPr>
              <a:t> </a:t>
            </a:r>
          </a:p>
        </p:txBody>
      </p:sp>
      <p:sp>
        <p:nvSpPr>
          <p:cNvPr id="14340" name="Rectangle 4"/>
          <p:cNvSpPr>
            <a:spLocks noGrp="1" noChangeArrowheads="1"/>
          </p:cNvSpPr>
          <p:nvPr>
            <p:ph type="title"/>
          </p:nvPr>
        </p:nvSpPr>
        <p:spPr>
          <a:noFill/>
          <a:ln/>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487" tIns="44450" rIns="90487" bIns="44450"/>
          <a:lstStyle/>
          <a:p>
            <a:r>
              <a:rPr kumimoji="0" lang="en-GB"/>
              <a:t>Process Improvement</a:t>
            </a:r>
          </a:p>
        </p:txBody>
      </p:sp>
      <p:sp>
        <p:nvSpPr>
          <p:cNvPr id="14341" name="Rectangle 5"/>
          <p:cNvSpPr>
            <a:spLocks noGrp="1" noChangeArrowheads="1"/>
          </p:cNvSpPr>
          <p:nvPr>
            <p:ph type="body" idx="1"/>
          </p:nvPr>
        </p:nvSpPr>
        <p:spPr>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487" tIns="44450" rIns="90487" bIns="44450"/>
          <a:lstStyle/>
          <a:p>
            <a:r>
              <a:rPr kumimoji="0" lang="en-GB"/>
              <a:t>Defect Prevention Process (DPP)</a:t>
            </a:r>
          </a:p>
          <a:p>
            <a:r>
              <a:rPr kumimoji="0" lang="en-GB"/>
              <a:t>Mays and Jones IBM RTP NC 1983 on.</a:t>
            </a:r>
          </a:p>
        </p:txBody>
      </p:sp>
    </p:spTree>
    <p:extLst>
      <p:ext uri="{BB962C8B-B14F-4D97-AF65-F5344CB8AC3E}">
        <p14:creationId xmlns:p14="http://schemas.microsoft.com/office/powerpoint/2010/main" val="489394291"/>
      </p:ext>
    </p:extLst>
  </p:cSld>
  <p:clrMapOvr>
    <a:masterClrMapping/>
  </p:clrMapOvr>
  <p:transition xmlns:p14="http://schemas.microsoft.com/office/powerpoint/2010/mai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lstStyle/>
          <a:p>
            <a:r>
              <a:rPr lang="en-GB" sz="1000">
                <a:latin typeface="Times New Roman" charset="0"/>
              </a:rPr>
              <a:t> </a:t>
            </a:r>
          </a:p>
        </p:txBody>
      </p:sp>
      <p:sp>
        <p:nvSpPr>
          <p:cNvPr id="16387" name="Rectangle 3"/>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lstStyle/>
          <a:p>
            <a:pPr algn="ctr"/>
            <a:r>
              <a:rPr lang="en-GB" sz="1000">
                <a:latin typeface="Times New Roman" charset="0"/>
              </a:rPr>
              <a:t>Half-day Inspection Mechanics. Gilb@acm.org </a:t>
            </a:r>
          </a:p>
        </p:txBody>
      </p:sp>
      <p:sp>
        <p:nvSpPr>
          <p:cNvPr id="16388" name="Rectangle 4"/>
          <p:cNvSpPr>
            <a:spLocks noGrp="1" noChangeArrowheads="1"/>
          </p:cNvSpPr>
          <p:nvPr>
            <p:ph type="title"/>
          </p:nvPr>
        </p:nvSpPr>
        <p:spPr>
          <a:xfrm>
            <a:off x="685800" y="228600"/>
            <a:ext cx="7772400" cy="1143000"/>
          </a:xfrm>
          <a:noFill/>
          <a:ln/>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487" tIns="44450" rIns="90487" bIns="44450">
            <a:normAutofit fontScale="90000"/>
          </a:bodyPr>
          <a:lstStyle/>
          <a:p>
            <a:r>
              <a:rPr kumimoji="0" lang="en-GB"/>
              <a:t>Defect Prevention Experiences:</a:t>
            </a:r>
            <a:br>
              <a:rPr kumimoji="0" lang="en-GB"/>
            </a:br>
            <a:r>
              <a:rPr kumimoji="0" lang="en-GB"/>
              <a:t>Most errors can be prevented </a:t>
            </a:r>
          </a:p>
        </p:txBody>
      </p:sp>
      <p:sp>
        <p:nvSpPr>
          <p:cNvPr id="16389" name="Rectangle 5"/>
          <p:cNvSpPr>
            <a:spLocks noChangeArrowheads="1"/>
          </p:cNvSpPr>
          <p:nvPr/>
        </p:nvSpPr>
        <p:spPr bwMode="auto">
          <a:xfrm>
            <a:off x="2540000" y="3436938"/>
            <a:ext cx="6096000" cy="5191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390" name="Rectangle 6"/>
          <p:cNvSpPr>
            <a:spLocks noChangeArrowheads="1"/>
          </p:cNvSpPr>
          <p:nvPr/>
        </p:nvSpPr>
        <p:spPr bwMode="auto">
          <a:xfrm>
            <a:off x="909638" y="3595688"/>
            <a:ext cx="17367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spcBef>
                <a:spcPct val="50000"/>
              </a:spcBef>
            </a:pPr>
            <a:r>
              <a:rPr lang="en-GB" sz="1600" b="1">
                <a:latin typeface="Book Antiqua" charset="0"/>
              </a:rPr>
              <a:t>% of usual defects prevented</a:t>
            </a:r>
          </a:p>
        </p:txBody>
      </p:sp>
      <p:sp>
        <p:nvSpPr>
          <p:cNvPr id="16391" name="Rectangle 7"/>
          <p:cNvSpPr>
            <a:spLocks noChangeArrowheads="1"/>
          </p:cNvSpPr>
          <p:nvPr/>
        </p:nvSpPr>
        <p:spPr bwMode="auto">
          <a:xfrm>
            <a:off x="1519238" y="4567238"/>
            <a:ext cx="7527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nSpc>
                <a:spcPct val="90000"/>
              </a:lnSpc>
              <a:spcBef>
                <a:spcPct val="30000"/>
              </a:spcBef>
              <a:buFontTx/>
              <a:buChar char="•"/>
            </a:pPr>
            <a:r>
              <a:rPr lang="en-GB" sz="1800" b="1">
                <a:latin typeface="Book Antiqua" charset="0"/>
              </a:rPr>
              <a:t>Years of continuous improvement effort</a:t>
            </a:r>
          </a:p>
        </p:txBody>
      </p:sp>
      <p:sp>
        <p:nvSpPr>
          <p:cNvPr id="16392" name="Line 8"/>
          <p:cNvSpPr>
            <a:spLocks noChangeShapeType="1"/>
          </p:cNvSpPr>
          <p:nvPr/>
        </p:nvSpPr>
        <p:spPr bwMode="auto">
          <a:xfrm>
            <a:off x="3352800" y="4484688"/>
            <a:ext cx="0" cy="619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393" name="Line 9"/>
          <p:cNvSpPr>
            <a:spLocks noChangeShapeType="1"/>
          </p:cNvSpPr>
          <p:nvPr/>
        </p:nvSpPr>
        <p:spPr bwMode="auto">
          <a:xfrm>
            <a:off x="4064000" y="4484688"/>
            <a:ext cx="0" cy="619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394" name="Line 10"/>
          <p:cNvSpPr>
            <a:spLocks noChangeShapeType="1"/>
          </p:cNvSpPr>
          <p:nvPr/>
        </p:nvSpPr>
        <p:spPr bwMode="auto">
          <a:xfrm>
            <a:off x="4775200" y="4484688"/>
            <a:ext cx="0" cy="619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395" name="Line 11"/>
          <p:cNvSpPr>
            <a:spLocks noChangeShapeType="1"/>
          </p:cNvSpPr>
          <p:nvPr/>
        </p:nvSpPr>
        <p:spPr bwMode="auto">
          <a:xfrm>
            <a:off x="5486400" y="4484688"/>
            <a:ext cx="0" cy="619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396" name="Line 12"/>
          <p:cNvSpPr>
            <a:spLocks noChangeShapeType="1"/>
          </p:cNvSpPr>
          <p:nvPr/>
        </p:nvSpPr>
        <p:spPr bwMode="auto">
          <a:xfrm>
            <a:off x="6299200" y="4484688"/>
            <a:ext cx="0" cy="619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397" name="Line 13"/>
          <p:cNvSpPr>
            <a:spLocks noChangeShapeType="1"/>
          </p:cNvSpPr>
          <p:nvPr/>
        </p:nvSpPr>
        <p:spPr bwMode="auto">
          <a:xfrm>
            <a:off x="7010400" y="4484688"/>
            <a:ext cx="0" cy="619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398" name="Line 14"/>
          <p:cNvSpPr>
            <a:spLocks noChangeShapeType="1"/>
          </p:cNvSpPr>
          <p:nvPr/>
        </p:nvSpPr>
        <p:spPr bwMode="auto">
          <a:xfrm>
            <a:off x="2465388" y="3371850"/>
            <a:ext cx="150812"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399" name="Line 15"/>
          <p:cNvSpPr>
            <a:spLocks noChangeShapeType="1"/>
          </p:cNvSpPr>
          <p:nvPr/>
        </p:nvSpPr>
        <p:spPr bwMode="auto">
          <a:xfrm>
            <a:off x="2465388" y="2914650"/>
            <a:ext cx="150812"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400" name="Line 16"/>
          <p:cNvSpPr>
            <a:spLocks noChangeShapeType="1"/>
          </p:cNvSpPr>
          <p:nvPr/>
        </p:nvSpPr>
        <p:spPr bwMode="auto">
          <a:xfrm>
            <a:off x="2465388" y="2628900"/>
            <a:ext cx="150812"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401" name="Line 17"/>
          <p:cNvSpPr>
            <a:spLocks noChangeShapeType="1"/>
          </p:cNvSpPr>
          <p:nvPr/>
        </p:nvSpPr>
        <p:spPr bwMode="auto">
          <a:xfrm>
            <a:off x="2465388" y="2400300"/>
            <a:ext cx="150812"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402" name="Rectangle 18"/>
          <p:cNvSpPr>
            <a:spLocks noChangeArrowheads="1"/>
          </p:cNvSpPr>
          <p:nvPr/>
        </p:nvSpPr>
        <p:spPr bwMode="auto">
          <a:xfrm>
            <a:off x="1600200" y="3235325"/>
            <a:ext cx="6127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en-GB" sz="1800" b="1">
                <a:latin typeface="Book Antiqua" charset="0"/>
              </a:rPr>
              <a:t>50%</a:t>
            </a:r>
          </a:p>
        </p:txBody>
      </p:sp>
      <p:sp>
        <p:nvSpPr>
          <p:cNvPr id="16403" name="Rectangle 19"/>
          <p:cNvSpPr>
            <a:spLocks noChangeArrowheads="1"/>
          </p:cNvSpPr>
          <p:nvPr/>
        </p:nvSpPr>
        <p:spPr bwMode="auto">
          <a:xfrm>
            <a:off x="1600200" y="2778125"/>
            <a:ext cx="6127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en-GB" sz="1800" b="1">
                <a:latin typeface="Book Antiqua" charset="0"/>
              </a:rPr>
              <a:t>70%</a:t>
            </a:r>
          </a:p>
        </p:txBody>
      </p:sp>
      <p:sp>
        <p:nvSpPr>
          <p:cNvPr id="16404" name="Rectangle 20"/>
          <p:cNvSpPr>
            <a:spLocks noChangeArrowheads="1"/>
          </p:cNvSpPr>
          <p:nvPr/>
        </p:nvSpPr>
        <p:spPr bwMode="auto">
          <a:xfrm>
            <a:off x="1600200" y="2492375"/>
            <a:ext cx="6127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en-GB" sz="1800" b="1">
                <a:latin typeface="Book Antiqua" charset="0"/>
              </a:rPr>
              <a:t>80%</a:t>
            </a:r>
          </a:p>
        </p:txBody>
      </p:sp>
      <p:sp>
        <p:nvSpPr>
          <p:cNvPr id="16405" name="Rectangle 21"/>
          <p:cNvSpPr>
            <a:spLocks noChangeArrowheads="1"/>
          </p:cNvSpPr>
          <p:nvPr/>
        </p:nvSpPr>
        <p:spPr bwMode="auto">
          <a:xfrm>
            <a:off x="1600200" y="2263775"/>
            <a:ext cx="6127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en-GB" sz="1800" b="1">
                <a:latin typeface="Book Antiqua" charset="0"/>
              </a:rPr>
              <a:t>90%</a:t>
            </a:r>
          </a:p>
        </p:txBody>
      </p:sp>
      <p:sp>
        <p:nvSpPr>
          <p:cNvPr id="16406" name="Line 22"/>
          <p:cNvSpPr>
            <a:spLocks noChangeShapeType="1"/>
          </p:cNvSpPr>
          <p:nvPr/>
        </p:nvSpPr>
        <p:spPr bwMode="auto">
          <a:xfrm flipV="1">
            <a:off x="2579688" y="3373438"/>
            <a:ext cx="633412" cy="114141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407" name="Line 23"/>
          <p:cNvSpPr>
            <a:spLocks noChangeShapeType="1"/>
          </p:cNvSpPr>
          <p:nvPr/>
        </p:nvSpPr>
        <p:spPr bwMode="auto">
          <a:xfrm flipV="1">
            <a:off x="3278188" y="2916238"/>
            <a:ext cx="862012" cy="4556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408" name="Line 24"/>
          <p:cNvSpPr>
            <a:spLocks noChangeShapeType="1"/>
          </p:cNvSpPr>
          <p:nvPr/>
        </p:nvSpPr>
        <p:spPr bwMode="auto">
          <a:xfrm flipV="1">
            <a:off x="4173538" y="2401888"/>
            <a:ext cx="1408112" cy="5127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409" name="Rectangle 25"/>
          <p:cNvSpPr>
            <a:spLocks noChangeArrowheads="1"/>
          </p:cNvSpPr>
          <p:nvPr/>
        </p:nvSpPr>
        <p:spPr bwMode="auto">
          <a:xfrm>
            <a:off x="3124200" y="3406775"/>
            <a:ext cx="28225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en-GB" sz="1800" b="1">
                <a:latin typeface="Book Antiqua" charset="0"/>
              </a:rPr>
              <a:t>Mays &amp; Jones (IBM) 1990</a:t>
            </a:r>
          </a:p>
        </p:txBody>
      </p:sp>
      <p:sp>
        <p:nvSpPr>
          <p:cNvPr id="16410" name="Rectangle 26"/>
          <p:cNvSpPr>
            <a:spLocks noChangeArrowheads="1"/>
          </p:cNvSpPr>
          <p:nvPr/>
        </p:nvSpPr>
        <p:spPr bwMode="auto">
          <a:xfrm>
            <a:off x="4241800" y="2835275"/>
            <a:ext cx="126682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en-GB" sz="1800" b="1">
                <a:latin typeface="Book Antiqua" charset="0"/>
              </a:rPr>
              <a:t>Mays 1993</a:t>
            </a:r>
          </a:p>
        </p:txBody>
      </p:sp>
      <p:sp>
        <p:nvSpPr>
          <p:cNvPr id="16411" name="Rectangle 27"/>
          <p:cNvSpPr>
            <a:spLocks noChangeArrowheads="1"/>
          </p:cNvSpPr>
          <p:nvPr/>
        </p:nvSpPr>
        <p:spPr bwMode="auto">
          <a:xfrm>
            <a:off x="3124200" y="4149725"/>
            <a:ext cx="2952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en-GB" sz="1800" b="1">
                <a:latin typeface="Book Antiqua" charset="0"/>
              </a:rPr>
              <a:t>1</a:t>
            </a:r>
          </a:p>
        </p:txBody>
      </p:sp>
      <p:sp>
        <p:nvSpPr>
          <p:cNvPr id="16412" name="Rectangle 28"/>
          <p:cNvSpPr>
            <a:spLocks noChangeArrowheads="1"/>
          </p:cNvSpPr>
          <p:nvPr/>
        </p:nvSpPr>
        <p:spPr bwMode="auto">
          <a:xfrm>
            <a:off x="3835400" y="4149725"/>
            <a:ext cx="2952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en-GB" sz="1800" b="1">
                <a:latin typeface="Book Antiqua" charset="0"/>
              </a:rPr>
              <a:t>2</a:t>
            </a:r>
          </a:p>
        </p:txBody>
      </p:sp>
      <p:sp>
        <p:nvSpPr>
          <p:cNvPr id="16413" name="Rectangle 29"/>
          <p:cNvSpPr>
            <a:spLocks noChangeArrowheads="1"/>
          </p:cNvSpPr>
          <p:nvPr/>
        </p:nvSpPr>
        <p:spPr bwMode="auto">
          <a:xfrm>
            <a:off x="4546600" y="4149725"/>
            <a:ext cx="2952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en-GB" sz="1800" b="1">
                <a:latin typeface="Book Antiqua" charset="0"/>
              </a:rPr>
              <a:t>3</a:t>
            </a:r>
          </a:p>
        </p:txBody>
      </p:sp>
      <p:sp>
        <p:nvSpPr>
          <p:cNvPr id="16414" name="Rectangle 30"/>
          <p:cNvSpPr>
            <a:spLocks noChangeArrowheads="1"/>
          </p:cNvSpPr>
          <p:nvPr/>
        </p:nvSpPr>
        <p:spPr bwMode="auto">
          <a:xfrm>
            <a:off x="5257800" y="4149725"/>
            <a:ext cx="2952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en-GB" sz="1800" b="1">
                <a:latin typeface="Book Antiqua" charset="0"/>
              </a:rPr>
              <a:t>4</a:t>
            </a:r>
          </a:p>
        </p:txBody>
      </p:sp>
      <p:sp>
        <p:nvSpPr>
          <p:cNvPr id="16415" name="Rectangle 31"/>
          <p:cNvSpPr>
            <a:spLocks noChangeArrowheads="1"/>
          </p:cNvSpPr>
          <p:nvPr/>
        </p:nvSpPr>
        <p:spPr bwMode="auto">
          <a:xfrm>
            <a:off x="6070600" y="4149725"/>
            <a:ext cx="2952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en-GB" sz="1800" b="1">
                <a:latin typeface="Book Antiqua" charset="0"/>
              </a:rPr>
              <a:t>5</a:t>
            </a:r>
          </a:p>
        </p:txBody>
      </p:sp>
      <p:sp>
        <p:nvSpPr>
          <p:cNvPr id="16416" name="Rectangle 32"/>
          <p:cNvSpPr>
            <a:spLocks noChangeArrowheads="1"/>
          </p:cNvSpPr>
          <p:nvPr/>
        </p:nvSpPr>
        <p:spPr bwMode="auto">
          <a:xfrm>
            <a:off x="6680200" y="4149725"/>
            <a:ext cx="2952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en-GB" sz="1800" b="1">
                <a:latin typeface="Book Antiqua" charset="0"/>
              </a:rPr>
              <a:t>6</a:t>
            </a:r>
          </a:p>
        </p:txBody>
      </p:sp>
      <p:sp>
        <p:nvSpPr>
          <p:cNvPr id="16417" name="Rectangle 33"/>
          <p:cNvSpPr>
            <a:spLocks noChangeArrowheads="1"/>
          </p:cNvSpPr>
          <p:nvPr/>
        </p:nvSpPr>
        <p:spPr bwMode="auto">
          <a:xfrm>
            <a:off x="5562600" y="2378075"/>
            <a:ext cx="21748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en-GB" sz="1800" b="1">
                <a:latin typeface="Book Antiqua" charset="0"/>
              </a:rPr>
              <a:t>Space Shuttle level</a:t>
            </a:r>
          </a:p>
        </p:txBody>
      </p:sp>
      <p:pic>
        <p:nvPicPr>
          <p:cNvPr id="16418" name="Picture 3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5450" y="4838700"/>
            <a:ext cx="2455863" cy="109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419" name="Rectangle 35"/>
          <p:cNvSpPr>
            <a:spLocks noChangeArrowheads="1"/>
          </p:cNvSpPr>
          <p:nvPr/>
        </p:nvSpPr>
        <p:spPr bwMode="auto">
          <a:xfrm>
            <a:off x="2514600" y="5765800"/>
            <a:ext cx="325120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nchor="ctr"/>
          <a:lstStyle/>
          <a:p>
            <a:pPr algn="ctr">
              <a:lnSpc>
                <a:spcPct val="90000"/>
              </a:lnSpc>
            </a:pPr>
            <a:r>
              <a:rPr lang="en-GB" sz="1800" b="1">
                <a:solidFill>
                  <a:schemeClr val="tx2"/>
                </a:solidFill>
              </a:rPr>
              <a:t>North Carolina</a:t>
            </a:r>
          </a:p>
        </p:txBody>
      </p:sp>
      <p:sp>
        <p:nvSpPr>
          <p:cNvPr id="16420" name="Oval 36"/>
          <p:cNvSpPr>
            <a:spLocks noChangeArrowheads="1"/>
          </p:cNvSpPr>
          <p:nvPr/>
        </p:nvSpPr>
        <p:spPr bwMode="auto">
          <a:xfrm>
            <a:off x="3073400" y="3348038"/>
            <a:ext cx="254000" cy="107950"/>
          </a:xfrm>
          <a:prstGeom prst="ellipse">
            <a:avLst/>
          </a:prstGeom>
          <a:solidFill>
            <a:srgbClr val="C0FEF9"/>
          </a:solidFill>
          <a:ln w="50800">
            <a:solidFill>
              <a:schemeClr va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421" name="Oval 37"/>
          <p:cNvSpPr>
            <a:spLocks noChangeArrowheads="1"/>
          </p:cNvSpPr>
          <p:nvPr/>
        </p:nvSpPr>
        <p:spPr bwMode="auto">
          <a:xfrm>
            <a:off x="3987800" y="2874963"/>
            <a:ext cx="254000" cy="106362"/>
          </a:xfrm>
          <a:prstGeom prst="ellipse">
            <a:avLst/>
          </a:prstGeom>
          <a:solidFill>
            <a:srgbClr val="C0FEF9"/>
          </a:solidFill>
          <a:ln w="50800">
            <a:solidFill>
              <a:schemeClr va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422" name="Rectangle 38"/>
          <p:cNvSpPr>
            <a:spLocks noChangeArrowheads="1"/>
          </p:cNvSpPr>
          <p:nvPr/>
        </p:nvSpPr>
        <p:spPr bwMode="auto">
          <a:xfrm>
            <a:off x="604838" y="6243638"/>
            <a:ext cx="6499225" cy="363537"/>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r>
              <a:rPr lang="en-GB" sz="1800" b="1"/>
              <a:t>IBM Research Triangle Park Networking Laboratory</a:t>
            </a:r>
          </a:p>
        </p:txBody>
      </p:sp>
    </p:spTree>
    <p:extLst>
      <p:ext uri="{BB962C8B-B14F-4D97-AF65-F5344CB8AC3E}">
        <p14:creationId xmlns:p14="http://schemas.microsoft.com/office/powerpoint/2010/main" val="2559325307"/>
      </p:ext>
    </p:extLst>
  </p:cSld>
  <p:clrMapOvr>
    <a:masterClrMapping/>
  </p:clrMapOvr>
  <p:transition xmlns:p14="http://schemas.microsoft.com/office/powerpoint/2010/mai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lstStyle/>
          <a:p>
            <a:r>
              <a:rPr lang="en-GB" sz="1000">
                <a:latin typeface="Times New Roman" charset="0"/>
              </a:rPr>
              <a:t> </a:t>
            </a:r>
          </a:p>
        </p:txBody>
      </p:sp>
      <p:sp>
        <p:nvSpPr>
          <p:cNvPr id="18435" name="Rectangle 3"/>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lstStyle/>
          <a:p>
            <a:pPr algn="ctr"/>
            <a:r>
              <a:rPr lang="en-GB" sz="1000">
                <a:latin typeface="Times New Roman" charset="0"/>
              </a:rPr>
              <a:t>Half-day Inspection Mechanics. Gilb@acm.org </a:t>
            </a:r>
          </a:p>
        </p:txBody>
      </p:sp>
      <p:sp>
        <p:nvSpPr>
          <p:cNvPr id="18436" name="Rectangle 4"/>
          <p:cNvSpPr>
            <a:spLocks noGrp="1" noChangeArrowheads="1"/>
          </p:cNvSpPr>
          <p:nvPr>
            <p:ph type="title"/>
          </p:nvPr>
        </p:nvSpPr>
        <p:spPr>
          <a:xfrm>
            <a:off x="685800" y="76200"/>
            <a:ext cx="7772400" cy="1143000"/>
          </a:xfrm>
          <a:noFill/>
          <a:ln/>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487" tIns="44450" rIns="90487" bIns="44450"/>
          <a:lstStyle/>
          <a:p>
            <a:r>
              <a:rPr kumimoji="0" lang="en-GB"/>
              <a:t>Defect Prevention Process (DPP)</a:t>
            </a:r>
          </a:p>
        </p:txBody>
      </p:sp>
      <p:graphicFrame>
        <p:nvGraphicFramePr>
          <p:cNvPr id="18437" name="Object 5"/>
          <p:cNvGraphicFramePr>
            <a:graphicFrameLocks/>
          </p:cNvGraphicFramePr>
          <p:nvPr/>
        </p:nvGraphicFramePr>
        <p:xfrm>
          <a:off x="36513" y="1219200"/>
          <a:ext cx="8531225" cy="5497513"/>
        </p:xfrm>
        <a:graphic>
          <a:graphicData uri="http://schemas.openxmlformats.org/presentationml/2006/ole">
            <mc:AlternateContent xmlns:mc="http://schemas.openxmlformats.org/markup-compatibility/2006">
              <mc:Choice xmlns:v="urn:schemas-microsoft-com:vml" Requires="v">
                <p:oleObj spid="_x0000_s15414" name="Document" r:id="rId4" imgW="68465696" imgH="44119800" progId="Word.Document.8">
                  <p:embed/>
                </p:oleObj>
              </mc:Choice>
              <mc:Fallback>
                <p:oleObj name="Document" r:id="rId4" imgW="68465696" imgH="44119800" progId="Word.Documen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1219200"/>
                        <a:ext cx="8531225" cy="549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187191587"/>
      </p:ext>
    </p:extLst>
  </p:cSld>
  <p:clrMapOvr>
    <a:masterClrMapping/>
  </p:clrMapOvr>
  <p:transition xmlns:p14="http://schemas.microsoft.com/office/powerpoint/2010/mai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2"/>
          <p:cNvSpPr>
            <a:spLocks noChangeShapeType="1"/>
          </p:cNvSpPr>
          <p:nvPr/>
        </p:nvSpPr>
        <p:spPr bwMode="auto">
          <a:xfrm>
            <a:off x="4152900" y="2914650"/>
            <a:ext cx="0" cy="1123950"/>
          </a:xfrm>
          <a:prstGeom prst="line">
            <a:avLst/>
          </a:prstGeom>
          <a:noFill/>
          <a:ln w="381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GB"/>
          </a:p>
        </p:txBody>
      </p:sp>
      <p:cxnSp>
        <p:nvCxnSpPr>
          <p:cNvPr id="20483" name="AutoShape 3"/>
          <p:cNvCxnSpPr>
            <a:cxnSpLocks noChangeShapeType="1"/>
            <a:stCxn id="20488" idx="2"/>
            <a:endCxn id="20491" idx="0"/>
          </p:cNvCxnSpPr>
          <p:nvPr/>
        </p:nvCxnSpPr>
        <p:spPr bwMode="auto">
          <a:xfrm>
            <a:off x="4152900" y="4591050"/>
            <a:ext cx="0" cy="247650"/>
          </a:xfrm>
          <a:prstGeom prst="straightConnector1">
            <a:avLst/>
          </a:prstGeom>
          <a:noFill/>
          <a:ln w="381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0484" name="AutoShape 4"/>
          <p:cNvCxnSpPr>
            <a:cxnSpLocks noChangeShapeType="1"/>
            <a:stCxn id="20487" idx="2"/>
            <a:endCxn id="20492" idx="0"/>
          </p:cNvCxnSpPr>
          <p:nvPr/>
        </p:nvCxnSpPr>
        <p:spPr bwMode="auto">
          <a:xfrm>
            <a:off x="4152900" y="2914650"/>
            <a:ext cx="0" cy="247650"/>
          </a:xfrm>
          <a:prstGeom prst="straightConnector1">
            <a:avLst/>
          </a:prstGeom>
          <a:noFill/>
          <a:ln w="381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0485" name="AutoShape 5"/>
          <p:cNvCxnSpPr>
            <a:cxnSpLocks noChangeShapeType="1"/>
            <a:stCxn id="20496" idx="3"/>
            <a:endCxn id="20489" idx="3"/>
          </p:cNvCxnSpPr>
          <p:nvPr/>
        </p:nvCxnSpPr>
        <p:spPr bwMode="auto">
          <a:xfrm flipH="1">
            <a:off x="4819650" y="3467100"/>
            <a:ext cx="2286000" cy="2514600"/>
          </a:xfrm>
          <a:prstGeom prst="bentConnector3">
            <a:avLst>
              <a:gd name="adj1" fmla="val -9167"/>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0486" name="AutoShape 6"/>
          <p:cNvCxnSpPr>
            <a:cxnSpLocks noChangeShapeType="1"/>
          </p:cNvCxnSpPr>
          <p:nvPr/>
        </p:nvCxnSpPr>
        <p:spPr bwMode="auto">
          <a:xfrm flipV="1">
            <a:off x="4838700" y="3752850"/>
            <a:ext cx="1600200" cy="1390650"/>
          </a:xfrm>
          <a:prstGeom prst="bentConnector2">
            <a:avLst/>
          </a:prstGeom>
          <a:noFill/>
          <a:ln w="38100">
            <a:solidFill>
              <a:schemeClr val="hlink"/>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0487" name="Rectangle 7"/>
          <p:cNvSpPr>
            <a:spLocks noChangeArrowheads="1"/>
          </p:cNvSpPr>
          <p:nvPr/>
        </p:nvSpPr>
        <p:spPr bwMode="auto">
          <a:xfrm>
            <a:off x="3505200" y="2362200"/>
            <a:ext cx="1295400" cy="533400"/>
          </a:xfrm>
          <a:prstGeom prst="rect">
            <a:avLst/>
          </a:prstGeom>
          <a:solidFill>
            <a:schemeClr val="tx1"/>
          </a:solidFill>
          <a:ln w="38100">
            <a:solidFill>
              <a:srgbClr val="00FF99"/>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r>
              <a:rPr lang="en-US" sz="1600" b="1">
                <a:solidFill>
                  <a:schemeClr val="bg2"/>
                </a:solidFill>
              </a:rPr>
              <a:t>Product</a:t>
            </a:r>
          </a:p>
          <a:p>
            <a:pPr algn="ctr" eaLnBrk="1" hangingPunct="1"/>
            <a:r>
              <a:rPr lang="en-US" sz="1600" b="1">
                <a:solidFill>
                  <a:schemeClr val="bg2"/>
                </a:solidFill>
              </a:rPr>
              <a:t>Development</a:t>
            </a:r>
          </a:p>
        </p:txBody>
      </p:sp>
      <p:sp>
        <p:nvSpPr>
          <p:cNvPr id="20488" name="Rectangle 8"/>
          <p:cNvSpPr>
            <a:spLocks noChangeArrowheads="1"/>
          </p:cNvSpPr>
          <p:nvPr/>
        </p:nvSpPr>
        <p:spPr bwMode="auto">
          <a:xfrm>
            <a:off x="3505200" y="4038600"/>
            <a:ext cx="1295400" cy="533400"/>
          </a:xfrm>
          <a:prstGeom prst="rect">
            <a:avLst/>
          </a:prstGeom>
          <a:solidFill>
            <a:schemeClr val="tx1"/>
          </a:solidFill>
          <a:ln w="38100">
            <a:solidFill>
              <a:srgbClr val="CCCC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r>
              <a:rPr lang="en-US" sz="1600" b="1">
                <a:solidFill>
                  <a:schemeClr val="bg2"/>
                </a:solidFill>
              </a:rPr>
              <a:t>Test/</a:t>
            </a:r>
          </a:p>
          <a:p>
            <a:pPr algn="ctr" eaLnBrk="1" hangingPunct="1"/>
            <a:r>
              <a:rPr lang="en-US" sz="1600" b="1">
                <a:solidFill>
                  <a:schemeClr val="bg2"/>
                </a:solidFill>
              </a:rPr>
              <a:t>Operations</a:t>
            </a:r>
          </a:p>
        </p:txBody>
      </p:sp>
      <p:sp>
        <p:nvSpPr>
          <p:cNvPr id="20489" name="Rectangle 9"/>
          <p:cNvSpPr>
            <a:spLocks noChangeArrowheads="1"/>
          </p:cNvSpPr>
          <p:nvPr/>
        </p:nvSpPr>
        <p:spPr bwMode="auto">
          <a:xfrm>
            <a:off x="3505200" y="5715000"/>
            <a:ext cx="1295400" cy="533400"/>
          </a:xfrm>
          <a:prstGeom prst="rect">
            <a:avLst/>
          </a:prstGeom>
          <a:solidFill>
            <a:schemeClr val="tx1"/>
          </a:solidFill>
          <a:ln w="38100">
            <a:solidFill>
              <a:srgbClr val="FF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r>
              <a:rPr lang="en-US" sz="1600" b="1">
                <a:solidFill>
                  <a:schemeClr val="bg2"/>
                </a:solidFill>
              </a:rPr>
              <a:t>Report</a:t>
            </a:r>
          </a:p>
        </p:txBody>
      </p:sp>
      <p:sp>
        <p:nvSpPr>
          <p:cNvPr id="20490" name="AutoShape 10"/>
          <p:cNvSpPr>
            <a:spLocks noChangeArrowheads="1"/>
          </p:cNvSpPr>
          <p:nvPr/>
        </p:nvSpPr>
        <p:spPr bwMode="auto">
          <a:xfrm>
            <a:off x="3505200" y="1524000"/>
            <a:ext cx="1295400" cy="533400"/>
          </a:xfrm>
          <a:prstGeom prst="roundRect">
            <a:avLst>
              <a:gd name="adj" fmla="val 16667"/>
            </a:avLst>
          </a:prstGeom>
          <a:solidFill>
            <a:schemeClr val="tx1"/>
          </a:solidFill>
          <a:ln w="76200">
            <a:solidFill>
              <a:srgbClr val="FFCC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r>
              <a:rPr lang="en-US" sz="1600" b="1">
                <a:solidFill>
                  <a:schemeClr val="bg2"/>
                </a:solidFill>
              </a:rPr>
              <a:t>Deterrent</a:t>
            </a:r>
          </a:p>
        </p:txBody>
      </p:sp>
      <p:sp>
        <p:nvSpPr>
          <p:cNvPr id="20491" name="AutoShape 11"/>
          <p:cNvSpPr>
            <a:spLocks noChangeArrowheads="1"/>
          </p:cNvSpPr>
          <p:nvPr/>
        </p:nvSpPr>
        <p:spPr bwMode="auto">
          <a:xfrm>
            <a:off x="3505200" y="4876800"/>
            <a:ext cx="1295400" cy="533400"/>
          </a:xfrm>
          <a:prstGeom prst="roundRect">
            <a:avLst>
              <a:gd name="adj" fmla="val 16667"/>
            </a:avLst>
          </a:prstGeom>
          <a:solidFill>
            <a:schemeClr val="tx1"/>
          </a:solidFill>
          <a:ln w="76200">
            <a:solidFill>
              <a:schemeClr va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r>
              <a:rPr lang="en-US" sz="1600" b="1">
                <a:solidFill>
                  <a:schemeClr val="bg2"/>
                </a:solidFill>
              </a:rPr>
              <a:t>Detect</a:t>
            </a:r>
          </a:p>
        </p:txBody>
      </p:sp>
      <p:sp>
        <p:nvSpPr>
          <p:cNvPr id="20492" name="AutoShape 12"/>
          <p:cNvSpPr>
            <a:spLocks noChangeArrowheads="1"/>
          </p:cNvSpPr>
          <p:nvPr/>
        </p:nvSpPr>
        <p:spPr bwMode="auto">
          <a:xfrm>
            <a:off x="3505200" y="3200400"/>
            <a:ext cx="1295400" cy="533400"/>
          </a:xfrm>
          <a:prstGeom prst="roundRect">
            <a:avLst>
              <a:gd name="adj" fmla="val 16667"/>
            </a:avLst>
          </a:prstGeom>
          <a:solidFill>
            <a:schemeClr val="tx1"/>
          </a:solidFill>
          <a:ln w="76200">
            <a:solidFill>
              <a:srgbClr val="CCEC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r>
              <a:rPr lang="en-US" sz="1600" b="1">
                <a:solidFill>
                  <a:schemeClr val="bg2"/>
                </a:solidFill>
              </a:rPr>
              <a:t>Prevent</a:t>
            </a:r>
          </a:p>
        </p:txBody>
      </p:sp>
      <p:sp>
        <p:nvSpPr>
          <p:cNvPr id="20493" name="Rectangle 13"/>
          <p:cNvSpPr>
            <a:spLocks noChangeArrowheads="1"/>
          </p:cNvSpPr>
          <p:nvPr/>
        </p:nvSpPr>
        <p:spPr bwMode="auto">
          <a:xfrm>
            <a:off x="1295400" y="3200400"/>
            <a:ext cx="1295400" cy="533400"/>
          </a:xfrm>
          <a:prstGeom prst="rect">
            <a:avLst/>
          </a:prstGeom>
          <a:solidFill>
            <a:schemeClr val="tx1"/>
          </a:solidFill>
          <a:ln w="38100">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r>
              <a:rPr lang="en-US" sz="1600" b="1">
                <a:solidFill>
                  <a:schemeClr val="bg2"/>
                </a:solidFill>
              </a:rPr>
              <a:t>Modify </a:t>
            </a:r>
          </a:p>
          <a:p>
            <a:pPr algn="ctr" eaLnBrk="1" hangingPunct="1"/>
            <a:r>
              <a:rPr lang="en-US" sz="1600" b="1">
                <a:solidFill>
                  <a:schemeClr val="bg2"/>
                </a:solidFill>
              </a:rPr>
              <a:t>Deterrent</a:t>
            </a:r>
          </a:p>
        </p:txBody>
      </p:sp>
      <p:cxnSp>
        <p:nvCxnSpPr>
          <p:cNvPr id="20494" name="AutoShape 14"/>
          <p:cNvCxnSpPr>
            <a:cxnSpLocks noChangeShapeType="1"/>
            <a:stCxn id="20489" idx="1"/>
            <a:endCxn id="20493" idx="2"/>
          </p:cNvCxnSpPr>
          <p:nvPr/>
        </p:nvCxnSpPr>
        <p:spPr bwMode="auto">
          <a:xfrm rot="10800000">
            <a:off x="1943100" y="3752850"/>
            <a:ext cx="1543050" cy="2228850"/>
          </a:xfrm>
          <a:prstGeom prst="bentConnector2">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0495" name="AutoShape 15"/>
          <p:cNvCxnSpPr>
            <a:cxnSpLocks noChangeShapeType="1"/>
            <a:stCxn id="20493" idx="0"/>
            <a:endCxn id="20490" idx="1"/>
          </p:cNvCxnSpPr>
          <p:nvPr/>
        </p:nvCxnSpPr>
        <p:spPr bwMode="auto">
          <a:xfrm rot="16200000">
            <a:off x="2009775" y="1724025"/>
            <a:ext cx="1390650" cy="1524000"/>
          </a:xfrm>
          <a:prstGeom prst="bentConnector2">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0496" name="Rectangle 16"/>
          <p:cNvSpPr>
            <a:spLocks noChangeArrowheads="1"/>
          </p:cNvSpPr>
          <p:nvPr/>
        </p:nvSpPr>
        <p:spPr bwMode="auto">
          <a:xfrm>
            <a:off x="5791200" y="3200400"/>
            <a:ext cx="1295400" cy="533400"/>
          </a:xfrm>
          <a:prstGeom prst="rect">
            <a:avLst/>
          </a:prstGeom>
          <a:solidFill>
            <a:schemeClr val="tx1"/>
          </a:solidFill>
          <a:ln w="38100">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r>
              <a:rPr lang="en-US" sz="1600" b="1">
                <a:solidFill>
                  <a:schemeClr val="bg2"/>
                </a:solidFill>
              </a:rPr>
              <a:t>Correct</a:t>
            </a:r>
          </a:p>
        </p:txBody>
      </p:sp>
      <p:cxnSp>
        <p:nvCxnSpPr>
          <p:cNvPr id="20497" name="AutoShape 17"/>
          <p:cNvCxnSpPr>
            <a:cxnSpLocks noChangeShapeType="1"/>
            <a:stCxn id="20492" idx="3"/>
            <a:endCxn id="20496" idx="1"/>
          </p:cNvCxnSpPr>
          <p:nvPr/>
        </p:nvCxnSpPr>
        <p:spPr bwMode="auto">
          <a:xfrm>
            <a:off x="4838700" y="3467100"/>
            <a:ext cx="933450" cy="0"/>
          </a:xfrm>
          <a:prstGeom prst="straightConnector1">
            <a:avLst/>
          </a:prstGeom>
          <a:noFill/>
          <a:ln w="38100">
            <a:solidFill>
              <a:srgbClr val="CCE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0498" name="AutoShape 18"/>
          <p:cNvCxnSpPr>
            <a:cxnSpLocks noChangeShapeType="1"/>
            <a:stCxn id="20496" idx="0"/>
            <a:endCxn id="20487" idx="3"/>
          </p:cNvCxnSpPr>
          <p:nvPr/>
        </p:nvCxnSpPr>
        <p:spPr bwMode="auto">
          <a:xfrm rot="5400000" flipH="1">
            <a:off x="5353050" y="2095500"/>
            <a:ext cx="552450" cy="1619250"/>
          </a:xfrm>
          <a:prstGeom prst="bentConnector2">
            <a:avLst/>
          </a:prstGeom>
          <a:noFill/>
          <a:ln w="38100">
            <a:solidFill>
              <a:srgbClr val="CCEC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0499" name="AutoShape 19"/>
          <p:cNvCxnSpPr>
            <a:cxnSpLocks noChangeShapeType="1"/>
            <a:stCxn id="20490" idx="2"/>
            <a:endCxn id="20487" idx="0"/>
          </p:cNvCxnSpPr>
          <p:nvPr/>
        </p:nvCxnSpPr>
        <p:spPr bwMode="auto">
          <a:xfrm>
            <a:off x="4152900" y="2095500"/>
            <a:ext cx="0" cy="247650"/>
          </a:xfrm>
          <a:prstGeom prst="straightConnector1">
            <a:avLst/>
          </a:prstGeom>
          <a:noFill/>
          <a:ln w="381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0500" name="AutoShape 20"/>
          <p:cNvCxnSpPr>
            <a:cxnSpLocks noChangeShapeType="1"/>
            <a:stCxn id="20492" idx="2"/>
            <a:endCxn id="20488" idx="0"/>
          </p:cNvCxnSpPr>
          <p:nvPr/>
        </p:nvCxnSpPr>
        <p:spPr bwMode="auto">
          <a:xfrm>
            <a:off x="4152900" y="3771900"/>
            <a:ext cx="0" cy="247650"/>
          </a:xfrm>
          <a:prstGeom prst="straightConnector1">
            <a:avLst/>
          </a:prstGeom>
          <a:noFill/>
          <a:ln w="381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0501" name="AutoShape 21"/>
          <p:cNvCxnSpPr>
            <a:cxnSpLocks noChangeShapeType="1"/>
            <a:stCxn id="20491" idx="2"/>
            <a:endCxn id="20489" idx="0"/>
          </p:cNvCxnSpPr>
          <p:nvPr/>
        </p:nvCxnSpPr>
        <p:spPr bwMode="auto">
          <a:xfrm>
            <a:off x="4152900" y="5448300"/>
            <a:ext cx="0" cy="247650"/>
          </a:xfrm>
          <a:prstGeom prst="straightConnector1">
            <a:avLst/>
          </a:prstGeom>
          <a:noFill/>
          <a:ln w="381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0502" name="Rectangle 22"/>
          <p:cNvSpPr>
            <a:spLocks noChangeArrowheads="1"/>
          </p:cNvSpPr>
          <p:nvPr/>
        </p:nvSpPr>
        <p:spPr bwMode="auto">
          <a:xfrm>
            <a:off x="1066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r>
              <a:rPr lang="en-US" sz="3200" b="1" u="sng">
                <a:solidFill>
                  <a:schemeClr val="tx2"/>
                </a:solidFill>
                <a:effectLst>
                  <a:outerShdw blurRad="38100" dist="38100" dir="2700000" algn="tl">
                    <a:srgbClr val="000000"/>
                  </a:outerShdw>
                </a:effectLst>
              </a:rPr>
              <a:t>Defect Prevention Hierarchy</a:t>
            </a:r>
          </a:p>
        </p:txBody>
      </p:sp>
    </p:spTree>
    <p:extLst>
      <p:ext uri="{BB962C8B-B14F-4D97-AF65-F5344CB8AC3E}">
        <p14:creationId xmlns:p14="http://schemas.microsoft.com/office/powerpoint/2010/main" val="10914653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wipe(up)">
                                      <p:cBhvr>
                                        <p:cTn id="7" dur="500"/>
                                        <p:tgtEl>
                                          <p:spTgt spid="20485"/>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0501"/>
                                        </p:tgtEl>
                                        <p:attrNameLst>
                                          <p:attrName>style.visibility</p:attrName>
                                        </p:attrNameLst>
                                      </p:cBhvr>
                                      <p:to>
                                        <p:strVal val="visible"/>
                                      </p:to>
                                    </p:set>
                                    <p:animEffect transition="in" filter="wipe(up)">
                                      <p:cBhvr>
                                        <p:cTn id="11" dur="500"/>
                                        <p:tgtEl>
                                          <p:spTgt spid="20501"/>
                                        </p:tgtEl>
                                      </p:cBhvr>
                                    </p:animEffect>
                                  </p:childTnLst>
                                </p:cTn>
                              </p:par>
                            </p:childTnLst>
                          </p:cTn>
                        </p:par>
                        <p:par>
                          <p:cTn id="12" fill="hold" nodeType="afterGroup">
                            <p:stCondLst>
                              <p:cond delay="1000"/>
                            </p:stCondLst>
                            <p:childTnLst>
                              <p:par>
                                <p:cTn id="13" presetID="3" presetClass="entr" presetSubtype="5" fill="hold" grpId="0" nodeType="afterEffect">
                                  <p:stCondLst>
                                    <p:cond delay="0"/>
                                  </p:stCondLst>
                                  <p:childTnLst>
                                    <p:set>
                                      <p:cBhvr>
                                        <p:cTn id="14" dur="1" fill="hold">
                                          <p:stCondLst>
                                            <p:cond delay="0"/>
                                          </p:stCondLst>
                                        </p:cTn>
                                        <p:tgtEl>
                                          <p:spTgt spid="20489"/>
                                        </p:tgtEl>
                                        <p:attrNameLst>
                                          <p:attrName>style.visibility</p:attrName>
                                        </p:attrNameLst>
                                      </p:cBhvr>
                                      <p:to>
                                        <p:strVal val="visible"/>
                                      </p:to>
                                    </p:set>
                                    <p:animEffect transition="in" filter="blinds(vertical)">
                                      <p:cBhvr>
                                        <p:cTn id="15" dur="500"/>
                                        <p:tgtEl>
                                          <p:spTgt spid="2048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20484"/>
                                        </p:tgtEl>
                                        <p:attrNameLst>
                                          <p:attrName>style.visibility</p:attrName>
                                        </p:attrNameLst>
                                      </p:cBhvr>
                                      <p:to>
                                        <p:strVal val="visible"/>
                                      </p:to>
                                    </p:set>
                                    <p:animEffect transition="in" filter="wipe(up)">
                                      <p:cBhvr>
                                        <p:cTn id="20" dur="500"/>
                                        <p:tgtEl>
                                          <p:spTgt spid="20484"/>
                                        </p:tgtEl>
                                      </p:cBhvr>
                                    </p:animEffect>
                                  </p:childTnLst>
                                </p:cTn>
                              </p:par>
                            </p:childTnLst>
                          </p:cTn>
                        </p:par>
                        <p:par>
                          <p:cTn id="21" fill="hold" nodeType="afterGroup">
                            <p:stCondLst>
                              <p:cond delay="500"/>
                            </p:stCondLst>
                            <p:childTnLst>
                              <p:par>
                                <p:cTn id="22" presetID="3" presetClass="entr" presetSubtype="5" fill="hold" grpId="0" nodeType="afterEffect">
                                  <p:stCondLst>
                                    <p:cond delay="0"/>
                                  </p:stCondLst>
                                  <p:childTnLst>
                                    <p:set>
                                      <p:cBhvr>
                                        <p:cTn id="23" dur="1" fill="hold">
                                          <p:stCondLst>
                                            <p:cond delay="0"/>
                                          </p:stCondLst>
                                        </p:cTn>
                                        <p:tgtEl>
                                          <p:spTgt spid="20492"/>
                                        </p:tgtEl>
                                        <p:attrNameLst>
                                          <p:attrName>style.visibility</p:attrName>
                                        </p:attrNameLst>
                                      </p:cBhvr>
                                      <p:to>
                                        <p:strVal val="visible"/>
                                      </p:to>
                                    </p:set>
                                    <p:animEffect transition="in" filter="blinds(vertical)">
                                      <p:cBhvr>
                                        <p:cTn id="24" dur="500"/>
                                        <p:tgtEl>
                                          <p:spTgt spid="20492"/>
                                        </p:tgtEl>
                                      </p:cBhvr>
                                    </p:animEffect>
                                  </p:childTnLst>
                                </p:cTn>
                              </p:par>
                            </p:childTnLst>
                          </p:cTn>
                        </p:par>
                        <p:par>
                          <p:cTn id="25" fill="hold" nodeType="afterGroup">
                            <p:stCondLst>
                              <p:cond delay="1000"/>
                            </p:stCondLst>
                            <p:childTnLst>
                              <p:par>
                                <p:cTn id="26" presetID="22" presetClass="entr" presetSubtype="1" fill="hold" nodeType="afterEffect">
                                  <p:stCondLst>
                                    <p:cond delay="0"/>
                                  </p:stCondLst>
                                  <p:childTnLst>
                                    <p:set>
                                      <p:cBhvr>
                                        <p:cTn id="27" dur="1" fill="hold">
                                          <p:stCondLst>
                                            <p:cond delay="0"/>
                                          </p:stCondLst>
                                        </p:cTn>
                                        <p:tgtEl>
                                          <p:spTgt spid="20500"/>
                                        </p:tgtEl>
                                        <p:attrNameLst>
                                          <p:attrName>style.visibility</p:attrName>
                                        </p:attrNameLst>
                                      </p:cBhvr>
                                      <p:to>
                                        <p:strVal val="visible"/>
                                      </p:to>
                                    </p:set>
                                    <p:animEffect transition="in" filter="wipe(up)">
                                      <p:cBhvr>
                                        <p:cTn id="28" dur="500"/>
                                        <p:tgtEl>
                                          <p:spTgt spid="20500"/>
                                        </p:tgtEl>
                                      </p:cBhvr>
                                    </p:animEffect>
                                  </p:childTnLst>
                                </p:cTn>
                              </p:par>
                            </p:childTnLst>
                          </p:cTn>
                        </p:par>
                        <p:par>
                          <p:cTn id="29" fill="hold" nodeType="afterGroup">
                            <p:stCondLst>
                              <p:cond delay="1500"/>
                            </p:stCondLst>
                            <p:childTnLst>
                              <p:par>
                                <p:cTn id="30" presetID="22" presetClass="entr" presetSubtype="8" fill="hold" nodeType="afterEffect">
                                  <p:stCondLst>
                                    <p:cond delay="0"/>
                                  </p:stCondLst>
                                  <p:childTnLst>
                                    <p:set>
                                      <p:cBhvr>
                                        <p:cTn id="31" dur="1" fill="hold">
                                          <p:stCondLst>
                                            <p:cond delay="0"/>
                                          </p:stCondLst>
                                        </p:cTn>
                                        <p:tgtEl>
                                          <p:spTgt spid="20497"/>
                                        </p:tgtEl>
                                        <p:attrNameLst>
                                          <p:attrName>style.visibility</p:attrName>
                                        </p:attrNameLst>
                                      </p:cBhvr>
                                      <p:to>
                                        <p:strVal val="visible"/>
                                      </p:to>
                                    </p:set>
                                    <p:animEffect transition="in" filter="wipe(left)">
                                      <p:cBhvr>
                                        <p:cTn id="32" dur="500"/>
                                        <p:tgtEl>
                                          <p:spTgt spid="2049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32" fill="hold" grpId="0" nodeType="clickEffect">
                                  <p:stCondLst>
                                    <p:cond delay="0"/>
                                  </p:stCondLst>
                                  <p:childTnLst>
                                    <p:set>
                                      <p:cBhvr>
                                        <p:cTn id="36" dur="1" fill="hold">
                                          <p:stCondLst>
                                            <p:cond delay="0"/>
                                          </p:stCondLst>
                                        </p:cTn>
                                        <p:tgtEl>
                                          <p:spTgt spid="20490"/>
                                        </p:tgtEl>
                                        <p:attrNameLst>
                                          <p:attrName>style.visibility</p:attrName>
                                        </p:attrNameLst>
                                      </p:cBhvr>
                                      <p:to>
                                        <p:strVal val="visible"/>
                                      </p:to>
                                    </p:set>
                                    <p:anim calcmode="lin" valueType="num">
                                      <p:cBhvr>
                                        <p:cTn id="37" dur="500" fill="hold"/>
                                        <p:tgtEl>
                                          <p:spTgt spid="20490"/>
                                        </p:tgtEl>
                                        <p:attrNameLst>
                                          <p:attrName>ppt_w</p:attrName>
                                        </p:attrNameLst>
                                      </p:cBhvr>
                                      <p:tavLst>
                                        <p:tav tm="0">
                                          <p:val>
                                            <p:strVal val="4*#ppt_w"/>
                                          </p:val>
                                        </p:tav>
                                        <p:tav tm="100000">
                                          <p:val>
                                            <p:strVal val="#ppt_w"/>
                                          </p:val>
                                        </p:tav>
                                      </p:tavLst>
                                    </p:anim>
                                    <p:anim calcmode="lin" valueType="num">
                                      <p:cBhvr>
                                        <p:cTn id="38" dur="500" fill="hold"/>
                                        <p:tgtEl>
                                          <p:spTgt spid="20490"/>
                                        </p:tgtEl>
                                        <p:attrNameLst>
                                          <p:attrName>ppt_h</p:attrName>
                                        </p:attrNameLst>
                                      </p:cBhvr>
                                      <p:tavLst>
                                        <p:tav tm="0">
                                          <p:val>
                                            <p:strVal val="4*#ppt_h"/>
                                          </p:val>
                                        </p:tav>
                                        <p:tav tm="100000">
                                          <p:val>
                                            <p:strVal val="#ppt_h"/>
                                          </p:val>
                                        </p:tav>
                                      </p:tavLst>
                                    </p:anim>
                                  </p:childTnLst>
                                </p:cTn>
                              </p:par>
                            </p:childTnLst>
                          </p:cTn>
                        </p:par>
                        <p:par>
                          <p:cTn id="39" fill="hold" nodeType="afterGroup">
                            <p:stCondLst>
                              <p:cond delay="500"/>
                            </p:stCondLst>
                            <p:childTnLst>
                              <p:par>
                                <p:cTn id="40" presetID="22" presetClass="entr" presetSubtype="1" fill="hold" nodeType="afterEffect">
                                  <p:stCondLst>
                                    <p:cond delay="0"/>
                                  </p:stCondLst>
                                  <p:childTnLst>
                                    <p:set>
                                      <p:cBhvr>
                                        <p:cTn id="41" dur="1" fill="hold">
                                          <p:stCondLst>
                                            <p:cond delay="0"/>
                                          </p:stCondLst>
                                        </p:cTn>
                                        <p:tgtEl>
                                          <p:spTgt spid="20499"/>
                                        </p:tgtEl>
                                        <p:attrNameLst>
                                          <p:attrName>style.visibility</p:attrName>
                                        </p:attrNameLst>
                                      </p:cBhvr>
                                      <p:to>
                                        <p:strVal val="visible"/>
                                      </p:to>
                                    </p:set>
                                    <p:animEffect transition="in" filter="wipe(up)">
                                      <p:cBhvr>
                                        <p:cTn id="42" dur="500"/>
                                        <p:tgtEl>
                                          <p:spTgt spid="2049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20494"/>
                                        </p:tgtEl>
                                        <p:attrNameLst>
                                          <p:attrName>style.visibility</p:attrName>
                                        </p:attrNameLst>
                                      </p:cBhvr>
                                      <p:to>
                                        <p:strVal val="visible"/>
                                      </p:to>
                                    </p:set>
                                    <p:animEffect transition="in" filter="wipe(down)">
                                      <p:cBhvr>
                                        <p:cTn id="47" dur="500"/>
                                        <p:tgtEl>
                                          <p:spTgt spid="20494"/>
                                        </p:tgtEl>
                                      </p:cBhvr>
                                    </p:animEffect>
                                  </p:childTnLst>
                                </p:cTn>
                              </p:par>
                            </p:childTnLst>
                          </p:cTn>
                        </p:par>
                        <p:par>
                          <p:cTn id="48" fill="hold" nodeType="afterGroup">
                            <p:stCondLst>
                              <p:cond delay="500"/>
                            </p:stCondLst>
                            <p:childTnLst>
                              <p:par>
                                <p:cTn id="49" presetID="23" presetClass="entr" presetSubtype="32" fill="hold" grpId="0" nodeType="afterEffect">
                                  <p:stCondLst>
                                    <p:cond delay="0"/>
                                  </p:stCondLst>
                                  <p:childTnLst>
                                    <p:set>
                                      <p:cBhvr>
                                        <p:cTn id="50" dur="1" fill="hold">
                                          <p:stCondLst>
                                            <p:cond delay="0"/>
                                          </p:stCondLst>
                                        </p:cTn>
                                        <p:tgtEl>
                                          <p:spTgt spid="20493"/>
                                        </p:tgtEl>
                                        <p:attrNameLst>
                                          <p:attrName>style.visibility</p:attrName>
                                        </p:attrNameLst>
                                      </p:cBhvr>
                                      <p:to>
                                        <p:strVal val="visible"/>
                                      </p:to>
                                    </p:set>
                                    <p:anim calcmode="lin" valueType="num">
                                      <p:cBhvr>
                                        <p:cTn id="51" dur="500" fill="hold"/>
                                        <p:tgtEl>
                                          <p:spTgt spid="20493"/>
                                        </p:tgtEl>
                                        <p:attrNameLst>
                                          <p:attrName>ppt_w</p:attrName>
                                        </p:attrNameLst>
                                      </p:cBhvr>
                                      <p:tavLst>
                                        <p:tav tm="0">
                                          <p:val>
                                            <p:strVal val="4*#ppt_w"/>
                                          </p:val>
                                        </p:tav>
                                        <p:tav tm="100000">
                                          <p:val>
                                            <p:strVal val="#ppt_w"/>
                                          </p:val>
                                        </p:tav>
                                      </p:tavLst>
                                    </p:anim>
                                    <p:anim calcmode="lin" valueType="num">
                                      <p:cBhvr>
                                        <p:cTn id="52" dur="500" fill="hold"/>
                                        <p:tgtEl>
                                          <p:spTgt spid="20493"/>
                                        </p:tgtEl>
                                        <p:attrNameLst>
                                          <p:attrName>ppt_h</p:attrName>
                                        </p:attrNameLst>
                                      </p:cBhvr>
                                      <p:tavLst>
                                        <p:tav tm="0">
                                          <p:val>
                                            <p:strVal val="4*#ppt_h"/>
                                          </p:val>
                                        </p:tav>
                                        <p:tav tm="100000">
                                          <p:val>
                                            <p:strVal val="#ppt_h"/>
                                          </p:val>
                                        </p:tav>
                                      </p:tavLst>
                                    </p:anim>
                                  </p:childTnLst>
                                </p:cTn>
                              </p:par>
                            </p:childTnLst>
                          </p:cTn>
                        </p:par>
                        <p:par>
                          <p:cTn id="53" fill="hold" nodeType="afterGroup">
                            <p:stCondLst>
                              <p:cond delay="1000"/>
                            </p:stCondLst>
                            <p:childTnLst>
                              <p:par>
                                <p:cTn id="54" presetID="22" presetClass="entr" presetSubtype="4" fill="hold" nodeType="afterEffect">
                                  <p:stCondLst>
                                    <p:cond delay="0"/>
                                  </p:stCondLst>
                                  <p:childTnLst>
                                    <p:set>
                                      <p:cBhvr>
                                        <p:cTn id="55" dur="1" fill="hold">
                                          <p:stCondLst>
                                            <p:cond delay="0"/>
                                          </p:stCondLst>
                                        </p:cTn>
                                        <p:tgtEl>
                                          <p:spTgt spid="20495"/>
                                        </p:tgtEl>
                                        <p:attrNameLst>
                                          <p:attrName>style.visibility</p:attrName>
                                        </p:attrNameLst>
                                      </p:cBhvr>
                                      <p:to>
                                        <p:strVal val="visible"/>
                                      </p:to>
                                    </p:set>
                                    <p:animEffect transition="in" filter="wipe(down)">
                                      <p:cBhvr>
                                        <p:cTn id="56" dur="500"/>
                                        <p:tgtEl>
                                          <p:spTgt spid="20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animBg="1" autoUpdateAnimBg="0"/>
      <p:bldP spid="20490" grpId="0" animBg="1" autoUpdateAnimBg="0"/>
      <p:bldP spid="20492" grpId="0" animBg="1" autoUpdateAnimBg="0"/>
      <p:bldP spid="20493"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lstStyle/>
          <a:p>
            <a:r>
              <a:rPr lang="en-GB" sz="1000">
                <a:latin typeface="Times New Roman" charset="0"/>
              </a:rPr>
              <a:t> </a:t>
            </a:r>
          </a:p>
        </p:txBody>
      </p:sp>
      <p:sp>
        <p:nvSpPr>
          <p:cNvPr id="22531" name="Rectangle 3"/>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lstStyle/>
          <a:p>
            <a:pPr algn="ctr"/>
            <a:r>
              <a:rPr lang="en-GB" sz="1000">
                <a:latin typeface="Times New Roman" charset="0"/>
              </a:rPr>
              <a:t>Half-day Inspection Mechanics. Gilb@acm.org </a:t>
            </a:r>
          </a:p>
        </p:txBody>
      </p:sp>
      <p:grpSp>
        <p:nvGrpSpPr>
          <p:cNvPr id="22532" name="Group 4"/>
          <p:cNvGrpSpPr>
            <a:grpSpLocks/>
          </p:cNvGrpSpPr>
          <p:nvPr/>
        </p:nvGrpSpPr>
        <p:grpSpPr bwMode="auto">
          <a:xfrm>
            <a:off x="76200" y="615950"/>
            <a:ext cx="8985250" cy="6007100"/>
            <a:chOff x="48" y="388"/>
            <a:chExt cx="5660" cy="3784"/>
          </a:xfrm>
        </p:grpSpPr>
        <p:sp>
          <p:nvSpPr>
            <p:cNvPr id="22533" name="Rectangle 5"/>
            <p:cNvSpPr>
              <a:spLocks noChangeArrowheads="1"/>
            </p:cNvSpPr>
            <p:nvPr/>
          </p:nvSpPr>
          <p:spPr bwMode="auto">
            <a:xfrm>
              <a:off x="52" y="388"/>
              <a:ext cx="5656" cy="3784"/>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2534" name="Line 6"/>
            <p:cNvSpPr>
              <a:spLocks noChangeShapeType="1"/>
            </p:cNvSpPr>
            <p:nvPr/>
          </p:nvSpPr>
          <p:spPr bwMode="auto">
            <a:xfrm flipV="1">
              <a:off x="48" y="400"/>
              <a:ext cx="0" cy="94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grpSp>
      <p:sp>
        <p:nvSpPr>
          <p:cNvPr id="22535" name="Rectangle 7"/>
          <p:cNvSpPr>
            <a:spLocks noGrp="1" noChangeArrowheads="1"/>
          </p:cNvSpPr>
          <p:nvPr>
            <p:ph type="title"/>
          </p:nvPr>
        </p:nvSpPr>
        <p:spPr>
          <a:xfrm>
            <a:off x="762000" y="76200"/>
            <a:ext cx="7772400" cy="517525"/>
          </a:xfrm>
          <a:noFill/>
          <a:ln/>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487" tIns="44450" rIns="90487" bIns="44450">
            <a:normAutofit fontScale="90000"/>
          </a:bodyPr>
          <a:lstStyle/>
          <a:p>
            <a:r>
              <a:rPr kumimoji="0" lang="en-GB"/>
              <a:t>  Defect Prevention Process</a:t>
            </a:r>
          </a:p>
        </p:txBody>
      </p:sp>
      <p:sp>
        <p:nvSpPr>
          <p:cNvPr id="22536" name="Rectangle 8"/>
          <p:cNvSpPr>
            <a:spLocks noChangeArrowheads="1"/>
          </p:cNvSpPr>
          <p:nvPr/>
        </p:nvSpPr>
        <p:spPr bwMode="auto">
          <a:xfrm>
            <a:off x="1352550" y="879475"/>
            <a:ext cx="2933700" cy="225583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nchorCtr="1"/>
          <a:lstStyle/>
          <a:p>
            <a:pPr defTabSz="762000">
              <a:spcBef>
                <a:spcPct val="50000"/>
              </a:spcBef>
            </a:pPr>
            <a:r>
              <a:rPr lang="en-GB" sz="2000" b="1">
                <a:solidFill>
                  <a:srgbClr val="000000"/>
                </a:solidFill>
                <a:latin typeface="Times New Roman" charset="0"/>
              </a:rPr>
              <a:t>Work Process</a:t>
            </a:r>
          </a:p>
        </p:txBody>
      </p:sp>
      <p:sp>
        <p:nvSpPr>
          <p:cNvPr id="22537" name="Rectangle 9"/>
          <p:cNvSpPr>
            <a:spLocks noChangeArrowheads="1"/>
          </p:cNvSpPr>
          <p:nvPr/>
        </p:nvSpPr>
        <p:spPr bwMode="auto">
          <a:xfrm>
            <a:off x="1073150" y="3587750"/>
            <a:ext cx="3644900" cy="278923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nchorCtr="1"/>
          <a:lstStyle/>
          <a:p>
            <a:pPr algn="ctr" defTabSz="762000">
              <a:lnSpc>
                <a:spcPct val="60000"/>
              </a:lnSpc>
              <a:spcBef>
                <a:spcPct val="50000"/>
              </a:spcBef>
            </a:pPr>
            <a:endParaRPr lang="en-GB" sz="2000" b="1">
              <a:solidFill>
                <a:srgbClr val="000000"/>
              </a:solidFill>
              <a:latin typeface="Times New Roman" charset="0"/>
            </a:endParaRPr>
          </a:p>
          <a:p>
            <a:pPr algn="ctr" defTabSz="762000">
              <a:lnSpc>
                <a:spcPct val="60000"/>
              </a:lnSpc>
              <a:spcBef>
                <a:spcPct val="50000"/>
              </a:spcBef>
            </a:pPr>
            <a:r>
              <a:rPr lang="en-GB" sz="2000" b="1">
                <a:solidFill>
                  <a:srgbClr val="000000"/>
                </a:solidFill>
                <a:latin typeface="Times New Roman" charset="0"/>
              </a:rPr>
              <a:t>Defect Prevention</a:t>
            </a:r>
            <a:endParaRPr lang="en-GB" sz="2000">
              <a:solidFill>
                <a:srgbClr val="000000"/>
              </a:solidFill>
              <a:latin typeface="Times New Roman" charset="0"/>
            </a:endParaRPr>
          </a:p>
          <a:p>
            <a:pPr algn="ctr" defTabSz="762000">
              <a:lnSpc>
                <a:spcPct val="60000"/>
              </a:lnSpc>
              <a:spcBef>
                <a:spcPct val="50000"/>
              </a:spcBef>
            </a:pPr>
            <a:r>
              <a:rPr lang="en-GB" sz="1600" b="1">
                <a:solidFill>
                  <a:srgbClr val="000000"/>
                </a:solidFill>
                <a:latin typeface="Times New Roman" charset="0"/>
              </a:rPr>
              <a:t>Process Improvement Phase</a:t>
            </a:r>
          </a:p>
        </p:txBody>
      </p:sp>
      <p:sp>
        <p:nvSpPr>
          <p:cNvPr id="22538" name="Rectangle 10"/>
          <p:cNvSpPr>
            <a:spLocks noChangeArrowheads="1"/>
          </p:cNvSpPr>
          <p:nvPr/>
        </p:nvSpPr>
        <p:spPr bwMode="auto">
          <a:xfrm>
            <a:off x="5365750" y="3663950"/>
            <a:ext cx="3543300" cy="2806700"/>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nchorCtr="1"/>
          <a:lstStyle/>
          <a:p>
            <a:pPr algn="ctr" defTabSz="762000">
              <a:lnSpc>
                <a:spcPct val="70000"/>
              </a:lnSpc>
              <a:spcBef>
                <a:spcPct val="50000"/>
              </a:spcBef>
            </a:pPr>
            <a:r>
              <a:rPr lang="en-GB" sz="2000" b="1">
                <a:solidFill>
                  <a:srgbClr val="000000"/>
                </a:solidFill>
                <a:latin typeface="Times New Roman" charset="0"/>
              </a:rPr>
              <a:t>Defect Prevention</a:t>
            </a:r>
            <a:endParaRPr lang="en-GB" sz="2000">
              <a:solidFill>
                <a:srgbClr val="000000"/>
              </a:solidFill>
              <a:latin typeface="Times New Roman" charset="0"/>
            </a:endParaRPr>
          </a:p>
          <a:p>
            <a:pPr algn="ctr" defTabSz="762000">
              <a:lnSpc>
                <a:spcPct val="70000"/>
              </a:lnSpc>
              <a:spcBef>
                <a:spcPct val="50000"/>
              </a:spcBef>
            </a:pPr>
            <a:r>
              <a:rPr lang="en-GB" sz="2000" b="1">
                <a:solidFill>
                  <a:srgbClr val="000000"/>
                </a:solidFill>
                <a:latin typeface="Times New Roman" charset="0"/>
              </a:rPr>
              <a:t>Analysis Phase</a:t>
            </a:r>
          </a:p>
        </p:txBody>
      </p:sp>
      <p:sp>
        <p:nvSpPr>
          <p:cNvPr id="22539" name="Rectangle 11"/>
          <p:cNvSpPr>
            <a:spLocks noChangeArrowheads="1"/>
          </p:cNvSpPr>
          <p:nvPr/>
        </p:nvSpPr>
        <p:spPr bwMode="auto">
          <a:xfrm>
            <a:off x="5594350" y="903288"/>
            <a:ext cx="2933700" cy="2255837"/>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nchorCtr="1"/>
          <a:lstStyle/>
          <a:p>
            <a:pPr defTabSz="762000">
              <a:spcBef>
                <a:spcPct val="50000"/>
              </a:spcBef>
            </a:pPr>
            <a:r>
              <a:rPr lang="en-GB" sz="2000" b="1">
                <a:solidFill>
                  <a:srgbClr val="000000"/>
                </a:solidFill>
                <a:latin typeface="Times New Roman" charset="0"/>
              </a:rPr>
              <a:t>Defect Detection</a:t>
            </a:r>
          </a:p>
        </p:txBody>
      </p:sp>
      <p:sp>
        <p:nvSpPr>
          <p:cNvPr id="22540" name="AutoShape 12"/>
          <p:cNvSpPr>
            <a:spLocks noChangeArrowheads="1"/>
          </p:cNvSpPr>
          <p:nvPr/>
        </p:nvSpPr>
        <p:spPr bwMode="auto">
          <a:xfrm>
            <a:off x="4070350" y="1693863"/>
            <a:ext cx="1511300" cy="515937"/>
          </a:xfrm>
          <a:prstGeom prst="rightArrow">
            <a:avLst>
              <a:gd name="adj1" fmla="val 75000"/>
              <a:gd name="adj2" fmla="val 146502"/>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2541" name="AutoShape 13"/>
          <p:cNvSpPr>
            <a:spLocks noChangeArrowheads="1"/>
          </p:cNvSpPr>
          <p:nvPr/>
        </p:nvSpPr>
        <p:spPr bwMode="auto">
          <a:xfrm rot="16200000" flipH="1">
            <a:off x="6856412" y="2665413"/>
            <a:ext cx="409575" cy="1104900"/>
          </a:xfrm>
          <a:prstGeom prst="rightArrow">
            <a:avLst>
              <a:gd name="adj1" fmla="val 75000"/>
              <a:gd name="adj2" fmla="val 50014"/>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2542" name="AutoShape 14"/>
          <p:cNvSpPr>
            <a:spLocks noChangeArrowheads="1"/>
          </p:cNvSpPr>
          <p:nvPr/>
        </p:nvSpPr>
        <p:spPr bwMode="auto">
          <a:xfrm flipH="1">
            <a:off x="4578350" y="3962400"/>
            <a:ext cx="698500" cy="461963"/>
          </a:xfrm>
          <a:prstGeom prst="rightArrow">
            <a:avLst>
              <a:gd name="adj1" fmla="val 75000"/>
              <a:gd name="adj2" fmla="val 75594"/>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2543" name="AutoShape 15"/>
          <p:cNvSpPr>
            <a:spLocks noChangeArrowheads="1"/>
          </p:cNvSpPr>
          <p:nvPr/>
        </p:nvSpPr>
        <p:spPr bwMode="auto">
          <a:xfrm rot="16200000">
            <a:off x="2676525" y="1281113"/>
            <a:ext cx="514350" cy="4178300"/>
          </a:xfrm>
          <a:prstGeom prst="rightArrow">
            <a:avLst>
              <a:gd name="adj1" fmla="val 75000"/>
              <a:gd name="adj2" fmla="val 36199"/>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lIns="90487" tIns="44450" rIns="90487" bIns="44450" anchor="ctr"/>
          <a:lstStyle/>
          <a:p>
            <a:pPr algn="ctr" defTabSz="762000"/>
            <a:r>
              <a:rPr lang="en-GB" sz="1400" b="1">
                <a:latin typeface="Times New Roman" charset="0"/>
              </a:rPr>
              <a:t>200-&gt;1000 improvements / year (IBM)</a:t>
            </a:r>
          </a:p>
        </p:txBody>
      </p:sp>
      <p:sp>
        <p:nvSpPr>
          <p:cNvPr id="22544" name="Rectangle 16"/>
          <p:cNvSpPr>
            <a:spLocks noChangeArrowheads="1"/>
          </p:cNvSpPr>
          <p:nvPr/>
        </p:nvSpPr>
        <p:spPr bwMode="auto">
          <a:xfrm>
            <a:off x="5837238" y="4298950"/>
            <a:ext cx="3057525" cy="40640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nchorCtr="1">
            <a:spAutoFit/>
          </a:bodyPr>
          <a:lstStyle/>
          <a:p>
            <a:pPr algn="ctr" defTabSz="762000"/>
            <a:r>
              <a:rPr lang="en-GB" sz="2000" b="1">
                <a:solidFill>
                  <a:srgbClr val="000000"/>
                </a:solidFill>
                <a:latin typeface="Times New Roman" charset="0"/>
              </a:rPr>
              <a:t>Process Brainstorming</a:t>
            </a:r>
          </a:p>
        </p:txBody>
      </p:sp>
      <p:sp>
        <p:nvSpPr>
          <p:cNvPr id="22545" name="Rectangle 17"/>
          <p:cNvSpPr>
            <a:spLocks noChangeArrowheads="1"/>
          </p:cNvSpPr>
          <p:nvPr/>
        </p:nvSpPr>
        <p:spPr bwMode="auto">
          <a:xfrm>
            <a:off x="5799138" y="4873625"/>
            <a:ext cx="3133725" cy="40640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nchorCtr="1">
            <a:spAutoFit/>
          </a:bodyPr>
          <a:lstStyle/>
          <a:p>
            <a:pPr algn="ctr" defTabSz="762000"/>
            <a:r>
              <a:rPr lang="en-GB" sz="2000" b="1">
                <a:solidFill>
                  <a:srgbClr val="000000"/>
                </a:solidFill>
                <a:latin typeface="Times New Roman" charset="0"/>
              </a:rPr>
              <a:t>Quality Database</a:t>
            </a:r>
          </a:p>
        </p:txBody>
      </p:sp>
      <p:sp>
        <p:nvSpPr>
          <p:cNvPr id="22546" name="Rectangle 18"/>
          <p:cNvSpPr>
            <a:spLocks noChangeArrowheads="1"/>
          </p:cNvSpPr>
          <p:nvPr/>
        </p:nvSpPr>
        <p:spPr bwMode="auto">
          <a:xfrm>
            <a:off x="1239838" y="5030788"/>
            <a:ext cx="3133725" cy="40640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nchorCtr="1">
            <a:spAutoFit/>
          </a:bodyPr>
          <a:lstStyle/>
          <a:p>
            <a:pPr algn="ctr" defTabSz="762000"/>
            <a:r>
              <a:rPr lang="en-GB" sz="2000" b="1">
                <a:solidFill>
                  <a:srgbClr val="000000"/>
                </a:solidFill>
                <a:latin typeface="Times New Roman" charset="0"/>
              </a:rPr>
              <a:t>Process Investigators</a:t>
            </a:r>
          </a:p>
        </p:txBody>
      </p:sp>
      <p:sp>
        <p:nvSpPr>
          <p:cNvPr id="22547" name="Rectangle 19"/>
          <p:cNvSpPr>
            <a:spLocks noChangeArrowheads="1"/>
          </p:cNvSpPr>
          <p:nvPr/>
        </p:nvSpPr>
        <p:spPr bwMode="auto">
          <a:xfrm>
            <a:off x="5799138" y="5446713"/>
            <a:ext cx="3133725" cy="985837"/>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nchorCtr="1">
            <a:spAutoFit/>
          </a:bodyPr>
          <a:lstStyle/>
          <a:p>
            <a:pPr algn="ctr" defTabSz="762000"/>
            <a:r>
              <a:rPr lang="en-GB" sz="2000" b="1">
                <a:solidFill>
                  <a:srgbClr val="000000"/>
                </a:solidFill>
                <a:latin typeface="Times New Roman" charset="0"/>
              </a:rPr>
              <a:t>Process Change </a:t>
            </a:r>
            <a:r>
              <a:rPr lang="en-GB" sz="2000" b="1">
                <a:solidFill>
                  <a:srgbClr val="000000"/>
                </a:solidFill>
                <a:effectLst>
                  <a:outerShdw blurRad="38100" dist="38100" dir="2700000" algn="tl">
                    <a:srgbClr val="FFFFFF"/>
                  </a:outerShdw>
                </a:effectLst>
                <a:latin typeface="Times New Roman" charset="0"/>
              </a:rPr>
              <a:t>Management Team</a:t>
            </a:r>
          </a:p>
          <a:p>
            <a:pPr algn="ctr" defTabSz="762000"/>
            <a:r>
              <a:rPr lang="en-GB" sz="1800" b="1" i="1">
                <a:solidFill>
                  <a:srgbClr val="000000"/>
                </a:solidFill>
                <a:latin typeface="Times New Roman" charset="0"/>
              </a:rPr>
              <a:t>"Pareto Analysis"</a:t>
            </a:r>
          </a:p>
        </p:txBody>
      </p:sp>
      <p:sp>
        <p:nvSpPr>
          <p:cNvPr id="22548" name="Rectangle 20"/>
          <p:cNvSpPr>
            <a:spLocks noChangeArrowheads="1"/>
          </p:cNvSpPr>
          <p:nvPr/>
        </p:nvSpPr>
        <p:spPr bwMode="auto">
          <a:xfrm>
            <a:off x="1239838" y="4462463"/>
            <a:ext cx="3133725" cy="40640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nchorCtr="1">
            <a:spAutoFit/>
          </a:bodyPr>
          <a:lstStyle/>
          <a:p>
            <a:pPr algn="ctr" defTabSz="762000"/>
            <a:r>
              <a:rPr lang="en-GB" sz="2000" b="1">
                <a:solidFill>
                  <a:srgbClr val="000000"/>
                </a:solidFill>
                <a:latin typeface="Times New Roman" charset="0"/>
              </a:rPr>
              <a:t>Improvement Champions</a:t>
            </a:r>
          </a:p>
        </p:txBody>
      </p:sp>
      <p:sp>
        <p:nvSpPr>
          <p:cNvPr id="22549" name="Rectangle 21"/>
          <p:cNvSpPr>
            <a:spLocks noChangeArrowheads="1"/>
          </p:cNvSpPr>
          <p:nvPr/>
        </p:nvSpPr>
        <p:spPr bwMode="auto">
          <a:xfrm>
            <a:off x="1239838" y="5576888"/>
            <a:ext cx="3133725" cy="71120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nchorCtr="1">
            <a:spAutoFit/>
          </a:bodyPr>
          <a:lstStyle/>
          <a:p>
            <a:pPr algn="ctr" defTabSz="762000"/>
            <a:r>
              <a:rPr lang="en-GB" sz="2000" b="1">
                <a:solidFill>
                  <a:srgbClr val="000000"/>
                </a:solidFill>
                <a:latin typeface="Times New Roman" charset="0"/>
              </a:rPr>
              <a:t>Pilot Project Process Changes</a:t>
            </a:r>
          </a:p>
        </p:txBody>
      </p:sp>
      <p:sp>
        <p:nvSpPr>
          <p:cNvPr id="22550" name="Rectangle 22"/>
          <p:cNvSpPr>
            <a:spLocks noChangeArrowheads="1"/>
          </p:cNvSpPr>
          <p:nvPr/>
        </p:nvSpPr>
        <p:spPr bwMode="auto">
          <a:xfrm>
            <a:off x="5799138" y="1320800"/>
            <a:ext cx="2625725" cy="40640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nchorCtr="1">
            <a:spAutoFit/>
          </a:bodyPr>
          <a:lstStyle/>
          <a:p>
            <a:pPr algn="ctr" defTabSz="762000"/>
            <a:r>
              <a:rPr lang="en-GB" sz="2000" b="1">
                <a:solidFill>
                  <a:srgbClr val="000000"/>
                </a:solidFill>
                <a:latin typeface="Times New Roman" charset="0"/>
              </a:rPr>
              <a:t>Checking</a:t>
            </a:r>
          </a:p>
        </p:txBody>
      </p:sp>
      <p:sp>
        <p:nvSpPr>
          <p:cNvPr id="22551" name="Rectangle 23"/>
          <p:cNvSpPr>
            <a:spLocks noChangeArrowheads="1"/>
          </p:cNvSpPr>
          <p:nvPr/>
        </p:nvSpPr>
        <p:spPr bwMode="auto">
          <a:xfrm>
            <a:off x="5799138" y="1819275"/>
            <a:ext cx="2625725" cy="40640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nchorCtr="1">
            <a:spAutoFit/>
          </a:bodyPr>
          <a:lstStyle/>
          <a:p>
            <a:pPr algn="ctr" defTabSz="762000"/>
            <a:r>
              <a:rPr lang="en-GB" sz="2000" b="1">
                <a:solidFill>
                  <a:srgbClr val="000000"/>
                </a:solidFill>
                <a:latin typeface="Times New Roman" charset="0"/>
              </a:rPr>
              <a:t>Logging</a:t>
            </a:r>
          </a:p>
        </p:txBody>
      </p:sp>
      <p:sp>
        <p:nvSpPr>
          <p:cNvPr id="22552" name="Rectangle 24"/>
          <p:cNvSpPr>
            <a:spLocks noChangeArrowheads="1"/>
          </p:cNvSpPr>
          <p:nvPr/>
        </p:nvSpPr>
        <p:spPr bwMode="auto">
          <a:xfrm>
            <a:off x="5799138" y="2276475"/>
            <a:ext cx="2625725" cy="40640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nchorCtr="1">
            <a:spAutoFit/>
          </a:bodyPr>
          <a:lstStyle/>
          <a:p>
            <a:pPr algn="ctr" defTabSz="762000"/>
            <a:r>
              <a:rPr lang="en-GB" sz="2000" b="1">
                <a:solidFill>
                  <a:srgbClr val="000000"/>
                </a:solidFill>
                <a:latin typeface="Times New Roman" charset="0"/>
              </a:rPr>
              <a:t>Cost Analysis</a:t>
            </a:r>
          </a:p>
        </p:txBody>
      </p:sp>
      <p:sp>
        <p:nvSpPr>
          <p:cNvPr id="22553" name="Rectangle 25"/>
          <p:cNvSpPr>
            <a:spLocks noChangeArrowheads="1"/>
          </p:cNvSpPr>
          <p:nvPr/>
        </p:nvSpPr>
        <p:spPr bwMode="auto">
          <a:xfrm>
            <a:off x="5799138" y="2646363"/>
            <a:ext cx="2625725" cy="40640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nchorCtr="1">
            <a:spAutoFit/>
          </a:bodyPr>
          <a:lstStyle/>
          <a:p>
            <a:pPr algn="ctr" defTabSz="762000"/>
            <a:r>
              <a:rPr lang="en-GB" sz="2000" b="1">
                <a:solidFill>
                  <a:srgbClr val="000000"/>
                </a:solidFill>
                <a:latin typeface="Times New Roman" charset="0"/>
              </a:rPr>
              <a:t>Testing, Field Service</a:t>
            </a:r>
          </a:p>
        </p:txBody>
      </p:sp>
      <p:sp>
        <p:nvSpPr>
          <p:cNvPr id="22554" name="Rectangle 26"/>
          <p:cNvSpPr>
            <a:spLocks noChangeArrowheads="1"/>
          </p:cNvSpPr>
          <p:nvPr/>
        </p:nvSpPr>
        <p:spPr bwMode="auto">
          <a:xfrm>
            <a:off x="1582738" y="1296988"/>
            <a:ext cx="2625725" cy="40640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nchorCtr="1">
            <a:spAutoFit/>
          </a:bodyPr>
          <a:lstStyle/>
          <a:p>
            <a:pPr algn="ctr" defTabSz="762000"/>
            <a:r>
              <a:rPr lang="en-GB" sz="2000" b="1">
                <a:solidFill>
                  <a:srgbClr val="000000"/>
                </a:solidFill>
                <a:latin typeface="Times New Roman" charset="0"/>
              </a:rPr>
              <a:t>Requirements Specs.</a:t>
            </a:r>
          </a:p>
        </p:txBody>
      </p:sp>
      <p:sp>
        <p:nvSpPr>
          <p:cNvPr id="22555" name="Rectangle 27"/>
          <p:cNvSpPr>
            <a:spLocks noChangeArrowheads="1"/>
          </p:cNvSpPr>
          <p:nvPr/>
        </p:nvSpPr>
        <p:spPr bwMode="auto">
          <a:xfrm>
            <a:off x="1582738" y="1749425"/>
            <a:ext cx="2625725" cy="40640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nchorCtr="1">
            <a:spAutoFit/>
          </a:bodyPr>
          <a:lstStyle/>
          <a:p>
            <a:pPr algn="ctr" defTabSz="762000"/>
            <a:r>
              <a:rPr lang="en-GB" sz="2000" b="1">
                <a:solidFill>
                  <a:srgbClr val="000000"/>
                </a:solidFill>
                <a:latin typeface="Times New Roman" charset="0"/>
              </a:rPr>
              <a:t>Design Specs.</a:t>
            </a:r>
          </a:p>
        </p:txBody>
      </p:sp>
      <p:sp>
        <p:nvSpPr>
          <p:cNvPr id="22556" name="Rectangle 28"/>
          <p:cNvSpPr>
            <a:spLocks noChangeArrowheads="1"/>
          </p:cNvSpPr>
          <p:nvPr/>
        </p:nvSpPr>
        <p:spPr bwMode="auto">
          <a:xfrm>
            <a:off x="1582738" y="2065338"/>
            <a:ext cx="2625725" cy="40640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nchorCtr="1">
            <a:spAutoFit/>
          </a:bodyPr>
          <a:lstStyle/>
          <a:p>
            <a:pPr algn="ctr" defTabSz="762000"/>
            <a:r>
              <a:rPr lang="en-GB" sz="2000" b="1">
                <a:solidFill>
                  <a:srgbClr val="000000"/>
                </a:solidFill>
                <a:latin typeface="Times New Roman" charset="0"/>
              </a:rPr>
              <a:t>Test planning</a:t>
            </a:r>
          </a:p>
        </p:txBody>
      </p:sp>
      <p:sp>
        <p:nvSpPr>
          <p:cNvPr id="22557" name="Rectangle 29"/>
          <p:cNvSpPr>
            <a:spLocks noChangeArrowheads="1"/>
          </p:cNvSpPr>
          <p:nvPr/>
        </p:nvSpPr>
        <p:spPr bwMode="auto">
          <a:xfrm>
            <a:off x="1582738" y="2381250"/>
            <a:ext cx="2625725" cy="71120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nchorCtr="1">
            <a:spAutoFit/>
          </a:bodyPr>
          <a:lstStyle/>
          <a:p>
            <a:pPr algn="ctr" defTabSz="762000"/>
            <a:r>
              <a:rPr lang="en-GB" sz="2000" b="1">
                <a:solidFill>
                  <a:srgbClr val="000000"/>
                </a:solidFill>
                <a:latin typeface="Times New Roman" charset="0"/>
              </a:rPr>
              <a:t>Sales, Marketing Administrative</a:t>
            </a:r>
          </a:p>
        </p:txBody>
      </p:sp>
      <p:sp>
        <p:nvSpPr>
          <p:cNvPr id="22558" name="Rectangle 30"/>
          <p:cNvSpPr>
            <a:spLocks noChangeArrowheads="1"/>
          </p:cNvSpPr>
          <p:nvPr/>
        </p:nvSpPr>
        <p:spPr bwMode="auto">
          <a:xfrm>
            <a:off x="685800" y="1000125"/>
            <a:ext cx="6746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762000"/>
            <a:r>
              <a:rPr lang="en-GB" sz="2000" b="1">
                <a:solidFill>
                  <a:srgbClr val="000000"/>
                </a:solidFill>
                <a:latin typeface="Times New Roman" charset="0"/>
              </a:rPr>
              <a:t>Plan</a:t>
            </a:r>
          </a:p>
        </p:txBody>
      </p:sp>
      <p:sp>
        <p:nvSpPr>
          <p:cNvPr id="22559" name="Rectangle 31"/>
          <p:cNvSpPr>
            <a:spLocks noChangeArrowheads="1"/>
          </p:cNvSpPr>
          <p:nvPr/>
        </p:nvSpPr>
        <p:spPr bwMode="auto">
          <a:xfrm>
            <a:off x="8534400" y="1228725"/>
            <a:ext cx="4921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762000"/>
            <a:r>
              <a:rPr lang="en-GB" sz="2000" b="1">
                <a:solidFill>
                  <a:srgbClr val="000000"/>
                </a:solidFill>
                <a:latin typeface="Times New Roman" charset="0"/>
              </a:rPr>
              <a:t>Do</a:t>
            </a:r>
          </a:p>
        </p:txBody>
      </p:sp>
      <p:sp>
        <p:nvSpPr>
          <p:cNvPr id="22560" name="Rectangle 32"/>
          <p:cNvSpPr>
            <a:spLocks noChangeArrowheads="1"/>
          </p:cNvSpPr>
          <p:nvPr/>
        </p:nvSpPr>
        <p:spPr bwMode="auto">
          <a:xfrm>
            <a:off x="8208963" y="3357563"/>
            <a:ext cx="81597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762000"/>
            <a:r>
              <a:rPr lang="en-GB" sz="2000" b="1">
                <a:solidFill>
                  <a:srgbClr val="000000"/>
                </a:solidFill>
                <a:latin typeface="Times New Roman" charset="0"/>
              </a:rPr>
              <a:t>Study</a:t>
            </a:r>
          </a:p>
        </p:txBody>
      </p:sp>
      <p:sp>
        <p:nvSpPr>
          <p:cNvPr id="22561" name="Rectangle 33"/>
          <p:cNvSpPr>
            <a:spLocks noChangeArrowheads="1"/>
          </p:cNvSpPr>
          <p:nvPr/>
        </p:nvSpPr>
        <p:spPr bwMode="auto">
          <a:xfrm>
            <a:off x="381000" y="3662363"/>
            <a:ext cx="56197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762000"/>
            <a:r>
              <a:rPr lang="en-GB" sz="2000" b="1">
                <a:solidFill>
                  <a:srgbClr val="000000"/>
                </a:solidFill>
                <a:latin typeface="Times New Roman" charset="0"/>
              </a:rPr>
              <a:t>Act</a:t>
            </a:r>
          </a:p>
        </p:txBody>
      </p:sp>
    </p:spTree>
    <p:extLst>
      <p:ext uri="{BB962C8B-B14F-4D97-AF65-F5344CB8AC3E}">
        <p14:creationId xmlns:p14="http://schemas.microsoft.com/office/powerpoint/2010/main" val="3099094379"/>
      </p:ext>
    </p:extLst>
  </p:cSld>
  <p:clrMapOvr>
    <a:masterClrMapping/>
  </p:clrMapOvr>
  <p:transition xmlns:p14="http://schemas.microsoft.com/office/powerpoint/2010/mai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lstStyle/>
          <a:p>
            <a:r>
              <a:rPr lang="en-GB" sz="1000">
                <a:latin typeface="Times New Roman" charset="0"/>
              </a:rPr>
              <a:t> </a:t>
            </a:r>
          </a:p>
        </p:txBody>
      </p:sp>
      <p:sp>
        <p:nvSpPr>
          <p:cNvPr id="24579" name="Rectangle 3"/>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lstStyle/>
          <a:p>
            <a:pPr algn="ctr"/>
            <a:r>
              <a:rPr lang="en-GB" sz="1000">
                <a:latin typeface="Times New Roman" charset="0"/>
              </a:rPr>
              <a:t>Half-day Inspection Mechanics. Gilb@acm.org </a:t>
            </a:r>
          </a:p>
        </p:txBody>
      </p:sp>
      <p:sp>
        <p:nvSpPr>
          <p:cNvPr id="24580" name="Rectangle 4"/>
          <p:cNvSpPr>
            <a:spLocks noGrp="1" noChangeArrowheads="1"/>
          </p:cNvSpPr>
          <p:nvPr>
            <p:ph type="title"/>
          </p:nvPr>
        </p:nvSpPr>
        <p:spPr>
          <a:xfrm>
            <a:off x="533400" y="0"/>
            <a:ext cx="7772400" cy="1143000"/>
          </a:xfrm>
          <a:noFill/>
          <a:ln/>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487" tIns="44450" rIns="90487" bIns="44450">
            <a:normAutofit fontScale="90000"/>
          </a:bodyPr>
          <a:lstStyle/>
          <a:p>
            <a:r>
              <a:rPr kumimoji="0" lang="en-GB"/>
              <a:t>Prevention + Pre-test Detection </a:t>
            </a:r>
            <a:br>
              <a:rPr kumimoji="0" lang="en-GB"/>
            </a:br>
            <a:r>
              <a:rPr kumimoji="0" lang="en-GB"/>
              <a:t>is the most effective and efficient</a:t>
            </a:r>
          </a:p>
        </p:txBody>
      </p:sp>
      <p:sp>
        <p:nvSpPr>
          <p:cNvPr id="24581" name="Rectangle 5"/>
          <p:cNvSpPr>
            <a:spLocks noGrp="1" noChangeArrowheads="1"/>
          </p:cNvSpPr>
          <p:nvPr>
            <p:ph type="body" idx="1"/>
          </p:nvPr>
        </p:nvSpPr>
        <p:spPr>
          <a:xfrm>
            <a:off x="533400" y="5029200"/>
            <a:ext cx="8559800" cy="1603375"/>
          </a:xfrm>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487" tIns="44450" rIns="90487" bIns="44450"/>
          <a:lstStyle/>
          <a:p>
            <a:r>
              <a:rPr kumimoji="0" lang="en-GB" sz="1800" u="sng"/>
              <a:t>Prevention</a:t>
            </a:r>
            <a:r>
              <a:rPr kumimoji="0" lang="en-GB" sz="1800"/>
              <a:t> data based on state of the art prevention experiences (IBM RTP), Others (Space Shuttle IBM SJ 1-95) 95%</a:t>
            </a:r>
          </a:p>
          <a:p>
            <a:r>
              <a:rPr kumimoji="0" lang="en-GB" sz="1800"/>
              <a:t>Cumulative Inspection </a:t>
            </a:r>
            <a:r>
              <a:rPr kumimoji="0" lang="en-GB" sz="1800" u="sng"/>
              <a:t>detection</a:t>
            </a:r>
            <a:r>
              <a:rPr kumimoji="0" lang="en-GB" sz="1800"/>
              <a:t> data based on state of the art Inspection</a:t>
            </a:r>
            <a:r>
              <a:rPr kumimoji="0" lang="en-GB" sz="1600"/>
              <a:t> (in an environment where prevention is also being used, IBM MN, </a:t>
            </a:r>
            <a:r>
              <a:rPr kumimoji="0" lang="en-GB" sz="1800"/>
              <a:t>Sema UK, IBM UK</a:t>
            </a:r>
            <a:r>
              <a:rPr kumimoji="0" lang="en-GB" sz="1600"/>
              <a:t>)</a:t>
            </a:r>
          </a:p>
        </p:txBody>
      </p:sp>
      <p:grpSp>
        <p:nvGrpSpPr>
          <p:cNvPr id="24582" name="Group 6"/>
          <p:cNvGrpSpPr>
            <a:grpSpLocks/>
          </p:cNvGrpSpPr>
          <p:nvPr/>
        </p:nvGrpSpPr>
        <p:grpSpPr bwMode="auto">
          <a:xfrm>
            <a:off x="4763" y="1103313"/>
            <a:ext cx="9131300" cy="3794125"/>
            <a:chOff x="3" y="695"/>
            <a:chExt cx="5752" cy="2390"/>
          </a:xfrm>
        </p:grpSpPr>
        <p:sp>
          <p:nvSpPr>
            <p:cNvPr id="24583" name="Rectangle 7"/>
            <p:cNvSpPr>
              <a:spLocks noChangeArrowheads="1"/>
            </p:cNvSpPr>
            <p:nvPr/>
          </p:nvSpPr>
          <p:spPr bwMode="auto">
            <a:xfrm>
              <a:off x="3" y="695"/>
              <a:ext cx="5752" cy="235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31762" tIns="66675" rIns="131762" bIns="66675" anchor="ctr"/>
            <a:lstStyle/>
            <a:p>
              <a:pPr algn="ctr" defTabSz="1881188"/>
              <a:r>
                <a:rPr lang="en-GB" sz="1400"/>
                <a:t>\</a:t>
              </a:r>
            </a:p>
          </p:txBody>
        </p:sp>
        <p:sp>
          <p:nvSpPr>
            <p:cNvPr id="24584" name="Line 8"/>
            <p:cNvSpPr>
              <a:spLocks noChangeShapeType="1"/>
            </p:cNvSpPr>
            <p:nvPr/>
          </p:nvSpPr>
          <p:spPr bwMode="auto">
            <a:xfrm>
              <a:off x="1766" y="3015"/>
              <a:ext cx="0" cy="7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4585" name="Line 9"/>
            <p:cNvSpPr>
              <a:spLocks noChangeShapeType="1"/>
            </p:cNvSpPr>
            <p:nvPr/>
          </p:nvSpPr>
          <p:spPr bwMode="auto">
            <a:xfrm>
              <a:off x="2409" y="3015"/>
              <a:ext cx="0" cy="7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4586" name="Line 10"/>
            <p:cNvSpPr>
              <a:spLocks noChangeShapeType="1"/>
            </p:cNvSpPr>
            <p:nvPr/>
          </p:nvSpPr>
          <p:spPr bwMode="auto">
            <a:xfrm>
              <a:off x="3051" y="3015"/>
              <a:ext cx="0" cy="7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4587" name="Line 11"/>
            <p:cNvSpPr>
              <a:spLocks noChangeShapeType="1"/>
            </p:cNvSpPr>
            <p:nvPr/>
          </p:nvSpPr>
          <p:spPr bwMode="auto">
            <a:xfrm>
              <a:off x="3694" y="3015"/>
              <a:ext cx="0" cy="7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4588" name="Line 12"/>
            <p:cNvSpPr>
              <a:spLocks noChangeShapeType="1"/>
            </p:cNvSpPr>
            <p:nvPr/>
          </p:nvSpPr>
          <p:spPr bwMode="auto">
            <a:xfrm>
              <a:off x="4428" y="3015"/>
              <a:ext cx="0" cy="7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4589" name="Line 13"/>
            <p:cNvSpPr>
              <a:spLocks noChangeShapeType="1"/>
            </p:cNvSpPr>
            <p:nvPr/>
          </p:nvSpPr>
          <p:spPr bwMode="auto">
            <a:xfrm>
              <a:off x="5071" y="3015"/>
              <a:ext cx="0" cy="7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4590" name="Line 14"/>
            <p:cNvSpPr>
              <a:spLocks noChangeShapeType="1"/>
            </p:cNvSpPr>
            <p:nvPr/>
          </p:nvSpPr>
          <p:spPr bwMode="auto">
            <a:xfrm>
              <a:off x="956" y="2017"/>
              <a:ext cx="15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4591" name="Line 15"/>
            <p:cNvSpPr>
              <a:spLocks noChangeShapeType="1"/>
            </p:cNvSpPr>
            <p:nvPr/>
          </p:nvSpPr>
          <p:spPr bwMode="auto">
            <a:xfrm>
              <a:off x="956" y="1603"/>
              <a:ext cx="15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4592" name="Line 16"/>
            <p:cNvSpPr>
              <a:spLocks noChangeShapeType="1"/>
            </p:cNvSpPr>
            <p:nvPr/>
          </p:nvSpPr>
          <p:spPr bwMode="auto">
            <a:xfrm>
              <a:off x="956" y="1345"/>
              <a:ext cx="15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4593" name="Line 17"/>
            <p:cNvSpPr>
              <a:spLocks noChangeShapeType="1"/>
            </p:cNvSpPr>
            <p:nvPr/>
          </p:nvSpPr>
          <p:spPr bwMode="auto">
            <a:xfrm>
              <a:off x="956" y="1139"/>
              <a:ext cx="15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4594" name="Rectangle 18"/>
            <p:cNvSpPr>
              <a:spLocks noChangeArrowheads="1"/>
            </p:cNvSpPr>
            <p:nvPr/>
          </p:nvSpPr>
          <p:spPr bwMode="auto">
            <a:xfrm>
              <a:off x="183" y="1893"/>
              <a:ext cx="559"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31762" tIns="66675" rIns="131762" bIns="66675">
              <a:spAutoFit/>
            </a:bodyPr>
            <a:lstStyle/>
            <a:p>
              <a:pPr defTabSz="1881188"/>
              <a:r>
                <a:rPr lang="en-GB" sz="2600" b="1">
                  <a:latin typeface="Book Antiqua" charset="0"/>
                </a:rPr>
                <a:t>50%</a:t>
              </a:r>
            </a:p>
          </p:txBody>
        </p:sp>
        <p:sp>
          <p:nvSpPr>
            <p:cNvPr id="24595" name="Rectangle 19"/>
            <p:cNvSpPr>
              <a:spLocks noChangeArrowheads="1"/>
            </p:cNvSpPr>
            <p:nvPr/>
          </p:nvSpPr>
          <p:spPr bwMode="auto">
            <a:xfrm>
              <a:off x="183" y="1480"/>
              <a:ext cx="559"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31762" tIns="66675" rIns="131762" bIns="66675">
              <a:spAutoFit/>
            </a:bodyPr>
            <a:lstStyle/>
            <a:p>
              <a:pPr defTabSz="1881188"/>
              <a:r>
                <a:rPr lang="en-GB" sz="2600" b="1">
                  <a:latin typeface="Book Antiqua" charset="0"/>
                </a:rPr>
                <a:t>70%</a:t>
              </a:r>
            </a:p>
          </p:txBody>
        </p:sp>
        <p:sp>
          <p:nvSpPr>
            <p:cNvPr id="24596" name="Rectangle 20"/>
            <p:cNvSpPr>
              <a:spLocks noChangeArrowheads="1"/>
            </p:cNvSpPr>
            <p:nvPr/>
          </p:nvSpPr>
          <p:spPr bwMode="auto">
            <a:xfrm>
              <a:off x="183" y="1222"/>
              <a:ext cx="559"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31762" tIns="66675" rIns="131762" bIns="66675">
              <a:spAutoFit/>
            </a:bodyPr>
            <a:lstStyle/>
            <a:p>
              <a:pPr defTabSz="1881188"/>
              <a:r>
                <a:rPr lang="en-GB" sz="2600" b="1">
                  <a:latin typeface="Book Antiqua" charset="0"/>
                </a:rPr>
                <a:t>80%</a:t>
              </a:r>
            </a:p>
          </p:txBody>
        </p:sp>
        <p:sp>
          <p:nvSpPr>
            <p:cNvPr id="24597" name="Rectangle 21"/>
            <p:cNvSpPr>
              <a:spLocks noChangeArrowheads="1"/>
            </p:cNvSpPr>
            <p:nvPr/>
          </p:nvSpPr>
          <p:spPr bwMode="auto">
            <a:xfrm>
              <a:off x="183" y="1016"/>
              <a:ext cx="559"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31762" tIns="66675" rIns="131762" bIns="66675">
              <a:spAutoFit/>
            </a:bodyPr>
            <a:lstStyle/>
            <a:p>
              <a:pPr defTabSz="1881188"/>
              <a:r>
                <a:rPr lang="en-GB" sz="2600" b="1">
                  <a:latin typeface="Book Antiqua" charset="0"/>
                </a:rPr>
                <a:t>90%</a:t>
              </a:r>
            </a:p>
          </p:txBody>
        </p:sp>
        <p:sp>
          <p:nvSpPr>
            <p:cNvPr id="24598" name="Line 22"/>
            <p:cNvSpPr>
              <a:spLocks noChangeShapeType="1"/>
            </p:cNvSpPr>
            <p:nvPr/>
          </p:nvSpPr>
          <p:spPr bwMode="auto">
            <a:xfrm flipV="1">
              <a:off x="1057" y="2018"/>
              <a:ext cx="593" cy="1031"/>
            </a:xfrm>
            <a:prstGeom prst="line">
              <a:avLst/>
            </a:prstGeom>
            <a:no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4599" name="Line 23"/>
            <p:cNvSpPr>
              <a:spLocks noChangeShapeType="1"/>
            </p:cNvSpPr>
            <p:nvPr/>
          </p:nvSpPr>
          <p:spPr bwMode="auto">
            <a:xfrm flipV="1">
              <a:off x="1691" y="1604"/>
              <a:ext cx="793" cy="413"/>
            </a:xfrm>
            <a:prstGeom prst="line">
              <a:avLst/>
            </a:prstGeom>
            <a:noFill/>
            <a:ln w="508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4600" name="Line 24"/>
            <p:cNvSpPr>
              <a:spLocks noChangeShapeType="1"/>
            </p:cNvSpPr>
            <p:nvPr/>
          </p:nvSpPr>
          <p:spPr bwMode="auto">
            <a:xfrm flipV="1">
              <a:off x="2508" y="1140"/>
              <a:ext cx="1269" cy="463"/>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4601" name="Rectangle 25"/>
            <p:cNvSpPr>
              <a:spLocks noChangeArrowheads="1"/>
            </p:cNvSpPr>
            <p:nvPr/>
          </p:nvSpPr>
          <p:spPr bwMode="auto">
            <a:xfrm>
              <a:off x="1743" y="1928"/>
              <a:ext cx="3245"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31762" tIns="66675" rIns="131762" bIns="66675">
              <a:spAutoFit/>
            </a:bodyPr>
            <a:lstStyle/>
            <a:p>
              <a:pPr defTabSz="1881188"/>
              <a:r>
                <a:rPr lang="en-GB" sz="2000" b="1">
                  <a:latin typeface="Book Antiqua" charset="0"/>
                </a:rPr>
                <a:t>&lt;-Mays &amp; Jones 50% prevented(IBM) 1990</a:t>
              </a:r>
            </a:p>
          </p:txBody>
        </p:sp>
        <p:sp>
          <p:nvSpPr>
            <p:cNvPr id="24602" name="Rectangle 26"/>
            <p:cNvSpPr>
              <a:spLocks noChangeArrowheads="1"/>
            </p:cNvSpPr>
            <p:nvPr/>
          </p:nvSpPr>
          <p:spPr bwMode="auto">
            <a:xfrm>
              <a:off x="2570" y="1510"/>
              <a:ext cx="2276"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31762" tIns="66675" rIns="131762" bIns="66675">
              <a:spAutoFit/>
            </a:bodyPr>
            <a:lstStyle/>
            <a:p>
              <a:pPr defTabSz="1881188"/>
              <a:r>
                <a:rPr lang="en-GB" sz="2000" b="1">
                  <a:latin typeface="Book Antiqua" charset="0"/>
                </a:rPr>
                <a:t>&lt;- Mays 1993, 70% prevented</a:t>
              </a:r>
            </a:p>
          </p:txBody>
        </p:sp>
        <p:sp>
          <p:nvSpPr>
            <p:cNvPr id="24603" name="Rectangle 27"/>
            <p:cNvSpPr>
              <a:spLocks noChangeArrowheads="1"/>
            </p:cNvSpPr>
            <p:nvPr/>
          </p:nvSpPr>
          <p:spPr bwMode="auto">
            <a:xfrm>
              <a:off x="1560" y="2720"/>
              <a:ext cx="270"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31762" tIns="66675" rIns="131762" bIns="66675">
              <a:spAutoFit/>
            </a:bodyPr>
            <a:lstStyle/>
            <a:p>
              <a:pPr defTabSz="1881188"/>
              <a:r>
                <a:rPr lang="en-GB" sz="2600" b="1">
                  <a:latin typeface="Book Antiqua" charset="0"/>
                </a:rPr>
                <a:t>1</a:t>
              </a:r>
            </a:p>
          </p:txBody>
        </p:sp>
        <p:sp>
          <p:nvSpPr>
            <p:cNvPr id="24604" name="Rectangle 28"/>
            <p:cNvSpPr>
              <a:spLocks noChangeArrowheads="1"/>
            </p:cNvSpPr>
            <p:nvPr/>
          </p:nvSpPr>
          <p:spPr bwMode="auto">
            <a:xfrm>
              <a:off x="2202" y="2720"/>
              <a:ext cx="270"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31762" tIns="66675" rIns="131762" bIns="66675">
              <a:spAutoFit/>
            </a:bodyPr>
            <a:lstStyle/>
            <a:p>
              <a:pPr defTabSz="1881188"/>
              <a:r>
                <a:rPr lang="en-GB" sz="2600" b="1">
                  <a:latin typeface="Book Antiqua" charset="0"/>
                </a:rPr>
                <a:t>2</a:t>
              </a:r>
            </a:p>
          </p:txBody>
        </p:sp>
        <p:sp>
          <p:nvSpPr>
            <p:cNvPr id="24605" name="Rectangle 29"/>
            <p:cNvSpPr>
              <a:spLocks noChangeArrowheads="1"/>
            </p:cNvSpPr>
            <p:nvPr/>
          </p:nvSpPr>
          <p:spPr bwMode="auto">
            <a:xfrm>
              <a:off x="2845" y="2720"/>
              <a:ext cx="270"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31762" tIns="66675" rIns="131762" bIns="66675">
              <a:spAutoFit/>
            </a:bodyPr>
            <a:lstStyle/>
            <a:p>
              <a:pPr defTabSz="1881188"/>
              <a:r>
                <a:rPr lang="en-GB" sz="2600" b="1">
                  <a:latin typeface="Book Antiqua" charset="0"/>
                </a:rPr>
                <a:t>3</a:t>
              </a:r>
            </a:p>
          </p:txBody>
        </p:sp>
        <p:sp>
          <p:nvSpPr>
            <p:cNvPr id="24606" name="Rectangle 30"/>
            <p:cNvSpPr>
              <a:spLocks noChangeArrowheads="1"/>
            </p:cNvSpPr>
            <p:nvPr/>
          </p:nvSpPr>
          <p:spPr bwMode="auto">
            <a:xfrm>
              <a:off x="3487" y="2720"/>
              <a:ext cx="270"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31762" tIns="66675" rIns="131762" bIns="66675">
              <a:spAutoFit/>
            </a:bodyPr>
            <a:lstStyle/>
            <a:p>
              <a:pPr defTabSz="1881188"/>
              <a:r>
                <a:rPr lang="en-GB" sz="2600" b="1">
                  <a:latin typeface="Book Antiqua" charset="0"/>
                </a:rPr>
                <a:t>4</a:t>
              </a:r>
            </a:p>
          </p:txBody>
        </p:sp>
        <p:sp>
          <p:nvSpPr>
            <p:cNvPr id="24607" name="Rectangle 31"/>
            <p:cNvSpPr>
              <a:spLocks noChangeArrowheads="1"/>
            </p:cNvSpPr>
            <p:nvPr/>
          </p:nvSpPr>
          <p:spPr bwMode="auto">
            <a:xfrm>
              <a:off x="4222" y="2720"/>
              <a:ext cx="270"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31762" tIns="66675" rIns="131762" bIns="66675">
              <a:spAutoFit/>
            </a:bodyPr>
            <a:lstStyle/>
            <a:p>
              <a:pPr defTabSz="1881188"/>
              <a:r>
                <a:rPr lang="en-GB" sz="2600" b="1">
                  <a:latin typeface="Book Antiqua" charset="0"/>
                </a:rPr>
                <a:t>5</a:t>
              </a:r>
            </a:p>
          </p:txBody>
        </p:sp>
        <p:sp>
          <p:nvSpPr>
            <p:cNvPr id="24608" name="Rectangle 32"/>
            <p:cNvSpPr>
              <a:spLocks noChangeArrowheads="1"/>
            </p:cNvSpPr>
            <p:nvPr/>
          </p:nvSpPr>
          <p:spPr bwMode="auto">
            <a:xfrm>
              <a:off x="4773" y="2720"/>
              <a:ext cx="270"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31762" tIns="66675" rIns="131762" bIns="66675">
              <a:spAutoFit/>
            </a:bodyPr>
            <a:lstStyle/>
            <a:p>
              <a:pPr defTabSz="1881188"/>
              <a:r>
                <a:rPr lang="en-GB" sz="2600" b="1">
                  <a:latin typeface="Book Antiqua" charset="0"/>
                </a:rPr>
                <a:t>6</a:t>
              </a:r>
            </a:p>
          </p:txBody>
        </p:sp>
        <p:sp>
          <p:nvSpPr>
            <p:cNvPr id="24609" name="Line 33"/>
            <p:cNvSpPr>
              <a:spLocks noChangeShapeType="1"/>
            </p:cNvSpPr>
            <p:nvPr/>
          </p:nvSpPr>
          <p:spPr bwMode="auto">
            <a:xfrm flipV="1">
              <a:off x="1047" y="2017"/>
              <a:ext cx="334" cy="981"/>
            </a:xfrm>
            <a:prstGeom prst="line">
              <a:avLst/>
            </a:prstGeom>
            <a:noFill/>
            <a:ln w="508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4610" name="Rectangle 34"/>
            <p:cNvSpPr>
              <a:spLocks noChangeArrowheads="1"/>
            </p:cNvSpPr>
            <p:nvPr/>
          </p:nvSpPr>
          <p:spPr bwMode="auto">
            <a:xfrm>
              <a:off x="2113" y="1858"/>
              <a:ext cx="2296" cy="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1762" tIns="66675" rIns="131762" bIns="66675">
              <a:spAutoFit/>
            </a:bodyPr>
            <a:lstStyle/>
            <a:p>
              <a:pPr algn="ctr" defTabSz="1881188"/>
              <a:r>
                <a:rPr lang="en-GB" sz="2600" b="1">
                  <a:solidFill>
                    <a:schemeClr val="hlink"/>
                  </a:solidFill>
                  <a:latin typeface="Book Antiqua" charset="0"/>
                </a:rPr>
                <a:t>   </a:t>
              </a:r>
            </a:p>
            <a:p>
              <a:pPr algn="ctr" defTabSz="1881188"/>
              <a:r>
                <a:rPr lang="en-GB" sz="2600" b="1">
                  <a:solidFill>
                    <a:schemeClr val="hlink"/>
                  </a:solidFill>
                  <a:latin typeface="Book Antiqua" charset="0"/>
                </a:rPr>
                <a:t> </a:t>
              </a:r>
              <a:r>
                <a:rPr lang="en-GB" sz="2000" b="1">
                  <a:solidFill>
                    <a:schemeClr val="hlink"/>
                  </a:solidFill>
                  <a:effectLst>
                    <a:outerShdw blurRad="38100" dist="38100" dir="2700000" algn="tl">
                      <a:srgbClr val="DDDDDD"/>
                    </a:outerShdw>
                  </a:effectLst>
                  <a:latin typeface="Book Antiqua" charset="0"/>
                </a:rPr>
                <a:t>"</a:t>
              </a:r>
              <a:r>
                <a:rPr lang="en-GB" sz="4600" b="1">
                  <a:solidFill>
                    <a:schemeClr val="hlink"/>
                  </a:solidFill>
                  <a:effectLst>
                    <a:outerShdw blurRad="38100" dist="38100" dir="2700000" algn="tl">
                      <a:srgbClr val="DDDDDD"/>
                    </a:outerShdw>
                  </a:effectLst>
                  <a:latin typeface="Book Antiqua" charset="0"/>
                </a:rPr>
                <a:t>Prevented</a:t>
              </a:r>
              <a:r>
                <a:rPr lang="en-GB" sz="2000" b="1">
                  <a:solidFill>
                    <a:schemeClr val="hlink"/>
                  </a:solidFill>
                  <a:effectLst>
                    <a:outerShdw blurRad="38100" dist="38100" dir="2700000" algn="tl">
                      <a:srgbClr val="DDDDDD"/>
                    </a:outerShdw>
                  </a:effectLst>
                  <a:latin typeface="Book Antiqua" charset="0"/>
                </a:rPr>
                <a:t>"</a:t>
              </a:r>
            </a:p>
          </p:txBody>
        </p:sp>
        <p:sp>
          <p:nvSpPr>
            <p:cNvPr id="24611" name="Line 35"/>
            <p:cNvSpPr>
              <a:spLocks noChangeShapeType="1"/>
            </p:cNvSpPr>
            <p:nvPr/>
          </p:nvSpPr>
          <p:spPr bwMode="auto">
            <a:xfrm>
              <a:off x="1036" y="932"/>
              <a:ext cx="283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4612" name="Line 36"/>
            <p:cNvSpPr>
              <a:spLocks noChangeShapeType="1"/>
            </p:cNvSpPr>
            <p:nvPr/>
          </p:nvSpPr>
          <p:spPr bwMode="auto">
            <a:xfrm flipV="1">
              <a:off x="1414" y="1210"/>
              <a:ext cx="242" cy="811"/>
            </a:xfrm>
            <a:prstGeom prst="line">
              <a:avLst/>
            </a:prstGeom>
            <a:noFill/>
            <a:ln w="508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4613" name="Line 37"/>
            <p:cNvSpPr>
              <a:spLocks noChangeShapeType="1"/>
            </p:cNvSpPr>
            <p:nvPr/>
          </p:nvSpPr>
          <p:spPr bwMode="auto">
            <a:xfrm flipV="1">
              <a:off x="1691" y="1019"/>
              <a:ext cx="793" cy="188"/>
            </a:xfrm>
            <a:prstGeom prst="line">
              <a:avLst/>
            </a:prstGeom>
            <a:noFill/>
            <a:ln w="508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4614" name="Line 38"/>
            <p:cNvSpPr>
              <a:spLocks noChangeShapeType="1"/>
            </p:cNvSpPr>
            <p:nvPr/>
          </p:nvSpPr>
          <p:spPr bwMode="auto">
            <a:xfrm flipV="1">
              <a:off x="2509" y="974"/>
              <a:ext cx="1177" cy="47"/>
            </a:xfrm>
            <a:prstGeom prst="line">
              <a:avLst/>
            </a:prstGeom>
            <a:noFill/>
            <a:ln w="254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4615" name="Rectangle 39"/>
            <p:cNvSpPr>
              <a:spLocks noChangeArrowheads="1"/>
            </p:cNvSpPr>
            <p:nvPr/>
          </p:nvSpPr>
          <p:spPr bwMode="auto">
            <a:xfrm>
              <a:off x="1743" y="1213"/>
              <a:ext cx="1260" cy="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31762" tIns="66675" rIns="131762" bIns="66675">
              <a:spAutoFit/>
            </a:bodyPr>
            <a:lstStyle/>
            <a:p>
              <a:pPr defTabSz="1881188"/>
              <a:r>
                <a:rPr lang="en-GB" sz="2000" b="1"/>
                <a:t>70% Detection</a:t>
              </a:r>
            </a:p>
            <a:p>
              <a:pPr defTabSz="1881188"/>
              <a:r>
                <a:rPr lang="en-GB" sz="2000" b="1"/>
                <a:t> by Inspection</a:t>
              </a:r>
            </a:p>
          </p:txBody>
        </p:sp>
        <p:sp>
          <p:nvSpPr>
            <p:cNvPr id="24616" name="Rectangle 40"/>
            <p:cNvSpPr>
              <a:spLocks noChangeArrowheads="1"/>
            </p:cNvSpPr>
            <p:nvPr/>
          </p:nvSpPr>
          <p:spPr bwMode="auto">
            <a:xfrm>
              <a:off x="2570" y="872"/>
              <a:ext cx="2824" cy="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31762" tIns="66675" rIns="131762" bIns="66675">
              <a:spAutoFit/>
            </a:bodyPr>
            <a:lstStyle/>
            <a:p>
              <a:pPr defTabSz="1881188"/>
              <a:r>
                <a:rPr lang="en-GB" sz="2000" b="1"/>
                <a:t>95% cumulative detection </a:t>
              </a:r>
            </a:p>
            <a:p>
              <a:pPr defTabSz="1881188"/>
              <a:r>
                <a:rPr lang="en-GB" sz="2000" b="1"/>
                <a:t>by Inspection (state of the art limit)</a:t>
              </a:r>
            </a:p>
          </p:txBody>
        </p:sp>
        <p:sp>
          <p:nvSpPr>
            <p:cNvPr id="24617" name="Rectangle 41"/>
            <p:cNvSpPr>
              <a:spLocks noChangeArrowheads="1"/>
            </p:cNvSpPr>
            <p:nvPr/>
          </p:nvSpPr>
          <p:spPr bwMode="auto">
            <a:xfrm>
              <a:off x="1239" y="1199"/>
              <a:ext cx="495"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31762" tIns="66675" rIns="131762" bIns="66675">
              <a:spAutoFit/>
            </a:bodyPr>
            <a:lstStyle/>
            <a:p>
              <a:pPr defTabSz="1881188"/>
              <a:r>
                <a:rPr lang="en-GB" sz="2000" b="1"/>
                <a:t>Test</a:t>
              </a:r>
            </a:p>
          </p:txBody>
        </p:sp>
        <p:sp>
          <p:nvSpPr>
            <p:cNvPr id="24618" name="Rectangle 42"/>
            <p:cNvSpPr>
              <a:spLocks noChangeArrowheads="1"/>
            </p:cNvSpPr>
            <p:nvPr/>
          </p:nvSpPr>
          <p:spPr bwMode="auto">
            <a:xfrm>
              <a:off x="1416" y="1536"/>
              <a:ext cx="919" cy="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31762" tIns="66675" rIns="131762" bIns="66675">
              <a:spAutoFit/>
            </a:bodyPr>
            <a:lstStyle/>
            <a:p>
              <a:pPr algn="ctr" defTabSz="1881188"/>
              <a:r>
                <a:rPr lang="en-GB" sz="2000" b="1">
                  <a:solidFill>
                    <a:schemeClr val="accent1"/>
                  </a:solidFill>
                  <a:effectLst>
                    <a:outerShdw blurRad="38100" dist="38100" dir="2700000" algn="tl">
                      <a:srgbClr val="DDDDDD"/>
                    </a:outerShdw>
                  </a:effectLst>
                  <a:latin typeface="Book Antiqua" charset="0"/>
                </a:rPr>
                <a:t> "Detected</a:t>
              </a:r>
            </a:p>
            <a:p>
              <a:pPr algn="ctr" defTabSz="1881188"/>
              <a:r>
                <a:rPr lang="en-GB" sz="2000" b="1">
                  <a:solidFill>
                    <a:schemeClr val="accent1"/>
                  </a:solidFill>
                  <a:effectLst>
                    <a:outerShdw blurRad="38100" dist="38100" dir="2700000" algn="tl">
                      <a:srgbClr val="DDDDDD"/>
                    </a:outerShdw>
                  </a:effectLst>
                  <a:latin typeface="Book Antiqua" charset="0"/>
                </a:rPr>
                <a:t>Cheaply"</a:t>
              </a:r>
            </a:p>
          </p:txBody>
        </p:sp>
        <p:sp>
          <p:nvSpPr>
            <p:cNvPr id="24619" name="Rectangle 43"/>
            <p:cNvSpPr>
              <a:spLocks noChangeArrowheads="1"/>
            </p:cNvSpPr>
            <p:nvPr/>
          </p:nvSpPr>
          <p:spPr bwMode="auto">
            <a:xfrm>
              <a:off x="3855" y="780"/>
              <a:ext cx="575"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31762" tIns="66675" rIns="131762" bIns="66675">
              <a:spAutoFit/>
            </a:bodyPr>
            <a:lstStyle/>
            <a:p>
              <a:pPr defTabSz="1881188"/>
              <a:r>
                <a:rPr lang="en-GB" sz="2000" b="1"/>
                <a:t>100%</a:t>
              </a:r>
            </a:p>
          </p:txBody>
        </p:sp>
        <p:sp>
          <p:nvSpPr>
            <p:cNvPr id="24620" name="Oval 44"/>
            <p:cNvSpPr>
              <a:spLocks noChangeArrowheads="1"/>
            </p:cNvSpPr>
            <p:nvPr/>
          </p:nvSpPr>
          <p:spPr bwMode="auto">
            <a:xfrm>
              <a:off x="1622" y="1218"/>
              <a:ext cx="12" cy="31"/>
            </a:xfrm>
            <a:prstGeom prst="ellipse">
              <a:avLst/>
            </a:prstGeom>
            <a:noFill/>
            <a:ln w="1270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4621" name="Oval 45"/>
            <p:cNvSpPr>
              <a:spLocks noChangeArrowheads="1"/>
            </p:cNvSpPr>
            <p:nvPr/>
          </p:nvSpPr>
          <p:spPr bwMode="auto">
            <a:xfrm>
              <a:off x="2540" y="980"/>
              <a:ext cx="12" cy="32"/>
            </a:xfrm>
            <a:prstGeom prst="ellipse">
              <a:avLst/>
            </a:prstGeom>
            <a:noFill/>
            <a:ln w="1270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4622" name="Oval 46"/>
            <p:cNvSpPr>
              <a:spLocks noChangeArrowheads="1"/>
            </p:cNvSpPr>
            <p:nvPr/>
          </p:nvSpPr>
          <p:spPr bwMode="auto">
            <a:xfrm>
              <a:off x="1714" y="1981"/>
              <a:ext cx="12" cy="31"/>
            </a:xfrm>
            <a:prstGeom prst="ellipse">
              <a:avLst/>
            </a:prstGeom>
            <a:noFill/>
            <a:ln w="1270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4623" name="Oval 47"/>
            <p:cNvSpPr>
              <a:spLocks noChangeArrowheads="1"/>
            </p:cNvSpPr>
            <p:nvPr/>
          </p:nvSpPr>
          <p:spPr bwMode="auto">
            <a:xfrm>
              <a:off x="2449" y="1599"/>
              <a:ext cx="11" cy="33"/>
            </a:xfrm>
            <a:prstGeom prst="ellipse">
              <a:avLst/>
            </a:prstGeom>
            <a:noFill/>
            <a:ln w="1270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4624" name="Line 48"/>
            <p:cNvSpPr>
              <a:spLocks noChangeShapeType="1"/>
            </p:cNvSpPr>
            <p:nvPr/>
          </p:nvSpPr>
          <p:spPr bwMode="auto">
            <a:xfrm flipV="1">
              <a:off x="966" y="1173"/>
              <a:ext cx="404" cy="185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4625" name="Line 49"/>
            <p:cNvSpPr>
              <a:spLocks noChangeShapeType="1"/>
            </p:cNvSpPr>
            <p:nvPr/>
          </p:nvSpPr>
          <p:spPr bwMode="auto">
            <a:xfrm flipV="1">
              <a:off x="1379" y="965"/>
              <a:ext cx="1092" cy="20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4626" name="Rectangle 50"/>
            <p:cNvSpPr>
              <a:spLocks noChangeArrowheads="1"/>
            </p:cNvSpPr>
            <p:nvPr/>
          </p:nvSpPr>
          <p:spPr bwMode="auto">
            <a:xfrm>
              <a:off x="1151" y="872"/>
              <a:ext cx="489"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31762" tIns="66675" rIns="131762" bIns="66675">
              <a:spAutoFit/>
            </a:bodyPr>
            <a:lstStyle/>
            <a:p>
              <a:pPr defTabSz="1881188"/>
              <a:r>
                <a:rPr lang="en-GB" sz="2600" b="1">
                  <a:latin typeface="Times New Roman" charset="0"/>
                </a:rPr>
                <a:t>Use</a:t>
              </a:r>
            </a:p>
          </p:txBody>
        </p:sp>
      </p:grpSp>
    </p:spTree>
    <p:extLst>
      <p:ext uri="{BB962C8B-B14F-4D97-AF65-F5344CB8AC3E}">
        <p14:creationId xmlns:p14="http://schemas.microsoft.com/office/powerpoint/2010/main" val="2688938654"/>
      </p:ext>
    </p:extLst>
  </p:cSld>
  <p:clrMapOvr>
    <a:masterClrMapping/>
  </p:clrMapOvr>
  <p:transition xmlns:p14="http://schemas.microsoft.com/office/powerpoint/2010/mai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Chapter 17 Mays</a:t>
            </a:r>
            <a:endParaRPr lang="en-GB" dirty="0"/>
          </a:p>
        </p:txBody>
      </p:sp>
      <p:pic>
        <p:nvPicPr>
          <p:cNvPr id="6" name="Content Placeholder 5" descr="IMG_0019.jpg"/>
          <p:cNvPicPr>
            <a:picLocks noGrp="1" noChangeAspect="1"/>
          </p:cNvPicPr>
          <p:nvPr>
            <p:ph idx="1"/>
          </p:nvPr>
        </p:nvPicPr>
        <p:blipFill>
          <a:blip r:embed="rId3">
            <a:extLst>
              <a:ext uri="{28A0092B-C50C-407E-A947-70E740481C1C}">
                <a14:useLocalDpi xmlns:a14="http://schemas.microsoft.com/office/drawing/2010/main" val="0"/>
              </a:ext>
            </a:extLst>
          </a:blip>
          <a:srcRect l="-71221" r="-71221"/>
          <a:stretch>
            <a:fillRect/>
          </a:stretch>
        </p:blipFill>
        <p:spPr/>
      </p:pic>
      <p:pic>
        <p:nvPicPr>
          <p:cNvPr id="7" name="Picture 6" descr="software inspection book cover 2014 iphone 5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4808" y="4489544"/>
            <a:ext cx="1307775" cy="1954945"/>
          </a:xfrm>
          <a:prstGeom prst="rect">
            <a:avLst/>
          </a:prstGeom>
        </p:spPr>
      </p:pic>
      <p:pic>
        <p:nvPicPr>
          <p:cNvPr id="8" name="Picture 7" descr="Screen Shot 2014-08-16 at 15.41.27.png"/>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6984436" y="1153272"/>
            <a:ext cx="2159564" cy="2465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113089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lstStyle/>
          <a:p>
            <a:r>
              <a:rPr lang="en-GB" sz="1000">
                <a:latin typeface="Times New Roman" charset="0"/>
              </a:rPr>
              <a:t> </a:t>
            </a:r>
          </a:p>
        </p:txBody>
      </p:sp>
      <p:sp>
        <p:nvSpPr>
          <p:cNvPr id="26627" name="Rectangle 3"/>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lstStyle/>
          <a:p>
            <a:pPr algn="ctr"/>
            <a:r>
              <a:rPr lang="en-GB" sz="1000">
                <a:latin typeface="Times New Roman" charset="0"/>
              </a:rPr>
              <a:t>Half-day Inspection Mechanics. Gilb@acm.org </a:t>
            </a:r>
          </a:p>
        </p:txBody>
      </p:sp>
      <p:graphicFrame>
        <p:nvGraphicFramePr>
          <p:cNvPr id="26628" name="Object 4"/>
          <p:cNvGraphicFramePr>
            <a:graphicFrameLocks/>
          </p:cNvGraphicFramePr>
          <p:nvPr/>
        </p:nvGraphicFramePr>
        <p:xfrm>
          <a:off x="303213" y="509588"/>
          <a:ext cx="8342312" cy="6359525"/>
        </p:xfrm>
        <a:graphic>
          <a:graphicData uri="http://schemas.openxmlformats.org/presentationml/2006/ole">
            <mc:AlternateContent xmlns:mc="http://schemas.openxmlformats.org/markup-compatibility/2006">
              <mc:Choice xmlns:v="urn:schemas-microsoft-com:vml" Requires="v">
                <p:oleObj spid="_x0000_s23606" name="Document" r:id="rId4" imgW="66865500" imgH="50977800" progId="Word.Document.8">
                  <p:embed/>
                </p:oleObj>
              </mc:Choice>
              <mc:Fallback>
                <p:oleObj name="Document" r:id="rId4" imgW="66865500" imgH="50977800" progId="Word.Documen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213" y="509588"/>
                        <a:ext cx="8342312" cy="635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6629" name="Rectangle 5"/>
          <p:cNvSpPr>
            <a:spLocks noGrp="1" noChangeArrowheads="1"/>
          </p:cNvSpPr>
          <p:nvPr>
            <p:ph type="title"/>
          </p:nvPr>
        </p:nvSpPr>
        <p:spPr>
          <a:xfrm>
            <a:off x="1016000" y="19050"/>
            <a:ext cx="6400800" cy="781050"/>
          </a:xfrm>
          <a:solidFill>
            <a:schemeClr val="accent2"/>
          </a:solidFill>
          <a:ln/>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487" tIns="44450" rIns="90487" bIns="44450">
            <a:normAutofit fontScale="90000"/>
          </a:bodyPr>
          <a:lstStyle/>
          <a:p>
            <a:r>
              <a:rPr kumimoji="0" lang="en-GB" sz="2400"/>
              <a:t>Raytheon Productivity Using "Inspection" method and other process improvements</a:t>
            </a:r>
          </a:p>
        </p:txBody>
      </p:sp>
      <p:sp>
        <p:nvSpPr>
          <p:cNvPr id="26630" name="Rectangle 6"/>
          <p:cNvSpPr>
            <a:spLocks noChangeArrowheads="1"/>
          </p:cNvSpPr>
          <p:nvPr/>
        </p:nvSpPr>
        <p:spPr bwMode="auto">
          <a:xfrm>
            <a:off x="5772150" y="4932363"/>
            <a:ext cx="3287713" cy="1184275"/>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en-GB">
                <a:solidFill>
                  <a:srgbClr val="000000"/>
                </a:solidFill>
                <a:latin typeface="Times New Roman" charset="0"/>
              </a:rPr>
              <a:t>Source:Dion </a:t>
            </a:r>
          </a:p>
          <a:p>
            <a:r>
              <a:rPr lang="en-GB">
                <a:solidFill>
                  <a:srgbClr val="000000"/>
                </a:solidFill>
                <a:latin typeface="Times New Roman" charset="0"/>
              </a:rPr>
              <a:t>IEEE Software July 1993</a:t>
            </a:r>
          </a:p>
          <a:p>
            <a:r>
              <a:rPr lang="en-GB">
                <a:solidFill>
                  <a:srgbClr val="000000"/>
                </a:solidFill>
                <a:latin typeface="Times New Roman" charset="0"/>
              </a:rPr>
              <a:t>&amp; CMU/SEI-95-TR-017</a:t>
            </a:r>
          </a:p>
        </p:txBody>
      </p:sp>
      <p:sp>
        <p:nvSpPr>
          <p:cNvPr id="26631" name="Line 7"/>
          <p:cNvSpPr>
            <a:spLocks noChangeShapeType="1"/>
          </p:cNvSpPr>
          <p:nvPr/>
        </p:nvSpPr>
        <p:spPr bwMode="auto">
          <a:xfrm flipV="1">
            <a:off x="8331200" y="1677988"/>
            <a:ext cx="785813" cy="8366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6632" name="Rectangle 8"/>
          <p:cNvSpPr>
            <a:spLocks noChangeArrowheads="1"/>
          </p:cNvSpPr>
          <p:nvPr/>
        </p:nvSpPr>
        <p:spPr bwMode="auto">
          <a:xfrm>
            <a:off x="4932363" y="1046163"/>
            <a:ext cx="4117975" cy="454025"/>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en-GB" b="1">
                <a:latin typeface="Times New Roman" charset="0"/>
              </a:rPr>
              <a:t>2.7X Productivity by end 1994</a:t>
            </a:r>
          </a:p>
        </p:txBody>
      </p:sp>
    </p:spTree>
    <p:extLst>
      <p:ext uri="{BB962C8B-B14F-4D97-AF65-F5344CB8AC3E}">
        <p14:creationId xmlns:p14="http://schemas.microsoft.com/office/powerpoint/2010/main" val="468910333"/>
      </p:ext>
    </p:extLst>
  </p:cSld>
  <p:clrMapOvr>
    <a:masterClrMapping/>
  </p:clrMapOvr>
  <p:transition xmlns:p14="http://schemas.microsoft.com/office/powerpoint/2010/mai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lstStyle/>
          <a:p>
            <a:r>
              <a:rPr lang="en-GB" sz="1000">
                <a:latin typeface="Times New Roman" charset="0"/>
              </a:rPr>
              <a:t> </a:t>
            </a:r>
          </a:p>
        </p:txBody>
      </p:sp>
      <p:sp>
        <p:nvSpPr>
          <p:cNvPr id="28675" name="Rectangle 3"/>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lstStyle/>
          <a:p>
            <a:pPr algn="ctr"/>
            <a:r>
              <a:rPr lang="en-GB" sz="1000">
                <a:latin typeface="Times New Roman" charset="0"/>
              </a:rPr>
              <a:t>Half-day Inspection Mechanics. Gilb@acm.org </a:t>
            </a:r>
          </a:p>
        </p:txBody>
      </p:sp>
      <p:sp>
        <p:nvSpPr>
          <p:cNvPr id="28676" name="Rectangle 4"/>
          <p:cNvSpPr>
            <a:spLocks noGrp="1" noChangeArrowheads="1"/>
          </p:cNvSpPr>
          <p:nvPr>
            <p:ph type="title"/>
          </p:nvPr>
        </p:nvSpPr>
        <p:spPr>
          <a:xfrm>
            <a:off x="457200" y="76200"/>
            <a:ext cx="7772400" cy="1143000"/>
          </a:xfrm>
          <a:noFill/>
          <a:ln/>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487" tIns="44450" rIns="90487" bIns="44450"/>
          <a:lstStyle/>
          <a:p>
            <a:r>
              <a:rPr kumimoji="0" lang="en-GB"/>
              <a:t>The Road To Wisdom : Piet Hein</a:t>
            </a:r>
          </a:p>
        </p:txBody>
      </p:sp>
      <p:sp>
        <p:nvSpPr>
          <p:cNvPr id="28677" name="Rectangle 5"/>
          <p:cNvSpPr>
            <a:spLocks noChangeArrowheads="1"/>
          </p:cNvSpPr>
          <p:nvPr/>
        </p:nvSpPr>
        <p:spPr bwMode="auto">
          <a:xfrm>
            <a:off x="196850" y="1209675"/>
            <a:ext cx="7480300" cy="5595938"/>
          </a:xfrm>
          <a:prstGeom prst="rect">
            <a:avLst/>
          </a:prstGeom>
          <a:solidFill>
            <a:srgbClr val="FFFF00"/>
          </a:solidFill>
          <a:ln w="57150" cmpd="thinThick">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3500" tIns="25400" rIns="63500" bIns="25400">
            <a:spAutoFit/>
          </a:bodyPr>
          <a:lstStyle/>
          <a:p>
            <a:pPr marL="228600" indent="-228600" algn="ctr">
              <a:lnSpc>
                <a:spcPct val="98000"/>
              </a:lnSpc>
              <a:spcBef>
                <a:spcPct val="49000"/>
              </a:spcBef>
            </a:pPr>
            <a:r>
              <a:rPr lang="en-GB" sz="3200" b="1" i="1">
                <a:solidFill>
                  <a:srgbClr val="000000"/>
                </a:solidFill>
                <a:latin typeface="Bookman Old Style" charset="0"/>
              </a:rPr>
              <a:t>"The road to wisdom</a:t>
            </a:r>
          </a:p>
          <a:p>
            <a:pPr marL="228600" indent="-228600" algn="ctr">
              <a:lnSpc>
                <a:spcPct val="98000"/>
              </a:lnSpc>
              <a:spcBef>
                <a:spcPct val="49000"/>
              </a:spcBef>
            </a:pPr>
            <a:r>
              <a:rPr lang="en-GB" sz="3200" b="1" i="1">
                <a:solidFill>
                  <a:srgbClr val="000000"/>
                </a:solidFill>
                <a:latin typeface="Bookman Old Style" charset="0"/>
              </a:rPr>
              <a:t>is plain and simple to express,</a:t>
            </a:r>
          </a:p>
          <a:p>
            <a:pPr marL="228600" indent="-228600" algn="ctr">
              <a:lnSpc>
                <a:spcPct val="98000"/>
              </a:lnSpc>
              <a:spcBef>
                <a:spcPct val="49000"/>
              </a:spcBef>
            </a:pPr>
            <a:r>
              <a:rPr lang="en-GB" sz="3200" b="1" i="1">
                <a:solidFill>
                  <a:srgbClr val="000000"/>
                </a:solidFill>
                <a:latin typeface="Bookman Old Style" charset="0"/>
              </a:rPr>
              <a:t>to err, and err, and err again,</a:t>
            </a:r>
          </a:p>
          <a:p>
            <a:pPr marL="228600" indent="-228600" algn="ctr">
              <a:lnSpc>
                <a:spcPct val="98000"/>
              </a:lnSpc>
              <a:spcBef>
                <a:spcPct val="49000"/>
              </a:spcBef>
            </a:pPr>
            <a:r>
              <a:rPr lang="en-GB" sz="3200" b="1" i="1">
                <a:solidFill>
                  <a:srgbClr val="000000"/>
                </a:solidFill>
                <a:latin typeface="Bookman Old Style" charset="0"/>
              </a:rPr>
              <a:t>but,</a:t>
            </a:r>
          </a:p>
          <a:p>
            <a:pPr marL="228600" indent="-228600" algn="ctr">
              <a:lnSpc>
                <a:spcPct val="98000"/>
              </a:lnSpc>
              <a:spcBef>
                <a:spcPct val="49000"/>
              </a:spcBef>
            </a:pPr>
            <a:r>
              <a:rPr lang="en-GB" sz="3200" b="1" i="1">
                <a:solidFill>
                  <a:srgbClr val="000000"/>
                </a:solidFill>
                <a:latin typeface="Bookman Old Style" charset="0"/>
              </a:rPr>
              <a:t>less, and less, and less."</a:t>
            </a:r>
            <a:endParaRPr lang="en-GB" b="1" i="1">
              <a:solidFill>
                <a:srgbClr val="000000"/>
              </a:solidFill>
            </a:endParaRPr>
          </a:p>
          <a:p>
            <a:pPr marL="228600" indent="-228600" algn="ctr">
              <a:lnSpc>
                <a:spcPct val="98000"/>
              </a:lnSpc>
              <a:spcBef>
                <a:spcPct val="49000"/>
              </a:spcBef>
            </a:pPr>
            <a:endParaRPr lang="en-GB" b="1">
              <a:solidFill>
                <a:srgbClr val="000000"/>
              </a:solidFill>
            </a:endParaRPr>
          </a:p>
          <a:p>
            <a:pPr marL="228600" indent="-228600" algn="ctr">
              <a:lnSpc>
                <a:spcPct val="98000"/>
              </a:lnSpc>
              <a:spcBef>
                <a:spcPct val="49000"/>
              </a:spcBef>
            </a:pPr>
            <a:endParaRPr lang="en-GB" b="1">
              <a:solidFill>
                <a:srgbClr val="000000"/>
              </a:solidFill>
            </a:endParaRPr>
          </a:p>
          <a:p>
            <a:pPr marL="228600" indent="-228600" algn="ctr">
              <a:lnSpc>
                <a:spcPct val="98000"/>
              </a:lnSpc>
              <a:spcBef>
                <a:spcPct val="49000"/>
              </a:spcBef>
            </a:pPr>
            <a:r>
              <a:rPr lang="en-GB" b="1">
                <a:solidFill>
                  <a:srgbClr val="000000"/>
                </a:solidFill>
              </a:rPr>
              <a:t>Piet Hein,</a:t>
            </a:r>
          </a:p>
          <a:p>
            <a:pPr marL="228600" indent="-228600" algn="ctr">
              <a:lnSpc>
                <a:spcPct val="98000"/>
              </a:lnSpc>
              <a:spcBef>
                <a:spcPct val="49000"/>
              </a:spcBef>
            </a:pPr>
            <a:r>
              <a:rPr lang="en-GB" b="1">
                <a:solidFill>
                  <a:srgbClr val="000000"/>
                </a:solidFill>
              </a:rPr>
              <a:t> (Danish Philosopher, Scientist)</a:t>
            </a:r>
          </a:p>
        </p:txBody>
      </p:sp>
      <p:pic>
        <p:nvPicPr>
          <p:cNvPr id="28678"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4663" y="3198813"/>
            <a:ext cx="2178050" cy="266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8679"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113" y="4589463"/>
            <a:ext cx="2179637" cy="144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2801980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Robin Olds, Fighter Pilot (&amp; General) </a:t>
            </a:r>
            <a:br>
              <a:rPr lang="en-GB" dirty="0" smtClean="0"/>
            </a:br>
            <a:r>
              <a:rPr lang="en-GB" dirty="0" smtClean="0"/>
              <a:t>on Grass Roots Leadership</a:t>
            </a:r>
            <a:endParaRPr lang="en-GB" dirty="0"/>
          </a:p>
        </p:txBody>
      </p:sp>
      <p:sp>
        <p:nvSpPr>
          <p:cNvPr id="3" name="Content Placeholder 2"/>
          <p:cNvSpPr>
            <a:spLocks noGrp="1"/>
          </p:cNvSpPr>
          <p:nvPr>
            <p:ph sz="half" idx="1"/>
          </p:nvPr>
        </p:nvSpPr>
        <p:spPr/>
        <p:txBody>
          <a:bodyPr>
            <a:noAutofit/>
          </a:bodyPr>
          <a:lstStyle/>
          <a:p>
            <a:r>
              <a:rPr lang="en-US" sz="1000" dirty="0" smtClean="0"/>
              <a:t>“Here’s what I learned over the years.</a:t>
            </a:r>
          </a:p>
          <a:p>
            <a:pPr lvl="1"/>
            <a:r>
              <a:rPr lang="en-US" sz="600" dirty="0" smtClean="0"/>
              <a:t> Know the mission, what is expected of you and your people.</a:t>
            </a:r>
          </a:p>
          <a:p>
            <a:pPr lvl="1"/>
            <a:r>
              <a:rPr lang="en-US" sz="600" dirty="0" smtClean="0"/>
              <a:t> Get to know those people, their attitudes and expectations. </a:t>
            </a:r>
          </a:p>
          <a:p>
            <a:pPr lvl="1"/>
            <a:r>
              <a:rPr lang="en-US" sz="600" dirty="0" smtClean="0"/>
              <a:t>Visit all the shops and sections.</a:t>
            </a:r>
          </a:p>
          <a:p>
            <a:pPr lvl="1"/>
            <a:r>
              <a:rPr lang="en-US" sz="600" dirty="0" smtClean="0"/>
              <a:t> Ask questions. Don’t be shy.</a:t>
            </a:r>
          </a:p>
          <a:p>
            <a:pPr lvl="1"/>
            <a:r>
              <a:rPr lang="en-US" sz="600" dirty="0" smtClean="0"/>
              <a:t> Learn what each does, how the parts fit into the whole. </a:t>
            </a:r>
          </a:p>
          <a:p>
            <a:pPr lvl="1"/>
            <a:r>
              <a:rPr lang="en-US" sz="600" dirty="0" smtClean="0"/>
              <a:t>Find out what supplies and equipment are lacking, what the workers need.</a:t>
            </a:r>
          </a:p>
          <a:p>
            <a:pPr lvl="1"/>
            <a:r>
              <a:rPr lang="en-US" sz="600" dirty="0" smtClean="0"/>
              <a:t> To whom does each shop chief report? Does that officer really know the people under him, is he aware of their needs and training? </a:t>
            </a:r>
          </a:p>
          <a:p>
            <a:pPr lvl="1"/>
            <a:r>
              <a:rPr lang="en-US" sz="600" dirty="0" smtClean="0"/>
              <a:t>Does that NCO supervise or just make out reports without checking the facts? Remember, those reports eventually come to you. </a:t>
            </a:r>
          </a:p>
          <a:p>
            <a:pPr lvl="1"/>
            <a:r>
              <a:rPr lang="en-US" sz="600" dirty="0" smtClean="0"/>
              <a:t>Don’t try to bullshit the troops, but make sure they know the buck stops with you, that you’ll shoulder the blame when things go wrong.</a:t>
            </a:r>
          </a:p>
          <a:p>
            <a:r>
              <a:rPr lang="en-US" sz="1000" dirty="0" smtClean="0"/>
              <a:t> Correct without revenge or anger. </a:t>
            </a:r>
          </a:p>
          <a:p>
            <a:r>
              <a:rPr lang="en-US" sz="1000" dirty="0" smtClean="0"/>
              <a:t>Recognize accomplishment. </a:t>
            </a:r>
          </a:p>
          <a:p>
            <a:r>
              <a:rPr lang="en-US" sz="1000" dirty="0" smtClean="0"/>
              <a:t>Reward accordingly. </a:t>
            </a:r>
          </a:p>
          <a:p>
            <a:r>
              <a:rPr lang="en-US" sz="1000" dirty="0" smtClean="0"/>
              <a:t>Foster spirit through self –pride, not slogans, and never at the expense of another unit. </a:t>
            </a:r>
          </a:p>
          <a:p>
            <a:r>
              <a:rPr lang="en-US" sz="1000" dirty="0" smtClean="0"/>
              <a:t>It won’t take you long, but only your genuine interest and concern, plus follow-up on your promises, will earn you respect. Out of that you gain loyalty and obedience. Your outfit will be  a standout. But for God’s sake don’t ever try to be popular! That weakens your position, makes you vulnerable. Don’t have favorites. That breeds resentment. Respect the talents of your people. Have the courage to delegate responsibility and give authority to go with it. Again, make clear to the troops you are the one who’ll take the heat.”</a:t>
            </a:r>
          </a:p>
          <a:p>
            <a:endParaRPr lang="en-US" sz="1000" dirty="0"/>
          </a:p>
          <a:p>
            <a:r>
              <a:rPr lang="en-GB" sz="1000" dirty="0"/>
              <a:t>There is a passage just above this </a:t>
            </a:r>
          </a:p>
          <a:p>
            <a:r>
              <a:rPr lang="en-GB" sz="1000" dirty="0"/>
              <a:t>“ …respect, leaders like </a:t>
            </a:r>
            <a:r>
              <a:rPr lang="en-GB" sz="1000" dirty="0" err="1"/>
              <a:t>Dooey</a:t>
            </a:r>
            <a:r>
              <a:rPr lang="en-GB" sz="1000" dirty="0"/>
              <a:t> </a:t>
            </a:r>
            <a:r>
              <a:rPr lang="en-GB" sz="1000" dirty="0" err="1"/>
              <a:t>Spatz</a:t>
            </a:r>
            <a:r>
              <a:rPr lang="en-GB" sz="1000" dirty="0"/>
              <a:t>, Jimmy Doolittle, and many more. They all connected with their troops on a personal level and learned </a:t>
            </a:r>
            <a:r>
              <a:rPr lang="en-GB" sz="1000" dirty="0" smtClean="0"/>
              <a:t>everything </a:t>
            </a:r>
            <a:r>
              <a:rPr lang="en-GB" sz="1000" dirty="0"/>
              <a:t>they could about every part of the organization</a:t>
            </a:r>
            <a:r>
              <a:rPr lang="en-GB" sz="1000" dirty="0" smtClean="0"/>
              <a:t>“</a:t>
            </a:r>
            <a:endParaRPr lang="en-GB" sz="1000" dirty="0"/>
          </a:p>
          <a:p>
            <a:endParaRPr lang="en-US" sz="1000" dirty="0"/>
          </a:p>
        </p:txBody>
      </p:sp>
      <p:pic>
        <p:nvPicPr>
          <p:cNvPr id="5" name="Content Placeholder 4" descr="Screen Shot 2014-08-16 at 14.42.54.png"/>
          <p:cNvPicPr>
            <a:picLocks noGrp="1" noChangeAspect="1"/>
          </p:cNvPicPr>
          <p:nvPr>
            <p:ph sz="half" idx="2"/>
          </p:nvPr>
        </p:nvPicPr>
        <p:blipFill>
          <a:blip r:embed="rId3">
            <a:extLst>
              <a:ext uri="{28A0092B-C50C-407E-A947-70E740481C1C}">
                <a14:useLocalDpi xmlns:a14="http://schemas.microsoft.com/office/drawing/2010/main" val="0"/>
              </a:ext>
            </a:extLst>
          </a:blip>
          <a:srcRect l="-9870" r="-9870"/>
          <a:stretch>
            <a:fillRect/>
          </a:stretch>
        </p:blipFill>
        <p:spPr/>
      </p:pic>
    </p:spTree>
    <p:extLst>
      <p:ext uri="{BB962C8B-B14F-4D97-AF65-F5344CB8AC3E}">
        <p14:creationId xmlns:p14="http://schemas.microsoft.com/office/powerpoint/2010/main" val="256544660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4C6D5C6-A451-A84C-99B1-AC9FF885386D}" type="datetime2">
              <a:rPr lang="en-US"/>
              <a:pPr/>
              <a:t>Tuesday 26 May 15</a:t>
            </a:fld>
            <a:endParaRPr lang="en-US"/>
          </a:p>
        </p:txBody>
      </p:sp>
      <p:sp>
        <p:nvSpPr>
          <p:cNvPr id="5" name="Footer Placeholder 4"/>
          <p:cNvSpPr>
            <a:spLocks noGrp="1"/>
          </p:cNvSpPr>
          <p:nvPr>
            <p:ph type="ftr" sz="quarter" idx="11"/>
          </p:nvPr>
        </p:nvSpPr>
        <p:spPr/>
        <p:txBody>
          <a:bodyPr/>
          <a:lstStyle/>
          <a:p>
            <a:r>
              <a:rPr lang="en-US"/>
              <a:t>Copyright Gilb@acm.org</a:t>
            </a:r>
          </a:p>
        </p:txBody>
      </p:sp>
      <p:sp>
        <p:nvSpPr>
          <p:cNvPr id="6" name="Slide Number Placeholder 5"/>
          <p:cNvSpPr>
            <a:spLocks noGrp="1"/>
          </p:cNvSpPr>
          <p:nvPr>
            <p:ph type="sldNum" sz="quarter" idx="12"/>
          </p:nvPr>
        </p:nvSpPr>
        <p:spPr/>
        <p:txBody>
          <a:bodyPr/>
          <a:lstStyle/>
          <a:p>
            <a:fld id="{D9711ABF-8403-F447-9B9A-B0E914FF2AB3}" type="slidenum">
              <a:rPr lang="en-US"/>
              <a:pPr/>
              <a:t>73</a:t>
            </a:fld>
            <a:endParaRPr lang="en-US"/>
          </a:p>
        </p:txBody>
      </p:sp>
      <p:sp>
        <p:nvSpPr>
          <p:cNvPr id="3074" name="Rectangle 2"/>
          <p:cNvSpPr>
            <a:spLocks noGrp="1" noChangeArrowheads="1"/>
          </p:cNvSpPr>
          <p:nvPr>
            <p:ph type="title"/>
          </p:nvPr>
        </p:nvSpPr>
        <p:spPr>
          <a:xfrm>
            <a:off x="762000" y="228600"/>
            <a:ext cx="7772400" cy="1143000"/>
          </a:xfrm>
          <a:noFill/>
          <a:ln/>
        </p:spPr>
        <p:txBody>
          <a:bodyPr lIns="92075" tIns="46038" rIns="92075" bIns="46038">
            <a:normAutofit fontScale="90000"/>
          </a:bodyPr>
          <a:lstStyle/>
          <a:p>
            <a:r>
              <a:rPr lang="en-US"/>
              <a:t>Software Process Improvement at Raytheon</a:t>
            </a:r>
          </a:p>
        </p:txBody>
      </p:sp>
      <p:sp>
        <p:nvSpPr>
          <p:cNvPr id="3075" name="Rectangle 3"/>
          <p:cNvSpPr>
            <a:spLocks noGrp="1" noChangeArrowheads="1"/>
          </p:cNvSpPr>
          <p:nvPr>
            <p:ph type="body" idx="1"/>
          </p:nvPr>
        </p:nvSpPr>
        <p:spPr>
          <a:xfrm>
            <a:off x="-9525" y="1514475"/>
            <a:ext cx="9163050" cy="4819650"/>
          </a:xfrm>
          <a:solidFill>
            <a:srgbClr val="99FFCC"/>
          </a:solidFill>
          <a:ln w="57150" cap="flat" cmpd="tri">
            <a:solidFill>
              <a:schemeClr val="tx1"/>
            </a:solidFill>
            <a:miter lim="800000"/>
            <a:headEnd/>
            <a:tailEnd/>
          </a:ln>
        </p:spPr>
        <p:txBody>
          <a:bodyPr lIns="92075" tIns="46038" rIns="92075" bIns="46038"/>
          <a:lstStyle/>
          <a:p>
            <a:r>
              <a:rPr lang="en-US"/>
              <a:t>Source : Raytheon Report 1995</a:t>
            </a:r>
          </a:p>
          <a:p>
            <a:pPr lvl="1"/>
            <a:r>
              <a:rPr lang="en-US" sz="2000"/>
              <a:t>http://www.sei.cmu.edu/pub/documents/95.reports/pdf/tr017.95.pdf</a:t>
            </a:r>
          </a:p>
          <a:p>
            <a:pPr lvl="1"/>
            <a:r>
              <a:rPr lang="en-US"/>
              <a:t>Search </a:t>
            </a:r>
            <a:r>
              <a:rPr lang="ja-JP" altLang="en-US">
                <a:latin typeface="Arial"/>
              </a:rPr>
              <a:t>“</a:t>
            </a:r>
            <a:r>
              <a:rPr lang="en-US"/>
              <a:t>Dion &amp; Raytheon</a:t>
            </a:r>
            <a:r>
              <a:rPr lang="ja-JP" altLang="en-US">
                <a:latin typeface="Arial"/>
              </a:rPr>
              <a:t>”</a:t>
            </a:r>
            <a:endParaRPr lang="en-US"/>
          </a:p>
          <a:p>
            <a:r>
              <a:rPr lang="en-US"/>
              <a:t>An excellent example of process improvement driven by </a:t>
            </a:r>
            <a:r>
              <a:rPr lang="en-US">
                <a:solidFill>
                  <a:srgbClr val="CC0000"/>
                </a:solidFill>
              </a:rPr>
              <a:t>measurement of improvement</a:t>
            </a:r>
          </a:p>
          <a:p>
            <a:r>
              <a:rPr lang="en-US"/>
              <a:t>Main Motor: </a:t>
            </a:r>
          </a:p>
          <a:p>
            <a:pPr lvl="1"/>
            <a:r>
              <a:rPr lang="ja-JP" altLang="en-US">
                <a:solidFill>
                  <a:schemeClr val="accent2"/>
                </a:solidFill>
                <a:latin typeface="Arial"/>
              </a:rPr>
              <a:t>“</a:t>
            </a:r>
            <a:r>
              <a:rPr lang="en-US">
                <a:solidFill>
                  <a:schemeClr val="accent2"/>
                </a:solidFill>
              </a:rPr>
              <a:t>Document Inspection</a:t>
            </a:r>
            <a:r>
              <a:rPr lang="ja-JP" altLang="en-US">
                <a:solidFill>
                  <a:schemeClr val="accent2"/>
                </a:solidFill>
                <a:latin typeface="Arial"/>
              </a:rPr>
              <a:t>”</a:t>
            </a:r>
            <a:r>
              <a:rPr lang="en-US">
                <a:solidFill>
                  <a:schemeClr val="accent2"/>
                </a:solidFill>
              </a:rPr>
              <a:t>, Defect Detection</a:t>
            </a:r>
          </a:p>
          <a:p>
            <a:r>
              <a:rPr lang="en-US"/>
              <a:t>Main Driver: </a:t>
            </a:r>
          </a:p>
          <a:p>
            <a:pPr lvl="1"/>
            <a:r>
              <a:rPr lang="ja-JP" altLang="en-US">
                <a:solidFill>
                  <a:schemeClr val="accent2"/>
                </a:solidFill>
                <a:latin typeface="Arial"/>
              </a:rPr>
              <a:t>“</a:t>
            </a:r>
            <a:r>
              <a:rPr lang="en-US">
                <a:solidFill>
                  <a:schemeClr val="accent2"/>
                </a:solidFill>
              </a:rPr>
              <a:t>Defect Prevention Process</a:t>
            </a:r>
            <a:r>
              <a:rPr lang="ja-JP" altLang="en-US">
                <a:solidFill>
                  <a:schemeClr val="accent2"/>
                </a:solidFill>
                <a:latin typeface="Arial"/>
              </a:rPr>
              <a:t>”</a:t>
            </a:r>
            <a:r>
              <a:rPr lang="en-US">
                <a:solidFill>
                  <a:schemeClr val="accent2"/>
                </a:solidFill>
              </a:rPr>
              <a:t> (DPP)</a:t>
            </a:r>
          </a:p>
        </p:txBody>
      </p:sp>
    </p:spTree>
    <p:extLst>
      <p:ext uri="{BB962C8B-B14F-4D97-AF65-F5344CB8AC3E}">
        <p14:creationId xmlns:p14="http://schemas.microsoft.com/office/powerpoint/2010/main" val="1839655638"/>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58275"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147" name="Rectangle 3"/>
          <p:cNvSpPr>
            <a:spLocks noGrp="1" noChangeArrowheads="1"/>
          </p:cNvSpPr>
          <p:nvPr>
            <p:ph type="title"/>
          </p:nvPr>
        </p:nvSpPr>
        <p:spPr>
          <a:xfrm>
            <a:off x="838200" y="0"/>
            <a:ext cx="7772400" cy="533400"/>
          </a:xfrm>
          <a:solidFill>
            <a:srgbClr val="FFFF00"/>
          </a:solidFill>
          <a:ln/>
        </p:spPr>
        <p:txBody>
          <a:bodyPr lIns="92075" tIns="46038" rIns="92075" bIns="46038">
            <a:normAutofit fontScale="90000"/>
          </a:bodyPr>
          <a:lstStyle/>
          <a:p>
            <a:r>
              <a:rPr lang="en-US" sz="3200"/>
              <a:t>Cost of Quality over Time: Raytheon 95</a:t>
            </a:r>
          </a:p>
        </p:txBody>
      </p:sp>
      <p:grpSp>
        <p:nvGrpSpPr>
          <p:cNvPr id="6148" name="Group 4"/>
          <p:cNvGrpSpPr>
            <a:grpSpLocks/>
          </p:cNvGrpSpPr>
          <p:nvPr/>
        </p:nvGrpSpPr>
        <p:grpSpPr bwMode="auto">
          <a:xfrm>
            <a:off x="2390775" y="1189038"/>
            <a:ext cx="3860800" cy="1114425"/>
            <a:chOff x="1506" y="749"/>
            <a:chExt cx="2432" cy="702"/>
          </a:xfrm>
        </p:grpSpPr>
        <p:sp>
          <p:nvSpPr>
            <p:cNvPr id="6149" name="Freeform 5"/>
            <p:cNvSpPr>
              <a:spLocks/>
            </p:cNvSpPr>
            <p:nvPr/>
          </p:nvSpPr>
          <p:spPr bwMode="auto">
            <a:xfrm>
              <a:off x="1506" y="749"/>
              <a:ext cx="2432" cy="702"/>
            </a:xfrm>
            <a:custGeom>
              <a:avLst/>
              <a:gdLst>
                <a:gd name="T0" fmla="*/ 592 w 2432"/>
                <a:gd name="T1" fmla="*/ 0 h 702"/>
                <a:gd name="T2" fmla="*/ 516 w 2432"/>
                <a:gd name="T3" fmla="*/ 3 h 702"/>
                <a:gd name="T4" fmla="*/ 447 w 2432"/>
                <a:gd name="T5" fmla="*/ 7 h 702"/>
                <a:gd name="T6" fmla="*/ 384 w 2432"/>
                <a:gd name="T7" fmla="*/ 17 h 702"/>
                <a:gd name="T8" fmla="*/ 333 w 2432"/>
                <a:gd name="T9" fmla="*/ 28 h 702"/>
                <a:gd name="T10" fmla="*/ 283 w 2432"/>
                <a:gd name="T11" fmla="*/ 42 h 702"/>
                <a:gd name="T12" fmla="*/ 251 w 2432"/>
                <a:gd name="T13" fmla="*/ 58 h 702"/>
                <a:gd name="T14" fmla="*/ 226 w 2432"/>
                <a:gd name="T15" fmla="*/ 77 h 702"/>
                <a:gd name="T16" fmla="*/ 220 w 2432"/>
                <a:gd name="T17" fmla="*/ 95 h 702"/>
                <a:gd name="T18" fmla="*/ 220 w 2432"/>
                <a:gd name="T19" fmla="*/ 330 h 702"/>
                <a:gd name="T20" fmla="*/ 220 w 2432"/>
                <a:gd name="T21" fmla="*/ 471 h 702"/>
                <a:gd name="T22" fmla="*/ 226 w 2432"/>
                <a:gd name="T23" fmla="*/ 490 h 702"/>
                <a:gd name="T24" fmla="*/ 251 w 2432"/>
                <a:gd name="T25" fmla="*/ 508 h 702"/>
                <a:gd name="T26" fmla="*/ 283 w 2432"/>
                <a:gd name="T27" fmla="*/ 522 h 702"/>
                <a:gd name="T28" fmla="*/ 333 w 2432"/>
                <a:gd name="T29" fmla="*/ 536 h 702"/>
                <a:gd name="T30" fmla="*/ 384 w 2432"/>
                <a:gd name="T31" fmla="*/ 548 h 702"/>
                <a:gd name="T32" fmla="*/ 447 w 2432"/>
                <a:gd name="T33" fmla="*/ 557 h 702"/>
                <a:gd name="T34" fmla="*/ 516 w 2432"/>
                <a:gd name="T35" fmla="*/ 562 h 702"/>
                <a:gd name="T36" fmla="*/ 592 w 2432"/>
                <a:gd name="T37" fmla="*/ 564 h 702"/>
                <a:gd name="T38" fmla="*/ 0 w 2432"/>
                <a:gd name="T39" fmla="*/ 701 h 702"/>
                <a:gd name="T40" fmla="*/ 1140 w 2432"/>
                <a:gd name="T41" fmla="*/ 564 h 702"/>
                <a:gd name="T42" fmla="*/ 2059 w 2432"/>
                <a:gd name="T43" fmla="*/ 564 h 702"/>
                <a:gd name="T44" fmla="*/ 2135 w 2432"/>
                <a:gd name="T45" fmla="*/ 562 h 702"/>
                <a:gd name="T46" fmla="*/ 2204 w 2432"/>
                <a:gd name="T47" fmla="*/ 557 h 702"/>
                <a:gd name="T48" fmla="*/ 2267 w 2432"/>
                <a:gd name="T49" fmla="*/ 548 h 702"/>
                <a:gd name="T50" fmla="*/ 2324 w 2432"/>
                <a:gd name="T51" fmla="*/ 536 h 702"/>
                <a:gd name="T52" fmla="*/ 2368 w 2432"/>
                <a:gd name="T53" fmla="*/ 522 h 702"/>
                <a:gd name="T54" fmla="*/ 2400 w 2432"/>
                <a:gd name="T55" fmla="*/ 508 h 702"/>
                <a:gd name="T56" fmla="*/ 2425 w 2432"/>
                <a:gd name="T57" fmla="*/ 490 h 702"/>
                <a:gd name="T58" fmla="*/ 2431 w 2432"/>
                <a:gd name="T59" fmla="*/ 471 h 702"/>
                <a:gd name="T60" fmla="*/ 2431 w 2432"/>
                <a:gd name="T61" fmla="*/ 330 h 702"/>
                <a:gd name="T62" fmla="*/ 2431 w 2432"/>
                <a:gd name="T63" fmla="*/ 95 h 702"/>
                <a:gd name="T64" fmla="*/ 2425 w 2432"/>
                <a:gd name="T65" fmla="*/ 77 h 702"/>
                <a:gd name="T66" fmla="*/ 2400 w 2432"/>
                <a:gd name="T67" fmla="*/ 58 h 702"/>
                <a:gd name="T68" fmla="*/ 2368 w 2432"/>
                <a:gd name="T69" fmla="*/ 42 h 702"/>
                <a:gd name="T70" fmla="*/ 2324 w 2432"/>
                <a:gd name="T71" fmla="*/ 28 h 702"/>
                <a:gd name="T72" fmla="*/ 2267 w 2432"/>
                <a:gd name="T73" fmla="*/ 17 h 702"/>
                <a:gd name="T74" fmla="*/ 2204 w 2432"/>
                <a:gd name="T75" fmla="*/ 7 h 702"/>
                <a:gd name="T76" fmla="*/ 2135 w 2432"/>
                <a:gd name="T77" fmla="*/ 3 h 702"/>
                <a:gd name="T78" fmla="*/ 2059 w 2432"/>
                <a:gd name="T79" fmla="*/ 0 h 702"/>
                <a:gd name="T80" fmla="*/ 1140 w 2432"/>
                <a:gd name="T81" fmla="*/ 0 h 702"/>
                <a:gd name="T82" fmla="*/ 592 w 2432"/>
                <a:gd name="T83" fmla="*/ 0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32" h="702">
                  <a:moveTo>
                    <a:pt x="592" y="0"/>
                  </a:moveTo>
                  <a:lnTo>
                    <a:pt x="516" y="3"/>
                  </a:lnTo>
                  <a:lnTo>
                    <a:pt x="447" y="7"/>
                  </a:lnTo>
                  <a:lnTo>
                    <a:pt x="384" y="17"/>
                  </a:lnTo>
                  <a:lnTo>
                    <a:pt x="333" y="28"/>
                  </a:lnTo>
                  <a:lnTo>
                    <a:pt x="283" y="42"/>
                  </a:lnTo>
                  <a:lnTo>
                    <a:pt x="251" y="58"/>
                  </a:lnTo>
                  <a:lnTo>
                    <a:pt x="226" y="77"/>
                  </a:lnTo>
                  <a:lnTo>
                    <a:pt x="220" y="95"/>
                  </a:lnTo>
                  <a:lnTo>
                    <a:pt x="220" y="330"/>
                  </a:lnTo>
                  <a:lnTo>
                    <a:pt x="220" y="471"/>
                  </a:lnTo>
                  <a:lnTo>
                    <a:pt x="226" y="490"/>
                  </a:lnTo>
                  <a:lnTo>
                    <a:pt x="251" y="508"/>
                  </a:lnTo>
                  <a:lnTo>
                    <a:pt x="283" y="522"/>
                  </a:lnTo>
                  <a:lnTo>
                    <a:pt x="333" y="536"/>
                  </a:lnTo>
                  <a:lnTo>
                    <a:pt x="384" y="548"/>
                  </a:lnTo>
                  <a:lnTo>
                    <a:pt x="447" y="557"/>
                  </a:lnTo>
                  <a:lnTo>
                    <a:pt x="516" y="562"/>
                  </a:lnTo>
                  <a:lnTo>
                    <a:pt x="592" y="564"/>
                  </a:lnTo>
                  <a:lnTo>
                    <a:pt x="0" y="701"/>
                  </a:lnTo>
                  <a:lnTo>
                    <a:pt x="1140" y="564"/>
                  </a:lnTo>
                  <a:lnTo>
                    <a:pt x="2059" y="564"/>
                  </a:lnTo>
                  <a:lnTo>
                    <a:pt x="2135" y="562"/>
                  </a:lnTo>
                  <a:lnTo>
                    <a:pt x="2204" y="557"/>
                  </a:lnTo>
                  <a:lnTo>
                    <a:pt x="2267" y="548"/>
                  </a:lnTo>
                  <a:lnTo>
                    <a:pt x="2324" y="536"/>
                  </a:lnTo>
                  <a:lnTo>
                    <a:pt x="2368" y="522"/>
                  </a:lnTo>
                  <a:lnTo>
                    <a:pt x="2400" y="508"/>
                  </a:lnTo>
                  <a:lnTo>
                    <a:pt x="2425" y="490"/>
                  </a:lnTo>
                  <a:lnTo>
                    <a:pt x="2431" y="471"/>
                  </a:lnTo>
                  <a:lnTo>
                    <a:pt x="2431" y="330"/>
                  </a:lnTo>
                  <a:lnTo>
                    <a:pt x="2431" y="95"/>
                  </a:lnTo>
                  <a:lnTo>
                    <a:pt x="2425" y="77"/>
                  </a:lnTo>
                  <a:lnTo>
                    <a:pt x="2400" y="58"/>
                  </a:lnTo>
                  <a:lnTo>
                    <a:pt x="2368" y="42"/>
                  </a:lnTo>
                  <a:lnTo>
                    <a:pt x="2324" y="28"/>
                  </a:lnTo>
                  <a:lnTo>
                    <a:pt x="2267" y="17"/>
                  </a:lnTo>
                  <a:lnTo>
                    <a:pt x="2204" y="7"/>
                  </a:lnTo>
                  <a:lnTo>
                    <a:pt x="2135" y="3"/>
                  </a:lnTo>
                  <a:lnTo>
                    <a:pt x="2059" y="0"/>
                  </a:lnTo>
                  <a:lnTo>
                    <a:pt x="1140" y="0"/>
                  </a:lnTo>
                  <a:lnTo>
                    <a:pt x="592" y="0"/>
                  </a:lnTo>
                </a:path>
              </a:pathLst>
            </a:custGeom>
            <a:solidFill>
              <a:srgbClr val="FFFF00"/>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GB"/>
            </a:p>
          </p:txBody>
        </p:sp>
        <p:sp>
          <p:nvSpPr>
            <p:cNvPr id="6150" name="Rectangle 6"/>
            <p:cNvSpPr>
              <a:spLocks noChangeArrowheads="1"/>
            </p:cNvSpPr>
            <p:nvPr/>
          </p:nvSpPr>
          <p:spPr bwMode="auto">
            <a:xfrm>
              <a:off x="1867" y="773"/>
              <a:ext cx="193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algn="ctr"/>
              <a:r>
                <a:rPr lang="en-US" b="1">
                  <a:solidFill>
                    <a:schemeClr val="accent2"/>
                  </a:solidFill>
                </a:rPr>
                <a:t>The individual learning curve   ??</a:t>
              </a:r>
            </a:p>
          </p:txBody>
        </p:sp>
      </p:grpSp>
      <p:grpSp>
        <p:nvGrpSpPr>
          <p:cNvPr id="6151" name="Group 7"/>
          <p:cNvGrpSpPr>
            <a:grpSpLocks/>
          </p:cNvGrpSpPr>
          <p:nvPr/>
        </p:nvGrpSpPr>
        <p:grpSpPr bwMode="auto">
          <a:xfrm>
            <a:off x="1778000" y="4362450"/>
            <a:ext cx="5538788" cy="963613"/>
            <a:chOff x="1120" y="2748"/>
            <a:chExt cx="3489" cy="607"/>
          </a:xfrm>
        </p:grpSpPr>
        <p:pic>
          <p:nvPicPr>
            <p:cNvPr id="6152"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0" y="2748"/>
              <a:ext cx="3489" cy="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153" name="Rectangle 9"/>
            <p:cNvSpPr>
              <a:spLocks noChangeArrowheads="1"/>
            </p:cNvSpPr>
            <p:nvPr/>
          </p:nvSpPr>
          <p:spPr bwMode="auto">
            <a:xfrm>
              <a:off x="1214" y="2813"/>
              <a:ext cx="1568"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r>
                <a:rPr lang="en-US" sz="2000" b="1">
                  <a:solidFill>
                    <a:srgbClr val="CC0000"/>
                  </a:solidFill>
                </a:rPr>
                <a:t>Cost of Rework</a:t>
              </a:r>
            </a:p>
            <a:p>
              <a:r>
                <a:rPr lang="en-US" sz="2000" b="1">
                  <a:solidFill>
                    <a:srgbClr val="CC0000"/>
                  </a:solidFill>
                </a:rPr>
                <a:t>(non-conformance)</a:t>
              </a:r>
            </a:p>
          </p:txBody>
        </p:sp>
      </p:grpSp>
      <p:grpSp>
        <p:nvGrpSpPr>
          <p:cNvPr id="6154" name="Group 10"/>
          <p:cNvGrpSpPr>
            <a:grpSpLocks/>
          </p:cNvGrpSpPr>
          <p:nvPr/>
        </p:nvGrpSpPr>
        <p:grpSpPr bwMode="auto">
          <a:xfrm>
            <a:off x="6324600" y="1858963"/>
            <a:ext cx="2897188" cy="842962"/>
            <a:chOff x="4096" y="1171"/>
            <a:chExt cx="1713" cy="531"/>
          </a:xfrm>
        </p:grpSpPr>
        <p:pic>
          <p:nvPicPr>
            <p:cNvPr id="6155" name="Picture 1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6" y="1171"/>
              <a:ext cx="1713" cy="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156" name="Rectangle 12"/>
            <p:cNvSpPr>
              <a:spLocks noChangeArrowheads="1"/>
            </p:cNvSpPr>
            <p:nvPr/>
          </p:nvSpPr>
          <p:spPr bwMode="auto">
            <a:xfrm>
              <a:off x="4718" y="1236"/>
              <a:ext cx="98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r>
                <a:rPr lang="en-US" sz="1800" b="1"/>
                <a:t>Cost of Conformance</a:t>
              </a:r>
            </a:p>
          </p:txBody>
        </p:sp>
      </p:grpSp>
      <p:sp>
        <p:nvSpPr>
          <p:cNvPr id="6157" name="Rectangle 13"/>
          <p:cNvSpPr>
            <a:spLocks noChangeArrowheads="1"/>
          </p:cNvSpPr>
          <p:nvPr/>
        </p:nvSpPr>
        <p:spPr bwMode="auto">
          <a:xfrm>
            <a:off x="0" y="58674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en-US" b="1">
                <a:solidFill>
                  <a:srgbClr val="CC0000"/>
                </a:solidFill>
              </a:rPr>
              <a:t>End 1988</a:t>
            </a:r>
          </a:p>
        </p:txBody>
      </p:sp>
      <p:sp>
        <p:nvSpPr>
          <p:cNvPr id="6158" name="Rectangle 14"/>
          <p:cNvSpPr>
            <a:spLocks noChangeArrowheads="1"/>
          </p:cNvSpPr>
          <p:nvPr/>
        </p:nvSpPr>
        <p:spPr bwMode="auto">
          <a:xfrm>
            <a:off x="7620000" y="58674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en-US" b="1">
                <a:solidFill>
                  <a:srgbClr val="CC0000"/>
                </a:solidFill>
              </a:rPr>
              <a:t>End 1994</a:t>
            </a:r>
          </a:p>
        </p:txBody>
      </p:sp>
      <p:sp>
        <p:nvSpPr>
          <p:cNvPr id="6159" name="Rectangle 15"/>
          <p:cNvSpPr>
            <a:spLocks noChangeArrowheads="1"/>
          </p:cNvSpPr>
          <p:nvPr/>
        </p:nvSpPr>
        <p:spPr bwMode="auto">
          <a:xfrm>
            <a:off x="0" y="533400"/>
            <a:ext cx="838200"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en-US" b="1">
                <a:solidFill>
                  <a:schemeClr val="accent2"/>
                </a:solidFill>
              </a:rPr>
              <a:t>43%</a:t>
            </a:r>
          </a:p>
        </p:txBody>
      </p:sp>
      <p:sp>
        <p:nvSpPr>
          <p:cNvPr id="6160" name="Text Box 16"/>
          <p:cNvSpPr txBox="1">
            <a:spLocks noChangeArrowheads="1"/>
          </p:cNvSpPr>
          <p:nvPr/>
        </p:nvSpPr>
        <p:spPr bwMode="auto">
          <a:xfrm>
            <a:off x="1752600" y="5334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u="sng"/>
              <a:t>Start of Effort</a:t>
            </a:r>
          </a:p>
        </p:txBody>
      </p:sp>
      <p:sp>
        <p:nvSpPr>
          <p:cNvPr id="6161" name="Rectangle 17"/>
          <p:cNvSpPr>
            <a:spLocks noChangeArrowheads="1"/>
          </p:cNvSpPr>
          <p:nvPr/>
        </p:nvSpPr>
        <p:spPr bwMode="auto">
          <a:xfrm>
            <a:off x="8610600" y="4495800"/>
            <a:ext cx="533400" cy="36671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en-US" sz="1800" b="1">
                <a:solidFill>
                  <a:schemeClr val="accent2"/>
                </a:solidFill>
              </a:rPr>
              <a:t>5%</a:t>
            </a:r>
          </a:p>
        </p:txBody>
      </p:sp>
      <p:sp>
        <p:nvSpPr>
          <p:cNvPr id="6162" name="AutoShape 18"/>
          <p:cNvSpPr>
            <a:spLocks noChangeArrowheads="1"/>
          </p:cNvSpPr>
          <p:nvPr/>
        </p:nvSpPr>
        <p:spPr bwMode="auto">
          <a:xfrm>
            <a:off x="6629400" y="3124200"/>
            <a:ext cx="1524000" cy="1143000"/>
          </a:xfrm>
          <a:prstGeom prst="leftArrowCallout">
            <a:avLst>
              <a:gd name="adj1" fmla="val 25000"/>
              <a:gd name="adj2" fmla="val 40477"/>
              <a:gd name="adj3" fmla="val 22222"/>
              <a:gd name="adj4" fmla="val 6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000" b="1"/>
              <a:t>Bad </a:t>
            </a:r>
          </a:p>
          <a:p>
            <a:pPr algn="ctr"/>
            <a:r>
              <a:rPr lang="en-US" sz="2000" b="1"/>
              <a:t>Process </a:t>
            </a:r>
          </a:p>
          <a:p>
            <a:pPr algn="ctr"/>
            <a:r>
              <a:rPr lang="en-US" sz="2000" b="1"/>
              <a:t>Change</a:t>
            </a:r>
            <a:endParaRPr lang="en-US" u="sng"/>
          </a:p>
        </p:txBody>
      </p:sp>
    </p:spTree>
    <p:extLst>
      <p:ext uri="{BB962C8B-B14F-4D97-AF65-F5344CB8AC3E}">
        <p14:creationId xmlns:p14="http://schemas.microsoft.com/office/powerpoint/2010/main" val="880668108"/>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88938" y="152400"/>
            <a:ext cx="8505825" cy="777875"/>
          </a:xfrm>
          <a:solidFill>
            <a:schemeClr val="bg1"/>
          </a:solidFill>
          <a:ln w="25400" cap="flat">
            <a:solidFill>
              <a:schemeClr val="accent1"/>
            </a:solidFill>
            <a:miter lim="800000"/>
            <a:headEnd/>
            <a:tailEnd/>
          </a:ln>
          <a:effectLst>
            <a:outerShdw blurRad="63500" dist="107763" dir="2700000" algn="ctr" rotWithShape="0">
              <a:srgbClr val="790015"/>
            </a:outerShdw>
          </a:effectLst>
        </p:spPr>
        <p:txBody>
          <a:bodyPr wrap="none" lIns="81203" tIns="41314" rIns="81203" bIns="41314" anchor="t">
            <a:spAutoFit/>
          </a:bodyPr>
          <a:lstStyle/>
          <a:p>
            <a:r>
              <a:rPr lang="en-GB"/>
              <a:t>The Cost of Software Quality at RES</a:t>
            </a:r>
          </a:p>
        </p:txBody>
      </p:sp>
      <p:sp>
        <p:nvSpPr>
          <p:cNvPr id="29699" name="Rectangle 3"/>
          <p:cNvSpPr>
            <a:spLocks noChangeArrowheads="1"/>
          </p:cNvSpPr>
          <p:nvPr/>
        </p:nvSpPr>
        <p:spPr bwMode="auto">
          <a:xfrm>
            <a:off x="273050" y="6223000"/>
            <a:ext cx="4543425" cy="23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203" tIns="39889" rIns="81203" bIns="39889">
            <a:spAutoFit/>
          </a:bodyPr>
          <a:lstStyle/>
          <a:p>
            <a:pPr defTabSz="820738">
              <a:lnSpc>
                <a:spcPct val="90000"/>
              </a:lnSpc>
            </a:pPr>
            <a:r>
              <a:rPr lang="en-GB" sz="1100">
                <a:latin typeface="Helvetica" charset="0"/>
              </a:rPr>
              <a:t>Raytheon ESD/RES, see Dion, 1992, 1993, and Haley, et al 1995,1996</a:t>
            </a:r>
          </a:p>
        </p:txBody>
      </p:sp>
      <p:sp>
        <p:nvSpPr>
          <p:cNvPr id="29700" name="Line 4"/>
          <p:cNvSpPr>
            <a:spLocks noChangeShapeType="1"/>
          </p:cNvSpPr>
          <p:nvPr/>
        </p:nvSpPr>
        <p:spPr bwMode="auto">
          <a:xfrm>
            <a:off x="1754188" y="1708150"/>
            <a:ext cx="0" cy="374173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9701" name="Line 5"/>
          <p:cNvSpPr>
            <a:spLocks noChangeShapeType="1"/>
          </p:cNvSpPr>
          <p:nvPr/>
        </p:nvSpPr>
        <p:spPr bwMode="auto">
          <a:xfrm>
            <a:off x="1766888" y="5461000"/>
            <a:ext cx="65182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9702" name="Rectangle 6"/>
          <p:cNvSpPr>
            <a:spLocks noChangeArrowheads="1"/>
          </p:cNvSpPr>
          <p:nvPr/>
        </p:nvSpPr>
        <p:spPr bwMode="auto">
          <a:xfrm>
            <a:off x="4321175" y="5832475"/>
            <a:ext cx="92392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203" tIns="39889" rIns="81203" bIns="39889">
            <a:spAutoFit/>
          </a:bodyPr>
          <a:lstStyle/>
          <a:p>
            <a:pPr defTabSz="820738">
              <a:lnSpc>
                <a:spcPct val="90000"/>
              </a:lnSpc>
            </a:pPr>
            <a:r>
              <a:rPr lang="en-GB" sz="2200" b="1">
                <a:latin typeface="Helvetica" charset="0"/>
              </a:rPr>
              <a:t>Years</a:t>
            </a:r>
          </a:p>
        </p:txBody>
      </p:sp>
      <p:sp>
        <p:nvSpPr>
          <p:cNvPr id="29703" name="Rectangle 7"/>
          <p:cNvSpPr>
            <a:spLocks noChangeArrowheads="1"/>
          </p:cNvSpPr>
          <p:nvPr/>
        </p:nvSpPr>
        <p:spPr bwMode="auto">
          <a:xfrm>
            <a:off x="228600" y="3429000"/>
            <a:ext cx="1109663"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203" tIns="39889" rIns="81203" bIns="39889">
            <a:spAutoFit/>
          </a:bodyPr>
          <a:lstStyle/>
          <a:p>
            <a:pPr defTabSz="820738">
              <a:lnSpc>
                <a:spcPct val="90000"/>
              </a:lnSpc>
            </a:pPr>
            <a:r>
              <a:rPr lang="en-GB" sz="2200" b="1">
                <a:latin typeface="Helvetica" charset="0"/>
              </a:rPr>
              <a:t>% of </a:t>
            </a:r>
          </a:p>
          <a:p>
            <a:pPr defTabSz="820738">
              <a:lnSpc>
                <a:spcPct val="90000"/>
              </a:lnSpc>
            </a:pPr>
            <a:r>
              <a:rPr lang="en-GB" sz="2200" b="1">
                <a:latin typeface="Helvetica" charset="0"/>
              </a:rPr>
              <a:t>Total</a:t>
            </a:r>
          </a:p>
          <a:p>
            <a:pPr defTabSz="820738">
              <a:lnSpc>
                <a:spcPct val="90000"/>
              </a:lnSpc>
            </a:pPr>
            <a:r>
              <a:rPr lang="en-GB" sz="2200" b="1">
                <a:latin typeface="Helvetica" charset="0"/>
              </a:rPr>
              <a:t>Project</a:t>
            </a:r>
          </a:p>
          <a:p>
            <a:pPr defTabSz="820738">
              <a:lnSpc>
                <a:spcPct val="90000"/>
              </a:lnSpc>
            </a:pPr>
            <a:r>
              <a:rPr lang="en-GB" sz="2200" b="1">
                <a:latin typeface="Helvetica" charset="0"/>
              </a:rPr>
              <a:t> Costs</a:t>
            </a:r>
          </a:p>
        </p:txBody>
      </p:sp>
      <p:sp>
        <p:nvSpPr>
          <p:cNvPr id="29704" name="Rectangle 8"/>
          <p:cNvSpPr>
            <a:spLocks noChangeArrowheads="1"/>
          </p:cNvSpPr>
          <p:nvPr/>
        </p:nvSpPr>
        <p:spPr bwMode="auto">
          <a:xfrm>
            <a:off x="1857375" y="5541963"/>
            <a:ext cx="6203950" cy="30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203" tIns="39889" rIns="81203" bIns="39889">
            <a:spAutoFit/>
          </a:bodyPr>
          <a:lstStyle/>
          <a:p>
            <a:pPr defTabSz="820738">
              <a:lnSpc>
                <a:spcPct val="90000"/>
              </a:lnSpc>
            </a:pPr>
            <a:r>
              <a:rPr lang="en-GB" sz="1600" b="1">
                <a:latin typeface="Helvetica" charset="0"/>
              </a:rPr>
              <a:t>87       88       89        90        91       92        93        94        95      96</a:t>
            </a:r>
          </a:p>
        </p:txBody>
      </p:sp>
      <p:sp>
        <p:nvSpPr>
          <p:cNvPr id="29705" name="Rectangle 9"/>
          <p:cNvSpPr>
            <a:spLocks noChangeArrowheads="1"/>
          </p:cNvSpPr>
          <p:nvPr/>
        </p:nvSpPr>
        <p:spPr bwMode="auto">
          <a:xfrm>
            <a:off x="1335088" y="1603375"/>
            <a:ext cx="360362" cy="391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203" tIns="39889" rIns="81203" bIns="39889">
            <a:spAutoFit/>
          </a:bodyPr>
          <a:lstStyle/>
          <a:p>
            <a:pPr defTabSz="820738">
              <a:lnSpc>
                <a:spcPct val="225000"/>
              </a:lnSpc>
            </a:pPr>
            <a:r>
              <a:rPr lang="en-GB" sz="1400" b="1">
                <a:latin typeface="Helvetica" charset="0"/>
              </a:rPr>
              <a:t>70</a:t>
            </a:r>
          </a:p>
          <a:p>
            <a:pPr defTabSz="820738">
              <a:lnSpc>
                <a:spcPct val="225000"/>
              </a:lnSpc>
            </a:pPr>
            <a:r>
              <a:rPr lang="en-GB" sz="1400" b="1">
                <a:latin typeface="Helvetica" charset="0"/>
              </a:rPr>
              <a:t>60</a:t>
            </a:r>
          </a:p>
          <a:p>
            <a:pPr defTabSz="820738">
              <a:lnSpc>
                <a:spcPct val="225000"/>
              </a:lnSpc>
            </a:pPr>
            <a:r>
              <a:rPr lang="en-GB" sz="1400" b="1">
                <a:latin typeface="Helvetica" charset="0"/>
              </a:rPr>
              <a:t>50</a:t>
            </a:r>
          </a:p>
          <a:p>
            <a:pPr defTabSz="820738">
              <a:lnSpc>
                <a:spcPct val="225000"/>
              </a:lnSpc>
            </a:pPr>
            <a:r>
              <a:rPr lang="en-GB" sz="1400" b="1">
                <a:latin typeface="Helvetica" charset="0"/>
              </a:rPr>
              <a:t>40</a:t>
            </a:r>
          </a:p>
          <a:p>
            <a:pPr defTabSz="820738">
              <a:lnSpc>
                <a:spcPct val="225000"/>
              </a:lnSpc>
            </a:pPr>
            <a:r>
              <a:rPr lang="en-GB" sz="1400" b="1">
                <a:latin typeface="Helvetica" charset="0"/>
              </a:rPr>
              <a:t>30</a:t>
            </a:r>
          </a:p>
          <a:p>
            <a:pPr defTabSz="820738">
              <a:lnSpc>
                <a:spcPct val="225000"/>
              </a:lnSpc>
            </a:pPr>
            <a:r>
              <a:rPr lang="en-GB" sz="1400" b="1">
                <a:latin typeface="Helvetica" charset="0"/>
              </a:rPr>
              <a:t>20</a:t>
            </a:r>
          </a:p>
          <a:p>
            <a:pPr defTabSz="820738">
              <a:lnSpc>
                <a:spcPct val="225000"/>
              </a:lnSpc>
            </a:pPr>
            <a:r>
              <a:rPr lang="en-GB" sz="1400" b="1">
                <a:latin typeface="Helvetica" charset="0"/>
              </a:rPr>
              <a:t>10</a:t>
            </a:r>
          </a:p>
          <a:p>
            <a:pPr defTabSz="820738">
              <a:lnSpc>
                <a:spcPct val="225000"/>
              </a:lnSpc>
            </a:pPr>
            <a:r>
              <a:rPr lang="en-GB" sz="1400" b="1">
                <a:latin typeface="Helvetica" charset="0"/>
              </a:rPr>
              <a:t>00</a:t>
            </a:r>
          </a:p>
        </p:txBody>
      </p:sp>
      <p:sp>
        <p:nvSpPr>
          <p:cNvPr id="29706" name="Line 10"/>
          <p:cNvSpPr>
            <a:spLocks noChangeShapeType="1"/>
          </p:cNvSpPr>
          <p:nvPr/>
        </p:nvSpPr>
        <p:spPr bwMode="auto">
          <a:xfrm flipV="1">
            <a:off x="2678113" y="1770063"/>
            <a:ext cx="0" cy="36766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9707" name="Line 11"/>
          <p:cNvSpPr>
            <a:spLocks noChangeShapeType="1"/>
          </p:cNvSpPr>
          <p:nvPr/>
        </p:nvSpPr>
        <p:spPr bwMode="auto">
          <a:xfrm flipV="1">
            <a:off x="4879975" y="1755775"/>
            <a:ext cx="0" cy="36766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9708" name="Freeform 12"/>
          <p:cNvSpPr>
            <a:spLocks/>
          </p:cNvSpPr>
          <p:nvPr/>
        </p:nvSpPr>
        <p:spPr bwMode="auto">
          <a:xfrm>
            <a:off x="1770063" y="3086100"/>
            <a:ext cx="6313487" cy="2166938"/>
          </a:xfrm>
          <a:custGeom>
            <a:avLst/>
            <a:gdLst>
              <a:gd name="T0" fmla="*/ 42 w 4374"/>
              <a:gd name="T1" fmla="*/ 352 h 1547"/>
              <a:gd name="T2" fmla="*/ 117 w 4374"/>
              <a:gd name="T3" fmla="*/ 394 h 1547"/>
              <a:gd name="T4" fmla="*/ 192 w 4374"/>
              <a:gd name="T5" fmla="*/ 362 h 1547"/>
              <a:gd name="T6" fmla="*/ 224 w 4374"/>
              <a:gd name="T7" fmla="*/ 277 h 1547"/>
              <a:gd name="T8" fmla="*/ 277 w 4374"/>
              <a:gd name="T9" fmla="*/ 192 h 1547"/>
              <a:gd name="T10" fmla="*/ 298 w 4374"/>
              <a:gd name="T11" fmla="*/ 106 h 1547"/>
              <a:gd name="T12" fmla="*/ 373 w 4374"/>
              <a:gd name="T13" fmla="*/ 42 h 1547"/>
              <a:gd name="T14" fmla="*/ 458 w 4374"/>
              <a:gd name="T15" fmla="*/ 10 h 1547"/>
              <a:gd name="T16" fmla="*/ 544 w 4374"/>
              <a:gd name="T17" fmla="*/ 32 h 1547"/>
              <a:gd name="T18" fmla="*/ 629 w 4374"/>
              <a:gd name="T19" fmla="*/ 74 h 1547"/>
              <a:gd name="T20" fmla="*/ 672 w 4374"/>
              <a:gd name="T21" fmla="*/ 149 h 1547"/>
              <a:gd name="T22" fmla="*/ 725 w 4374"/>
              <a:gd name="T23" fmla="*/ 224 h 1547"/>
              <a:gd name="T24" fmla="*/ 789 w 4374"/>
              <a:gd name="T25" fmla="*/ 298 h 1547"/>
              <a:gd name="T26" fmla="*/ 853 w 4374"/>
              <a:gd name="T27" fmla="*/ 362 h 1547"/>
              <a:gd name="T28" fmla="*/ 906 w 4374"/>
              <a:gd name="T29" fmla="*/ 437 h 1547"/>
              <a:gd name="T30" fmla="*/ 949 w 4374"/>
              <a:gd name="T31" fmla="*/ 522 h 1547"/>
              <a:gd name="T32" fmla="*/ 992 w 4374"/>
              <a:gd name="T33" fmla="*/ 597 h 1547"/>
              <a:gd name="T34" fmla="*/ 1056 w 4374"/>
              <a:gd name="T35" fmla="*/ 661 h 1547"/>
              <a:gd name="T36" fmla="*/ 1120 w 4374"/>
              <a:gd name="T37" fmla="*/ 714 h 1547"/>
              <a:gd name="T38" fmla="*/ 1205 w 4374"/>
              <a:gd name="T39" fmla="*/ 778 h 1547"/>
              <a:gd name="T40" fmla="*/ 1301 w 4374"/>
              <a:gd name="T41" fmla="*/ 832 h 1547"/>
              <a:gd name="T42" fmla="*/ 1376 w 4374"/>
              <a:gd name="T43" fmla="*/ 885 h 1547"/>
              <a:gd name="T44" fmla="*/ 1450 w 4374"/>
              <a:gd name="T45" fmla="*/ 928 h 1547"/>
              <a:gd name="T46" fmla="*/ 1546 w 4374"/>
              <a:gd name="T47" fmla="*/ 970 h 1547"/>
              <a:gd name="T48" fmla="*/ 1632 w 4374"/>
              <a:gd name="T49" fmla="*/ 992 h 1547"/>
              <a:gd name="T50" fmla="*/ 1717 w 4374"/>
              <a:gd name="T51" fmla="*/ 1024 h 1547"/>
              <a:gd name="T52" fmla="*/ 1802 w 4374"/>
              <a:gd name="T53" fmla="*/ 1045 h 1547"/>
              <a:gd name="T54" fmla="*/ 1898 w 4374"/>
              <a:gd name="T55" fmla="*/ 1098 h 1547"/>
              <a:gd name="T56" fmla="*/ 1984 w 4374"/>
              <a:gd name="T57" fmla="*/ 1130 h 1547"/>
              <a:gd name="T58" fmla="*/ 2069 w 4374"/>
              <a:gd name="T59" fmla="*/ 1152 h 1547"/>
              <a:gd name="T60" fmla="*/ 2154 w 4374"/>
              <a:gd name="T61" fmla="*/ 1162 h 1547"/>
              <a:gd name="T62" fmla="*/ 2240 w 4374"/>
              <a:gd name="T63" fmla="*/ 1184 h 1547"/>
              <a:gd name="T64" fmla="*/ 2325 w 4374"/>
              <a:gd name="T65" fmla="*/ 1216 h 1547"/>
              <a:gd name="T66" fmla="*/ 2410 w 4374"/>
              <a:gd name="T67" fmla="*/ 1258 h 1547"/>
              <a:gd name="T68" fmla="*/ 2496 w 4374"/>
              <a:gd name="T69" fmla="*/ 1301 h 1547"/>
              <a:gd name="T70" fmla="*/ 2581 w 4374"/>
              <a:gd name="T71" fmla="*/ 1354 h 1547"/>
              <a:gd name="T72" fmla="*/ 2666 w 4374"/>
              <a:gd name="T73" fmla="*/ 1365 h 1547"/>
              <a:gd name="T74" fmla="*/ 2709 w 4374"/>
              <a:gd name="T75" fmla="*/ 1280 h 1547"/>
              <a:gd name="T76" fmla="*/ 2720 w 4374"/>
              <a:gd name="T77" fmla="*/ 1194 h 1547"/>
              <a:gd name="T78" fmla="*/ 2752 w 4374"/>
              <a:gd name="T79" fmla="*/ 1109 h 1547"/>
              <a:gd name="T80" fmla="*/ 2816 w 4374"/>
              <a:gd name="T81" fmla="*/ 1152 h 1547"/>
              <a:gd name="T82" fmla="*/ 2848 w 4374"/>
              <a:gd name="T83" fmla="*/ 1237 h 1547"/>
              <a:gd name="T84" fmla="*/ 2901 w 4374"/>
              <a:gd name="T85" fmla="*/ 1322 h 1547"/>
              <a:gd name="T86" fmla="*/ 2976 w 4374"/>
              <a:gd name="T87" fmla="*/ 1376 h 1547"/>
              <a:gd name="T88" fmla="*/ 3061 w 4374"/>
              <a:gd name="T89" fmla="*/ 1418 h 1547"/>
              <a:gd name="T90" fmla="*/ 3061 w 4374"/>
              <a:gd name="T91" fmla="*/ 1450 h 1547"/>
              <a:gd name="T92" fmla="*/ 3104 w 4374"/>
              <a:gd name="T93" fmla="*/ 1418 h 1547"/>
              <a:gd name="T94" fmla="*/ 3189 w 4374"/>
              <a:gd name="T95" fmla="*/ 1450 h 1547"/>
              <a:gd name="T96" fmla="*/ 3274 w 4374"/>
              <a:gd name="T97" fmla="*/ 1472 h 1547"/>
              <a:gd name="T98" fmla="*/ 3360 w 4374"/>
              <a:gd name="T99" fmla="*/ 1482 h 1547"/>
              <a:gd name="T100" fmla="*/ 3456 w 4374"/>
              <a:gd name="T101" fmla="*/ 1493 h 1547"/>
              <a:gd name="T102" fmla="*/ 3552 w 4374"/>
              <a:gd name="T103" fmla="*/ 1504 h 1547"/>
              <a:gd name="T104" fmla="*/ 3637 w 4374"/>
              <a:gd name="T105" fmla="*/ 1514 h 1547"/>
              <a:gd name="T106" fmla="*/ 3744 w 4374"/>
              <a:gd name="T107" fmla="*/ 1504 h 1547"/>
              <a:gd name="T108" fmla="*/ 3861 w 4374"/>
              <a:gd name="T109" fmla="*/ 1493 h 1547"/>
              <a:gd name="T110" fmla="*/ 3946 w 4374"/>
              <a:gd name="T111" fmla="*/ 1482 h 1547"/>
              <a:gd name="T112" fmla="*/ 4032 w 4374"/>
              <a:gd name="T113" fmla="*/ 1493 h 1547"/>
              <a:gd name="T114" fmla="*/ 4117 w 4374"/>
              <a:gd name="T115" fmla="*/ 1514 h 1547"/>
              <a:gd name="T116" fmla="*/ 4224 w 4374"/>
              <a:gd name="T117" fmla="*/ 1536 h 1547"/>
              <a:gd name="T118" fmla="*/ 4288 w 4374"/>
              <a:gd name="T119" fmla="*/ 1525 h 1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74" h="1547">
                <a:moveTo>
                  <a:pt x="0" y="298"/>
                </a:moveTo>
                <a:lnTo>
                  <a:pt x="10" y="320"/>
                </a:lnTo>
                <a:lnTo>
                  <a:pt x="21" y="341"/>
                </a:lnTo>
                <a:lnTo>
                  <a:pt x="42" y="352"/>
                </a:lnTo>
                <a:lnTo>
                  <a:pt x="53" y="373"/>
                </a:lnTo>
                <a:lnTo>
                  <a:pt x="74" y="384"/>
                </a:lnTo>
                <a:lnTo>
                  <a:pt x="96" y="394"/>
                </a:lnTo>
                <a:lnTo>
                  <a:pt x="117" y="394"/>
                </a:lnTo>
                <a:lnTo>
                  <a:pt x="138" y="394"/>
                </a:lnTo>
                <a:lnTo>
                  <a:pt x="160" y="394"/>
                </a:lnTo>
                <a:lnTo>
                  <a:pt x="170" y="373"/>
                </a:lnTo>
                <a:lnTo>
                  <a:pt x="192" y="362"/>
                </a:lnTo>
                <a:lnTo>
                  <a:pt x="192" y="341"/>
                </a:lnTo>
                <a:lnTo>
                  <a:pt x="202" y="320"/>
                </a:lnTo>
                <a:lnTo>
                  <a:pt x="213" y="298"/>
                </a:lnTo>
                <a:lnTo>
                  <a:pt x="224" y="277"/>
                </a:lnTo>
                <a:lnTo>
                  <a:pt x="245" y="256"/>
                </a:lnTo>
                <a:lnTo>
                  <a:pt x="256" y="234"/>
                </a:lnTo>
                <a:lnTo>
                  <a:pt x="266" y="213"/>
                </a:lnTo>
                <a:lnTo>
                  <a:pt x="277" y="192"/>
                </a:lnTo>
                <a:lnTo>
                  <a:pt x="277" y="170"/>
                </a:lnTo>
                <a:lnTo>
                  <a:pt x="277" y="149"/>
                </a:lnTo>
                <a:lnTo>
                  <a:pt x="277" y="128"/>
                </a:lnTo>
                <a:lnTo>
                  <a:pt x="298" y="106"/>
                </a:lnTo>
                <a:lnTo>
                  <a:pt x="309" y="85"/>
                </a:lnTo>
                <a:lnTo>
                  <a:pt x="330" y="74"/>
                </a:lnTo>
                <a:lnTo>
                  <a:pt x="352" y="53"/>
                </a:lnTo>
                <a:lnTo>
                  <a:pt x="373" y="42"/>
                </a:lnTo>
                <a:lnTo>
                  <a:pt x="394" y="32"/>
                </a:lnTo>
                <a:lnTo>
                  <a:pt x="416" y="21"/>
                </a:lnTo>
                <a:lnTo>
                  <a:pt x="437" y="10"/>
                </a:lnTo>
                <a:lnTo>
                  <a:pt x="458" y="10"/>
                </a:lnTo>
                <a:lnTo>
                  <a:pt x="480" y="0"/>
                </a:lnTo>
                <a:lnTo>
                  <a:pt x="501" y="10"/>
                </a:lnTo>
                <a:lnTo>
                  <a:pt x="522" y="21"/>
                </a:lnTo>
                <a:lnTo>
                  <a:pt x="544" y="32"/>
                </a:lnTo>
                <a:lnTo>
                  <a:pt x="565" y="42"/>
                </a:lnTo>
                <a:lnTo>
                  <a:pt x="586" y="64"/>
                </a:lnTo>
                <a:lnTo>
                  <a:pt x="608" y="64"/>
                </a:lnTo>
                <a:lnTo>
                  <a:pt x="629" y="74"/>
                </a:lnTo>
                <a:lnTo>
                  <a:pt x="629" y="96"/>
                </a:lnTo>
                <a:lnTo>
                  <a:pt x="650" y="106"/>
                </a:lnTo>
                <a:lnTo>
                  <a:pt x="661" y="128"/>
                </a:lnTo>
                <a:lnTo>
                  <a:pt x="672" y="149"/>
                </a:lnTo>
                <a:lnTo>
                  <a:pt x="682" y="170"/>
                </a:lnTo>
                <a:lnTo>
                  <a:pt x="704" y="181"/>
                </a:lnTo>
                <a:lnTo>
                  <a:pt x="704" y="202"/>
                </a:lnTo>
                <a:lnTo>
                  <a:pt x="725" y="224"/>
                </a:lnTo>
                <a:lnTo>
                  <a:pt x="725" y="245"/>
                </a:lnTo>
                <a:lnTo>
                  <a:pt x="746" y="256"/>
                </a:lnTo>
                <a:lnTo>
                  <a:pt x="768" y="277"/>
                </a:lnTo>
                <a:lnTo>
                  <a:pt x="789" y="298"/>
                </a:lnTo>
                <a:lnTo>
                  <a:pt x="810" y="309"/>
                </a:lnTo>
                <a:lnTo>
                  <a:pt x="821" y="330"/>
                </a:lnTo>
                <a:lnTo>
                  <a:pt x="842" y="341"/>
                </a:lnTo>
                <a:lnTo>
                  <a:pt x="853" y="362"/>
                </a:lnTo>
                <a:lnTo>
                  <a:pt x="874" y="373"/>
                </a:lnTo>
                <a:lnTo>
                  <a:pt x="885" y="394"/>
                </a:lnTo>
                <a:lnTo>
                  <a:pt x="896" y="416"/>
                </a:lnTo>
                <a:lnTo>
                  <a:pt x="906" y="437"/>
                </a:lnTo>
                <a:lnTo>
                  <a:pt x="917" y="458"/>
                </a:lnTo>
                <a:lnTo>
                  <a:pt x="917" y="480"/>
                </a:lnTo>
                <a:lnTo>
                  <a:pt x="938" y="501"/>
                </a:lnTo>
                <a:lnTo>
                  <a:pt x="949" y="522"/>
                </a:lnTo>
                <a:lnTo>
                  <a:pt x="960" y="544"/>
                </a:lnTo>
                <a:lnTo>
                  <a:pt x="970" y="565"/>
                </a:lnTo>
                <a:lnTo>
                  <a:pt x="992" y="576"/>
                </a:lnTo>
                <a:lnTo>
                  <a:pt x="992" y="597"/>
                </a:lnTo>
                <a:lnTo>
                  <a:pt x="1013" y="608"/>
                </a:lnTo>
                <a:lnTo>
                  <a:pt x="1024" y="629"/>
                </a:lnTo>
                <a:lnTo>
                  <a:pt x="1045" y="640"/>
                </a:lnTo>
                <a:lnTo>
                  <a:pt x="1056" y="661"/>
                </a:lnTo>
                <a:lnTo>
                  <a:pt x="1066" y="682"/>
                </a:lnTo>
                <a:lnTo>
                  <a:pt x="1088" y="693"/>
                </a:lnTo>
                <a:lnTo>
                  <a:pt x="1109" y="693"/>
                </a:lnTo>
                <a:lnTo>
                  <a:pt x="1120" y="714"/>
                </a:lnTo>
                <a:lnTo>
                  <a:pt x="1141" y="725"/>
                </a:lnTo>
                <a:lnTo>
                  <a:pt x="1162" y="736"/>
                </a:lnTo>
                <a:lnTo>
                  <a:pt x="1184" y="768"/>
                </a:lnTo>
                <a:lnTo>
                  <a:pt x="1205" y="778"/>
                </a:lnTo>
                <a:lnTo>
                  <a:pt x="1226" y="800"/>
                </a:lnTo>
                <a:lnTo>
                  <a:pt x="1248" y="810"/>
                </a:lnTo>
                <a:lnTo>
                  <a:pt x="1280" y="821"/>
                </a:lnTo>
                <a:lnTo>
                  <a:pt x="1301" y="832"/>
                </a:lnTo>
                <a:lnTo>
                  <a:pt x="1322" y="842"/>
                </a:lnTo>
                <a:lnTo>
                  <a:pt x="1344" y="853"/>
                </a:lnTo>
                <a:lnTo>
                  <a:pt x="1365" y="864"/>
                </a:lnTo>
                <a:lnTo>
                  <a:pt x="1376" y="885"/>
                </a:lnTo>
                <a:lnTo>
                  <a:pt x="1397" y="885"/>
                </a:lnTo>
                <a:lnTo>
                  <a:pt x="1408" y="906"/>
                </a:lnTo>
                <a:lnTo>
                  <a:pt x="1429" y="917"/>
                </a:lnTo>
                <a:lnTo>
                  <a:pt x="1450" y="928"/>
                </a:lnTo>
                <a:lnTo>
                  <a:pt x="1482" y="949"/>
                </a:lnTo>
                <a:lnTo>
                  <a:pt x="1504" y="960"/>
                </a:lnTo>
                <a:lnTo>
                  <a:pt x="1525" y="970"/>
                </a:lnTo>
                <a:lnTo>
                  <a:pt x="1546" y="970"/>
                </a:lnTo>
                <a:lnTo>
                  <a:pt x="1568" y="981"/>
                </a:lnTo>
                <a:lnTo>
                  <a:pt x="1589" y="992"/>
                </a:lnTo>
                <a:lnTo>
                  <a:pt x="1610" y="992"/>
                </a:lnTo>
                <a:lnTo>
                  <a:pt x="1632" y="992"/>
                </a:lnTo>
                <a:lnTo>
                  <a:pt x="1653" y="1002"/>
                </a:lnTo>
                <a:lnTo>
                  <a:pt x="1674" y="1013"/>
                </a:lnTo>
                <a:lnTo>
                  <a:pt x="1696" y="1013"/>
                </a:lnTo>
                <a:lnTo>
                  <a:pt x="1717" y="1024"/>
                </a:lnTo>
                <a:lnTo>
                  <a:pt x="1738" y="1024"/>
                </a:lnTo>
                <a:lnTo>
                  <a:pt x="1760" y="1034"/>
                </a:lnTo>
                <a:lnTo>
                  <a:pt x="1781" y="1045"/>
                </a:lnTo>
                <a:lnTo>
                  <a:pt x="1802" y="1045"/>
                </a:lnTo>
                <a:lnTo>
                  <a:pt x="1824" y="1066"/>
                </a:lnTo>
                <a:lnTo>
                  <a:pt x="1845" y="1077"/>
                </a:lnTo>
                <a:lnTo>
                  <a:pt x="1877" y="1088"/>
                </a:lnTo>
                <a:lnTo>
                  <a:pt x="1898" y="1098"/>
                </a:lnTo>
                <a:lnTo>
                  <a:pt x="1920" y="1109"/>
                </a:lnTo>
                <a:lnTo>
                  <a:pt x="1941" y="1109"/>
                </a:lnTo>
                <a:lnTo>
                  <a:pt x="1962" y="1120"/>
                </a:lnTo>
                <a:lnTo>
                  <a:pt x="1984" y="1130"/>
                </a:lnTo>
                <a:lnTo>
                  <a:pt x="2005" y="1141"/>
                </a:lnTo>
                <a:lnTo>
                  <a:pt x="2026" y="1141"/>
                </a:lnTo>
                <a:lnTo>
                  <a:pt x="2048" y="1152"/>
                </a:lnTo>
                <a:lnTo>
                  <a:pt x="2069" y="1152"/>
                </a:lnTo>
                <a:lnTo>
                  <a:pt x="2090" y="1141"/>
                </a:lnTo>
                <a:lnTo>
                  <a:pt x="2112" y="1141"/>
                </a:lnTo>
                <a:lnTo>
                  <a:pt x="2133" y="1152"/>
                </a:lnTo>
                <a:lnTo>
                  <a:pt x="2154" y="1162"/>
                </a:lnTo>
                <a:lnTo>
                  <a:pt x="2176" y="1162"/>
                </a:lnTo>
                <a:lnTo>
                  <a:pt x="2197" y="1173"/>
                </a:lnTo>
                <a:lnTo>
                  <a:pt x="2218" y="1173"/>
                </a:lnTo>
                <a:lnTo>
                  <a:pt x="2240" y="1184"/>
                </a:lnTo>
                <a:lnTo>
                  <a:pt x="2261" y="1184"/>
                </a:lnTo>
                <a:lnTo>
                  <a:pt x="2282" y="1194"/>
                </a:lnTo>
                <a:lnTo>
                  <a:pt x="2304" y="1205"/>
                </a:lnTo>
                <a:lnTo>
                  <a:pt x="2325" y="1216"/>
                </a:lnTo>
                <a:lnTo>
                  <a:pt x="2346" y="1226"/>
                </a:lnTo>
                <a:lnTo>
                  <a:pt x="2368" y="1237"/>
                </a:lnTo>
                <a:lnTo>
                  <a:pt x="2389" y="1248"/>
                </a:lnTo>
                <a:lnTo>
                  <a:pt x="2410" y="1258"/>
                </a:lnTo>
                <a:lnTo>
                  <a:pt x="2432" y="1269"/>
                </a:lnTo>
                <a:lnTo>
                  <a:pt x="2453" y="1280"/>
                </a:lnTo>
                <a:lnTo>
                  <a:pt x="2474" y="1290"/>
                </a:lnTo>
                <a:lnTo>
                  <a:pt x="2496" y="1301"/>
                </a:lnTo>
                <a:lnTo>
                  <a:pt x="2517" y="1312"/>
                </a:lnTo>
                <a:lnTo>
                  <a:pt x="2528" y="1333"/>
                </a:lnTo>
                <a:lnTo>
                  <a:pt x="2560" y="1344"/>
                </a:lnTo>
                <a:lnTo>
                  <a:pt x="2581" y="1354"/>
                </a:lnTo>
                <a:lnTo>
                  <a:pt x="2602" y="1354"/>
                </a:lnTo>
                <a:lnTo>
                  <a:pt x="2624" y="1365"/>
                </a:lnTo>
                <a:lnTo>
                  <a:pt x="2645" y="1365"/>
                </a:lnTo>
                <a:lnTo>
                  <a:pt x="2666" y="1365"/>
                </a:lnTo>
                <a:lnTo>
                  <a:pt x="2677" y="1344"/>
                </a:lnTo>
                <a:lnTo>
                  <a:pt x="2688" y="1322"/>
                </a:lnTo>
                <a:lnTo>
                  <a:pt x="2698" y="1301"/>
                </a:lnTo>
                <a:lnTo>
                  <a:pt x="2709" y="1280"/>
                </a:lnTo>
                <a:lnTo>
                  <a:pt x="2709" y="1258"/>
                </a:lnTo>
                <a:lnTo>
                  <a:pt x="2709" y="1237"/>
                </a:lnTo>
                <a:lnTo>
                  <a:pt x="2720" y="1216"/>
                </a:lnTo>
                <a:lnTo>
                  <a:pt x="2720" y="1194"/>
                </a:lnTo>
                <a:lnTo>
                  <a:pt x="2730" y="1173"/>
                </a:lnTo>
                <a:lnTo>
                  <a:pt x="2741" y="1152"/>
                </a:lnTo>
                <a:lnTo>
                  <a:pt x="2752" y="1130"/>
                </a:lnTo>
                <a:lnTo>
                  <a:pt x="2752" y="1109"/>
                </a:lnTo>
                <a:lnTo>
                  <a:pt x="2773" y="1098"/>
                </a:lnTo>
                <a:lnTo>
                  <a:pt x="2794" y="1109"/>
                </a:lnTo>
                <a:lnTo>
                  <a:pt x="2805" y="1130"/>
                </a:lnTo>
                <a:lnTo>
                  <a:pt x="2816" y="1152"/>
                </a:lnTo>
                <a:lnTo>
                  <a:pt x="2826" y="1173"/>
                </a:lnTo>
                <a:lnTo>
                  <a:pt x="2837" y="1194"/>
                </a:lnTo>
                <a:lnTo>
                  <a:pt x="2837" y="1216"/>
                </a:lnTo>
                <a:lnTo>
                  <a:pt x="2848" y="1237"/>
                </a:lnTo>
                <a:lnTo>
                  <a:pt x="2858" y="1258"/>
                </a:lnTo>
                <a:lnTo>
                  <a:pt x="2869" y="1280"/>
                </a:lnTo>
                <a:lnTo>
                  <a:pt x="2890" y="1301"/>
                </a:lnTo>
                <a:lnTo>
                  <a:pt x="2901" y="1322"/>
                </a:lnTo>
                <a:lnTo>
                  <a:pt x="2922" y="1333"/>
                </a:lnTo>
                <a:lnTo>
                  <a:pt x="2933" y="1354"/>
                </a:lnTo>
                <a:lnTo>
                  <a:pt x="2954" y="1365"/>
                </a:lnTo>
                <a:lnTo>
                  <a:pt x="2976" y="1376"/>
                </a:lnTo>
                <a:lnTo>
                  <a:pt x="2997" y="1386"/>
                </a:lnTo>
                <a:lnTo>
                  <a:pt x="3018" y="1397"/>
                </a:lnTo>
                <a:lnTo>
                  <a:pt x="3040" y="1408"/>
                </a:lnTo>
                <a:lnTo>
                  <a:pt x="3061" y="1418"/>
                </a:lnTo>
                <a:lnTo>
                  <a:pt x="3082" y="1418"/>
                </a:lnTo>
                <a:lnTo>
                  <a:pt x="3104" y="1429"/>
                </a:lnTo>
                <a:lnTo>
                  <a:pt x="3082" y="1440"/>
                </a:lnTo>
                <a:lnTo>
                  <a:pt x="3061" y="1450"/>
                </a:lnTo>
                <a:lnTo>
                  <a:pt x="3040" y="1450"/>
                </a:lnTo>
                <a:lnTo>
                  <a:pt x="3061" y="1440"/>
                </a:lnTo>
                <a:lnTo>
                  <a:pt x="3082" y="1418"/>
                </a:lnTo>
                <a:lnTo>
                  <a:pt x="3104" y="1418"/>
                </a:lnTo>
                <a:lnTo>
                  <a:pt x="3125" y="1429"/>
                </a:lnTo>
                <a:lnTo>
                  <a:pt x="3146" y="1429"/>
                </a:lnTo>
                <a:lnTo>
                  <a:pt x="3168" y="1440"/>
                </a:lnTo>
                <a:lnTo>
                  <a:pt x="3189" y="1450"/>
                </a:lnTo>
                <a:lnTo>
                  <a:pt x="3210" y="1450"/>
                </a:lnTo>
                <a:lnTo>
                  <a:pt x="3232" y="1461"/>
                </a:lnTo>
                <a:lnTo>
                  <a:pt x="3253" y="1472"/>
                </a:lnTo>
                <a:lnTo>
                  <a:pt x="3274" y="1472"/>
                </a:lnTo>
                <a:lnTo>
                  <a:pt x="3296" y="1472"/>
                </a:lnTo>
                <a:lnTo>
                  <a:pt x="3317" y="1482"/>
                </a:lnTo>
                <a:lnTo>
                  <a:pt x="3338" y="1482"/>
                </a:lnTo>
                <a:lnTo>
                  <a:pt x="3360" y="1482"/>
                </a:lnTo>
                <a:lnTo>
                  <a:pt x="3381" y="1493"/>
                </a:lnTo>
                <a:lnTo>
                  <a:pt x="3413" y="1493"/>
                </a:lnTo>
                <a:lnTo>
                  <a:pt x="3434" y="1493"/>
                </a:lnTo>
                <a:lnTo>
                  <a:pt x="3456" y="1493"/>
                </a:lnTo>
                <a:lnTo>
                  <a:pt x="3477" y="1493"/>
                </a:lnTo>
                <a:lnTo>
                  <a:pt x="3509" y="1504"/>
                </a:lnTo>
                <a:lnTo>
                  <a:pt x="3530" y="1504"/>
                </a:lnTo>
                <a:lnTo>
                  <a:pt x="3552" y="1504"/>
                </a:lnTo>
                <a:lnTo>
                  <a:pt x="3573" y="1504"/>
                </a:lnTo>
                <a:lnTo>
                  <a:pt x="3594" y="1504"/>
                </a:lnTo>
                <a:lnTo>
                  <a:pt x="3616" y="1514"/>
                </a:lnTo>
                <a:lnTo>
                  <a:pt x="3637" y="1514"/>
                </a:lnTo>
                <a:lnTo>
                  <a:pt x="3658" y="1514"/>
                </a:lnTo>
                <a:lnTo>
                  <a:pt x="3701" y="1504"/>
                </a:lnTo>
                <a:lnTo>
                  <a:pt x="3722" y="1504"/>
                </a:lnTo>
                <a:lnTo>
                  <a:pt x="3744" y="1504"/>
                </a:lnTo>
                <a:lnTo>
                  <a:pt x="3765" y="1504"/>
                </a:lnTo>
                <a:lnTo>
                  <a:pt x="3786" y="1504"/>
                </a:lnTo>
                <a:lnTo>
                  <a:pt x="3829" y="1504"/>
                </a:lnTo>
                <a:lnTo>
                  <a:pt x="3861" y="1493"/>
                </a:lnTo>
                <a:lnTo>
                  <a:pt x="3882" y="1493"/>
                </a:lnTo>
                <a:lnTo>
                  <a:pt x="3904" y="1493"/>
                </a:lnTo>
                <a:lnTo>
                  <a:pt x="3925" y="1493"/>
                </a:lnTo>
                <a:lnTo>
                  <a:pt x="3946" y="1482"/>
                </a:lnTo>
                <a:lnTo>
                  <a:pt x="3968" y="1482"/>
                </a:lnTo>
                <a:lnTo>
                  <a:pt x="3989" y="1482"/>
                </a:lnTo>
                <a:lnTo>
                  <a:pt x="4010" y="1493"/>
                </a:lnTo>
                <a:lnTo>
                  <a:pt x="4032" y="1493"/>
                </a:lnTo>
                <a:lnTo>
                  <a:pt x="4053" y="1493"/>
                </a:lnTo>
                <a:lnTo>
                  <a:pt x="4074" y="1504"/>
                </a:lnTo>
                <a:lnTo>
                  <a:pt x="4096" y="1514"/>
                </a:lnTo>
                <a:lnTo>
                  <a:pt x="4117" y="1514"/>
                </a:lnTo>
                <a:lnTo>
                  <a:pt x="4138" y="1525"/>
                </a:lnTo>
                <a:lnTo>
                  <a:pt x="4181" y="1536"/>
                </a:lnTo>
                <a:lnTo>
                  <a:pt x="4202" y="1536"/>
                </a:lnTo>
                <a:lnTo>
                  <a:pt x="4224" y="1536"/>
                </a:lnTo>
                <a:lnTo>
                  <a:pt x="4245" y="1536"/>
                </a:lnTo>
                <a:lnTo>
                  <a:pt x="4266" y="1546"/>
                </a:lnTo>
                <a:lnTo>
                  <a:pt x="4288" y="1536"/>
                </a:lnTo>
                <a:lnTo>
                  <a:pt x="4288" y="1525"/>
                </a:lnTo>
                <a:lnTo>
                  <a:pt x="4277" y="1525"/>
                </a:lnTo>
                <a:lnTo>
                  <a:pt x="4373" y="1546"/>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GB"/>
          </a:p>
        </p:txBody>
      </p:sp>
      <p:sp>
        <p:nvSpPr>
          <p:cNvPr id="29709" name="Freeform 13"/>
          <p:cNvSpPr>
            <a:spLocks/>
          </p:cNvSpPr>
          <p:nvPr/>
        </p:nvSpPr>
        <p:spPr bwMode="auto">
          <a:xfrm>
            <a:off x="1754188" y="2084388"/>
            <a:ext cx="6283325" cy="2541587"/>
          </a:xfrm>
          <a:custGeom>
            <a:avLst/>
            <a:gdLst>
              <a:gd name="T0" fmla="*/ 43 w 4353"/>
              <a:gd name="T1" fmla="*/ 427 h 1814"/>
              <a:gd name="T2" fmla="*/ 117 w 4353"/>
              <a:gd name="T3" fmla="*/ 416 h 1814"/>
              <a:gd name="T4" fmla="*/ 181 w 4353"/>
              <a:gd name="T5" fmla="*/ 352 h 1814"/>
              <a:gd name="T6" fmla="*/ 224 w 4353"/>
              <a:gd name="T7" fmla="*/ 277 h 1814"/>
              <a:gd name="T8" fmla="*/ 245 w 4353"/>
              <a:gd name="T9" fmla="*/ 192 h 1814"/>
              <a:gd name="T10" fmla="*/ 277 w 4353"/>
              <a:gd name="T11" fmla="*/ 96 h 1814"/>
              <a:gd name="T12" fmla="*/ 352 w 4353"/>
              <a:gd name="T13" fmla="*/ 53 h 1814"/>
              <a:gd name="T14" fmla="*/ 448 w 4353"/>
              <a:gd name="T15" fmla="*/ 11 h 1814"/>
              <a:gd name="T16" fmla="*/ 533 w 4353"/>
              <a:gd name="T17" fmla="*/ 0 h 1814"/>
              <a:gd name="T18" fmla="*/ 619 w 4353"/>
              <a:gd name="T19" fmla="*/ 11 h 1814"/>
              <a:gd name="T20" fmla="*/ 693 w 4353"/>
              <a:gd name="T21" fmla="*/ 53 h 1814"/>
              <a:gd name="T22" fmla="*/ 757 w 4353"/>
              <a:gd name="T23" fmla="*/ 117 h 1814"/>
              <a:gd name="T24" fmla="*/ 800 w 4353"/>
              <a:gd name="T25" fmla="*/ 192 h 1814"/>
              <a:gd name="T26" fmla="*/ 853 w 4353"/>
              <a:gd name="T27" fmla="*/ 267 h 1814"/>
              <a:gd name="T28" fmla="*/ 875 w 4353"/>
              <a:gd name="T29" fmla="*/ 352 h 1814"/>
              <a:gd name="T30" fmla="*/ 928 w 4353"/>
              <a:gd name="T31" fmla="*/ 437 h 1814"/>
              <a:gd name="T32" fmla="*/ 971 w 4353"/>
              <a:gd name="T33" fmla="*/ 512 h 1814"/>
              <a:gd name="T34" fmla="*/ 1035 w 4353"/>
              <a:gd name="T35" fmla="*/ 587 h 1814"/>
              <a:gd name="T36" fmla="*/ 1120 w 4353"/>
              <a:gd name="T37" fmla="*/ 640 h 1814"/>
              <a:gd name="T38" fmla="*/ 1195 w 4353"/>
              <a:gd name="T39" fmla="*/ 651 h 1814"/>
              <a:gd name="T40" fmla="*/ 1248 w 4353"/>
              <a:gd name="T41" fmla="*/ 693 h 1814"/>
              <a:gd name="T42" fmla="*/ 1333 w 4353"/>
              <a:gd name="T43" fmla="*/ 747 h 1814"/>
              <a:gd name="T44" fmla="*/ 1419 w 4353"/>
              <a:gd name="T45" fmla="*/ 768 h 1814"/>
              <a:gd name="T46" fmla="*/ 1504 w 4353"/>
              <a:gd name="T47" fmla="*/ 779 h 1814"/>
              <a:gd name="T48" fmla="*/ 1589 w 4353"/>
              <a:gd name="T49" fmla="*/ 800 h 1814"/>
              <a:gd name="T50" fmla="*/ 1675 w 4353"/>
              <a:gd name="T51" fmla="*/ 843 h 1814"/>
              <a:gd name="T52" fmla="*/ 1781 w 4353"/>
              <a:gd name="T53" fmla="*/ 875 h 1814"/>
              <a:gd name="T54" fmla="*/ 1867 w 4353"/>
              <a:gd name="T55" fmla="*/ 875 h 1814"/>
              <a:gd name="T56" fmla="*/ 1952 w 4353"/>
              <a:gd name="T57" fmla="*/ 885 h 1814"/>
              <a:gd name="T58" fmla="*/ 2037 w 4353"/>
              <a:gd name="T59" fmla="*/ 896 h 1814"/>
              <a:gd name="T60" fmla="*/ 2123 w 4353"/>
              <a:gd name="T61" fmla="*/ 896 h 1814"/>
              <a:gd name="T62" fmla="*/ 2208 w 4353"/>
              <a:gd name="T63" fmla="*/ 896 h 1814"/>
              <a:gd name="T64" fmla="*/ 2293 w 4353"/>
              <a:gd name="T65" fmla="*/ 917 h 1814"/>
              <a:gd name="T66" fmla="*/ 2379 w 4353"/>
              <a:gd name="T67" fmla="*/ 960 h 1814"/>
              <a:gd name="T68" fmla="*/ 2453 w 4353"/>
              <a:gd name="T69" fmla="*/ 1024 h 1814"/>
              <a:gd name="T70" fmla="*/ 2539 w 4353"/>
              <a:gd name="T71" fmla="*/ 1056 h 1814"/>
              <a:gd name="T72" fmla="*/ 2613 w 4353"/>
              <a:gd name="T73" fmla="*/ 1035 h 1814"/>
              <a:gd name="T74" fmla="*/ 2635 w 4353"/>
              <a:gd name="T75" fmla="*/ 960 h 1814"/>
              <a:gd name="T76" fmla="*/ 2656 w 4353"/>
              <a:gd name="T77" fmla="*/ 875 h 1814"/>
              <a:gd name="T78" fmla="*/ 2667 w 4353"/>
              <a:gd name="T79" fmla="*/ 789 h 1814"/>
              <a:gd name="T80" fmla="*/ 2688 w 4353"/>
              <a:gd name="T81" fmla="*/ 704 h 1814"/>
              <a:gd name="T82" fmla="*/ 2741 w 4353"/>
              <a:gd name="T83" fmla="*/ 651 h 1814"/>
              <a:gd name="T84" fmla="*/ 2773 w 4353"/>
              <a:gd name="T85" fmla="*/ 736 h 1814"/>
              <a:gd name="T86" fmla="*/ 2784 w 4353"/>
              <a:gd name="T87" fmla="*/ 821 h 1814"/>
              <a:gd name="T88" fmla="*/ 2869 w 4353"/>
              <a:gd name="T89" fmla="*/ 875 h 1814"/>
              <a:gd name="T90" fmla="*/ 2923 w 4353"/>
              <a:gd name="T91" fmla="*/ 939 h 1814"/>
              <a:gd name="T92" fmla="*/ 3008 w 4353"/>
              <a:gd name="T93" fmla="*/ 1013 h 1814"/>
              <a:gd name="T94" fmla="*/ 3093 w 4353"/>
              <a:gd name="T95" fmla="*/ 1056 h 1814"/>
              <a:gd name="T96" fmla="*/ 3189 w 4353"/>
              <a:gd name="T97" fmla="*/ 1099 h 1814"/>
              <a:gd name="T98" fmla="*/ 3264 w 4353"/>
              <a:gd name="T99" fmla="*/ 1184 h 1814"/>
              <a:gd name="T100" fmla="*/ 3339 w 4353"/>
              <a:gd name="T101" fmla="*/ 1248 h 1814"/>
              <a:gd name="T102" fmla="*/ 3456 w 4353"/>
              <a:gd name="T103" fmla="*/ 1323 h 1814"/>
              <a:gd name="T104" fmla="*/ 3563 w 4353"/>
              <a:gd name="T105" fmla="*/ 1376 h 1814"/>
              <a:gd name="T106" fmla="*/ 3659 w 4353"/>
              <a:gd name="T107" fmla="*/ 1429 h 1814"/>
              <a:gd name="T108" fmla="*/ 3776 w 4353"/>
              <a:gd name="T109" fmla="*/ 1504 h 1814"/>
              <a:gd name="T110" fmla="*/ 3872 w 4353"/>
              <a:gd name="T111" fmla="*/ 1547 h 1814"/>
              <a:gd name="T112" fmla="*/ 3957 w 4353"/>
              <a:gd name="T113" fmla="*/ 1589 h 1814"/>
              <a:gd name="T114" fmla="*/ 4021 w 4353"/>
              <a:gd name="T115" fmla="*/ 1643 h 1814"/>
              <a:gd name="T116" fmla="*/ 4096 w 4353"/>
              <a:gd name="T117" fmla="*/ 1696 h 1814"/>
              <a:gd name="T118" fmla="*/ 4181 w 4353"/>
              <a:gd name="T119" fmla="*/ 1749 h 1814"/>
              <a:gd name="T120" fmla="*/ 4267 w 4353"/>
              <a:gd name="T121" fmla="*/ 1781 h 1814"/>
              <a:gd name="T122" fmla="*/ 4352 w 4353"/>
              <a:gd name="T123" fmla="*/ 1813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53" h="1814">
                <a:moveTo>
                  <a:pt x="0" y="373"/>
                </a:moveTo>
                <a:lnTo>
                  <a:pt x="0" y="395"/>
                </a:lnTo>
                <a:lnTo>
                  <a:pt x="21" y="405"/>
                </a:lnTo>
                <a:lnTo>
                  <a:pt x="43" y="427"/>
                </a:lnTo>
                <a:lnTo>
                  <a:pt x="64" y="437"/>
                </a:lnTo>
                <a:lnTo>
                  <a:pt x="85" y="437"/>
                </a:lnTo>
                <a:lnTo>
                  <a:pt x="107" y="437"/>
                </a:lnTo>
                <a:lnTo>
                  <a:pt x="117" y="416"/>
                </a:lnTo>
                <a:lnTo>
                  <a:pt x="139" y="405"/>
                </a:lnTo>
                <a:lnTo>
                  <a:pt x="139" y="384"/>
                </a:lnTo>
                <a:lnTo>
                  <a:pt x="160" y="373"/>
                </a:lnTo>
                <a:lnTo>
                  <a:pt x="181" y="352"/>
                </a:lnTo>
                <a:lnTo>
                  <a:pt x="181" y="331"/>
                </a:lnTo>
                <a:lnTo>
                  <a:pt x="192" y="309"/>
                </a:lnTo>
                <a:lnTo>
                  <a:pt x="213" y="299"/>
                </a:lnTo>
                <a:lnTo>
                  <a:pt x="224" y="277"/>
                </a:lnTo>
                <a:lnTo>
                  <a:pt x="245" y="256"/>
                </a:lnTo>
                <a:lnTo>
                  <a:pt x="245" y="235"/>
                </a:lnTo>
                <a:lnTo>
                  <a:pt x="245" y="213"/>
                </a:lnTo>
                <a:lnTo>
                  <a:pt x="245" y="192"/>
                </a:lnTo>
                <a:lnTo>
                  <a:pt x="245" y="160"/>
                </a:lnTo>
                <a:lnTo>
                  <a:pt x="267" y="139"/>
                </a:lnTo>
                <a:lnTo>
                  <a:pt x="267" y="117"/>
                </a:lnTo>
                <a:lnTo>
                  <a:pt x="277" y="96"/>
                </a:lnTo>
                <a:lnTo>
                  <a:pt x="299" y="85"/>
                </a:lnTo>
                <a:lnTo>
                  <a:pt x="320" y="75"/>
                </a:lnTo>
                <a:lnTo>
                  <a:pt x="341" y="75"/>
                </a:lnTo>
                <a:lnTo>
                  <a:pt x="352" y="53"/>
                </a:lnTo>
                <a:lnTo>
                  <a:pt x="373" y="53"/>
                </a:lnTo>
                <a:lnTo>
                  <a:pt x="405" y="32"/>
                </a:lnTo>
                <a:lnTo>
                  <a:pt x="427" y="21"/>
                </a:lnTo>
                <a:lnTo>
                  <a:pt x="448" y="11"/>
                </a:lnTo>
                <a:lnTo>
                  <a:pt x="469" y="11"/>
                </a:lnTo>
                <a:lnTo>
                  <a:pt x="491" y="0"/>
                </a:lnTo>
                <a:lnTo>
                  <a:pt x="512" y="0"/>
                </a:lnTo>
                <a:lnTo>
                  <a:pt x="533" y="0"/>
                </a:lnTo>
                <a:lnTo>
                  <a:pt x="555" y="11"/>
                </a:lnTo>
                <a:lnTo>
                  <a:pt x="576" y="11"/>
                </a:lnTo>
                <a:lnTo>
                  <a:pt x="597" y="11"/>
                </a:lnTo>
                <a:lnTo>
                  <a:pt x="619" y="11"/>
                </a:lnTo>
                <a:lnTo>
                  <a:pt x="640" y="21"/>
                </a:lnTo>
                <a:lnTo>
                  <a:pt x="661" y="32"/>
                </a:lnTo>
                <a:lnTo>
                  <a:pt x="683" y="32"/>
                </a:lnTo>
                <a:lnTo>
                  <a:pt x="693" y="53"/>
                </a:lnTo>
                <a:lnTo>
                  <a:pt x="715" y="64"/>
                </a:lnTo>
                <a:lnTo>
                  <a:pt x="736" y="75"/>
                </a:lnTo>
                <a:lnTo>
                  <a:pt x="747" y="96"/>
                </a:lnTo>
                <a:lnTo>
                  <a:pt x="757" y="117"/>
                </a:lnTo>
                <a:lnTo>
                  <a:pt x="779" y="128"/>
                </a:lnTo>
                <a:lnTo>
                  <a:pt x="779" y="149"/>
                </a:lnTo>
                <a:lnTo>
                  <a:pt x="789" y="171"/>
                </a:lnTo>
                <a:lnTo>
                  <a:pt x="800" y="192"/>
                </a:lnTo>
                <a:lnTo>
                  <a:pt x="821" y="203"/>
                </a:lnTo>
                <a:lnTo>
                  <a:pt x="821" y="224"/>
                </a:lnTo>
                <a:lnTo>
                  <a:pt x="843" y="245"/>
                </a:lnTo>
                <a:lnTo>
                  <a:pt x="853" y="267"/>
                </a:lnTo>
                <a:lnTo>
                  <a:pt x="853" y="288"/>
                </a:lnTo>
                <a:lnTo>
                  <a:pt x="864" y="309"/>
                </a:lnTo>
                <a:lnTo>
                  <a:pt x="875" y="331"/>
                </a:lnTo>
                <a:lnTo>
                  <a:pt x="875" y="352"/>
                </a:lnTo>
                <a:lnTo>
                  <a:pt x="885" y="373"/>
                </a:lnTo>
                <a:lnTo>
                  <a:pt x="896" y="395"/>
                </a:lnTo>
                <a:lnTo>
                  <a:pt x="907" y="416"/>
                </a:lnTo>
                <a:lnTo>
                  <a:pt x="928" y="437"/>
                </a:lnTo>
                <a:lnTo>
                  <a:pt x="949" y="448"/>
                </a:lnTo>
                <a:lnTo>
                  <a:pt x="960" y="469"/>
                </a:lnTo>
                <a:lnTo>
                  <a:pt x="960" y="491"/>
                </a:lnTo>
                <a:lnTo>
                  <a:pt x="971" y="512"/>
                </a:lnTo>
                <a:lnTo>
                  <a:pt x="981" y="533"/>
                </a:lnTo>
                <a:lnTo>
                  <a:pt x="992" y="555"/>
                </a:lnTo>
                <a:lnTo>
                  <a:pt x="1013" y="576"/>
                </a:lnTo>
                <a:lnTo>
                  <a:pt x="1035" y="587"/>
                </a:lnTo>
                <a:lnTo>
                  <a:pt x="1056" y="608"/>
                </a:lnTo>
                <a:lnTo>
                  <a:pt x="1077" y="619"/>
                </a:lnTo>
                <a:lnTo>
                  <a:pt x="1099" y="629"/>
                </a:lnTo>
                <a:lnTo>
                  <a:pt x="1120" y="640"/>
                </a:lnTo>
                <a:lnTo>
                  <a:pt x="1141" y="651"/>
                </a:lnTo>
                <a:lnTo>
                  <a:pt x="1163" y="661"/>
                </a:lnTo>
                <a:lnTo>
                  <a:pt x="1184" y="672"/>
                </a:lnTo>
                <a:lnTo>
                  <a:pt x="1195" y="651"/>
                </a:lnTo>
                <a:lnTo>
                  <a:pt x="1216" y="651"/>
                </a:lnTo>
                <a:lnTo>
                  <a:pt x="1227" y="672"/>
                </a:lnTo>
                <a:lnTo>
                  <a:pt x="1248" y="672"/>
                </a:lnTo>
                <a:lnTo>
                  <a:pt x="1248" y="693"/>
                </a:lnTo>
                <a:lnTo>
                  <a:pt x="1269" y="704"/>
                </a:lnTo>
                <a:lnTo>
                  <a:pt x="1291" y="715"/>
                </a:lnTo>
                <a:lnTo>
                  <a:pt x="1312" y="736"/>
                </a:lnTo>
                <a:lnTo>
                  <a:pt x="1333" y="747"/>
                </a:lnTo>
                <a:lnTo>
                  <a:pt x="1355" y="757"/>
                </a:lnTo>
                <a:lnTo>
                  <a:pt x="1376" y="757"/>
                </a:lnTo>
                <a:lnTo>
                  <a:pt x="1397" y="768"/>
                </a:lnTo>
                <a:lnTo>
                  <a:pt x="1419" y="768"/>
                </a:lnTo>
                <a:lnTo>
                  <a:pt x="1440" y="768"/>
                </a:lnTo>
                <a:lnTo>
                  <a:pt x="1461" y="768"/>
                </a:lnTo>
                <a:lnTo>
                  <a:pt x="1483" y="779"/>
                </a:lnTo>
                <a:lnTo>
                  <a:pt x="1504" y="779"/>
                </a:lnTo>
                <a:lnTo>
                  <a:pt x="1525" y="779"/>
                </a:lnTo>
                <a:lnTo>
                  <a:pt x="1547" y="789"/>
                </a:lnTo>
                <a:lnTo>
                  <a:pt x="1568" y="800"/>
                </a:lnTo>
                <a:lnTo>
                  <a:pt x="1589" y="800"/>
                </a:lnTo>
                <a:lnTo>
                  <a:pt x="1611" y="811"/>
                </a:lnTo>
                <a:lnTo>
                  <a:pt x="1632" y="821"/>
                </a:lnTo>
                <a:lnTo>
                  <a:pt x="1653" y="832"/>
                </a:lnTo>
                <a:lnTo>
                  <a:pt x="1675" y="843"/>
                </a:lnTo>
                <a:lnTo>
                  <a:pt x="1707" y="853"/>
                </a:lnTo>
                <a:lnTo>
                  <a:pt x="1739" y="853"/>
                </a:lnTo>
                <a:lnTo>
                  <a:pt x="1760" y="864"/>
                </a:lnTo>
                <a:lnTo>
                  <a:pt x="1781" y="875"/>
                </a:lnTo>
                <a:lnTo>
                  <a:pt x="1803" y="875"/>
                </a:lnTo>
                <a:lnTo>
                  <a:pt x="1824" y="875"/>
                </a:lnTo>
                <a:lnTo>
                  <a:pt x="1845" y="875"/>
                </a:lnTo>
                <a:lnTo>
                  <a:pt x="1867" y="875"/>
                </a:lnTo>
                <a:lnTo>
                  <a:pt x="1888" y="875"/>
                </a:lnTo>
                <a:lnTo>
                  <a:pt x="1909" y="875"/>
                </a:lnTo>
                <a:lnTo>
                  <a:pt x="1931" y="875"/>
                </a:lnTo>
                <a:lnTo>
                  <a:pt x="1952" y="885"/>
                </a:lnTo>
                <a:lnTo>
                  <a:pt x="1973" y="885"/>
                </a:lnTo>
                <a:lnTo>
                  <a:pt x="1995" y="885"/>
                </a:lnTo>
                <a:lnTo>
                  <a:pt x="2016" y="885"/>
                </a:lnTo>
                <a:lnTo>
                  <a:pt x="2037" y="896"/>
                </a:lnTo>
                <a:lnTo>
                  <a:pt x="2059" y="896"/>
                </a:lnTo>
                <a:lnTo>
                  <a:pt x="2080" y="896"/>
                </a:lnTo>
                <a:lnTo>
                  <a:pt x="2101" y="896"/>
                </a:lnTo>
                <a:lnTo>
                  <a:pt x="2123" y="896"/>
                </a:lnTo>
                <a:lnTo>
                  <a:pt x="2144" y="896"/>
                </a:lnTo>
                <a:lnTo>
                  <a:pt x="2165" y="885"/>
                </a:lnTo>
                <a:lnTo>
                  <a:pt x="2187" y="885"/>
                </a:lnTo>
                <a:lnTo>
                  <a:pt x="2208" y="896"/>
                </a:lnTo>
                <a:lnTo>
                  <a:pt x="2229" y="907"/>
                </a:lnTo>
                <a:lnTo>
                  <a:pt x="2251" y="907"/>
                </a:lnTo>
                <a:lnTo>
                  <a:pt x="2272" y="907"/>
                </a:lnTo>
                <a:lnTo>
                  <a:pt x="2293" y="917"/>
                </a:lnTo>
                <a:lnTo>
                  <a:pt x="2315" y="917"/>
                </a:lnTo>
                <a:lnTo>
                  <a:pt x="2336" y="928"/>
                </a:lnTo>
                <a:lnTo>
                  <a:pt x="2357" y="939"/>
                </a:lnTo>
                <a:lnTo>
                  <a:pt x="2379" y="960"/>
                </a:lnTo>
                <a:lnTo>
                  <a:pt x="2389" y="981"/>
                </a:lnTo>
                <a:lnTo>
                  <a:pt x="2411" y="1003"/>
                </a:lnTo>
                <a:lnTo>
                  <a:pt x="2432" y="1013"/>
                </a:lnTo>
                <a:lnTo>
                  <a:pt x="2453" y="1024"/>
                </a:lnTo>
                <a:lnTo>
                  <a:pt x="2475" y="1024"/>
                </a:lnTo>
                <a:lnTo>
                  <a:pt x="2496" y="1035"/>
                </a:lnTo>
                <a:lnTo>
                  <a:pt x="2517" y="1045"/>
                </a:lnTo>
                <a:lnTo>
                  <a:pt x="2539" y="1056"/>
                </a:lnTo>
                <a:lnTo>
                  <a:pt x="2560" y="1067"/>
                </a:lnTo>
                <a:lnTo>
                  <a:pt x="2581" y="1067"/>
                </a:lnTo>
                <a:lnTo>
                  <a:pt x="2603" y="1056"/>
                </a:lnTo>
                <a:lnTo>
                  <a:pt x="2613" y="1035"/>
                </a:lnTo>
                <a:lnTo>
                  <a:pt x="2635" y="1024"/>
                </a:lnTo>
                <a:lnTo>
                  <a:pt x="2635" y="1003"/>
                </a:lnTo>
                <a:lnTo>
                  <a:pt x="2635" y="981"/>
                </a:lnTo>
                <a:lnTo>
                  <a:pt x="2635" y="960"/>
                </a:lnTo>
                <a:lnTo>
                  <a:pt x="2645" y="939"/>
                </a:lnTo>
                <a:lnTo>
                  <a:pt x="2645" y="917"/>
                </a:lnTo>
                <a:lnTo>
                  <a:pt x="2645" y="896"/>
                </a:lnTo>
                <a:lnTo>
                  <a:pt x="2656" y="875"/>
                </a:lnTo>
                <a:lnTo>
                  <a:pt x="2656" y="853"/>
                </a:lnTo>
                <a:lnTo>
                  <a:pt x="2656" y="832"/>
                </a:lnTo>
                <a:lnTo>
                  <a:pt x="2656" y="811"/>
                </a:lnTo>
                <a:lnTo>
                  <a:pt x="2667" y="789"/>
                </a:lnTo>
                <a:lnTo>
                  <a:pt x="2667" y="768"/>
                </a:lnTo>
                <a:lnTo>
                  <a:pt x="2677" y="747"/>
                </a:lnTo>
                <a:lnTo>
                  <a:pt x="2688" y="725"/>
                </a:lnTo>
                <a:lnTo>
                  <a:pt x="2688" y="704"/>
                </a:lnTo>
                <a:lnTo>
                  <a:pt x="2699" y="683"/>
                </a:lnTo>
                <a:lnTo>
                  <a:pt x="2709" y="661"/>
                </a:lnTo>
                <a:lnTo>
                  <a:pt x="2720" y="640"/>
                </a:lnTo>
                <a:lnTo>
                  <a:pt x="2741" y="651"/>
                </a:lnTo>
                <a:lnTo>
                  <a:pt x="2752" y="672"/>
                </a:lnTo>
                <a:lnTo>
                  <a:pt x="2773" y="693"/>
                </a:lnTo>
                <a:lnTo>
                  <a:pt x="2773" y="715"/>
                </a:lnTo>
                <a:lnTo>
                  <a:pt x="2773" y="736"/>
                </a:lnTo>
                <a:lnTo>
                  <a:pt x="2773" y="757"/>
                </a:lnTo>
                <a:lnTo>
                  <a:pt x="2773" y="779"/>
                </a:lnTo>
                <a:lnTo>
                  <a:pt x="2784" y="800"/>
                </a:lnTo>
                <a:lnTo>
                  <a:pt x="2784" y="821"/>
                </a:lnTo>
                <a:lnTo>
                  <a:pt x="2805" y="832"/>
                </a:lnTo>
                <a:lnTo>
                  <a:pt x="2827" y="843"/>
                </a:lnTo>
                <a:lnTo>
                  <a:pt x="2848" y="853"/>
                </a:lnTo>
                <a:lnTo>
                  <a:pt x="2869" y="875"/>
                </a:lnTo>
                <a:lnTo>
                  <a:pt x="2880" y="896"/>
                </a:lnTo>
                <a:lnTo>
                  <a:pt x="2901" y="896"/>
                </a:lnTo>
                <a:lnTo>
                  <a:pt x="2912" y="917"/>
                </a:lnTo>
                <a:lnTo>
                  <a:pt x="2923" y="939"/>
                </a:lnTo>
                <a:lnTo>
                  <a:pt x="2944" y="960"/>
                </a:lnTo>
                <a:lnTo>
                  <a:pt x="2965" y="971"/>
                </a:lnTo>
                <a:lnTo>
                  <a:pt x="2997" y="992"/>
                </a:lnTo>
                <a:lnTo>
                  <a:pt x="3008" y="1013"/>
                </a:lnTo>
                <a:lnTo>
                  <a:pt x="3029" y="1013"/>
                </a:lnTo>
                <a:lnTo>
                  <a:pt x="3051" y="1035"/>
                </a:lnTo>
                <a:lnTo>
                  <a:pt x="3072" y="1045"/>
                </a:lnTo>
                <a:lnTo>
                  <a:pt x="3093" y="1056"/>
                </a:lnTo>
                <a:lnTo>
                  <a:pt x="3125" y="1077"/>
                </a:lnTo>
                <a:lnTo>
                  <a:pt x="3147" y="1077"/>
                </a:lnTo>
                <a:lnTo>
                  <a:pt x="3168" y="1088"/>
                </a:lnTo>
                <a:lnTo>
                  <a:pt x="3189" y="1099"/>
                </a:lnTo>
                <a:lnTo>
                  <a:pt x="3200" y="1120"/>
                </a:lnTo>
                <a:lnTo>
                  <a:pt x="3221" y="1141"/>
                </a:lnTo>
                <a:lnTo>
                  <a:pt x="3243" y="1163"/>
                </a:lnTo>
                <a:lnTo>
                  <a:pt x="3264" y="1184"/>
                </a:lnTo>
                <a:lnTo>
                  <a:pt x="3275" y="1205"/>
                </a:lnTo>
                <a:lnTo>
                  <a:pt x="3296" y="1205"/>
                </a:lnTo>
                <a:lnTo>
                  <a:pt x="3317" y="1227"/>
                </a:lnTo>
                <a:lnTo>
                  <a:pt x="3339" y="1248"/>
                </a:lnTo>
                <a:lnTo>
                  <a:pt x="3381" y="1269"/>
                </a:lnTo>
                <a:lnTo>
                  <a:pt x="3403" y="1280"/>
                </a:lnTo>
                <a:lnTo>
                  <a:pt x="3435" y="1301"/>
                </a:lnTo>
                <a:lnTo>
                  <a:pt x="3456" y="1323"/>
                </a:lnTo>
                <a:lnTo>
                  <a:pt x="3477" y="1323"/>
                </a:lnTo>
                <a:lnTo>
                  <a:pt x="3499" y="1355"/>
                </a:lnTo>
                <a:lnTo>
                  <a:pt x="3531" y="1355"/>
                </a:lnTo>
                <a:lnTo>
                  <a:pt x="3563" y="1376"/>
                </a:lnTo>
                <a:lnTo>
                  <a:pt x="3584" y="1397"/>
                </a:lnTo>
                <a:lnTo>
                  <a:pt x="3616" y="1408"/>
                </a:lnTo>
                <a:lnTo>
                  <a:pt x="3637" y="1429"/>
                </a:lnTo>
                <a:lnTo>
                  <a:pt x="3659" y="1429"/>
                </a:lnTo>
                <a:lnTo>
                  <a:pt x="3701" y="1451"/>
                </a:lnTo>
                <a:lnTo>
                  <a:pt x="3733" y="1472"/>
                </a:lnTo>
                <a:lnTo>
                  <a:pt x="3755" y="1493"/>
                </a:lnTo>
                <a:lnTo>
                  <a:pt x="3776" y="1504"/>
                </a:lnTo>
                <a:lnTo>
                  <a:pt x="3797" y="1504"/>
                </a:lnTo>
                <a:lnTo>
                  <a:pt x="3829" y="1525"/>
                </a:lnTo>
                <a:lnTo>
                  <a:pt x="3851" y="1536"/>
                </a:lnTo>
                <a:lnTo>
                  <a:pt x="3872" y="1547"/>
                </a:lnTo>
                <a:lnTo>
                  <a:pt x="3893" y="1568"/>
                </a:lnTo>
                <a:lnTo>
                  <a:pt x="3915" y="1579"/>
                </a:lnTo>
                <a:lnTo>
                  <a:pt x="3936" y="1579"/>
                </a:lnTo>
                <a:lnTo>
                  <a:pt x="3957" y="1589"/>
                </a:lnTo>
                <a:lnTo>
                  <a:pt x="3957" y="1611"/>
                </a:lnTo>
                <a:lnTo>
                  <a:pt x="3979" y="1621"/>
                </a:lnTo>
                <a:lnTo>
                  <a:pt x="4000" y="1632"/>
                </a:lnTo>
                <a:lnTo>
                  <a:pt x="4021" y="1643"/>
                </a:lnTo>
                <a:lnTo>
                  <a:pt x="4032" y="1664"/>
                </a:lnTo>
                <a:lnTo>
                  <a:pt x="4053" y="1664"/>
                </a:lnTo>
                <a:lnTo>
                  <a:pt x="4075" y="1675"/>
                </a:lnTo>
                <a:lnTo>
                  <a:pt x="4096" y="1696"/>
                </a:lnTo>
                <a:lnTo>
                  <a:pt x="4117" y="1707"/>
                </a:lnTo>
                <a:lnTo>
                  <a:pt x="4139" y="1717"/>
                </a:lnTo>
                <a:lnTo>
                  <a:pt x="4160" y="1728"/>
                </a:lnTo>
                <a:lnTo>
                  <a:pt x="4181" y="1749"/>
                </a:lnTo>
                <a:lnTo>
                  <a:pt x="4203" y="1760"/>
                </a:lnTo>
                <a:lnTo>
                  <a:pt x="4224" y="1771"/>
                </a:lnTo>
                <a:lnTo>
                  <a:pt x="4245" y="1781"/>
                </a:lnTo>
                <a:lnTo>
                  <a:pt x="4267" y="1781"/>
                </a:lnTo>
                <a:lnTo>
                  <a:pt x="4288" y="1803"/>
                </a:lnTo>
                <a:lnTo>
                  <a:pt x="4309" y="1813"/>
                </a:lnTo>
                <a:lnTo>
                  <a:pt x="4331" y="1813"/>
                </a:lnTo>
                <a:lnTo>
                  <a:pt x="4352" y="1813"/>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GB"/>
          </a:p>
        </p:txBody>
      </p:sp>
      <p:sp>
        <p:nvSpPr>
          <p:cNvPr id="29710" name="Freeform 14"/>
          <p:cNvSpPr>
            <a:spLocks/>
          </p:cNvSpPr>
          <p:nvPr/>
        </p:nvSpPr>
        <p:spPr bwMode="auto">
          <a:xfrm>
            <a:off x="1754188" y="3876675"/>
            <a:ext cx="6221412" cy="1093788"/>
          </a:xfrm>
          <a:custGeom>
            <a:avLst/>
            <a:gdLst>
              <a:gd name="T0" fmla="*/ 64 w 4310"/>
              <a:gd name="T1" fmla="*/ 373 h 780"/>
              <a:gd name="T2" fmla="*/ 149 w 4310"/>
              <a:gd name="T3" fmla="*/ 384 h 780"/>
              <a:gd name="T4" fmla="*/ 235 w 4310"/>
              <a:gd name="T5" fmla="*/ 384 h 780"/>
              <a:gd name="T6" fmla="*/ 320 w 4310"/>
              <a:gd name="T7" fmla="*/ 363 h 780"/>
              <a:gd name="T8" fmla="*/ 405 w 4310"/>
              <a:gd name="T9" fmla="*/ 352 h 780"/>
              <a:gd name="T10" fmla="*/ 491 w 4310"/>
              <a:gd name="T11" fmla="*/ 341 h 780"/>
              <a:gd name="T12" fmla="*/ 576 w 4310"/>
              <a:gd name="T13" fmla="*/ 320 h 780"/>
              <a:gd name="T14" fmla="*/ 661 w 4310"/>
              <a:gd name="T15" fmla="*/ 309 h 780"/>
              <a:gd name="T16" fmla="*/ 757 w 4310"/>
              <a:gd name="T17" fmla="*/ 309 h 780"/>
              <a:gd name="T18" fmla="*/ 843 w 4310"/>
              <a:gd name="T19" fmla="*/ 288 h 780"/>
              <a:gd name="T20" fmla="*/ 928 w 4310"/>
              <a:gd name="T21" fmla="*/ 277 h 780"/>
              <a:gd name="T22" fmla="*/ 1013 w 4310"/>
              <a:gd name="T23" fmla="*/ 267 h 780"/>
              <a:gd name="T24" fmla="*/ 1109 w 4310"/>
              <a:gd name="T25" fmla="*/ 235 h 780"/>
              <a:gd name="T26" fmla="*/ 1195 w 4310"/>
              <a:gd name="T27" fmla="*/ 203 h 780"/>
              <a:gd name="T28" fmla="*/ 1280 w 4310"/>
              <a:gd name="T29" fmla="*/ 171 h 780"/>
              <a:gd name="T30" fmla="*/ 1365 w 4310"/>
              <a:gd name="T31" fmla="*/ 149 h 780"/>
              <a:gd name="T32" fmla="*/ 1451 w 4310"/>
              <a:gd name="T33" fmla="*/ 117 h 780"/>
              <a:gd name="T34" fmla="*/ 1536 w 4310"/>
              <a:gd name="T35" fmla="*/ 85 h 780"/>
              <a:gd name="T36" fmla="*/ 1621 w 4310"/>
              <a:gd name="T37" fmla="*/ 64 h 780"/>
              <a:gd name="T38" fmla="*/ 1707 w 4310"/>
              <a:gd name="T39" fmla="*/ 53 h 780"/>
              <a:gd name="T40" fmla="*/ 1792 w 4310"/>
              <a:gd name="T41" fmla="*/ 32 h 780"/>
              <a:gd name="T42" fmla="*/ 1877 w 4310"/>
              <a:gd name="T43" fmla="*/ 0 h 780"/>
              <a:gd name="T44" fmla="*/ 1963 w 4310"/>
              <a:gd name="T45" fmla="*/ 11 h 780"/>
              <a:gd name="T46" fmla="*/ 2048 w 4310"/>
              <a:gd name="T47" fmla="*/ 21 h 780"/>
              <a:gd name="T48" fmla="*/ 2144 w 4310"/>
              <a:gd name="T49" fmla="*/ 43 h 780"/>
              <a:gd name="T50" fmla="*/ 2229 w 4310"/>
              <a:gd name="T51" fmla="*/ 75 h 780"/>
              <a:gd name="T52" fmla="*/ 2315 w 4310"/>
              <a:gd name="T53" fmla="*/ 117 h 780"/>
              <a:gd name="T54" fmla="*/ 2400 w 4310"/>
              <a:gd name="T55" fmla="*/ 160 h 780"/>
              <a:gd name="T56" fmla="*/ 2464 w 4310"/>
              <a:gd name="T57" fmla="*/ 213 h 780"/>
              <a:gd name="T58" fmla="*/ 2549 w 4310"/>
              <a:gd name="T59" fmla="*/ 245 h 780"/>
              <a:gd name="T60" fmla="*/ 2635 w 4310"/>
              <a:gd name="T61" fmla="*/ 267 h 780"/>
              <a:gd name="T62" fmla="*/ 2720 w 4310"/>
              <a:gd name="T63" fmla="*/ 213 h 780"/>
              <a:gd name="T64" fmla="*/ 2752 w 4310"/>
              <a:gd name="T65" fmla="*/ 139 h 780"/>
              <a:gd name="T66" fmla="*/ 2816 w 4310"/>
              <a:gd name="T67" fmla="*/ 75 h 780"/>
              <a:gd name="T68" fmla="*/ 2880 w 4310"/>
              <a:gd name="T69" fmla="*/ 139 h 780"/>
              <a:gd name="T70" fmla="*/ 2912 w 4310"/>
              <a:gd name="T71" fmla="*/ 224 h 780"/>
              <a:gd name="T72" fmla="*/ 2997 w 4310"/>
              <a:gd name="T73" fmla="*/ 267 h 780"/>
              <a:gd name="T74" fmla="*/ 3072 w 4310"/>
              <a:gd name="T75" fmla="*/ 320 h 780"/>
              <a:gd name="T76" fmla="*/ 3147 w 4310"/>
              <a:gd name="T77" fmla="*/ 373 h 780"/>
              <a:gd name="T78" fmla="*/ 3232 w 4310"/>
              <a:gd name="T79" fmla="*/ 405 h 780"/>
              <a:gd name="T80" fmla="*/ 3339 w 4310"/>
              <a:gd name="T81" fmla="*/ 437 h 780"/>
              <a:gd name="T82" fmla="*/ 3435 w 4310"/>
              <a:gd name="T83" fmla="*/ 459 h 780"/>
              <a:gd name="T84" fmla="*/ 3531 w 4310"/>
              <a:gd name="T85" fmla="*/ 480 h 780"/>
              <a:gd name="T86" fmla="*/ 3627 w 4310"/>
              <a:gd name="T87" fmla="*/ 512 h 780"/>
              <a:gd name="T88" fmla="*/ 3712 w 4310"/>
              <a:gd name="T89" fmla="*/ 544 h 780"/>
              <a:gd name="T90" fmla="*/ 3787 w 4310"/>
              <a:gd name="T91" fmla="*/ 597 h 780"/>
              <a:gd name="T92" fmla="*/ 3872 w 4310"/>
              <a:gd name="T93" fmla="*/ 629 h 780"/>
              <a:gd name="T94" fmla="*/ 3989 w 4310"/>
              <a:gd name="T95" fmla="*/ 672 h 780"/>
              <a:gd name="T96" fmla="*/ 4075 w 4310"/>
              <a:gd name="T97" fmla="*/ 715 h 780"/>
              <a:gd name="T98" fmla="*/ 4181 w 4310"/>
              <a:gd name="T99" fmla="*/ 757 h 780"/>
              <a:gd name="T100" fmla="*/ 4245 w 4310"/>
              <a:gd name="T101" fmla="*/ 757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10" h="780">
                <a:moveTo>
                  <a:pt x="0" y="373"/>
                </a:moveTo>
                <a:lnTo>
                  <a:pt x="21" y="373"/>
                </a:lnTo>
                <a:lnTo>
                  <a:pt x="43" y="373"/>
                </a:lnTo>
                <a:lnTo>
                  <a:pt x="64" y="373"/>
                </a:lnTo>
                <a:lnTo>
                  <a:pt x="85" y="373"/>
                </a:lnTo>
                <a:lnTo>
                  <a:pt x="107" y="384"/>
                </a:lnTo>
                <a:lnTo>
                  <a:pt x="128" y="384"/>
                </a:lnTo>
                <a:lnTo>
                  <a:pt x="149" y="384"/>
                </a:lnTo>
                <a:lnTo>
                  <a:pt x="171" y="384"/>
                </a:lnTo>
                <a:lnTo>
                  <a:pt x="192" y="384"/>
                </a:lnTo>
                <a:lnTo>
                  <a:pt x="213" y="384"/>
                </a:lnTo>
                <a:lnTo>
                  <a:pt x="235" y="384"/>
                </a:lnTo>
                <a:lnTo>
                  <a:pt x="256" y="384"/>
                </a:lnTo>
                <a:lnTo>
                  <a:pt x="277" y="373"/>
                </a:lnTo>
                <a:lnTo>
                  <a:pt x="299" y="363"/>
                </a:lnTo>
                <a:lnTo>
                  <a:pt x="320" y="363"/>
                </a:lnTo>
                <a:lnTo>
                  <a:pt x="341" y="363"/>
                </a:lnTo>
                <a:lnTo>
                  <a:pt x="363" y="363"/>
                </a:lnTo>
                <a:lnTo>
                  <a:pt x="384" y="352"/>
                </a:lnTo>
                <a:lnTo>
                  <a:pt x="405" y="352"/>
                </a:lnTo>
                <a:lnTo>
                  <a:pt x="427" y="352"/>
                </a:lnTo>
                <a:lnTo>
                  <a:pt x="448" y="341"/>
                </a:lnTo>
                <a:lnTo>
                  <a:pt x="469" y="341"/>
                </a:lnTo>
                <a:lnTo>
                  <a:pt x="491" y="341"/>
                </a:lnTo>
                <a:lnTo>
                  <a:pt x="512" y="341"/>
                </a:lnTo>
                <a:lnTo>
                  <a:pt x="533" y="341"/>
                </a:lnTo>
                <a:lnTo>
                  <a:pt x="555" y="331"/>
                </a:lnTo>
                <a:lnTo>
                  <a:pt x="576" y="320"/>
                </a:lnTo>
                <a:lnTo>
                  <a:pt x="597" y="320"/>
                </a:lnTo>
                <a:lnTo>
                  <a:pt x="619" y="320"/>
                </a:lnTo>
                <a:lnTo>
                  <a:pt x="640" y="309"/>
                </a:lnTo>
                <a:lnTo>
                  <a:pt x="661" y="309"/>
                </a:lnTo>
                <a:lnTo>
                  <a:pt x="683" y="309"/>
                </a:lnTo>
                <a:lnTo>
                  <a:pt x="704" y="309"/>
                </a:lnTo>
                <a:lnTo>
                  <a:pt x="736" y="309"/>
                </a:lnTo>
                <a:lnTo>
                  <a:pt x="757" y="309"/>
                </a:lnTo>
                <a:lnTo>
                  <a:pt x="779" y="309"/>
                </a:lnTo>
                <a:lnTo>
                  <a:pt x="800" y="299"/>
                </a:lnTo>
                <a:lnTo>
                  <a:pt x="821" y="299"/>
                </a:lnTo>
                <a:lnTo>
                  <a:pt x="843" y="288"/>
                </a:lnTo>
                <a:lnTo>
                  <a:pt x="864" y="288"/>
                </a:lnTo>
                <a:lnTo>
                  <a:pt x="885" y="288"/>
                </a:lnTo>
                <a:lnTo>
                  <a:pt x="907" y="288"/>
                </a:lnTo>
                <a:lnTo>
                  <a:pt x="928" y="277"/>
                </a:lnTo>
                <a:lnTo>
                  <a:pt x="949" y="277"/>
                </a:lnTo>
                <a:lnTo>
                  <a:pt x="971" y="267"/>
                </a:lnTo>
                <a:lnTo>
                  <a:pt x="992" y="267"/>
                </a:lnTo>
                <a:lnTo>
                  <a:pt x="1013" y="267"/>
                </a:lnTo>
                <a:lnTo>
                  <a:pt x="1035" y="267"/>
                </a:lnTo>
                <a:lnTo>
                  <a:pt x="1056" y="256"/>
                </a:lnTo>
                <a:lnTo>
                  <a:pt x="1088" y="245"/>
                </a:lnTo>
                <a:lnTo>
                  <a:pt x="1109" y="235"/>
                </a:lnTo>
                <a:lnTo>
                  <a:pt x="1131" y="235"/>
                </a:lnTo>
                <a:lnTo>
                  <a:pt x="1152" y="224"/>
                </a:lnTo>
                <a:lnTo>
                  <a:pt x="1173" y="213"/>
                </a:lnTo>
                <a:lnTo>
                  <a:pt x="1195" y="203"/>
                </a:lnTo>
                <a:lnTo>
                  <a:pt x="1216" y="192"/>
                </a:lnTo>
                <a:lnTo>
                  <a:pt x="1237" y="192"/>
                </a:lnTo>
                <a:lnTo>
                  <a:pt x="1259" y="181"/>
                </a:lnTo>
                <a:lnTo>
                  <a:pt x="1280" y="171"/>
                </a:lnTo>
                <a:lnTo>
                  <a:pt x="1301" y="160"/>
                </a:lnTo>
                <a:lnTo>
                  <a:pt x="1323" y="160"/>
                </a:lnTo>
                <a:lnTo>
                  <a:pt x="1344" y="149"/>
                </a:lnTo>
                <a:lnTo>
                  <a:pt x="1365" y="149"/>
                </a:lnTo>
                <a:lnTo>
                  <a:pt x="1387" y="139"/>
                </a:lnTo>
                <a:lnTo>
                  <a:pt x="1408" y="128"/>
                </a:lnTo>
                <a:lnTo>
                  <a:pt x="1429" y="128"/>
                </a:lnTo>
                <a:lnTo>
                  <a:pt x="1451" y="117"/>
                </a:lnTo>
                <a:lnTo>
                  <a:pt x="1472" y="107"/>
                </a:lnTo>
                <a:lnTo>
                  <a:pt x="1493" y="96"/>
                </a:lnTo>
                <a:lnTo>
                  <a:pt x="1515" y="96"/>
                </a:lnTo>
                <a:lnTo>
                  <a:pt x="1536" y="85"/>
                </a:lnTo>
                <a:lnTo>
                  <a:pt x="1557" y="75"/>
                </a:lnTo>
                <a:lnTo>
                  <a:pt x="1579" y="75"/>
                </a:lnTo>
                <a:lnTo>
                  <a:pt x="1600" y="64"/>
                </a:lnTo>
                <a:lnTo>
                  <a:pt x="1621" y="64"/>
                </a:lnTo>
                <a:lnTo>
                  <a:pt x="1643" y="64"/>
                </a:lnTo>
                <a:lnTo>
                  <a:pt x="1664" y="64"/>
                </a:lnTo>
                <a:lnTo>
                  <a:pt x="1685" y="53"/>
                </a:lnTo>
                <a:lnTo>
                  <a:pt x="1707" y="53"/>
                </a:lnTo>
                <a:lnTo>
                  <a:pt x="1728" y="43"/>
                </a:lnTo>
                <a:lnTo>
                  <a:pt x="1749" y="43"/>
                </a:lnTo>
                <a:lnTo>
                  <a:pt x="1771" y="32"/>
                </a:lnTo>
                <a:lnTo>
                  <a:pt x="1792" y="32"/>
                </a:lnTo>
                <a:lnTo>
                  <a:pt x="1813" y="21"/>
                </a:lnTo>
                <a:lnTo>
                  <a:pt x="1835" y="21"/>
                </a:lnTo>
                <a:lnTo>
                  <a:pt x="1856" y="11"/>
                </a:lnTo>
                <a:lnTo>
                  <a:pt x="1877" y="0"/>
                </a:lnTo>
                <a:lnTo>
                  <a:pt x="1899" y="0"/>
                </a:lnTo>
                <a:lnTo>
                  <a:pt x="1920" y="0"/>
                </a:lnTo>
                <a:lnTo>
                  <a:pt x="1941" y="0"/>
                </a:lnTo>
                <a:lnTo>
                  <a:pt x="1963" y="11"/>
                </a:lnTo>
                <a:lnTo>
                  <a:pt x="1984" y="11"/>
                </a:lnTo>
                <a:lnTo>
                  <a:pt x="2005" y="11"/>
                </a:lnTo>
                <a:lnTo>
                  <a:pt x="2027" y="11"/>
                </a:lnTo>
                <a:lnTo>
                  <a:pt x="2048" y="21"/>
                </a:lnTo>
                <a:lnTo>
                  <a:pt x="2080" y="21"/>
                </a:lnTo>
                <a:lnTo>
                  <a:pt x="2101" y="32"/>
                </a:lnTo>
                <a:lnTo>
                  <a:pt x="2123" y="32"/>
                </a:lnTo>
                <a:lnTo>
                  <a:pt x="2144" y="43"/>
                </a:lnTo>
                <a:lnTo>
                  <a:pt x="2165" y="43"/>
                </a:lnTo>
                <a:lnTo>
                  <a:pt x="2187" y="53"/>
                </a:lnTo>
                <a:lnTo>
                  <a:pt x="2208" y="64"/>
                </a:lnTo>
                <a:lnTo>
                  <a:pt x="2229" y="75"/>
                </a:lnTo>
                <a:lnTo>
                  <a:pt x="2251" y="85"/>
                </a:lnTo>
                <a:lnTo>
                  <a:pt x="2272" y="96"/>
                </a:lnTo>
                <a:lnTo>
                  <a:pt x="2293" y="96"/>
                </a:lnTo>
                <a:lnTo>
                  <a:pt x="2315" y="117"/>
                </a:lnTo>
                <a:lnTo>
                  <a:pt x="2336" y="128"/>
                </a:lnTo>
                <a:lnTo>
                  <a:pt x="2357" y="139"/>
                </a:lnTo>
                <a:lnTo>
                  <a:pt x="2379" y="149"/>
                </a:lnTo>
                <a:lnTo>
                  <a:pt x="2400" y="160"/>
                </a:lnTo>
                <a:lnTo>
                  <a:pt x="2411" y="181"/>
                </a:lnTo>
                <a:lnTo>
                  <a:pt x="2432" y="192"/>
                </a:lnTo>
                <a:lnTo>
                  <a:pt x="2443" y="213"/>
                </a:lnTo>
                <a:lnTo>
                  <a:pt x="2464" y="213"/>
                </a:lnTo>
                <a:lnTo>
                  <a:pt x="2485" y="224"/>
                </a:lnTo>
                <a:lnTo>
                  <a:pt x="2507" y="235"/>
                </a:lnTo>
                <a:lnTo>
                  <a:pt x="2528" y="235"/>
                </a:lnTo>
                <a:lnTo>
                  <a:pt x="2549" y="245"/>
                </a:lnTo>
                <a:lnTo>
                  <a:pt x="2571" y="256"/>
                </a:lnTo>
                <a:lnTo>
                  <a:pt x="2592" y="256"/>
                </a:lnTo>
                <a:lnTo>
                  <a:pt x="2613" y="267"/>
                </a:lnTo>
                <a:lnTo>
                  <a:pt x="2635" y="267"/>
                </a:lnTo>
                <a:lnTo>
                  <a:pt x="2656" y="277"/>
                </a:lnTo>
                <a:lnTo>
                  <a:pt x="2677" y="256"/>
                </a:lnTo>
                <a:lnTo>
                  <a:pt x="2699" y="235"/>
                </a:lnTo>
                <a:lnTo>
                  <a:pt x="2720" y="213"/>
                </a:lnTo>
                <a:lnTo>
                  <a:pt x="2741" y="203"/>
                </a:lnTo>
                <a:lnTo>
                  <a:pt x="2741" y="181"/>
                </a:lnTo>
                <a:lnTo>
                  <a:pt x="2741" y="160"/>
                </a:lnTo>
                <a:lnTo>
                  <a:pt x="2752" y="139"/>
                </a:lnTo>
                <a:lnTo>
                  <a:pt x="2763" y="117"/>
                </a:lnTo>
                <a:lnTo>
                  <a:pt x="2773" y="96"/>
                </a:lnTo>
                <a:lnTo>
                  <a:pt x="2795" y="75"/>
                </a:lnTo>
                <a:lnTo>
                  <a:pt x="2816" y="75"/>
                </a:lnTo>
                <a:lnTo>
                  <a:pt x="2827" y="96"/>
                </a:lnTo>
                <a:lnTo>
                  <a:pt x="2848" y="107"/>
                </a:lnTo>
                <a:lnTo>
                  <a:pt x="2859" y="128"/>
                </a:lnTo>
                <a:lnTo>
                  <a:pt x="2880" y="139"/>
                </a:lnTo>
                <a:lnTo>
                  <a:pt x="2891" y="160"/>
                </a:lnTo>
                <a:lnTo>
                  <a:pt x="2901" y="181"/>
                </a:lnTo>
                <a:lnTo>
                  <a:pt x="2901" y="203"/>
                </a:lnTo>
                <a:lnTo>
                  <a:pt x="2912" y="224"/>
                </a:lnTo>
                <a:lnTo>
                  <a:pt x="2933" y="235"/>
                </a:lnTo>
                <a:lnTo>
                  <a:pt x="2955" y="245"/>
                </a:lnTo>
                <a:lnTo>
                  <a:pt x="2976" y="256"/>
                </a:lnTo>
                <a:lnTo>
                  <a:pt x="2997" y="267"/>
                </a:lnTo>
                <a:lnTo>
                  <a:pt x="3019" y="277"/>
                </a:lnTo>
                <a:lnTo>
                  <a:pt x="3040" y="288"/>
                </a:lnTo>
                <a:lnTo>
                  <a:pt x="3061" y="299"/>
                </a:lnTo>
                <a:lnTo>
                  <a:pt x="3072" y="320"/>
                </a:lnTo>
                <a:lnTo>
                  <a:pt x="3093" y="320"/>
                </a:lnTo>
                <a:lnTo>
                  <a:pt x="3115" y="341"/>
                </a:lnTo>
                <a:lnTo>
                  <a:pt x="3136" y="352"/>
                </a:lnTo>
                <a:lnTo>
                  <a:pt x="3147" y="373"/>
                </a:lnTo>
                <a:lnTo>
                  <a:pt x="3168" y="373"/>
                </a:lnTo>
                <a:lnTo>
                  <a:pt x="3189" y="384"/>
                </a:lnTo>
                <a:lnTo>
                  <a:pt x="3211" y="395"/>
                </a:lnTo>
                <a:lnTo>
                  <a:pt x="3232" y="405"/>
                </a:lnTo>
                <a:lnTo>
                  <a:pt x="3253" y="416"/>
                </a:lnTo>
                <a:lnTo>
                  <a:pt x="3285" y="416"/>
                </a:lnTo>
                <a:lnTo>
                  <a:pt x="3317" y="427"/>
                </a:lnTo>
                <a:lnTo>
                  <a:pt x="3339" y="437"/>
                </a:lnTo>
                <a:lnTo>
                  <a:pt x="3360" y="437"/>
                </a:lnTo>
                <a:lnTo>
                  <a:pt x="3381" y="448"/>
                </a:lnTo>
                <a:lnTo>
                  <a:pt x="3403" y="448"/>
                </a:lnTo>
                <a:lnTo>
                  <a:pt x="3435" y="459"/>
                </a:lnTo>
                <a:lnTo>
                  <a:pt x="3456" y="459"/>
                </a:lnTo>
                <a:lnTo>
                  <a:pt x="3488" y="469"/>
                </a:lnTo>
                <a:lnTo>
                  <a:pt x="3509" y="480"/>
                </a:lnTo>
                <a:lnTo>
                  <a:pt x="3531" y="480"/>
                </a:lnTo>
                <a:lnTo>
                  <a:pt x="3563" y="491"/>
                </a:lnTo>
                <a:lnTo>
                  <a:pt x="3584" y="501"/>
                </a:lnTo>
                <a:lnTo>
                  <a:pt x="3605" y="501"/>
                </a:lnTo>
                <a:lnTo>
                  <a:pt x="3627" y="512"/>
                </a:lnTo>
                <a:lnTo>
                  <a:pt x="3648" y="512"/>
                </a:lnTo>
                <a:lnTo>
                  <a:pt x="3669" y="512"/>
                </a:lnTo>
                <a:lnTo>
                  <a:pt x="3691" y="523"/>
                </a:lnTo>
                <a:lnTo>
                  <a:pt x="3712" y="544"/>
                </a:lnTo>
                <a:lnTo>
                  <a:pt x="3733" y="555"/>
                </a:lnTo>
                <a:lnTo>
                  <a:pt x="3744" y="576"/>
                </a:lnTo>
                <a:lnTo>
                  <a:pt x="3765" y="576"/>
                </a:lnTo>
                <a:lnTo>
                  <a:pt x="3787" y="597"/>
                </a:lnTo>
                <a:lnTo>
                  <a:pt x="3808" y="608"/>
                </a:lnTo>
                <a:lnTo>
                  <a:pt x="3829" y="608"/>
                </a:lnTo>
                <a:lnTo>
                  <a:pt x="3851" y="619"/>
                </a:lnTo>
                <a:lnTo>
                  <a:pt x="3872" y="629"/>
                </a:lnTo>
                <a:lnTo>
                  <a:pt x="3893" y="640"/>
                </a:lnTo>
                <a:lnTo>
                  <a:pt x="3936" y="661"/>
                </a:lnTo>
                <a:lnTo>
                  <a:pt x="3957" y="661"/>
                </a:lnTo>
                <a:lnTo>
                  <a:pt x="3989" y="672"/>
                </a:lnTo>
                <a:lnTo>
                  <a:pt x="4021" y="683"/>
                </a:lnTo>
                <a:lnTo>
                  <a:pt x="4043" y="693"/>
                </a:lnTo>
                <a:lnTo>
                  <a:pt x="4064" y="693"/>
                </a:lnTo>
                <a:lnTo>
                  <a:pt x="4075" y="715"/>
                </a:lnTo>
                <a:lnTo>
                  <a:pt x="4107" y="715"/>
                </a:lnTo>
                <a:lnTo>
                  <a:pt x="4128" y="725"/>
                </a:lnTo>
                <a:lnTo>
                  <a:pt x="4149" y="736"/>
                </a:lnTo>
                <a:lnTo>
                  <a:pt x="4181" y="757"/>
                </a:lnTo>
                <a:lnTo>
                  <a:pt x="4181" y="757"/>
                </a:lnTo>
                <a:lnTo>
                  <a:pt x="4203" y="757"/>
                </a:lnTo>
                <a:lnTo>
                  <a:pt x="4224" y="747"/>
                </a:lnTo>
                <a:lnTo>
                  <a:pt x="4245" y="757"/>
                </a:lnTo>
                <a:lnTo>
                  <a:pt x="4267" y="768"/>
                </a:lnTo>
                <a:lnTo>
                  <a:pt x="4288" y="779"/>
                </a:lnTo>
                <a:lnTo>
                  <a:pt x="4309" y="779"/>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GB"/>
          </a:p>
        </p:txBody>
      </p:sp>
      <p:sp>
        <p:nvSpPr>
          <p:cNvPr id="29711" name="Rectangle 15"/>
          <p:cNvSpPr>
            <a:spLocks noChangeArrowheads="1"/>
          </p:cNvSpPr>
          <p:nvPr/>
        </p:nvSpPr>
        <p:spPr bwMode="auto">
          <a:xfrm>
            <a:off x="6567488" y="1152525"/>
            <a:ext cx="21272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203" tIns="39889" rIns="81203" bIns="39889">
            <a:spAutoFit/>
          </a:bodyPr>
          <a:lstStyle/>
          <a:p>
            <a:pPr defTabSz="820738">
              <a:lnSpc>
                <a:spcPct val="90000"/>
              </a:lnSpc>
            </a:pPr>
            <a:r>
              <a:rPr lang="en-GB" sz="1400" b="1">
                <a:latin typeface="Helvetica" charset="0"/>
              </a:rPr>
              <a:t>total cost of SW quality</a:t>
            </a:r>
          </a:p>
          <a:p>
            <a:pPr defTabSz="820738">
              <a:lnSpc>
                <a:spcPct val="90000"/>
              </a:lnSpc>
            </a:pPr>
            <a:endParaRPr lang="en-GB" sz="1400" b="1">
              <a:latin typeface="Helvetica" charset="0"/>
            </a:endParaRPr>
          </a:p>
          <a:p>
            <a:pPr defTabSz="820738">
              <a:lnSpc>
                <a:spcPct val="90000"/>
              </a:lnSpc>
            </a:pPr>
            <a:r>
              <a:rPr lang="en-GB" sz="1400" b="1">
                <a:latin typeface="Helvetica" charset="0"/>
              </a:rPr>
              <a:t>cost of conformance</a:t>
            </a:r>
          </a:p>
          <a:p>
            <a:pPr defTabSz="820738">
              <a:lnSpc>
                <a:spcPct val="90000"/>
              </a:lnSpc>
            </a:pPr>
            <a:r>
              <a:rPr lang="en-GB" sz="1100">
                <a:latin typeface="Helvetica" charset="0"/>
              </a:rPr>
              <a:t>(appraisal + prevention)</a:t>
            </a:r>
            <a:endParaRPr lang="en-GB" sz="1400" b="1">
              <a:latin typeface="Helvetica" charset="0"/>
            </a:endParaRPr>
          </a:p>
          <a:p>
            <a:pPr defTabSz="820738">
              <a:lnSpc>
                <a:spcPct val="90000"/>
              </a:lnSpc>
            </a:pPr>
            <a:endParaRPr lang="en-GB" sz="1400" b="1">
              <a:latin typeface="Helvetica" charset="0"/>
            </a:endParaRPr>
          </a:p>
          <a:p>
            <a:pPr defTabSz="820738">
              <a:lnSpc>
                <a:spcPct val="90000"/>
              </a:lnSpc>
            </a:pPr>
            <a:r>
              <a:rPr lang="en-GB" sz="1400" b="1">
                <a:latin typeface="Helvetica" charset="0"/>
              </a:rPr>
              <a:t>rework costs</a:t>
            </a:r>
          </a:p>
        </p:txBody>
      </p:sp>
      <p:sp>
        <p:nvSpPr>
          <p:cNvPr id="29712" name="Line 16"/>
          <p:cNvSpPr>
            <a:spLocks noChangeShapeType="1"/>
          </p:cNvSpPr>
          <p:nvPr/>
        </p:nvSpPr>
        <p:spPr bwMode="auto">
          <a:xfrm>
            <a:off x="5861050" y="1263650"/>
            <a:ext cx="48418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9713" name="Line 17"/>
          <p:cNvSpPr>
            <a:spLocks noChangeShapeType="1"/>
          </p:cNvSpPr>
          <p:nvPr/>
        </p:nvSpPr>
        <p:spPr bwMode="auto">
          <a:xfrm>
            <a:off x="5875338" y="1725613"/>
            <a:ext cx="592137" cy="158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9714" name="Line 18"/>
          <p:cNvSpPr>
            <a:spLocks noChangeShapeType="1"/>
          </p:cNvSpPr>
          <p:nvPr/>
        </p:nvSpPr>
        <p:spPr bwMode="auto">
          <a:xfrm>
            <a:off x="5892800" y="2220913"/>
            <a:ext cx="57626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9715" name="Rectangle 19"/>
          <p:cNvSpPr>
            <a:spLocks noChangeArrowheads="1"/>
          </p:cNvSpPr>
          <p:nvPr/>
        </p:nvSpPr>
        <p:spPr bwMode="auto">
          <a:xfrm>
            <a:off x="5965825" y="3125788"/>
            <a:ext cx="11080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203" tIns="39889" rIns="81203" bIns="39889">
            <a:spAutoFit/>
          </a:bodyPr>
          <a:lstStyle/>
          <a:p>
            <a:pPr defTabSz="820738">
              <a:lnSpc>
                <a:spcPct val="90000"/>
              </a:lnSpc>
            </a:pPr>
            <a:r>
              <a:rPr lang="en-GB" sz="2200" b="1">
                <a:latin typeface="Helvetica" charset="0"/>
              </a:rPr>
              <a:t>TCoSQ</a:t>
            </a:r>
          </a:p>
        </p:txBody>
      </p:sp>
      <p:sp>
        <p:nvSpPr>
          <p:cNvPr id="29716" name="Rectangle 20"/>
          <p:cNvSpPr>
            <a:spLocks noChangeArrowheads="1"/>
          </p:cNvSpPr>
          <p:nvPr/>
        </p:nvSpPr>
        <p:spPr bwMode="auto">
          <a:xfrm>
            <a:off x="4875213" y="4425950"/>
            <a:ext cx="79375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203" tIns="39889" rIns="81203" bIns="39889">
            <a:spAutoFit/>
          </a:bodyPr>
          <a:lstStyle/>
          <a:p>
            <a:pPr defTabSz="820738">
              <a:lnSpc>
                <a:spcPct val="90000"/>
              </a:lnSpc>
            </a:pPr>
            <a:r>
              <a:rPr lang="en-GB" sz="1400" b="1">
                <a:latin typeface="Helvetica" charset="0"/>
              </a:rPr>
              <a:t>rework </a:t>
            </a:r>
          </a:p>
          <a:p>
            <a:pPr defTabSz="820738">
              <a:lnSpc>
                <a:spcPct val="90000"/>
              </a:lnSpc>
            </a:pPr>
            <a:r>
              <a:rPr lang="en-GB" sz="1400" b="1">
                <a:latin typeface="Helvetica" charset="0"/>
              </a:rPr>
              <a:t>   costs</a:t>
            </a:r>
          </a:p>
        </p:txBody>
      </p:sp>
      <p:sp>
        <p:nvSpPr>
          <p:cNvPr id="29717" name="Rectangle 21"/>
          <p:cNvSpPr>
            <a:spLocks noChangeArrowheads="1"/>
          </p:cNvSpPr>
          <p:nvPr/>
        </p:nvSpPr>
        <p:spPr bwMode="auto">
          <a:xfrm>
            <a:off x="3536950" y="3662363"/>
            <a:ext cx="1911350"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203" tIns="39889" rIns="81203" bIns="39889">
            <a:spAutoFit/>
          </a:bodyPr>
          <a:lstStyle/>
          <a:p>
            <a:pPr defTabSz="820738">
              <a:lnSpc>
                <a:spcPct val="90000"/>
              </a:lnSpc>
            </a:pPr>
            <a:r>
              <a:rPr lang="en-GB" sz="1400" b="1">
                <a:latin typeface="Helvetica" charset="0"/>
              </a:rPr>
              <a:t>cost of conformance</a:t>
            </a:r>
          </a:p>
        </p:txBody>
      </p:sp>
      <p:sp>
        <p:nvSpPr>
          <p:cNvPr id="29718" name="Rectangle 22"/>
          <p:cNvSpPr>
            <a:spLocks noChangeArrowheads="1"/>
          </p:cNvSpPr>
          <p:nvPr/>
        </p:nvSpPr>
        <p:spPr bwMode="auto">
          <a:xfrm>
            <a:off x="4505325" y="1347788"/>
            <a:ext cx="73501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203" tIns="39889" rIns="81203" bIns="39889">
            <a:spAutoFit/>
          </a:bodyPr>
          <a:lstStyle/>
          <a:p>
            <a:pPr defTabSz="820738">
              <a:lnSpc>
                <a:spcPct val="90000"/>
              </a:lnSpc>
            </a:pPr>
            <a:r>
              <a:rPr lang="en-GB" sz="1400">
                <a:latin typeface="Helvetica" charset="0"/>
              </a:rPr>
              <a:t>CMM </a:t>
            </a:r>
          </a:p>
          <a:p>
            <a:pPr defTabSz="820738">
              <a:lnSpc>
                <a:spcPct val="90000"/>
              </a:lnSpc>
            </a:pPr>
            <a:r>
              <a:rPr lang="en-GB" sz="1400">
                <a:latin typeface="Helvetica" charset="0"/>
              </a:rPr>
              <a:t>Level 3</a:t>
            </a:r>
          </a:p>
        </p:txBody>
      </p:sp>
      <p:sp>
        <p:nvSpPr>
          <p:cNvPr id="29719" name="Rectangle 23"/>
          <p:cNvSpPr>
            <a:spLocks noChangeArrowheads="1"/>
          </p:cNvSpPr>
          <p:nvPr/>
        </p:nvSpPr>
        <p:spPr bwMode="auto">
          <a:xfrm>
            <a:off x="2057400" y="1136650"/>
            <a:ext cx="1139825" cy="6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203" tIns="39889" rIns="81203" bIns="39889">
            <a:spAutoFit/>
          </a:bodyPr>
          <a:lstStyle/>
          <a:p>
            <a:pPr defTabSz="820738">
              <a:lnSpc>
                <a:spcPct val="90000"/>
              </a:lnSpc>
            </a:pPr>
            <a:r>
              <a:rPr lang="en-GB" sz="1400">
                <a:latin typeface="Helvetica" charset="0"/>
              </a:rPr>
              <a:t>start of </a:t>
            </a:r>
          </a:p>
          <a:p>
            <a:pPr defTabSz="820738">
              <a:lnSpc>
                <a:spcPct val="90000"/>
              </a:lnSpc>
            </a:pPr>
            <a:r>
              <a:rPr lang="en-GB" sz="1400">
                <a:latin typeface="Helvetica" charset="0"/>
              </a:rPr>
              <a:t>SEI initiative</a:t>
            </a:r>
          </a:p>
          <a:p>
            <a:pPr defTabSz="820738">
              <a:lnSpc>
                <a:spcPct val="90000"/>
              </a:lnSpc>
            </a:pPr>
            <a:r>
              <a:rPr lang="en-GB" sz="1400">
                <a:latin typeface="Helvetica" charset="0"/>
              </a:rPr>
              <a:t>at Level 1</a:t>
            </a:r>
          </a:p>
        </p:txBody>
      </p:sp>
      <p:sp>
        <p:nvSpPr>
          <p:cNvPr id="29720" name="Line 24"/>
          <p:cNvSpPr>
            <a:spLocks noChangeShapeType="1"/>
          </p:cNvSpPr>
          <p:nvPr/>
        </p:nvSpPr>
        <p:spPr bwMode="auto">
          <a:xfrm flipV="1">
            <a:off x="7326313" y="3009900"/>
            <a:ext cx="0" cy="2451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29721" name="Rectangle 25"/>
          <p:cNvSpPr>
            <a:spLocks noChangeArrowheads="1"/>
          </p:cNvSpPr>
          <p:nvPr/>
        </p:nvSpPr>
        <p:spPr bwMode="auto">
          <a:xfrm>
            <a:off x="7323138" y="2601913"/>
            <a:ext cx="735012"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203" tIns="39889" rIns="81203" bIns="39889">
            <a:spAutoFit/>
          </a:bodyPr>
          <a:lstStyle/>
          <a:p>
            <a:pPr defTabSz="820738">
              <a:lnSpc>
                <a:spcPct val="90000"/>
              </a:lnSpc>
            </a:pPr>
            <a:r>
              <a:rPr lang="en-GB" sz="1400">
                <a:latin typeface="Helvetica" charset="0"/>
              </a:rPr>
              <a:t>CMM </a:t>
            </a:r>
          </a:p>
          <a:p>
            <a:pPr defTabSz="820738">
              <a:lnSpc>
                <a:spcPct val="90000"/>
              </a:lnSpc>
            </a:pPr>
            <a:r>
              <a:rPr lang="en-GB" sz="1400">
                <a:latin typeface="Helvetica" charset="0"/>
              </a:rPr>
              <a:t>Level 4</a:t>
            </a:r>
          </a:p>
          <a:p>
            <a:pPr defTabSz="820738">
              <a:lnSpc>
                <a:spcPct val="90000"/>
              </a:lnSpc>
            </a:pPr>
            <a:r>
              <a:rPr lang="en-GB" sz="1400">
                <a:latin typeface="Helvetica" charset="0"/>
              </a:rPr>
              <a:t>reqmt</a:t>
            </a:r>
          </a:p>
          <a:p>
            <a:pPr defTabSz="820738">
              <a:lnSpc>
                <a:spcPct val="90000"/>
              </a:lnSpc>
            </a:pPr>
            <a:r>
              <a:rPr lang="en-GB" sz="1400">
                <a:latin typeface="Helvetica" charset="0"/>
              </a:rPr>
              <a:t>set</a:t>
            </a:r>
          </a:p>
        </p:txBody>
      </p:sp>
      <p:sp>
        <p:nvSpPr>
          <p:cNvPr id="29722" name="Rectangle 26"/>
          <p:cNvSpPr>
            <a:spLocks noChangeArrowheads="1"/>
          </p:cNvSpPr>
          <p:nvPr/>
        </p:nvSpPr>
        <p:spPr bwMode="auto">
          <a:xfrm>
            <a:off x="3373438" y="2030413"/>
            <a:ext cx="1455737" cy="65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203" tIns="39889" rIns="81203" bIns="39889">
            <a:spAutoFit/>
          </a:bodyPr>
          <a:lstStyle/>
          <a:p>
            <a:pPr defTabSz="820738">
              <a:lnSpc>
                <a:spcPct val="90000"/>
              </a:lnSpc>
            </a:pPr>
            <a:r>
              <a:rPr lang="en-GB" sz="1400" b="1">
                <a:latin typeface="Helvetica" charset="0"/>
              </a:rPr>
              <a:t>$15.8 million</a:t>
            </a:r>
          </a:p>
          <a:p>
            <a:pPr defTabSz="820738">
              <a:lnSpc>
                <a:spcPct val="90000"/>
              </a:lnSpc>
            </a:pPr>
            <a:r>
              <a:rPr lang="en-GB" sz="1400" b="1">
                <a:latin typeface="Helvetica" charset="0"/>
              </a:rPr>
              <a:t>saved through </a:t>
            </a:r>
          </a:p>
          <a:p>
            <a:pPr defTabSz="820738">
              <a:lnSpc>
                <a:spcPct val="90000"/>
              </a:lnSpc>
            </a:pPr>
            <a:r>
              <a:rPr lang="en-GB" sz="1400" b="1">
                <a:latin typeface="Helvetica" charset="0"/>
              </a:rPr>
              <a:t>the end of 1992</a:t>
            </a:r>
          </a:p>
        </p:txBody>
      </p:sp>
    </p:spTree>
    <p:extLst>
      <p:ext uri="{BB962C8B-B14F-4D97-AF65-F5344CB8AC3E}">
        <p14:creationId xmlns:p14="http://schemas.microsoft.com/office/powerpoint/2010/main" val="9611795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C8E628B-13A7-F142-A63B-8A9F848B4EC4}" type="datetime2">
              <a:rPr lang="en-US"/>
              <a:pPr/>
              <a:t>Tuesday 26 May 15</a:t>
            </a:fld>
            <a:endParaRPr lang="en-US"/>
          </a:p>
        </p:txBody>
      </p:sp>
      <p:sp>
        <p:nvSpPr>
          <p:cNvPr id="5" name="Footer Placeholder 4"/>
          <p:cNvSpPr>
            <a:spLocks noGrp="1"/>
          </p:cNvSpPr>
          <p:nvPr>
            <p:ph type="ftr" sz="quarter" idx="11"/>
          </p:nvPr>
        </p:nvSpPr>
        <p:spPr/>
        <p:txBody>
          <a:bodyPr/>
          <a:lstStyle/>
          <a:p>
            <a:r>
              <a:rPr lang="en-US"/>
              <a:t>Copyright Gilb@acm.org</a:t>
            </a:r>
          </a:p>
        </p:txBody>
      </p:sp>
      <p:sp>
        <p:nvSpPr>
          <p:cNvPr id="6" name="Slide Number Placeholder 5"/>
          <p:cNvSpPr>
            <a:spLocks noGrp="1"/>
          </p:cNvSpPr>
          <p:nvPr>
            <p:ph type="sldNum" sz="quarter" idx="12"/>
          </p:nvPr>
        </p:nvSpPr>
        <p:spPr/>
        <p:txBody>
          <a:bodyPr/>
          <a:lstStyle/>
          <a:p>
            <a:fld id="{C7422AC7-820D-E946-9B75-A0B719A0DC1E}" type="slidenum">
              <a:rPr lang="en-US"/>
              <a:pPr/>
              <a:t>76</a:t>
            </a:fld>
            <a:endParaRPr lang="en-US"/>
          </a:p>
        </p:txBody>
      </p:sp>
      <p:sp>
        <p:nvSpPr>
          <p:cNvPr id="36866" name="Rectangle 2"/>
          <p:cNvSpPr>
            <a:spLocks noGrp="1" noChangeArrowheads="1"/>
          </p:cNvSpPr>
          <p:nvPr>
            <p:ph type="title"/>
          </p:nvPr>
        </p:nvSpPr>
        <p:spPr>
          <a:xfrm>
            <a:off x="1066800" y="0"/>
            <a:ext cx="7772400" cy="1524000"/>
          </a:xfrm>
          <a:solidFill>
            <a:srgbClr val="99FFCC"/>
          </a:solidFill>
          <a:ln/>
        </p:spPr>
        <p:txBody>
          <a:bodyPr lIns="92075" tIns="46038" rIns="92075" bIns="46038"/>
          <a:lstStyle/>
          <a:p>
            <a:r>
              <a:rPr lang="en-US"/>
              <a:t>Rework Cost:</a:t>
            </a:r>
            <a:br>
              <a:rPr lang="en-US"/>
            </a:br>
            <a:r>
              <a:rPr lang="en-US"/>
              <a:t>Making a plan</a:t>
            </a:r>
          </a:p>
        </p:txBody>
      </p:sp>
      <p:sp>
        <p:nvSpPr>
          <p:cNvPr id="36867" name="Rectangle 3"/>
          <p:cNvSpPr>
            <a:spLocks noGrp="1" noChangeArrowheads="1"/>
          </p:cNvSpPr>
          <p:nvPr>
            <p:ph type="body" idx="1"/>
          </p:nvPr>
        </p:nvSpPr>
        <p:spPr>
          <a:xfrm>
            <a:off x="0" y="1524000"/>
            <a:ext cx="9144000" cy="4419600"/>
          </a:xfrm>
          <a:solidFill>
            <a:srgbClr val="FFFF00"/>
          </a:solidFill>
          <a:ln/>
        </p:spPr>
        <p:txBody>
          <a:bodyPr lIns="92075" tIns="46038" rIns="92075" bIns="46038"/>
          <a:lstStyle/>
          <a:p>
            <a:pPr>
              <a:lnSpc>
                <a:spcPct val="90000"/>
              </a:lnSpc>
            </a:pPr>
            <a:r>
              <a:rPr lang="en-US" sz="2000" b="1"/>
              <a:t>Ambition: </a:t>
            </a:r>
          </a:p>
          <a:p>
            <a:pPr lvl="1">
              <a:lnSpc>
                <a:spcPct val="90000"/>
              </a:lnSpc>
            </a:pPr>
            <a:r>
              <a:rPr lang="en-US" sz="1800" b="1"/>
              <a:t>reduce by-half wasted development effort due to avoidable errors, if process improved.</a:t>
            </a:r>
          </a:p>
          <a:p>
            <a:pPr>
              <a:lnSpc>
                <a:spcPct val="90000"/>
              </a:lnSpc>
            </a:pPr>
            <a:r>
              <a:rPr lang="en-US" sz="2000" b="1"/>
              <a:t>Scale: </a:t>
            </a:r>
          </a:p>
          <a:p>
            <a:pPr lvl="1">
              <a:lnSpc>
                <a:spcPct val="90000"/>
              </a:lnSpc>
            </a:pPr>
            <a:r>
              <a:rPr lang="en-US" sz="1800" b="1"/>
              <a:t>% of total effort which is applied to handling {identifying, correcting, re-testing, reissuing} avoidable errors.</a:t>
            </a:r>
          </a:p>
          <a:p>
            <a:pPr>
              <a:lnSpc>
                <a:spcPct val="90000"/>
              </a:lnSpc>
            </a:pPr>
            <a:r>
              <a:rPr lang="en-US" sz="2000" b="1"/>
              <a:t>Past [Our test process, 2006] </a:t>
            </a:r>
          </a:p>
          <a:p>
            <a:pPr lvl="1">
              <a:lnSpc>
                <a:spcPct val="90000"/>
              </a:lnSpc>
            </a:pPr>
            <a:r>
              <a:rPr lang="en-US" sz="1800" b="1"/>
              <a:t>45%</a:t>
            </a:r>
          </a:p>
          <a:p>
            <a:pPr>
              <a:lnSpc>
                <a:spcPct val="90000"/>
              </a:lnSpc>
            </a:pPr>
            <a:r>
              <a:rPr lang="en-US" sz="2000" b="1"/>
              <a:t>Goal </a:t>
            </a:r>
          </a:p>
          <a:p>
            <a:pPr lvl="1">
              <a:lnSpc>
                <a:spcPct val="90000"/>
              </a:lnSpc>
            </a:pPr>
            <a:r>
              <a:rPr lang="en-US" sz="1800" b="1"/>
              <a:t>[Us, 2007 end] 30%, </a:t>
            </a:r>
          </a:p>
          <a:p>
            <a:pPr lvl="1">
              <a:lnSpc>
                <a:spcPct val="90000"/>
              </a:lnSpc>
            </a:pPr>
            <a:r>
              <a:rPr lang="en-US" sz="1800" b="1"/>
              <a:t>[End 2008]20%, </a:t>
            </a:r>
          </a:p>
          <a:p>
            <a:pPr lvl="1">
              <a:lnSpc>
                <a:spcPct val="90000"/>
              </a:lnSpc>
            </a:pPr>
            <a:r>
              <a:rPr lang="en-US" sz="1800" b="1"/>
              <a:t>[End 2009] 10%, </a:t>
            </a:r>
          </a:p>
          <a:p>
            <a:pPr lvl="1">
              <a:lnSpc>
                <a:spcPct val="90000"/>
              </a:lnSpc>
            </a:pPr>
            <a:r>
              <a:rPr lang="en-US" sz="1800" b="1"/>
              <a:t>End 2010] 5%</a:t>
            </a:r>
          </a:p>
          <a:p>
            <a:pPr>
              <a:lnSpc>
                <a:spcPct val="90000"/>
              </a:lnSpc>
            </a:pPr>
            <a:endParaRPr lang="en-US" sz="2000" b="1"/>
          </a:p>
        </p:txBody>
      </p:sp>
    </p:spTree>
    <p:extLst>
      <p:ext uri="{BB962C8B-B14F-4D97-AF65-F5344CB8AC3E}">
        <p14:creationId xmlns:p14="http://schemas.microsoft.com/office/powerpoint/2010/main" val="61305957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descr="White Marble"/>
          <p:cNvSpPr>
            <a:spLocks noChangeArrowheads="1"/>
          </p:cNvSpPr>
          <p:nvPr/>
        </p:nvSpPr>
        <p:spPr bwMode="auto">
          <a:xfrm>
            <a:off x="914400" y="0"/>
            <a:ext cx="7772400" cy="11430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0243" name="Rectangle 3"/>
          <p:cNvSpPr>
            <a:spLocks noChangeArrowheads="1"/>
          </p:cNvSpPr>
          <p:nvPr/>
        </p:nvSpPr>
        <p:spPr bwMode="auto">
          <a:xfrm>
            <a:off x="1006475" y="46038"/>
            <a:ext cx="7588250"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a:r>
              <a:rPr lang="en-US" sz="6000" b="1">
                <a:solidFill>
                  <a:schemeClr val="tx2"/>
                </a:solidFill>
                <a:effectLst>
                  <a:outerShdw blurRad="38100" dist="38100" dir="2700000" algn="tl">
                    <a:srgbClr val="DDDDDD"/>
                  </a:outerShdw>
                </a:effectLst>
              </a:rPr>
              <a:t>Project Cost</a:t>
            </a:r>
          </a:p>
        </p:txBody>
      </p:sp>
      <p:sp>
        <p:nvSpPr>
          <p:cNvPr id="10244" name="AutoShape 4"/>
          <p:cNvSpPr>
            <a:spLocks noChangeArrowheads="1"/>
          </p:cNvSpPr>
          <p:nvPr/>
        </p:nvSpPr>
        <p:spPr bwMode="auto">
          <a:xfrm>
            <a:off x="539750" y="1987550"/>
            <a:ext cx="3721100" cy="977900"/>
          </a:xfrm>
          <a:prstGeom prst="roundRect">
            <a:avLst>
              <a:gd name="adj" fmla="val 12477"/>
            </a:avLst>
          </a:prstGeom>
          <a:solidFill>
            <a:srgbClr val="FFFF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0245" name="Rectangle 5"/>
          <p:cNvSpPr>
            <a:spLocks noChangeArrowheads="1"/>
          </p:cNvSpPr>
          <p:nvPr/>
        </p:nvSpPr>
        <p:spPr bwMode="auto">
          <a:xfrm>
            <a:off x="673100" y="2073275"/>
            <a:ext cx="3454400"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a:r>
              <a:rPr lang="en-US" sz="2800">
                <a:solidFill>
                  <a:schemeClr val="accent2"/>
                </a:solidFill>
                <a:latin typeface="Playbill" charset="0"/>
              </a:rPr>
              <a:t>Cost of Quality</a:t>
            </a:r>
            <a:endParaRPr lang="en-US" sz="7200">
              <a:solidFill>
                <a:schemeClr val="accent2"/>
              </a:solidFill>
              <a:latin typeface="Playbill" charset="0"/>
            </a:endParaRPr>
          </a:p>
        </p:txBody>
      </p:sp>
      <p:sp>
        <p:nvSpPr>
          <p:cNvPr id="10246" name="AutoShape 6"/>
          <p:cNvSpPr>
            <a:spLocks noChangeArrowheads="1"/>
          </p:cNvSpPr>
          <p:nvPr/>
        </p:nvSpPr>
        <p:spPr bwMode="auto">
          <a:xfrm>
            <a:off x="4502150" y="1987550"/>
            <a:ext cx="4559300" cy="977900"/>
          </a:xfrm>
          <a:prstGeom prst="roundRect">
            <a:avLst>
              <a:gd name="adj" fmla="val 12477"/>
            </a:avLst>
          </a:prstGeom>
          <a:solidFill>
            <a:srgbClr val="FFFF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0247" name="Rectangle 7"/>
          <p:cNvSpPr>
            <a:spLocks noChangeArrowheads="1"/>
          </p:cNvSpPr>
          <p:nvPr/>
        </p:nvSpPr>
        <p:spPr bwMode="auto">
          <a:xfrm>
            <a:off x="4635500" y="2073275"/>
            <a:ext cx="4292600"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a:r>
              <a:rPr lang="en-US" sz="2800">
                <a:solidFill>
                  <a:schemeClr val="accent2"/>
                </a:solidFill>
                <a:latin typeface="Playbill" charset="0"/>
              </a:rPr>
              <a:t>Cost of Performance</a:t>
            </a:r>
            <a:endParaRPr lang="en-US" sz="7200">
              <a:solidFill>
                <a:schemeClr val="accent2"/>
              </a:solidFill>
              <a:latin typeface="Playbill" charset="0"/>
            </a:endParaRPr>
          </a:p>
        </p:txBody>
      </p:sp>
      <p:sp>
        <p:nvSpPr>
          <p:cNvPr id="10248" name="AutoShape 8"/>
          <p:cNvSpPr>
            <a:spLocks noChangeArrowheads="1"/>
          </p:cNvSpPr>
          <p:nvPr/>
        </p:nvSpPr>
        <p:spPr bwMode="auto">
          <a:xfrm>
            <a:off x="311150" y="3435350"/>
            <a:ext cx="3873500" cy="977900"/>
          </a:xfrm>
          <a:prstGeom prst="roundRect">
            <a:avLst>
              <a:gd name="adj" fmla="val 12477"/>
            </a:avLst>
          </a:prstGeom>
          <a:solidFill>
            <a:srgbClr val="FFFF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0249" name="Rectangle 9"/>
          <p:cNvSpPr>
            <a:spLocks noChangeArrowheads="1"/>
          </p:cNvSpPr>
          <p:nvPr/>
        </p:nvSpPr>
        <p:spPr bwMode="auto">
          <a:xfrm>
            <a:off x="444500" y="3521075"/>
            <a:ext cx="3606800"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a:r>
              <a:rPr lang="en-US" sz="2800">
                <a:solidFill>
                  <a:srgbClr val="FF3300"/>
                </a:solidFill>
                <a:latin typeface="Playbill" charset="0"/>
              </a:rPr>
              <a:t>Cost of Conformance</a:t>
            </a:r>
            <a:endParaRPr lang="en-US" sz="6000">
              <a:solidFill>
                <a:srgbClr val="FF3300"/>
              </a:solidFill>
              <a:latin typeface="Playbill" charset="0"/>
            </a:endParaRPr>
          </a:p>
        </p:txBody>
      </p:sp>
      <p:sp>
        <p:nvSpPr>
          <p:cNvPr id="10250" name="AutoShape 10"/>
          <p:cNvSpPr>
            <a:spLocks noChangeArrowheads="1"/>
          </p:cNvSpPr>
          <p:nvPr/>
        </p:nvSpPr>
        <p:spPr bwMode="auto">
          <a:xfrm>
            <a:off x="4502150" y="3435350"/>
            <a:ext cx="4633913" cy="1206500"/>
          </a:xfrm>
          <a:prstGeom prst="roundRect">
            <a:avLst>
              <a:gd name="adj" fmla="val 12477"/>
            </a:avLst>
          </a:prstGeom>
          <a:solidFill>
            <a:srgbClr val="FFFF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0251" name="Rectangle 11"/>
          <p:cNvSpPr>
            <a:spLocks noChangeArrowheads="1"/>
          </p:cNvSpPr>
          <p:nvPr/>
        </p:nvSpPr>
        <p:spPr bwMode="auto">
          <a:xfrm>
            <a:off x="4643438" y="3529013"/>
            <a:ext cx="4351337"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a:r>
              <a:rPr lang="en-US" sz="2800">
                <a:solidFill>
                  <a:srgbClr val="FF3300"/>
                </a:solidFill>
                <a:latin typeface="Playbill" charset="0"/>
              </a:rPr>
              <a:t>Cost of NON-Conformance</a:t>
            </a:r>
            <a:endParaRPr lang="en-US" sz="6000">
              <a:solidFill>
                <a:srgbClr val="FF3300"/>
              </a:solidFill>
              <a:latin typeface="Playbill" charset="0"/>
            </a:endParaRPr>
          </a:p>
        </p:txBody>
      </p:sp>
      <p:sp>
        <p:nvSpPr>
          <p:cNvPr id="10252" name="AutoShape 12"/>
          <p:cNvSpPr>
            <a:spLocks noChangeArrowheads="1"/>
          </p:cNvSpPr>
          <p:nvPr/>
        </p:nvSpPr>
        <p:spPr bwMode="auto">
          <a:xfrm>
            <a:off x="82550" y="4959350"/>
            <a:ext cx="3263900" cy="749300"/>
          </a:xfrm>
          <a:prstGeom prst="roundRect">
            <a:avLst>
              <a:gd name="adj" fmla="val 12477"/>
            </a:avLst>
          </a:prstGeom>
          <a:solidFill>
            <a:srgbClr val="FFFF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0253" name="Rectangle 13"/>
          <p:cNvSpPr>
            <a:spLocks noChangeArrowheads="1"/>
          </p:cNvSpPr>
          <p:nvPr/>
        </p:nvSpPr>
        <p:spPr bwMode="auto">
          <a:xfrm>
            <a:off x="207963" y="5035550"/>
            <a:ext cx="30130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a:r>
              <a:rPr lang="en-US" sz="2800">
                <a:solidFill>
                  <a:schemeClr val="tx2"/>
                </a:solidFill>
                <a:latin typeface="Playbill" charset="0"/>
              </a:rPr>
              <a:t>Appraisal Costs</a:t>
            </a:r>
            <a:endParaRPr lang="en-US" sz="6000">
              <a:solidFill>
                <a:schemeClr val="tx2"/>
              </a:solidFill>
              <a:latin typeface="Playbill" charset="0"/>
            </a:endParaRPr>
          </a:p>
        </p:txBody>
      </p:sp>
      <p:sp>
        <p:nvSpPr>
          <p:cNvPr id="10254" name="AutoShape 14"/>
          <p:cNvSpPr>
            <a:spLocks noChangeArrowheads="1"/>
          </p:cNvSpPr>
          <p:nvPr/>
        </p:nvSpPr>
        <p:spPr bwMode="auto">
          <a:xfrm>
            <a:off x="3816350" y="4883150"/>
            <a:ext cx="3492500" cy="749300"/>
          </a:xfrm>
          <a:prstGeom prst="roundRect">
            <a:avLst>
              <a:gd name="adj" fmla="val 12477"/>
            </a:avLst>
          </a:prstGeom>
          <a:solidFill>
            <a:srgbClr val="FFFF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0255" name="Rectangle 15"/>
          <p:cNvSpPr>
            <a:spLocks noChangeArrowheads="1"/>
          </p:cNvSpPr>
          <p:nvPr/>
        </p:nvSpPr>
        <p:spPr bwMode="auto">
          <a:xfrm>
            <a:off x="3941763" y="4959350"/>
            <a:ext cx="32416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a:r>
              <a:rPr lang="en-US" sz="2800">
                <a:solidFill>
                  <a:schemeClr val="tx2"/>
                </a:solidFill>
                <a:latin typeface="Playbill" charset="0"/>
              </a:rPr>
              <a:t>Prevention Costs</a:t>
            </a:r>
            <a:endParaRPr lang="en-US" sz="6000">
              <a:solidFill>
                <a:schemeClr val="tx2"/>
              </a:solidFill>
              <a:latin typeface="Playbill" charset="0"/>
            </a:endParaRPr>
          </a:p>
        </p:txBody>
      </p:sp>
      <p:sp>
        <p:nvSpPr>
          <p:cNvPr id="10256" name="Line 16"/>
          <p:cNvSpPr>
            <a:spLocks noChangeShapeType="1"/>
          </p:cNvSpPr>
          <p:nvPr/>
        </p:nvSpPr>
        <p:spPr bwMode="auto">
          <a:xfrm flipH="1">
            <a:off x="2365375" y="1450975"/>
            <a:ext cx="2054225" cy="530225"/>
          </a:xfrm>
          <a:prstGeom prst="line">
            <a:avLst/>
          </a:prstGeom>
          <a:noFill/>
          <a:ln w="508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0257" name="Line 17"/>
          <p:cNvSpPr>
            <a:spLocks noChangeShapeType="1"/>
          </p:cNvSpPr>
          <p:nvPr/>
        </p:nvSpPr>
        <p:spPr bwMode="auto">
          <a:xfrm>
            <a:off x="4498975" y="1450975"/>
            <a:ext cx="2435225" cy="606425"/>
          </a:xfrm>
          <a:prstGeom prst="line">
            <a:avLst/>
          </a:prstGeom>
          <a:noFill/>
          <a:ln w="508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0258" name="Line 18"/>
          <p:cNvSpPr>
            <a:spLocks noChangeShapeType="1"/>
          </p:cNvSpPr>
          <p:nvPr/>
        </p:nvSpPr>
        <p:spPr bwMode="auto">
          <a:xfrm>
            <a:off x="2670175" y="2822575"/>
            <a:ext cx="4111625" cy="606425"/>
          </a:xfrm>
          <a:prstGeom prst="line">
            <a:avLst/>
          </a:prstGeom>
          <a:noFill/>
          <a:ln w="50800">
            <a:solidFill>
              <a:srgbClr val="FF33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0259" name="Line 19"/>
          <p:cNvSpPr>
            <a:spLocks noChangeShapeType="1"/>
          </p:cNvSpPr>
          <p:nvPr/>
        </p:nvSpPr>
        <p:spPr bwMode="auto">
          <a:xfrm flipH="1">
            <a:off x="612775" y="2822575"/>
            <a:ext cx="2054225" cy="530225"/>
          </a:xfrm>
          <a:prstGeom prst="line">
            <a:avLst/>
          </a:prstGeom>
          <a:noFill/>
          <a:ln w="50800">
            <a:solidFill>
              <a:srgbClr val="FF33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0260" name="Line 20"/>
          <p:cNvSpPr>
            <a:spLocks noChangeShapeType="1"/>
          </p:cNvSpPr>
          <p:nvPr/>
        </p:nvSpPr>
        <p:spPr bwMode="auto">
          <a:xfrm>
            <a:off x="2670175" y="4422775"/>
            <a:ext cx="2816225" cy="454025"/>
          </a:xfrm>
          <a:prstGeom prst="line">
            <a:avLst/>
          </a:prstGeom>
          <a:noFill/>
          <a:ln w="50800">
            <a:solidFill>
              <a:schemeClr val="accent2"/>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0261" name="Line 21"/>
          <p:cNvSpPr>
            <a:spLocks noChangeShapeType="1"/>
          </p:cNvSpPr>
          <p:nvPr/>
        </p:nvSpPr>
        <p:spPr bwMode="auto">
          <a:xfrm flipH="1">
            <a:off x="612775" y="4422775"/>
            <a:ext cx="2054225" cy="530225"/>
          </a:xfrm>
          <a:prstGeom prst="line">
            <a:avLst/>
          </a:prstGeom>
          <a:noFill/>
          <a:ln w="50800">
            <a:solidFill>
              <a:schemeClr val="accent2"/>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0262" name="Rectangle 22"/>
          <p:cNvSpPr>
            <a:spLocks noChangeArrowheads="1"/>
          </p:cNvSpPr>
          <p:nvPr/>
        </p:nvSpPr>
        <p:spPr bwMode="auto">
          <a:xfrm>
            <a:off x="381000" y="5791200"/>
            <a:ext cx="2514600" cy="5175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0263" name="Rectangle 23"/>
          <p:cNvSpPr>
            <a:spLocks noChangeArrowheads="1"/>
          </p:cNvSpPr>
          <p:nvPr/>
        </p:nvSpPr>
        <p:spPr bwMode="auto">
          <a:xfrm>
            <a:off x="473075" y="5837238"/>
            <a:ext cx="233045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en-US" sz="1400" b="1">
                <a:solidFill>
                  <a:schemeClr val="accent2"/>
                </a:solidFill>
              </a:rPr>
              <a:t>Reviews, Inspections, Testing 1st time, IV&amp;V (1st), Audits</a:t>
            </a:r>
          </a:p>
        </p:txBody>
      </p:sp>
      <p:sp>
        <p:nvSpPr>
          <p:cNvPr id="10264" name="Rectangle 24"/>
          <p:cNvSpPr>
            <a:spLocks noChangeArrowheads="1"/>
          </p:cNvSpPr>
          <p:nvPr/>
        </p:nvSpPr>
        <p:spPr bwMode="auto">
          <a:xfrm>
            <a:off x="4038600" y="5715000"/>
            <a:ext cx="4572000" cy="9429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0265" name="Rectangle 25"/>
          <p:cNvSpPr>
            <a:spLocks noChangeArrowheads="1"/>
          </p:cNvSpPr>
          <p:nvPr/>
        </p:nvSpPr>
        <p:spPr bwMode="auto">
          <a:xfrm>
            <a:off x="4130675" y="5761038"/>
            <a:ext cx="438785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en-US" sz="1400" b="1">
                <a:solidFill>
                  <a:schemeClr val="accent2"/>
                </a:solidFill>
              </a:rPr>
              <a:t>Training, Methodologies, Policy &amp; Procedures, Planning, Quality Improvement Projects, Data Gathering and Analysis, Fault Analysis, Root Cause Analysis, Quality Reporting.</a:t>
            </a:r>
          </a:p>
        </p:txBody>
      </p:sp>
      <p:sp>
        <p:nvSpPr>
          <p:cNvPr id="10266" name="Rectangle 26"/>
          <p:cNvSpPr>
            <a:spLocks noChangeArrowheads="1"/>
          </p:cNvSpPr>
          <p:nvPr/>
        </p:nvSpPr>
        <p:spPr bwMode="auto">
          <a:xfrm>
            <a:off x="6005513" y="4251325"/>
            <a:ext cx="1825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a:solidFill>
                  <a:schemeClr val="accent2"/>
                </a:solidFill>
              </a:rPr>
              <a:t>see next slide</a:t>
            </a:r>
          </a:p>
        </p:txBody>
      </p:sp>
    </p:spTree>
    <p:extLst>
      <p:ext uri="{BB962C8B-B14F-4D97-AF65-F5344CB8AC3E}">
        <p14:creationId xmlns:p14="http://schemas.microsoft.com/office/powerpoint/2010/main" val="3301423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descr="White Marble"/>
          <p:cNvSpPr>
            <a:spLocks noGrp="1" noChangeArrowheads="1"/>
          </p:cNvSpPr>
          <p:nvPr>
            <p:ph type="title"/>
          </p:nvPr>
        </p:nvSpPr>
        <p:spPr>
          <a:blipFill dpi="0" rotWithShape="0">
            <a:blip r:embed="rId3"/>
            <a:srcRect/>
            <a:tile tx="0" ty="0" sx="100000" sy="100000" flip="none" algn="tl"/>
          </a:blipFill>
          <a:ln/>
        </p:spPr>
        <p:txBody>
          <a:bodyPr lIns="92075" tIns="46038" rIns="92075" bIns="46038"/>
          <a:lstStyle/>
          <a:p>
            <a:r>
              <a:rPr lang="en-US" b="1">
                <a:effectLst>
                  <a:outerShdw blurRad="38100" dist="38100" dir="2700000" algn="tl">
                    <a:srgbClr val="FFFFFF"/>
                  </a:outerShdw>
                </a:effectLst>
              </a:rPr>
              <a:t>Costs of Non-conformance Items</a:t>
            </a:r>
          </a:p>
        </p:txBody>
      </p:sp>
      <p:sp>
        <p:nvSpPr>
          <p:cNvPr id="12291" name="Rectangle 3"/>
          <p:cNvSpPr>
            <a:spLocks noGrp="1" noChangeArrowheads="1"/>
          </p:cNvSpPr>
          <p:nvPr>
            <p:ph type="body" sz="half" idx="1"/>
          </p:nvPr>
        </p:nvSpPr>
        <p:spPr>
          <a:xfrm>
            <a:off x="685800" y="1981200"/>
            <a:ext cx="3817938" cy="4572000"/>
          </a:xfrm>
          <a:solidFill>
            <a:srgbClr val="FFFF00"/>
          </a:solidFill>
          <a:ln/>
        </p:spPr>
        <p:txBody>
          <a:bodyPr lIns="92075" tIns="46038" rIns="92075" bIns="46038"/>
          <a:lstStyle/>
          <a:p>
            <a:r>
              <a:rPr lang="en-US"/>
              <a:t>Re-reviews</a:t>
            </a:r>
          </a:p>
          <a:p>
            <a:r>
              <a:rPr lang="en-US"/>
              <a:t>Re-tests</a:t>
            </a:r>
          </a:p>
          <a:p>
            <a:r>
              <a:rPr lang="en-US"/>
              <a:t>Fixing Defects (code, documentation)</a:t>
            </a:r>
          </a:p>
          <a:p>
            <a:r>
              <a:rPr lang="en-US"/>
              <a:t>Reworking any document.</a:t>
            </a:r>
          </a:p>
          <a:p>
            <a:r>
              <a:rPr lang="en-US"/>
              <a:t>Engineering Changes</a:t>
            </a:r>
          </a:p>
          <a:p>
            <a:r>
              <a:rPr lang="en-US"/>
              <a:t>Lab Equipment Costs of Retests</a:t>
            </a:r>
          </a:p>
        </p:txBody>
      </p:sp>
      <p:sp>
        <p:nvSpPr>
          <p:cNvPr id="12292" name="Rectangle 4"/>
          <p:cNvSpPr>
            <a:spLocks noGrp="1" noChangeArrowheads="1"/>
          </p:cNvSpPr>
          <p:nvPr>
            <p:ph type="body" sz="half" idx="2"/>
          </p:nvPr>
        </p:nvSpPr>
        <p:spPr>
          <a:xfrm>
            <a:off x="4640263" y="1981200"/>
            <a:ext cx="3970337" cy="4495800"/>
          </a:xfrm>
          <a:solidFill>
            <a:srgbClr val="FFFF00"/>
          </a:solidFill>
          <a:ln/>
        </p:spPr>
        <p:txBody>
          <a:bodyPr lIns="92075" tIns="46038" rIns="92075" bIns="46038"/>
          <a:lstStyle/>
          <a:p>
            <a:r>
              <a:rPr lang="en-US"/>
              <a:t>Updating Source Code</a:t>
            </a:r>
          </a:p>
          <a:p>
            <a:r>
              <a:rPr lang="en-US"/>
              <a:t>Patches to Internal Code</a:t>
            </a:r>
          </a:p>
          <a:p>
            <a:r>
              <a:rPr lang="en-US"/>
              <a:t>Patches to Delivered Code</a:t>
            </a:r>
          </a:p>
          <a:p>
            <a:r>
              <a:rPr lang="en-US"/>
              <a:t>External Failures</a:t>
            </a:r>
          </a:p>
          <a:p>
            <a:r>
              <a:rPr lang="en-US">
                <a:solidFill>
                  <a:srgbClr val="FF3300"/>
                </a:solidFill>
              </a:rPr>
              <a:t>from Crosby</a:t>
            </a:r>
            <a:r>
              <a:rPr lang="ja-JP" altLang="en-US">
                <a:solidFill>
                  <a:srgbClr val="FF3300"/>
                </a:solidFill>
                <a:latin typeface="Arial"/>
              </a:rPr>
              <a:t>’</a:t>
            </a:r>
            <a:r>
              <a:rPr lang="en-US">
                <a:solidFill>
                  <a:srgbClr val="FF3300"/>
                </a:solidFill>
              </a:rPr>
              <a:t>s Model according to Raytheon95 Fig. 7</a:t>
            </a:r>
          </a:p>
        </p:txBody>
      </p:sp>
    </p:spTree>
    <p:extLst>
      <p:ext uri="{BB962C8B-B14F-4D97-AF65-F5344CB8AC3E}">
        <p14:creationId xmlns:p14="http://schemas.microsoft.com/office/powerpoint/2010/main" val="36902236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0"/>
            <a:ext cx="7772400" cy="889000"/>
          </a:xfrm>
        </p:spPr>
        <p:txBody>
          <a:bodyPr/>
          <a:lstStyle/>
          <a:p>
            <a:r>
              <a:rPr lang="en-US"/>
              <a:t>CoSQ: Categories</a:t>
            </a:r>
          </a:p>
        </p:txBody>
      </p:sp>
      <p:sp>
        <p:nvSpPr>
          <p:cNvPr id="30723" name="Text Box 3"/>
          <p:cNvSpPr txBox="1">
            <a:spLocks noChangeArrowheads="1"/>
          </p:cNvSpPr>
          <p:nvPr/>
        </p:nvSpPr>
        <p:spPr bwMode="auto">
          <a:xfrm>
            <a:off x="446088" y="5603875"/>
            <a:ext cx="1581150" cy="339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pPr>
            <a:r>
              <a:rPr lang="en-US" sz="1800" b="1">
                <a:solidFill>
                  <a:schemeClr val="tx2"/>
                </a:solidFill>
                <a:latin typeface="Arial" charset="0"/>
              </a:rPr>
              <a:t>Management</a:t>
            </a:r>
          </a:p>
        </p:txBody>
      </p:sp>
      <p:sp>
        <p:nvSpPr>
          <p:cNvPr id="30724" name="Text Box 4"/>
          <p:cNvSpPr txBox="1">
            <a:spLocks noChangeArrowheads="1"/>
          </p:cNvSpPr>
          <p:nvPr/>
        </p:nvSpPr>
        <p:spPr bwMode="auto">
          <a:xfrm>
            <a:off x="446088" y="2341563"/>
            <a:ext cx="1225550" cy="339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pPr>
            <a:r>
              <a:rPr lang="en-US" sz="1800" b="1">
                <a:solidFill>
                  <a:schemeClr val="tx2"/>
                </a:solidFill>
                <a:latin typeface="Arial" charset="0"/>
              </a:rPr>
              <a:t>Appraisal</a:t>
            </a:r>
          </a:p>
        </p:txBody>
      </p:sp>
      <p:sp>
        <p:nvSpPr>
          <p:cNvPr id="30725" name="Text Box 5"/>
          <p:cNvSpPr txBox="1">
            <a:spLocks noChangeArrowheads="1"/>
          </p:cNvSpPr>
          <p:nvPr/>
        </p:nvSpPr>
        <p:spPr bwMode="auto">
          <a:xfrm>
            <a:off x="446088" y="1246188"/>
            <a:ext cx="1365250" cy="339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pPr>
            <a:r>
              <a:rPr lang="en-US" sz="1800" b="1">
                <a:solidFill>
                  <a:schemeClr val="tx2"/>
                </a:solidFill>
                <a:latin typeface="Arial" charset="0"/>
              </a:rPr>
              <a:t>Prevention</a:t>
            </a:r>
          </a:p>
        </p:txBody>
      </p:sp>
      <p:sp>
        <p:nvSpPr>
          <p:cNvPr id="30726" name="Text Box 6"/>
          <p:cNvSpPr txBox="1">
            <a:spLocks noChangeArrowheads="1"/>
          </p:cNvSpPr>
          <p:nvPr/>
        </p:nvSpPr>
        <p:spPr bwMode="auto">
          <a:xfrm>
            <a:off x="5334000" y="2209800"/>
            <a:ext cx="3562350" cy="1244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buFontTx/>
              <a:buChar char="•"/>
            </a:pPr>
            <a:r>
              <a:rPr lang="en-US" sz="1400">
                <a:solidFill>
                  <a:schemeClr val="tx2"/>
                </a:solidFill>
                <a:latin typeface="Arial" charset="0"/>
              </a:rPr>
              <a:t>Inspections / technical reviews,</a:t>
            </a:r>
          </a:p>
          <a:p>
            <a:pPr>
              <a:lnSpc>
                <a:spcPct val="90000"/>
              </a:lnSpc>
              <a:buFontTx/>
              <a:buChar char="•"/>
            </a:pPr>
            <a:r>
              <a:rPr lang="en-US" sz="1400">
                <a:solidFill>
                  <a:schemeClr val="tx2"/>
                </a:solidFill>
                <a:latin typeface="Arial" charset="0"/>
              </a:rPr>
              <a:t>Unit, Module, Integration and System Testing,</a:t>
            </a:r>
          </a:p>
          <a:p>
            <a:pPr>
              <a:lnSpc>
                <a:spcPct val="90000"/>
              </a:lnSpc>
              <a:buFontTx/>
              <a:buChar char="•"/>
            </a:pPr>
            <a:r>
              <a:rPr lang="en-US" sz="1400">
                <a:solidFill>
                  <a:schemeClr val="tx2"/>
                </a:solidFill>
                <a:latin typeface="Arial" charset="0"/>
              </a:rPr>
              <a:t>Standard testing process/practices</a:t>
            </a:r>
          </a:p>
          <a:p>
            <a:pPr>
              <a:lnSpc>
                <a:spcPct val="90000"/>
              </a:lnSpc>
              <a:buFontTx/>
              <a:buChar char="•"/>
            </a:pPr>
            <a:r>
              <a:rPr lang="en-US" sz="1400">
                <a:solidFill>
                  <a:schemeClr val="tx2"/>
                </a:solidFill>
                <a:latin typeface="Arial" charset="0"/>
              </a:rPr>
              <a:t>Field trials,</a:t>
            </a:r>
          </a:p>
          <a:p>
            <a:pPr>
              <a:lnSpc>
                <a:spcPct val="90000"/>
              </a:lnSpc>
              <a:buFontTx/>
              <a:buChar char="•"/>
            </a:pPr>
            <a:r>
              <a:rPr lang="en-US" sz="1400">
                <a:solidFill>
                  <a:schemeClr val="tx2"/>
                </a:solidFill>
                <a:latin typeface="Arial" charset="0"/>
              </a:rPr>
              <a:t>Quality audits</a:t>
            </a:r>
          </a:p>
        </p:txBody>
      </p:sp>
      <p:sp>
        <p:nvSpPr>
          <p:cNvPr id="30727" name="Text Box 7"/>
          <p:cNvSpPr txBox="1">
            <a:spLocks noChangeArrowheads="1"/>
          </p:cNvSpPr>
          <p:nvPr/>
        </p:nvSpPr>
        <p:spPr bwMode="auto">
          <a:xfrm>
            <a:off x="5334000" y="838200"/>
            <a:ext cx="3565525" cy="1244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buFontTx/>
              <a:buChar char="•"/>
            </a:pPr>
            <a:r>
              <a:rPr lang="en-US" sz="1400">
                <a:solidFill>
                  <a:schemeClr val="tx2"/>
                </a:solidFill>
                <a:latin typeface="Arial" charset="0"/>
              </a:rPr>
              <a:t>Requirements &amp; Change management,</a:t>
            </a:r>
          </a:p>
          <a:p>
            <a:pPr>
              <a:lnSpc>
                <a:spcPct val="90000"/>
              </a:lnSpc>
              <a:buFontTx/>
              <a:buChar char="•"/>
            </a:pPr>
            <a:r>
              <a:rPr lang="en-US" sz="1400">
                <a:solidFill>
                  <a:schemeClr val="tx2"/>
                </a:solidFill>
                <a:latin typeface="Arial" charset="0"/>
              </a:rPr>
              <a:t>Standard SW Engineering Practices, SPI</a:t>
            </a:r>
          </a:p>
          <a:p>
            <a:pPr>
              <a:lnSpc>
                <a:spcPct val="90000"/>
              </a:lnSpc>
              <a:buFontTx/>
              <a:buChar char="•"/>
            </a:pPr>
            <a:r>
              <a:rPr lang="en-US" sz="1400">
                <a:solidFill>
                  <a:schemeClr val="tx2"/>
                </a:solidFill>
                <a:latin typeface="Arial" charset="0"/>
              </a:rPr>
              <a:t>Project and quality planning,</a:t>
            </a:r>
          </a:p>
          <a:p>
            <a:pPr>
              <a:lnSpc>
                <a:spcPct val="90000"/>
              </a:lnSpc>
              <a:buFontTx/>
              <a:buChar char="•"/>
            </a:pPr>
            <a:r>
              <a:rPr lang="en-US" sz="1400">
                <a:solidFill>
                  <a:schemeClr val="tx2"/>
                </a:solidFill>
                <a:latin typeface="Arial" charset="0"/>
              </a:rPr>
              <a:t>Audits</a:t>
            </a:r>
          </a:p>
          <a:p>
            <a:pPr>
              <a:lnSpc>
                <a:spcPct val="90000"/>
              </a:lnSpc>
              <a:buFontTx/>
              <a:buChar char="•"/>
            </a:pPr>
            <a:r>
              <a:rPr lang="en-US" sz="1400">
                <a:solidFill>
                  <a:schemeClr val="tx2"/>
                </a:solidFill>
                <a:latin typeface="Arial" charset="0"/>
              </a:rPr>
              <a:t>Technology upgrades</a:t>
            </a:r>
          </a:p>
          <a:p>
            <a:pPr>
              <a:lnSpc>
                <a:spcPct val="90000"/>
              </a:lnSpc>
              <a:buFontTx/>
              <a:buChar char="•"/>
            </a:pPr>
            <a:r>
              <a:rPr lang="en-US" sz="1400">
                <a:solidFill>
                  <a:schemeClr val="tx2"/>
                </a:solidFill>
                <a:latin typeface="Arial" charset="0"/>
              </a:rPr>
              <a:t>Training</a:t>
            </a:r>
          </a:p>
        </p:txBody>
      </p:sp>
      <p:sp>
        <p:nvSpPr>
          <p:cNvPr id="30728" name="Text Box 8"/>
          <p:cNvSpPr txBox="1">
            <a:spLocks noChangeArrowheads="1"/>
          </p:cNvSpPr>
          <p:nvPr/>
        </p:nvSpPr>
        <p:spPr bwMode="auto">
          <a:xfrm>
            <a:off x="5334000" y="5619750"/>
            <a:ext cx="3568700" cy="476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pPr>
            <a:r>
              <a:rPr lang="en-US" sz="1400">
                <a:solidFill>
                  <a:schemeClr val="tx2"/>
                </a:solidFill>
                <a:latin typeface="Arial" charset="0"/>
              </a:rPr>
              <a:t>Define quality,  Set quality goals,  Standards,  Metrics,  Improvement efforts</a:t>
            </a:r>
          </a:p>
        </p:txBody>
      </p:sp>
      <p:sp>
        <p:nvSpPr>
          <p:cNvPr id="30729" name="Text Box 9"/>
          <p:cNvSpPr txBox="1">
            <a:spLocks noChangeArrowheads="1"/>
          </p:cNvSpPr>
          <p:nvPr/>
        </p:nvSpPr>
        <p:spPr bwMode="auto">
          <a:xfrm>
            <a:off x="5334000" y="3276600"/>
            <a:ext cx="3565525" cy="8604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buFontTx/>
              <a:buChar char="•"/>
            </a:pPr>
            <a:r>
              <a:rPr lang="en-US" sz="1400">
                <a:solidFill>
                  <a:schemeClr val="tx2"/>
                </a:solidFill>
                <a:latin typeface="Arial" charset="0"/>
              </a:rPr>
              <a:t>Defect management,</a:t>
            </a:r>
          </a:p>
          <a:p>
            <a:pPr>
              <a:lnSpc>
                <a:spcPct val="90000"/>
              </a:lnSpc>
              <a:buFontTx/>
              <a:buChar char="•"/>
            </a:pPr>
            <a:r>
              <a:rPr lang="en-US" sz="1400">
                <a:solidFill>
                  <a:schemeClr val="tx2"/>
                </a:solidFill>
                <a:latin typeface="Arial" charset="0"/>
              </a:rPr>
              <a:t>Re-work,</a:t>
            </a:r>
          </a:p>
          <a:p>
            <a:pPr>
              <a:lnSpc>
                <a:spcPct val="90000"/>
              </a:lnSpc>
              <a:buFontTx/>
              <a:buChar char="•"/>
            </a:pPr>
            <a:r>
              <a:rPr lang="en-US" sz="1400">
                <a:solidFill>
                  <a:schemeClr val="tx2"/>
                </a:solidFill>
                <a:latin typeface="Arial" charset="0"/>
              </a:rPr>
              <a:t>Re-testing,</a:t>
            </a:r>
          </a:p>
          <a:p>
            <a:pPr>
              <a:lnSpc>
                <a:spcPct val="90000"/>
              </a:lnSpc>
              <a:buFontTx/>
              <a:buChar char="•"/>
            </a:pPr>
            <a:r>
              <a:rPr lang="en-US" sz="1400">
                <a:solidFill>
                  <a:schemeClr val="tx2"/>
                </a:solidFill>
                <a:latin typeface="Arial" charset="0"/>
              </a:rPr>
              <a:t>Cancelled projects</a:t>
            </a:r>
          </a:p>
        </p:txBody>
      </p:sp>
      <p:sp>
        <p:nvSpPr>
          <p:cNvPr id="30730" name="Text Box 10"/>
          <p:cNvSpPr txBox="1">
            <a:spLocks noChangeArrowheads="1"/>
          </p:cNvSpPr>
          <p:nvPr/>
        </p:nvSpPr>
        <p:spPr bwMode="auto">
          <a:xfrm>
            <a:off x="446088" y="4470400"/>
            <a:ext cx="1085850" cy="339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pPr>
            <a:r>
              <a:rPr lang="en-US" sz="1800" b="1">
                <a:solidFill>
                  <a:schemeClr val="tx2"/>
                </a:solidFill>
                <a:latin typeface="Arial" charset="0"/>
              </a:rPr>
              <a:t>External</a:t>
            </a:r>
          </a:p>
        </p:txBody>
      </p:sp>
      <p:sp>
        <p:nvSpPr>
          <p:cNvPr id="30731" name="Text Box 11"/>
          <p:cNvSpPr txBox="1">
            <a:spLocks noChangeArrowheads="1"/>
          </p:cNvSpPr>
          <p:nvPr/>
        </p:nvSpPr>
        <p:spPr bwMode="auto">
          <a:xfrm>
            <a:off x="446088" y="3552825"/>
            <a:ext cx="1009650" cy="339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pPr>
            <a:r>
              <a:rPr lang="en-US" sz="1800" b="1">
                <a:solidFill>
                  <a:schemeClr val="tx2"/>
                </a:solidFill>
                <a:latin typeface="Arial" charset="0"/>
              </a:rPr>
              <a:t>Internal</a:t>
            </a:r>
          </a:p>
        </p:txBody>
      </p:sp>
      <p:sp>
        <p:nvSpPr>
          <p:cNvPr id="30732" name="Text Box 12"/>
          <p:cNvSpPr txBox="1">
            <a:spLocks noChangeArrowheads="1"/>
          </p:cNvSpPr>
          <p:nvPr/>
        </p:nvSpPr>
        <p:spPr bwMode="auto">
          <a:xfrm>
            <a:off x="5334000" y="4321175"/>
            <a:ext cx="3568700" cy="8604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buFontTx/>
              <a:buChar char="•"/>
            </a:pPr>
            <a:r>
              <a:rPr lang="en-US" sz="1400">
                <a:solidFill>
                  <a:schemeClr val="tx2"/>
                </a:solidFill>
                <a:latin typeface="Arial" charset="0"/>
              </a:rPr>
              <a:t>Re-Flashing phones,</a:t>
            </a:r>
          </a:p>
          <a:p>
            <a:pPr>
              <a:lnSpc>
                <a:spcPct val="90000"/>
              </a:lnSpc>
              <a:buFontTx/>
              <a:buChar char="•"/>
            </a:pPr>
            <a:r>
              <a:rPr lang="en-US" sz="1400">
                <a:solidFill>
                  <a:schemeClr val="tx2"/>
                </a:solidFill>
                <a:latin typeface="Arial" charset="0"/>
              </a:rPr>
              <a:t>Technical support, </a:t>
            </a:r>
          </a:p>
          <a:p>
            <a:pPr>
              <a:lnSpc>
                <a:spcPct val="90000"/>
              </a:lnSpc>
              <a:buFontTx/>
              <a:buChar char="•"/>
            </a:pPr>
            <a:r>
              <a:rPr lang="en-US" sz="1400">
                <a:solidFill>
                  <a:schemeClr val="tx2"/>
                </a:solidFill>
                <a:latin typeface="Arial" charset="0"/>
              </a:rPr>
              <a:t>Complaint investigation,</a:t>
            </a:r>
          </a:p>
          <a:p>
            <a:pPr>
              <a:lnSpc>
                <a:spcPct val="90000"/>
              </a:lnSpc>
              <a:buFontTx/>
              <a:buChar char="•"/>
            </a:pPr>
            <a:r>
              <a:rPr lang="en-US" sz="1400">
                <a:solidFill>
                  <a:schemeClr val="tx2"/>
                </a:solidFill>
                <a:latin typeface="Arial" charset="0"/>
              </a:rPr>
              <a:t>Claims, FFRs ...</a:t>
            </a:r>
          </a:p>
        </p:txBody>
      </p:sp>
      <p:sp>
        <p:nvSpPr>
          <p:cNvPr id="30733" name="Text Box 13"/>
          <p:cNvSpPr txBox="1">
            <a:spLocks noChangeArrowheads="1"/>
          </p:cNvSpPr>
          <p:nvPr/>
        </p:nvSpPr>
        <p:spPr bwMode="auto">
          <a:xfrm>
            <a:off x="1758950" y="1277938"/>
            <a:ext cx="3206750" cy="476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pPr>
            <a:r>
              <a:rPr lang="en-US" sz="1400">
                <a:solidFill>
                  <a:schemeClr val="tx2"/>
                </a:solidFill>
                <a:latin typeface="Arial" charset="0"/>
              </a:rPr>
              <a:t>Efforts to prevent poor quality (</a:t>
            </a:r>
            <a:r>
              <a:rPr lang="ja-JP" altLang="en-US" sz="1400">
                <a:solidFill>
                  <a:schemeClr val="tx2"/>
                </a:solidFill>
                <a:latin typeface="Arial"/>
              </a:rPr>
              <a:t>“</a:t>
            </a:r>
            <a:r>
              <a:rPr lang="en-US" sz="1400">
                <a:solidFill>
                  <a:schemeClr val="tx2"/>
                </a:solidFill>
                <a:latin typeface="Arial" charset="0"/>
              </a:rPr>
              <a:t>defects</a:t>
            </a:r>
            <a:r>
              <a:rPr lang="ja-JP" altLang="en-US" sz="1400">
                <a:solidFill>
                  <a:schemeClr val="tx2"/>
                </a:solidFill>
                <a:latin typeface="Arial"/>
              </a:rPr>
              <a:t>”</a:t>
            </a:r>
            <a:r>
              <a:rPr lang="en-US" sz="1400">
                <a:solidFill>
                  <a:schemeClr val="tx2"/>
                </a:solidFill>
                <a:latin typeface="Arial" charset="0"/>
              </a:rPr>
              <a:t>).</a:t>
            </a:r>
          </a:p>
        </p:txBody>
      </p:sp>
      <p:sp>
        <p:nvSpPr>
          <p:cNvPr id="30734" name="Text Box 14"/>
          <p:cNvSpPr txBox="1">
            <a:spLocks noChangeArrowheads="1"/>
          </p:cNvSpPr>
          <p:nvPr/>
        </p:nvSpPr>
        <p:spPr bwMode="auto">
          <a:xfrm>
            <a:off x="1758950" y="2374900"/>
            <a:ext cx="3136900" cy="2841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pPr>
            <a:r>
              <a:rPr lang="en-US" sz="1400">
                <a:solidFill>
                  <a:schemeClr val="tx2"/>
                </a:solidFill>
                <a:latin typeface="Arial" charset="0"/>
              </a:rPr>
              <a:t>Efforts to </a:t>
            </a:r>
            <a:r>
              <a:rPr lang="ja-JP" altLang="en-US" sz="1400">
                <a:solidFill>
                  <a:schemeClr val="tx2"/>
                </a:solidFill>
                <a:latin typeface="Arial"/>
              </a:rPr>
              <a:t>“</a:t>
            </a:r>
            <a:r>
              <a:rPr lang="en-US" sz="1400">
                <a:solidFill>
                  <a:schemeClr val="tx2"/>
                </a:solidFill>
                <a:latin typeface="Arial" charset="0"/>
              </a:rPr>
              <a:t>look</a:t>
            </a:r>
            <a:r>
              <a:rPr lang="ja-JP" altLang="en-US" sz="1400">
                <a:solidFill>
                  <a:schemeClr val="tx2"/>
                </a:solidFill>
                <a:latin typeface="Arial"/>
              </a:rPr>
              <a:t>”</a:t>
            </a:r>
            <a:r>
              <a:rPr lang="en-US" sz="1400">
                <a:solidFill>
                  <a:schemeClr val="tx2"/>
                </a:solidFill>
                <a:latin typeface="Arial" charset="0"/>
              </a:rPr>
              <a:t> for defects.</a:t>
            </a:r>
          </a:p>
        </p:txBody>
      </p:sp>
      <p:sp>
        <p:nvSpPr>
          <p:cNvPr id="30735" name="Text Box 15"/>
          <p:cNvSpPr txBox="1">
            <a:spLocks noChangeArrowheads="1"/>
          </p:cNvSpPr>
          <p:nvPr/>
        </p:nvSpPr>
        <p:spPr bwMode="auto">
          <a:xfrm>
            <a:off x="1758950" y="3586163"/>
            <a:ext cx="3324225" cy="476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pPr>
            <a:r>
              <a:rPr lang="en-US" sz="1400">
                <a:solidFill>
                  <a:schemeClr val="tx2"/>
                </a:solidFill>
                <a:latin typeface="Arial" charset="0"/>
              </a:rPr>
              <a:t>Problems detected </a:t>
            </a:r>
            <a:r>
              <a:rPr lang="en-US" sz="1400" i="1">
                <a:solidFill>
                  <a:schemeClr val="tx2"/>
                </a:solidFill>
                <a:latin typeface="Arial" charset="0"/>
              </a:rPr>
              <a:t>prior</a:t>
            </a:r>
            <a:r>
              <a:rPr lang="en-US" sz="1400">
                <a:solidFill>
                  <a:schemeClr val="tx2"/>
                </a:solidFill>
                <a:latin typeface="Arial" charset="0"/>
              </a:rPr>
              <a:t> to product release.</a:t>
            </a:r>
          </a:p>
        </p:txBody>
      </p:sp>
      <p:sp>
        <p:nvSpPr>
          <p:cNvPr id="30736" name="Text Box 16"/>
          <p:cNvSpPr txBox="1">
            <a:spLocks noChangeArrowheads="1"/>
          </p:cNvSpPr>
          <p:nvPr/>
        </p:nvSpPr>
        <p:spPr bwMode="auto">
          <a:xfrm>
            <a:off x="1758950" y="4505325"/>
            <a:ext cx="3136900" cy="476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pPr>
            <a:r>
              <a:rPr lang="en-US" sz="1400">
                <a:solidFill>
                  <a:schemeClr val="tx2"/>
                </a:solidFill>
                <a:latin typeface="Arial" charset="0"/>
              </a:rPr>
              <a:t>Problems detected </a:t>
            </a:r>
            <a:r>
              <a:rPr lang="en-US" sz="1400" i="1">
                <a:solidFill>
                  <a:schemeClr val="tx2"/>
                </a:solidFill>
                <a:latin typeface="Arial" charset="0"/>
              </a:rPr>
              <a:t>after</a:t>
            </a:r>
            <a:r>
              <a:rPr lang="en-US" sz="1400">
                <a:solidFill>
                  <a:schemeClr val="tx2"/>
                </a:solidFill>
                <a:latin typeface="Arial" charset="0"/>
              </a:rPr>
              <a:t> product release.</a:t>
            </a:r>
          </a:p>
        </p:txBody>
      </p:sp>
      <p:sp>
        <p:nvSpPr>
          <p:cNvPr id="30737" name="Text Box 17"/>
          <p:cNvSpPr txBox="1">
            <a:spLocks noChangeArrowheads="1"/>
          </p:cNvSpPr>
          <p:nvPr/>
        </p:nvSpPr>
        <p:spPr bwMode="auto">
          <a:xfrm>
            <a:off x="1939925" y="5637213"/>
            <a:ext cx="3136900" cy="2841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pPr>
            <a:r>
              <a:rPr lang="en-US" sz="1400">
                <a:solidFill>
                  <a:schemeClr val="tx2"/>
                </a:solidFill>
                <a:latin typeface="Arial" charset="0"/>
              </a:rPr>
              <a:t>Efforts to manage quality program.</a:t>
            </a:r>
          </a:p>
        </p:txBody>
      </p:sp>
      <p:sp>
        <p:nvSpPr>
          <p:cNvPr id="30738" name="Line 18"/>
          <p:cNvSpPr>
            <a:spLocks noChangeShapeType="1"/>
          </p:cNvSpPr>
          <p:nvPr/>
        </p:nvSpPr>
        <p:spPr bwMode="auto">
          <a:xfrm>
            <a:off x="444500" y="5319713"/>
            <a:ext cx="8140700"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30739" name="Text Box 19"/>
          <p:cNvSpPr txBox="1">
            <a:spLocks noChangeArrowheads="1"/>
          </p:cNvSpPr>
          <p:nvPr/>
        </p:nvSpPr>
        <p:spPr bwMode="auto">
          <a:xfrm>
            <a:off x="0" y="6477000"/>
            <a:ext cx="472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atin typeface="Times" charset="0"/>
              </a:rPr>
              <a:t>Nokia San Diego View June 2000</a:t>
            </a:r>
          </a:p>
        </p:txBody>
      </p:sp>
    </p:spTree>
    <p:extLst>
      <p:ext uri="{BB962C8B-B14F-4D97-AF65-F5344CB8AC3E}">
        <p14:creationId xmlns:p14="http://schemas.microsoft.com/office/powerpoint/2010/main" val="797997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Chapter 17 Mays</a:t>
            </a:r>
            <a:endParaRPr lang="en-GB" dirty="0"/>
          </a:p>
        </p:txBody>
      </p:sp>
      <p:pic>
        <p:nvPicPr>
          <p:cNvPr id="6" name="Content Placeholder 5" descr="IMG_0018.jpg"/>
          <p:cNvPicPr>
            <a:picLocks noGrp="1" noChangeAspect="1"/>
          </p:cNvPicPr>
          <p:nvPr>
            <p:ph idx="1"/>
          </p:nvPr>
        </p:nvPicPr>
        <p:blipFill>
          <a:blip r:embed="rId3">
            <a:extLst>
              <a:ext uri="{28A0092B-C50C-407E-A947-70E740481C1C}">
                <a14:useLocalDpi xmlns:a14="http://schemas.microsoft.com/office/drawing/2010/main" val="0"/>
              </a:ext>
            </a:extLst>
          </a:blip>
          <a:srcRect l="-71221" r="-71221"/>
          <a:stretch>
            <a:fillRect/>
          </a:stretch>
        </p:blipFill>
        <p:spPr/>
      </p:pic>
      <p:pic>
        <p:nvPicPr>
          <p:cNvPr id="7" name="Picture 6" descr="software inspection book cover 2014 iphone 5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4808" y="4489544"/>
            <a:ext cx="1307775" cy="1954945"/>
          </a:xfrm>
          <a:prstGeom prst="rect">
            <a:avLst/>
          </a:prstGeom>
        </p:spPr>
      </p:pic>
      <p:pic>
        <p:nvPicPr>
          <p:cNvPr id="8" name="Picture 7" descr="Screen Shot 2014-08-16 at 15.41.27.png"/>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6984436" y="1153272"/>
            <a:ext cx="2159564" cy="2465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0995139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Object 2"/>
          <p:cNvGraphicFramePr>
            <a:graphicFrameLocks noChangeAspect="1"/>
          </p:cNvGraphicFramePr>
          <p:nvPr/>
        </p:nvGraphicFramePr>
        <p:xfrm>
          <a:off x="492125" y="333375"/>
          <a:ext cx="7807325" cy="6080125"/>
        </p:xfrm>
        <a:graphic>
          <a:graphicData uri="http://schemas.openxmlformats.org/presentationml/2006/ole">
            <mc:AlternateContent xmlns:mc="http://schemas.openxmlformats.org/markup-compatibility/2006">
              <mc:Choice xmlns:v="urn:schemas-microsoft-com:vml" Requires="v">
                <p:oleObj spid="_x0000_s41002" name="Worksheet" r:id="rId3" imgW="7124700" imgH="5041900" progId="Excel.Sheet.8">
                  <p:embed/>
                </p:oleObj>
              </mc:Choice>
              <mc:Fallback>
                <p:oleObj name="Worksheet" r:id="rId3" imgW="7124700" imgH="5041900"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125" y="333375"/>
                        <a:ext cx="7807325" cy="608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1747" name="Text Box 3"/>
          <p:cNvSpPr txBox="1">
            <a:spLocks noChangeArrowheads="1"/>
          </p:cNvSpPr>
          <p:nvPr/>
        </p:nvSpPr>
        <p:spPr bwMode="auto">
          <a:xfrm>
            <a:off x="1970088" y="2638425"/>
            <a:ext cx="1116012" cy="39687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latin typeface="Arial" charset="0"/>
              </a:rPr>
              <a:t>External</a:t>
            </a:r>
          </a:p>
        </p:txBody>
      </p:sp>
      <p:sp>
        <p:nvSpPr>
          <p:cNvPr id="31748" name="Text Box 4"/>
          <p:cNvSpPr txBox="1">
            <a:spLocks noChangeArrowheads="1"/>
          </p:cNvSpPr>
          <p:nvPr/>
        </p:nvSpPr>
        <p:spPr bwMode="auto">
          <a:xfrm>
            <a:off x="3024188" y="3810000"/>
            <a:ext cx="1031875" cy="39687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latin typeface="Arial" charset="0"/>
              </a:rPr>
              <a:t>Internal</a:t>
            </a:r>
          </a:p>
        </p:txBody>
      </p:sp>
      <p:sp>
        <p:nvSpPr>
          <p:cNvPr id="31749" name="Text Box 5"/>
          <p:cNvSpPr txBox="1">
            <a:spLocks noChangeArrowheads="1"/>
          </p:cNvSpPr>
          <p:nvPr/>
        </p:nvSpPr>
        <p:spPr bwMode="auto">
          <a:xfrm>
            <a:off x="4291013" y="4724400"/>
            <a:ext cx="1243012" cy="39687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latin typeface="Arial" charset="0"/>
              </a:rPr>
              <a:t>Appraisal</a:t>
            </a:r>
          </a:p>
        </p:txBody>
      </p:sp>
      <p:sp>
        <p:nvSpPr>
          <p:cNvPr id="31750" name="Text Box 6"/>
          <p:cNvSpPr txBox="1">
            <a:spLocks noChangeArrowheads="1"/>
          </p:cNvSpPr>
          <p:nvPr/>
        </p:nvSpPr>
        <p:spPr bwMode="auto">
          <a:xfrm>
            <a:off x="6470650" y="5181600"/>
            <a:ext cx="1398588" cy="39687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latin typeface="Arial" charset="0"/>
              </a:rPr>
              <a:t>Prevention</a:t>
            </a:r>
          </a:p>
        </p:txBody>
      </p:sp>
      <p:sp>
        <p:nvSpPr>
          <p:cNvPr id="31751" name="Rectangle 7"/>
          <p:cNvSpPr>
            <a:spLocks noGrp="1" noChangeArrowheads="1"/>
          </p:cNvSpPr>
          <p:nvPr>
            <p:ph type="title"/>
          </p:nvPr>
        </p:nvSpPr>
        <p:spPr>
          <a:xfrm>
            <a:off x="701675" y="127000"/>
            <a:ext cx="8039100" cy="715963"/>
          </a:xfrm>
          <a:solidFill>
            <a:schemeClr val="bg1"/>
          </a:solidFill>
        </p:spPr>
        <p:txBody>
          <a:bodyPr>
            <a:normAutofit fontScale="90000"/>
          </a:bodyPr>
          <a:lstStyle/>
          <a:p>
            <a:r>
              <a:rPr lang="en-US"/>
              <a:t>CoSQ: Reduce Costs by Achieving Process Maturity</a:t>
            </a:r>
          </a:p>
        </p:txBody>
      </p:sp>
      <p:sp>
        <p:nvSpPr>
          <p:cNvPr id="31752" name="Text Box 8"/>
          <p:cNvSpPr txBox="1">
            <a:spLocks noChangeArrowheads="1"/>
          </p:cNvSpPr>
          <p:nvPr/>
        </p:nvSpPr>
        <p:spPr bwMode="auto">
          <a:xfrm>
            <a:off x="1039813" y="5768975"/>
            <a:ext cx="1154112" cy="579438"/>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a:t>NOW</a:t>
            </a:r>
          </a:p>
        </p:txBody>
      </p:sp>
      <p:sp>
        <p:nvSpPr>
          <p:cNvPr id="31753" name="Text Box 9"/>
          <p:cNvSpPr txBox="1">
            <a:spLocks noChangeArrowheads="1"/>
          </p:cNvSpPr>
          <p:nvPr/>
        </p:nvSpPr>
        <p:spPr bwMode="auto">
          <a:xfrm>
            <a:off x="2138363" y="5768975"/>
            <a:ext cx="1277937" cy="579438"/>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a:t>Year 1</a:t>
            </a:r>
          </a:p>
        </p:txBody>
      </p:sp>
      <p:sp>
        <p:nvSpPr>
          <p:cNvPr id="31754" name="Text Box 10"/>
          <p:cNvSpPr txBox="1">
            <a:spLocks noChangeArrowheads="1"/>
          </p:cNvSpPr>
          <p:nvPr/>
        </p:nvSpPr>
        <p:spPr bwMode="auto">
          <a:xfrm>
            <a:off x="3967163" y="5768975"/>
            <a:ext cx="1277937" cy="579438"/>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a:t>Year 2</a:t>
            </a:r>
          </a:p>
        </p:txBody>
      </p:sp>
      <p:sp>
        <p:nvSpPr>
          <p:cNvPr id="31755" name="Text Box 11"/>
          <p:cNvSpPr txBox="1">
            <a:spLocks noChangeArrowheads="1"/>
          </p:cNvSpPr>
          <p:nvPr/>
        </p:nvSpPr>
        <p:spPr bwMode="auto">
          <a:xfrm>
            <a:off x="5486400" y="5768975"/>
            <a:ext cx="1277938" cy="579438"/>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a:t>Year 3</a:t>
            </a:r>
          </a:p>
        </p:txBody>
      </p:sp>
      <p:sp>
        <p:nvSpPr>
          <p:cNvPr id="31756" name="Text Box 12"/>
          <p:cNvSpPr txBox="1">
            <a:spLocks noChangeArrowheads="1"/>
          </p:cNvSpPr>
          <p:nvPr/>
        </p:nvSpPr>
        <p:spPr bwMode="auto">
          <a:xfrm>
            <a:off x="7173913" y="5768975"/>
            <a:ext cx="1277937" cy="579438"/>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a:t>Year 5</a:t>
            </a:r>
          </a:p>
        </p:txBody>
      </p:sp>
      <p:sp>
        <p:nvSpPr>
          <p:cNvPr id="31757" name="Text Box 13"/>
          <p:cNvSpPr txBox="1">
            <a:spLocks noChangeArrowheads="1"/>
          </p:cNvSpPr>
          <p:nvPr/>
        </p:nvSpPr>
        <p:spPr bwMode="auto">
          <a:xfrm>
            <a:off x="0" y="6392863"/>
            <a:ext cx="472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atin typeface="Times" charset="0"/>
              </a:rPr>
              <a:t>Nokia San Diego View June 2000</a:t>
            </a:r>
          </a:p>
        </p:txBody>
      </p:sp>
    </p:spTree>
    <p:extLst>
      <p:ext uri="{BB962C8B-B14F-4D97-AF65-F5344CB8AC3E}">
        <p14:creationId xmlns:p14="http://schemas.microsoft.com/office/powerpoint/2010/main" val="18440305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noFill/>
          <a:ln/>
        </p:spPr>
        <p:txBody>
          <a:bodyPr/>
          <a:lstStyle/>
          <a:p>
            <a:r>
              <a:rPr lang="en-US" altLang="en-GB"/>
              <a:t>40 Innovations From IBM</a:t>
            </a:r>
          </a:p>
        </p:txBody>
      </p:sp>
      <p:graphicFrame>
        <p:nvGraphicFramePr>
          <p:cNvPr id="13315" name="Object 3">
            <a:hlinkClick r:id="" action="ppaction://ole?verb=0"/>
          </p:cNvPr>
          <p:cNvGraphicFramePr>
            <a:graphicFrameLocks noGrp="1"/>
          </p:cNvGraphicFramePr>
          <p:nvPr>
            <p:ph type="tbl" idx="1"/>
          </p:nvPr>
        </p:nvGraphicFramePr>
        <p:xfrm>
          <a:off x="685800" y="1981200"/>
          <a:ext cx="7772400" cy="4519613"/>
        </p:xfrm>
        <a:graphic>
          <a:graphicData uri="http://schemas.openxmlformats.org/presentationml/2006/ole">
            <mc:AlternateContent xmlns:mc="http://schemas.openxmlformats.org/markup-compatibility/2006">
              <mc:Choice xmlns:v="urn:schemas-microsoft-com:vml" Requires="v">
                <p:oleObj spid="_x0000_s59404" name="Document" r:id="rId3" imgW="7335328" imgH="4267200" progId="Word.Document.8">
                  <p:embed/>
                </p:oleObj>
              </mc:Choice>
              <mc:Fallback>
                <p:oleObj name="Document" r:id="rId3" imgW="7335328" imgH="4267200" progId="Word.Documen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981200"/>
                        <a:ext cx="7772400" cy="451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oleObj>
              </mc:Fallback>
            </mc:AlternateContent>
          </a:graphicData>
        </a:graphic>
      </p:graphicFrame>
    </p:spTree>
    <p:extLst>
      <p:ext uri="{BB962C8B-B14F-4D97-AF65-F5344CB8AC3E}">
        <p14:creationId xmlns:p14="http://schemas.microsoft.com/office/powerpoint/2010/main" val="2045665966"/>
      </p:ext>
    </p:extLst>
  </p:cSld>
  <p:clrMapOvr>
    <a:masterClrMapping/>
  </p:clrMapOvr>
  <p:transition xmlns:p14="http://schemas.microsoft.com/office/powerpoint/2010/mai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914400" y="0"/>
            <a:ext cx="7772400" cy="50006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4339" name="Rectangle 3"/>
          <p:cNvSpPr>
            <a:spLocks noChangeArrowheads="1"/>
          </p:cNvSpPr>
          <p:nvPr/>
        </p:nvSpPr>
        <p:spPr bwMode="auto">
          <a:xfrm>
            <a:off x="1006475" y="46038"/>
            <a:ext cx="7588250"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a:r>
              <a:rPr lang="en-US" sz="2800">
                <a:solidFill>
                  <a:schemeClr val="tx2"/>
                </a:solidFill>
              </a:rPr>
              <a:t>Raytheon 95 Software Productivity 2.7X better</a:t>
            </a:r>
          </a:p>
        </p:txBody>
      </p:sp>
      <p:pic>
        <p:nvPicPr>
          <p:cNvPr id="14340"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914400"/>
            <a:ext cx="8883650" cy="596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341" name="Rectangle 5"/>
          <p:cNvSpPr>
            <a:spLocks noChangeArrowheads="1"/>
          </p:cNvSpPr>
          <p:nvPr/>
        </p:nvSpPr>
        <p:spPr bwMode="auto">
          <a:xfrm>
            <a:off x="8153400" y="2971800"/>
            <a:ext cx="990600" cy="100488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lgn="ctr">
              <a:spcBef>
                <a:spcPct val="50000"/>
              </a:spcBef>
            </a:pPr>
            <a:r>
              <a:rPr lang="en-US" b="1"/>
              <a:t>+</a:t>
            </a:r>
          </a:p>
          <a:p>
            <a:pPr algn="ctr">
              <a:spcBef>
                <a:spcPct val="50000"/>
              </a:spcBef>
            </a:pPr>
            <a:r>
              <a:rPr lang="en-US" b="1"/>
              <a:t>170%</a:t>
            </a:r>
          </a:p>
        </p:txBody>
      </p:sp>
      <p:sp>
        <p:nvSpPr>
          <p:cNvPr id="14342" name="Rectangle 6"/>
          <p:cNvSpPr>
            <a:spLocks noChangeArrowheads="1"/>
          </p:cNvSpPr>
          <p:nvPr/>
        </p:nvSpPr>
        <p:spPr bwMode="auto">
          <a:xfrm>
            <a:off x="0" y="914400"/>
            <a:ext cx="2895600" cy="5794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en-US" sz="3200" b="1">
                <a:solidFill>
                  <a:schemeClr val="accent2"/>
                </a:solidFill>
              </a:rPr>
              <a:t>Productivity</a:t>
            </a:r>
          </a:p>
        </p:txBody>
      </p:sp>
      <p:sp>
        <p:nvSpPr>
          <p:cNvPr id="14343" name="Rectangle 7"/>
          <p:cNvSpPr>
            <a:spLocks noChangeArrowheads="1"/>
          </p:cNvSpPr>
          <p:nvPr/>
        </p:nvSpPr>
        <p:spPr bwMode="auto">
          <a:xfrm>
            <a:off x="285750" y="6324600"/>
            <a:ext cx="1238250"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lgn="ctr">
              <a:spcBef>
                <a:spcPct val="50000"/>
              </a:spcBef>
            </a:pPr>
            <a:r>
              <a:rPr lang="en-US" b="1"/>
              <a:t>1988</a:t>
            </a:r>
          </a:p>
        </p:txBody>
      </p:sp>
      <p:sp>
        <p:nvSpPr>
          <p:cNvPr id="14344" name="Rectangle 8"/>
          <p:cNvSpPr>
            <a:spLocks noChangeArrowheads="1"/>
          </p:cNvSpPr>
          <p:nvPr/>
        </p:nvSpPr>
        <p:spPr bwMode="auto">
          <a:xfrm>
            <a:off x="6553200" y="6324600"/>
            <a:ext cx="1238250"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lgn="ctr">
              <a:spcBef>
                <a:spcPct val="50000"/>
              </a:spcBef>
            </a:pPr>
            <a:r>
              <a:rPr lang="en-US" b="1"/>
              <a:t>1994</a:t>
            </a:r>
          </a:p>
        </p:txBody>
      </p:sp>
    </p:spTree>
    <p:extLst>
      <p:ext uri="{BB962C8B-B14F-4D97-AF65-F5344CB8AC3E}">
        <p14:creationId xmlns:p14="http://schemas.microsoft.com/office/powerpoint/2010/main" val="1736884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ppt_x"/>
                                          </p:val>
                                        </p:tav>
                                        <p:tav tm="100000">
                                          <p:val>
                                            <p:strVal val="#ppt_x"/>
                                          </p:val>
                                        </p:tav>
                                      </p:tavLst>
                                    </p:anim>
                                    <p:anim calcmode="lin" valueType="num">
                                      <p:cBhvr additive="base">
                                        <p:cTn id="8" dur="500" fill="hold"/>
                                        <p:tgtEl>
                                          <p:spTgt spid="14338"/>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4339"/>
                                        </p:tgtEl>
                                        <p:attrNameLst>
                                          <p:attrName>style.visibility</p:attrName>
                                        </p:attrNameLst>
                                      </p:cBhvr>
                                      <p:to>
                                        <p:strVal val="visible"/>
                                      </p:to>
                                    </p:set>
                                    <p:anim calcmode="lin" valueType="num">
                                      <p:cBhvr additive="base">
                                        <p:cTn id="12" dur="500" fill="hold"/>
                                        <p:tgtEl>
                                          <p:spTgt spid="14339"/>
                                        </p:tgtEl>
                                        <p:attrNameLst>
                                          <p:attrName>ppt_x</p:attrName>
                                        </p:attrNameLst>
                                      </p:cBhvr>
                                      <p:tavLst>
                                        <p:tav tm="0">
                                          <p:val>
                                            <p:strVal val="#ppt_x"/>
                                          </p:val>
                                        </p:tav>
                                        <p:tav tm="100000">
                                          <p:val>
                                            <p:strVal val="#ppt_x"/>
                                          </p:val>
                                        </p:tav>
                                      </p:tavLst>
                                    </p:anim>
                                    <p:anim calcmode="lin" valueType="num">
                                      <p:cBhvr additive="base">
                                        <p:cTn id="13" dur="500" fill="hold"/>
                                        <p:tgtEl>
                                          <p:spTgt spid="143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nimBg="1"/>
      <p:bldP spid="14339"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0"/>
            <a:ext cx="7772400" cy="609600"/>
          </a:xfrm>
        </p:spPr>
        <p:txBody>
          <a:bodyPr>
            <a:normAutofit fontScale="90000"/>
          </a:bodyPr>
          <a:lstStyle/>
          <a:p>
            <a:r>
              <a:rPr kumimoji="1" lang="en-US"/>
              <a:t>Investment in Requirements</a:t>
            </a:r>
          </a:p>
        </p:txBody>
      </p:sp>
      <p:pic>
        <p:nvPicPr>
          <p:cNvPr id="32771" name="Picture 3"/>
          <p:cNvPicPr>
            <a:picLocks noChangeAspect="1" noChangeArrowheads="1"/>
          </p:cNvPicPr>
          <p:nvPr/>
        </p:nvPicPr>
        <p:blipFill>
          <a:blip r:embed="rId3">
            <a:lum bright="28000" contrast="42000"/>
            <a:extLst>
              <a:ext uri="{28A0092B-C50C-407E-A947-70E740481C1C}">
                <a14:useLocalDpi xmlns:a14="http://schemas.microsoft.com/office/drawing/2010/main" val="0"/>
              </a:ext>
            </a:extLst>
          </a:blip>
          <a:srcRect/>
          <a:stretch>
            <a:fillRect/>
          </a:stretch>
        </p:blipFill>
        <p:spPr bwMode="auto">
          <a:xfrm>
            <a:off x="0" y="533400"/>
            <a:ext cx="8001000" cy="600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0272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fld id="{0C4AA8D5-22BE-1F41-AC90-8394C44B264C}" type="datetime2">
              <a:rPr lang="en-US"/>
              <a:pPr/>
              <a:t>Tuesday 26 May 15</a:t>
            </a:fld>
            <a:endParaRPr lang="en-US"/>
          </a:p>
        </p:txBody>
      </p:sp>
      <p:sp>
        <p:nvSpPr>
          <p:cNvPr id="12" name="Footer Placeholder 4"/>
          <p:cNvSpPr>
            <a:spLocks noGrp="1"/>
          </p:cNvSpPr>
          <p:nvPr>
            <p:ph type="ftr" sz="quarter" idx="11"/>
          </p:nvPr>
        </p:nvSpPr>
        <p:spPr/>
        <p:txBody>
          <a:bodyPr/>
          <a:lstStyle/>
          <a:p>
            <a:r>
              <a:rPr lang="en-US"/>
              <a:t>Copyright Gilb@acm.org</a:t>
            </a:r>
          </a:p>
        </p:txBody>
      </p:sp>
      <p:sp>
        <p:nvSpPr>
          <p:cNvPr id="13" name="Slide Number Placeholder 5"/>
          <p:cNvSpPr>
            <a:spLocks noGrp="1"/>
          </p:cNvSpPr>
          <p:nvPr>
            <p:ph type="sldNum" sz="quarter" idx="12"/>
          </p:nvPr>
        </p:nvSpPr>
        <p:spPr/>
        <p:txBody>
          <a:bodyPr/>
          <a:lstStyle/>
          <a:p>
            <a:fld id="{CC2D0FF1-532E-D845-8250-D35B8BFAB58F}" type="slidenum">
              <a:rPr lang="en-US"/>
              <a:pPr/>
              <a:t>84</a:t>
            </a:fld>
            <a:endParaRPr lang="en-US"/>
          </a:p>
        </p:txBody>
      </p:sp>
      <p:sp>
        <p:nvSpPr>
          <p:cNvPr id="16386" name="Rectangle 2"/>
          <p:cNvSpPr>
            <a:spLocks noGrp="1" noChangeArrowheads="1"/>
          </p:cNvSpPr>
          <p:nvPr>
            <p:ph type="title"/>
          </p:nvPr>
        </p:nvSpPr>
        <p:spPr>
          <a:noFill/>
          <a:ln/>
        </p:spPr>
        <p:txBody>
          <a:bodyPr lIns="92075" tIns="46038" rIns="92075" bIns="46038">
            <a:normAutofit fontScale="90000"/>
          </a:bodyPr>
          <a:lstStyle/>
          <a:p>
            <a:r>
              <a:rPr lang="en-US"/>
              <a:t>Achieving Project Predictability: Raytheon 95</a:t>
            </a:r>
          </a:p>
        </p:txBody>
      </p:sp>
      <p:pic>
        <p:nvPicPr>
          <p:cNvPr id="1638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814513"/>
            <a:ext cx="6604000" cy="431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388" name="Rectangle 4"/>
          <p:cNvSpPr>
            <a:spLocks noChangeArrowheads="1"/>
          </p:cNvSpPr>
          <p:nvPr/>
        </p:nvSpPr>
        <p:spPr bwMode="auto">
          <a:xfrm>
            <a:off x="0" y="2438400"/>
            <a:ext cx="1127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lgn="ctr">
              <a:spcBef>
                <a:spcPct val="50000"/>
              </a:spcBef>
            </a:pPr>
            <a:r>
              <a:rPr lang="en-US" b="1">
                <a:solidFill>
                  <a:schemeClr val="accent2"/>
                </a:solidFill>
              </a:rPr>
              <a:t>140%</a:t>
            </a:r>
          </a:p>
        </p:txBody>
      </p:sp>
      <p:sp>
        <p:nvSpPr>
          <p:cNvPr id="16389" name="Rectangle 5"/>
          <p:cNvSpPr>
            <a:spLocks noChangeArrowheads="1"/>
          </p:cNvSpPr>
          <p:nvPr/>
        </p:nvSpPr>
        <p:spPr bwMode="auto">
          <a:xfrm>
            <a:off x="0" y="4038600"/>
            <a:ext cx="1127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lgn="ctr">
              <a:spcBef>
                <a:spcPct val="50000"/>
              </a:spcBef>
            </a:pPr>
            <a:r>
              <a:rPr lang="en-US" b="1">
                <a:solidFill>
                  <a:schemeClr val="accent2"/>
                </a:solidFill>
              </a:rPr>
              <a:t>100%</a:t>
            </a:r>
          </a:p>
        </p:txBody>
      </p:sp>
      <p:sp>
        <p:nvSpPr>
          <p:cNvPr id="16390" name="Rectangle 6"/>
          <p:cNvSpPr>
            <a:spLocks noChangeArrowheads="1"/>
          </p:cNvSpPr>
          <p:nvPr/>
        </p:nvSpPr>
        <p:spPr bwMode="auto">
          <a:xfrm>
            <a:off x="1600200" y="4572000"/>
            <a:ext cx="1127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lgn="ctr">
              <a:spcBef>
                <a:spcPct val="50000"/>
              </a:spcBef>
            </a:pPr>
            <a:r>
              <a:rPr lang="en-US" b="1">
                <a:solidFill>
                  <a:schemeClr val="accent2"/>
                </a:solidFill>
              </a:rPr>
              <a:t>1988</a:t>
            </a:r>
          </a:p>
        </p:txBody>
      </p:sp>
      <p:sp>
        <p:nvSpPr>
          <p:cNvPr id="16391" name="Rectangle 7"/>
          <p:cNvSpPr>
            <a:spLocks noChangeArrowheads="1"/>
          </p:cNvSpPr>
          <p:nvPr/>
        </p:nvSpPr>
        <p:spPr bwMode="auto">
          <a:xfrm>
            <a:off x="6324600" y="4572000"/>
            <a:ext cx="1127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lgn="ctr">
              <a:spcBef>
                <a:spcPct val="50000"/>
              </a:spcBef>
            </a:pPr>
            <a:r>
              <a:rPr lang="en-US" b="1">
                <a:solidFill>
                  <a:schemeClr val="accent2"/>
                </a:solidFill>
              </a:rPr>
              <a:t>1994</a:t>
            </a:r>
          </a:p>
        </p:txBody>
      </p:sp>
      <p:sp>
        <p:nvSpPr>
          <p:cNvPr id="16392" name="Rectangle 8"/>
          <p:cNvSpPr>
            <a:spLocks noChangeArrowheads="1"/>
          </p:cNvSpPr>
          <p:nvPr/>
        </p:nvSpPr>
        <p:spPr bwMode="auto">
          <a:xfrm>
            <a:off x="3216275" y="4572000"/>
            <a:ext cx="1127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lgn="ctr">
              <a:spcBef>
                <a:spcPct val="50000"/>
              </a:spcBef>
            </a:pPr>
            <a:r>
              <a:rPr lang="en-US" b="1">
                <a:solidFill>
                  <a:schemeClr val="accent2"/>
                </a:solidFill>
              </a:rPr>
              <a:t>1990</a:t>
            </a:r>
          </a:p>
        </p:txBody>
      </p:sp>
      <p:sp>
        <p:nvSpPr>
          <p:cNvPr id="16393" name="Rectangle 9"/>
          <p:cNvSpPr>
            <a:spLocks noChangeArrowheads="1"/>
          </p:cNvSpPr>
          <p:nvPr/>
        </p:nvSpPr>
        <p:spPr bwMode="auto">
          <a:xfrm>
            <a:off x="0" y="1676400"/>
            <a:ext cx="4343400"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en-US"/>
              <a:t>Cost At Completion </a:t>
            </a:r>
            <a:r>
              <a:rPr lang="en-US" b="1">
                <a:solidFill>
                  <a:schemeClr val="accent2"/>
                </a:solidFill>
              </a:rPr>
              <a:t>/  </a:t>
            </a:r>
            <a:r>
              <a:rPr lang="en-US"/>
              <a:t>Budget  %</a:t>
            </a:r>
          </a:p>
        </p:txBody>
      </p:sp>
      <p:sp>
        <p:nvSpPr>
          <p:cNvPr id="16394" name="Text Box 10"/>
          <p:cNvSpPr txBox="1">
            <a:spLocks noChangeArrowheads="1"/>
          </p:cNvSpPr>
          <p:nvPr/>
        </p:nvSpPr>
        <p:spPr bwMode="auto">
          <a:xfrm>
            <a:off x="6324600" y="5638800"/>
            <a:ext cx="2438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a:latin typeface="Times" charset="0"/>
              </a:rPr>
              <a:t>SEE PPT NOTE FOR DEFINITION.</a:t>
            </a:r>
          </a:p>
        </p:txBody>
      </p:sp>
    </p:spTree>
    <p:extLst>
      <p:ext uri="{BB962C8B-B14F-4D97-AF65-F5344CB8AC3E}">
        <p14:creationId xmlns:p14="http://schemas.microsoft.com/office/powerpoint/2010/main" val="7909808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914400" y="0"/>
            <a:ext cx="7772400" cy="6429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8435" name="Rectangle 3"/>
          <p:cNvSpPr>
            <a:spLocks noChangeArrowheads="1"/>
          </p:cNvSpPr>
          <p:nvPr/>
        </p:nvSpPr>
        <p:spPr bwMode="auto">
          <a:xfrm>
            <a:off x="1006475" y="46038"/>
            <a:ext cx="7588250" cy="55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a:r>
              <a:rPr lang="en-US">
                <a:solidFill>
                  <a:schemeClr val="tx2"/>
                </a:solidFill>
              </a:rPr>
              <a:t>Examples of Process Improvements: Raytheon 95</a:t>
            </a:r>
          </a:p>
        </p:txBody>
      </p:sp>
      <p:sp>
        <p:nvSpPr>
          <p:cNvPr id="18436" name="Rectangle 4"/>
          <p:cNvSpPr>
            <a:spLocks noGrp="1" noChangeArrowheads="1"/>
          </p:cNvSpPr>
          <p:nvPr>
            <p:ph type="body" idx="1"/>
          </p:nvPr>
        </p:nvSpPr>
        <p:spPr>
          <a:xfrm>
            <a:off x="152400" y="609600"/>
            <a:ext cx="8839200" cy="6246813"/>
          </a:xfrm>
          <a:noFill/>
          <a:ln/>
        </p:spPr>
        <p:txBody>
          <a:bodyPr lIns="92075" tIns="46038" rIns="92075" bIns="46038"/>
          <a:lstStyle/>
          <a:p>
            <a:pPr algn="ctr"/>
            <a:r>
              <a:rPr lang="en-US" sz="2000" b="1">
                <a:latin typeface="Arial" charset="0"/>
              </a:rPr>
              <a:t>  Process Improvements Made</a:t>
            </a:r>
          </a:p>
          <a:p>
            <a:r>
              <a:rPr lang="en-US" sz="1800" b="1">
                <a:latin typeface="Arial" charset="0"/>
              </a:rPr>
              <a:t>Erroneous interfaces during integration and test</a:t>
            </a:r>
            <a:r>
              <a:rPr lang="en-US" sz="1400">
                <a:latin typeface="Arial" charset="0"/>
              </a:rPr>
              <a:t> - </a:t>
            </a:r>
          </a:p>
          <a:p>
            <a:pPr lvl="1"/>
            <a:r>
              <a:rPr lang="en-US" sz="2000"/>
              <a:t>Increased the detail required for interface design during the requirements analysis phase and preliminary design phase - Increased thoroughness of inspections of interface specifications</a:t>
            </a:r>
          </a:p>
          <a:p>
            <a:r>
              <a:rPr lang="en-US" sz="1800" b="1">
                <a:latin typeface="Arial" charset="0"/>
              </a:rPr>
              <a:t>Lack of regression test repeatability -</a:t>
            </a:r>
          </a:p>
          <a:p>
            <a:pPr lvl="1"/>
            <a:r>
              <a:rPr lang="en-US" sz="2000"/>
              <a:t> Automated testing - Standardized the tool set for automated testing - Increased frequency of regression testing</a:t>
            </a:r>
          </a:p>
          <a:p>
            <a:r>
              <a:rPr lang="en-US" sz="1800" b="1">
                <a:latin typeface="Arial" charset="0"/>
              </a:rPr>
              <a:t>Inconsistent inspection process - </a:t>
            </a:r>
          </a:p>
          <a:p>
            <a:pPr lvl="1"/>
            <a:r>
              <a:rPr lang="en-US" sz="1800"/>
              <a:t>Established control limits that are monitored by project teams - Trained project teams in the use of statistical process control - Continually analyze the inspection data for trends at the organisation level</a:t>
            </a:r>
          </a:p>
          <a:p>
            <a:r>
              <a:rPr lang="en-US" sz="1800" b="1">
                <a:latin typeface="Arial" charset="0"/>
              </a:rPr>
              <a:t>Late requirements up-dates</a:t>
            </a:r>
            <a:r>
              <a:rPr lang="en-US" sz="1400">
                <a:latin typeface="Arial" charset="0"/>
              </a:rPr>
              <a:t> -</a:t>
            </a:r>
          </a:p>
          <a:p>
            <a:pPr lvl="1"/>
            <a:r>
              <a:rPr lang="en-US" sz="1200">
                <a:latin typeface="Arial" charset="0"/>
              </a:rPr>
              <a:t> </a:t>
            </a:r>
            <a:r>
              <a:rPr lang="en-US" sz="1400">
                <a:latin typeface="Arial" charset="0"/>
              </a:rPr>
              <a:t>	Improved the tool set for maintaining requirements traceability - Confirm the requirements mapping at each process phase</a:t>
            </a:r>
            <a:endParaRPr lang="en-US" sz="1200">
              <a:latin typeface="Arial" charset="0"/>
            </a:endParaRPr>
          </a:p>
          <a:p>
            <a:r>
              <a:rPr lang="en-US" sz="1800" b="1">
                <a:latin typeface="Arial" charset="0"/>
              </a:rPr>
              <a:t>Unplanned growth of functionality during Requirements Analysis </a:t>
            </a:r>
          </a:p>
          <a:p>
            <a:pPr lvl="1"/>
            <a:r>
              <a:rPr lang="en-US" sz="1400"/>
              <a:t>- Improved the monitoring of the evolving specifications against the customer baseline - Continually map the requirements to the functional proposal baseline to identify changes in addition to the passive monitoring of code growth - Improved requirements, design, cost, and schedule tradeoffs to reduce impacts</a:t>
            </a:r>
          </a:p>
        </p:txBody>
      </p:sp>
    </p:spTree>
    <p:extLst>
      <p:ext uri="{BB962C8B-B14F-4D97-AF65-F5344CB8AC3E}">
        <p14:creationId xmlns:p14="http://schemas.microsoft.com/office/powerpoint/2010/main" val="16685138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additive="base">
                                        <p:cTn id="7" dur="500" fill="hold"/>
                                        <p:tgtEl>
                                          <p:spTgt spid="18434"/>
                                        </p:tgtEl>
                                        <p:attrNameLst>
                                          <p:attrName>ppt_x</p:attrName>
                                        </p:attrNameLst>
                                      </p:cBhvr>
                                      <p:tavLst>
                                        <p:tav tm="0">
                                          <p:val>
                                            <p:strVal val="#ppt_x"/>
                                          </p:val>
                                        </p:tav>
                                        <p:tav tm="100000">
                                          <p:val>
                                            <p:strVal val="#ppt_x"/>
                                          </p:val>
                                        </p:tav>
                                      </p:tavLst>
                                    </p:anim>
                                    <p:anim calcmode="lin" valueType="num">
                                      <p:cBhvr additive="base">
                                        <p:cTn id="8" dur="500" fill="hold"/>
                                        <p:tgtEl>
                                          <p:spTgt spid="1843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8435"/>
                                        </p:tgtEl>
                                        <p:attrNameLst>
                                          <p:attrName>style.visibility</p:attrName>
                                        </p:attrNameLst>
                                      </p:cBhvr>
                                      <p:to>
                                        <p:strVal val="visible"/>
                                      </p:to>
                                    </p:set>
                                    <p:anim calcmode="lin" valueType="num">
                                      <p:cBhvr additive="base">
                                        <p:cTn id="12" dur="500" fill="hold"/>
                                        <p:tgtEl>
                                          <p:spTgt spid="18435"/>
                                        </p:tgtEl>
                                        <p:attrNameLst>
                                          <p:attrName>ppt_x</p:attrName>
                                        </p:attrNameLst>
                                      </p:cBhvr>
                                      <p:tavLst>
                                        <p:tav tm="0">
                                          <p:val>
                                            <p:strVal val="#ppt_x"/>
                                          </p:val>
                                        </p:tav>
                                        <p:tav tm="100000">
                                          <p:val>
                                            <p:strVal val="#ppt_x"/>
                                          </p:val>
                                        </p:tav>
                                      </p:tavLst>
                                    </p:anim>
                                    <p:anim calcmode="lin" valueType="num">
                                      <p:cBhvr additive="base">
                                        <p:cTn id="13" dur="500" fill="hold"/>
                                        <p:tgtEl>
                                          <p:spTgt spid="18435"/>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18436">
                                            <p:txEl>
                                              <p:pRg st="0" end="0"/>
                                            </p:txEl>
                                          </p:spTgt>
                                        </p:tgtEl>
                                        <p:attrNameLst>
                                          <p:attrName>style.visibility</p:attrName>
                                        </p:attrNameLst>
                                      </p:cBhvr>
                                      <p:to>
                                        <p:strVal val="visible"/>
                                      </p:to>
                                    </p:set>
                                    <p:animEffect transition="in" filter="box(out)">
                                      <p:cBhvr>
                                        <p:cTn id="18" dur="500"/>
                                        <p:tgtEl>
                                          <p:spTgt spid="18436">
                                            <p:txEl>
                                              <p:pRg st="0" end="0"/>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3" name="CAMERA.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18436">
                                            <p:txEl>
                                              <p:pRg st="1" end="1"/>
                                            </p:txEl>
                                          </p:spTgt>
                                        </p:tgtEl>
                                        <p:attrNameLst>
                                          <p:attrName>style.visibility</p:attrName>
                                        </p:attrNameLst>
                                      </p:cBhvr>
                                      <p:to>
                                        <p:strVal val="visible"/>
                                      </p:to>
                                    </p:set>
                                    <p:animEffect transition="in" filter="box(out)">
                                      <p:cBhvr>
                                        <p:cTn id="23" dur="500"/>
                                        <p:tgtEl>
                                          <p:spTgt spid="18436">
                                            <p:txEl>
                                              <p:pRg st="1" end="1"/>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3" name="CAMERA.WAV"/>
                                        </p:tgtEl>
                                      </p:cMediaNode>
                                    </p:audio>
                                  </p:subTnLst>
                                </p:cTn>
                              </p:par>
                              <p:par>
                                <p:cTn id="24" presetID="4" presetClass="entr" presetSubtype="32" fill="hold" grpId="0" nodeType="withEffect">
                                  <p:stCondLst>
                                    <p:cond delay="0"/>
                                  </p:stCondLst>
                                  <p:childTnLst>
                                    <p:set>
                                      <p:cBhvr>
                                        <p:cTn id="25" dur="1" fill="hold">
                                          <p:stCondLst>
                                            <p:cond delay="0"/>
                                          </p:stCondLst>
                                        </p:cTn>
                                        <p:tgtEl>
                                          <p:spTgt spid="18436">
                                            <p:txEl>
                                              <p:pRg st="2" end="2"/>
                                            </p:txEl>
                                          </p:spTgt>
                                        </p:tgtEl>
                                        <p:attrNameLst>
                                          <p:attrName>style.visibility</p:attrName>
                                        </p:attrNameLst>
                                      </p:cBhvr>
                                      <p:to>
                                        <p:strVal val="visible"/>
                                      </p:to>
                                    </p:set>
                                    <p:animEffect transition="in" filter="box(out)">
                                      <p:cBhvr>
                                        <p:cTn id="26" dur="500"/>
                                        <p:tgtEl>
                                          <p:spTgt spid="18436">
                                            <p:txEl>
                                              <p:pRg st="2" end="2"/>
                                            </p:txEl>
                                          </p:spTgt>
                                        </p:tgtEl>
                                      </p:cBhvr>
                                    </p:animEffect>
                                  </p:childTnLst>
                                  <p:subTnLst>
                                    <p:audio>
                                      <p:cMediaNode>
                                        <p:cTn display="0" masterRel="sameClick">
                                          <p:stCondLst>
                                            <p:cond evt="begin" delay="0">
                                              <p:tn val="24"/>
                                            </p:cond>
                                          </p:stCondLst>
                                          <p:endCondLst>
                                            <p:cond evt="onStopAudio" delay="0">
                                              <p:tgtEl>
                                                <p:sldTgt/>
                                              </p:tgtEl>
                                            </p:cond>
                                          </p:endCondLst>
                                        </p:cTn>
                                        <p:tgtEl>
                                          <p:sndTgt r:embed="rId3" name="CAMERA.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32" fill="hold" grpId="0" nodeType="clickEffect">
                                  <p:stCondLst>
                                    <p:cond delay="0"/>
                                  </p:stCondLst>
                                  <p:childTnLst>
                                    <p:set>
                                      <p:cBhvr>
                                        <p:cTn id="30" dur="1" fill="hold">
                                          <p:stCondLst>
                                            <p:cond delay="0"/>
                                          </p:stCondLst>
                                        </p:cTn>
                                        <p:tgtEl>
                                          <p:spTgt spid="18436">
                                            <p:txEl>
                                              <p:pRg st="3" end="3"/>
                                            </p:txEl>
                                          </p:spTgt>
                                        </p:tgtEl>
                                        <p:attrNameLst>
                                          <p:attrName>style.visibility</p:attrName>
                                        </p:attrNameLst>
                                      </p:cBhvr>
                                      <p:to>
                                        <p:strVal val="visible"/>
                                      </p:to>
                                    </p:set>
                                    <p:animEffect transition="in" filter="box(out)">
                                      <p:cBhvr>
                                        <p:cTn id="31" dur="500"/>
                                        <p:tgtEl>
                                          <p:spTgt spid="18436">
                                            <p:txEl>
                                              <p:pRg st="3" end="3"/>
                                            </p:txEl>
                                          </p:spTgt>
                                        </p:tgtEl>
                                      </p:cBhvr>
                                    </p:animEffect>
                                  </p:childTnLst>
                                  <p:subTnLst>
                                    <p:audio>
                                      <p:cMediaNode>
                                        <p:cTn display="0" masterRel="sameClick">
                                          <p:stCondLst>
                                            <p:cond evt="begin" delay="0">
                                              <p:tn val="29"/>
                                            </p:cond>
                                          </p:stCondLst>
                                          <p:endCondLst>
                                            <p:cond evt="onStopAudio" delay="0">
                                              <p:tgtEl>
                                                <p:sldTgt/>
                                              </p:tgtEl>
                                            </p:cond>
                                          </p:endCondLst>
                                        </p:cTn>
                                        <p:tgtEl>
                                          <p:sndTgt r:embed="rId3" name="CAMERA.WAV"/>
                                        </p:tgtEl>
                                      </p:cMediaNode>
                                    </p:audio>
                                  </p:subTnLst>
                                </p:cTn>
                              </p:par>
                              <p:par>
                                <p:cTn id="32" presetID="4" presetClass="entr" presetSubtype="32" fill="hold" grpId="0" nodeType="withEffect">
                                  <p:stCondLst>
                                    <p:cond delay="0"/>
                                  </p:stCondLst>
                                  <p:childTnLst>
                                    <p:set>
                                      <p:cBhvr>
                                        <p:cTn id="33" dur="1" fill="hold">
                                          <p:stCondLst>
                                            <p:cond delay="0"/>
                                          </p:stCondLst>
                                        </p:cTn>
                                        <p:tgtEl>
                                          <p:spTgt spid="18436">
                                            <p:txEl>
                                              <p:pRg st="4" end="4"/>
                                            </p:txEl>
                                          </p:spTgt>
                                        </p:tgtEl>
                                        <p:attrNameLst>
                                          <p:attrName>style.visibility</p:attrName>
                                        </p:attrNameLst>
                                      </p:cBhvr>
                                      <p:to>
                                        <p:strVal val="visible"/>
                                      </p:to>
                                    </p:set>
                                    <p:animEffect transition="in" filter="box(out)">
                                      <p:cBhvr>
                                        <p:cTn id="34" dur="500"/>
                                        <p:tgtEl>
                                          <p:spTgt spid="18436">
                                            <p:txEl>
                                              <p:pRg st="4" end="4"/>
                                            </p:txEl>
                                          </p:spTgt>
                                        </p:tgtEl>
                                      </p:cBhvr>
                                    </p:animEffect>
                                  </p:childTnLst>
                                  <p:subTnLst>
                                    <p:audio>
                                      <p:cMediaNode>
                                        <p:cTn display="0" masterRel="sameClick">
                                          <p:stCondLst>
                                            <p:cond evt="begin" delay="0">
                                              <p:tn val="32"/>
                                            </p:cond>
                                          </p:stCondLst>
                                          <p:endCondLst>
                                            <p:cond evt="onStopAudio" delay="0">
                                              <p:tgtEl>
                                                <p:sldTgt/>
                                              </p:tgtEl>
                                            </p:cond>
                                          </p:endCondLst>
                                        </p:cTn>
                                        <p:tgtEl>
                                          <p:sndTgt r:embed="rId3" name="CAMERA.WAV"/>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32" fill="hold" grpId="0" nodeType="clickEffect">
                                  <p:stCondLst>
                                    <p:cond delay="0"/>
                                  </p:stCondLst>
                                  <p:childTnLst>
                                    <p:set>
                                      <p:cBhvr>
                                        <p:cTn id="38" dur="1" fill="hold">
                                          <p:stCondLst>
                                            <p:cond delay="0"/>
                                          </p:stCondLst>
                                        </p:cTn>
                                        <p:tgtEl>
                                          <p:spTgt spid="18436">
                                            <p:txEl>
                                              <p:pRg st="5" end="5"/>
                                            </p:txEl>
                                          </p:spTgt>
                                        </p:tgtEl>
                                        <p:attrNameLst>
                                          <p:attrName>style.visibility</p:attrName>
                                        </p:attrNameLst>
                                      </p:cBhvr>
                                      <p:to>
                                        <p:strVal val="visible"/>
                                      </p:to>
                                    </p:set>
                                    <p:animEffect transition="in" filter="box(out)">
                                      <p:cBhvr>
                                        <p:cTn id="39" dur="500"/>
                                        <p:tgtEl>
                                          <p:spTgt spid="18436">
                                            <p:txEl>
                                              <p:pRg st="5" end="5"/>
                                            </p:txEl>
                                          </p:spTgt>
                                        </p:tgtEl>
                                      </p:cBhvr>
                                    </p:animEffect>
                                  </p:childTnLst>
                                  <p:subTnLst>
                                    <p:audio>
                                      <p:cMediaNode>
                                        <p:cTn display="0" masterRel="sameClick">
                                          <p:stCondLst>
                                            <p:cond evt="begin" delay="0">
                                              <p:tn val="37"/>
                                            </p:cond>
                                          </p:stCondLst>
                                          <p:endCondLst>
                                            <p:cond evt="onStopAudio" delay="0">
                                              <p:tgtEl>
                                                <p:sldTgt/>
                                              </p:tgtEl>
                                            </p:cond>
                                          </p:endCondLst>
                                        </p:cTn>
                                        <p:tgtEl>
                                          <p:sndTgt r:embed="rId3" name="CAMERA.WAV"/>
                                        </p:tgtEl>
                                      </p:cMediaNode>
                                    </p:audio>
                                  </p:subTnLst>
                                </p:cTn>
                              </p:par>
                              <p:par>
                                <p:cTn id="40" presetID="4" presetClass="entr" presetSubtype="32" fill="hold" grpId="0" nodeType="withEffect">
                                  <p:stCondLst>
                                    <p:cond delay="0"/>
                                  </p:stCondLst>
                                  <p:childTnLst>
                                    <p:set>
                                      <p:cBhvr>
                                        <p:cTn id="41" dur="1" fill="hold">
                                          <p:stCondLst>
                                            <p:cond delay="0"/>
                                          </p:stCondLst>
                                        </p:cTn>
                                        <p:tgtEl>
                                          <p:spTgt spid="18436">
                                            <p:txEl>
                                              <p:pRg st="6" end="6"/>
                                            </p:txEl>
                                          </p:spTgt>
                                        </p:tgtEl>
                                        <p:attrNameLst>
                                          <p:attrName>style.visibility</p:attrName>
                                        </p:attrNameLst>
                                      </p:cBhvr>
                                      <p:to>
                                        <p:strVal val="visible"/>
                                      </p:to>
                                    </p:set>
                                    <p:animEffect transition="in" filter="box(out)">
                                      <p:cBhvr>
                                        <p:cTn id="42" dur="500"/>
                                        <p:tgtEl>
                                          <p:spTgt spid="18436">
                                            <p:txEl>
                                              <p:pRg st="6" end="6"/>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3" name="CAMERA.WAV"/>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18436">
                                            <p:txEl>
                                              <p:pRg st="7" end="7"/>
                                            </p:txEl>
                                          </p:spTgt>
                                        </p:tgtEl>
                                        <p:attrNameLst>
                                          <p:attrName>style.visibility</p:attrName>
                                        </p:attrNameLst>
                                      </p:cBhvr>
                                      <p:to>
                                        <p:strVal val="visible"/>
                                      </p:to>
                                    </p:set>
                                    <p:animEffect transition="in" filter="box(out)">
                                      <p:cBhvr>
                                        <p:cTn id="47" dur="500"/>
                                        <p:tgtEl>
                                          <p:spTgt spid="18436">
                                            <p:txEl>
                                              <p:pRg st="7" end="7"/>
                                            </p:txEl>
                                          </p:spTgt>
                                        </p:tgtEl>
                                      </p:cBhvr>
                                    </p:animEffect>
                                  </p:childTnLst>
                                  <p:subTnLst>
                                    <p:audio>
                                      <p:cMediaNode>
                                        <p:cTn display="0" masterRel="sameClick">
                                          <p:stCondLst>
                                            <p:cond evt="begin" delay="0">
                                              <p:tn val="45"/>
                                            </p:cond>
                                          </p:stCondLst>
                                          <p:endCondLst>
                                            <p:cond evt="onStopAudio" delay="0">
                                              <p:tgtEl>
                                                <p:sldTgt/>
                                              </p:tgtEl>
                                            </p:cond>
                                          </p:endCondLst>
                                        </p:cTn>
                                        <p:tgtEl>
                                          <p:sndTgt r:embed="rId3" name="CAMERA.WAV"/>
                                        </p:tgtEl>
                                      </p:cMediaNode>
                                    </p:audio>
                                  </p:subTnLst>
                                </p:cTn>
                              </p:par>
                              <p:par>
                                <p:cTn id="48" presetID="4" presetClass="entr" presetSubtype="32" fill="hold" grpId="0" nodeType="withEffect">
                                  <p:stCondLst>
                                    <p:cond delay="0"/>
                                  </p:stCondLst>
                                  <p:childTnLst>
                                    <p:set>
                                      <p:cBhvr>
                                        <p:cTn id="49" dur="1" fill="hold">
                                          <p:stCondLst>
                                            <p:cond delay="0"/>
                                          </p:stCondLst>
                                        </p:cTn>
                                        <p:tgtEl>
                                          <p:spTgt spid="18436">
                                            <p:txEl>
                                              <p:pRg st="8" end="8"/>
                                            </p:txEl>
                                          </p:spTgt>
                                        </p:tgtEl>
                                        <p:attrNameLst>
                                          <p:attrName>style.visibility</p:attrName>
                                        </p:attrNameLst>
                                      </p:cBhvr>
                                      <p:to>
                                        <p:strVal val="visible"/>
                                      </p:to>
                                    </p:set>
                                    <p:animEffect transition="in" filter="box(out)">
                                      <p:cBhvr>
                                        <p:cTn id="50" dur="500"/>
                                        <p:tgtEl>
                                          <p:spTgt spid="18436">
                                            <p:txEl>
                                              <p:pRg st="8" end="8"/>
                                            </p:txEl>
                                          </p:spTgt>
                                        </p:tgtEl>
                                      </p:cBhvr>
                                    </p:animEffect>
                                  </p:childTnLst>
                                  <p:subTnLst>
                                    <p:audio>
                                      <p:cMediaNode>
                                        <p:cTn display="0" masterRel="sameClick">
                                          <p:stCondLst>
                                            <p:cond evt="begin" delay="0">
                                              <p:tn val="48"/>
                                            </p:cond>
                                          </p:stCondLst>
                                          <p:endCondLst>
                                            <p:cond evt="onStopAudio" delay="0">
                                              <p:tgtEl>
                                                <p:sldTgt/>
                                              </p:tgtEl>
                                            </p:cond>
                                          </p:endCondLst>
                                        </p:cTn>
                                        <p:tgtEl>
                                          <p:sndTgt r:embed="rId3" name="CAMERA.WAV"/>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32" fill="hold" grpId="0" nodeType="clickEffect">
                                  <p:stCondLst>
                                    <p:cond delay="0"/>
                                  </p:stCondLst>
                                  <p:childTnLst>
                                    <p:set>
                                      <p:cBhvr>
                                        <p:cTn id="54" dur="1" fill="hold">
                                          <p:stCondLst>
                                            <p:cond delay="0"/>
                                          </p:stCondLst>
                                        </p:cTn>
                                        <p:tgtEl>
                                          <p:spTgt spid="18436">
                                            <p:txEl>
                                              <p:pRg st="9" end="9"/>
                                            </p:txEl>
                                          </p:spTgt>
                                        </p:tgtEl>
                                        <p:attrNameLst>
                                          <p:attrName>style.visibility</p:attrName>
                                        </p:attrNameLst>
                                      </p:cBhvr>
                                      <p:to>
                                        <p:strVal val="visible"/>
                                      </p:to>
                                    </p:set>
                                    <p:animEffect transition="in" filter="box(out)">
                                      <p:cBhvr>
                                        <p:cTn id="55" dur="500"/>
                                        <p:tgtEl>
                                          <p:spTgt spid="18436">
                                            <p:txEl>
                                              <p:pRg st="9" end="9"/>
                                            </p:txEl>
                                          </p:spTgt>
                                        </p:tgtEl>
                                      </p:cBhvr>
                                    </p:animEffect>
                                  </p:childTnLst>
                                  <p:subTnLst>
                                    <p:audio>
                                      <p:cMediaNode>
                                        <p:cTn display="0" masterRel="sameClick">
                                          <p:stCondLst>
                                            <p:cond evt="begin" delay="0">
                                              <p:tn val="53"/>
                                            </p:cond>
                                          </p:stCondLst>
                                          <p:endCondLst>
                                            <p:cond evt="onStopAudio" delay="0">
                                              <p:tgtEl>
                                                <p:sldTgt/>
                                              </p:tgtEl>
                                            </p:cond>
                                          </p:endCondLst>
                                        </p:cTn>
                                        <p:tgtEl>
                                          <p:sndTgt r:embed="rId3" name="CAMERA.WAV"/>
                                        </p:tgtEl>
                                      </p:cMediaNode>
                                    </p:audio>
                                  </p:subTnLst>
                                </p:cTn>
                              </p:par>
                              <p:par>
                                <p:cTn id="56" presetID="4" presetClass="entr" presetSubtype="32" fill="hold" grpId="0" nodeType="withEffect">
                                  <p:stCondLst>
                                    <p:cond delay="0"/>
                                  </p:stCondLst>
                                  <p:childTnLst>
                                    <p:set>
                                      <p:cBhvr>
                                        <p:cTn id="57" dur="1" fill="hold">
                                          <p:stCondLst>
                                            <p:cond delay="0"/>
                                          </p:stCondLst>
                                        </p:cTn>
                                        <p:tgtEl>
                                          <p:spTgt spid="18436">
                                            <p:txEl>
                                              <p:pRg st="10" end="10"/>
                                            </p:txEl>
                                          </p:spTgt>
                                        </p:tgtEl>
                                        <p:attrNameLst>
                                          <p:attrName>style.visibility</p:attrName>
                                        </p:attrNameLst>
                                      </p:cBhvr>
                                      <p:to>
                                        <p:strVal val="visible"/>
                                      </p:to>
                                    </p:set>
                                    <p:animEffect transition="in" filter="box(out)">
                                      <p:cBhvr>
                                        <p:cTn id="58" dur="500"/>
                                        <p:tgtEl>
                                          <p:spTgt spid="18436">
                                            <p:txEl>
                                              <p:pRg st="10" end="10"/>
                                            </p:txEl>
                                          </p:spTgt>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nimBg="1"/>
      <p:bldP spid="18435" grpId="0" autoUpdateAnimBg="0"/>
      <p:bldP spid="18436"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0" y="0"/>
            <a:ext cx="6934200" cy="1143000"/>
          </a:xfrm>
          <a:solidFill>
            <a:srgbClr val="FFFF00"/>
          </a:solidFill>
          <a:ln/>
        </p:spPr>
        <p:txBody>
          <a:bodyPr lIns="92075" tIns="46038" rIns="92075" bIns="46038">
            <a:normAutofit fontScale="90000"/>
          </a:bodyPr>
          <a:lstStyle/>
          <a:p>
            <a:r>
              <a:rPr lang="en-US">
                <a:solidFill>
                  <a:srgbClr val="0000FF"/>
                </a:solidFill>
              </a:rPr>
              <a:t>Overall Product Quality: Definition at Raytheon</a:t>
            </a:r>
          </a:p>
        </p:txBody>
      </p:sp>
      <p:sp>
        <p:nvSpPr>
          <p:cNvPr id="40963" name="Rectangle 3"/>
          <p:cNvSpPr>
            <a:spLocks noChangeArrowheads="1"/>
          </p:cNvSpPr>
          <p:nvPr/>
        </p:nvSpPr>
        <p:spPr bwMode="auto">
          <a:xfrm>
            <a:off x="1588" y="1890713"/>
            <a:ext cx="9066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endParaRPr lang="en-GB"/>
          </a:p>
        </p:txBody>
      </p:sp>
      <p:sp>
        <p:nvSpPr>
          <p:cNvPr id="40964" name="Rectangle 4"/>
          <p:cNvSpPr>
            <a:spLocks noChangeArrowheads="1"/>
          </p:cNvSpPr>
          <p:nvPr/>
        </p:nvSpPr>
        <p:spPr bwMode="auto">
          <a:xfrm>
            <a:off x="304800" y="1295400"/>
            <a:ext cx="8839200" cy="55626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42900" indent="-342900">
              <a:spcBef>
                <a:spcPct val="20000"/>
              </a:spcBef>
              <a:buFontTx/>
              <a:buChar char="•"/>
            </a:pPr>
            <a:r>
              <a:rPr lang="en-US">
                <a:latin typeface="Arial" charset="0"/>
              </a:rPr>
              <a:t>Overall Product Quality</a:t>
            </a:r>
          </a:p>
          <a:p>
            <a:pPr marL="342900" indent="-342900">
              <a:spcBef>
                <a:spcPct val="20000"/>
              </a:spcBef>
              <a:buFontTx/>
              <a:buChar char="•"/>
            </a:pPr>
            <a:r>
              <a:rPr lang="en-US">
                <a:latin typeface="Arial" charset="0"/>
              </a:rPr>
              <a:t>The primary measure used to assess overall product quality is the </a:t>
            </a:r>
            <a:r>
              <a:rPr lang="en-US" b="1">
                <a:latin typeface="Arial" charset="0"/>
              </a:rPr>
              <a:t>defect density</a:t>
            </a:r>
            <a:r>
              <a:rPr lang="en-US">
                <a:latin typeface="Arial" charset="0"/>
              </a:rPr>
              <a:t> in the final software products. </a:t>
            </a:r>
          </a:p>
          <a:p>
            <a:pPr marL="342900" indent="-342900">
              <a:spcBef>
                <a:spcPct val="20000"/>
              </a:spcBef>
              <a:buFontTx/>
              <a:buChar char="•"/>
            </a:pPr>
            <a:r>
              <a:rPr lang="en-US">
                <a:latin typeface="Arial" charset="0"/>
              </a:rPr>
              <a:t>We measure this factor in </a:t>
            </a:r>
            <a:r>
              <a:rPr lang="ja-JP" altLang="en-US" b="1">
                <a:latin typeface="Arial"/>
              </a:rPr>
              <a:t>“</a:t>
            </a:r>
            <a:r>
              <a:rPr lang="en-US" b="1">
                <a:latin typeface="Arial" charset="0"/>
              </a:rPr>
              <a:t>number of software trouble reports (STRs) per thousand lines of delivered source code</a:t>
            </a:r>
            <a:r>
              <a:rPr lang="en-US">
                <a:latin typeface="Arial" charset="0"/>
              </a:rPr>
              <a:t> (STRs/KDSI)</a:t>
            </a:r>
            <a:r>
              <a:rPr lang="ja-JP" altLang="en-US">
                <a:latin typeface="Arial"/>
              </a:rPr>
              <a:t>”</a:t>
            </a:r>
            <a:r>
              <a:rPr lang="en-US">
                <a:latin typeface="Arial" charset="0"/>
              </a:rPr>
              <a:t> on an individual project basis.</a:t>
            </a:r>
          </a:p>
          <a:p>
            <a:pPr marL="342900" indent="-342900">
              <a:spcBef>
                <a:spcPct val="20000"/>
              </a:spcBef>
              <a:buFontTx/>
              <a:buChar char="•"/>
            </a:pPr>
            <a:r>
              <a:rPr lang="en-US">
                <a:latin typeface="Arial" charset="0"/>
              </a:rPr>
              <a:t> The project defect densities are then combined to compute the monthly weighted average (using the same approach as the cost of quality described above) thus yielding a time-variant plot of our overall product quality measure. </a:t>
            </a:r>
          </a:p>
          <a:p>
            <a:pPr marL="342900" indent="-342900">
              <a:spcBef>
                <a:spcPct val="20000"/>
              </a:spcBef>
              <a:buFontTx/>
              <a:buChar char="•"/>
            </a:pPr>
            <a:r>
              <a:rPr lang="en-US">
                <a:latin typeface="Arial" charset="0"/>
              </a:rPr>
              <a:t>As shown in next slide, data collected over the period of the initiative shows an </a:t>
            </a:r>
            <a:r>
              <a:rPr lang="en-US" b="1" i="1">
                <a:latin typeface="Arial" charset="0"/>
              </a:rPr>
              <a:t>improvement</a:t>
            </a:r>
            <a:r>
              <a:rPr lang="en-US">
                <a:latin typeface="Arial" charset="0"/>
              </a:rPr>
              <a:t> from an average of </a:t>
            </a:r>
            <a:r>
              <a:rPr lang="en-US" b="1">
                <a:latin typeface="Arial" charset="0"/>
              </a:rPr>
              <a:t>17.2</a:t>
            </a:r>
            <a:r>
              <a:rPr lang="en-US">
                <a:latin typeface="Arial" charset="0"/>
              </a:rPr>
              <a:t> STRs/KDSI to the current level of </a:t>
            </a:r>
            <a:r>
              <a:rPr lang="en-US" b="1">
                <a:latin typeface="Arial" charset="0"/>
              </a:rPr>
              <a:t>4.0</a:t>
            </a:r>
            <a:r>
              <a:rPr lang="en-US">
                <a:latin typeface="Arial" charset="0"/>
              </a:rPr>
              <a:t> STRs/KDSI.</a:t>
            </a:r>
          </a:p>
        </p:txBody>
      </p:sp>
      <p:pic>
        <p:nvPicPr>
          <p:cNvPr id="4096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00" y="0"/>
            <a:ext cx="2159000" cy="161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385872500"/>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762000"/>
            <a:ext cx="7772400" cy="838200"/>
          </a:xfrm>
          <a:solidFill>
            <a:srgbClr val="FFFF00"/>
          </a:solidFill>
          <a:ln/>
        </p:spPr>
        <p:txBody>
          <a:bodyPr lIns="92075" tIns="46038" rIns="92075" bIns="46038">
            <a:normAutofit fontScale="90000"/>
          </a:bodyPr>
          <a:lstStyle/>
          <a:p>
            <a:r>
              <a:rPr lang="en-US" sz="3600"/>
              <a:t>Overall Product Quality: Raytheon 95</a:t>
            </a:r>
            <a:br>
              <a:rPr lang="en-US" sz="3600"/>
            </a:br>
            <a:r>
              <a:rPr lang="en-US" sz="3600"/>
              <a:t>Defect Density Versus Time</a:t>
            </a:r>
          </a:p>
        </p:txBody>
      </p:sp>
      <p:pic>
        <p:nvPicPr>
          <p:cNvPr id="2253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144588"/>
            <a:ext cx="9169400" cy="458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9485011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fld id="{F8DBC4BD-62CE-AC4A-B44A-0E8598148E1E}" type="datetime2">
              <a:rPr lang="en-US"/>
              <a:pPr/>
              <a:t>Tuesday 26 May 15</a:t>
            </a:fld>
            <a:endParaRPr lang="en-US"/>
          </a:p>
        </p:txBody>
      </p:sp>
      <p:sp>
        <p:nvSpPr>
          <p:cNvPr id="7" name="Footer Placeholder 4"/>
          <p:cNvSpPr>
            <a:spLocks noGrp="1"/>
          </p:cNvSpPr>
          <p:nvPr>
            <p:ph type="ftr" sz="quarter" idx="11"/>
          </p:nvPr>
        </p:nvSpPr>
        <p:spPr/>
        <p:txBody>
          <a:bodyPr/>
          <a:lstStyle/>
          <a:p>
            <a:r>
              <a:rPr lang="en-US"/>
              <a:t>Copyright Gilb@acm.org</a:t>
            </a:r>
          </a:p>
        </p:txBody>
      </p:sp>
      <p:sp>
        <p:nvSpPr>
          <p:cNvPr id="8" name="Slide Number Placeholder 5"/>
          <p:cNvSpPr>
            <a:spLocks noGrp="1"/>
          </p:cNvSpPr>
          <p:nvPr>
            <p:ph type="sldNum" sz="quarter" idx="12"/>
          </p:nvPr>
        </p:nvSpPr>
        <p:spPr/>
        <p:txBody>
          <a:bodyPr/>
          <a:lstStyle/>
          <a:p>
            <a:fld id="{12AC25C5-7F49-1B45-81FD-7E3B65987828}" type="slidenum">
              <a:rPr lang="en-US"/>
              <a:pPr/>
              <a:t>88</a:t>
            </a:fld>
            <a:endParaRPr lang="en-US"/>
          </a:p>
        </p:txBody>
      </p:sp>
      <p:sp>
        <p:nvSpPr>
          <p:cNvPr id="43010" name="Rectangle 2"/>
          <p:cNvSpPr>
            <a:spLocks noGrp="1" noChangeArrowheads="1"/>
          </p:cNvSpPr>
          <p:nvPr>
            <p:ph type="title"/>
          </p:nvPr>
        </p:nvSpPr>
        <p:spPr>
          <a:xfrm>
            <a:off x="685800" y="228600"/>
            <a:ext cx="7772400" cy="685800"/>
          </a:xfrm>
          <a:noFill/>
          <a:ln/>
        </p:spPr>
        <p:txBody>
          <a:bodyPr lIns="92075" tIns="46038" rIns="92075" bIns="46038">
            <a:normAutofit fontScale="90000"/>
          </a:bodyPr>
          <a:lstStyle/>
          <a:p>
            <a:r>
              <a:rPr lang="en-US" sz="2800"/>
              <a:t>Return On Investment at Raytheon</a:t>
            </a:r>
            <a:br>
              <a:rPr lang="en-US" sz="2800"/>
            </a:br>
            <a:r>
              <a:rPr lang="en-US" sz="2800"/>
              <a:t>about $10,000 per programmer/year</a:t>
            </a:r>
          </a:p>
        </p:txBody>
      </p:sp>
      <p:sp>
        <p:nvSpPr>
          <p:cNvPr id="43011" name="Rectangle 3"/>
          <p:cNvSpPr>
            <a:spLocks noGrp="1" noChangeArrowheads="1"/>
          </p:cNvSpPr>
          <p:nvPr>
            <p:ph type="body" idx="1"/>
          </p:nvPr>
        </p:nvSpPr>
        <p:spPr>
          <a:xfrm>
            <a:off x="762000" y="4038600"/>
            <a:ext cx="7772400" cy="2133600"/>
          </a:xfrm>
          <a:solidFill>
            <a:srgbClr val="FFFF00"/>
          </a:solidFill>
          <a:ln w="47625" cap="flat" cmpd="thinThick">
            <a:solidFill>
              <a:schemeClr val="accent2"/>
            </a:solidFill>
            <a:miter lim="800000"/>
            <a:headEnd/>
            <a:tailEnd/>
          </a:ln>
        </p:spPr>
        <p:txBody>
          <a:bodyPr lIns="92075" tIns="46038" rIns="92075" bIns="46038"/>
          <a:lstStyle/>
          <a:p>
            <a:r>
              <a:rPr lang="en-US" sz="2000"/>
              <a:t>$7.70 per $1 invested at Raytheon</a:t>
            </a:r>
          </a:p>
          <a:p>
            <a:r>
              <a:rPr lang="en-US" sz="2000"/>
              <a:t>Sell your improvement program to top management on this basis</a:t>
            </a:r>
          </a:p>
          <a:p>
            <a:r>
              <a:rPr lang="en-US" sz="2000"/>
              <a:t>Set a concrete target for it</a:t>
            </a:r>
          </a:p>
          <a:p>
            <a:pPr lvl="1"/>
            <a:r>
              <a:rPr lang="en-US" sz="1800">
                <a:solidFill>
                  <a:schemeClr val="accent2"/>
                </a:solidFill>
              </a:rPr>
              <a:t>Goal [Our Division, 2 years hence]  8 to 1</a:t>
            </a:r>
          </a:p>
        </p:txBody>
      </p:sp>
      <p:pic>
        <p:nvPicPr>
          <p:cNvPr id="430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4875" y="4800600"/>
            <a:ext cx="1889125" cy="15287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3013" name="Object 5"/>
          <p:cNvGraphicFramePr>
            <a:graphicFrameLocks noChangeAspect="1"/>
          </p:cNvGraphicFramePr>
          <p:nvPr>
            <p:extLst>
              <p:ext uri="{D42A27DB-BD31-4B8C-83A1-F6EECF244321}">
                <p14:modId xmlns:p14="http://schemas.microsoft.com/office/powerpoint/2010/main" val="4058485220"/>
              </p:ext>
            </p:extLst>
          </p:nvPr>
        </p:nvGraphicFramePr>
        <p:xfrm>
          <a:off x="2209800" y="1182688"/>
          <a:ext cx="4648200" cy="2830512"/>
        </p:xfrm>
        <a:graphic>
          <a:graphicData uri="http://schemas.openxmlformats.org/presentationml/2006/ole">
            <mc:AlternateContent xmlns:mc="http://schemas.openxmlformats.org/markup-compatibility/2006">
              <mc:Choice xmlns:v="urn:schemas-microsoft-com:vml" Requires="v">
                <p:oleObj spid="_x0000_s54314" name="Chart" r:id="rId5" imgW="6400800" imgH="3898900" progId="MSGraph.Chart.8">
                  <p:embed followColorScheme="full"/>
                </p:oleObj>
              </mc:Choice>
              <mc:Fallback>
                <p:oleObj name="Chart" r:id="rId5" imgW="6400800" imgH="3898900" progId="MSGraph.Chart.8">
                  <p:embed followColorScheme="full"/>
                  <p:pic>
                    <p:nvPicPr>
                      <p:cNvPr id="0" name=""/>
                      <p:cNvPicPr>
                        <a:picLocks noChangeAspect="1" noChangeArrowheads="1"/>
                      </p:cNvPicPr>
                      <p:nvPr/>
                    </p:nvPicPr>
                    <p:blipFill>
                      <a:blip r:embed="rId6"/>
                      <a:srcRect/>
                      <a:stretch>
                        <a:fillRect/>
                      </a:stretch>
                    </p:blipFill>
                    <p:spPr bwMode="auto">
                      <a:xfrm>
                        <a:off x="2209800" y="1182688"/>
                        <a:ext cx="4648200" cy="283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37544168"/>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152400"/>
            <a:ext cx="6934200" cy="838200"/>
          </a:xfrm>
          <a:solidFill>
            <a:srgbClr val="FFFF00"/>
          </a:solidFill>
          <a:ln/>
        </p:spPr>
        <p:txBody>
          <a:bodyPr lIns="92075" tIns="46038" rIns="92075" bIns="46038">
            <a:normAutofit fontScale="90000"/>
          </a:bodyPr>
          <a:lstStyle/>
          <a:p>
            <a:r>
              <a:rPr lang="en-US" sz="3200"/>
              <a:t>Fault Density versus Checking Rate: Raytheon 95</a:t>
            </a:r>
          </a:p>
        </p:txBody>
      </p:sp>
      <p:pic>
        <p:nvPicPr>
          <p:cNvPr id="3891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1219200"/>
            <a:ext cx="9169400" cy="467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8916" name="Rectangle 4"/>
          <p:cNvSpPr>
            <a:spLocks noChangeArrowheads="1"/>
          </p:cNvSpPr>
          <p:nvPr/>
        </p:nvSpPr>
        <p:spPr bwMode="auto">
          <a:xfrm>
            <a:off x="6019800" y="5791200"/>
            <a:ext cx="2286000" cy="9429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en-US" sz="1400" b="1"/>
              <a:t>Over 1,000 Statements</a:t>
            </a:r>
          </a:p>
          <a:p>
            <a:pPr>
              <a:spcBef>
                <a:spcPct val="50000"/>
              </a:spcBef>
            </a:pPr>
            <a:r>
              <a:rPr lang="en-US" sz="1400" b="1"/>
              <a:t> Checked per hour </a:t>
            </a:r>
          </a:p>
          <a:p>
            <a:pPr>
              <a:spcBef>
                <a:spcPct val="50000"/>
              </a:spcBef>
            </a:pPr>
            <a:r>
              <a:rPr lang="en-US" sz="1400" b="1"/>
              <a:t>by a single checker</a:t>
            </a:r>
          </a:p>
        </p:txBody>
      </p:sp>
      <p:sp>
        <p:nvSpPr>
          <p:cNvPr id="38917" name="Rectangle 5"/>
          <p:cNvSpPr>
            <a:spLocks noChangeArrowheads="1"/>
          </p:cNvSpPr>
          <p:nvPr/>
        </p:nvSpPr>
        <p:spPr bwMode="auto">
          <a:xfrm>
            <a:off x="1588" y="839788"/>
            <a:ext cx="2130425" cy="835025"/>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lgn="ctr">
              <a:spcBef>
                <a:spcPct val="50000"/>
              </a:spcBef>
            </a:pPr>
            <a:r>
              <a:rPr lang="en-US" b="1"/>
              <a:t>Defects Found/Kdsi</a:t>
            </a:r>
          </a:p>
        </p:txBody>
      </p:sp>
      <p:sp>
        <p:nvSpPr>
          <p:cNvPr id="38918" name="Rectangle 6"/>
          <p:cNvSpPr>
            <a:spLocks noChangeArrowheads="1"/>
          </p:cNvSpPr>
          <p:nvPr/>
        </p:nvSpPr>
        <p:spPr bwMode="auto">
          <a:xfrm>
            <a:off x="2667000" y="1828800"/>
            <a:ext cx="4953000" cy="3013075"/>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en-US" b="1"/>
              <a:t>This area is the </a:t>
            </a:r>
            <a:r>
              <a:rPr lang="ja-JP" altLang="en-US" b="1">
                <a:latin typeface="Arial"/>
              </a:rPr>
              <a:t>‘</a:t>
            </a:r>
            <a:r>
              <a:rPr lang="en-US" b="1"/>
              <a:t>illusion of quality</a:t>
            </a:r>
            <a:r>
              <a:rPr lang="ja-JP" altLang="en-US" b="1">
                <a:latin typeface="Arial"/>
              </a:rPr>
              <a:t>”</a:t>
            </a:r>
            <a:endParaRPr lang="en-US" b="1"/>
          </a:p>
          <a:p>
            <a:pPr>
              <a:spcBef>
                <a:spcPct val="50000"/>
              </a:spcBef>
            </a:pPr>
            <a:r>
              <a:rPr lang="en-US" b="1"/>
              <a:t>Most defects escape detection</a:t>
            </a:r>
          </a:p>
          <a:p>
            <a:pPr>
              <a:spcBef>
                <a:spcPct val="50000"/>
              </a:spcBef>
            </a:pPr>
            <a:r>
              <a:rPr lang="en-US" b="1"/>
              <a:t>But many more </a:t>
            </a:r>
            <a:r>
              <a:rPr lang="en-US" b="1" i="1" u="sng"/>
              <a:t>could</a:t>
            </a:r>
            <a:r>
              <a:rPr lang="en-US" b="1"/>
              <a:t> be detected if we slowed down the checking rate.</a:t>
            </a:r>
          </a:p>
          <a:p>
            <a:pPr>
              <a:spcBef>
                <a:spcPct val="50000"/>
              </a:spcBef>
            </a:pPr>
            <a:endParaRPr lang="en-US" b="1"/>
          </a:p>
          <a:p>
            <a:pPr>
              <a:spcBef>
                <a:spcPct val="50000"/>
              </a:spcBef>
            </a:pPr>
            <a:r>
              <a:rPr lang="en-US" b="1"/>
              <a:t>People are only human!</a:t>
            </a:r>
          </a:p>
        </p:txBody>
      </p:sp>
      <p:sp>
        <p:nvSpPr>
          <p:cNvPr id="38919" name="Line 7"/>
          <p:cNvSpPr>
            <a:spLocks noChangeShapeType="1"/>
          </p:cNvSpPr>
          <p:nvPr/>
        </p:nvSpPr>
        <p:spPr bwMode="auto">
          <a:xfrm flipV="1">
            <a:off x="6019800" y="5715000"/>
            <a:ext cx="0" cy="381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GB"/>
          </a:p>
        </p:txBody>
      </p:sp>
      <p:sp>
        <p:nvSpPr>
          <p:cNvPr id="38920" name="Text Box 8"/>
          <p:cNvSpPr txBox="1">
            <a:spLocks noChangeArrowheads="1"/>
          </p:cNvSpPr>
          <p:nvPr/>
        </p:nvSpPr>
        <p:spPr bwMode="auto">
          <a:xfrm>
            <a:off x="685800" y="6026150"/>
            <a:ext cx="2133600" cy="77946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pPr algn="ctr" eaLnBrk="1" hangingPunct="1">
              <a:spcBef>
                <a:spcPct val="50000"/>
              </a:spcBef>
            </a:pPr>
            <a:r>
              <a:rPr lang="en-US" sz="1800" b="1">
                <a:solidFill>
                  <a:schemeClr val="tx2"/>
                </a:solidFill>
                <a:latin typeface="Arial" charset="0"/>
              </a:rPr>
              <a:t>Real Optimum </a:t>
            </a:r>
          </a:p>
          <a:p>
            <a:pPr algn="ctr" eaLnBrk="1" hangingPunct="1">
              <a:spcBef>
                <a:spcPct val="50000"/>
              </a:spcBef>
            </a:pPr>
            <a:r>
              <a:rPr lang="en-US" sz="1800" b="1">
                <a:solidFill>
                  <a:schemeClr val="tx2"/>
                </a:solidFill>
                <a:latin typeface="Arial" charset="0"/>
              </a:rPr>
              <a:t>Checking Rate</a:t>
            </a:r>
          </a:p>
        </p:txBody>
      </p:sp>
      <p:sp>
        <p:nvSpPr>
          <p:cNvPr id="38921" name="Line 9"/>
          <p:cNvSpPr>
            <a:spLocks noChangeShapeType="1"/>
          </p:cNvSpPr>
          <p:nvPr/>
        </p:nvSpPr>
        <p:spPr bwMode="auto">
          <a:xfrm flipV="1">
            <a:off x="914400" y="5486400"/>
            <a:ext cx="0" cy="609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GB"/>
          </a:p>
        </p:txBody>
      </p:sp>
      <p:sp>
        <p:nvSpPr>
          <p:cNvPr id="38922" name="Rectangle 10"/>
          <p:cNvSpPr>
            <a:spLocks noChangeArrowheads="1"/>
          </p:cNvSpPr>
          <p:nvPr/>
        </p:nvSpPr>
        <p:spPr bwMode="auto">
          <a:xfrm>
            <a:off x="7239000" y="2743200"/>
            <a:ext cx="1905000" cy="18034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en-US" sz="1600" b="1"/>
              <a:t>Too-quick reviews and inspections will </a:t>
            </a:r>
            <a:r>
              <a:rPr lang="en-US" sz="1600" b="1" u="sng"/>
              <a:t>not</a:t>
            </a:r>
            <a:r>
              <a:rPr lang="en-US" sz="1600" b="1"/>
              <a:t> find the defects early, thus creating lots of work for testers later.</a:t>
            </a:r>
          </a:p>
        </p:txBody>
      </p:sp>
    </p:spTree>
    <p:extLst>
      <p:ext uri="{BB962C8B-B14F-4D97-AF65-F5344CB8AC3E}">
        <p14:creationId xmlns:p14="http://schemas.microsoft.com/office/powerpoint/2010/main" val="49552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Chapter 7 Gilb/Graham</a:t>
            </a:r>
            <a:endParaRPr lang="en-GB" dirty="0"/>
          </a:p>
        </p:txBody>
      </p:sp>
      <p:pic>
        <p:nvPicPr>
          <p:cNvPr id="6" name="Content Placeholder 5" descr="IMG_0017.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p:pic>
      <p:pic>
        <p:nvPicPr>
          <p:cNvPr id="7" name="Picture 6" descr="software inspection book cover 2014 iphone 5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4808" y="4489544"/>
            <a:ext cx="1307775" cy="1954945"/>
          </a:xfrm>
          <a:prstGeom prst="rect">
            <a:avLst/>
          </a:prstGeom>
        </p:spPr>
      </p:pic>
    </p:spTree>
    <p:extLst>
      <p:ext uri="{BB962C8B-B14F-4D97-AF65-F5344CB8AC3E}">
        <p14:creationId xmlns:p14="http://schemas.microsoft.com/office/powerpoint/2010/main" val="134661020"/>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r>
              <a:rPr lang="en-US"/>
              <a:t>Great Case study book of software change</a:t>
            </a:r>
            <a:br>
              <a:rPr lang="en-US"/>
            </a:br>
            <a:r>
              <a:rPr lang="en-US"/>
              <a:t>(similar to Raytheon story)</a:t>
            </a:r>
          </a:p>
        </p:txBody>
      </p:sp>
      <p:sp>
        <p:nvSpPr>
          <p:cNvPr id="28675" name="Rectangle 3"/>
          <p:cNvSpPr>
            <a:spLocks noGrp="1" noChangeArrowheads="1"/>
          </p:cNvSpPr>
          <p:nvPr>
            <p:ph type="body" idx="1"/>
          </p:nvPr>
        </p:nvSpPr>
        <p:spPr>
          <a:xfrm>
            <a:off x="685800" y="2286000"/>
            <a:ext cx="7772400" cy="3810000"/>
          </a:xfrm>
        </p:spPr>
        <p:txBody>
          <a:bodyPr>
            <a:normAutofit fontScale="92500" lnSpcReduction="10000"/>
          </a:bodyPr>
          <a:lstStyle/>
          <a:p>
            <a:pPr>
              <a:lnSpc>
                <a:spcPct val="90000"/>
              </a:lnSpc>
            </a:pPr>
            <a:r>
              <a:rPr lang="en-US" sz="2800"/>
              <a:t>Craig Kaplan et al</a:t>
            </a:r>
          </a:p>
          <a:p>
            <a:pPr>
              <a:lnSpc>
                <a:spcPct val="90000"/>
              </a:lnSpc>
            </a:pPr>
            <a:r>
              <a:rPr lang="en-US" sz="2800"/>
              <a:t>Secrets of Software Quality</a:t>
            </a:r>
          </a:p>
          <a:p>
            <a:pPr lvl="1">
              <a:lnSpc>
                <a:spcPct val="90000"/>
              </a:lnSpc>
            </a:pPr>
            <a:r>
              <a:rPr lang="en-US" sz="2400"/>
              <a:t>40 innovations from IBM</a:t>
            </a:r>
          </a:p>
          <a:p>
            <a:pPr lvl="1">
              <a:lnSpc>
                <a:spcPct val="90000"/>
              </a:lnSpc>
            </a:pPr>
            <a:r>
              <a:rPr lang="en-US" sz="2400"/>
              <a:t>McGraw Hill</a:t>
            </a:r>
          </a:p>
          <a:p>
            <a:pPr>
              <a:lnSpc>
                <a:spcPct val="90000"/>
              </a:lnSpc>
            </a:pPr>
            <a:r>
              <a:rPr lang="en-US" sz="2800"/>
              <a:t>about 1995, maybe out of print but used copies at amazon.com $2.99</a:t>
            </a:r>
          </a:p>
          <a:p>
            <a:pPr>
              <a:lnSpc>
                <a:spcPct val="90000"/>
              </a:lnSpc>
            </a:pPr>
            <a:endParaRPr lang="en-US" sz="2800"/>
          </a:p>
          <a:p>
            <a:pPr>
              <a:lnSpc>
                <a:spcPct val="90000"/>
              </a:lnSpc>
            </a:pPr>
            <a:r>
              <a:rPr lang="en-US" sz="2800"/>
              <a:t>See Gilbs set of Kaplan slides!</a:t>
            </a:r>
          </a:p>
          <a:p>
            <a:pPr lvl="1">
              <a:lnSpc>
                <a:spcPct val="90000"/>
              </a:lnSpc>
            </a:pPr>
            <a:r>
              <a:rPr lang="en-US" sz="2400">
                <a:hlinkClick r:id="rId3"/>
              </a:rPr>
              <a:t>ckaplan@iqco.com</a:t>
            </a:r>
            <a:endParaRPr lang="en-US" sz="2400"/>
          </a:p>
          <a:p>
            <a:pPr lvl="1">
              <a:lnSpc>
                <a:spcPct val="90000"/>
              </a:lnSpc>
            </a:pPr>
            <a:r>
              <a:rPr lang="en-US" sz="2400"/>
              <a:t>http://www.iqco.com/</a:t>
            </a:r>
          </a:p>
        </p:txBody>
      </p:sp>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133600"/>
            <a:ext cx="1524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Tree>
    <p:extLst>
      <p:ext uri="{BB962C8B-B14F-4D97-AF65-F5344CB8AC3E}">
        <p14:creationId xmlns:p14="http://schemas.microsoft.com/office/powerpoint/2010/main" val="1878205945"/>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152400"/>
            <a:ext cx="7772400" cy="1143000"/>
          </a:xfrm>
          <a:noFill/>
          <a:ln/>
        </p:spPr>
        <p:txBody>
          <a:bodyPr/>
          <a:lstStyle/>
          <a:p>
            <a:r>
              <a:rPr lang="en-US" altLang="en-GB"/>
              <a:t>How DPP Works</a:t>
            </a:r>
          </a:p>
        </p:txBody>
      </p:sp>
      <p:graphicFrame>
        <p:nvGraphicFramePr>
          <p:cNvPr id="35843" name="Object 3">
            <a:hlinkClick r:id="" action="ppaction://ole?verb=0"/>
          </p:cNvPr>
          <p:cNvGraphicFramePr>
            <a:graphicFrameLocks/>
          </p:cNvGraphicFramePr>
          <p:nvPr/>
        </p:nvGraphicFramePr>
        <p:xfrm>
          <a:off x="2306638" y="1520825"/>
          <a:ext cx="3913187" cy="3883025"/>
        </p:xfrm>
        <a:graphic>
          <a:graphicData uri="http://schemas.openxmlformats.org/presentationml/2006/ole">
            <mc:AlternateContent xmlns:mc="http://schemas.openxmlformats.org/markup-compatibility/2006">
              <mc:Choice xmlns:v="urn:schemas-microsoft-com:vml" Requires="v">
                <p:oleObj spid="_x0000_s57357" name="Microsoft ClipArt Gallery" r:id="rId3" imgW="3925888" imgH="3895725" progId="MS_ClipArt_Gallery">
                  <p:embed/>
                </p:oleObj>
              </mc:Choice>
              <mc:Fallback>
                <p:oleObj name="Microsoft ClipArt Gallery" r:id="rId3" imgW="3925888" imgH="3895725" progId="MS_ClipArt_Gallery">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6638" y="1520825"/>
                        <a:ext cx="3913187" cy="388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44" name="Rectangle 4"/>
          <p:cNvSpPr>
            <a:spLocks noChangeArrowheads="1"/>
          </p:cNvSpPr>
          <p:nvPr/>
        </p:nvSpPr>
        <p:spPr bwMode="auto">
          <a:xfrm>
            <a:off x="539750" y="5797550"/>
            <a:ext cx="8521700" cy="9779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35845" name="Rectangle 5"/>
          <p:cNvSpPr>
            <a:spLocks noChangeArrowheads="1"/>
          </p:cNvSpPr>
          <p:nvPr/>
        </p:nvSpPr>
        <p:spPr bwMode="auto">
          <a:xfrm>
            <a:off x="1747838" y="6015038"/>
            <a:ext cx="701992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spcBef>
                <a:spcPct val="50000"/>
              </a:spcBef>
            </a:pPr>
            <a:r>
              <a:rPr lang="en-US" altLang="en-GB"/>
              <a:t>Centralized data collection and storage tools</a:t>
            </a:r>
          </a:p>
        </p:txBody>
      </p:sp>
      <p:sp>
        <p:nvSpPr>
          <p:cNvPr id="35846" name="Oval 6"/>
          <p:cNvSpPr>
            <a:spLocks noChangeArrowheads="1"/>
          </p:cNvSpPr>
          <p:nvPr/>
        </p:nvSpPr>
        <p:spPr bwMode="auto">
          <a:xfrm>
            <a:off x="4730750" y="1377950"/>
            <a:ext cx="1587500" cy="173990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35847" name="Oval 7"/>
          <p:cNvSpPr>
            <a:spLocks noChangeArrowheads="1"/>
          </p:cNvSpPr>
          <p:nvPr/>
        </p:nvSpPr>
        <p:spPr bwMode="auto">
          <a:xfrm>
            <a:off x="2292350" y="1377950"/>
            <a:ext cx="1587500" cy="173990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35848" name="Oval 8"/>
          <p:cNvSpPr>
            <a:spLocks noChangeArrowheads="1"/>
          </p:cNvSpPr>
          <p:nvPr/>
        </p:nvSpPr>
        <p:spPr bwMode="auto">
          <a:xfrm>
            <a:off x="4806950" y="3816350"/>
            <a:ext cx="1587500" cy="173990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35849" name="Oval 9"/>
          <p:cNvSpPr>
            <a:spLocks noChangeArrowheads="1"/>
          </p:cNvSpPr>
          <p:nvPr/>
        </p:nvSpPr>
        <p:spPr bwMode="auto">
          <a:xfrm>
            <a:off x="2216150" y="3816350"/>
            <a:ext cx="1587500" cy="173990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35850" name="Rectangle 10"/>
          <p:cNvSpPr>
            <a:spLocks noChangeArrowheads="1"/>
          </p:cNvSpPr>
          <p:nvPr/>
        </p:nvSpPr>
        <p:spPr bwMode="auto">
          <a:xfrm>
            <a:off x="2433638" y="1900238"/>
            <a:ext cx="1381125"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spcBef>
                <a:spcPct val="50000"/>
              </a:spcBef>
            </a:pPr>
            <a:r>
              <a:rPr lang="en-US" altLang="en-GB" b="1"/>
              <a:t>Ongoing Work</a:t>
            </a:r>
          </a:p>
        </p:txBody>
      </p:sp>
      <p:sp>
        <p:nvSpPr>
          <p:cNvPr id="35851" name="Rectangle 11"/>
          <p:cNvSpPr>
            <a:spLocks noChangeArrowheads="1"/>
          </p:cNvSpPr>
          <p:nvPr/>
        </p:nvSpPr>
        <p:spPr bwMode="auto">
          <a:xfrm>
            <a:off x="4948238" y="1671638"/>
            <a:ext cx="1381125" cy="119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spcBef>
                <a:spcPct val="50000"/>
              </a:spcBef>
            </a:pPr>
            <a:r>
              <a:rPr lang="en-US" altLang="en-GB" b="1"/>
              <a:t>Causal Analysis Team</a:t>
            </a:r>
          </a:p>
        </p:txBody>
      </p:sp>
      <p:sp>
        <p:nvSpPr>
          <p:cNvPr id="35852" name="Rectangle 12"/>
          <p:cNvSpPr>
            <a:spLocks noChangeArrowheads="1"/>
          </p:cNvSpPr>
          <p:nvPr/>
        </p:nvSpPr>
        <p:spPr bwMode="auto">
          <a:xfrm>
            <a:off x="5024438" y="4262438"/>
            <a:ext cx="1152525"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spcBef>
                <a:spcPct val="50000"/>
              </a:spcBef>
            </a:pPr>
            <a:r>
              <a:rPr lang="en-US" altLang="en-GB" b="1"/>
              <a:t>Action Team</a:t>
            </a:r>
          </a:p>
        </p:txBody>
      </p:sp>
      <p:sp>
        <p:nvSpPr>
          <p:cNvPr id="35853" name="Rectangle 13"/>
          <p:cNvSpPr>
            <a:spLocks noChangeArrowheads="1"/>
          </p:cNvSpPr>
          <p:nvPr/>
        </p:nvSpPr>
        <p:spPr bwMode="auto">
          <a:xfrm>
            <a:off x="2281238" y="4262438"/>
            <a:ext cx="1457325"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spcBef>
                <a:spcPct val="50000"/>
              </a:spcBef>
            </a:pPr>
            <a:r>
              <a:rPr lang="en-US" altLang="en-GB" b="1"/>
              <a:t>Kickoff Meetings</a:t>
            </a:r>
          </a:p>
        </p:txBody>
      </p:sp>
      <p:sp>
        <p:nvSpPr>
          <p:cNvPr id="35854" name="Rectangle 14"/>
          <p:cNvSpPr>
            <a:spLocks noChangeArrowheads="1"/>
          </p:cNvSpPr>
          <p:nvPr/>
        </p:nvSpPr>
        <p:spPr bwMode="auto">
          <a:xfrm>
            <a:off x="3957638" y="1214438"/>
            <a:ext cx="130492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spcBef>
                <a:spcPct val="50000"/>
              </a:spcBef>
            </a:pPr>
            <a:r>
              <a:rPr lang="en-US" altLang="en-GB"/>
              <a:t>defects</a:t>
            </a:r>
          </a:p>
        </p:txBody>
      </p:sp>
      <p:sp>
        <p:nvSpPr>
          <p:cNvPr id="35855" name="Rectangle 15"/>
          <p:cNvSpPr>
            <a:spLocks noChangeArrowheads="1"/>
          </p:cNvSpPr>
          <p:nvPr/>
        </p:nvSpPr>
        <p:spPr bwMode="auto">
          <a:xfrm>
            <a:off x="6319838" y="3119438"/>
            <a:ext cx="1914525"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spcBef>
                <a:spcPct val="50000"/>
              </a:spcBef>
            </a:pPr>
            <a:r>
              <a:rPr lang="en-US" altLang="en-GB"/>
              <a:t>suggested actions</a:t>
            </a:r>
          </a:p>
        </p:txBody>
      </p:sp>
      <p:sp>
        <p:nvSpPr>
          <p:cNvPr id="35856" name="Rectangle 16"/>
          <p:cNvSpPr>
            <a:spLocks noChangeArrowheads="1"/>
          </p:cNvSpPr>
          <p:nvPr/>
        </p:nvSpPr>
        <p:spPr bwMode="auto">
          <a:xfrm>
            <a:off x="3348038" y="5329238"/>
            <a:ext cx="214312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spcBef>
                <a:spcPct val="50000"/>
              </a:spcBef>
            </a:pPr>
            <a:r>
              <a:rPr lang="en-US" altLang="en-GB"/>
              <a:t>improvements</a:t>
            </a:r>
          </a:p>
        </p:txBody>
      </p:sp>
      <p:sp>
        <p:nvSpPr>
          <p:cNvPr id="35857" name="Rectangle 17"/>
          <p:cNvSpPr>
            <a:spLocks noChangeArrowheads="1"/>
          </p:cNvSpPr>
          <p:nvPr/>
        </p:nvSpPr>
        <p:spPr bwMode="auto">
          <a:xfrm>
            <a:off x="147638" y="2662238"/>
            <a:ext cx="2219325" cy="119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spcBef>
                <a:spcPct val="50000"/>
              </a:spcBef>
            </a:pPr>
            <a:r>
              <a:rPr lang="en-US" altLang="en-GB"/>
              <a:t>apply improvements, add feedback</a:t>
            </a:r>
          </a:p>
        </p:txBody>
      </p:sp>
    </p:spTree>
    <p:extLst>
      <p:ext uri="{BB962C8B-B14F-4D97-AF65-F5344CB8AC3E}">
        <p14:creationId xmlns:p14="http://schemas.microsoft.com/office/powerpoint/2010/main" val="3512288262"/>
      </p:ext>
    </p:extLst>
  </p:cSld>
  <p:clrMapOvr>
    <a:masterClrMapping/>
  </p:clrMapOvr>
  <p:transition xmlns:p14="http://schemas.microsoft.com/office/powerpoint/2010/mai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noFill/>
          <a:ln/>
        </p:spPr>
        <p:txBody>
          <a:bodyPr/>
          <a:lstStyle/>
          <a:p>
            <a:r>
              <a:rPr lang="en-US" altLang="en-GB"/>
              <a:t>Some DPP Success Factors</a:t>
            </a:r>
          </a:p>
        </p:txBody>
      </p:sp>
      <p:sp>
        <p:nvSpPr>
          <p:cNvPr id="36867" name="Rectangle 3"/>
          <p:cNvSpPr>
            <a:spLocks noGrp="1" noChangeArrowheads="1"/>
          </p:cNvSpPr>
          <p:nvPr>
            <p:ph type="body" idx="1"/>
          </p:nvPr>
        </p:nvSpPr>
        <p:spPr>
          <a:noFill/>
          <a:ln/>
        </p:spPr>
        <p:txBody>
          <a:bodyPr/>
          <a:lstStyle/>
          <a:p>
            <a:r>
              <a:rPr lang="en-US" altLang="en-GB"/>
              <a:t>Need for DPP clear</a:t>
            </a:r>
          </a:p>
          <a:p>
            <a:r>
              <a:rPr lang="en-US" altLang="en-GB"/>
              <a:t>Management commitment</a:t>
            </a:r>
          </a:p>
          <a:p>
            <a:r>
              <a:rPr lang="en-US" altLang="en-GB"/>
              <a:t>DPP education for managers &amp; developers</a:t>
            </a:r>
          </a:p>
          <a:p>
            <a:r>
              <a:rPr lang="en-US" altLang="en-GB"/>
              <a:t>Prioritization by Action Team</a:t>
            </a:r>
          </a:p>
          <a:p>
            <a:r>
              <a:rPr lang="en-US" altLang="en-GB"/>
              <a:t>Rotate Action Team Assignments</a:t>
            </a:r>
          </a:p>
          <a:p>
            <a:r>
              <a:rPr lang="en-US" altLang="en-GB"/>
              <a:t>Administrative support for defect logging</a:t>
            </a:r>
          </a:p>
          <a:p>
            <a:r>
              <a:rPr lang="en-US" altLang="en-GB"/>
              <a:t>Continuous improvement of DPP</a:t>
            </a:r>
          </a:p>
        </p:txBody>
      </p:sp>
    </p:spTree>
    <p:extLst>
      <p:ext uri="{BB962C8B-B14F-4D97-AF65-F5344CB8AC3E}">
        <p14:creationId xmlns:p14="http://schemas.microsoft.com/office/powerpoint/2010/main" val="2816602354"/>
      </p:ext>
    </p:extLst>
  </p:cSld>
  <p:clrMapOvr>
    <a:masterClrMapping/>
  </p:clrMapOvr>
  <p:transition xmlns:p14="http://schemas.microsoft.com/office/powerpoint/2010/mai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noFill/>
          <a:ln/>
        </p:spPr>
        <p:txBody>
          <a:bodyPr/>
          <a:lstStyle/>
          <a:p>
            <a:r>
              <a:rPr lang="en-US" altLang="en-GB"/>
              <a:t>40 Innovations From IBM</a:t>
            </a:r>
          </a:p>
        </p:txBody>
      </p:sp>
      <p:graphicFrame>
        <p:nvGraphicFramePr>
          <p:cNvPr id="13315" name="Object 3">
            <a:hlinkClick r:id="" action="ppaction://ole?verb=0"/>
          </p:cNvPr>
          <p:cNvGraphicFramePr>
            <a:graphicFrameLocks noGrp="1"/>
          </p:cNvGraphicFramePr>
          <p:nvPr>
            <p:ph type="tbl" idx="1"/>
          </p:nvPr>
        </p:nvGraphicFramePr>
        <p:xfrm>
          <a:off x="685800" y="1981200"/>
          <a:ext cx="7772400" cy="4519613"/>
        </p:xfrm>
        <a:graphic>
          <a:graphicData uri="http://schemas.openxmlformats.org/presentationml/2006/ole">
            <mc:AlternateContent xmlns:mc="http://schemas.openxmlformats.org/markup-compatibility/2006">
              <mc:Choice xmlns:v="urn:schemas-microsoft-com:vml" Requires="v">
                <p:oleObj spid="_x0000_s60428" name="Document" r:id="rId3" imgW="7335328" imgH="4267200" progId="Word.Document.8">
                  <p:embed/>
                </p:oleObj>
              </mc:Choice>
              <mc:Fallback>
                <p:oleObj name="Document" r:id="rId3" imgW="7335328" imgH="4267200" progId="Word.Documen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981200"/>
                        <a:ext cx="7772400" cy="451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oleObj>
              </mc:Fallback>
            </mc:AlternateContent>
          </a:graphicData>
        </a:graphic>
      </p:graphicFrame>
    </p:spTree>
    <p:extLst>
      <p:ext uri="{BB962C8B-B14F-4D97-AF65-F5344CB8AC3E}">
        <p14:creationId xmlns:p14="http://schemas.microsoft.com/office/powerpoint/2010/main" val="376754391"/>
      </p:ext>
    </p:extLst>
  </p:cSld>
  <p:clrMapOvr>
    <a:masterClrMapping/>
  </p:clrMapOvr>
  <p:transition xmlns:p14="http://schemas.microsoft.com/office/powerpoint/2010/mai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p>
        </p:txBody>
      </p:sp>
      <p:pic>
        <p:nvPicPr>
          <p:cNvPr id="59394" name="Picture 2" descr="Screen Shot 2014-08-20 at 00.17.2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5090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2430869"/>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p>
        </p:txBody>
      </p:sp>
      <p:pic>
        <p:nvPicPr>
          <p:cNvPr id="60418" name="Picture 2" descr="Screen Shot 2014-08-20 at 00.17.3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5090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2840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p>
        </p:txBody>
      </p:sp>
      <p:pic>
        <p:nvPicPr>
          <p:cNvPr id="61442" name="Picture 2" descr="Screen Shot 2014-08-20 at 00.17.3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5090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10106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p>
        </p:txBody>
      </p:sp>
      <p:pic>
        <p:nvPicPr>
          <p:cNvPr id="62466" name="Picture 2" descr="Screen Shot 2014-08-20 at 00.17.3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5090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58334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defRPr/>
            </a:pPr>
            <a:r>
              <a:rPr lang="en-US" altLang="en-GB" smtClean="0">
                <a:cs typeface="+mj-cs"/>
              </a:rPr>
              <a:t>Four Stages of Quality Maturity</a:t>
            </a:r>
          </a:p>
        </p:txBody>
      </p:sp>
      <p:graphicFrame>
        <p:nvGraphicFramePr>
          <p:cNvPr id="2" name="Object 3">
            <a:hlinkClick r:id="" action="ppaction://ole?verb=0"/>
          </p:cNvPr>
          <p:cNvGraphicFramePr>
            <a:graphicFrameLocks noGrp="1"/>
          </p:cNvGraphicFramePr>
          <p:nvPr>
            <p:ph type="chart" idx="1"/>
            <p:extLst>
              <p:ext uri="{D42A27DB-BD31-4B8C-83A1-F6EECF244321}">
                <p14:modId xmlns:p14="http://schemas.microsoft.com/office/powerpoint/2010/main" val="3955143629"/>
              </p:ext>
            </p:extLst>
          </p:nvPr>
        </p:nvGraphicFramePr>
        <p:xfrm>
          <a:off x="0" y="1882775"/>
          <a:ext cx="9148763" cy="4594225"/>
        </p:xfrm>
        <a:graphic>
          <a:graphicData uri="http://schemas.openxmlformats.org/presentationml/2006/ole">
            <mc:AlternateContent xmlns:mc="http://schemas.openxmlformats.org/markup-compatibility/2006">
              <mc:Choice xmlns:v="urn:schemas-microsoft-com:vml" Requires="v">
                <p:oleObj spid="_x0000_s70662" name="Chart" r:id="rId3" imgW="7340600" imgH="3683000" progId="MSGraph.Chart.8">
                  <p:embed followColorScheme="full"/>
                </p:oleObj>
              </mc:Choice>
              <mc:Fallback>
                <p:oleObj name="Chart" r:id="rId3" imgW="7340600" imgH="3683000" progId="MSGraph.Chart.8">
                  <p:embed followColorScheme="full"/>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2775"/>
                        <a:ext cx="9148763" cy="459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pic>
                </p:oleObj>
              </mc:Fallback>
            </mc:AlternateContent>
          </a:graphicData>
        </a:graphic>
      </p:graphicFrame>
      <p:sp>
        <p:nvSpPr>
          <p:cNvPr id="12292" name="Rectangle 4"/>
          <p:cNvSpPr>
            <a:spLocks noChangeArrowheads="1"/>
          </p:cNvSpPr>
          <p:nvPr/>
        </p:nvSpPr>
        <p:spPr bwMode="auto">
          <a:xfrm>
            <a:off x="2052638" y="5481638"/>
            <a:ext cx="5648325"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spcBef>
                <a:spcPct val="50000"/>
              </a:spcBef>
              <a:defRPr/>
            </a:pPr>
            <a:r>
              <a:rPr lang="en-US" altLang="en-GB" sz="2000">
                <a:cs typeface="+mn-cs"/>
              </a:rPr>
              <a:t>Awareness      Coping   Management  Integration</a:t>
            </a:r>
          </a:p>
        </p:txBody>
      </p:sp>
    </p:spTree>
    <p:extLst>
      <p:ext uri="{BB962C8B-B14F-4D97-AF65-F5344CB8AC3E}">
        <p14:creationId xmlns:p14="http://schemas.microsoft.com/office/powerpoint/2010/main" val="291573951"/>
      </p:ext>
    </p:extLst>
  </p:cSld>
  <p:clrMapOvr>
    <a:masterClrMapping/>
  </p:clrMapOvr>
  <p:transition xmlns:p14="http://schemas.microsoft.com/office/powerpoint/2010/mai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000" b="1" dirty="0"/>
              <a:t>Table 3: Software Defect Prevention Circa </a:t>
            </a:r>
            <a:r>
              <a:rPr lang="en-US" sz="2000" b="1" dirty="0" smtClean="0"/>
              <a:t>2015</a:t>
            </a:r>
            <a:br>
              <a:rPr lang="en-US" sz="2000" b="1" dirty="0" smtClean="0"/>
            </a:br>
            <a:r>
              <a:rPr lang="en-US" sz="2000" b="1" dirty="0" smtClean="0"/>
              <a:t>Capers Jones: </a:t>
            </a:r>
            <a:r>
              <a:rPr lang="en-US" sz="2000" dirty="0"/>
              <a:t/>
            </a:r>
            <a:br>
              <a:rPr lang="en-US" sz="2000" dirty="0"/>
            </a:br>
            <a:r>
              <a:rPr lang="en-US" sz="2000" dirty="0" smtClean="0"/>
              <a:t>‘</a:t>
            </a:r>
            <a:r>
              <a:rPr lang="en-US" sz="2000" b="1" dirty="0" smtClean="0"/>
              <a:t>SOFTWARE </a:t>
            </a:r>
            <a:r>
              <a:rPr lang="en-US" sz="2000" b="1" dirty="0"/>
              <a:t>DEFECT ORIGINS AND REMOVAL </a:t>
            </a:r>
            <a:r>
              <a:rPr lang="en-US" sz="2000" b="1" smtClean="0"/>
              <a:t>METHODS’ </a:t>
            </a:r>
            <a:r>
              <a:rPr lang="en-US" sz="2000" u="sng" dirty="0">
                <a:hlinkClick r:id="rId3"/>
              </a:rPr>
              <a:t>www.Namcook.com</a:t>
            </a:r>
            <a:r>
              <a:rPr lang="en-US" sz="2000" dirty="0"/>
              <a:t/>
            </a:r>
            <a:br>
              <a:rPr lang="en-US" sz="2000" dirty="0"/>
            </a:br>
            <a:endParaRPr lang="en-US" sz="2000" dirty="0"/>
          </a:p>
        </p:txBody>
      </p:sp>
      <p:sp>
        <p:nvSpPr>
          <p:cNvPr id="5" name="Content Placeholder 4"/>
          <p:cNvSpPr>
            <a:spLocks noGrp="1"/>
          </p:cNvSpPr>
          <p:nvPr>
            <p:ph idx="1"/>
          </p:nvPr>
        </p:nvSpPr>
        <p:spPr>
          <a:xfrm>
            <a:off x="457199" y="1417638"/>
            <a:ext cx="8476381" cy="4708525"/>
          </a:xfrm>
        </p:spPr>
        <p:txBody>
          <a:bodyPr>
            <a:noAutofit/>
          </a:bodyPr>
          <a:lstStyle/>
          <a:p>
            <a:pPr marL="514350" lvl="0" indent="-514350">
              <a:buFont typeface="+mj-lt"/>
              <a:buAutoNum type="arabicPeriod"/>
            </a:pPr>
            <a:r>
              <a:rPr lang="en-US" sz="1200" b="1" dirty="0" smtClean="0">
                <a:latin typeface="Arial Black"/>
                <a:cs typeface="Arial Black"/>
              </a:rPr>
              <a:t>Joint </a:t>
            </a:r>
            <a:r>
              <a:rPr lang="en-US" sz="1200" b="1" dirty="0">
                <a:latin typeface="Arial Black"/>
                <a:cs typeface="Arial Black"/>
              </a:rPr>
              <a:t>Application Design (JAD</a:t>
            </a:r>
            <a:r>
              <a:rPr lang="en-US" sz="1200" b="1" dirty="0" smtClean="0">
                <a:latin typeface="Arial Black"/>
                <a:cs typeface="Arial Black"/>
              </a:rPr>
              <a:t>)</a:t>
            </a:r>
            <a:endParaRPr lang="en-US" sz="1200" b="1" dirty="0">
              <a:latin typeface="Arial Black"/>
              <a:cs typeface="Arial Black"/>
            </a:endParaRPr>
          </a:p>
          <a:p>
            <a:pPr marL="514350" lvl="0" indent="-514350">
              <a:buFont typeface="+mj-lt"/>
              <a:buAutoNum type="arabicPeriod"/>
            </a:pPr>
            <a:r>
              <a:rPr lang="en-US" sz="1200" b="1" dirty="0">
                <a:latin typeface="Arial Black"/>
                <a:cs typeface="Arial Black"/>
              </a:rPr>
              <a:t>Quality function deployment (QFD) for software</a:t>
            </a:r>
          </a:p>
          <a:p>
            <a:pPr marL="514350" lvl="0" indent="-514350">
              <a:buFont typeface="+mj-lt"/>
              <a:buAutoNum type="arabicPeriod"/>
            </a:pPr>
            <a:r>
              <a:rPr lang="en-US" sz="1200" b="1" dirty="0">
                <a:latin typeface="Arial Black"/>
                <a:cs typeface="Arial Black"/>
              </a:rPr>
              <a:t>Using the SEMAT approach (Software Engineering Methods and Theory)</a:t>
            </a:r>
          </a:p>
          <a:p>
            <a:pPr marL="514350" lvl="0" indent="-514350">
              <a:buFont typeface="+mj-lt"/>
              <a:buAutoNum type="arabicPeriod"/>
            </a:pPr>
            <a:r>
              <a:rPr lang="en-US" sz="1200" b="1" dirty="0">
                <a:latin typeface="Arial Black"/>
                <a:cs typeface="Arial Black"/>
              </a:rPr>
              <a:t>Certified reusable requirements, architecture, and design segments</a:t>
            </a:r>
          </a:p>
          <a:p>
            <a:pPr marL="514350" lvl="0" indent="-514350">
              <a:buFont typeface="+mj-lt"/>
              <a:buAutoNum type="arabicPeriod"/>
            </a:pPr>
            <a:r>
              <a:rPr lang="en-US" sz="1200" b="1" dirty="0">
                <a:latin typeface="Arial Black"/>
                <a:cs typeface="Arial Black"/>
              </a:rPr>
              <a:t>Certified reusable code </a:t>
            </a:r>
          </a:p>
          <a:p>
            <a:pPr marL="514350" lvl="0" indent="-514350">
              <a:buFont typeface="+mj-lt"/>
              <a:buAutoNum type="arabicPeriod"/>
            </a:pPr>
            <a:r>
              <a:rPr lang="en-US" sz="1200" b="1" dirty="0">
                <a:latin typeface="Arial Black"/>
                <a:cs typeface="Arial Black"/>
              </a:rPr>
              <a:t>Certified reusable test plans and test cases (regression tests)</a:t>
            </a:r>
          </a:p>
          <a:p>
            <a:pPr marL="514350" lvl="0" indent="-514350">
              <a:buFont typeface="+mj-lt"/>
              <a:buAutoNum type="arabicPeriod"/>
            </a:pPr>
            <a:r>
              <a:rPr lang="en-US" sz="1200" b="1" dirty="0" err="1">
                <a:latin typeface="Arial Black"/>
                <a:cs typeface="Arial Black"/>
              </a:rPr>
              <a:t>Kanban</a:t>
            </a:r>
            <a:r>
              <a:rPr lang="en-US" sz="1200" b="1" dirty="0">
                <a:latin typeface="Arial Black"/>
                <a:cs typeface="Arial Black"/>
              </a:rPr>
              <a:t> for software (mainly in Japan but spreading globally)</a:t>
            </a:r>
          </a:p>
          <a:p>
            <a:pPr marL="514350" lvl="0" indent="-514350">
              <a:buFont typeface="+mj-lt"/>
              <a:buAutoNum type="arabicPeriod"/>
            </a:pPr>
            <a:r>
              <a:rPr lang="en-US" sz="1200" b="1" dirty="0">
                <a:latin typeface="Arial Black"/>
                <a:cs typeface="Arial Black"/>
              </a:rPr>
              <a:t>Kaizen for software (mainly in Japan but spreading globally)</a:t>
            </a:r>
          </a:p>
          <a:p>
            <a:pPr marL="514350" lvl="0" indent="-514350">
              <a:buFont typeface="+mj-lt"/>
              <a:buAutoNum type="arabicPeriod"/>
            </a:pPr>
            <a:r>
              <a:rPr lang="en-US" sz="1200" b="1" dirty="0" err="1">
                <a:latin typeface="Arial Black"/>
                <a:cs typeface="Arial Black"/>
              </a:rPr>
              <a:t>Poka</a:t>
            </a:r>
            <a:r>
              <a:rPr lang="en-US" sz="1200" b="1" dirty="0">
                <a:latin typeface="Arial Black"/>
                <a:cs typeface="Arial Black"/>
              </a:rPr>
              <a:t>-yoke for software (mainly in Japan but spreading globally)</a:t>
            </a:r>
          </a:p>
          <a:p>
            <a:pPr marL="514350" lvl="0" indent="-514350">
              <a:buFont typeface="+mj-lt"/>
              <a:buAutoNum type="arabicPeriod"/>
            </a:pPr>
            <a:r>
              <a:rPr lang="en-US" sz="1200" b="1" dirty="0">
                <a:latin typeface="Arial Black"/>
                <a:cs typeface="Arial Black"/>
              </a:rPr>
              <a:t>Quality circles for software (mainly in Japan but spreading globally)</a:t>
            </a:r>
          </a:p>
          <a:p>
            <a:pPr marL="514350" lvl="0" indent="-514350">
              <a:buFont typeface="+mj-lt"/>
              <a:buAutoNum type="arabicPeriod"/>
            </a:pPr>
            <a:r>
              <a:rPr lang="en-US" sz="1200" b="1" dirty="0">
                <a:latin typeface="Arial Black"/>
                <a:cs typeface="Arial Black"/>
              </a:rPr>
              <a:t>Six Sigma for Software</a:t>
            </a:r>
          </a:p>
          <a:p>
            <a:pPr marL="514350" lvl="0" indent="-514350">
              <a:buFont typeface="+mj-lt"/>
              <a:buAutoNum type="arabicPeriod"/>
            </a:pPr>
            <a:r>
              <a:rPr lang="en-US" sz="1200" b="1" dirty="0">
                <a:latin typeface="Arial Black"/>
                <a:cs typeface="Arial Black"/>
              </a:rPr>
              <a:t>Achieving CMMI levels =&gt; 3 for critical projects</a:t>
            </a:r>
          </a:p>
          <a:p>
            <a:pPr marL="514350" lvl="0" indent="-514350">
              <a:buFont typeface="+mj-lt"/>
              <a:buAutoNum type="arabicPeriod"/>
            </a:pPr>
            <a:r>
              <a:rPr lang="en-US" sz="1200" b="1" dirty="0">
                <a:latin typeface="Arial Black"/>
                <a:cs typeface="Arial Black"/>
              </a:rPr>
              <a:t>Using quality-strong methodologies such as RUP and TSP</a:t>
            </a:r>
          </a:p>
          <a:p>
            <a:pPr marL="514350" lvl="0" indent="-514350">
              <a:buFont typeface="+mj-lt"/>
              <a:buAutoNum type="arabicPeriod"/>
            </a:pPr>
            <a:r>
              <a:rPr lang="en-US" sz="1200" b="1" dirty="0">
                <a:latin typeface="Arial Black"/>
                <a:cs typeface="Arial Black"/>
              </a:rPr>
              <a:t>Embedded users for small projects &lt; 500 function points in agile projects</a:t>
            </a:r>
          </a:p>
          <a:p>
            <a:pPr marL="514350" lvl="0" indent="-514350">
              <a:buFont typeface="+mj-lt"/>
              <a:buAutoNum type="arabicPeriod"/>
            </a:pPr>
            <a:r>
              <a:rPr lang="en-US" sz="1200" b="1" dirty="0">
                <a:latin typeface="Arial Black"/>
                <a:cs typeface="Arial Black"/>
              </a:rPr>
              <a:t>Formal estimates of defect potentials and defect removal before starting projects</a:t>
            </a:r>
          </a:p>
          <a:p>
            <a:pPr marL="514350" lvl="0" indent="-514350">
              <a:buFont typeface="+mj-lt"/>
              <a:buAutoNum type="arabicPeriod"/>
            </a:pPr>
            <a:r>
              <a:rPr lang="en-US" sz="1200" b="1" dirty="0">
                <a:latin typeface="Arial Black"/>
                <a:cs typeface="Arial Black"/>
              </a:rPr>
              <a:t>Formal estimates of cost of quality (COQ) and technical debt (TD) before starting</a:t>
            </a:r>
          </a:p>
          <a:p>
            <a:pPr marL="514350" lvl="0" indent="-514350">
              <a:buFont typeface="+mj-lt"/>
              <a:buAutoNum type="arabicPeriod"/>
            </a:pPr>
            <a:r>
              <a:rPr lang="en-US" sz="1200" b="1" dirty="0">
                <a:latin typeface="Arial Black"/>
                <a:cs typeface="Arial Black"/>
              </a:rPr>
              <a:t>Quality targets such as &gt; 97% defect removal efficiency (DRE) in all outsource contracts</a:t>
            </a:r>
          </a:p>
          <a:p>
            <a:pPr marL="514350" lvl="0" indent="-514350">
              <a:buFont typeface="+mj-lt"/>
              <a:buAutoNum type="arabicPeriod"/>
            </a:pPr>
            <a:r>
              <a:rPr lang="en-US" sz="1200" b="1" dirty="0">
                <a:latin typeface="Arial Black"/>
                <a:cs typeface="Arial Black"/>
              </a:rPr>
              <a:t>Function points for normalizing quality data</a:t>
            </a:r>
          </a:p>
          <a:p>
            <a:pPr marL="514350" lvl="0" indent="-514350">
              <a:buFont typeface="+mj-lt"/>
              <a:buAutoNum type="arabicPeriod"/>
            </a:pPr>
            <a:r>
              <a:rPr lang="en-US" sz="1200" b="1" dirty="0">
                <a:latin typeface="Arial Black"/>
                <a:cs typeface="Arial Black"/>
              </a:rPr>
              <a:t>Analysis of user-group requests or customer suggestions for improvement</a:t>
            </a:r>
          </a:p>
          <a:p>
            <a:pPr marL="514350" lvl="0" indent="-514350">
              <a:buFont typeface="+mj-lt"/>
              <a:buAutoNum type="arabicPeriod"/>
            </a:pPr>
            <a:r>
              <a:rPr lang="en-US" sz="1200" b="1" dirty="0">
                <a:latin typeface="Arial Black"/>
                <a:cs typeface="Arial Black"/>
              </a:rPr>
              <a:t>Formal inspections (leads to long-term defect reductions)</a:t>
            </a:r>
          </a:p>
          <a:p>
            <a:pPr marL="514350" lvl="0" indent="-514350">
              <a:buFont typeface="+mj-lt"/>
              <a:buAutoNum type="arabicPeriod"/>
            </a:pPr>
            <a:r>
              <a:rPr lang="en-US" sz="1200" b="1" dirty="0">
                <a:latin typeface="Arial Black"/>
                <a:cs typeface="Arial Black"/>
              </a:rPr>
              <a:t>Pair programming  (leads to long-term defect reductions)</a:t>
            </a:r>
          </a:p>
          <a:p>
            <a:pPr marL="514350" lvl="0" indent="-514350">
              <a:buFont typeface="+mj-lt"/>
              <a:buAutoNum type="arabicPeriod"/>
            </a:pPr>
            <a:r>
              <a:rPr lang="en-US" sz="1200" b="1" dirty="0">
                <a:latin typeface="Arial Black"/>
                <a:cs typeface="Arial Black"/>
              </a:rPr>
              <a:t>Hardware architecture changes to increase security</a:t>
            </a:r>
          </a:p>
          <a:p>
            <a:pPr marL="514350" lvl="0" indent="-514350">
              <a:buFont typeface="+mj-lt"/>
              <a:buAutoNum type="arabicPeriod"/>
            </a:pPr>
            <a:r>
              <a:rPr lang="en-US" sz="1200" b="1" dirty="0">
                <a:latin typeface="Arial Black"/>
                <a:cs typeface="Arial Black"/>
              </a:rPr>
              <a:t>Software architecture changes to increase security</a:t>
            </a:r>
          </a:p>
          <a:p>
            <a:pPr marL="514350" indent="-514350">
              <a:buFont typeface="+mj-lt"/>
              <a:buAutoNum type="arabicPeriod"/>
            </a:pPr>
            <a:endParaRPr lang="en-US" sz="1200" b="1" dirty="0">
              <a:latin typeface="Arial Black"/>
              <a:cs typeface="Arial Black"/>
            </a:endParaRPr>
          </a:p>
        </p:txBody>
      </p:sp>
      <p:pic>
        <p:nvPicPr>
          <p:cNvPr id="6" name="Picture 5"/>
          <p:cNvPicPr>
            <a:picLocks noChangeAspect="1"/>
          </p:cNvPicPr>
          <p:nvPr/>
        </p:nvPicPr>
        <p:blipFill>
          <a:blip r:embed="rId4"/>
          <a:stretch>
            <a:fillRect/>
          </a:stretch>
        </p:blipFill>
        <p:spPr>
          <a:xfrm>
            <a:off x="7693216" y="0"/>
            <a:ext cx="1450784" cy="1973066"/>
          </a:xfrm>
          <a:prstGeom prst="rect">
            <a:avLst/>
          </a:prstGeom>
        </p:spPr>
      </p:pic>
    </p:spTree>
    <p:extLst>
      <p:ext uri="{BB962C8B-B14F-4D97-AF65-F5344CB8AC3E}">
        <p14:creationId xmlns:p14="http://schemas.microsoft.com/office/powerpoint/2010/main" val="74388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260</TotalTime>
  <Words>7708</Words>
  <Application>Microsoft Macintosh PowerPoint</Application>
  <PresentationFormat>On-screen Show (4:3)</PresentationFormat>
  <Paragraphs>1233</Paragraphs>
  <Slides>100</Slides>
  <Notes>76</Notes>
  <HiddenSlides>0</HiddenSlides>
  <MMClips>0</MMClips>
  <ScaleCrop>false</ScaleCrop>
  <HeadingPairs>
    <vt:vector size="6" baseType="variant">
      <vt:variant>
        <vt:lpstr>Theme</vt:lpstr>
      </vt:variant>
      <vt:variant>
        <vt:i4>1</vt:i4>
      </vt:variant>
      <vt:variant>
        <vt:lpstr>Embedded OLE Servers</vt:lpstr>
      </vt:variant>
      <vt:variant>
        <vt:i4>5</vt:i4>
      </vt:variant>
      <vt:variant>
        <vt:lpstr>Slide Titles</vt:lpstr>
      </vt:variant>
      <vt:variant>
        <vt:i4>100</vt:i4>
      </vt:variant>
    </vt:vector>
  </HeadingPairs>
  <TitlesOfParts>
    <vt:vector size="106" baseType="lpstr">
      <vt:lpstr>Office Theme</vt:lpstr>
      <vt:lpstr>Chart</vt:lpstr>
      <vt:lpstr>Clip</vt:lpstr>
      <vt:lpstr>Document</vt:lpstr>
      <vt:lpstr>Worksheet</vt:lpstr>
      <vt:lpstr>Microsoft ClipArt Gallery</vt:lpstr>
      <vt:lpstr>Defect Prevention Process DPP</vt:lpstr>
      <vt:lpstr>The 1990 IBM SJ paper: DPP</vt:lpstr>
      <vt:lpstr>MAYS DEFECT RATE COMPARISON</vt:lpstr>
      <vt:lpstr>THE DEFECT PREVENTION PROCESS</vt:lpstr>
      <vt:lpstr>These are Photo copies from the Software Inspection book 1993</vt:lpstr>
      <vt:lpstr>2 Chapters on DPP 1993</vt:lpstr>
      <vt:lpstr>Chapter 17 Mays</vt:lpstr>
      <vt:lpstr>Chapter 17 Mays</vt:lpstr>
      <vt:lpstr>Chapter 7 Gilb/Graham</vt:lpstr>
      <vt:lpstr>Chapter 7, The Inspection Process part 4: Process Improvement</vt:lpstr>
      <vt:lpstr>Figure 7.1 Process Improvement Elements</vt:lpstr>
      <vt:lpstr>Fig. 7.5 The Process Brainstorming Phase</vt:lpstr>
      <vt:lpstr>Fig 7.7 Tracking Improvement Suggestions</vt:lpstr>
      <vt:lpstr>Fig. 7.8 Inspection + Causal Analysis etc. </vt:lpstr>
      <vt:lpstr>Figure 7.9 The IBM DPP</vt:lpstr>
      <vt:lpstr>Fig 7.12 Process Change management Teams  relationship diagram</vt:lpstr>
      <vt:lpstr>Fig 7.13 Where the Process Change Management Team fits</vt:lpstr>
      <vt:lpstr>Fig 7.14 Inspection in the context of the larger quality improvement process</vt:lpstr>
      <vt:lpstr>17 1 The Defect Prevention Process</vt:lpstr>
      <vt:lpstr>Fig 17.3 Defect Analysis Thought Process</vt:lpstr>
      <vt:lpstr>Fig. 17.4 Example of a Causal Analysis Meeting</vt:lpstr>
      <vt:lpstr>Figure 17.5 DPP Status Report</vt:lpstr>
      <vt:lpstr>Mays DPP References 1/2</vt:lpstr>
      <vt:lpstr>Mays DPP References 2/2</vt:lpstr>
      <vt:lpstr>DPP case at McDonnell Douglas/Boeing</vt:lpstr>
      <vt:lpstr> Practical  Defect Prevention Process ‘DPP’: </vt:lpstr>
      <vt:lpstr>“Proven Methods for Preventing Software Defects” (paper)  , www.Namcook.com,  Dec 2012</vt:lpstr>
      <vt:lpstr>Assertions about ‘DPP’ (IBM Mays and Jones Method)</vt:lpstr>
      <vt:lpstr>What is DPP?</vt:lpstr>
      <vt:lpstr>How does DPP work?</vt:lpstr>
      <vt:lpstr>Effects of DPP:  Grass roots wisdom</vt:lpstr>
      <vt:lpstr>DPP Policy</vt:lpstr>
      <vt:lpstr>Summary DPP</vt:lpstr>
      <vt:lpstr>Systematic Reduction of Defect Injection:</vt:lpstr>
      <vt:lpstr>Cost of Quality over Time: Raytheon 95</vt:lpstr>
      <vt:lpstr>‘Avoidable’ Costs of Non-conformance Items</vt:lpstr>
      <vt:lpstr>Improving the Reliability Attribute Primark, London (Gilb Client) see case study Dick Holland, “Agent of Change” from Gilb.com Using, Inspections, Defect Prevention, and Planguage for Management Objectives</vt:lpstr>
      <vt:lpstr>Defect Rates  in 2003 Pilot Financial Shop, London, Gilb Client Spec QC/Extreme Inspection + Planguage Requirements</vt:lpstr>
      <vt:lpstr>Defect Removal Effectiveness Inspections and Tests</vt:lpstr>
      <vt:lpstr>No ‘Silver Bullet’ Solution Machine Guns Kill Defects</vt:lpstr>
      <vt:lpstr>Positive Motivation: Personal Improvement</vt:lpstr>
      <vt:lpstr>Defect Detection strategies versus Defect Prevention strategies </vt:lpstr>
      <vt:lpstr>Prevention  Costs</vt:lpstr>
      <vt:lpstr>Defect Prevention Experiences: Most defects can be prevented from getting in there at all </vt:lpstr>
      <vt:lpstr>Prevention + Pre-test Detection  is the most effective and efficient</vt:lpstr>
      <vt:lpstr>IBM MN &amp; NC DP Experience  </vt:lpstr>
      <vt:lpstr>Attacking the Stability Problem</vt:lpstr>
      <vt:lpstr>Hypothesis</vt:lpstr>
      <vt:lpstr>Detail</vt:lpstr>
      <vt:lpstr>DPP</vt:lpstr>
      <vt:lpstr>DPP Organization</vt:lpstr>
      <vt:lpstr>Process Improvement</vt:lpstr>
      <vt:lpstr>The DPP [Stability] organization</vt:lpstr>
      <vt:lpstr>Collecting Incident Analysis Data</vt:lpstr>
      <vt:lpstr>SOURCE (PDF SLIDES 2003)</vt:lpstr>
      <vt:lpstr>PowerPoint Presentation</vt:lpstr>
      <vt:lpstr>PowerPoint Presentation</vt:lpstr>
      <vt:lpstr>PowerPoint Presentation</vt:lpstr>
      <vt:lpstr>PowerPoint Presentation</vt:lpstr>
      <vt:lpstr>DPP</vt:lpstr>
      <vt:lpstr>PowerPoint Presentation</vt:lpstr>
      <vt:lpstr>Process Improvement</vt:lpstr>
      <vt:lpstr>Process brainstorming</vt:lpstr>
      <vt:lpstr>Process Improvement</vt:lpstr>
      <vt:lpstr>Defect Prevention Experiences: Most errors can be prevented </vt:lpstr>
      <vt:lpstr>Defect Prevention Process (DPP)</vt:lpstr>
      <vt:lpstr>PowerPoint Presentation</vt:lpstr>
      <vt:lpstr>  Defect Prevention Process</vt:lpstr>
      <vt:lpstr>Prevention + Pre-test Detection  is the most effective and efficient</vt:lpstr>
      <vt:lpstr>Raytheon Productivity Using "Inspection" method and other process improvements</vt:lpstr>
      <vt:lpstr>The Road To Wisdom : Piet Hein</vt:lpstr>
      <vt:lpstr>Robin Olds, Fighter Pilot (&amp; General)  on Grass Roots Leadership</vt:lpstr>
      <vt:lpstr>Software Process Improvement at Raytheon</vt:lpstr>
      <vt:lpstr>Cost of Quality over Time: Raytheon 95</vt:lpstr>
      <vt:lpstr>The Cost of Software Quality at RES</vt:lpstr>
      <vt:lpstr>Rework Cost: Making a plan</vt:lpstr>
      <vt:lpstr>PowerPoint Presentation</vt:lpstr>
      <vt:lpstr>Costs of Non-conformance Items</vt:lpstr>
      <vt:lpstr>CoSQ: Categories</vt:lpstr>
      <vt:lpstr>CoSQ: Reduce Costs by Achieving Process Maturity</vt:lpstr>
      <vt:lpstr>40 Innovations From IBM</vt:lpstr>
      <vt:lpstr>PowerPoint Presentation</vt:lpstr>
      <vt:lpstr>Investment in Requirements</vt:lpstr>
      <vt:lpstr>Achieving Project Predictability: Raytheon 95</vt:lpstr>
      <vt:lpstr>PowerPoint Presentation</vt:lpstr>
      <vt:lpstr>Overall Product Quality: Definition at Raytheon</vt:lpstr>
      <vt:lpstr>Overall Product Quality: Raytheon 95 Defect Density Versus Time</vt:lpstr>
      <vt:lpstr>Return On Investment at Raytheon about $10,000 per programmer/year</vt:lpstr>
      <vt:lpstr>Fault Density versus Checking Rate: Raytheon 95</vt:lpstr>
      <vt:lpstr>Great Case study book of software change (similar to Raytheon story)</vt:lpstr>
      <vt:lpstr>How DPP Works</vt:lpstr>
      <vt:lpstr>Some DPP Success Factors</vt:lpstr>
      <vt:lpstr>40 Innovations From IBM</vt:lpstr>
      <vt:lpstr>PowerPoint Presentation</vt:lpstr>
      <vt:lpstr>PowerPoint Presentation</vt:lpstr>
      <vt:lpstr>PowerPoint Presentation</vt:lpstr>
      <vt:lpstr>PowerPoint Presentation</vt:lpstr>
      <vt:lpstr>Four Stages of Quality Maturity</vt:lpstr>
      <vt:lpstr>Table 3: Software Defect Prevention Circa 2015 Capers Jones:  ‘SOFTWARE DEFECT ORIGINS AND REMOVAL METHODS’ www.Namcook.com </vt:lpstr>
      <vt:lpstr>PowerPoint Presentation</vt:lpstr>
    </vt:vector>
  </TitlesOfParts>
  <Company>RPL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Practical  Defect Prevention Process ‘DPP’: </dc:title>
  <dc:creator>Tom Gilb</dc:creator>
  <cp:lastModifiedBy>Tom Gilb</cp:lastModifiedBy>
  <cp:revision>53</cp:revision>
  <dcterms:created xsi:type="dcterms:W3CDTF">2012-12-28T16:57:51Z</dcterms:created>
  <dcterms:modified xsi:type="dcterms:W3CDTF">2015-05-26T17:41:50Z</dcterms:modified>
</cp:coreProperties>
</file>