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1"/>
            <a:ext cx="10464800" cy="609778"/>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Principles of Systems Environments"/>
          <p:cNvSpPr txBox="1"/>
          <p:nvPr>
            <p:ph type="ctrTitle"/>
          </p:nvPr>
        </p:nvSpPr>
        <p:spPr>
          <a:prstGeom prst="rect">
            <a:avLst/>
          </a:prstGeom>
        </p:spPr>
        <p:txBody>
          <a:bodyPr/>
          <a:lstStyle/>
          <a:p>
            <a:pPr/>
            <a:r>
              <a:t>Principles of Systems Environments</a:t>
            </a:r>
          </a:p>
        </p:txBody>
      </p:sp>
      <p:sp>
        <p:nvSpPr>
          <p:cNvPr id="120" name="Based Mainly on a Talk by Pawel Nowak 26 June 2019,…"/>
          <p:cNvSpPr txBox="1"/>
          <p:nvPr>
            <p:ph type="subTitle" sz="quarter" idx="1"/>
          </p:nvPr>
        </p:nvSpPr>
        <p:spPr>
          <a:prstGeom prst="rect">
            <a:avLst/>
          </a:prstGeom>
        </p:spPr>
        <p:txBody>
          <a:bodyPr/>
          <a:lstStyle/>
          <a:p>
            <a:pPr defTabSz="268731">
              <a:defRPr sz="1702"/>
            </a:pPr>
            <a:r>
              <a:t>Based Mainly on a Talk by Pawel Nowak 26 June 2019,</a:t>
            </a:r>
          </a:p>
          <a:p>
            <a:pPr defTabSz="268731">
              <a:defRPr sz="1702"/>
            </a:pPr>
            <a:r>
              <a:t>GilbFest London</a:t>
            </a:r>
          </a:p>
          <a:p>
            <a:pPr defTabSz="268731">
              <a:defRPr sz="1702"/>
            </a:pPr>
            <a:r>
              <a:t>and with contributions and editing by Tom Gilb</a:t>
            </a:r>
          </a:p>
          <a:p>
            <a:pPr defTabSz="268731">
              <a:defRPr sz="1702"/>
            </a:pPr>
            <a:r>
              <a:t>1st draft unedited slides on 27 June 11:03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p:cNvSpPr txBox="1"/>
          <p:nvPr>
            <p:ph type="title"/>
          </p:nvPr>
        </p:nvSpPr>
        <p:spPr>
          <a:prstGeom prst="rect">
            <a:avLst/>
          </a:prstGeom>
        </p:spPr>
        <p:txBody>
          <a:bodyPr/>
          <a:lstStyle/>
          <a:p>
            <a:pPr/>
          </a:p>
        </p:txBody>
      </p:sp>
      <p:sp>
        <p:nvSpPr>
          <p:cNvPr id="156" name="9. Parts inside and outside the system are still interconnected even if we define the boundary between them."/>
          <p:cNvSpPr txBox="1"/>
          <p:nvPr>
            <p:ph type="body" sz="half" idx="1"/>
          </p:nvPr>
        </p:nvSpPr>
        <p:spPr>
          <a:prstGeom prst="rect">
            <a:avLst/>
          </a:prstGeom>
        </p:spPr>
        <p:txBody>
          <a:bodyPr/>
          <a:lstStyle/>
          <a:p>
            <a:pPr/>
            <a:r>
              <a:t>9. Parts inside and outside the system are still interconnected even if we define the boundary between them. </a:t>
            </a:r>
            <a:endParaRPr sz="1200"/>
          </a:p>
        </p:txBody>
      </p:sp>
      <p:pic>
        <p:nvPicPr>
          <p:cNvPr id="157" name="Screenshot 2019-06-27 at 10.20.29.png" descr="Screenshot 2019-06-27 at 10.20.29.png"/>
          <p:cNvPicPr>
            <a:picLocks noChangeAspect="1"/>
          </p:cNvPicPr>
          <p:nvPr/>
        </p:nvPicPr>
        <p:blipFill>
          <a:blip r:embed="rId2">
            <a:extLst/>
          </a:blip>
          <a:stretch>
            <a:fillRect/>
          </a:stretch>
        </p:blipFill>
        <p:spPr>
          <a:xfrm>
            <a:off x="6642100" y="4654550"/>
            <a:ext cx="4318000" cy="34671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p:cNvSpPr txBox="1"/>
          <p:nvPr>
            <p:ph type="title"/>
          </p:nvPr>
        </p:nvSpPr>
        <p:spPr>
          <a:prstGeom prst="rect">
            <a:avLst/>
          </a:prstGeom>
        </p:spPr>
        <p:txBody>
          <a:bodyPr/>
          <a:lstStyle/>
          <a:p>
            <a:pPr/>
          </a:p>
        </p:txBody>
      </p:sp>
      <p:sp>
        <p:nvSpPr>
          <p:cNvPr id="160" name="10. However, selection of parts included to the system and excluded from the system is arbitrary and difficult."/>
          <p:cNvSpPr txBox="1"/>
          <p:nvPr>
            <p:ph type="body" sz="half" idx="1"/>
          </p:nvPr>
        </p:nvSpPr>
        <p:spPr>
          <a:prstGeom prst="rect">
            <a:avLst/>
          </a:prstGeom>
        </p:spPr>
        <p:txBody>
          <a:bodyPr/>
          <a:lstStyle/>
          <a:p>
            <a:pPr/>
            <a:r>
              <a:t>10. However, selection of parts included to the system and excluded from the system is arbitrary and difficult. </a:t>
            </a:r>
            <a:endParaRPr sz="1200"/>
          </a:p>
        </p:txBody>
      </p:sp>
      <p:pic>
        <p:nvPicPr>
          <p:cNvPr id="161" name="Screenshot 2019-06-27 at 10.21.13.png" descr="Screenshot 2019-06-27 at 10.21.13.png"/>
          <p:cNvPicPr>
            <a:picLocks noChangeAspect="1"/>
          </p:cNvPicPr>
          <p:nvPr/>
        </p:nvPicPr>
        <p:blipFill>
          <a:blip r:embed="rId2">
            <a:extLst/>
          </a:blip>
          <a:stretch>
            <a:fillRect/>
          </a:stretch>
        </p:blipFill>
        <p:spPr>
          <a:xfrm>
            <a:off x="6623050" y="4121150"/>
            <a:ext cx="4343400" cy="35941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p:cNvSpPr txBox="1"/>
          <p:nvPr>
            <p:ph type="title"/>
          </p:nvPr>
        </p:nvSpPr>
        <p:spPr>
          <a:prstGeom prst="rect">
            <a:avLst/>
          </a:prstGeom>
        </p:spPr>
        <p:txBody>
          <a:bodyPr/>
          <a:lstStyle/>
          <a:p>
            <a:pPr/>
          </a:p>
        </p:txBody>
      </p:sp>
      <p:sp>
        <p:nvSpPr>
          <p:cNvPr id="164" name="11. Context factors help to better understand the meaning of system’s activity."/>
          <p:cNvSpPr txBox="1"/>
          <p:nvPr>
            <p:ph type="body" sz="half" idx="1"/>
          </p:nvPr>
        </p:nvSpPr>
        <p:spPr>
          <a:prstGeom prst="rect">
            <a:avLst/>
          </a:prstGeom>
        </p:spPr>
        <p:txBody>
          <a:bodyPr/>
          <a:lstStyle/>
          <a:p>
            <a:pPr/>
            <a:r>
              <a:t>11. Context factors help to better understand the meaning of system’s activity. </a:t>
            </a:r>
            <a:endParaRPr sz="1200"/>
          </a:p>
        </p:txBody>
      </p:sp>
      <p:pic>
        <p:nvPicPr>
          <p:cNvPr id="165" name="Screenshot 2019-06-27 at 10.23.11.png" descr="Screenshot 2019-06-27 at 10.23.11.png"/>
          <p:cNvPicPr>
            <a:picLocks noChangeAspect="1"/>
          </p:cNvPicPr>
          <p:nvPr/>
        </p:nvPicPr>
        <p:blipFill>
          <a:blip r:embed="rId2">
            <a:extLst/>
          </a:blip>
          <a:stretch>
            <a:fillRect/>
          </a:stretch>
        </p:blipFill>
        <p:spPr>
          <a:xfrm>
            <a:off x="6400800" y="3911600"/>
            <a:ext cx="5067300" cy="36449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p:cNvSpPr txBox="1"/>
          <p:nvPr>
            <p:ph type="title"/>
          </p:nvPr>
        </p:nvSpPr>
        <p:spPr>
          <a:prstGeom prst="rect">
            <a:avLst/>
          </a:prstGeom>
        </p:spPr>
        <p:txBody>
          <a:bodyPr/>
          <a:lstStyle/>
          <a:p>
            <a:pPr/>
          </a:p>
        </p:txBody>
      </p:sp>
      <p:sp>
        <p:nvSpPr>
          <p:cNvPr id="168" name="12. Contextualization…"/>
          <p:cNvSpPr txBox="1"/>
          <p:nvPr>
            <p:ph type="body" sz="half" idx="1"/>
          </p:nvPr>
        </p:nvSpPr>
        <p:spPr>
          <a:prstGeom prst="rect">
            <a:avLst/>
          </a:prstGeom>
        </p:spPr>
        <p:txBody>
          <a:bodyPr/>
          <a:lstStyle/>
          <a:p>
            <a:pPr marL="216027" indent="-216027" defTabSz="368045">
              <a:spcBef>
                <a:spcPts val="2000"/>
              </a:spcBef>
              <a:defRPr sz="1764"/>
            </a:pPr>
            <a:r>
              <a:t>12. Contextualization </a:t>
            </a:r>
            <a:endParaRPr sz="756"/>
          </a:p>
          <a:p>
            <a:pPr marL="0" indent="0" defTabSz="288036">
              <a:lnSpc>
                <a:spcPts val="10600"/>
              </a:lnSpc>
              <a:spcBef>
                <a:spcPts val="700"/>
              </a:spcBef>
              <a:buSzTx/>
              <a:buNone/>
              <a:defRPr sz="4536">
                <a:latin typeface="Times"/>
                <a:ea typeface="Times"/>
                <a:cs typeface="Times"/>
                <a:sym typeface="Times"/>
              </a:defRPr>
            </a:pPr>
            <a:r>
              <a:t>linking observations to a set of relevant facts, events, or points of view that make possible research and theory that form part of a larger whole </a:t>
            </a:r>
            <a:endParaRPr sz="756"/>
          </a:p>
          <a:p>
            <a:pPr marL="0" indent="0" defTabSz="288036">
              <a:lnSpc>
                <a:spcPts val="7000"/>
              </a:lnSpc>
              <a:spcBef>
                <a:spcPts val="700"/>
              </a:spcBef>
              <a:buSzTx/>
              <a:buNone/>
              <a:defRPr sz="3024">
                <a:latin typeface="Times"/>
                <a:ea typeface="Times"/>
                <a:cs typeface="Times"/>
                <a:sym typeface="Times"/>
              </a:defRPr>
            </a:pPr>
            <a:r>
              <a:t>— Rousseau and Fried, 2001 </a:t>
            </a:r>
            <a:endParaRPr sz="756"/>
          </a:p>
        </p:txBody>
      </p:sp>
      <p:pic>
        <p:nvPicPr>
          <p:cNvPr id="169" name="Screenshot 2019-06-27 at 10.24.23.png" descr="Screenshot 2019-06-27 at 10.24.23.png"/>
          <p:cNvPicPr>
            <a:picLocks noChangeAspect="1"/>
          </p:cNvPicPr>
          <p:nvPr/>
        </p:nvPicPr>
        <p:blipFill>
          <a:blip r:embed="rId2">
            <a:extLst/>
          </a:blip>
          <a:stretch>
            <a:fillRect/>
          </a:stretch>
        </p:blipFill>
        <p:spPr>
          <a:xfrm>
            <a:off x="6616700" y="4121150"/>
            <a:ext cx="5537200" cy="35941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p:cNvSpPr txBox="1"/>
          <p:nvPr>
            <p:ph type="title"/>
          </p:nvPr>
        </p:nvSpPr>
        <p:spPr>
          <a:prstGeom prst="rect">
            <a:avLst/>
          </a:prstGeom>
        </p:spPr>
        <p:txBody>
          <a:bodyPr/>
          <a:lstStyle/>
          <a:p>
            <a:pPr/>
          </a:p>
        </p:txBody>
      </p:sp>
      <p:sp>
        <p:nvSpPr>
          <p:cNvPr id="172" name="13. We can never see and understand the whole context, but we can look at the system through different lenses..."/>
          <p:cNvSpPr txBox="1"/>
          <p:nvPr>
            <p:ph type="body" sz="half" idx="1"/>
          </p:nvPr>
        </p:nvSpPr>
        <p:spPr>
          <a:prstGeom prst="rect">
            <a:avLst/>
          </a:prstGeom>
        </p:spPr>
        <p:txBody>
          <a:bodyPr/>
          <a:lstStyle/>
          <a:p>
            <a:pPr/>
            <a:r>
              <a:t>13. We can never see and understand the whole context, but we can look at the system through different lenses... </a:t>
            </a:r>
            <a:endParaRPr sz="1200"/>
          </a:p>
        </p:txBody>
      </p:sp>
      <p:pic>
        <p:nvPicPr>
          <p:cNvPr id="173" name="Screenshot 2019-06-27 at 10.26.18.png" descr="Screenshot 2019-06-27 at 10.26.18.png"/>
          <p:cNvPicPr>
            <a:picLocks noChangeAspect="1"/>
          </p:cNvPicPr>
          <p:nvPr/>
        </p:nvPicPr>
        <p:blipFill>
          <a:blip r:embed="rId2">
            <a:extLst/>
          </a:blip>
          <a:stretch>
            <a:fillRect/>
          </a:stretch>
        </p:blipFill>
        <p:spPr>
          <a:xfrm>
            <a:off x="7188200" y="2724150"/>
            <a:ext cx="2641600" cy="18161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p:cNvSpPr txBox="1"/>
          <p:nvPr>
            <p:ph type="title"/>
          </p:nvPr>
        </p:nvSpPr>
        <p:spPr>
          <a:prstGeom prst="rect">
            <a:avLst/>
          </a:prstGeom>
        </p:spPr>
        <p:txBody>
          <a:bodyPr/>
          <a:lstStyle/>
          <a:p>
            <a:pPr/>
          </a:p>
        </p:txBody>
      </p:sp>
      <p:sp>
        <p:nvSpPr>
          <p:cNvPr id="176" name="14. Context analysis does not equal analysis of the system’s environment. It is the analysis of the relationship between the state of the system in the given state of its environment in the given time (and space)."/>
          <p:cNvSpPr txBox="1"/>
          <p:nvPr>
            <p:ph type="body" sz="half" idx="1"/>
          </p:nvPr>
        </p:nvSpPr>
        <p:spPr>
          <a:prstGeom prst="rect">
            <a:avLst/>
          </a:prstGeom>
        </p:spPr>
        <p:txBody>
          <a:bodyPr/>
          <a:lstStyle/>
          <a:p>
            <a:pPr/>
            <a:r>
              <a:t>14. Context analysis does not equal analysis of the system’s environment. It is the analysis of the relationship between the state of the system in the given state of its environment in the given time (and space). </a:t>
            </a:r>
            <a:endParaRPr sz="1200"/>
          </a:p>
        </p:txBody>
      </p:sp>
      <p:pic>
        <p:nvPicPr>
          <p:cNvPr id="177" name="Screenshot 2019-06-27 at 10.27.05.png" descr="Screenshot 2019-06-27 at 10.27.05.png"/>
          <p:cNvPicPr>
            <a:picLocks noChangeAspect="1"/>
          </p:cNvPicPr>
          <p:nvPr/>
        </p:nvPicPr>
        <p:blipFill>
          <a:blip r:embed="rId2">
            <a:extLst/>
          </a:blip>
          <a:stretch>
            <a:fillRect/>
          </a:stretch>
        </p:blipFill>
        <p:spPr>
          <a:xfrm>
            <a:off x="6902450" y="3663950"/>
            <a:ext cx="4965700" cy="36703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p:cNvSpPr txBox="1"/>
          <p:nvPr>
            <p:ph type="title"/>
          </p:nvPr>
        </p:nvSpPr>
        <p:spPr>
          <a:prstGeom prst="rect">
            <a:avLst/>
          </a:prstGeom>
        </p:spPr>
        <p:txBody>
          <a:bodyPr/>
          <a:lstStyle/>
          <a:p>
            <a:pPr/>
          </a:p>
        </p:txBody>
      </p:sp>
      <p:sp>
        <p:nvSpPr>
          <p:cNvPr id="180" name="15. A system can be described by a set of factors, and their relationships"/>
          <p:cNvSpPr txBox="1"/>
          <p:nvPr>
            <p:ph type="body" sz="half" idx="1"/>
          </p:nvPr>
        </p:nvSpPr>
        <p:spPr>
          <a:prstGeom prst="rect">
            <a:avLst/>
          </a:prstGeom>
        </p:spPr>
        <p:txBody>
          <a:bodyPr/>
          <a:lstStyle/>
          <a:p>
            <a:pPr/>
            <a:r>
              <a:t>15. A system can be described by a set of factors, and their relationships</a:t>
            </a:r>
          </a:p>
        </p:txBody>
      </p:sp>
      <p:pic>
        <p:nvPicPr>
          <p:cNvPr id="181" name="Screenshot 2019-06-27 at 10.29.36.png" descr="Screenshot 2019-06-27 at 10.29.36.png"/>
          <p:cNvPicPr>
            <a:picLocks noChangeAspect="1"/>
          </p:cNvPicPr>
          <p:nvPr/>
        </p:nvPicPr>
        <p:blipFill>
          <a:blip r:embed="rId2">
            <a:extLst/>
          </a:blip>
          <a:stretch>
            <a:fillRect/>
          </a:stretch>
        </p:blipFill>
        <p:spPr>
          <a:xfrm>
            <a:off x="6965950" y="4711700"/>
            <a:ext cx="6235700" cy="3683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ources."/>
          <p:cNvSpPr txBox="1"/>
          <p:nvPr>
            <p:ph type="title"/>
          </p:nvPr>
        </p:nvSpPr>
        <p:spPr>
          <a:prstGeom prst="rect">
            <a:avLst/>
          </a:prstGeom>
        </p:spPr>
        <p:txBody>
          <a:bodyPr/>
          <a:lstStyle/>
          <a:p>
            <a:pPr/>
            <a:r>
              <a:t>Sources.</a:t>
            </a:r>
          </a:p>
        </p:txBody>
      </p:sp>
      <p:sp>
        <p:nvSpPr>
          <p:cNvPr id="184" name="1. Pawel Nowak, NOWY, “Context - between model and reality. My attempts to catch the elusive notion”.…"/>
          <p:cNvSpPr txBox="1"/>
          <p:nvPr>
            <p:ph type="body" sz="half" idx="1"/>
          </p:nvPr>
        </p:nvSpPr>
        <p:spPr>
          <a:prstGeom prst="rect">
            <a:avLst/>
          </a:prstGeom>
        </p:spPr>
        <p:txBody>
          <a:bodyPr/>
          <a:lstStyle/>
          <a:p>
            <a:pPr marL="312039" indent="-312039" defTabSz="531622">
              <a:spcBef>
                <a:spcPts val="2900"/>
              </a:spcBef>
              <a:defRPr sz="2548"/>
            </a:pPr>
            <a:r>
              <a:t>1. Pawel Nowak, NOWY, “Context - between model and reality. My attempts to catch the elusive notion”. </a:t>
            </a:r>
          </a:p>
          <a:p>
            <a:pPr marL="312039" indent="-312039" defTabSz="531622">
              <a:spcBef>
                <a:spcPts val="2900"/>
              </a:spcBef>
              <a:defRPr sz="2548"/>
            </a:pPr>
            <a:r>
              <a:t>Talk at GilbFest, London, June 26 2019</a:t>
            </a:r>
          </a:p>
          <a:p>
            <a:pPr marL="312039" indent="-312039" defTabSz="531622">
              <a:spcBef>
                <a:spcPts val="2900"/>
              </a:spcBef>
              <a:defRPr sz="2548"/>
            </a:pPr>
            <a:r>
              <a:t>URL: ?????</a:t>
            </a:r>
          </a:p>
          <a:p>
            <a:pPr marL="312039" indent="-312039" defTabSz="531622">
              <a:spcBef>
                <a:spcPts val="2900"/>
              </a:spcBef>
              <a:defRPr sz="2548"/>
            </a:pPr>
          </a:p>
          <a:p>
            <a:pPr marL="312039" indent="-312039" defTabSz="531622">
              <a:spcBef>
                <a:spcPts val="2900"/>
              </a:spcBef>
              <a:defRPr sz="2548"/>
            </a:pPr>
            <a:r>
              <a:t>2. Additional ideas by Tom Gilb 270619 at GilbFest during BB Talk</a:t>
            </a:r>
            <a:endParaRPr sz="91"/>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Principles of Systems Environments"/>
          <p:cNvSpPr txBox="1"/>
          <p:nvPr>
            <p:ph type="title"/>
          </p:nvPr>
        </p:nvSpPr>
        <p:spPr>
          <a:prstGeom prst="rect">
            <a:avLst/>
          </a:prstGeom>
        </p:spPr>
        <p:txBody>
          <a:bodyPr/>
          <a:lstStyle>
            <a:lvl1pPr defTabSz="484886">
              <a:defRPr sz="6640"/>
            </a:lvl1pPr>
          </a:lstStyle>
          <a:p>
            <a:pPr/>
            <a:r>
              <a:t>Principles of Systems Environments</a:t>
            </a:r>
          </a:p>
        </p:txBody>
      </p:sp>
      <p:sp>
        <p:nvSpPr>
          <p:cNvPr id="123" name="1.  Systems Environment (SEnv) definition clarity is a logical prerequisite to successful identification of relevant and critical stakeholders."/>
          <p:cNvSpPr txBox="1"/>
          <p:nvPr>
            <p:ph type="body" sz="half" idx="1"/>
          </p:nvPr>
        </p:nvSpPr>
        <p:spPr>
          <a:prstGeom prst="rect">
            <a:avLst/>
          </a:prstGeom>
        </p:spPr>
        <p:txBody>
          <a:bodyPr/>
          <a:lstStyle/>
          <a:p>
            <a:pPr/>
            <a:r>
              <a:t>1.  Systems Environment (SEnv) definition clarity is a logical prerequisite to successful identification of relevant and critical stakeholders.</a:t>
            </a:r>
          </a:p>
        </p:txBody>
      </p:sp>
      <p:pic>
        <p:nvPicPr>
          <p:cNvPr id="124" name="Screenshot 2019-06-27 at 10.06.48.png" descr="Screenshot 2019-06-27 at 10.06.48.png"/>
          <p:cNvPicPr>
            <a:picLocks noChangeAspect="1"/>
          </p:cNvPicPr>
          <p:nvPr/>
        </p:nvPicPr>
        <p:blipFill>
          <a:blip r:embed="rId2">
            <a:extLst/>
          </a:blip>
          <a:stretch>
            <a:fillRect/>
          </a:stretch>
        </p:blipFill>
        <p:spPr>
          <a:xfrm>
            <a:off x="6946900" y="4273550"/>
            <a:ext cx="2743200" cy="18923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p:cNvSpPr txBox="1"/>
          <p:nvPr>
            <p:ph type="title"/>
          </p:nvPr>
        </p:nvSpPr>
        <p:spPr>
          <a:prstGeom prst="rect">
            <a:avLst/>
          </a:prstGeom>
        </p:spPr>
        <p:txBody>
          <a:bodyPr/>
          <a:lstStyle/>
          <a:p>
            <a:pPr/>
          </a:p>
        </p:txBody>
      </p:sp>
      <p:sp>
        <p:nvSpPr>
          <p:cNvPr id="127" name="2. Defining the exact systems boundary might be impossible, but good approximations will be useful"/>
          <p:cNvSpPr txBox="1"/>
          <p:nvPr>
            <p:ph type="body" sz="half" idx="1"/>
          </p:nvPr>
        </p:nvSpPr>
        <p:spPr>
          <a:prstGeom prst="rect">
            <a:avLst/>
          </a:prstGeom>
        </p:spPr>
        <p:txBody>
          <a:bodyPr/>
          <a:lstStyle/>
          <a:p>
            <a:pPr/>
            <a:r>
              <a:t>2. Defining the exact systems boundary might be impossible, but good approximations will be useful</a:t>
            </a:r>
          </a:p>
        </p:txBody>
      </p:sp>
      <p:pic>
        <p:nvPicPr>
          <p:cNvPr id="128" name="Screenshot 2019-06-27 at 10.07.49.png" descr="Screenshot 2019-06-27 at 10.07.49.png"/>
          <p:cNvPicPr>
            <a:picLocks noChangeAspect="1"/>
          </p:cNvPicPr>
          <p:nvPr/>
        </p:nvPicPr>
        <p:blipFill>
          <a:blip r:embed="rId2">
            <a:extLst/>
          </a:blip>
          <a:stretch>
            <a:fillRect/>
          </a:stretch>
        </p:blipFill>
        <p:spPr>
          <a:xfrm>
            <a:off x="6978650" y="4330700"/>
            <a:ext cx="3708400" cy="22098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p:cNvSpPr txBox="1"/>
          <p:nvPr>
            <p:ph type="title"/>
          </p:nvPr>
        </p:nvSpPr>
        <p:spPr>
          <a:prstGeom prst="rect">
            <a:avLst/>
          </a:prstGeom>
        </p:spPr>
        <p:txBody>
          <a:bodyPr/>
          <a:lstStyle/>
          <a:p>
            <a:pPr/>
          </a:p>
        </p:txBody>
      </p:sp>
      <p:sp>
        <p:nvSpPr>
          <p:cNvPr id="131" name="3. Entities outside our systems environment boundary, might have interesting or critical relationships to our environment: these outside relations are potentially worth explicit specification, and evaluation."/>
          <p:cNvSpPr txBox="1"/>
          <p:nvPr>
            <p:ph type="body" sz="half" idx="1"/>
          </p:nvPr>
        </p:nvSpPr>
        <p:spPr>
          <a:prstGeom prst="rect">
            <a:avLst/>
          </a:prstGeom>
        </p:spPr>
        <p:txBody>
          <a:bodyPr/>
          <a:lstStyle/>
          <a:p>
            <a:pPr/>
            <a:r>
              <a:t>3. Entities outside our systems environment boundary, might have interesting or critical relationships to our environment: these outside relations are potentially worth explicit specification, and evaluation.</a:t>
            </a:r>
          </a:p>
        </p:txBody>
      </p:sp>
      <p:pic>
        <p:nvPicPr>
          <p:cNvPr id="132" name="Screenshot 2019-06-27 at 10.08.40.png" descr="Screenshot 2019-06-27 at 10.08.40.png"/>
          <p:cNvPicPr>
            <a:picLocks noChangeAspect="1"/>
          </p:cNvPicPr>
          <p:nvPr/>
        </p:nvPicPr>
        <p:blipFill>
          <a:blip r:embed="rId2">
            <a:extLst/>
          </a:blip>
          <a:stretch>
            <a:fillRect/>
          </a:stretch>
        </p:blipFill>
        <p:spPr>
          <a:xfrm>
            <a:off x="7054850" y="3803650"/>
            <a:ext cx="5105400" cy="33909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p:cNvSpPr txBox="1"/>
          <p:nvPr>
            <p:ph type="title"/>
          </p:nvPr>
        </p:nvSpPr>
        <p:spPr>
          <a:prstGeom prst="rect">
            <a:avLst/>
          </a:prstGeom>
        </p:spPr>
        <p:txBody>
          <a:bodyPr/>
          <a:lstStyle/>
          <a:p>
            <a:pPr/>
          </a:p>
        </p:txBody>
      </p:sp>
      <p:sp>
        <p:nvSpPr>
          <p:cNvPr id="135" name="4. Parts of the system that interacts with each other actively produce and maintain and share context, so they can understand each other."/>
          <p:cNvSpPr txBox="1"/>
          <p:nvPr>
            <p:ph type="body" sz="half" idx="1"/>
          </p:nvPr>
        </p:nvSpPr>
        <p:spPr>
          <a:prstGeom prst="rect">
            <a:avLst/>
          </a:prstGeom>
        </p:spPr>
        <p:txBody>
          <a:bodyPr/>
          <a:lstStyle/>
          <a:p>
            <a:pPr/>
            <a:r>
              <a:t>4. Parts of the system that interacts with each other actively produce and maintain and share context, so they can understand each other. </a:t>
            </a:r>
            <a:endParaRPr sz="1200"/>
          </a:p>
        </p:txBody>
      </p:sp>
      <p:pic>
        <p:nvPicPr>
          <p:cNvPr id="136" name="Screenshot 2019-06-27 at 10.10.12.png" descr="Screenshot 2019-06-27 at 10.10.12.png"/>
          <p:cNvPicPr>
            <a:picLocks noChangeAspect="1"/>
          </p:cNvPicPr>
          <p:nvPr/>
        </p:nvPicPr>
        <p:blipFill>
          <a:blip r:embed="rId2">
            <a:extLst/>
          </a:blip>
          <a:stretch>
            <a:fillRect/>
          </a:stretch>
        </p:blipFill>
        <p:spPr>
          <a:xfrm>
            <a:off x="7308850" y="2305050"/>
            <a:ext cx="2336800" cy="1587500"/>
          </a:xfrm>
          <a:prstGeom prst="rect">
            <a:avLst/>
          </a:prstGeom>
          <a:ln w="12700">
            <a:miter lim="400000"/>
          </a:ln>
        </p:spPr>
      </p:pic>
      <p:pic>
        <p:nvPicPr>
          <p:cNvPr id="137" name="Screenshot 2019-06-27 at 10.10.53.png" descr="Screenshot 2019-06-27 at 10.10.53.png"/>
          <p:cNvPicPr>
            <a:picLocks noChangeAspect="1"/>
          </p:cNvPicPr>
          <p:nvPr/>
        </p:nvPicPr>
        <p:blipFill>
          <a:blip r:embed="rId3">
            <a:extLst/>
          </a:blip>
          <a:stretch>
            <a:fillRect/>
          </a:stretch>
        </p:blipFill>
        <p:spPr>
          <a:xfrm>
            <a:off x="6184900" y="5588000"/>
            <a:ext cx="4584700" cy="28448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p:cNvSpPr txBox="1"/>
          <p:nvPr>
            <p:ph type="title"/>
          </p:nvPr>
        </p:nvSpPr>
        <p:spPr>
          <a:prstGeom prst="rect">
            <a:avLst/>
          </a:prstGeom>
        </p:spPr>
        <p:txBody>
          <a:bodyPr/>
          <a:lstStyle/>
          <a:p>
            <a:pPr/>
          </a:p>
        </p:txBody>
      </p:sp>
      <p:sp>
        <p:nvSpPr>
          <p:cNvPr id="140" name="5. A particular stakeholder might see the boundaries of a defined system, from their point of view only, as a subset, or even including entities outside our defined boundaries."/>
          <p:cNvSpPr txBox="1"/>
          <p:nvPr>
            <p:ph type="body" sz="half" idx="1"/>
          </p:nvPr>
        </p:nvSpPr>
        <p:spPr>
          <a:prstGeom prst="rect">
            <a:avLst/>
          </a:prstGeom>
        </p:spPr>
        <p:txBody>
          <a:bodyPr/>
          <a:lstStyle/>
          <a:p>
            <a:pPr/>
            <a:r>
              <a:t>5. A particular stakeholder might see the boundaries of a defined system, from their point of view only, as a subset, or even including entities outside our defined boundaries.</a:t>
            </a:r>
          </a:p>
        </p:txBody>
      </p:sp>
      <p:pic>
        <p:nvPicPr>
          <p:cNvPr id="141" name="Screenshot 2019-06-27 at 10.12.00.png" descr="Screenshot 2019-06-27 at 10.12.00.png"/>
          <p:cNvPicPr>
            <a:picLocks noChangeAspect="1"/>
          </p:cNvPicPr>
          <p:nvPr/>
        </p:nvPicPr>
        <p:blipFill>
          <a:blip r:embed="rId2">
            <a:extLst/>
          </a:blip>
          <a:stretch>
            <a:fillRect/>
          </a:stretch>
        </p:blipFill>
        <p:spPr>
          <a:xfrm>
            <a:off x="6496050" y="3489325"/>
            <a:ext cx="3771900" cy="2120900"/>
          </a:xfrm>
          <a:prstGeom prst="rect">
            <a:avLst/>
          </a:prstGeom>
          <a:ln w="12700">
            <a:miter lim="400000"/>
          </a:ln>
        </p:spPr>
      </p:pic>
      <p:pic>
        <p:nvPicPr>
          <p:cNvPr id="142" name="Screenshot 2019-06-27 at 10.14.17.png" descr="Screenshot 2019-06-27 at 10.14.17.png"/>
          <p:cNvPicPr>
            <a:picLocks noChangeAspect="1"/>
          </p:cNvPicPr>
          <p:nvPr/>
        </p:nvPicPr>
        <p:blipFill>
          <a:blip r:embed="rId3">
            <a:extLst/>
          </a:blip>
          <a:stretch>
            <a:fillRect/>
          </a:stretch>
        </p:blipFill>
        <p:spPr>
          <a:xfrm>
            <a:off x="5492750" y="6229350"/>
            <a:ext cx="5778500" cy="25781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p:cNvSpPr txBox="1"/>
          <p:nvPr>
            <p:ph type="title"/>
          </p:nvPr>
        </p:nvSpPr>
        <p:spPr>
          <a:prstGeom prst="rect">
            <a:avLst/>
          </a:prstGeom>
        </p:spPr>
        <p:txBody>
          <a:bodyPr/>
          <a:lstStyle/>
          <a:p>
            <a:pPr/>
          </a:p>
        </p:txBody>
      </p:sp>
      <p:sp>
        <p:nvSpPr>
          <p:cNvPr id="145" name="6. Cognitive economy:…"/>
          <p:cNvSpPr txBox="1"/>
          <p:nvPr>
            <p:ph type="body" sz="half" idx="1"/>
          </p:nvPr>
        </p:nvSpPr>
        <p:spPr>
          <a:prstGeom prst="rect">
            <a:avLst/>
          </a:prstGeom>
        </p:spPr>
        <p:txBody>
          <a:bodyPr/>
          <a:lstStyle/>
          <a:p>
            <a:pPr marL="336042" indent="-336042" defTabSz="572516">
              <a:spcBef>
                <a:spcPts val="3100"/>
              </a:spcBef>
              <a:defRPr sz="2744"/>
            </a:pPr>
            <a:r>
              <a:t>6. Cognitive economy: </a:t>
            </a:r>
            <a:endParaRPr sz="1176"/>
          </a:p>
          <a:p>
            <a:pPr marL="0" indent="0" defTabSz="448055">
              <a:lnSpc>
                <a:spcPts val="16600"/>
              </a:lnSpc>
              <a:spcBef>
                <a:spcPts val="1100"/>
              </a:spcBef>
              <a:buSzTx/>
              <a:buNone/>
              <a:defRPr sz="7056">
                <a:latin typeface="Times"/>
                <a:ea typeface="Times"/>
                <a:cs typeface="Times"/>
                <a:sym typeface="Times"/>
              </a:defRPr>
            </a:pPr>
            <a:r>
              <a:t>Scope of the context factors is defined dynamically. </a:t>
            </a:r>
            <a:endParaRPr sz="1176"/>
          </a:p>
        </p:txBody>
      </p:sp>
      <p:pic>
        <p:nvPicPr>
          <p:cNvPr id="146" name="Screenshot 2019-06-27 at 10.15.29.png" descr="Screenshot 2019-06-27 at 10.15.29.png"/>
          <p:cNvPicPr>
            <a:picLocks noChangeAspect="1"/>
          </p:cNvPicPr>
          <p:nvPr/>
        </p:nvPicPr>
        <p:blipFill>
          <a:blip r:embed="rId2">
            <a:extLst/>
          </a:blip>
          <a:stretch>
            <a:fillRect/>
          </a:stretch>
        </p:blipFill>
        <p:spPr>
          <a:xfrm>
            <a:off x="6388100" y="2660650"/>
            <a:ext cx="5080000" cy="3136900"/>
          </a:xfrm>
          <a:prstGeom prst="rect">
            <a:avLst/>
          </a:prstGeom>
          <a:ln w="12700">
            <a:miter lim="400000"/>
          </a:ln>
        </p:spPr>
      </p:pic>
      <p:pic>
        <p:nvPicPr>
          <p:cNvPr id="147" name="Screenshot 2019-06-27 at 10.16.54.png" descr="Screenshot 2019-06-27 at 10.16.54.png"/>
          <p:cNvPicPr>
            <a:picLocks noChangeAspect="1"/>
          </p:cNvPicPr>
          <p:nvPr/>
        </p:nvPicPr>
        <p:blipFill>
          <a:blip r:embed="rId3">
            <a:extLst/>
          </a:blip>
          <a:stretch>
            <a:fillRect/>
          </a:stretch>
        </p:blipFill>
        <p:spPr>
          <a:xfrm>
            <a:off x="6642100" y="6851650"/>
            <a:ext cx="4572000" cy="30861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p:cNvSpPr txBox="1"/>
          <p:nvPr>
            <p:ph type="title"/>
          </p:nvPr>
        </p:nvSpPr>
        <p:spPr>
          <a:prstGeom prst="rect">
            <a:avLst/>
          </a:prstGeom>
        </p:spPr>
        <p:txBody>
          <a:bodyPr/>
          <a:lstStyle/>
          <a:p>
            <a:pPr/>
          </a:p>
        </p:txBody>
      </p:sp>
      <p:sp>
        <p:nvSpPr>
          <p:cNvPr id="150" name="7.Context is the elusive notion...…"/>
          <p:cNvSpPr txBox="1"/>
          <p:nvPr>
            <p:ph type="body" sz="half" idx="1"/>
          </p:nvPr>
        </p:nvSpPr>
        <p:spPr>
          <a:prstGeom prst="rect">
            <a:avLst/>
          </a:prstGeom>
        </p:spPr>
        <p:txBody>
          <a:bodyPr/>
          <a:lstStyle/>
          <a:p>
            <a:pPr/>
            <a:r>
              <a:t>7.Context is the elusive notion... </a:t>
            </a:r>
            <a:endParaRPr sz="1200"/>
          </a:p>
          <a:p>
            <a:pPr/>
            <a:r>
              <a:t>Everything happens in the context, but also context arises when things are happening. </a:t>
            </a:r>
            <a:endParaRPr sz="1200"/>
          </a:p>
          <a:p>
            <a:pPr marL="146957" indent="-146957"/>
            <a:r>
              <a:rPr sz="1200"/>
              <a:t>PN June 26 2019</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p:cNvSpPr txBox="1"/>
          <p:nvPr>
            <p:ph type="title"/>
          </p:nvPr>
        </p:nvSpPr>
        <p:spPr>
          <a:prstGeom prst="rect">
            <a:avLst/>
          </a:prstGeom>
        </p:spPr>
        <p:txBody>
          <a:bodyPr/>
          <a:lstStyle/>
          <a:p>
            <a:pPr/>
          </a:p>
        </p:txBody>
      </p:sp>
      <p:sp>
        <p:nvSpPr>
          <p:cNvPr id="153" name="8. Context analysis is a necessary logical step in developing quality requirements, their definition, their risks, their costs, and their priority.…"/>
          <p:cNvSpPr txBox="1"/>
          <p:nvPr>
            <p:ph type="body" sz="half" idx="1"/>
          </p:nvPr>
        </p:nvSpPr>
        <p:spPr>
          <a:prstGeom prst="rect">
            <a:avLst/>
          </a:prstGeom>
        </p:spPr>
        <p:txBody>
          <a:bodyPr/>
          <a:lstStyle/>
          <a:p>
            <a:pPr/>
            <a:r>
              <a:t>8. Context analysis is a necessary logical step in developing quality requirements, their definition, their risks, their costs, and their priority. </a:t>
            </a:r>
            <a:endParaRPr sz="1200"/>
          </a:p>
          <a:p>
            <a:pPr marL="146957" indent="-146957"/>
            <a:r>
              <a:rPr sz="1200"/>
              <a:t>TG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