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linkedin.com/in/anna-karlowska-70a391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https://aisel.aisnet.org/cgi/viewcontent.cgi?referer=https://www.google.com/&amp;httpsredir=1&amp;article=1027&amp;context=ecis2015_cr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GILB, T.  “TECHNOSCOPES”,  https://www.gilb.com/offers/YYAMFQBH/checkout</a:t>
            </a:r>
          </a:p>
          <a:p>
            <a:pPr/>
            <a:r>
              <a:t>Digital book, 2018. 100 Tools for understanding Wicked and Complex Systems.</a:t>
            </a:r>
          </a:p>
          <a:p>
            <a:pPr/>
          </a:p>
          <a:p>
            <a:pPr/>
          </a:p>
          <a:p>
            <a:pPr/>
            <a:r>
              <a:t>TECHNOSCOPES 100 Powerful Thinking Tools in Planguage. https://www.gilb.com/offers/YYAMFQBH/checkout</a:t>
            </a:r>
          </a:p>
          <a:p>
            <a:pPr/>
            <a:r>
              <a:t>FREE GIFT REVIEW COPY FOR YOU ALONE. NO COUPON CODE REQUIRED.</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12. Planguage Concept Glossary:</a:t>
            </a:r>
          </a:p>
          <a:p>
            <a:pPr/>
            <a:r>
              <a:t>12a: The private master glossary, updated by Tom Gilb, and periodically shared at gilb.com. I will share on email request the latest version to serious researchers. http://www.gilb.com/DL386</a:t>
            </a:r>
          </a:p>
          <a:p>
            <a:pPr/>
            <a:r>
              <a:t>12b Paper on the principles of the Concept Glossary.</a:t>
            </a:r>
          </a:p>
          <a:p>
            <a:pPr/>
            <a:r>
              <a:t>“A Conceptual Glossary for Systems Engineering:</a:t>
            </a:r>
          </a:p>
          <a:p>
            <a:pPr/>
            <a:r>
              <a:t>Define the Concept, don’t quibble about the terms.” Gilb. 2006 http://www.gilb.com/dl565</a:t>
            </a:r>
          </a:p>
          <a:p>
            <a:pPr/>
            <a:r>
              <a:t>12c. Planguage Concept Glossary as edited in ‘Competitive Engineering’ [2] book 2005</a:t>
            </a:r>
          </a:p>
          <a:p>
            <a:pPr/>
            <a:r>
              <a:t>http://www.gilb.com/DL387</a:t>
            </a:r>
          </a:p>
          <a:p>
            <a:pPr/>
            <a:r>
              <a:t>This is about 10% of the detail of the full glossary (12a)</a:t>
            </a:r>
          </a:p>
          <a:p>
            <a:pPr/>
            <a:r>
              <a:t>12d. Glossary at gilb.com website http://concepts.gilb.com/A?structure=Glossary&amp;page_ref_id=126</a:t>
            </a:r>
          </a:p>
          <a:p>
            <a:pPr/>
            <a:r>
              <a:t>This was and is an open source collective effort by students and friends. If you want to help build it up, please volunteer (kai@Gilb.com has organized this)</a:t>
            </a:r>
          </a:p>
          <a:p>
            <a:pPr/>
            <a:r>
              <a:t>It is mainly based in the CE book Glossary [2]</a:t>
            </a:r>
          </a:p>
          <a:p>
            <a:pPr/>
            <a:r>
              <a:t>12e. Glossary built into the app www.ValPlan.net</a:t>
            </a:r>
          </a:p>
          <a:p>
            <a:pPr/>
            <a:r>
              <a:t>The app glossary is at 2 levels, at least</a:t>
            </a:r>
          </a:p>
          <a:p>
            <a:pPr/>
            <a:r>
              <a:t>1. A short definition is displayed when the cursor is moved over a defined Planguage parame-</a:t>
            </a:r>
          </a:p>
          <a:p>
            <a:pPr/>
            <a:r>
              <a:t>ter (like ‘Scale’).</a:t>
            </a:r>
          </a:p>
          <a:p>
            <a:pPr/>
            <a:r>
              <a:t>2. A full, Competitive Engineering Glossary Concept is displayed on request in a side bar, for</a:t>
            </a:r>
          </a:p>
          <a:p>
            <a:pPr/>
            <a:r>
              <a:t>the additional parameters which can be added to a specification window.</a:t>
            </a:r>
          </a:p>
          <a:p>
            <a:pPr/>
            <a:r>
              <a:t>3. Many pragmatic concepts are defined or explained, as they come up, for example ‘Roles of</a:t>
            </a:r>
          </a:p>
          <a:p>
            <a:pPr/>
            <a:r>
              <a:t>Stakeholders’. But not all of these are official Planguage. Some are defined on the fly as we expand the app by others than Tom Gilb. But at least they are consistently defined in the app.</a:t>
            </a:r>
          </a:p>
          <a:p>
            <a:pPr/>
            <a:r>
              <a:t>12f. Glossary Build in www.ValPlan.net</a:t>
            </a:r>
          </a:p>
          <a:p>
            <a:pPr/>
            <a:r>
              <a:t>ValPlan app can build user-tailored Glossaries in several ways:</a:t>
            </a:r>
          </a:p>
          <a:p>
            <a:pPr/>
            <a:r>
              <a:t>          </a:t>
            </a:r>
          </a:p>
          <a:p>
            <a:pPr/>
            <a:r>
              <a:t> </a:t>
            </a:r>
          </a:p>
          <a:p>
            <a:pPr/>
            <a:r>
              <a:t> a. User additions can be made to additional parameter libraries, such as defined Scales of Measure.</a:t>
            </a:r>
          </a:p>
          <a:p>
            <a:pPr/>
            <a:r>
              <a:t>b. Local Definitions of Terms are automatically recognized and reused in a variety of ways: for eagle a ‘[Scale Parameter]’ not by a user in Scale definition automatically gives rise to a field just below the Scale where we can define it. Then in all possible Scale points (Benchmarks, Targets, Constraints) it is automatically made available for reuse as a list of Scale Parameters (Like [Cities] ) with their defined dimensions (like LA, NY, Oslo) ready for selection in a phase like ‘Wish 60% [City = Oslo.... ]’ .</a:t>
            </a:r>
          </a:p>
          <a:p>
            <a:pPr/>
            <a:r>
              <a:t>c. Project Glossary: any term defined in project an be put into a project wide glossary.</a:t>
            </a:r>
          </a:p>
          <a:p>
            <a:pPr/>
            <a:r>
              <a:t>d. Corporate Glossary: any project glossary term can be collected in a corporate wide glos-</a:t>
            </a:r>
          </a:p>
          <a:p>
            <a:pPr/>
            <a:r>
              <a:t>sary.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17. PLanguage (PL)</a:t>
            </a:r>
          </a:p>
          <a:p>
            <a:pPr/>
            <a:r>
              <a:t>‘17A. Planguage: an 'engineering' language and process for real software and Systems engineering - not 'programming'</a:t>
            </a:r>
          </a:p>
          <a:p>
            <a:pPr/>
            <a:r>
              <a:t>http://www.gilb.com/dl831</a:t>
            </a:r>
          </a:p>
          <a:p>
            <a:pPr/>
            <a:r>
              <a:t>Oct 18 2014 for </a:t>
            </a:r>
          </a:p>
          <a:p>
            <a:pPr/>
            <a:r>
              <a:t>Book Chapter: originally intended for or “Software Engineering in the Systems Context” Lawson/Jacobson eds., but replaced by another paper. Not published yet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[2], </a:t>
            </a:r>
          </a:p>
          <a:p>
            <a:pPr/>
          </a:p>
          <a:p>
            <a:pPr/>
            <a:r>
              <a:t>[18]</a:t>
            </a:r>
          </a:p>
          <a:p>
            <a:pPr/>
            <a:r>
              <a:t>18. Principles</a:t>
            </a:r>
          </a:p>
          <a:p>
            <a:pPr/>
            <a:r>
              <a:t>18A http://www.gilb.com/dl352</a:t>
            </a:r>
          </a:p>
          <a:p>
            <a:pPr/>
          </a:p>
          <a:p>
            <a:pPr/>
          </a:p>
          <a:p>
            <a:pPr/>
          </a:p>
          <a:p>
            <a:pPr/>
            <a:r>
              <a:t>INTRODUCTION: I made this collection primarily by cutting quotations from ‘Competitive Engineering’. Not least I hope that those who currently enjoy quoting principles on Twitter, will have better access to these ideas. J I also hope to put a focus on the concept of useful principles. In my 1988 book, Principles of Software Engineering Management (I suspect one of the few books with ‘principles’ in the title, that actually has some principles in it?), http://www.amazon.com/Principles-Software-Engineering-Management-Gilb/dp/0201192462 ), someone once counted that I had about 120-140 specific principles. I hope to, one day (soon? Encourage me), publish that collection on the web. I can tell the reader that when writing CE, I did not ‘peek’ at the PoSEM principles, hoping to enhance my own creativity. Have fun! TomINTRODUCTION: I made this collection primarily by cutting quotations from ‘Competitive Engineering’. Not least I hope that those who currently enjoy quoting principles on Twitter, will have better access to these ideas. J I also hope to put a focus on the concept of useful principles. In my 1988 book</a:t>
            </a:r>
          </a:p>
          <a:p>
            <a:pPr/>
            <a:r>
              <a:t>n, Principles of Software Engineering Management (I suspect one of the few books with ‘principles’ in the title, that actually has some principles in it?), someone once counted that I had about 120-140 specific principles. I hope to, one day (soon? Encourage me), publish that collection on the web. I can tell the reader that when writing CE, I did not ‘peek’ at the PoSEM principles, hoping to enhance my own creativity. Have fun! Tom</a:t>
            </a:r>
          </a:p>
          <a:p>
            <a:pPr/>
          </a:p>
          <a:p>
            <a:pPr/>
            <a:r>
              <a:t>http://www.gilb.com/DL352</a:t>
            </a:r>
          </a:p>
          <a:p>
            <a:pPr/>
          </a:p>
          <a:p>
            <a:pPr/>
            <a:r>
              <a:t>18B. http://www.amazon.com/Principles-Software-Engineering-Management-Gilb/dp/0201192462</a:t>
            </a:r>
          </a:p>
          <a:p>
            <a:pPr/>
          </a:p>
          <a:p>
            <a:pPr/>
          </a:p>
          <a:p>
            <a:pPr/>
            <a:r>
              <a:t>18C  http://www.gilb.com/DL352</a:t>
            </a:r>
          </a:p>
          <a:p>
            <a:pPr/>
          </a:p>
          <a:p>
            <a:pPr/>
            <a:r>
              <a:t>CE Principles Gilb and Others  8MB.</a:t>
            </a:r>
          </a:p>
          <a:p>
            <a:pPr/>
            <a:r>
              <a:t>Extended Collection, Undergraduate basics Principles, Laws of Unreliability, Bill of Rights, Demarco and Gilb’s Law of Measurability,  Risk Principles, Clinical Risks Slides, GILB’S INTERPRETATION OF ERICSSONS CORPORATE QUALITY</a:t>
            </a:r>
          </a:p>
          <a:p>
            <a:pPr/>
            <a:r>
              <a:t>POLICY, Decomposition Principles (from CE 10), 12 Tough Questions, </a:t>
            </a:r>
          </a:p>
          <a:p>
            <a:pPr/>
          </a:p>
          <a:p>
            <a:pPr/>
            <a:r>
              <a:t>18D: The Previously cited [5] Value planning book is primarily based on a set of 100 Principles of Planning. About 7 pages of text for each principle.</a:t>
            </a:r>
          </a:p>
          <a:p>
            <a:pPr/>
          </a:p>
          <a:p>
            <a:pPr/>
            <a:r>
              <a:t>18E. The book  ‘100 Practical Planning Principles’ is based on exactly the same set of principles as the value Planning book. https://www.gilb.com/store/4vRbzX6X, but is less than ⅕ the size.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19.  HP Evo experiences </a:t>
            </a:r>
          </a:p>
          <a:p>
            <a:pPr/>
            <a:r>
              <a:t>A. The Evolutionary Development Model for Software</a:t>
            </a:r>
          </a:p>
          <a:p>
            <a:pPr/>
            <a:r>
              <a:t>by Elaine L. May and Barbara A. Zimmer</a:t>
            </a:r>
          </a:p>
          <a:p>
            <a:pPr/>
            <a:r>
              <a:t>August 1996 Hewlett-Packard Journal</a:t>
            </a:r>
          </a:p>
          <a:p>
            <a:pPr/>
            <a:r>
              <a:t>WWW.Gilb.com/dl67</a:t>
            </a:r>
          </a:p>
          <a:p>
            <a:pPr/>
          </a:p>
          <a:p>
            <a:pPr/>
          </a:p>
          <a:p>
            <a:pPr/>
          </a:p>
          <a:p>
            <a:pPr/>
            <a:r>
              <a:t>B. Evolutionary Fusion: A Customer- Oriented Incremental Life Cycle for Fusion</a:t>
            </a:r>
          </a:p>
          <a:p>
            <a:pPr/>
            <a:r>
              <a:t>by Todd  A</a:t>
            </a:r>
          </a:p>
          <a:p>
            <a:pPr/>
            <a:r>
              <a:t>www.gilb.com/dl35</a:t>
            </a:r>
          </a:p>
          <a:p>
            <a:pPr/>
          </a:p>
          <a:p>
            <a:pPr/>
            <a:r>
              <a:t>August 1996 Hewlett-Packard Journal</a:t>
            </a:r>
          </a:p>
          <a:p>
            <a:pPr/>
          </a:p>
          <a:p>
            <a:pPr/>
          </a:p>
          <a:p>
            <a:pPr/>
            <a:r>
              <a:t>C. RAPID AND FLEXIBLE PRODUCT DEVELOPMENT: AN ANALYSIS OF SOFTWARE PROJECTS AT HEWLETT PACKARD AND AGILENT (2001)</a:t>
            </a:r>
          </a:p>
          <a:p>
            <a:pPr/>
            <a:r>
              <a:t>by</a:t>
            </a:r>
          </a:p>
          <a:p>
            <a:pPr/>
            <a:r>
              <a:t>Sharma Upadhyayula</a:t>
            </a:r>
          </a:p>
          <a:p>
            <a:pPr/>
          </a:p>
          <a:p>
            <a:pPr/>
            <a:r>
              <a:t>www.gilb.com/dl65</a:t>
            </a:r>
          </a:p>
          <a:p>
            <a:pPr/>
          </a:p>
          <a:p>
            <a:pPr/>
          </a:p>
          <a:p>
            <a:pPr/>
          </a:p>
          <a:p>
            <a:pPr/>
            <a:r>
              <a:t>M.S., Computer Engineering University of South Carolina, 1991</a:t>
            </a:r>
          </a:p>
          <a:p>
            <a:pPr/>
            <a:r>
              <a:t>And </a:t>
            </a:r>
          </a:p>
          <a:p>
            <a:pPr/>
            <a:r>
              <a:t>Massachusetts Institute of Technology</a:t>
            </a:r>
          </a:p>
          <a:p>
            <a:pPr/>
            <a:r>
              <a:t>January 2001</a:t>
            </a:r>
          </a:p>
          <a:p>
            <a:pPr/>
            <a:r>
              <a:t> </a:t>
            </a:r>
          </a:p>
          <a:p>
            <a:pPr/>
            <a:r>
              <a:t>D. Best Practices for Evolutionary Software Development</a:t>
            </a:r>
          </a:p>
          <a:p>
            <a:pPr/>
            <a:r>
              <a:t>by</a:t>
            </a:r>
          </a:p>
          <a:p>
            <a:pPr/>
            <a:r>
              <a:t>Darren Bronson</a:t>
            </a:r>
          </a:p>
          <a:p>
            <a:pPr/>
            <a:r>
              <a:t>http://www.gilb.com/dl825</a:t>
            </a:r>
          </a:p>
          <a:p>
            <a:pPr/>
            <a:r>
              <a:t>Submitted for: Master of Business Administration</a:t>
            </a:r>
            <a:br/>
            <a:r>
              <a:t>and Master of Science in Electrical Engineering and Computer Science </a:t>
            </a:r>
          </a:p>
          <a:p>
            <a:pPr/>
            <a:r>
              <a:t>in conjunction with the  Leaders for Manufacturing Program </a:t>
            </a:r>
          </a:p>
          <a:p>
            <a:pPr/>
            <a:r>
              <a:t>At the Massachusetts Institute of Technology </a:t>
            </a:r>
          </a:p>
          <a:p>
            <a:pPr/>
            <a:r>
              <a:t>June 1999</a:t>
            </a:r>
          </a:p>
          <a:p>
            <a:pPr/>
            <a:r>
              <a:t>57 pages., 1999.</a:t>
            </a:r>
          </a:p>
          <a:p>
            <a:pPr/>
          </a:p>
          <a:p>
            <a:pPr/>
            <a:r>
              <a:t>URI: http//hdl.handle.net/1721.1/80490</a:t>
            </a:r>
          </a:p>
          <a:p>
            <a:pPr/>
          </a:p>
          <a:p>
            <a:pPr/>
          </a:p>
          <a:p>
            <a:pPr/>
            <a:r>
              <a:t>E. Note: these references focus on Evo part of Planguage. There is also a body of Literature for the HP Adoption of our Inspection method (alias Spec QC, in Planguage).</a:t>
            </a:r>
          </a:p>
          <a:p>
            <a:pPr/>
            <a:r>
              <a:t>Grady, R. B. and Van Slack, T., “Key Lessons in Achieving Widespread Inspection Use”, IEEE Software, V. 11, N. 4, Month, 1994, pp. 46-57 </a:t>
            </a:r>
          </a:p>
          <a:p>
            <a:pPr/>
            <a:r>
              <a:t>http://dl.acm.org/citation.cfm?id=140207  (paid download)</a:t>
            </a:r>
          </a:p>
          <a:p>
            <a:pPr/>
          </a:p>
          <a:p>
            <a:pPr/>
            <a:r>
              <a:t>20 . Intel Planguage Experiences</a:t>
            </a:r>
          </a:p>
          <a:p>
            <a:pPr/>
            <a:r>
              <a:t>A. 2011 Intel Report on SQC (Gilb methods used here &lt;- E Simmons)</a:t>
            </a:r>
          </a:p>
          <a:p>
            <a:pPr/>
            <a:r>
              <a:t>‘The Impact of a Requirements Specification on Software Defects and Other Quality Indicators’ by john.terzakis  (CONFERENCE TALK SLIDES)</a:t>
            </a:r>
          </a:p>
          <a:p>
            <a:pPr/>
            <a:r>
              <a:t>http://selab.fbk.eu/re11_download/industry/Terzakis.pdf</a:t>
            </a:r>
          </a:p>
          <a:p>
            <a:pPr/>
          </a:p>
          <a:p>
            <a:pPr/>
          </a:p>
          <a:p>
            <a:pPr/>
            <a:r>
              <a:t>B. Intel Experience with Planguage and SQC 2011</a:t>
            </a:r>
          </a:p>
          <a:p>
            <a:pPr/>
            <a:r>
              <a:t>Erik Simmons, Intel, 2011, 21st -Century Requirements Engineering: A Pragmatic Guide to Best Practices, Erik Simmons PNSQC 2011 (Pacific Northwest Software Quality Conference)</a:t>
            </a:r>
          </a:p>
          <a:p>
            <a:pPr/>
            <a:r>
              <a:t>http://www.uploads.pnsqc.org/2011/slides/Simmons_21st_Century_Requirements_slides.pdf</a:t>
            </a:r>
          </a:p>
          <a:p>
            <a:pPr/>
          </a:p>
          <a:p>
            <a:pPr/>
            <a:r>
              <a:t>C. John Terzakis.  2013 Conference Paper</a:t>
            </a:r>
          </a:p>
          <a:p>
            <a:pPr/>
            <a:r>
              <a:t> "The impact of requirements on software quality across three product generations," </a:t>
            </a:r>
          </a:p>
          <a:p>
            <a:pPr/>
            <a:r>
              <a:t>2013 21st IEEE International Requirements Engineering Conference (RE), Rio de Janeiro, 2013, pp. 284-289.  </a:t>
            </a:r>
          </a:p>
          <a:p>
            <a:pPr/>
            <a:r>
              <a:t>https://www.thinkmind.org/download.php?articleid=iccgi_2013_3_10_10012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7. T. Gilb, ‘Plicons: A Graphic Planning Language for Systems Engineering’</a:t>
            </a:r>
          </a:p>
          <a:p>
            <a:pPr/>
            <a:r>
              <a:t>(Plicons Paper) </a:t>
            </a:r>
          </a:p>
          <a:p>
            <a:pPr/>
            <a:r>
              <a:t>http://www.gilb.com/DL37</a:t>
            </a:r>
          </a:p>
          <a:p>
            <a:pPr/>
            <a:r>
              <a:t>This symbolic language is ‘human language’ independent, like musical notes or electrical symbols. I have actually attempted to define Planguage using these symbols, but this area needs further rigorous work for elegant development.</a:t>
            </a:r>
          </a:p>
          <a:p>
            <a:pPr/>
          </a:p>
          <a:p>
            <a:pPr/>
          </a:p>
          <a:p>
            <a:pPr/>
            <a:r>
              <a:t>8. www.Valplan.net : An advanced planning tool (app) based on Planguage.</a:t>
            </a:r>
          </a:p>
          <a:p>
            <a:pPr/>
            <a:r>
              <a:t>This is a publicly available (many tools were made for in house use only by our clients, example 2 levels of tools by Confirmit AS, 2003-2005), rich, tool based on Planguage as defined in Competitive Engineering [2] built by Richard Smith (UK). </a:t>
            </a:r>
          </a:p>
          <a:p>
            <a:pPr/>
          </a:p>
          <a:p>
            <a:pPr/>
            <a:r>
              <a:t>Planguage was designed by Gilbs, with automation in mind. There have been a series of automated tools built for decades, starting about 1979 with the ‘Aspect Engine’ (reported in Gilb, Principles of Software Engineering Management, 1988), constructed by Prof. Lech Krzanik (Finland), for his PhD Thesis (Krakow, Poland). Kai Gilb built a predecessor tool from Spreadsheets, used in consulting and training practice, for decades (1993-2016), until superseded by ‘Needsandmeanscoms’ (now rebranded ValPlan.net) and marked by Kai Gilb. The tool has undergone about 4 years of field Beta-testing (about 2014-2019) before being released for commercial application (May 20 2019).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rPr u="sng">
                <a:hlinkClick r:id="rId3" invalidUrl="" action="" tgtFrame="" tooltip="" history="1" highlightClick="0" endSnd="0"/>
              </a:rPr>
              <a:t>linkedin.com/in/anna-karlowska-70a3912</a:t>
            </a:r>
          </a:p>
          <a:p>
            <a:pPr/>
          </a:p>
          <a:p>
            <a:pPr/>
            <a:r>
              <a:t>5. Tom Gilb,</a:t>
            </a:r>
          </a:p>
          <a:p>
            <a:pPr/>
            <a:r>
              <a:t>“Value Planning. Practical Tools for Clearer Management Communication”</a:t>
            </a:r>
          </a:p>
          <a:p>
            <a:pPr/>
            <a:r>
              <a:t>Digital Only Book. 2016-2019, 893 pages, €10</a:t>
            </a:r>
          </a:p>
          <a:p>
            <a:pPr/>
            <a:r>
              <a:t>https://www.gilb.com/store/2W2zCX6z</a:t>
            </a:r>
          </a:p>
          <a:p>
            <a:pPr/>
          </a:p>
          <a:p>
            <a:pPr/>
            <a:r>
              <a:t>This book is aimed at management planning. It is based on the Planguage standards in ‘Competitive Engineering’ (2005). It contains detailed practical case studies and examples, as well as over 100 basic planning principles. It also contains more than 200 references to freely downloadable case studies, papers and slides.</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grpSp>
        <p:nvGrpSpPr>
          <p:cNvPr id="119" name="Group"/>
          <p:cNvGrpSpPr/>
          <p:nvPr/>
        </p:nvGrpSpPr>
        <p:grpSpPr>
          <a:xfrm>
            <a:off x="-1" y="9211733"/>
            <a:ext cx="13004801" cy="541867"/>
            <a:chOff x="0" y="0"/>
            <a:chExt cx="13004800" cy="541866"/>
          </a:xfrm>
        </p:grpSpPr>
        <p:sp>
          <p:nvSpPr>
            <p:cNvPr id="117" name="Rectangle"/>
            <p:cNvSpPr/>
            <p:nvPr/>
          </p:nvSpPr>
          <p:spPr>
            <a:xfrm>
              <a:off x="0" y="0"/>
              <a:ext cx="13004800" cy="541867"/>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a:solidFill>
                    <a:srgbClr val="CEB8E3"/>
                  </a:solidFill>
                  <a:latin typeface="Arial"/>
                  <a:ea typeface="Arial"/>
                  <a:cs typeface="Arial"/>
                  <a:sym typeface="Arial"/>
                </a:defRPr>
              </a:pPr>
            </a:p>
          </p:txBody>
        </p:sp>
        <p:sp>
          <p:nvSpPr>
            <p:cNvPr id="118" name="www.Gilb.com"/>
            <p:cNvSpPr/>
            <p:nvPr/>
          </p:nvSpPr>
          <p:spPr>
            <a:xfrm>
              <a:off x="5660728" y="45379"/>
              <a:ext cx="1683344" cy="451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sz="1600">
                  <a:solidFill>
                    <a:srgbClr val="CEB8E3"/>
                  </a:solidFill>
                  <a:latin typeface="Arial"/>
                  <a:ea typeface="Arial"/>
                  <a:cs typeface="Arial"/>
                  <a:sym typeface="Arial"/>
                </a:defRPr>
              </a:pPr>
              <a:r>
                <a:t>www.</a:t>
              </a:r>
              <a:r>
                <a:rPr sz="2200"/>
                <a:t>Gilb</a:t>
              </a:r>
              <a:r>
                <a:t>.com</a:t>
              </a:r>
            </a:p>
          </p:txBody>
        </p:sp>
      </p:grpSp>
      <p:sp>
        <p:nvSpPr>
          <p:cNvPr id="120" name="Line"/>
          <p:cNvSpPr/>
          <p:nvPr/>
        </p:nvSpPr>
        <p:spPr>
          <a:xfrm>
            <a:off x="-1" y="9211733"/>
            <a:ext cx="13004802" cy="1"/>
          </a:xfrm>
          <a:prstGeom prst="line">
            <a:avLst/>
          </a:prstGeom>
          <a:ln w="12700">
            <a:solidFill>
              <a:srgbClr val="000000"/>
            </a:solidFill>
          </a:ln>
        </p:spPr>
        <p:txBody>
          <a:bodyPr lIns="0" tIns="0" rIns="0" bIns="0"/>
          <a:lstStyle/>
          <a:p>
            <a:pPr algn="l" defTabSz="650240">
              <a:defRPr b="0" sz="1600">
                <a:latin typeface="Helvetica"/>
                <a:ea typeface="Helvetica"/>
                <a:cs typeface="Helvetica"/>
                <a:sym typeface="Helvetica"/>
              </a:defRPr>
            </a:pPr>
          </a:p>
        </p:txBody>
      </p:sp>
      <p:sp>
        <p:nvSpPr>
          <p:cNvPr id="121" name="Rectangle"/>
          <p:cNvSpPr/>
          <p:nvPr/>
        </p:nvSpPr>
        <p:spPr>
          <a:xfrm>
            <a:off x="-1" y="-1"/>
            <a:ext cx="13004801" cy="108375"/>
          </a:xfrm>
          <a:prstGeom prst="rect">
            <a:avLst/>
          </a:prstGeom>
          <a:solidFill>
            <a:srgbClr val="424A6B"/>
          </a:solidFill>
          <a:ln w="12700">
            <a:miter lim="400000"/>
          </a:ln>
        </p:spPr>
        <p:txBody>
          <a:bodyPr lIns="65023" tIns="65023" rIns="65023" bIns="65023" anchor="ctr"/>
          <a:lstStyle/>
          <a:p>
            <a:pPr algn="l" defTabSz="1300480">
              <a:defRPr sz="3800">
                <a:solidFill>
                  <a:srgbClr val="3C4361"/>
                </a:solidFill>
                <a:latin typeface="Arial"/>
                <a:ea typeface="Arial"/>
                <a:cs typeface="Arial"/>
                <a:sym typeface="Arial"/>
              </a:defRPr>
            </a:pPr>
          </a:p>
        </p:txBody>
      </p:sp>
      <p:grpSp>
        <p:nvGrpSpPr>
          <p:cNvPr id="124" name="Group">
            <a:hlinkClick r:id="" invalidUrl="" action="ppaction://hlinkshowjump?jump=lastslideviewed" tgtFrame="" tooltip="" history="1" highlightClick="0" endSnd="0"/>
          </p:cNvPr>
          <p:cNvGrpSpPr/>
          <p:nvPr/>
        </p:nvGrpSpPr>
        <p:grpSpPr>
          <a:xfrm>
            <a:off x="11595946" y="9283982"/>
            <a:ext cx="541868" cy="433494"/>
            <a:chOff x="0" y="0"/>
            <a:chExt cx="541866" cy="433493"/>
          </a:xfrm>
        </p:grpSpPr>
        <p:sp>
          <p:nvSpPr>
            <p:cNvPr id="122" name="Rectangle"/>
            <p:cNvSpPr/>
            <p:nvPr/>
          </p:nvSpPr>
          <p:spPr>
            <a:xfrm>
              <a:off x="0" y="0"/>
              <a:ext cx="541867"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algn="l" defTabSz="1300480">
                <a:defRPr sz="3800">
                  <a:solidFill>
                    <a:srgbClr val="3C4361"/>
                  </a:solidFill>
                  <a:latin typeface="Arial"/>
                  <a:ea typeface="Arial"/>
                  <a:cs typeface="Arial"/>
                  <a:sym typeface="Arial"/>
                </a:defRPr>
              </a:pPr>
            </a:p>
          </p:txBody>
        </p:sp>
        <p:sp>
          <p:nvSpPr>
            <p:cNvPr id="123" name="Shape"/>
            <p:cNvSpPr/>
            <p:nvPr/>
          </p:nvSpPr>
          <p:spPr>
            <a:xfrm>
              <a:off x="108373" y="54186"/>
              <a:ext cx="325121" cy="325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4"/>
                    <a:pt x="3626" y="21600"/>
                    <a:pt x="8100" y="21600"/>
                  </a:cubicBezTo>
                  <a:lnTo>
                    <a:pt x="10800" y="21600"/>
                  </a:lnTo>
                  <a:cubicBezTo>
                    <a:pt x="15274" y="21600"/>
                    <a:pt x="18900" y="17974"/>
                    <a:pt x="18900" y="13500"/>
                  </a:cubicBezTo>
                  <a:lnTo>
                    <a:pt x="18900" y="5400"/>
                  </a:lnTo>
                  <a:close/>
                </a:path>
              </a:pathLst>
            </a:custGeom>
            <a:solidFill>
              <a:srgbClr val="000000">
                <a:alpha val="40000"/>
              </a:srgbClr>
            </a:solidFill>
            <a:ln w="12700" cap="flat">
              <a:noFill/>
              <a:miter lim="400000"/>
            </a:ln>
            <a:effectLst/>
          </p:spPr>
          <p:txBody>
            <a:bodyPr wrap="square" lIns="65023" tIns="65023" rIns="65023" bIns="65023" numCol="1" anchor="ctr">
              <a:noAutofit/>
            </a:bodyPr>
            <a:lstStyle/>
            <a:p>
              <a:pPr algn="l" defTabSz="1300480">
                <a:defRPr sz="3800">
                  <a:solidFill>
                    <a:srgbClr val="3C4361"/>
                  </a:solidFill>
                  <a:latin typeface="Arial"/>
                  <a:ea typeface="Arial"/>
                  <a:cs typeface="Arial"/>
                  <a:sym typeface="Arial"/>
                </a:defRPr>
              </a:pPr>
            </a:p>
          </p:txBody>
        </p:sp>
      </p:grpSp>
      <p:grpSp>
        <p:nvGrpSpPr>
          <p:cNvPr id="127" name="Group"/>
          <p:cNvGrpSpPr/>
          <p:nvPr/>
        </p:nvGrpSpPr>
        <p:grpSpPr>
          <a:xfrm>
            <a:off x="10726345" y="9279690"/>
            <a:ext cx="872218" cy="451109"/>
            <a:chOff x="15207" y="224"/>
            <a:chExt cx="872216" cy="451107"/>
          </a:xfrm>
        </p:grpSpPr>
        <p:sp>
          <p:nvSpPr>
            <p:cNvPr id="125" name="Rectangle"/>
            <p:cNvSpPr/>
            <p:nvPr/>
          </p:nvSpPr>
          <p:spPr>
            <a:xfrm>
              <a:off x="17822" y="9031"/>
              <a:ext cx="866988" cy="433494"/>
            </a:xfrm>
            <a:prstGeom prst="rect">
              <a:avLst/>
            </a:prstGeom>
            <a:solidFill>
              <a:srgbClr val="424A6B"/>
            </a:solidFill>
            <a:ln w="12700" cap="flat">
              <a:noFill/>
              <a:miter lim="400000"/>
            </a:ln>
            <a:effectLst/>
          </p:spPr>
          <p:txBody>
            <a:bodyPr wrap="square" lIns="65023" tIns="65023" rIns="65023" bIns="65023" numCol="1" anchor="ctr">
              <a:noAutofit/>
            </a:bodyPr>
            <a:lstStyle/>
            <a:p>
              <a:pPr defTabSz="1300480">
                <a:defRPr sz="3800">
                  <a:solidFill>
                    <a:srgbClr val="3C4361"/>
                  </a:solidFill>
                  <a:latin typeface="Arial"/>
                  <a:ea typeface="Arial"/>
                  <a:cs typeface="Arial"/>
                  <a:sym typeface="Arial"/>
                </a:defRPr>
              </a:pPr>
            </a:p>
          </p:txBody>
        </p:sp>
        <p:sp>
          <p:nvSpPr>
            <p:cNvPr id="126" name="Menu"/>
            <p:cNvSpPr/>
            <p:nvPr/>
          </p:nvSpPr>
          <p:spPr>
            <a:xfrm>
              <a:off x="15207" y="224"/>
              <a:ext cx="872217"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200">
                  <a:solidFill>
                    <a:srgbClr val="3C4361"/>
                  </a:solidFill>
                  <a:latin typeface="Arial"/>
                  <a:ea typeface="Arial"/>
                  <a:cs typeface="Arial"/>
                  <a:sym typeface="Arial"/>
                </a:defRPr>
              </a:lvl1pPr>
            </a:lstStyle>
            <a:p>
              <a:pPr/>
              <a:r>
                <a:t>Menu</a:t>
              </a:r>
            </a:p>
          </p:txBody>
        </p:sp>
      </p:grpSp>
      <p:sp>
        <p:nvSpPr>
          <p:cNvPr id="128" name="V14. Sep. 12"/>
          <p:cNvSpPr/>
          <p:nvPr/>
        </p:nvSpPr>
        <p:spPr>
          <a:xfrm>
            <a:off x="8344746" y="9347200"/>
            <a:ext cx="2384214" cy="41910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b="0" sz="1800">
                <a:solidFill>
                  <a:srgbClr val="3C4361"/>
                </a:solidFill>
                <a:latin typeface="Arial"/>
                <a:ea typeface="Arial"/>
                <a:cs typeface="Arial"/>
                <a:sym typeface="Arial"/>
              </a:defRPr>
            </a:lvl1pPr>
          </a:lstStyle>
          <a:p>
            <a:pPr/>
            <a:r>
              <a:t>V14. Sep. 12</a:t>
            </a:r>
          </a:p>
        </p:txBody>
      </p:sp>
      <p:sp>
        <p:nvSpPr>
          <p:cNvPr id="129" name="Copyright © Kai Gilb"/>
          <p:cNvSpPr/>
          <p:nvPr/>
        </p:nvSpPr>
        <p:spPr>
          <a:xfrm>
            <a:off x="2817706" y="9320107"/>
            <a:ext cx="2600961" cy="4191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b="0" sz="1800">
                <a:solidFill>
                  <a:srgbClr val="1D3B54"/>
                </a:solidFill>
                <a:latin typeface="Arial"/>
                <a:ea typeface="Arial"/>
                <a:cs typeface="Arial"/>
                <a:sym typeface="Arial"/>
              </a:defRPr>
            </a:lvl1pPr>
          </a:lstStyle>
          <a:p>
            <a:pPr/>
            <a:r>
              <a:t>Copyright © Kai Gilb</a:t>
            </a:r>
          </a:p>
        </p:txBody>
      </p:sp>
      <p:sp>
        <p:nvSpPr>
          <p:cNvPr id="130" name="Title Text"/>
          <p:cNvSpPr txBox="1"/>
          <p:nvPr>
            <p:ph type="title"/>
          </p:nvPr>
        </p:nvSpPr>
        <p:spPr>
          <a:xfrm>
            <a:off x="-1" y="216746"/>
            <a:ext cx="13004801" cy="1083734"/>
          </a:xfrm>
          <a:prstGeom prst="rect">
            <a:avLst/>
          </a:prstGeom>
        </p:spPr>
        <p:txBody>
          <a:bodyPr lIns="65023" tIns="65023" rIns="65023" bIns="65023" anchor="t"/>
          <a:lstStyle>
            <a:lvl1pPr defTabSz="1300480">
              <a:defRPr b="1" sz="5000">
                <a:solidFill>
                  <a:srgbClr val="3C4361"/>
                </a:solidFill>
                <a:latin typeface="Arial"/>
                <a:ea typeface="Arial"/>
                <a:cs typeface="Arial"/>
                <a:sym typeface="Arial"/>
              </a:defRPr>
            </a:lvl1pPr>
          </a:lstStyle>
          <a:p>
            <a:pPr/>
            <a:r>
              <a:t>Title Text</a:t>
            </a:r>
          </a:p>
        </p:txBody>
      </p:sp>
      <p:sp>
        <p:nvSpPr>
          <p:cNvPr id="131" name="Body Level One…"/>
          <p:cNvSpPr txBox="1"/>
          <p:nvPr>
            <p:ph type="body" idx="1"/>
          </p:nvPr>
        </p:nvSpPr>
        <p:spPr>
          <a:xfrm>
            <a:off x="325119" y="1950719"/>
            <a:ext cx="12462935" cy="7152642"/>
          </a:xfrm>
          <a:prstGeom prst="rect">
            <a:avLst/>
          </a:prstGeom>
        </p:spPr>
        <p:txBody>
          <a:bodyPr lIns="65023" tIns="65023" rIns="65023" bIns="65023" anchor="t"/>
          <a:lstStyle>
            <a:lvl1pPr marL="268676" indent="-268676" defTabSz="1300480">
              <a:lnSpc>
                <a:spcPct val="90000"/>
              </a:lnSpc>
              <a:spcBef>
                <a:spcPts val="1000"/>
              </a:spcBef>
              <a:buSzTx/>
              <a:buNone/>
              <a:defRPr sz="4400">
                <a:latin typeface="Arial"/>
                <a:ea typeface="Arial"/>
                <a:cs typeface="Arial"/>
                <a:sym typeface="Arial"/>
              </a:defRPr>
            </a:lvl1pPr>
            <a:lvl2pPr marL="268676" indent="110735" defTabSz="1300480">
              <a:lnSpc>
                <a:spcPct val="90000"/>
              </a:lnSpc>
              <a:spcBef>
                <a:spcPts val="1000"/>
              </a:spcBef>
              <a:buSzTx/>
              <a:buNone/>
              <a:defRPr sz="4400">
                <a:latin typeface="Arial"/>
                <a:ea typeface="Arial"/>
                <a:cs typeface="Arial"/>
                <a:sym typeface="Arial"/>
              </a:defRPr>
            </a:lvl2pPr>
            <a:lvl3pPr marL="268676" indent="493323" defTabSz="1300480">
              <a:lnSpc>
                <a:spcPct val="90000"/>
              </a:lnSpc>
              <a:spcBef>
                <a:spcPts val="1000"/>
              </a:spcBef>
              <a:buSzTx/>
              <a:buNone/>
              <a:defRPr sz="4400">
                <a:latin typeface="Arial"/>
                <a:ea typeface="Arial"/>
                <a:cs typeface="Arial"/>
                <a:sym typeface="Arial"/>
              </a:defRPr>
            </a:lvl3pPr>
            <a:lvl4pPr marL="268676" indent="872735" defTabSz="1300480">
              <a:lnSpc>
                <a:spcPct val="90000"/>
              </a:lnSpc>
              <a:spcBef>
                <a:spcPts val="1000"/>
              </a:spcBef>
              <a:buSzTx/>
              <a:buNone/>
              <a:defRPr sz="4400">
                <a:latin typeface="Arial"/>
                <a:ea typeface="Arial"/>
                <a:cs typeface="Arial"/>
                <a:sym typeface="Arial"/>
              </a:defRPr>
            </a:lvl4pPr>
            <a:lvl5pPr marL="268676" indent="1252148" defTabSz="1300480">
              <a:lnSpc>
                <a:spcPct val="90000"/>
              </a:lnSpc>
              <a:spcBef>
                <a:spcPts val="10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xfrm>
            <a:off x="12466516" y="9195929"/>
            <a:ext cx="538285" cy="524815"/>
          </a:xfrm>
          <a:prstGeom prst="rect">
            <a:avLst/>
          </a:prstGeom>
        </p:spPr>
        <p:txBody>
          <a:bodyPr lIns="65023" tIns="65023" rIns="65023" bIns="65023"/>
          <a:lstStyle>
            <a:lvl1pPr algn="r" defTabSz="1300480">
              <a:defRPr sz="28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Gilb.com" TargetMode="External"/><Relationship Id="rId3" Type="http://schemas.openxmlformats.org/officeDocument/2006/relationships/hyperlink" Target="http://www.Gilb.com" TargetMode="External"/><Relationship Id="rId4" Type="http://schemas.openxmlformats.org/officeDocument/2006/relationships/hyperlink" Target="http://concepts.gilb.com/dl956" TargetMode="External"/><Relationship Id="rId5"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concepts.gilb.com/dl956"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www.gilb.com/dl831" TargetMode="External"/><Relationship Id="rId4" Type="http://schemas.openxmlformats.org/officeDocument/2006/relationships/image" Target="../media/image18.png"/><Relationship Id="rId5"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2.png"/><Relationship Id="rId6" Type="http://schemas.openxmlformats.org/officeDocument/2006/relationships/hyperlink" Target="https://aisel.aisnet.org/cgi/viewcontent.cgi?referer=https://www.google.com/&amp;httpsredir=1&amp;article=1027&amp;context=ecis2015_cr"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ValPlan.net" TargetMode="Externa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oncepts.gilb.com/dl956" TargetMode="Externa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www.gilb.com/offers/YYAMFQBH/checkout"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Gilb’s Grand Design Theory:…"/>
          <p:cNvSpPr txBox="1"/>
          <p:nvPr>
            <p:ph type="ctrTitle"/>
          </p:nvPr>
        </p:nvSpPr>
        <p:spPr>
          <a:xfrm>
            <a:off x="1270000" y="12700"/>
            <a:ext cx="10464800" cy="3302000"/>
          </a:xfrm>
          <a:prstGeom prst="rect">
            <a:avLst/>
          </a:prstGeom>
        </p:spPr>
        <p:txBody>
          <a:bodyPr/>
          <a:lstStyle/>
          <a:p>
            <a:pPr defTabSz="327152">
              <a:defRPr b="1" sz="5488">
                <a:latin typeface="Helvetica Neue"/>
                <a:ea typeface="Helvetica Neue"/>
                <a:cs typeface="Helvetica Neue"/>
                <a:sym typeface="Helvetica Neue"/>
              </a:defRPr>
            </a:pPr>
            <a:r>
              <a:t>Gilb’s Grand Design Theory: </a:t>
            </a:r>
          </a:p>
          <a:p>
            <a:pPr defTabSz="327152">
              <a:defRPr sz="4480"/>
            </a:pPr>
          </a:p>
          <a:p>
            <a:pPr defTabSz="327152">
              <a:defRPr sz="4480"/>
            </a:pPr>
            <a:r>
              <a:t>An Application for the Honour of being the first ‘General Grand Design Theory’</a:t>
            </a:r>
          </a:p>
        </p:txBody>
      </p:sp>
      <p:sp>
        <p:nvSpPr>
          <p:cNvPr id="142" name="Tom Gilb…"/>
          <p:cNvSpPr txBox="1"/>
          <p:nvPr>
            <p:ph type="subTitle" sz="quarter" idx="1"/>
          </p:nvPr>
        </p:nvSpPr>
        <p:spPr>
          <a:xfrm>
            <a:off x="761999" y="7227135"/>
            <a:ext cx="6613250" cy="2062660"/>
          </a:xfrm>
          <a:prstGeom prst="rect">
            <a:avLst/>
          </a:prstGeom>
        </p:spPr>
        <p:txBody>
          <a:bodyPr/>
          <a:lstStyle/>
          <a:p>
            <a:pPr defTabSz="338835">
              <a:defRPr b="1" sz="2493"/>
            </a:pPr>
            <a:r>
              <a:t>Tom Gilb</a:t>
            </a:r>
          </a:p>
          <a:p>
            <a:pPr defTabSz="338835">
              <a:defRPr b="1" sz="2493"/>
            </a:pPr>
            <a:r>
              <a:t>for GilbFest June 2019,London</a:t>
            </a:r>
          </a:p>
          <a:p>
            <a:pPr defTabSz="338835">
              <a:defRPr b="1" sz="2493"/>
            </a:pPr>
            <a:r>
              <a:rPr u="sng">
                <a:hlinkClick r:id="rId2" invalidUrl="" action="" tgtFrame="" tooltip="" history="1" highlightClick="0" endSnd="0"/>
              </a:rPr>
              <a:t>tom@Gilb.com</a:t>
            </a:r>
            <a:r>
              <a:t>.@ImTomGilb, </a:t>
            </a:r>
            <a:r>
              <a:rPr u="sng">
                <a:hlinkClick r:id="rId3" invalidUrl="" action="" tgtFrame="" tooltip="" history="1" highlightClick="0" endSnd="0"/>
              </a:rPr>
              <a:t>www.Gilb.com</a:t>
            </a:r>
          </a:p>
          <a:p>
            <a:pPr defTabSz="338835">
              <a:defRPr b="1" sz="2493"/>
            </a:pPr>
            <a:r>
              <a:t>Thursday 27 June 2019, 0900</a:t>
            </a:r>
          </a:p>
        </p:txBody>
      </p:sp>
      <p:sp>
        <p:nvSpPr>
          <p:cNvPr id="143" name="Text"/>
          <p:cNvSpPr txBox="1"/>
          <p:nvPr/>
        </p:nvSpPr>
        <p:spPr>
          <a:xfrm>
            <a:off x="6702316" y="6975995"/>
            <a:ext cx="467361" cy="163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000" u="sng">
                <a:latin typeface="+mn-lt"/>
                <a:ea typeface="+mn-ea"/>
                <a:cs typeface="+mn-cs"/>
                <a:sym typeface="Helvetica Neue Medium"/>
                <a:hlinkClick r:id="rId4" invalidUrl="" action="" tgtFrame="" tooltip="" history="1" highlightClick="0" endSnd="0"/>
              </a:defRPr>
            </a:lvl1pPr>
          </a:lstStyle>
          <a:p>
            <a:pPr>
              <a:defRPr u="none"/>
            </a:pPr>
            <a:r>
              <a:rPr u="sng">
                <a:hlinkClick r:id="rId4" invalidUrl="" action="" tgtFrame="" tooltip="" history="1" highlightClick="0" endSnd="0"/>
              </a:rPr>
              <a:t> </a:t>
            </a:r>
          </a:p>
        </p:txBody>
      </p:sp>
      <p:sp>
        <p:nvSpPr>
          <p:cNvPr id="144" name="Text"/>
          <p:cNvSpPr txBox="1"/>
          <p:nvPr/>
        </p:nvSpPr>
        <p:spPr>
          <a:xfrm>
            <a:off x="7820322" y="5899300"/>
            <a:ext cx="127001" cy="2535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8000" u="sng">
                <a:uFill>
                  <a:solidFill>
                    <a:srgbClr val="000000"/>
                  </a:solidFill>
                </a:uFill>
                <a:latin typeface="+mn-lt"/>
                <a:ea typeface="+mn-ea"/>
                <a:cs typeface="+mn-cs"/>
                <a:sym typeface="Helvetica Neue Medium"/>
              </a:defRPr>
            </a:pPr>
            <a:endParaRPr u="none"/>
          </a:p>
        </p:txBody>
      </p:sp>
      <p:sp>
        <p:nvSpPr>
          <p:cNvPr id="145" name="http://concepts.gilb.com/dl956…"/>
          <p:cNvSpPr txBox="1"/>
          <p:nvPr/>
        </p:nvSpPr>
        <p:spPr>
          <a:xfrm>
            <a:off x="788898" y="4597843"/>
            <a:ext cx="4102378" cy="10767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200" u="sng">
                <a:uFill>
                  <a:solidFill>
                    <a:srgbClr val="000000"/>
                  </a:solidFill>
                </a:uFill>
                <a:latin typeface="+mn-lt"/>
                <a:ea typeface="+mn-ea"/>
                <a:cs typeface="+mn-cs"/>
                <a:sym typeface="Helvetica Neue Medium"/>
              </a:defRPr>
            </a:pPr>
            <a:r>
              <a:rPr>
                <a:hlinkClick r:id="rId4" invalidUrl="" action="" tgtFrame="" tooltip="" history="1" highlightClick="0" endSnd="0"/>
              </a:rPr>
              <a:t>http://concepts.gilb.com/dl956</a:t>
            </a:r>
          </a:p>
          <a:p>
            <a:pPr>
              <a:defRPr b="0" sz="4200" u="sng">
                <a:uFill>
                  <a:solidFill>
                    <a:srgbClr val="000000"/>
                  </a:solidFill>
                </a:uFill>
                <a:latin typeface="+mn-lt"/>
                <a:ea typeface="+mn-ea"/>
                <a:cs typeface="+mn-cs"/>
                <a:sym typeface="Helvetica Neue Medium"/>
              </a:defRPr>
            </a:pPr>
            <a:r>
              <a:t>The Paper</a:t>
            </a:r>
          </a:p>
        </p:txBody>
      </p:sp>
      <p:pic>
        <p:nvPicPr>
          <p:cNvPr id="146" name="free-pdf-download-a-general-theory-of-love-for-ipad-1-638.jpg" descr="free-pdf-download-a-general-theory-of-love-for-ipad-1-638.jpg"/>
          <p:cNvPicPr>
            <a:picLocks noChangeAspect="1"/>
          </p:cNvPicPr>
          <p:nvPr/>
        </p:nvPicPr>
        <p:blipFill>
          <a:blip r:embed="rId5">
            <a:extLst/>
          </a:blip>
          <a:srcRect l="12207" t="0" r="26000" b="0"/>
          <a:stretch>
            <a:fillRect/>
          </a:stretch>
        </p:blipFill>
        <p:spPr>
          <a:xfrm>
            <a:off x="7326511" y="3561357"/>
            <a:ext cx="5006777" cy="5727701"/>
          </a:xfrm>
          <a:prstGeom prst="rect">
            <a:avLst/>
          </a:prstGeom>
          <a:ln w="12700">
            <a:miter lim="400000"/>
          </a:ln>
        </p:spPr>
      </p:pic>
      <p:sp>
        <p:nvSpPr>
          <p:cNvPr id="147"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itle"/>
          <p:cNvSpPr txBox="1"/>
          <p:nvPr>
            <p:ph type="title"/>
          </p:nvPr>
        </p:nvSpPr>
        <p:spPr>
          <a:prstGeom prst="rect">
            <a:avLst/>
          </a:prstGeom>
        </p:spPr>
        <p:txBody>
          <a:bodyPr/>
          <a:lstStyle/>
          <a:p>
            <a:pPr/>
          </a:p>
        </p:txBody>
      </p:sp>
      <p:pic>
        <p:nvPicPr>
          <p:cNvPr id="199" name="Screenshot 2019-06-22 at 17.24.37.png" descr="Screenshot 2019-06-22 at 17.24.37.png"/>
          <p:cNvPicPr>
            <a:picLocks noChangeAspect="1"/>
          </p:cNvPicPr>
          <p:nvPr/>
        </p:nvPicPr>
        <p:blipFill>
          <a:blip r:embed="rId2">
            <a:extLst/>
          </a:blip>
          <a:stretch>
            <a:fillRect/>
          </a:stretch>
        </p:blipFill>
        <p:spPr>
          <a:xfrm>
            <a:off x="692150" y="666750"/>
            <a:ext cx="11620500" cy="7404100"/>
          </a:xfrm>
          <a:prstGeom prst="rect">
            <a:avLst/>
          </a:prstGeom>
          <a:ln w="12700">
            <a:miter lim="400000"/>
          </a:ln>
        </p:spPr>
      </p:pic>
      <p:sp>
        <p:nvSpPr>
          <p:cNvPr id="2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Means of Representation"/>
          <p:cNvSpPr txBox="1"/>
          <p:nvPr>
            <p:ph type="title"/>
          </p:nvPr>
        </p:nvSpPr>
        <p:spPr>
          <a:prstGeom prst="rect">
            <a:avLst/>
          </a:prstGeom>
        </p:spPr>
        <p:txBody>
          <a:bodyPr/>
          <a:lstStyle/>
          <a:p>
            <a:pPr/>
            <a:r>
              <a:t>Means of Representation </a:t>
            </a:r>
          </a:p>
        </p:txBody>
      </p:sp>
      <p:sp>
        <p:nvSpPr>
          <p:cNvPr id="2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Fundamental Design Ideas of Planguage."/>
          <p:cNvSpPr txBox="1"/>
          <p:nvPr>
            <p:ph type="title"/>
          </p:nvPr>
        </p:nvSpPr>
        <p:spPr>
          <a:xfrm>
            <a:off x="952500" y="254000"/>
            <a:ext cx="11099800" cy="692415"/>
          </a:xfrm>
          <a:prstGeom prst="rect">
            <a:avLst/>
          </a:prstGeom>
          <a:solidFill>
            <a:schemeClr val="accent5">
              <a:hueOff val="-82419"/>
              <a:satOff val="-9513"/>
              <a:lumOff val="-16343"/>
            </a:schemeClr>
          </a:solidFill>
        </p:spPr>
        <p:txBody>
          <a:bodyPr/>
          <a:lstStyle>
            <a:lvl1pPr defTabSz="508254">
              <a:defRPr sz="3915">
                <a:solidFill>
                  <a:srgbClr val="FFFFFF"/>
                </a:solidFill>
              </a:defRPr>
            </a:lvl1pPr>
          </a:lstStyle>
          <a:p>
            <a:pPr/>
            <a:r>
              <a:t>Fundamental Design Ideas of Planguage.</a:t>
            </a:r>
          </a:p>
        </p:txBody>
      </p:sp>
      <p:sp>
        <p:nvSpPr>
          <p:cNvPr id="206" name="Proposition 1: Design Attempt A ‘design’ (short form, noun, for ‘design idea’ a Planguage Concept)…"/>
          <p:cNvSpPr txBox="1"/>
          <p:nvPr>
            <p:ph type="body" idx="1"/>
          </p:nvPr>
        </p:nvSpPr>
        <p:spPr>
          <a:xfrm>
            <a:off x="506743" y="3245908"/>
            <a:ext cx="12235723" cy="5631392"/>
          </a:xfrm>
          <a:prstGeom prst="rect">
            <a:avLst/>
          </a:prstGeom>
          <a:ln w="63500">
            <a:solidFill>
              <a:srgbClr val="000000"/>
            </a:solidFill>
          </a:ln>
        </p:spPr>
        <p:txBody>
          <a:bodyPr/>
          <a:lstStyle/>
          <a:p>
            <a:pPr marL="0" indent="0" defTabSz="214884">
              <a:lnSpc>
                <a:spcPts val="2700"/>
              </a:lnSpc>
              <a:spcBef>
                <a:spcPts val="500"/>
              </a:spcBef>
              <a:buSzTx/>
              <a:buNone/>
              <a:defRPr sz="689"/>
            </a:pPr>
            <a:r>
              <a:rPr b="1" sz="1128"/>
              <a:t>Proposition 1: Design Attempt</a:t>
            </a:r>
            <a:br>
              <a:rPr b="1" sz="1128"/>
            </a:br>
            <a:r>
              <a:rPr b="1" sz="1159"/>
              <a:t>A ‘design’ (short form, noun, for ‘design idea’ a Planguage Concept) </a:t>
            </a:r>
            <a:endParaRPr b="1" sz="1159">
              <a:latin typeface="Times"/>
              <a:ea typeface="Times"/>
              <a:cs typeface="Times"/>
              <a:sym typeface="Times"/>
            </a:endParaRPr>
          </a:p>
          <a:p>
            <a:pPr marL="0" indent="0" defTabSz="214884">
              <a:lnSpc>
                <a:spcPts val="1300"/>
              </a:lnSpc>
              <a:spcBef>
                <a:spcPts val="0"/>
              </a:spcBef>
              <a:buSzTx/>
              <a:buNone/>
              <a:defRPr sz="564">
                <a:latin typeface="Times"/>
                <a:ea typeface="Times"/>
                <a:cs typeface="Times"/>
                <a:sym typeface="Times"/>
              </a:defRPr>
            </a:pPr>
            <a:r>
              <a:t> </a:t>
            </a:r>
          </a:p>
          <a:p>
            <a:pPr marL="143259" indent="-143259" defTabSz="214884">
              <a:lnSpc>
                <a:spcPts val="2100"/>
              </a:lnSpc>
              <a:spcBef>
                <a:spcPts val="500"/>
              </a:spcBef>
              <a:buSzPct val="100000"/>
              <a:defRPr b="1" sz="1159"/>
            </a:pPr>
            <a:r>
              <a:rPr i="1"/>
              <a:t>attempts </a:t>
            </a:r>
            <a:r>
              <a:t>to </a:t>
            </a:r>
            <a:r>
              <a:rPr i="1"/>
              <a:t>improve the distance</a:t>
            </a:r>
            <a:br>
              <a:rPr i="1"/>
            </a:br>
            <a:endParaRPr i="1"/>
          </a:p>
          <a:p>
            <a:pPr marL="143259" indent="-143259" defTabSz="214884">
              <a:lnSpc>
                <a:spcPts val="2100"/>
              </a:lnSpc>
              <a:spcBef>
                <a:spcPts val="500"/>
              </a:spcBef>
              <a:buSzPct val="100000"/>
              <a:defRPr b="1" sz="1159"/>
            </a:pPr>
            <a:r>
              <a:rPr i="1"/>
              <a:t>towards </a:t>
            </a:r>
            <a:r>
              <a:t>a </a:t>
            </a:r>
            <a:r>
              <a:rPr i="1"/>
              <a:t>required level of performance*,</a:t>
            </a:r>
            <a:br>
              <a:rPr i="1"/>
            </a:br>
            <a:endParaRPr i="1"/>
          </a:p>
          <a:p>
            <a:pPr marL="143259" indent="-143259" defTabSz="214884">
              <a:lnSpc>
                <a:spcPts val="2100"/>
              </a:lnSpc>
              <a:spcBef>
                <a:spcPts val="500"/>
              </a:spcBef>
              <a:buSzPct val="100000"/>
              <a:defRPr b="1" sz="1159"/>
            </a:pPr>
            <a:r>
              <a:rPr i="1"/>
              <a:t>from </a:t>
            </a:r>
            <a:r>
              <a:t>a known performance status level (benchmark), </a:t>
            </a:r>
            <a:r>
              <a:rPr i="1"/>
              <a:t>to </a:t>
            </a:r>
            <a:r>
              <a:t>a required level of performance (target),</a:t>
            </a:r>
            <a:br/>
          </a:p>
          <a:p>
            <a:pPr marL="143259" indent="-143259" defTabSz="214884">
              <a:lnSpc>
                <a:spcPts val="2100"/>
              </a:lnSpc>
              <a:spcBef>
                <a:spcPts val="500"/>
              </a:spcBef>
              <a:buSzPct val="100000"/>
              <a:defRPr b="1" sz="1159"/>
            </a:pPr>
            <a:r>
              <a:rPr i="1"/>
              <a:t>within </a:t>
            </a:r>
            <a:r>
              <a:t>resource constraints,</a:t>
            </a:r>
            <a:br/>
          </a:p>
          <a:p>
            <a:pPr marL="143259" indent="-143259" defTabSz="214884">
              <a:lnSpc>
                <a:spcPts val="2100"/>
              </a:lnSpc>
              <a:spcBef>
                <a:spcPts val="500"/>
              </a:spcBef>
              <a:buSzPct val="100000"/>
              <a:defRPr b="1" sz="1159"/>
            </a:pPr>
            <a:r>
              <a:t>and </a:t>
            </a:r>
            <a:r>
              <a:rPr i="1"/>
              <a:t>meeting </a:t>
            </a:r>
            <a:r>
              <a:t>other specified constraints. </a:t>
            </a:r>
            <a:endParaRPr>
              <a:latin typeface="Times"/>
              <a:ea typeface="Times"/>
              <a:cs typeface="Times"/>
              <a:sym typeface="Times"/>
            </a:endParaRPr>
          </a:p>
          <a:p>
            <a:pPr marL="0" indent="0" defTabSz="214884">
              <a:lnSpc>
                <a:spcPts val="1700"/>
              </a:lnSpc>
              <a:spcBef>
                <a:spcPts val="500"/>
              </a:spcBef>
              <a:buSzTx/>
              <a:buNone/>
              <a:defRPr b="1" sz="752">
                <a:latin typeface="Times"/>
                <a:ea typeface="Times"/>
                <a:cs typeface="Times"/>
                <a:sym typeface="Times"/>
              </a:defRPr>
            </a:pPr>
          </a:p>
          <a:p>
            <a:pPr marL="0" indent="0" defTabSz="214884">
              <a:lnSpc>
                <a:spcPts val="1700"/>
              </a:lnSpc>
              <a:spcBef>
                <a:spcPts val="500"/>
              </a:spcBef>
              <a:buSzTx/>
              <a:buNone/>
              <a:defRPr b="1" sz="752">
                <a:latin typeface="Times"/>
                <a:ea typeface="Times"/>
                <a:cs typeface="Times"/>
                <a:sym typeface="Times"/>
              </a:defRPr>
            </a:pPr>
            <a:r>
              <a:t>Performance Concept *434 June 5, 2003 </a:t>
            </a:r>
            <a:endParaRPr b="0" sz="564"/>
          </a:p>
          <a:p>
            <a:pPr marL="0" indent="0" defTabSz="214884">
              <a:lnSpc>
                <a:spcPts val="1700"/>
              </a:lnSpc>
              <a:spcBef>
                <a:spcPts val="500"/>
              </a:spcBef>
              <a:buSzTx/>
              <a:buNone/>
              <a:defRPr sz="752">
                <a:solidFill>
                  <a:srgbClr val="0000FF"/>
                </a:solidFill>
                <a:latin typeface="Arial"/>
                <a:ea typeface="Arial"/>
                <a:cs typeface="Arial"/>
                <a:sym typeface="Arial"/>
              </a:defRPr>
            </a:pPr>
            <a:r>
              <a:t>System performance is an attribute set that describes measurably ‘how good’ the system is at delivering </a:t>
            </a:r>
            <a:r>
              <a:rPr i="1"/>
              <a:t>effectiveness </a:t>
            </a:r>
            <a:r>
              <a:t>to its stakeholders. </a:t>
            </a:r>
            <a:endParaRPr sz="564">
              <a:solidFill>
                <a:srgbClr val="000000"/>
              </a:solidFill>
              <a:latin typeface="Times"/>
              <a:ea typeface="Times"/>
              <a:cs typeface="Times"/>
              <a:sym typeface="Times"/>
            </a:endParaRPr>
          </a:p>
          <a:p>
            <a:pPr marL="0" indent="0" defTabSz="274574">
              <a:spcBef>
                <a:spcPts val="1900"/>
              </a:spcBef>
              <a:buSzTx/>
              <a:buNone/>
              <a:defRPr b="1" sz="705"/>
            </a:pPr>
            <a:r>
              <a:t>Benchmark Target O———-&lt;———————-&gt;—————-&gt; Stakeholder Value X, Scale </a:t>
            </a:r>
          </a:p>
          <a:p>
            <a:pPr marL="0" indent="0" defTabSz="214884">
              <a:lnSpc>
                <a:spcPts val="900"/>
              </a:lnSpc>
              <a:spcBef>
                <a:spcPts val="500"/>
              </a:spcBef>
              <a:buSzTx/>
              <a:buNone/>
              <a:defRPr b="1" sz="78"/>
            </a:pPr>
            <a:r>
              <a:t>-</a:t>
            </a:r>
          </a:p>
          <a:p>
            <a:pPr marL="0" indent="0" defTabSz="214884">
              <a:lnSpc>
                <a:spcPts val="1600"/>
              </a:lnSpc>
              <a:spcBef>
                <a:spcPts val="500"/>
              </a:spcBef>
              <a:buSzTx/>
              <a:buNone/>
              <a:defRPr b="1" sz="689"/>
            </a:pPr>
            <a:r>
              <a:t>The Design Gap- </a:t>
            </a:r>
            <a:endParaRPr b="0" sz="564">
              <a:latin typeface="Times"/>
              <a:ea typeface="Times"/>
              <a:cs typeface="Times"/>
              <a:sym typeface="Times"/>
            </a:endParaRPr>
          </a:p>
          <a:p>
            <a:pPr marL="0" indent="0" defTabSz="214884">
              <a:lnSpc>
                <a:spcPts val="1600"/>
              </a:lnSpc>
              <a:spcBef>
                <a:spcPts val="500"/>
              </a:spcBef>
              <a:buSzTx/>
              <a:buNone/>
              <a:defRPr i="1" sz="689"/>
            </a:pPr>
            <a:r>
              <a:rPr b="1"/>
              <a:t>Figure 1a</a:t>
            </a:r>
            <a:r>
              <a:t>. The ‘design gap’ is an area of potential improvement, in the 'level of a stakeholder val- ue’, for example reliability on an MTBF Scale. It is the core mission of a ‘design’ to try to fill this gap. A design is as good as the degree to which it promises, and then in reality, fills the gap, and thus reaches (or exceeds) the target level, the ‘success level’. </a:t>
            </a:r>
            <a:endParaRPr i="0" sz="564">
              <a:latin typeface="Times"/>
              <a:ea typeface="Times"/>
              <a:cs typeface="Times"/>
              <a:sym typeface="Times"/>
            </a:endParaRPr>
          </a:p>
          <a:p>
            <a:pPr marL="0" indent="0" defTabSz="214884">
              <a:lnSpc>
                <a:spcPts val="1600"/>
              </a:lnSpc>
              <a:spcBef>
                <a:spcPts val="500"/>
              </a:spcBef>
              <a:buSzTx/>
              <a:buNone/>
              <a:defRPr i="1" sz="689"/>
            </a:pPr>
            <a:r>
              <a:t>The above illustration makes use of Planguage keyed icons described below, Part 7 and reference [7] </a:t>
            </a:r>
            <a:endParaRPr i="0" sz="564">
              <a:latin typeface="Times"/>
              <a:ea typeface="Times"/>
              <a:cs typeface="Times"/>
              <a:sym typeface="Times"/>
            </a:endParaRPr>
          </a:p>
          <a:p>
            <a:pPr marL="0" indent="0" defTabSz="214884">
              <a:lnSpc>
                <a:spcPts val="900"/>
              </a:lnSpc>
              <a:spcBef>
                <a:spcPts val="500"/>
              </a:spcBef>
              <a:buSzTx/>
              <a:buNone/>
              <a:defRPr sz="438"/>
            </a:pPr>
            <a:r>
              <a:t> </a:t>
            </a:r>
            <a:endParaRPr sz="564">
              <a:latin typeface="Times"/>
              <a:ea typeface="Times"/>
              <a:cs typeface="Times"/>
              <a:sym typeface="Times"/>
            </a:endParaRPr>
          </a:p>
          <a:p>
            <a:pPr marL="0" indent="0" defTabSz="214884">
              <a:lnSpc>
                <a:spcPts val="1300"/>
              </a:lnSpc>
              <a:spcBef>
                <a:spcPts val="0"/>
              </a:spcBef>
              <a:buSzTx/>
              <a:buNone/>
              <a:defRPr sz="564">
                <a:latin typeface="Times"/>
                <a:ea typeface="Times"/>
                <a:cs typeface="Times"/>
                <a:sym typeface="Times"/>
              </a:defRPr>
            </a:pPr>
          </a:p>
          <a:p>
            <a:pPr marL="0" indent="0" defTabSz="914400">
              <a:lnSpc>
                <a:spcPts val="1500"/>
              </a:lnSpc>
              <a:spcBef>
                <a:spcPts val="500"/>
              </a:spcBef>
              <a:buSzTx/>
              <a:buNone/>
              <a:defRPr sz="595"/>
            </a:pPr>
            <a:r>
              <a:t>O———-</a:t>
            </a:r>
            <a:r>
              <a:rPr b="1"/>
              <a:t>&lt; [Design A]———-&gt;</a:t>
            </a:r>
            <a:r>
              <a:t>—————-&gt; Stakeholder Value X, Scale </a:t>
            </a:r>
            <a:r>
              <a:rPr b="1"/>
              <a:t>-The Design Gap- </a:t>
            </a:r>
            <a:r>
              <a:t>Remaining </a:t>
            </a:r>
            <a:endParaRPr>
              <a:latin typeface="Times"/>
              <a:ea typeface="Times"/>
              <a:cs typeface="Times"/>
              <a:sym typeface="Times"/>
            </a:endParaRPr>
          </a:p>
          <a:p>
            <a:pPr marL="0" indent="0" defTabSz="214884">
              <a:lnSpc>
                <a:spcPts val="1600"/>
              </a:lnSpc>
              <a:spcBef>
                <a:spcPts val="500"/>
              </a:spcBef>
              <a:buSzTx/>
              <a:buNone/>
              <a:defRPr i="1" sz="689"/>
            </a:pPr>
            <a:endParaRPr>
              <a:latin typeface="Times"/>
              <a:ea typeface="Times"/>
              <a:cs typeface="Times"/>
              <a:sym typeface="Times"/>
            </a:endParaRPr>
          </a:p>
          <a:p>
            <a:pPr marL="0" indent="0" defTabSz="214884">
              <a:lnSpc>
                <a:spcPts val="1600"/>
              </a:lnSpc>
              <a:spcBef>
                <a:spcPts val="500"/>
              </a:spcBef>
              <a:buSzTx/>
              <a:buNone/>
              <a:defRPr i="1" sz="689"/>
            </a:pPr>
            <a:r>
              <a:rPr b="1"/>
              <a:t>Figure 1b</a:t>
            </a:r>
            <a:r>
              <a:t>. Design A is useful. It makes interesting, non-trivial progress towards our Target level. But, it is not </a:t>
            </a:r>
            <a:r>
              <a:rPr i="0"/>
              <a:t>sufficient</a:t>
            </a:r>
            <a:r>
              <a:t>. It can be (a.) re-specified to have greater impact, or (b.) replaced with an- other design, with sufficient impact, or (c.) we can add other designs - which increment the impact to the target, at least. </a:t>
            </a:r>
          </a:p>
        </p:txBody>
      </p:sp>
      <p:pic>
        <p:nvPicPr>
          <p:cNvPr id="207" name="Screenshot 2019-06-25 at 20.24.31.png" descr="Screenshot 2019-06-25 at 20.24.31.png"/>
          <p:cNvPicPr>
            <a:picLocks noChangeAspect="1"/>
          </p:cNvPicPr>
          <p:nvPr/>
        </p:nvPicPr>
        <p:blipFill>
          <a:blip r:embed="rId2">
            <a:extLst/>
          </a:blip>
          <a:srcRect l="0" t="29648" r="0" b="0"/>
          <a:stretch>
            <a:fillRect/>
          </a:stretch>
        </p:blipFill>
        <p:spPr>
          <a:xfrm>
            <a:off x="1989666" y="1061706"/>
            <a:ext cx="9499601" cy="2037094"/>
          </a:xfrm>
          <a:prstGeom prst="rect">
            <a:avLst/>
          </a:prstGeom>
          <a:ln w="12700">
            <a:miter lim="400000"/>
          </a:ln>
        </p:spPr>
      </p:pic>
      <p:sp>
        <p:nvSpPr>
          <p:cNvPr id="2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lide Number"/>
          <p:cNvSpPr txBox="1"/>
          <p:nvPr>
            <p:ph type="sldNum" sz="quarter" idx="2"/>
          </p:nvPr>
        </p:nvSpPr>
        <p:spPr>
          <a:xfrm>
            <a:off x="12466516" y="9195929"/>
            <a:ext cx="538285" cy="5461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13" name="Group"/>
          <p:cNvGrpSpPr/>
          <p:nvPr/>
        </p:nvGrpSpPr>
        <p:grpSpPr>
          <a:xfrm>
            <a:off x="1083733" y="4985173"/>
            <a:ext cx="11487574" cy="1192107"/>
            <a:chOff x="0" y="0"/>
            <a:chExt cx="11487573" cy="1192106"/>
          </a:xfrm>
        </p:grpSpPr>
        <p:sp>
          <p:nvSpPr>
            <p:cNvPr id="211" name="Arrow"/>
            <p:cNvSpPr/>
            <p:nvPr/>
          </p:nvSpPr>
          <p:spPr>
            <a:xfrm>
              <a:off x="0" y="0"/>
              <a:ext cx="11487574" cy="1192107"/>
            </a:xfrm>
            <a:prstGeom prst="rightArrow">
              <a:avLst>
                <a:gd name="adj1" fmla="val 50000"/>
                <a:gd name="adj2" fmla="val 240909"/>
              </a:avLst>
            </a:prstGeom>
            <a:solidFill>
              <a:srgbClr val="00AA08"/>
            </a:solidFill>
            <a:ln w="12700" cap="flat">
              <a:solidFill>
                <a:srgbClr val="000000"/>
              </a:solidFill>
              <a:prstDash val="solid"/>
              <a:miter lim="400000"/>
            </a:ln>
            <a:effectLst/>
          </p:spPr>
          <p:txBody>
            <a:bodyPr wrap="square" lIns="65023" tIns="65023" rIns="65023" bIns="65023" numCol="1" anchor="ctr">
              <a:noAutofit/>
            </a:bodyPr>
            <a:lstStyle/>
            <a:p>
              <a:pPr algn="r" defTabSz="1300480">
                <a:defRPr sz="5000">
                  <a:solidFill>
                    <a:srgbClr val="FFFFFF"/>
                  </a:solidFill>
                  <a:latin typeface="Arial"/>
                  <a:ea typeface="Arial"/>
                  <a:cs typeface="Arial"/>
                  <a:sym typeface="Arial"/>
                </a:defRPr>
              </a:pPr>
            </a:p>
          </p:txBody>
        </p:sp>
        <p:sp>
          <p:nvSpPr>
            <p:cNvPr id="212" name="Success"/>
            <p:cNvSpPr/>
            <p:nvPr/>
          </p:nvSpPr>
          <p:spPr>
            <a:xfrm>
              <a:off x="8465642" y="333646"/>
              <a:ext cx="1585985"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algn="r" defTabSz="1300480">
                <a:defRPr sz="2800">
                  <a:solidFill>
                    <a:srgbClr val="FFFFFF"/>
                  </a:solidFill>
                  <a:latin typeface="Arial"/>
                  <a:ea typeface="Arial"/>
                  <a:cs typeface="Arial"/>
                  <a:sym typeface="Arial"/>
                </a:defRPr>
              </a:lvl1pPr>
            </a:lstStyle>
            <a:p>
              <a:pPr/>
              <a:r>
                <a:t>Success</a:t>
              </a:r>
            </a:p>
          </p:txBody>
        </p:sp>
      </p:grpSp>
      <p:grpSp>
        <p:nvGrpSpPr>
          <p:cNvPr id="216" name="Group"/>
          <p:cNvGrpSpPr/>
          <p:nvPr/>
        </p:nvGrpSpPr>
        <p:grpSpPr>
          <a:xfrm>
            <a:off x="975359" y="5292231"/>
            <a:ext cx="4660055" cy="577992"/>
            <a:chOff x="0" y="0"/>
            <a:chExt cx="4660053" cy="577991"/>
          </a:xfrm>
        </p:grpSpPr>
        <p:sp>
          <p:nvSpPr>
            <p:cNvPr id="214" name="Rectangle"/>
            <p:cNvSpPr/>
            <p:nvPr/>
          </p:nvSpPr>
          <p:spPr>
            <a:xfrm>
              <a:off x="0" y="0"/>
              <a:ext cx="4660054" cy="577992"/>
            </a:xfrm>
            <a:prstGeom prst="rect">
              <a:avLst/>
            </a:prstGeom>
            <a:solidFill>
              <a:srgbClr val="FF2606"/>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15" name="Intolerable"/>
            <p:cNvSpPr/>
            <p:nvPr/>
          </p:nvSpPr>
          <p:spPr>
            <a:xfrm>
              <a:off x="1359582" y="26588"/>
              <a:ext cx="1940890"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Intolerable</a:t>
              </a:r>
            </a:p>
          </p:txBody>
        </p:sp>
      </p:grpSp>
      <p:grpSp>
        <p:nvGrpSpPr>
          <p:cNvPr id="219" name="Group"/>
          <p:cNvGrpSpPr/>
          <p:nvPr/>
        </p:nvGrpSpPr>
        <p:grpSpPr>
          <a:xfrm>
            <a:off x="2105536" y="5292231"/>
            <a:ext cx="1388217" cy="577992"/>
            <a:chOff x="12565" y="0"/>
            <a:chExt cx="1388216" cy="577991"/>
          </a:xfrm>
        </p:grpSpPr>
        <p:sp>
          <p:nvSpPr>
            <p:cNvPr id="217" name="Rectangle"/>
            <p:cNvSpPr/>
            <p:nvPr/>
          </p:nvSpPr>
          <p:spPr>
            <a:xfrm>
              <a:off x="56433" y="0"/>
              <a:ext cx="1300481"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18" name="Cycle 1"/>
            <p:cNvSpPr/>
            <p:nvPr/>
          </p:nvSpPr>
          <p:spPr>
            <a:xfrm>
              <a:off x="12565" y="26588"/>
              <a:ext cx="13882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Cycle 1</a:t>
              </a:r>
            </a:p>
          </p:txBody>
        </p:sp>
      </p:grpSp>
      <p:sp>
        <p:nvSpPr>
          <p:cNvPr id="220" name="Evolutionary Delivery is driven by meeting Stakeholder Value &amp; Product Quality Requirements"/>
          <p:cNvSpPr txBox="1"/>
          <p:nvPr>
            <p:ph type="title"/>
          </p:nvPr>
        </p:nvSpPr>
        <p:spPr>
          <a:prstGeom prst="rect">
            <a:avLst/>
          </a:prstGeom>
        </p:spPr>
        <p:txBody>
          <a:bodyPr/>
          <a:lstStyle>
            <a:lvl1pPr defTabSz="1105408">
              <a:defRPr sz="3230"/>
            </a:lvl1pPr>
          </a:lstStyle>
          <a:p>
            <a:pPr/>
            <a:r>
              <a:t>Evolutionary Delivery is driven by meeting Stakeholder Value &amp; Product Quality Requirements</a:t>
            </a:r>
          </a:p>
        </p:txBody>
      </p:sp>
      <p:sp>
        <p:nvSpPr>
          <p:cNvPr id="221" name="Oval"/>
          <p:cNvSpPr/>
          <p:nvPr/>
        </p:nvSpPr>
        <p:spPr>
          <a:xfrm>
            <a:off x="325119" y="4118186"/>
            <a:ext cx="866988" cy="2926081"/>
          </a:xfrm>
          <a:prstGeom prst="ellipse">
            <a:avLst/>
          </a:prstGeom>
          <a:solidFill>
            <a:srgbClr val="D1FEEE"/>
          </a:solidFill>
          <a:ln w="12700">
            <a:solidFill>
              <a:srgbClr val="000000"/>
            </a:solidFill>
          </a:ln>
        </p:spPr>
        <p:txBody>
          <a:bodyPr lIns="65023" tIns="65023" rIns="65023" bIns="65023" anchor="ctr"/>
          <a:lstStyle/>
          <a:p>
            <a:pPr algn="l" defTabSz="1300480">
              <a:defRPr sz="3800">
                <a:solidFill>
                  <a:srgbClr val="3C4361"/>
                </a:solidFill>
                <a:latin typeface="Arial"/>
                <a:ea typeface="Arial"/>
                <a:cs typeface="Arial"/>
                <a:sym typeface="Arial"/>
              </a:defRPr>
            </a:pPr>
          </a:p>
        </p:txBody>
      </p:sp>
      <p:sp>
        <p:nvSpPr>
          <p:cNvPr id="222" name="Line"/>
          <p:cNvSpPr/>
          <p:nvPr/>
        </p:nvSpPr>
        <p:spPr>
          <a:xfrm flipH="1">
            <a:off x="2167466" y="4985173"/>
            <a:ext cx="1" cy="1192108"/>
          </a:xfrm>
          <a:prstGeom prst="line">
            <a:avLst/>
          </a:prstGeom>
          <a:ln w="76200">
            <a:solidFill>
              <a:srgbClr val="000000"/>
            </a:solidFill>
          </a:ln>
        </p:spPr>
        <p:txBody>
          <a:bodyPr lIns="0" tIns="0" rIns="0" bIns="0"/>
          <a:lstStyle/>
          <a:p>
            <a:pPr algn="l" defTabSz="650240">
              <a:defRPr b="0" sz="1600">
                <a:latin typeface="Helvetica"/>
                <a:ea typeface="Helvetica"/>
                <a:cs typeface="Helvetica"/>
                <a:sym typeface="Helvetica"/>
              </a:defRPr>
            </a:pPr>
          </a:p>
        </p:txBody>
      </p:sp>
      <p:grpSp>
        <p:nvGrpSpPr>
          <p:cNvPr id="225" name="Group"/>
          <p:cNvGrpSpPr/>
          <p:nvPr/>
        </p:nvGrpSpPr>
        <p:grpSpPr>
          <a:xfrm>
            <a:off x="5635413" y="5292231"/>
            <a:ext cx="2817708" cy="577992"/>
            <a:chOff x="0" y="0"/>
            <a:chExt cx="2817706" cy="577991"/>
          </a:xfrm>
        </p:grpSpPr>
        <p:sp>
          <p:nvSpPr>
            <p:cNvPr id="223" name="Rectangle"/>
            <p:cNvSpPr/>
            <p:nvPr/>
          </p:nvSpPr>
          <p:spPr>
            <a:xfrm>
              <a:off x="0" y="0"/>
              <a:ext cx="2817707" cy="577992"/>
            </a:xfrm>
            <a:prstGeom prst="rect">
              <a:avLst/>
            </a:prstGeom>
            <a:solidFill>
              <a:srgbClr val="EC9A03"/>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24" name="Tolerable"/>
            <p:cNvSpPr/>
            <p:nvPr/>
          </p:nvSpPr>
          <p:spPr>
            <a:xfrm>
              <a:off x="560212" y="26588"/>
              <a:ext cx="1697283"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Tolerable</a:t>
              </a:r>
            </a:p>
          </p:txBody>
        </p:sp>
      </p:grpSp>
      <p:sp>
        <p:nvSpPr>
          <p:cNvPr id="226" name="Line"/>
          <p:cNvSpPr/>
          <p:nvPr/>
        </p:nvSpPr>
        <p:spPr>
          <a:xfrm>
            <a:off x="8453120" y="4985173"/>
            <a:ext cx="1" cy="1192108"/>
          </a:xfrm>
          <a:prstGeom prst="line">
            <a:avLst/>
          </a:prstGeom>
          <a:ln w="76200">
            <a:solidFill>
              <a:srgbClr val="000000"/>
            </a:solidFill>
          </a:ln>
        </p:spPr>
        <p:txBody>
          <a:bodyPr lIns="0" tIns="0" rIns="0" bIns="0"/>
          <a:lstStyle/>
          <a:p>
            <a:pPr algn="l" defTabSz="650240">
              <a:defRPr b="0" sz="1600">
                <a:latin typeface="Helvetica"/>
                <a:ea typeface="Helvetica"/>
                <a:cs typeface="Helvetica"/>
                <a:sym typeface="Helvetica"/>
              </a:defRPr>
            </a:pPr>
          </a:p>
        </p:txBody>
      </p:sp>
      <p:sp>
        <p:nvSpPr>
          <p:cNvPr id="227" name="Line"/>
          <p:cNvSpPr/>
          <p:nvPr/>
        </p:nvSpPr>
        <p:spPr>
          <a:xfrm>
            <a:off x="5635413" y="4985173"/>
            <a:ext cx="1" cy="1192108"/>
          </a:xfrm>
          <a:prstGeom prst="line">
            <a:avLst/>
          </a:prstGeom>
          <a:ln w="76200">
            <a:solidFill>
              <a:srgbClr val="000000"/>
            </a:solidFill>
          </a:ln>
        </p:spPr>
        <p:txBody>
          <a:bodyPr lIns="0" tIns="0" rIns="0" bIns="0"/>
          <a:lstStyle/>
          <a:p>
            <a:pPr algn="l" defTabSz="650240">
              <a:defRPr b="0" sz="1600">
                <a:latin typeface="Helvetica"/>
                <a:ea typeface="Helvetica"/>
                <a:cs typeface="Helvetica"/>
                <a:sym typeface="Helvetica"/>
              </a:defRPr>
            </a:pPr>
          </a:p>
        </p:txBody>
      </p:sp>
      <p:sp>
        <p:nvSpPr>
          <p:cNvPr id="228" name="Past…"/>
          <p:cNvSpPr/>
          <p:nvPr/>
        </p:nvSpPr>
        <p:spPr>
          <a:xfrm>
            <a:off x="1244081" y="6169942"/>
            <a:ext cx="1835483"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sz="3800">
                <a:solidFill>
                  <a:srgbClr val="3C4361"/>
                </a:solidFill>
                <a:latin typeface="Arial"/>
                <a:ea typeface="Arial"/>
                <a:cs typeface="Arial"/>
                <a:sym typeface="Arial"/>
              </a:defRPr>
            </a:pPr>
            <a:r>
              <a:t>Past</a:t>
            </a:r>
          </a:p>
          <a:p>
            <a:pPr defTabSz="1300480">
              <a:defRPr sz="3800">
                <a:solidFill>
                  <a:srgbClr val="3C4361"/>
                </a:solidFill>
                <a:latin typeface="Arial"/>
                <a:ea typeface="Arial"/>
                <a:cs typeface="Arial"/>
                <a:sym typeface="Arial"/>
              </a:defRPr>
            </a:pPr>
            <a:r>
              <a:t>30 sec.</a:t>
            </a:r>
          </a:p>
        </p:txBody>
      </p:sp>
      <p:sp>
        <p:nvSpPr>
          <p:cNvPr id="229" name="Tolerable/Fail…"/>
          <p:cNvSpPr/>
          <p:nvPr/>
        </p:nvSpPr>
        <p:spPr>
          <a:xfrm>
            <a:off x="3888821" y="6169942"/>
            <a:ext cx="3511247"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defRPr sz="3800">
                <a:solidFill>
                  <a:srgbClr val="3C4361"/>
                </a:solidFill>
                <a:latin typeface="Arial"/>
                <a:ea typeface="Arial"/>
                <a:cs typeface="Arial"/>
                <a:sym typeface="Arial"/>
              </a:defRPr>
            </a:pPr>
            <a:r>
              <a:t>Tolerable/Fail</a:t>
            </a:r>
          </a:p>
          <a:p>
            <a:pPr defTabSz="1300480">
              <a:defRPr sz="3800">
                <a:solidFill>
                  <a:srgbClr val="3C4361"/>
                </a:solidFill>
                <a:latin typeface="Arial"/>
                <a:ea typeface="Arial"/>
                <a:cs typeface="Arial"/>
                <a:sym typeface="Arial"/>
              </a:defRPr>
            </a:pPr>
            <a:r>
              <a:t>20 sec.</a:t>
            </a:r>
          </a:p>
        </p:txBody>
      </p:sp>
      <p:sp>
        <p:nvSpPr>
          <p:cNvPr id="230" name="Goal…"/>
          <p:cNvSpPr/>
          <p:nvPr/>
        </p:nvSpPr>
        <p:spPr>
          <a:xfrm>
            <a:off x="7315200" y="6169942"/>
            <a:ext cx="2275840" cy="1270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defTabSz="1300480">
              <a:defRPr sz="3800">
                <a:solidFill>
                  <a:srgbClr val="3C4361"/>
                </a:solidFill>
                <a:latin typeface="Arial"/>
                <a:ea typeface="Arial"/>
                <a:cs typeface="Arial"/>
                <a:sym typeface="Arial"/>
              </a:defRPr>
            </a:pPr>
            <a:r>
              <a:t>Goal</a:t>
            </a:r>
          </a:p>
          <a:p>
            <a:pPr defTabSz="1300480">
              <a:defRPr sz="3800">
                <a:solidFill>
                  <a:srgbClr val="3C4361"/>
                </a:solidFill>
                <a:latin typeface="Arial"/>
                <a:ea typeface="Arial"/>
                <a:cs typeface="Arial"/>
                <a:sym typeface="Arial"/>
              </a:defRPr>
            </a:pPr>
            <a:r>
              <a:t>15 sec.</a:t>
            </a:r>
          </a:p>
        </p:txBody>
      </p:sp>
      <p:sp>
        <p:nvSpPr>
          <p:cNvPr id="231" name="Speed…"/>
          <p:cNvSpPr/>
          <p:nvPr/>
        </p:nvSpPr>
        <p:spPr>
          <a:xfrm>
            <a:off x="866986" y="7649350"/>
            <a:ext cx="6359505" cy="127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3800" u="sng">
                <a:solidFill>
                  <a:srgbClr val="3C4361"/>
                </a:solidFill>
                <a:latin typeface="Arial"/>
                <a:ea typeface="Arial"/>
                <a:cs typeface="Arial"/>
                <a:sym typeface="Arial"/>
              </a:defRPr>
            </a:pPr>
            <a:r>
              <a:t>Speed</a:t>
            </a:r>
          </a:p>
          <a:p>
            <a:pPr algn="l" defTabSz="1300480">
              <a:defRPr sz="3800">
                <a:solidFill>
                  <a:srgbClr val="3C4361"/>
                </a:solidFill>
                <a:latin typeface="Arial"/>
                <a:ea typeface="Arial"/>
                <a:cs typeface="Arial"/>
                <a:sym typeface="Arial"/>
              </a:defRPr>
            </a:pPr>
            <a:r>
              <a:t>Scale: seconds to do task</a:t>
            </a:r>
          </a:p>
        </p:txBody>
      </p:sp>
      <p:grpSp>
        <p:nvGrpSpPr>
          <p:cNvPr id="234" name="Group"/>
          <p:cNvGrpSpPr/>
          <p:nvPr/>
        </p:nvGrpSpPr>
        <p:grpSpPr>
          <a:xfrm>
            <a:off x="3359573" y="5292231"/>
            <a:ext cx="866987" cy="577992"/>
            <a:chOff x="0" y="0"/>
            <a:chExt cx="866986" cy="577991"/>
          </a:xfrm>
        </p:grpSpPr>
        <p:sp>
          <p:nvSpPr>
            <p:cNvPr id="232" name="Rectangle"/>
            <p:cNvSpPr/>
            <p:nvPr/>
          </p:nvSpPr>
          <p:spPr>
            <a:xfrm>
              <a:off x="0" y="0"/>
              <a:ext cx="866987"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33" name="C 2"/>
            <p:cNvSpPr/>
            <p:nvPr/>
          </p:nvSpPr>
          <p:spPr>
            <a:xfrm>
              <a:off x="85435"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2</a:t>
              </a:r>
            </a:p>
          </p:txBody>
        </p:sp>
      </p:grpSp>
      <p:grpSp>
        <p:nvGrpSpPr>
          <p:cNvPr id="237" name="Group"/>
          <p:cNvGrpSpPr/>
          <p:nvPr/>
        </p:nvGrpSpPr>
        <p:grpSpPr>
          <a:xfrm>
            <a:off x="4095248" y="5292231"/>
            <a:ext cx="696117" cy="577992"/>
            <a:chOff x="7072" y="0"/>
            <a:chExt cx="696115" cy="577991"/>
          </a:xfrm>
        </p:grpSpPr>
        <p:sp>
          <p:nvSpPr>
            <p:cNvPr id="235" name="Rectangle"/>
            <p:cNvSpPr/>
            <p:nvPr/>
          </p:nvSpPr>
          <p:spPr>
            <a:xfrm>
              <a:off x="138384" y="0"/>
              <a:ext cx="43349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36" name="C 3"/>
            <p:cNvSpPr/>
            <p:nvPr/>
          </p:nvSpPr>
          <p:spPr>
            <a:xfrm>
              <a:off x="7072"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3</a:t>
              </a:r>
            </a:p>
          </p:txBody>
        </p:sp>
      </p:grpSp>
      <p:grpSp>
        <p:nvGrpSpPr>
          <p:cNvPr id="240" name="Group"/>
          <p:cNvGrpSpPr/>
          <p:nvPr/>
        </p:nvGrpSpPr>
        <p:grpSpPr>
          <a:xfrm>
            <a:off x="4660053" y="5292231"/>
            <a:ext cx="1408854" cy="577992"/>
            <a:chOff x="0" y="0"/>
            <a:chExt cx="1408853" cy="577991"/>
          </a:xfrm>
        </p:grpSpPr>
        <p:sp>
          <p:nvSpPr>
            <p:cNvPr id="238" name="Rectangle"/>
            <p:cNvSpPr/>
            <p:nvPr/>
          </p:nvSpPr>
          <p:spPr>
            <a:xfrm>
              <a:off x="0" y="0"/>
              <a:ext cx="140885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39" name="C 4"/>
            <p:cNvSpPr/>
            <p:nvPr/>
          </p:nvSpPr>
          <p:spPr>
            <a:xfrm>
              <a:off x="35636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4</a:t>
              </a:r>
            </a:p>
          </p:txBody>
        </p:sp>
      </p:grpSp>
      <p:grpSp>
        <p:nvGrpSpPr>
          <p:cNvPr id="243" name="Group"/>
          <p:cNvGrpSpPr/>
          <p:nvPr/>
        </p:nvGrpSpPr>
        <p:grpSpPr>
          <a:xfrm>
            <a:off x="6068906" y="5292231"/>
            <a:ext cx="1083735" cy="577992"/>
            <a:chOff x="0" y="0"/>
            <a:chExt cx="1083733" cy="577991"/>
          </a:xfrm>
        </p:grpSpPr>
        <p:sp>
          <p:nvSpPr>
            <p:cNvPr id="241" name="Rectangle"/>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42" name="C 5"/>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5</a:t>
              </a:r>
            </a:p>
          </p:txBody>
        </p:sp>
      </p:grpSp>
      <p:grpSp>
        <p:nvGrpSpPr>
          <p:cNvPr id="246" name="Group"/>
          <p:cNvGrpSpPr/>
          <p:nvPr/>
        </p:nvGrpSpPr>
        <p:grpSpPr>
          <a:xfrm>
            <a:off x="7152640" y="5292231"/>
            <a:ext cx="758614" cy="577992"/>
            <a:chOff x="0" y="0"/>
            <a:chExt cx="758613" cy="577991"/>
          </a:xfrm>
        </p:grpSpPr>
        <p:sp>
          <p:nvSpPr>
            <p:cNvPr id="244" name="Rectangle"/>
            <p:cNvSpPr/>
            <p:nvPr/>
          </p:nvSpPr>
          <p:spPr>
            <a:xfrm>
              <a:off x="0" y="0"/>
              <a:ext cx="758614" cy="577992"/>
            </a:xfrm>
            <a:prstGeom prst="rect">
              <a:avLst/>
            </a:prstGeom>
            <a:solidFill>
              <a:srgbClr val="33478A"/>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45" name="C 6"/>
            <p:cNvSpPr/>
            <p:nvPr/>
          </p:nvSpPr>
          <p:spPr>
            <a:xfrm>
              <a:off x="3124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6</a:t>
              </a:r>
            </a:p>
          </p:txBody>
        </p:sp>
      </p:grpSp>
      <p:grpSp>
        <p:nvGrpSpPr>
          <p:cNvPr id="249" name="Group"/>
          <p:cNvGrpSpPr/>
          <p:nvPr/>
        </p:nvGrpSpPr>
        <p:grpSpPr>
          <a:xfrm>
            <a:off x="7911253" y="5292231"/>
            <a:ext cx="1083734" cy="577992"/>
            <a:chOff x="0" y="0"/>
            <a:chExt cx="1083733" cy="577991"/>
          </a:xfrm>
        </p:grpSpPr>
        <p:sp>
          <p:nvSpPr>
            <p:cNvPr id="247" name="Rectangle"/>
            <p:cNvSpPr/>
            <p:nvPr/>
          </p:nvSpPr>
          <p:spPr>
            <a:xfrm>
              <a:off x="0" y="0"/>
              <a:ext cx="1083734" cy="577992"/>
            </a:xfrm>
            <a:prstGeom prst="rect">
              <a:avLst/>
            </a:prstGeom>
            <a:solidFill>
              <a:srgbClr val="7EAACF"/>
            </a:solidFill>
            <a:ln w="12700" cap="flat">
              <a:noFill/>
              <a:miter lim="400000"/>
            </a:ln>
            <a:effectLst/>
          </p:spPr>
          <p:txBody>
            <a:bodyPr wrap="square" lIns="65023" tIns="65023" rIns="65023" bIns="65023" numCol="1" anchor="ctr">
              <a:noAutofit/>
            </a:bodyPr>
            <a:lstStyle/>
            <a:p>
              <a:pPr defTabSz="1300480">
                <a:defRPr sz="5000">
                  <a:solidFill>
                    <a:srgbClr val="FFFFFF"/>
                  </a:solidFill>
                  <a:latin typeface="Arial"/>
                  <a:ea typeface="Arial"/>
                  <a:cs typeface="Arial"/>
                  <a:sym typeface="Arial"/>
                </a:defRPr>
              </a:pPr>
            </a:p>
          </p:txBody>
        </p:sp>
        <p:sp>
          <p:nvSpPr>
            <p:cNvPr id="248" name="C 7"/>
            <p:cNvSpPr/>
            <p:nvPr/>
          </p:nvSpPr>
          <p:spPr>
            <a:xfrm>
              <a:off x="193808" y="26588"/>
              <a:ext cx="696117" cy="524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800">
                  <a:solidFill>
                    <a:srgbClr val="FFFFFF"/>
                  </a:solidFill>
                  <a:latin typeface="Arial"/>
                  <a:ea typeface="Arial"/>
                  <a:cs typeface="Arial"/>
                  <a:sym typeface="Arial"/>
                </a:defRPr>
              </a:lvl1pPr>
            </a:lstStyle>
            <a:p>
              <a:pPr/>
              <a:r>
                <a:t>C 7</a:t>
              </a:r>
            </a:p>
          </p:txBody>
        </p:sp>
      </p:grpSp>
      <p:grpSp>
        <p:nvGrpSpPr>
          <p:cNvPr id="252" name="Group"/>
          <p:cNvGrpSpPr/>
          <p:nvPr/>
        </p:nvGrpSpPr>
        <p:grpSpPr>
          <a:xfrm>
            <a:off x="1300479" y="2059093"/>
            <a:ext cx="10295468" cy="2492588"/>
            <a:chOff x="0" y="0"/>
            <a:chExt cx="10295466" cy="2492586"/>
          </a:xfrm>
        </p:grpSpPr>
        <p:sp>
          <p:nvSpPr>
            <p:cNvPr id="250" name="Quote Bubble"/>
            <p:cNvSpPr/>
            <p:nvPr/>
          </p:nvSpPr>
          <p:spPr>
            <a:xfrm>
              <a:off x="0" y="0"/>
              <a:ext cx="10295467" cy="2492587"/>
            </a:xfrm>
            <a:prstGeom prst="wedgeEllipseCallout">
              <a:avLst>
                <a:gd name="adj1" fmla="val -31009"/>
                <a:gd name="adj2" fmla="val 79894"/>
              </a:avLst>
            </a:prstGeom>
            <a:noFill/>
            <a:ln w="12700" cap="flat">
              <a:solidFill>
                <a:srgbClr val="000000"/>
              </a:solidFill>
              <a:prstDash val="solid"/>
              <a:miter lim="400000"/>
            </a:ln>
            <a:effectLst/>
          </p:spPr>
          <p:txBody>
            <a:bodyPr wrap="square" lIns="65023" tIns="65023" rIns="65023" bIns="65023" numCol="1" anchor="ctr">
              <a:noAutofit/>
            </a:bodyPr>
            <a:lstStyle/>
            <a:p>
              <a:pPr defTabSz="1300480">
                <a:defRPr sz="3800">
                  <a:solidFill>
                    <a:srgbClr val="3C4361"/>
                  </a:solidFill>
                  <a:latin typeface="Arial"/>
                  <a:ea typeface="Arial"/>
                  <a:cs typeface="Arial"/>
                  <a:sym typeface="Arial"/>
                </a:defRPr>
              </a:pPr>
            </a:p>
          </p:txBody>
        </p:sp>
        <p:sp>
          <p:nvSpPr>
            <p:cNvPr id="251" name="Each Evolutionary Cycle  aiming to get closer  to the Goals"/>
            <p:cNvSpPr/>
            <p:nvPr/>
          </p:nvSpPr>
          <p:spPr>
            <a:xfrm>
              <a:off x="2193130" y="370013"/>
              <a:ext cx="5909207" cy="1752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defTabSz="1300480">
                <a:defRPr sz="3800">
                  <a:solidFill>
                    <a:srgbClr val="3C4361"/>
                  </a:solidFill>
                  <a:latin typeface="Arial"/>
                  <a:ea typeface="Arial"/>
                  <a:cs typeface="Arial"/>
                  <a:sym typeface="Arial"/>
                </a:defRPr>
              </a:pPr>
              <a:r>
                <a:t>Each Evolutionary Cycle </a:t>
              </a:r>
              <a:br/>
              <a:r>
                <a:t>aiming to get closer </a:t>
              </a:r>
              <a:br/>
              <a:r>
                <a:t>to the Goals</a:t>
              </a:r>
            </a:p>
          </p:txBody>
        </p:sp>
      </p:grpSp>
      <p:grpSp>
        <p:nvGrpSpPr>
          <p:cNvPr id="256" name="Group"/>
          <p:cNvGrpSpPr/>
          <p:nvPr/>
        </p:nvGrpSpPr>
        <p:grpSpPr>
          <a:xfrm>
            <a:off x="12029440" y="8778240"/>
            <a:ext cx="866987" cy="866987"/>
            <a:chOff x="0" y="0"/>
            <a:chExt cx="866986" cy="866986"/>
          </a:xfrm>
        </p:grpSpPr>
        <p:sp>
          <p:nvSpPr>
            <p:cNvPr id="253" name="Circle"/>
            <p:cNvSpPr/>
            <p:nvPr/>
          </p:nvSpPr>
          <p:spPr>
            <a:xfrm>
              <a:off x="0" y="0"/>
              <a:ext cx="866987" cy="866987"/>
            </a:xfrm>
            <a:prstGeom prst="ellipse">
              <a:avLst/>
            </a:prstGeom>
            <a:solidFill>
              <a:srgbClr val="7EAACF"/>
            </a:solidFill>
            <a:ln w="12700" cap="flat">
              <a:noFill/>
              <a:miter lim="400000"/>
            </a:ln>
            <a:effectLst/>
          </p:spPr>
          <p:txBody>
            <a:bodyPr wrap="square" lIns="65023" tIns="65023" rIns="65023" bIns="65023" numCol="1" anchor="ctr">
              <a:noAutofit/>
            </a:bodyPr>
            <a:lstStyle/>
            <a:p>
              <a:pPr algn="l" defTabSz="1300480">
                <a:defRPr sz="3800">
                  <a:solidFill>
                    <a:srgbClr val="3C4361"/>
                  </a:solidFill>
                  <a:latin typeface="Arial"/>
                  <a:ea typeface="Arial"/>
                  <a:cs typeface="Arial"/>
                  <a:sym typeface="Arial"/>
                </a:defRPr>
              </a:pPr>
            </a:p>
          </p:txBody>
        </p:sp>
        <p:sp>
          <p:nvSpPr>
            <p:cNvPr id="254" name="Shape"/>
            <p:cNvSpPr/>
            <p:nvPr/>
          </p:nvSpPr>
          <p:spPr>
            <a:xfrm>
              <a:off x="249459" y="258690"/>
              <a:ext cx="368069" cy="90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480">
                <a:defRPr sz="3800">
                  <a:solidFill>
                    <a:srgbClr val="3C4361"/>
                  </a:solidFill>
                  <a:latin typeface="Arial"/>
                  <a:ea typeface="Arial"/>
                  <a:cs typeface="Arial"/>
                  <a:sym typeface="Arial"/>
                </a:defRPr>
              </a:pPr>
            </a:p>
          </p:txBody>
        </p:sp>
        <p:sp>
          <p:nvSpPr>
            <p:cNvPr id="255" name="Shape"/>
            <p:cNvSpPr/>
            <p:nvPr/>
          </p:nvSpPr>
          <p:spPr>
            <a:xfrm>
              <a:off x="0" y="0"/>
              <a:ext cx="866987" cy="866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sz="3800">
                  <a:solidFill>
                    <a:srgbClr val="3C4361"/>
                  </a:solidFill>
                  <a:latin typeface="Arial"/>
                  <a:ea typeface="Arial"/>
                  <a:cs typeface="Arial"/>
                  <a:sym typeface="Aria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5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2000"/>
                                  </p:stCondLst>
                                  <p:iterate type="el" backwards="0">
                                    <p:tmAbs val="0"/>
                                  </p:iterate>
                                  <p:childTnLst>
                                    <p:set>
                                      <p:cBhvr>
                                        <p:cTn id="12" fill="hold"/>
                                        <p:tgtEl>
                                          <p:spTgt spid="234"/>
                                        </p:tgtEl>
                                        <p:attrNameLst>
                                          <p:attrName>style.visibility</p:attrName>
                                        </p:attrNameLst>
                                      </p:cBhvr>
                                      <p:to>
                                        <p:strVal val="visible"/>
                                      </p:to>
                                    </p:set>
                                  </p:childTnLst>
                                </p:cTn>
                              </p:par>
                            </p:childTnLst>
                          </p:cTn>
                        </p:par>
                        <p:par>
                          <p:cTn id="13" fill="hold">
                            <p:stCondLst>
                              <p:cond delay="2000"/>
                            </p:stCondLst>
                            <p:childTnLst>
                              <p:par>
                                <p:cTn id="14" presetClass="entr" nodeType="afterEffect" presetSubtype="0" presetID="1" grpId="4" fill="hold">
                                  <p:stCondLst>
                                    <p:cond delay="2000"/>
                                  </p:stCondLst>
                                  <p:iterate type="el" backwards="0">
                                    <p:tmAbs val="0"/>
                                  </p:iterate>
                                  <p:childTnLst>
                                    <p:set>
                                      <p:cBhvr>
                                        <p:cTn id="15" fill="hold"/>
                                        <p:tgtEl>
                                          <p:spTgt spid="237"/>
                                        </p:tgtEl>
                                        <p:attrNameLst>
                                          <p:attrName>style.visibility</p:attrName>
                                        </p:attrNameLst>
                                      </p:cBhvr>
                                      <p:to>
                                        <p:strVal val="visible"/>
                                      </p:to>
                                    </p:set>
                                  </p:childTnLst>
                                </p:cTn>
                              </p:par>
                            </p:childTnLst>
                          </p:cTn>
                        </p:par>
                        <p:par>
                          <p:cTn id="16" fill="hold">
                            <p:stCondLst>
                              <p:cond delay="4000"/>
                            </p:stCondLst>
                            <p:childTnLst>
                              <p:par>
                                <p:cTn id="17" presetClass="entr" nodeType="afterEffect" presetSubtype="0" presetID="1" grpId="5" fill="hold">
                                  <p:stCondLst>
                                    <p:cond delay="2000"/>
                                  </p:stCondLst>
                                  <p:iterate type="el" backwards="0">
                                    <p:tmAbs val="0"/>
                                  </p:iterate>
                                  <p:childTnLst>
                                    <p:set>
                                      <p:cBhvr>
                                        <p:cTn id="18" fill="hold"/>
                                        <p:tgtEl>
                                          <p:spTgt spid="240"/>
                                        </p:tgtEl>
                                        <p:attrNameLst>
                                          <p:attrName>style.visibility</p:attrName>
                                        </p:attrNameLst>
                                      </p:cBhvr>
                                      <p:to>
                                        <p:strVal val="visible"/>
                                      </p:to>
                                    </p:set>
                                  </p:childTnLst>
                                </p:cTn>
                              </p:par>
                            </p:childTnLst>
                          </p:cTn>
                        </p:par>
                        <p:par>
                          <p:cTn id="19" fill="hold">
                            <p:stCondLst>
                              <p:cond delay="6000"/>
                            </p:stCondLst>
                            <p:childTnLst>
                              <p:par>
                                <p:cTn id="20" presetClass="entr" nodeType="afterEffect" presetSubtype="0" presetID="1" grpId="6" fill="hold">
                                  <p:stCondLst>
                                    <p:cond delay="2000"/>
                                  </p:stCondLst>
                                  <p:iterate type="el" backwards="0">
                                    <p:tmAbs val="0"/>
                                  </p:iterate>
                                  <p:childTnLst>
                                    <p:set>
                                      <p:cBhvr>
                                        <p:cTn id="21" fill="hold"/>
                                        <p:tgtEl>
                                          <p:spTgt spid="243"/>
                                        </p:tgtEl>
                                        <p:attrNameLst>
                                          <p:attrName>style.visibility</p:attrName>
                                        </p:attrNameLst>
                                      </p:cBhvr>
                                      <p:to>
                                        <p:strVal val="visible"/>
                                      </p:to>
                                    </p:set>
                                  </p:childTnLst>
                                </p:cTn>
                              </p:par>
                            </p:childTnLst>
                          </p:cTn>
                        </p:par>
                        <p:par>
                          <p:cTn id="22" fill="hold">
                            <p:stCondLst>
                              <p:cond delay="8000"/>
                            </p:stCondLst>
                            <p:childTnLst>
                              <p:par>
                                <p:cTn id="23" presetClass="entr" nodeType="afterEffect" presetSubtype="0" presetID="1" grpId="7" fill="hold">
                                  <p:stCondLst>
                                    <p:cond delay="2000"/>
                                  </p:stCondLst>
                                  <p:iterate type="el" backwards="0">
                                    <p:tmAbs val="0"/>
                                  </p:iterate>
                                  <p:childTnLst>
                                    <p:set>
                                      <p:cBhvr>
                                        <p:cTn id="24" fill="hold"/>
                                        <p:tgtEl>
                                          <p:spTgt spid="246"/>
                                        </p:tgtEl>
                                        <p:attrNameLst>
                                          <p:attrName>style.visibility</p:attrName>
                                        </p:attrNameLst>
                                      </p:cBhvr>
                                      <p:to>
                                        <p:strVal val="visible"/>
                                      </p:to>
                                    </p:set>
                                  </p:childTnLst>
                                </p:cTn>
                              </p:par>
                            </p:childTnLst>
                          </p:cTn>
                        </p:par>
                        <p:par>
                          <p:cTn id="25" fill="hold">
                            <p:stCondLst>
                              <p:cond delay="10000"/>
                            </p:stCondLst>
                            <p:childTnLst>
                              <p:par>
                                <p:cTn id="26" presetClass="entr" nodeType="afterEffect" presetSubtype="0" presetID="1" grpId="8" fill="hold">
                                  <p:stCondLst>
                                    <p:cond delay="2000"/>
                                  </p:stCondLst>
                                  <p:iterate type="el" backwards="0">
                                    <p:tmAbs val="0"/>
                                  </p:iterate>
                                  <p:childTnLst>
                                    <p:set>
                                      <p:cBhvr>
                                        <p:cTn id="27" fill="hold"/>
                                        <p:tgtEl>
                                          <p:spTgt spid="249"/>
                                        </p:tgtEl>
                                        <p:attrNameLst>
                                          <p:attrName>style.visibility</p:attrName>
                                        </p:attrNameLst>
                                      </p:cBhvr>
                                      <p:to>
                                        <p:strVal val="visible"/>
                                      </p:to>
                                    </p:set>
                                  </p:childTnLst>
                                </p:cTn>
                              </p:par>
                            </p:childTnLst>
                          </p:cTn>
                        </p:par>
                        <p:par>
                          <p:cTn id="28" fill="hold">
                            <p:stCondLst>
                              <p:cond delay="12000"/>
                            </p:stCondLst>
                            <p:childTnLst>
                              <p:par>
                                <p:cTn id="29" presetClass="entr" nodeType="afterEffect" presetSubtype="8" presetID="2" grpId="9" fill="hold">
                                  <p:stCondLst>
                                    <p:cond delay="0"/>
                                  </p:stCondLst>
                                  <p:iterate type="el" backwards="0">
                                    <p:tmAbs val="0"/>
                                  </p:iterate>
                                  <p:childTnLst>
                                    <p:set>
                                      <p:cBhvr>
                                        <p:cTn id="30" fill="hold"/>
                                        <p:tgtEl>
                                          <p:spTgt spid="256"/>
                                        </p:tgtEl>
                                        <p:attrNameLst>
                                          <p:attrName>style.visibility</p:attrName>
                                        </p:attrNameLst>
                                      </p:cBhvr>
                                      <p:to>
                                        <p:strVal val="visible"/>
                                      </p:to>
                                    </p:set>
                                    <p:anim calcmode="lin" valueType="num">
                                      <p:cBhvr>
                                        <p:cTn id="31" dur="500" fill="hold"/>
                                        <p:tgtEl>
                                          <p:spTgt spid="256"/>
                                        </p:tgtEl>
                                        <p:attrNameLst>
                                          <p:attrName>ppt_x</p:attrName>
                                        </p:attrNameLst>
                                      </p:cBhvr>
                                      <p:tavLst>
                                        <p:tav tm="0">
                                          <p:val>
                                            <p:strVal val="0-#ppt_w/2"/>
                                          </p:val>
                                        </p:tav>
                                        <p:tav tm="100000">
                                          <p:val>
                                            <p:strVal val="#ppt_x"/>
                                          </p:val>
                                        </p:tav>
                                      </p:tavLst>
                                    </p:anim>
                                    <p:anim calcmode="lin" valueType="num">
                                      <p:cBhvr>
                                        <p:cTn id="32" dur="500" fill="hold"/>
                                        <p:tgtEl>
                                          <p:spTgt spid="2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2"/>
      <p:bldP build="whole" bldLvl="1" animBg="1" rev="0" advAuto="0" spid="237" grpId="4"/>
      <p:bldP build="whole" bldLvl="1" animBg="1" rev="0" advAuto="0" spid="249" grpId="8"/>
      <p:bldP build="whole" bldLvl="1" animBg="1" rev="0" advAuto="0" spid="234" grpId="3"/>
      <p:bldP build="whole" bldLvl="1" animBg="1" rev="0" advAuto="0" spid="256" grpId="9"/>
      <p:bldP build="whole" bldLvl="1" animBg="1" rev="0" advAuto="0" spid="219" grpId="1"/>
      <p:bldP build="whole" bldLvl="1" animBg="1" rev="0" advAuto="0" spid="240" grpId="5"/>
      <p:bldP build="whole" bldLvl="1" animBg="1" rev="0" advAuto="0" spid="246" grpId="7"/>
      <p:bldP build="whole" bldLvl="1" animBg="1" rev="0" advAuto="0" spid="243" grpId="6"/>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hree-Dimensional Design Space"/>
          <p:cNvSpPr txBox="1"/>
          <p:nvPr>
            <p:ph type="title"/>
          </p:nvPr>
        </p:nvSpPr>
        <p:spPr>
          <a:xfrm>
            <a:off x="952500" y="254000"/>
            <a:ext cx="11099800" cy="818158"/>
          </a:xfrm>
          <a:prstGeom prst="rect">
            <a:avLst/>
          </a:prstGeom>
        </p:spPr>
        <p:txBody>
          <a:bodyPr/>
          <a:lstStyle>
            <a:lvl1pPr defTabSz="344677">
              <a:defRPr sz="4719"/>
            </a:lvl1pPr>
          </a:lstStyle>
          <a:p>
            <a:pPr/>
            <a:r>
              <a:t>Three-Dimensional Design Space </a:t>
            </a:r>
          </a:p>
        </p:txBody>
      </p:sp>
      <p:sp>
        <p:nvSpPr>
          <p:cNvPr id="259" name="Here is a visualization of the design space, into which we can attempt to find suitable designs for various requirement dimensions. Let me call this ‘3D-Design Thinking’.…"/>
          <p:cNvSpPr txBox="1"/>
          <p:nvPr>
            <p:ph type="body" sz="half" idx="1"/>
          </p:nvPr>
        </p:nvSpPr>
        <p:spPr>
          <a:xfrm>
            <a:off x="444500" y="1733550"/>
            <a:ext cx="5334000" cy="6286500"/>
          </a:xfrm>
          <a:prstGeom prst="rect">
            <a:avLst/>
          </a:prstGeom>
        </p:spPr>
        <p:txBody>
          <a:bodyPr/>
          <a:lstStyle/>
          <a:p>
            <a:pPr marL="0" indent="0" defTabSz="370331">
              <a:lnSpc>
                <a:spcPts val="2800"/>
              </a:lnSpc>
              <a:spcBef>
                <a:spcPts val="900"/>
              </a:spcBef>
              <a:buSzTx/>
              <a:buNone/>
              <a:defRPr b="1" sz="1188"/>
            </a:pPr>
            <a:endParaRPr b="0" sz="972">
              <a:latin typeface="Times"/>
              <a:ea typeface="Times"/>
              <a:cs typeface="Times"/>
              <a:sym typeface="Times"/>
            </a:endParaRPr>
          </a:p>
          <a:p>
            <a:pPr marL="0" indent="0" defTabSz="370331">
              <a:lnSpc>
                <a:spcPts val="3700"/>
              </a:lnSpc>
              <a:spcBef>
                <a:spcPts val="900"/>
              </a:spcBef>
              <a:buSzTx/>
              <a:buNone/>
              <a:defRPr b="1" sz="1998"/>
            </a:pPr>
            <a:r>
              <a:t>Here is a visualization of the design space, into which we can attempt to find suitable designs for various requirement dimensions. Let me call this ‘3D-Design Thinking’. </a:t>
            </a:r>
            <a:endParaRPr>
              <a:latin typeface="Times"/>
              <a:ea typeface="Times"/>
              <a:cs typeface="Times"/>
              <a:sym typeface="Times"/>
            </a:endParaRPr>
          </a:p>
          <a:p>
            <a:pPr marL="370331" indent="-257175" defTabSz="370331">
              <a:lnSpc>
                <a:spcPts val="3700"/>
              </a:lnSpc>
              <a:spcBef>
                <a:spcPts val="1100"/>
              </a:spcBef>
              <a:buClr>
                <a:srgbClr val="000000"/>
              </a:buClr>
              <a:buSzPct val="100000"/>
              <a:buFont typeface="Helvetica Neue"/>
              <a:buAutoNum type="arabicPeriod" startAt="1"/>
              <a:defRPr b="1" sz="1998"/>
            </a:pPr>
            <a:r>
              <a:t>The Value or resource attribute dimension (usually about 15 of these at top level) </a:t>
            </a:r>
            <a:br/>
          </a:p>
          <a:p>
            <a:pPr marL="370331" indent="-257175" defTabSz="370331">
              <a:lnSpc>
                <a:spcPts val="3700"/>
              </a:lnSpc>
              <a:spcBef>
                <a:spcPts val="1100"/>
              </a:spcBef>
              <a:buClr>
                <a:srgbClr val="000000"/>
              </a:buClr>
              <a:buSzPct val="100000"/>
              <a:buFont typeface="Helvetica Neue"/>
              <a:buAutoNum type="arabicPeriod" startAt="1"/>
              <a:defRPr b="1" sz="1998"/>
            </a:pPr>
            <a:r>
              <a:t>The [Scale Parameter] Level dimension. Usually 3 to 7 of there per Scale. </a:t>
            </a:r>
            <a:br/>
          </a:p>
          <a:p>
            <a:pPr marL="370331" indent="-257175" defTabSz="370331">
              <a:lnSpc>
                <a:spcPts val="3700"/>
              </a:lnSpc>
              <a:spcBef>
                <a:spcPts val="1100"/>
              </a:spcBef>
              <a:buClr>
                <a:srgbClr val="000000"/>
              </a:buClr>
              <a:buSzPct val="100000"/>
              <a:buFont typeface="Helvetica Neue"/>
              <a:buAutoNum type="arabicPeriod" startAt="1"/>
              <a:defRPr b="1" sz="1998"/>
            </a:pPr>
            <a:r>
              <a:t>The Scale Parameter Attribute level dimension. About 5 to 20 of these usually. </a:t>
            </a:r>
            <a:br/>
          </a:p>
          <a:p>
            <a:pPr marL="0" indent="0" defTabSz="370331">
              <a:lnSpc>
                <a:spcPts val="2300"/>
              </a:lnSpc>
              <a:spcBef>
                <a:spcPts val="0"/>
              </a:spcBef>
              <a:buSzTx/>
              <a:buNone/>
              <a:defRPr sz="972">
                <a:latin typeface="Times"/>
                <a:ea typeface="Times"/>
                <a:cs typeface="Times"/>
                <a:sym typeface="Times"/>
              </a:defRPr>
            </a:pPr>
            <a:r>
              <a:t> </a:t>
            </a:r>
          </a:p>
        </p:txBody>
      </p:sp>
      <p:pic>
        <p:nvPicPr>
          <p:cNvPr id="260" name="page10image22192880.png" descr="page10image22192880.png"/>
          <p:cNvPicPr>
            <a:picLocks noChangeAspect="1"/>
          </p:cNvPicPr>
          <p:nvPr/>
        </p:nvPicPr>
        <p:blipFill>
          <a:blip r:embed="rId2">
            <a:extLst/>
          </a:blip>
          <a:stretch>
            <a:fillRect/>
          </a:stretch>
        </p:blipFill>
        <p:spPr>
          <a:xfrm>
            <a:off x="5865366" y="2220119"/>
            <a:ext cx="7039868" cy="3662857"/>
          </a:xfrm>
          <a:prstGeom prst="rect">
            <a:avLst/>
          </a:prstGeom>
          <a:ln w="12700">
            <a:miter lim="400000"/>
          </a:ln>
        </p:spPr>
      </p:pic>
      <p:sp>
        <p:nvSpPr>
          <p:cNvPr id="261" name="Text"/>
          <p:cNvSpPr txBox="1"/>
          <p:nvPr/>
        </p:nvSpPr>
        <p:spPr>
          <a:xfrm>
            <a:off x="-24333200" y="-10713950"/>
            <a:ext cx="366107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2800"/>
              </a:lnSpc>
              <a:defRPr b="0" sz="1200">
                <a:latin typeface="Times"/>
                <a:ea typeface="Times"/>
                <a:cs typeface="Times"/>
                <a:sym typeface="Times"/>
              </a:defRPr>
            </a:lvl1pPr>
          </a:lstStyle>
          <a:p>
            <a:pPr/>
            <a:r>
              <a:t> </a:t>
            </a:r>
          </a:p>
        </p:txBody>
      </p:sp>
      <p:sp>
        <p:nvSpPr>
          <p:cNvPr id="262" name="Text"/>
          <p:cNvSpPr txBox="1"/>
          <p:nvPr/>
        </p:nvSpPr>
        <p:spPr>
          <a:xfrm>
            <a:off x="6146088" y="4646270"/>
            <a:ext cx="712624" cy="461060"/>
          </a:xfrm>
          <a:prstGeom prst="rect">
            <a:avLst/>
          </a:prstGeom>
          <a:ln w="12700">
            <a:miter lim="400000"/>
          </a:ln>
        </p:spPr>
        <p:txBody>
          <a:bodyPr wrap="none" lIns="50800" tIns="50800" rIns="50800" bIns="50800" anchor="ctr">
            <a:spAutoFit/>
          </a:bodyPr>
          <a:lstStyle/>
          <a:p>
            <a:pPr/>
          </a:p>
        </p:txBody>
      </p:sp>
      <p:sp>
        <p:nvSpPr>
          <p:cNvPr id="263" name="Source:…"/>
          <p:cNvSpPr txBox="1"/>
          <p:nvPr/>
        </p:nvSpPr>
        <p:spPr>
          <a:xfrm>
            <a:off x="7231684" y="7611567"/>
            <a:ext cx="4739032"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a:pPr>
            <a:r>
              <a:t>Source:</a:t>
            </a:r>
          </a:p>
          <a:p>
            <a:pPr>
              <a:defRPr b="0"/>
            </a:pPr>
            <a:r>
              <a:t>anna.maria.karlowska@gmail.com</a:t>
            </a:r>
          </a:p>
        </p:txBody>
      </p:sp>
      <p:sp>
        <p:nvSpPr>
          <p:cNvPr id="264" name="Line"/>
          <p:cNvSpPr/>
          <p:nvPr/>
        </p:nvSpPr>
        <p:spPr>
          <a:xfrm flipV="1">
            <a:off x="4948965" y="2692069"/>
            <a:ext cx="1445089" cy="1171906"/>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5" name="Line"/>
          <p:cNvSpPr/>
          <p:nvPr/>
        </p:nvSpPr>
        <p:spPr>
          <a:xfrm flipV="1">
            <a:off x="3365698" y="3800276"/>
            <a:ext cx="4306492" cy="1342166"/>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6" name="Line"/>
          <p:cNvSpPr/>
          <p:nvPr/>
        </p:nvSpPr>
        <p:spPr>
          <a:xfrm flipV="1">
            <a:off x="5270698" y="5053344"/>
            <a:ext cx="2214828" cy="1363038"/>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a Total of 12 Design Propositions,…"/>
          <p:cNvSpPr txBox="1"/>
          <p:nvPr>
            <p:ph type="title"/>
          </p:nvPr>
        </p:nvSpPr>
        <p:spPr>
          <a:prstGeom prst="rect">
            <a:avLst/>
          </a:prstGeom>
        </p:spPr>
        <p:txBody>
          <a:bodyPr/>
          <a:lstStyle/>
          <a:p>
            <a:pPr defTabSz="373887">
              <a:defRPr sz="5119"/>
            </a:pPr>
            <a:r>
              <a:t>a Total of 12 Design Propositions,</a:t>
            </a:r>
          </a:p>
          <a:p>
            <a:pPr defTabSz="373887">
              <a:defRPr sz="5119"/>
            </a:pPr>
            <a:r>
              <a:t>See the paper</a:t>
            </a:r>
          </a:p>
          <a:p>
            <a:pPr defTabSz="373887">
              <a:defRPr sz="5119"/>
            </a:pPr>
            <a:r>
              <a:rPr u="sng">
                <a:hlinkClick r:id="rId2" invalidUrl="" action="" tgtFrame="" tooltip="" history="1" highlightClick="0" endSnd="0"/>
              </a:rPr>
              <a:t>http://concepts.gilb.com/dl956</a:t>
            </a:r>
          </a:p>
        </p:txBody>
      </p:sp>
      <p:sp>
        <p:nvSpPr>
          <p:cNvPr id="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Constructs”…"/>
          <p:cNvSpPr txBox="1"/>
          <p:nvPr>
            <p:ph type="title"/>
          </p:nvPr>
        </p:nvSpPr>
        <p:spPr>
          <a:prstGeom prst="rect">
            <a:avLst/>
          </a:prstGeom>
        </p:spPr>
        <p:txBody>
          <a:bodyPr/>
          <a:lstStyle/>
          <a:p>
            <a:pPr defTabSz="502412">
              <a:defRPr sz="6880"/>
            </a:pPr>
            <a:r>
              <a:t>“Constructs”</a:t>
            </a:r>
          </a:p>
          <a:p>
            <a:pPr defTabSz="502412">
              <a:defRPr sz="6880"/>
            </a:pPr>
            <a:r>
              <a:t>(we defined terms)</a:t>
            </a:r>
          </a:p>
        </p:txBody>
      </p:sp>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Part B.…"/>
          <p:cNvSpPr txBox="1"/>
          <p:nvPr>
            <p:ph type="title"/>
          </p:nvPr>
        </p:nvSpPr>
        <p:spPr>
          <a:prstGeom prst="rect">
            <a:avLst/>
          </a:prstGeom>
          <a:solidFill>
            <a:schemeClr val="accent5">
              <a:hueOff val="-82419"/>
              <a:satOff val="-9513"/>
              <a:lumOff val="-16343"/>
            </a:schemeClr>
          </a:solidFill>
        </p:spPr>
        <p:txBody>
          <a:bodyPr/>
          <a:lstStyle/>
          <a:p>
            <a:pPr defTabSz="572516">
              <a:defRPr sz="6370"/>
            </a:pPr>
            <a:r>
              <a:rPr sz="5096">
                <a:latin typeface="Helvetica"/>
                <a:ea typeface="Helvetica"/>
                <a:cs typeface="Helvetica"/>
                <a:sym typeface="Helvetica"/>
              </a:rPr>
              <a:t>Part B. </a:t>
            </a:r>
            <a:endParaRPr sz="5096">
              <a:latin typeface="Helvetica"/>
              <a:ea typeface="Helvetica"/>
              <a:cs typeface="Helvetica"/>
              <a:sym typeface="Helvetica"/>
            </a:endParaRPr>
          </a:p>
          <a:p>
            <a:pPr defTabSz="572516">
              <a:defRPr sz="6370"/>
            </a:pPr>
            <a:r>
              <a:rPr sz="5096">
                <a:latin typeface="Helvetica"/>
                <a:ea typeface="Helvetica"/>
                <a:cs typeface="Helvetica"/>
                <a:sym typeface="Helvetica"/>
              </a:rPr>
              <a:t>The Planguage Concept Glossary [12]</a:t>
            </a:r>
            <a:r>
              <a:t> </a:t>
            </a:r>
          </a:p>
        </p:txBody>
      </p:sp>
      <p:sp>
        <p:nvSpPr>
          <p:cNvPr id="276" name="Figure B1. The many pointers to a concept.…"/>
          <p:cNvSpPr txBox="1"/>
          <p:nvPr>
            <p:ph type="body" idx="1"/>
          </p:nvPr>
        </p:nvSpPr>
        <p:spPr>
          <a:xfrm>
            <a:off x="1278258" y="5465141"/>
            <a:ext cx="11322962" cy="6286501"/>
          </a:xfrm>
          <a:prstGeom prst="rect">
            <a:avLst/>
          </a:prstGeom>
        </p:spPr>
        <p:txBody>
          <a:bodyPr/>
          <a:lstStyle/>
          <a:p>
            <a:pPr marL="0" indent="0" defTabSz="457200">
              <a:lnSpc>
                <a:spcPts val="5700"/>
              </a:lnSpc>
              <a:spcBef>
                <a:spcPts val="1200"/>
              </a:spcBef>
              <a:buSzTx/>
              <a:buNone/>
              <a:defRPr b="1" sz="2400"/>
            </a:pPr>
            <a:endParaRPr b="0" sz="1200">
              <a:latin typeface="Times"/>
              <a:ea typeface="Times"/>
              <a:cs typeface="Times"/>
              <a:sym typeface="Times"/>
            </a:endParaRPr>
          </a:p>
          <a:p>
            <a:pPr marL="0" indent="0" defTabSz="457200">
              <a:lnSpc>
                <a:spcPts val="2800"/>
              </a:lnSpc>
              <a:spcBef>
                <a:spcPts val="0"/>
              </a:spcBef>
              <a:buSzTx/>
              <a:buNone/>
              <a:defRPr sz="1200">
                <a:latin typeface="Times"/>
                <a:ea typeface="Times"/>
                <a:cs typeface="Times"/>
                <a:sym typeface="Times"/>
              </a:defRPr>
            </a:pPr>
          </a:p>
          <a:p>
            <a:pPr marL="0" indent="0" defTabSz="457200">
              <a:lnSpc>
                <a:spcPts val="3500"/>
              </a:lnSpc>
              <a:spcBef>
                <a:spcPts val="1200"/>
              </a:spcBef>
              <a:buSzTx/>
              <a:buNone/>
              <a:defRPr sz="1466"/>
            </a:pPr>
            <a:r>
              <a:rPr b="1"/>
              <a:t>Figure B1. </a:t>
            </a:r>
            <a:r>
              <a:t>The many pointers to a concept. </a:t>
            </a:r>
            <a:endParaRPr sz="1200">
              <a:latin typeface="Times"/>
              <a:ea typeface="Times"/>
              <a:cs typeface="Times"/>
              <a:sym typeface="Times"/>
            </a:endParaRPr>
          </a:p>
          <a:p>
            <a:pPr marL="0" indent="0" defTabSz="457200">
              <a:lnSpc>
                <a:spcPts val="3400"/>
              </a:lnSpc>
              <a:spcBef>
                <a:spcPts val="1200"/>
              </a:spcBef>
              <a:buSzTx/>
              <a:buNone/>
              <a:defRPr sz="1466"/>
            </a:pPr>
            <a:r>
              <a:t>The Planguage Concept Glossary is the conceptual foundation for my design theory. It pins down about 800 related concepts, in an integrated way. That is, every concept is </a:t>
            </a:r>
            <a:r>
              <a:rPr i="1"/>
              <a:t>completely aware </a:t>
            </a:r>
            <a:r>
              <a:t>of all the others. In fact defined concepts are used to define other concepts, more accurately. </a:t>
            </a:r>
            <a:endParaRPr sz="1200">
              <a:latin typeface="Times"/>
              <a:ea typeface="Times"/>
              <a:cs typeface="Times"/>
              <a:sym typeface="Times"/>
            </a:endParaRPr>
          </a:p>
        </p:txBody>
      </p:sp>
      <p:pic>
        <p:nvPicPr>
          <p:cNvPr id="277" name="page20image22236208.png" descr="page20image22236208.png"/>
          <p:cNvPicPr>
            <a:picLocks noChangeAspect="1"/>
          </p:cNvPicPr>
          <p:nvPr/>
        </p:nvPicPr>
        <p:blipFill>
          <a:blip r:embed="rId3">
            <a:extLst/>
          </a:blip>
          <a:srcRect l="4147" t="0" r="6323" b="0"/>
          <a:stretch>
            <a:fillRect/>
          </a:stretch>
        </p:blipFill>
        <p:spPr>
          <a:xfrm>
            <a:off x="561578" y="3075870"/>
            <a:ext cx="11881786" cy="4673601"/>
          </a:xfrm>
          <a:prstGeom prst="rect">
            <a:avLst/>
          </a:prstGeom>
          <a:ln w="12700">
            <a:miter lim="400000"/>
          </a:ln>
        </p:spPr>
      </p:pic>
      <p:sp>
        <p:nvSpPr>
          <p:cNvPr id="278" name="Text"/>
          <p:cNvSpPr txBox="1"/>
          <p:nvPr/>
        </p:nvSpPr>
        <p:spPr>
          <a:xfrm>
            <a:off x="57150" y="1716695"/>
            <a:ext cx="1403338"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2800"/>
              </a:lnSpc>
              <a:defRPr b="0" sz="1200">
                <a:latin typeface="Times"/>
                <a:ea typeface="Times"/>
                <a:cs typeface="Times"/>
                <a:sym typeface="Times"/>
              </a:defRPr>
            </a:lvl1pPr>
          </a:lstStyle>
          <a:p>
            <a:pPr/>
            <a:r>
              <a:t> </a:t>
            </a:r>
          </a:p>
        </p:txBody>
      </p:sp>
      <p:sp>
        <p:nvSpPr>
          <p:cNvPr id="279" name="www.gilb.com/DL386"/>
          <p:cNvSpPr txBox="1"/>
          <p:nvPr/>
        </p:nvSpPr>
        <p:spPr>
          <a:xfrm>
            <a:off x="5237689" y="2420704"/>
            <a:ext cx="2799614" cy="4366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2200"/>
            </a:lvl1pPr>
          </a:lstStyle>
          <a:p>
            <a:pPr/>
            <a:r>
              <a:t>www.gilb.com/DL386</a:t>
            </a:r>
          </a:p>
        </p:txBody>
      </p:sp>
      <p:sp>
        <p:nvSpPr>
          <p:cNvPr id="2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Glossary Build in www.ValPlan.net…"/>
          <p:cNvSpPr txBox="1"/>
          <p:nvPr>
            <p:ph type="title"/>
          </p:nvPr>
        </p:nvSpPr>
        <p:spPr>
          <a:xfrm>
            <a:off x="114630" y="-101600"/>
            <a:ext cx="12775540" cy="1126266"/>
          </a:xfrm>
          <a:prstGeom prst="rect">
            <a:avLst/>
          </a:prstGeom>
          <a:solidFill>
            <a:schemeClr val="accent5">
              <a:hueOff val="-82419"/>
              <a:satOff val="-9513"/>
              <a:lumOff val="-16343"/>
            </a:schemeClr>
          </a:solidFill>
        </p:spPr>
        <p:txBody>
          <a:bodyPr/>
          <a:lstStyle/>
          <a:p>
            <a:pPr>
              <a:defRPr sz="2200">
                <a:solidFill>
                  <a:srgbClr val="FFFFFF"/>
                </a:solidFill>
              </a:defRPr>
            </a:pPr>
            <a:r>
              <a:t>Glossary Build in www.ValPlan.net</a:t>
            </a:r>
          </a:p>
          <a:p>
            <a:pPr>
              <a:defRPr sz="2200">
                <a:solidFill>
                  <a:srgbClr val="FFFFFF"/>
                </a:solidFill>
              </a:defRPr>
            </a:pPr>
            <a:r>
              <a:t>ValPlan app can build user-tailored Glossaries in several ways:</a:t>
            </a:r>
          </a:p>
        </p:txBody>
      </p:sp>
      <p:sp>
        <p:nvSpPr>
          <p:cNvPr id="285" name="ValPlan app can build user-tailored Glossaries in several ways:…"/>
          <p:cNvSpPr txBox="1"/>
          <p:nvPr>
            <p:ph type="body" sz="half" idx="1"/>
          </p:nvPr>
        </p:nvSpPr>
        <p:spPr>
          <a:xfrm>
            <a:off x="376766" y="1236133"/>
            <a:ext cx="5990432" cy="6919252"/>
          </a:xfrm>
          <a:prstGeom prst="rect">
            <a:avLst/>
          </a:prstGeom>
        </p:spPr>
        <p:txBody>
          <a:bodyPr/>
          <a:lstStyle/>
          <a:p>
            <a:pPr marL="0" indent="0" defTabSz="457200">
              <a:spcBef>
                <a:spcPts val="0"/>
              </a:spcBef>
              <a:buSzTx/>
              <a:buNone/>
              <a:defRPr sz="1900">
                <a:uFill>
                  <a:solidFill>
                    <a:srgbClr val="000000"/>
                  </a:solidFill>
                </a:uFill>
              </a:defRPr>
            </a:pPr>
            <a:r>
              <a:rPr b="1">
                <a:latin typeface="Times"/>
                <a:ea typeface="Times"/>
                <a:cs typeface="Times"/>
                <a:sym typeface="Times"/>
              </a:rPr>
              <a:t>ValPlan app can build user-tailored Glossaries in several ways:</a:t>
            </a:r>
            <a:endParaRPr b="1">
              <a:latin typeface="Times"/>
              <a:ea typeface="Times"/>
              <a:cs typeface="Times"/>
              <a:sym typeface="Times"/>
            </a:endParaRPr>
          </a:p>
          <a:p>
            <a:pPr marL="0" indent="0" defTabSz="457200">
              <a:spcBef>
                <a:spcPts val="0"/>
              </a:spcBef>
              <a:buSzTx/>
              <a:buNone/>
              <a:defRPr sz="1900">
                <a:uFill>
                  <a:solidFill>
                    <a:srgbClr val="000000"/>
                  </a:solidFill>
                </a:uFill>
              </a:defRPr>
            </a:pPr>
            <a:endParaRPr b="1">
              <a:latin typeface="Times"/>
              <a:ea typeface="Times"/>
              <a:cs typeface="Times"/>
              <a:sym typeface="Times"/>
            </a:endParaRPr>
          </a:p>
          <a:p>
            <a:pPr marL="228600" indent="-228600" defTabSz="457200">
              <a:spcBef>
                <a:spcPts val="0"/>
              </a:spcBef>
              <a:buSzPct val="100000"/>
              <a:buAutoNum type="alphaLcPeriod" startAt="1"/>
              <a:defRPr b="1" sz="1900">
                <a:uFill>
                  <a:solidFill>
                    <a:srgbClr val="000000"/>
                  </a:solidFill>
                </a:uFill>
                <a:latin typeface="Times"/>
                <a:ea typeface="Times"/>
                <a:cs typeface="Times"/>
                <a:sym typeface="Times"/>
              </a:defRPr>
            </a:pPr>
            <a:r>
              <a:t>User additions can be made to additional parameter libraries, such as defined Scales of Measure.</a:t>
            </a:r>
          </a:p>
          <a:p>
            <a:pPr marL="0" indent="0" defTabSz="457200">
              <a:spcBef>
                <a:spcPts val="0"/>
              </a:spcBef>
              <a:buSzTx/>
              <a:buNone/>
              <a:defRPr b="1" sz="1900">
                <a:uFill>
                  <a:solidFill>
                    <a:srgbClr val="000000"/>
                  </a:solidFill>
                </a:uFill>
                <a:latin typeface="Times"/>
                <a:ea typeface="Times"/>
                <a:cs typeface="Times"/>
                <a:sym typeface="Times"/>
              </a:defRPr>
            </a:pPr>
          </a:p>
          <a:p>
            <a:pPr marL="228600" indent="-228600" defTabSz="457200">
              <a:spcBef>
                <a:spcPts val="0"/>
              </a:spcBef>
              <a:buSzPct val="100000"/>
              <a:buAutoNum type="alphaLcPeriod" startAt="2"/>
              <a:defRPr b="1" sz="1900">
                <a:uFill>
                  <a:solidFill>
                    <a:srgbClr val="000000"/>
                  </a:solidFill>
                </a:uFill>
                <a:latin typeface="Times"/>
                <a:ea typeface="Times"/>
                <a:cs typeface="Times"/>
                <a:sym typeface="Times"/>
              </a:defRPr>
            </a:pPr>
            <a:r>
              <a:t>Local Definitions of Terms are automatically recognized, and reused in a variety of ways: </a:t>
            </a:r>
          </a:p>
          <a:p>
            <a:pPr marL="0" indent="0" defTabSz="457200">
              <a:spcBef>
                <a:spcPts val="0"/>
              </a:spcBef>
              <a:buSzTx/>
              <a:buNone/>
              <a:defRPr b="1" sz="1900">
                <a:uFill>
                  <a:solidFill>
                    <a:srgbClr val="000000"/>
                  </a:solidFill>
                </a:uFill>
                <a:latin typeface="Times"/>
                <a:ea typeface="Times"/>
                <a:cs typeface="Times"/>
                <a:sym typeface="Times"/>
              </a:defRPr>
            </a:pPr>
          </a:p>
          <a:p>
            <a:pPr marL="0" indent="0" defTabSz="457200">
              <a:spcBef>
                <a:spcPts val="0"/>
              </a:spcBef>
              <a:buSzTx/>
              <a:buNone/>
              <a:defRPr b="1" sz="1900">
                <a:uFill>
                  <a:solidFill>
                    <a:srgbClr val="000000"/>
                  </a:solidFill>
                </a:uFill>
                <a:latin typeface="Times"/>
                <a:ea typeface="Times"/>
                <a:cs typeface="Times"/>
                <a:sym typeface="Times"/>
              </a:defRPr>
            </a:pPr>
            <a:r>
              <a:t>for example a ‘[Scale Parameter]’ not by a user in  Scale definition, automatically gives rise to a field just below the Scale where we can define it. </a:t>
            </a:r>
          </a:p>
          <a:p>
            <a:pPr marL="0" indent="0" defTabSz="457200">
              <a:spcBef>
                <a:spcPts val="0"/>
              </a:spcBef>
              <a:buSzTx/>
              <a:buNone/>
              <a:defRPr b="1" sz="1900">
                <a:uFill>
                  <a:solidFill>
                    <a:srgbClr val="000000"/>
                  </a:solidFill>
                </a:uFill>
                <a:latin typeface="Times"/>
                <a:ea typeface="Times"/>
                <a:cs typeface="Times"/>
                <a:sym typeface="Times"/>
              </a:defRPr>
            </a:pPr>
          </a:p>
          <a:p>
            <a:pPr marL="0" indent="0" defTabSz="457200">
              <a:spcBef>
                <a:spcPts val="0"/>
              </a:spcBef>
              <a:buSzTx/>
              <a:buNone/>
              <a:defRPr b="1" sz="1900">
                <a:uFill>
                  <a:solidFill>
                    <a:srgbClr val="000000"/>
                  </a:solidFill>
                </a:uFill>
                <a:latin typeface="Times"/>
                <a:ea typeface="Times"/>
                <a:cs typeface="Times"/>
                <a:sym typeface="Times"/>
              </a:defRPr>
            </a:pPr>
            <a:r>
              <a:t>Then, in all possible Scale points (Benchmarks, Targets, Constraints) it is automatically made available for reuse, as a ‘list of Scale Parameters’ (Like [Cities] ) with their defined dimensions (like LA, NY, Oslo) ready for selection in a phrase like ‘Wish 60% [City = Oslo…. ]’ .</a:t>
            </a:r>
          </a:p>
          <a:p>
            <a:pPr marL="228600" indent="-228600" defTabSz="457200">
              <a:spcBef>
                <a:spcPts val="0"/>
              </a:spcBef>
              <a:buSzPct val="100000"/>
              <a:buAutoNum type="alphaLcPeriod" startAt="3"/>
              <a:defRPr b="1" sz="1900">
                <a:uFill>
                  <a:solidFill>
                    <a:srgbClr val="000000"/>
                  </a:solidFill>
                </a:uFill>
                <a:latin typeface="Times"/>
                <a:ea typeface="Times"/>
                <a:cs typeface="Times"/>
                <a:sym typeface="Times"/>
              </a:defRPr>
            </a:pPr>
            <a:r>
              <a:t>Project Glossary: any term defined in  project can be put into a project wide glossary.</a:t>
            </a:r>
          </a:p>
          <a:p>
            <a:pPr marL="228600" indent="-228600" defTabSz="457200">
              <a:spcBef>
                <a:spcPts val="0"/>
              </a:spcBef>
              <a:buSzPct val="100000"/>
              <a:buAutoNum type="alphaLcPeriod" startAt="3"/>
              <a:defRPr b="1" sz="1900">
                <a:uFill>
                  <a:solidFill>
                    <a:srgbClr val="000000"/>
                  </a:solidFill>
                </a:uFill>
                <a:latin typeface="Times"/>
                <a:ea typeface="Times"/>
                <a:cs typeface="Times"/>
                <a:sym typeface="Times"/>
              </a:defRPr>
            </a:pPr>
            <a:r>
              <a:t>Corporate Glossary: any project glossary term can be collected in a corporate wide glossary.</a:t>
            </a:r>
          </a:p>
        </p:txBody>
      </p:sp>
      <p:grpSp>
        <p:nvGrpSpPr>
          <p:cNvPr id="288" name="Screenshot 2019-06-25 at 21.44.04.png"/>
          <p:cNvGrpSpPr/>
          <p:nvPr/>
        </p:nvGrpSpPr>
        <p:grpSpPr>
          <a:xfrm>
            <a:off x="6544770" y="4562203"/>
            <a:ext cx="6483115" cy="5364964"/>
            <a:chOff x="0" y="0"/>
            <a:chExt cx="6483114" cy="5364963"/>
          </a:xfrm>
        </p:grpSpPr>
        <p:pic>
          <p:nvPicPr>
            <p:cNvPr id="287" name="Screenshot 2019-06-25 at 21.44.04.png" descr="Screenshot 2019-06-25 at 21.44.04.png"/>
            <p:cNvPicPr>
              <a:picLocks noChangeAspect="1"/>
            </p:cNvPicPr>
            <p:nvPr/>
          </p:nvPicPr>
          <p:blipFill>
            <a:blip r:embed="rId2">
              <a:extLst/>
            </a:blip>
            <a:stretch>
              <a:fillRect/>
            </a:stretch>
          </p:blipFill>
          <p:spPr>
            <a:xfrm>
              <a:off x="215900" y="139700"/>
              <a:ext cx="6051315" cy="4806164"/>
            </a:xfrm>
            <a:prstGeom prst="rect">
              <a:avLst/>
            </a:prstGeom>
            <a:ln>
              <a:noFill/>
            </a:ln>
            <a:effectLst/>
          </p:spPr>
        </p:pic>
        <p:pic>
          <p:nvPicPr>
            <p:cNvPr id="286" name="Screenshot 2019-06-25 at 21.44.04.png" descr="Screenshot 2019-06-25 at 21.44.04.png"/>
            <p:cNvPicPr>
              <a:picLocks noChangeAspect="0"/>
            </p:cNvPicPr>
            <p:nvPr/>
          </p:nvPicPr>
          <p:blipFill>
            <a:blip r:embed="rId3">
              <a:extLst/>
            </a:blip>
            <a:stretch>
              <a:fillRect/>
            </a:stretch>
          </p:blipFill>
          <p:spPr>
            <a:xfrm>
              <a:off x="0" y="0"/>
              <a:ext cx="6483115" cy="5364964"/>
            </a:xfrm>
            <a:prstGeom prst="rect">
              <a:avLst/>
            </a:prstGeom>
            <a:effectLst/>
          </p:spPr>
        </p:pic>
      </p:grpSp>
      <p:pic>
        <p:nvPicPr>
          <p:cNvPr id="289" name="Screenshot 2019-06-25 at 21.46.50.png" descr="Screenshot 2019-06-25 at 21.46.50.png"/>
          <p:cNvPicPr>
            <a:picLocks noChangeAspect="1"/>
          </p:cNvPicPr>
          <p:nvPr/>
        </p:nvPicPr>
        <p:blipFill>
          <a:blip r:embed="rId4">
            <a:extLst/>
          </a:blip>
          <a:stretch>
            <a:fillRect/>
          </a:stretch>
        </p:blipFill>
        <p:spPr>
          <a:xfrm>
            <a:off x="6680236" y="822999"/>
            <a:ext cx="6483116" cy="3428704"/>
          </a:xfrm>
          <a:prstGeom prst="rect">
            <a:avLst/>
          </a:prstGeom>
          <a:ln w="12700">
            <a:miter lim="400000"/>
          </a:ln>
        </p:spPr>
      </p:pic>
      <p:sp>
        <p:nvSpPr>
          <p:cNvPr id="2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Part C.   The Planning Language,  ‘Planguage’"/>
          <p:cNvSpPr txBox="1"/>
          <p:nvPr>
            <p:ph type="title"/>
          </p:nvPr>
        </p:nvSpPr>
        <p:spPr>
          <a:xfrm>
            <a:off x="1980207" y="253999"/>
            <a:ext cx="10072093" cy="1080428"/>
          </a:xfrm>
          <a:prstGeom prst="rect">
            <a:avLst/>
          </a:prstGeom>
        </p:spPr>
        <p:txBody>
          <a:bodyPr/>
          <a:lstStyle/>
          <a:p>
            <a:pPr defTabSz="356362">
              <a:defRPr sz="3660"/>
            </a:pPr>
            <a:r>
              <a:t>Part C.</a:t>
            </a:r>
            <a:r>
              <a:t>   The</a:t>
            </a:r>
            <a:r>
              <a:t> Planning Language,  ‘</a:t>
            </a:r>
            <a:r>
              <a:t>Planguage</a:t>
            </a:r>
            <a:r>
              <a:t>’  </a:t>
            </a:r>
          </a:p>
        </p:txBody>
      </p:sp>
      <p:sp>
        <p:nvSpPr>
          <p:cNvPr id="293" name="‘Planguage:…"/>
          <p:cNvSpPr txBox="1"/>
          <p:nvPr>
            <p:ph type="body" sz="quarter" idx="1"/>
          </p:nvPr>
        </p:nvSpPr>
        <p:spPr>
          <a:xfrm>
            <a:off x="376766" y="2597150"/>
            <a:ext cx="3747229" cy="6286501"/>
          </a:xfrm>
          <a:prstGeom prst="rect">
            <a:avLst/>
          </a:prstGeom>
        </p:spPr>
        <p:txBody>
          <a:bodyPr/>
          <a:lstStyle/>
          <a:p>
            <a:pPr marL="0" indent="0" defTabSz="269747">
              <a:spcBef>
                <a:spcPts val="0"/>
              </a:spcBef>
              <a:buSzTx/>
              <a:buNone/>
              <a:defRPr b="1" sz="2890">
                <a:uFill>
                  <a:solidFill>
                    <a:srgbClr val="000000"/>
                  </a:solidFill>
                </a:uFill>
              </a:defRPr>
            </a:pPr>
          </a:p>
          <a:p>
            <a:pPr marL="0" indent="0" defTabSz="269747">
              <a:spcBef>
                <a:spcPts val="0"/>
              </a:spcBef>
              <a:buSzTx/>
              <a:buNone/>
              <a:defRPr sz="2890">
                <a:uFill>
                  <a:solidFill>
                    <a:srgbClr val="000000"/>
                  </a:solidFill>
                </a:uFill>
              </a:defRPr>
            </a:pPr>
            <a:r>
              <a:t>‘</a:t>
            </a:r>
            <a:r>
              <a:t>Planguage: </a:t>
            </a:r>
          </a:p>
          <a:p>
            <a:pPr marL="0" indent="0" defTabSz="269747">
              <a:spcBef>
                <a:spcPts val="0"/>
              </a:spcBef>
              <a:buSzTx/>
              <a:buNone/>
              <a:defRPr sz="2890">
                <a:uFill>
                  <a:solidFill>
                    <a:srgbClr val="000000"/>
                  </a:solidFill>
                </a:uFill>
              </a:defRPr>
            </a:pPr>
          </a:p>
          <a:p>
            <a:pPr marL="0" indent="0" defTabSz="269747">
              <a:spcBef>
                <a:spcPts val="0"/>
              </a:spcBef>
              <a:buSzTx/>
              <a:buNone/>
              <a:defRPr sz="2890">
                <a:uFill>
                  <a:solidFill>
                    <a:srgbClr val="000000"/>
                  </a:solidFill>
                </a:uFill>
              </a:defRPr>
            </a:pPr>
            <a:r>
              <a:t>an 'engineering' language and process</a:t>
            </a:r>
          </a:p>
          <a:p>
            <a:pPr marL="0" indent="0" defTabSz="269747">
              <a:spcBef>
                <a:spcPts val="0"/>
              </a:spcBef>
              <a:buSzTx/>
              <a:buNone/>
              <a:defRPr sz="2890">
                <a:uFill>
                  <a:solidFill>
                    <a:srgbClr val="000000"/>
                  </a:solidFill>
                </a:uFill>
              </a:defRPr>
            </a:pPr>
          </a:p>
          <a:p>
            <a:pPr marL="0" indent="0" defTabSz="269747">
              <a:spcBef>
                <a:spcPts val="0"/>
              </a:spcBef>
              <a:buSzTx/>
              <a:buNone/>
              <a:defRPr sz="2890">
                <a:uFill>
                  <a:solidFill>
                    <a:srgbClr val="000000"/>
                  </a:solidFill>
                </a:uFill>
              </a:defRPr>
            </a:pPr>
            <a:r>
              <a:t> for real software and </a:t>
            </a:r>
            <a:r>
              <a:t>s</a:t>
            </a:r>
            <a:r>
              <a:t>ystems engineering - </a:t>
            </a:r>
          </a:p>
          <a:p>
            <a:pPr marL="0" indent="0" defTabSz="269747">
              <a:spcBef>
                <a:spcPts val="0"/>
              </a:spcBef>
              <a:buSzTx/>
              <a:buNone/>
              <a:defRPr sz="2890">
                <a:uFill>
                  <a:solidFill>
                    <a:srgbClr val="000000"/>
                  </a:solidFill>
                </a:uFill>
              </a:defRPr>
            </a:pPr>
          </a:p>
          <a:p>
            <a:pPr marL="0" indent="0" defTabSz="269747">
              <a:spcBef>
                <a:spcPts val="0"/>
              </a:spcBef>
              <a:buSzTx/>
              <a:buNone/>
              <a:defRPr sz="2890">
                <a:uFill>
                  <a:solidFill>
                    <a:srgbClr val="000000"/>
                  </a:solidFill>
                </a:uFill>
              </a:defRPr>
            </a:pPr>
            <a:r>
              <a:t>not </a:t>
            </a:r>
            <a:r>
              <a:t>‘</a:t>
            </a:r>
            <a:r>
              <a:t>programming'</a:t>
            </a:r>
            <a:r>
              <a:t> </a:t>
            </a:r>
          </a:p>
          <a:p>
            <a:pPr marL="0" indent="0" defTabSz="269747">
              <a:spcBef>
                <a:spcPts val="0"/>
              </a:spcBef>
              <a:buSzTx/>
              <a:buNone/>
              <a:defRPr sz="2890">
                <a:uFill>
                  <a:solidFill>
                    <a:srgbClr val="000000"/>
                  </a:solidFill>
                </a:uFill>
              </a:defRPr>
            </a:pPr>
          </a:p>
          <a:p>
            <a:pPr marL="0" indent="0" defTabSz="269747">
              <a:spcBef>
                <a:spcPts val="0"/>
              </a:spcBef>
              <a:buSzTx/>
              <a:buNone/>
              <a:defRPr sz="2300">
                <a:uFill>
                  <a:solidFill>
                    <a:srgbClr val="000000"/>
                  </a:solidFill>
                </a:uFill>
              </a:defRPr>
            </a:pPr>
            <a:r>
              <a:t>[</a:t>
            </a:r>
            <a:r>
              <a:rPr u="sng">
                <a:hlinkClick r:id="rId3" invalidUrl="" action="" tgtFrame="" tooltip="" history="1" highlightClick="0" endSnd="0"/>
              </a:rPr>
              <a:t>http://www.gilb.com/dl831</a:t>
            </a:r>
            <a:r>
              <a:t>]</a:t>
            </a:r>
          </a:p>
        </p:txBody>
      </p:sp>
      <p:pic>
        <p:nvPicPr>
          <p:cNvPr id="294" name="Screen Shot 2014-10-09 at 23.50.00.png" descr="Screen Shot 2014-10-09 at 23.50.00.png"/>
          <p:cNvPicPr>
            <a:picLocks noChangeAspect="1"/>
          </p:cNvPicPr>
          <p:nvPr/>
        </p:nvPicPr>
        <p:blipFill>
          <a:blip r:embed="rId4">
            <a:extLst/>
          </a:blip>
          <a:srcRect l="12861" t="0" r="12492" b="0"/>
          <a:stretch>
            <a:fillRect/>
          </a:stretch>
        </p:blipFill>
        <p:spPr>
          <a:xfrm>
            <a:off x="4590487" y="1374245"/>
            <a:ext cx="8347460" cy="6286692"/>
          </a:xfrm>
          <a:prstGeom prst="rect">
            <a:avLst/>
          </a:prstGeom>
          <a:ln w="12700">
            <a:miter lim="400000"/>
          </a:ln>
        </p:spPr>
      </p:pic>
      <p:pic>
        <p:nvPicPr>
          <p:cNvPr id="295" name="CE COVER 42KB.jpg" descr="CE COVER 42KB.jpg"/>
          <p:cNvPicPr>
            <a:picLocks noChangeAspect="1"/>
          </p:cNvPicPr>
          <p:nvPr/>
        </p:nvPicPr>
        <p:blipFill>
          <a:blip r:embed="rId5">
            <a:extLst/>
          </a:blip>
          <a:stretch>
            <a:fillRect/>
          </a:stretch>
        </p:blipFill>
        <p:spPr>
          <a:xfrm>
            <a:off x="14475" y="-34275"/>
            <a:ext cx="1882059" cy="2735550"/>
          </a:xfrm>
          <a:prstGeom prst="rect">
            <a:avLst/>
          </a:prstGeom>
          <a:ln w="12700">
            <a:miter lim="400000"/>
          </a:ln>
        </p:spPr>
      </p:pic>
      <p:sp>
        <p:nvSpPr>
          <p:cNvPr id="2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Screenshot 2019-06-22 at 16.55.54.png" descr="Screenshot 2019-06-22 at 16.55.54.png"/>
          <p:cNvPicPr>
            <a:picLocks noChangeAspect="1"/>
          </p:cNvPicPr>
          <p:nvPr/>
        </p:nvPicPr>
        <p:blipFill>
          <a:blip r:embed="rId3">
            <a:extLst/>
          </a:blip>
          <a:stretch>
            <a:fillRect/>
          </a:stretch>
        </p:blipFill>
        <p:spPr>
          <a:xfrm>
            <a:off x="247650" y="857250"/>
            <a:ext cx="12509500" cy="8039100"/>
          </a:xfrm>
          <a:prstGeom prst="rect">
            <a:avLst/>
          </a:prstGeom>
          <a:ln w="12700">
            <a:miter lim="400000"/>
          </a:ln>
        </p:spPr>
      </p:pic>
      <p:pic>
        <p:nvPicPr>
          <p:cNvPr id="150" name="SamirChatterjee-web-e1478926073498-600x600.jpg" descr="SamirChatterjee-web-e1478926073498-600x600.jpg"/>
          <p:cNvPicPr>
            <a:picLocks noChangeAspect="1"/>
          </p:cNvPicPr>
          <p:nvPr/>
        </p:nvPicPr>
        <p:blipFill>
          <a:blip r:embed="rId4">
            <a:extLst/>
          </a:blip>
          <a:stretch>
            <a:fillRect/>
          </a:stretch>
        </p:blipFill>
        <p:spPr>
          <a:xfrm>
            <a:off x="569020" y="2748096"/>
            <a:ext cx="2557332" cy="2557332"/>
          </a:xfrm>
          <a:prstGeom prst="rect">
            <a:avLst/>
          </a:prstGeom>
          <a:ln w="12700">
            <a:miter lim="400000"/>
          </a:ln>
        </p:spPr>
      </p:pic>
      <p:pic>
        <p:nvPicPr>
          <p:cNvPr id="151" name="Screenshot 2019-06-25 at 21.26.24.png" descr="Screenshot 2019-06-25 at 21.26.24.png"/>
          <p:cNvPicPr>
            <a:picLocks noChangeAspect="1"/>
          </p:cNvPicPr>
          <p:nvPr/>
        </p:nvPicPr>
        <p:blipFill>
          <a:blip r:embed="rId5">
            <a:extLst/>
          </a:blip>
          <a:stretch>
            <a:fillRect/>
          </a:stretch>
        </p:blipFill>
        <p:spPr>
          <a:xfrm>
            <a:off x="9323718" y="2893895"/>
            <a:ext cx="3001420" cy="2557332"/>
          </a:xfrm>
          <a:prstGeom prst="rect">
            <a:avLst/>
          </a:prstGeom>
          <a:ln w="12700">
            <a:miter lim="400000"/>
          </a:ln>
        </p:spPr>
      </p:pic>
      <p:sp>
        <p:nvSpPr>
          <p:cNvPr id="152" name="https://aisel.aisnet.org/cgi/viewcontent.cgi?referer=https://www.google.com/&amp;httpsredir=1&amp;article=1027&amp;context=ecis2015_cr"/>
          <p:cNvSpPr txBox="1"/>
          <p:nvPr/>
        </p:nvSpPr>
        <p:spPr>
          <a:xfrm>
            <a:off x="1348443" y="8989576"/>
            <a:ext cx="9359647" cy="478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u="sng">
                <a:hlinkClick r:id="rId6" invalidUrl="" action="" tgtFrame="" tooltip="" history="1" highlightClick="0" endSnd="0"/>
              </a:defRPr>
            </a:lvl1pPr>
          </a:lstStyle>
          <a:p>
            <a:pPr>
              <a:defRPr u="none"/>
            </a:pPr>
            <a:r>
              <a:rPr u="sng">
                <a:hlinkClick r:id="rId6" invalidUrl="" action="" tgtFrame="" tooltip="" history="1" highlightClick="0" endSnd="0"/>
              </a:rPr>
              <a:t>https://aisel.aisnet.org/cgi/viewcontent.cgi?referer=https://www.google.com/&amp;httpsredir=1&amp;article=1027&amp;context=ecis2015_cr</a:t>
            </a:r>
          </a:p>
        </p:txBody>
      </p:sp>
      <p:sp>
        <p:nvSpPr>
          <p:cNvPr id="153"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Part D.  The Principles…"/>
          <p:cNvSpPr txBox="1"/>
          <p:nvPr>
            <p:ph type="title"/>
          </p:nvPr>
        </p:nvSpPr>
        <p:spPr>
          <a:xfrm>
            <a:off x="1551715" y="-12993"/>
            <a:ext cx="10652986" cy="1751741"/>
          </a:xfrm>
          <a:prstGeom prst="rect">
            <a:avLst/>
          </a:prstGeom>
          <a:solidFill>
            <a:schemeClr val="accent5">
              <a:hueOff val="-82419"/>
              <a:satOff val="-9513"/>
              <a:lumOff val="-16343"/>
            </a:schemeClr>
          </a:solidFill>
        </p:spPr>
        <p:txBody>
          <a:bodyPr/>
          <a:lstStyle/>
          <a:p>
            <a:pPr>
              <a:defRPr sz="6800">
                <a:solidFill>
                  <a:srgbClr val="FFFFFF"/>
                </a:solidFill>
              </a:defRPr>
            </a:pPr>
            <a:r>
              <a:t>Part D.</a:t>
            </a:r>
            <a:r>
              <a:t>  The Principles</a:t>
            </a:r>
            <a:r>
              <a:t> </a:t>
            </a:r>
          </a:p>
          <a:p>
            <a:pPr>
              <a:defRPr sz="1600">
                <a:solidFill>
                  <a:srgbClr val="FFFFFF"/>
                </a:solidFill>
              </a:defRPr>
            </a:pPr>
            <a:r>
              <a:rPr sz="2200">
                <a:latin typeface="Helvetica Neue"/>
                <a:ea typeface="Helvetica Neue"/>
                <a:cs typeface="Helvetica Neue"/>
                <a:sym typeface="Helvetica Neue"/>
              </a:rPr>
              <a:t>[2, CE, 144 Principles], [18, See Presenter Notes or Paper]</a:t>
            </a:r>
          </a:p>
        </p:txBody>
      </p:sp>
      <p:sp>
        <p:nvSpPr>
          <p:cNvPr id="301" name="Principles are short statements, which summarize wisdom.…"/>
          <p:cNvSpPr txBox="1"/>
          <p:nvPr>
            <p:ph type="body" sz="half" idx="1"/>
          </p:nvPr>
        </p:nvSpPr>
        <p:spPr>
          <a:xfrm>
            <a:off x="952500" y="1818745"/>
            <a:ext cx="5923889" cy="7843310"/>
          </a:xfrm>
          <a:prstGeom prst="rect">
            <a:avLst/>
          </a:prstGeom>
        </p:spPr>
        <p:txBody>
          <a:bodyPr/>
          <a:lstStyle/>
          <a:p>
            <a:pPr marL="0" indent="0" defTabSz="182880">
              <a:spcBef>
                <a:spcPts val="0"/>
              </a:spcBef>
              <a:buSzTx/>
              <a:buNone/>
              <a:defRPr sz="1920">
                <a:uFill>
                  <a:solidFill>
                    <a:srgbClr val="000000"/>
                  </a:solidFill>
                </a:uFill>
              </a:defRPr>
            </a:pPr>
            <a:r>
              <a:t>Principles are short statements, which </a:t>
            </a:r>
            <a:r>
              <a:rPr b="1"/>
              <a:t>summarize wisdom. </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Principles can </a:t>
            </a:r>
          </a:p>
          <a:p>
            <a:pPr marL="266700" indent="-266700" defTabSz="182880">
              <a:spcBef>
                <a:spcPts val="0"/>
              </a:spcBef>
              <a:buSzPct val="50000"/>
              <a:buBlip>
                <a:blip r:embed="rId3"/>
              </a:buBlip>
              <a:defRPr b="1" sz="1920">
                <a:uFill>
                  <a:solidFill>
                    <a:srgbClr val="000000"/>
                  </a:solidFill>
                </a:uFill>
              </a:defRPr>
            </a:pPr>
            <a:r>
              <a:t>give strong guidance towards success </a:t>
            </a:r>
          </a:p>
          <a:p>
            <a:pPr marL="266700" indent="-266700" defTabSz="182880">
              <a:spcBef>
                <a:spcPts val="0"/>
              </a:spcBef>
              <a:buSzPct val="50000"/>
              <a:buBlip>
                <a:blip r:embed="rId3"/>
              </a:buBlip>
              <a:defRPr b="1" sz="1920">
                <a:uFill>
                  <a:solidFill>
                    <a:srgbClr val="000000"/>
                  </a:solidFill>
                </a:uFill>
              </a:defRPr>
            </a:pPr>
            <a:r>
              <a:t>and for avoiding failure. </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Good principles will be useful for a broad range of problems. Principles are sometimes called Engineering Heuristics [21, Koen ]</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My own criteria for a principle is that</a:t>
            </a:r>
          </a:p>
          <a:p>
            <a:pPr marL="91440" indent="-91440" defTabSz="182880">
              <a:spcBef>
                <a:spcPts val="0"/>
              </a:spcBef>
              <a:buSzPct val="100000"/>
              <a:defRPr b="1" sz="1920">
                <a:uFill>
                  <a:solidFill>
                    <a:srgbClr val="000000"/>
                  </a:solidFill>
                </a:uFill>
              </a:defRPr>
            </a:pPr>
            <a:r>
              <a:t> in addition to being ‘powerful’, </a:t>
            </a:r>
          </a:p>
          <a:p>
            <a:pPr marL="91440" indent="-91440" defTabSz="182880">
              <a:spcBef>
                <a:spcPts val="0"/>
              </a:spcBef>
              <a:buSzPct val="100000"/>
              <a:defRPr b="1" sz="1920">
                <a:uFill>
                  <a:solidFill>
                    <a:srgbClr val="000000"/>
                  </a:solidFill>
                </a:uFill>
              </a:defRPr>
            </a:pPr>
            <a:r>
              <a:t> they are eternally true. </a:t>
            </a:r>
          </a:p>
          <a:p>
            <a:pPr marL="91440" indent="-91440" defTabSz="182880">
              <a:spcBef>
                <a:spcPts val="0"/>
              </a:spcBef>
              <a:buSzPct val="100000"/>
              <a:defRPr b="1" sz="1920">
                <a:uFill>
                  <a:solidFill>
                    <a:srgbClr val="000000"/>
                  </a:solidFill>
                </a:uFill>
              </a:defRPr>
            </a:pPr>
            <a:r>
              <a:t> They have a very long ‘half life’. </a:t>
            </a:r>
          </a:p>
          <a:p>
            <a:pPr marL="91440" indent="-91440" defTabSz="182880">
              <a:spcBef>
                <a:spcPts val="0"/>
              </a:spcBef>
              <a:buSzPct val="100000"/>
              <a:defRPr b="1" sz="1920">
                <a:uFill>
                  <a:solidFill>
                    <a:srgbClr val="000000"/>
                  </a:solidFill>
                </a:uFill>
              </a:defRPr>
            </a:pPr>
            <a:r>
              <a:t> They are independent of current technology. </a:t>
            </a:r>
          </a:p>
          <a:p>
            <a:pPr marL="91440" indent="-91440" defTabSz="182880">
              <a:spcBef>
                <a:spcPts val="0"/>
              </a:spcBef>
              <a:buSzPct val="100000"/>
              <a:defRPr sz="1920">
                <a:uFill>
                  <a:solidFill>
                    <a:srgbClr val="000000"/>
                  </a:solidFill>
                </a:uFill>
              </a:defRPr>
            </a:pPr>
          </a:p>
          <a:p>
            <a:pPr marL="91440" indent="-91440" defTabSz="182880">
              <a:spcBef>
                <a:spcPts val="0"/>
              </a:spcBef>
              <a:buSzPct val="100000"/>
              <a:defRPr sz="1920">
                <a:uFill>
                  <a:solidFill>
                    <a:srgbClr val="000000"/>
                  </a:solidFill>
                </a:uFill>
              </a:defRPr>
            </a:pPr>
            <a:r>
              <a:t>I ask myself, would this principle have been valid in Egyptian Pyramid times, and Roman Aqueduct times ? Has this principle worked for me since 1958- to date? Do I see any reason why the principle would become invalid in 1,000 years time? If OK, then I would use them.</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When I generate a principle, they are just a way of summarizing my own insights, experience and common sense. Of summarizing what I need to teach others.</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But the rate at which I can do this ‘generation of principles’, usually surprises me. Who cares, as long as they work, and survive.</a:t>
            </a:r>
          </a:p>
          <a:p>
            <a:pPr marL="0" indent="0" defTabSz="182880">
              <a:spcBef>
                <a:spcPts val="0"/>
              </a:spcBef>
              <a:buSzTx/>
              <a:buNone/>
              <a:defRPr sz="1920">
                <a:uFill>
                  <a:solidFill>
                    <a:srgbClr val="000000"/>
                  </a:solidFill>
                </a:uFill>
              </a:defRPr>
            </a:pPr>
          </a:p>
          <a:p>
            <a:pPr marL="0" indent="0" defTabSz="182880">
              <a:spcBef>
                <a:spcPts val="0"/>
              </a:spcBef>
              <a:buSzTx/>
              <a:buNone/>
              <a:defRPr sz="1920">
                <a:uFill>
                  <a:solidFill>
                    <a:srgbClr val="000000"/>
                  </a:solidFill>
                </a:uFill>
              </a:defRPr>
            </a:pPr>
            <a:r>
              <a:t>In this case my principles help to define, and support, my design theory.</a:t>
            </a:r>
          </a:p>
          <a:p>
            <a:pPr marL="0" indent="0" defTabSz="182880">
              <a:spcBef>
                <a:spcPts val="0"/>
              </a:spcBef>
              <a:buSzTx/>
              <a:buNone/>
              <a:defRPr sz="440">
                <a:uFill>
                  <a:solidFill>
                    <a:srgbClr val="000000"/>
                  </a:solidFill>
                </a:uFill>
              </a:defRPr>
            </a:pPr>
          </a:p>
          <a:p>
            <a:pPr marL="0" indent="0" defTabSz="182880">
              <a:spcBef>
                <a:spcPts val="0"/>
              </a:spcBef>
              <a:buSzTx/>
              <a:buNone/>
              <a:defRPr b="1" sz="1480">
                <a:solidFill>
                  <a:srgbClr val="212121"/>
                </a:solidFill>
                <a:uFill>
                  <a:solidFill>
                    <a:srgbClr val="212121"/>
                  </a:solidFill>
                </a:uFill>
                <a:latin typeface="Trebuchet MS"/>
                <a:ea typeface="Trebuchet MS"/>
                <a:cs typeface="Trebuchet MS"/>
                <a:sym typeface="Trebuchet MS"/>
              </a:defRPr>
            </a:pPr>
          </a:p>
          <a:p>
            <a:pPr marL="0" indent="0" defTabSz="182880">
              <a:spcBef>
                <a:spcPts val="0"/>
              </a:spcBef>
              <a:buSzTx/>
              <a:buNone/>
              <a:defRPr b="1" sz="1480">
                <a:solidFill>
                  <a:srgbClr val="212121"/>
                </a:solidFill>
                <a:uFill>
                  <a:solidFill>
                    <a:srgbClr val="212121"/>
                  </a:solidFill>
                </a:uFill>
                <a:latin typeface="Trebuchet MS"/>
                <a:ea typeface="Trebuchet MS"/>
                <a:cs typeface="Trebuchet MS"/>
                <a:sym typeface="Trebuchet MS"/>
              </a:defRPr>
            </a:pPr>
          </a:p>
        </p:txBody>
      </p:sp>
      <p:pic>
        <p:nvPicPr>
          <p:cNvPr id="302" name="Screenshot 2019-06-10 at 01.15.59.png" descr="Screenshot 2019-06-10 at 01.15.59.png"/>
          <p:cNvPicPr>
            <a:picLocks noChangeAspect="1"/>
          </p:cNvPicPr>
          <p:nvPr/>
        </p:nvPicPr>
        <p:blipFill>
          <a:blip r:embed="rId4">
            <a:extLst/>
          </a:blip>
          <a:stretch>
            <a:fillRect/>
          </a:stretch>
        </p:blipFill>
        <p:spPr>
          <a:xfrm>
            <a:off x="7170715" y="2225006"/>
            <a:ext cx="5605934" cy="3759081"/>
          </a:xfrm>
          <a:prstGeom prst="rect">
            <a:avLst/>
          </a:prstGeom>
          <a:ln w="12700">
            <a:miter lim="400000"/>
          </a:ln>
        </p:spPr>
      </p:pic>
      <p:sp>
        <p:nvSpPr>
          <p:cNvPr id="303" name="“As to methods, there may be a million…"/>
          <p:cNvSpPr txBox="1"/>
          <p:nvPr/>
        </p:nvSpPr>
        <p:spPr>
          <a:xfrm>
            <a:off x="7162799" y="6063085"/>
            <a:ext cx="5199381" cy="2809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“As to methods, there may be a million</a:t>
            </a:r>
          </a:p>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 and then some, </a:t>
            </a:r>
          </a:p>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but principles are few. </a:t>
            </a:r>
          </a:p>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The man who grasps principles </a:t>
            </a:r>
          </a:p>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can successfully select his own methods”. </a:t>
            </a:r>
          </a:p>
          <a:p>
            <a:pPr marL="135890" indent="-135890" algn="l" defTabSz="457200">
              <a:spcBef>
                <a:spcPts val="800"/>
              </a:spcBef>
              <a:buSzPct val="100000"/>
              <a:buFont typeface="Arial"/>
              <a:buChar char="•"/>
              <a:tabLst>
                <a:tab pos="2286000" algn="l"/>
                <a:tab pos="4572000" algn="l"/>
              </a:tabLst>
              <a:defRPr b="0" sz="2000">
                <a:uFill>
                  <a:solidFill>
                    <a:srgbClr val="000000"/>
                  </a:solidFill>
                </a:uFill>
              </a:defRPr>
            </a:pPr>
            <a:r>
              <a:t>-</a:t>
            </a:r>
            <a:r>
              <a:rPr b="1">
                <a:latin typeface="Trebuchet MS"/>
                <a:ea typeface="Trebuchet MS"/>
                <a:cs typeface="Trebuchet MS"/>
                <a:sym typeface="Trebuchet MS"/>
              </a:rPr>
              <a:t>Harrington Emerson</a:t>
            </a:r>
          </a:p>
        </p:txBody>
      </p:sp>
      <p:sp>
        <p:nvSpPr>
          <p:cNvPr id="3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Part E.   Quantification and Measurement"/>
          <p:cNvSpPr txBox="1"/>
          <p:nvPr>
            <p:ph type="title"/>
          </p:nvPr>
        </p:nvSpPr>
        <p:spPr>
          <a:prstGeom prst="rect">
            <a:avLst/>
          </a:prstGeom>
        </p:spPr>
        <p:txBody>
          <a:bodyPr/>
          <a:lstStyle/>
          <a:p>
            <a:pPr defTabSz="332993">
              <a:defRPr sz="4560"/>
            </a:pPr>
            <a:r>
              <a:t>Part E.</a:t>
            </a:r>
            <a:r>
              <a:t>   Quantification and Measurement</a:t>
            </a:r>
          </a:p>
        </p:txBody>
      </p:sp>
      <p:sp>
        <p:nvSpPr>
          <p:cNvPr id="309" name="1.The entire Planguage method is pervasively based on quantification, estimation and measurement of all variable system factors: i.e. Values, Resources.…"/>
          <p:cNvSpPr txBox="1"/>
          <p:nvPr>
            <p:ph type="body" sz="half" idx="1"/>
          </p:nvPr>
        </p:nvSpPr>
        <p:spPr>
          <a:xfrm>
            <a:off x="546099" y="1733550"/>
            <a:ext cx="5334001" cy="6286500"/>
          </a:xfrm>
          <a:prstGeom prst="rect">
            <a:avLst/>
          </a:prstGeom>
        </p:spPr>
        <p:txBody>
          <a:bodyPr/>
          <a:lstStyle/>
          <a:p>
            <a:pPr marL="0" indent="0" defTabSz="402336">
              <a:spcBef>
                <a:spcPts val="0"/>
              </a:spcBef>
              <a:buSzTx/>
              <a:buNone/>
              <a:defRPr b="1" sz="1584">
                <a:uFill>
                  <a:solidFill>
                    <a:srgbClr val="000000"/>
                  </a:solidFill>
                </a:uFill>
              </a:defRPr>
            </a:pPr>
          </a:p>
          <a:p>
            <a:pPr marL="0" indent="0" defTabSz="402336">
              <a:spcBef>
                <a:spcPts val="0"/>
              </a:spcBef>
              <a:buSzTx/>
              <a:buNone/>
              <a:defRPr b="1" sz="1584">
                <a:uFill>
                  <a:solidFill>
                    <a:srgbClr val="000000"/>
                  </a:solidFill>
                </a:uFill>
              </a:defRPr>
            </a:pPr>
            <a:r>
              <a:t>1.The entire Planguage method is pervasively based on quantification, estimation and measurement of all variable system factors: i.e. Values, Resources.</a:t>
            </a:r>
          </a:p>
          <a:p>
            <a:pPr marL="0" indent="0" defTabSz="402336">
              <a:spcBef>
                <a:spcPts val="0"/>
              </a:spcBef>
              <a:buSzTx/>
              <a:buNone/>
              <a:defRPr b="1" sz="1584">
                <a:uFill>
                  <a:solidFill>
                    <a:srgbClr val="000000"/>
                  </a:solidFill>
                </a:uFill>
              </a:defRPr>
            </a:pPr>
          </a:p>
          <a:p>
            <a:pPr marL="0" indent="0" defTabSz="402336">
              <a:spcBef>
                <a:spcPts val="0"/>
              </a:spcBef>
              <a:buSzTx/>
              <a:buNone/>
              <a:defRPr b="1" sz="1584">
                <a:uFill>
                  <a:solidFill>
                    <a:srgbClr val="000000"/>
                  </a:solidFill>
                </a:uFill>
              </a:defRPr>
            </a:pPr>
            <a:r>
              <a:t>2. In particular there is a well-developed tool ‘IET’ for understanding the causal relationship between any level of design, and any subsequent level of requirements. The Impact Estimation Table (IET) is the basic method for both estimation, and followup measurement. </a:t>
            </a:r>
          </a:p>
          <a:p>
            <a:pPr marL="0" indent="0" defTabSz="402336">
              <a:spcBef>
                <a:spcPts val="0"/>
              </a:spcBef>
              <a:buSzTx/>
              <a:buNone/>
              <a:defRPr b="1" sz="1584">
                <a:uFill>
                  <a:solidFill>
                    <a:srgbClr val="000000"/>
                  </a:solidFill>
                </a:uFill>
              </a:defRPr>
            </a:pPr>
          </a:p>
          <a:p>
            <a:pPr marL="0" indent="0" defTabSz="402336">
              <a:spcBef>
                <a:spcPts val="0"/>
              </a:spcBef>
              <a:buSzTx/>
              <a:buNone/>
              <a:defRPr b="1" sz="1584">
                <a:uFill>
                  <a:solidFill>
                    <a:srgbClr val="000000"/>
                  </a:solidFill>
                </a:uFill>
              </a:defRPr>
            </a:pPr>
            <a:r>
              <a:t>3. The IET contains a number of devices to help us document and understand the qualities of estimates and measures (eg ± uncertainty, evidence, sources, credibility level, Meter)</a:t>
            </a:r>
          </a:p>
          <a:p>
            <a:pPr marL="0" indent="0" defTabSz="402336">
              <a:spcBef>
                <a:spcPts val="0"/>
              </a:spcBef>
              <a:buSzTx/>
              <a:buNone/>
              <a:defRPr b="1" sz="1584">
                <a:uFill>
                  <a:solidFill>
                    <a:srgbClr val="000000"/>
                  </a:solidFill>
                </a:uFill>
              </a:defRPr>
            </a:pPr>
          </a:p>
          <a:p>
            <a:pPr marL="0" indent="0" defTabSz="402336">
              <a:spcBef>
                <a:spcPts val="0"/>
              </a:spcBef>
              <a:buSzTx/>
              <a:buNone/>
              <a:defRPr b="1" sz="1584">
                <a:uFill>
                  <a:solidFill>
                    <a:srgbClr val="000000"/>
                  </a:solidFill>
                </a:uFill>
              </a:defRPr>
            </a:pPr>
            <a:r>
              <a:t>4. The structure of defined Scales of measure, with any useful number of Scale Parameters (eg [Task], which each can have any useful number of attributes (eg Task = Start, Work On, Complete, Retract, Correct)  permits extremely-detailed modelling, of complex systems, and consequent very-detailed levels of resolution ,of measurement of any value. or any resource.</a:t>
            </a:r>
          </a:p>
          <a:p>
            <a:pPr marL="0" indent="0" defTabSz="402336">
              <a:spcBef>
                <a:spcPts val="0"/>
              </a:spcBef>
              <a:buSzTx/>
              <a:buNone/>
              <a:defRPr b="1" sz="1584">
                <a:uFill>
                  <a:solidFill>
                    <a:srgbClr val="000000"/>
                  </a:solidFill>
                </a:uFill>
              </a:defRPr>
            </a:pPr>
          </a:p>
        </p:txBody>
      </p:sp>
      <p:pic>
        <p:nvPicPr>
          <p:cNvPr id="310" name="Screenshot 2019-06-10 at 19.47.15.png" descr="Screenshot 2019-06-10 at 19.47.15.png"/>
          <p:cNvPicPr>
            <a:picLocks noChangeAspect="1"/>
          </p:cNvPicPr>
          <p:nvPr/>
        </p:nvPicPr>
        <p:blipFill>
          <a:blip r:embed="rId2">
            <a:extLst/>
          </a:blip>
          <a:stretch>
            <a:fillRect/>
          </a:stretch>
        </p:blipFill>
        <p:spPr>
          <a:xfrm>
            <a:off x="6025648" y="1638674"/>
            <a:ext cx="6889581" cy="4926813"/>
          </a:xfrm>
          <a:prstGeom prst="rect">
            <a:avLst/>
          </a:prstGeom>
          <a:ln w="12700">
            <a:miter lim="400000"/>
          </a:ln>
        </p:spPr>
      </p:pic>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Part F.   Case studies: Experiential Validation."/>
          <p:cNvSpPr txBox="1"/>
          <p:nvPr>
            <p:ph type="title"/>
          </p:nvPr>
        </p:nvSpPr>
        <p:spPr>
          <a:prstGeom prst="rect">
            <a:avLst/>
          </a:prstGeom>
        </p:spPr>
        <p:txBody>
          <a:bodyPr/>
          <a:lstStyle/>
          <a:p>
            <a:pPr defTabSz="449833">
              <a:defRPr sz="6160"/>
            </a:pPr>
            <a:r>
              <a:t>Part F.</a:t>
            </a:r>
            <a:r>
              <a:t>   Case studies: </a:t>
            </a:r>
            <a:r>
              <a:t>E</a:t>
            </a:r>
            <a:r>
              <a:t>xperiential Validation.</a:t>
            </a:r>
          </a:p>
        </p:txBody>
      </p:sp>
      <p:sp>
        <p:nvSpPr>
          <p:cNvPr id="314" name="In addition to these above measurement  (Past E) devices, built into Planguage,…"/>
          <p:cNvSpPr txBox="1"/>
          <p:nvPr>
            <p:ph type="body" sz="half" idx="1"/>
          </p:nvPr>
        </p:nvSpPr>
        <p:spPr>
          <a:xfrm>
            <a:off x="630766" y="2370666"/>
            <a:ext cx="5334001" cy="6286501"/>
          </a:xfrm>
          <a:prstGeom prst="rect">
            <a:avLst/>
          </a:prstGeom>
        </p:spPr>
        <p:txBody>
          <a:bodyPr/>
          <a:lstStyle/>
          <a:p>
            <a:pPr marL="0" indent="0" defTabSz="338327">
              <a:spcBef>
                <a:spcPts val="0"/>
              </a:spcBef>
              <a:buSzTx/>
              <a:buNone/>
              <a:defRPr b="1" sz="1776">
                <a:uFill>
                  <a:solidFill>
                    <a:srgbClr val="000000"/>
                  </a:solidFill>
                </a:uFill>
              </a:defRPr>
            </a:pPr>
          </a:p>
          <a:p>
            <a:pPr marL="0" indent="0" defTabSz="338327">
              <a:spcBef>
                <a:spcPts val="0"/>
              </a:spcBef>
              <a:buSzTx/>
              <a:buNone/>
              <a:defRPr b="1" sz="1776">
                <a:uFill>
                  <a:solidFill>
                    <a:srgbClr val="000000"/>
                  </a:solidFill>
                </a:uFill>
              </a:defRPr>
            </a:pPr>
            <a:r>
              <a:t>In addition to these above measurement  (Past E) devices, built into Planguage, </a:t>
            </a:r>
          </a:p>
          <a:p>
            <a:pPr marL="0" indent="0" defTabSz="338327">
              <a:spcBef>
                <a:spcPts val="0"/>
              </a:spcBef>
              <a:buSzTx/>
              <a:buNone/>
              <a:defRPr b="1" sz="1776">
                <a:uFill>
                  <a:solidFill>
                    <a:srgbClr val="000000"/>
                  </a:solidFill>
                </a:uFill>
              </a:defRPr>
            </a:pPr>
          </a:p>
          <a:p>
            <a:pPr marL="0" indent="0" defTabSz="338327">
              <a:spcBef>
                <a:spcPts val="0"/>
              </a:spcBef>
              <a:buSzTx/>
              <a:buNone/>
              <a:defRPr b="1" sz="1776">
                <a:uFill>
                  <a:solidFill>
                    <a:srgbClr val="000000"/>
                  </a:solidFill>
                </a:uFill>
              </a:defRPr>
            </a:pPr>
            <a:r>
              <a:t>we have several decades of published research, in Industry Publications, MSc, and PhD [22] level dissertations [19 HP, 20 Intel], regarding the observed industrial attributes of Planguage and related processes (Evo, SQC, CE [2]). (see Presenter Notes, or my Paper)</a:t>
            </a:r>
          </a:p>
          <a:p>
            <a:pPr marL="0" indent="0" defTabSz="338327">
              <a:spcBef>
                <a:spcPts val="0"/>
              </a:spcBef>
              <a:buSzTx/>
              <a:buNone/>
              <a:defRPr b="1" sz="1776">
                <a:uFill>
                  <a:solidFill>
                    <a:srgbClr val="000000"/>
                  </a:solidFill>
                </a:uFill>
              </a:defRPr>
            </a:pPr>
            <a:r>
              <a:t>	</a:t>
            </a:r>
          </a:p>
          <a:p>
            <a:pPr marL="0" indent="0" defTabSz="338327">
              <a:spcBef>
                <a:spcPts val="0"/>
              </a:spcBef>
              <a:buSzTx/>
              <a:buNone/>
              <a:defRPr b="1" sz="2220">
                <a:uFill>
                  <a:solidFill>
                    <a:srgbClr val="000000"/>
                  </a:solidFill>
                </a:uFill>
              </a:defRPr>
            </a:pPr>
            <a:r>
              <a:t>One example of method measurement is Terzakis [4, 2013], Intel studying requirements written in Planguage, and quality controlled using Spec QC, </a:t>
            </a:r>
          </a:p>
          <a:p>
            <a:pPr lvl="1" marL="575627" indent="-246697" defTabSz="338327">
              <a:spcBef>
                <a:spcPts val="0"/>
              </a:spcBef>
              <a:buSzPct val="50000"/>
              <a:buBlip>
                <a:blip r:embed="rId3"/>
              </a:buBlip>
              <a:defRPr b="1" sz="1776">
                <a:uFill>
                  <a:solidFill>
                    <a:srgbClr val="000000"/>
                  </a:solidFill>
                </a:uFill>
              </a:defRPr>
            </a:pPr>
            <a:r>
              <a:t>with a reported 233% Engineering productivity increase.  </a:t>
            </a:r>
          </a:p>
          <a:p>
            <a:pPr lvl="1" marL="575627" indent="-246697" defTabSz="338327">
              <a:spcBef>
                <a:spcPts val="0"/>
              </a:spcBef>
              <a:buSzPct val="50000"/>
              <a:buBlip>
                <a:blip r:embed="rId3"/>
              </a:buBlip>
              <a:defRPr b="1" sz="1776">
                <a:uFill>
                  <a:solidFill>
                    <a:srgbClr val="000000"/>
                  </a:solidFill>
                </a:uFill>
              </a:defRPr>
            </a:pPr>
            <a:r>
              <a:t>Over 21,000 Intel engineers have been trained in our methods at Intel over 16+ Years.</a:t>
            </a:r>
          </a:p>
          <a:p>
            <a:pPr marL="0" indent="0" defTabSz="338327">
              <a:spcBef>
                <a:spcPts val="0"/>
              </a:spcBef>
              <a:buSzTx/>
              <a:buNone/>
              <a:defRPr b="1" sz="814">
                <a:uFill>
                  <a:solidFill>
                    <a:srgbClr val="000000"/>
                  </a:solidFill>
                </a:uFill>
              </a:defRPr>
            </a:pPr>
          </a:p>
        </p:txBody>
      </p:sp>
      <p:pic>
        <p:nvPicPr>
          <p:cNvPr id="315" name="pasted-image.png" descr="pasted-image.png"/>
          <p:cNvPicPr>
            <a:picLocks noChangeAspect="1"/>
          </p:cNvPicPr>
          <p:nvPr/>
        </p:nvPicPr>
        <p:blipFill>
          <a:blip r:embed="rId4">
            <a:extLst/>
          </a:blip>
          <a:stretch>
            <a:fillRect/>
          </a:stretch>
        </p:blipFill>
        <p:spPr>
          <a:xfrm>
            <a:off x="6027869" y="2581778"/>
            <a:ext cx="6896875" cy="5172657"/>
          </a:xfrm>
          <a:prstGeom prst="rect">
            <a:avLst/>
          </a:prstGeom>
          <a:ln w="12700">
            <a:miter lim="400000"/>
          </a:ln>
        </p:spPr>
      </p:pic>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Part G. ‘Means of Representation’"/>
          <p:cNvSpPr txBox="1"/>
          <p:nvPr>
            <p:ph type="title"/>
          </p:nvPr>
        </p:nvSpPr>
        <p:spPr>
          <a:xfrm>
            <a:off x="952500" y="254000"/>
            <a:ext cx="11099800" cy="883907"/>
          </a:xfrm>
          <a:prstGeom prst="rect">
            <a:avLst/>
          </a:prstGeom>
        </p:spPr>
        <p:txBody>
          <a:bodyPr/>
          <a:lstStyle/>
          <a:p>
            <a:pPr defTabSz="274574">
              <a:defRPr sz="1879"/>
            </a:pPr>
            <a:r>
              <a:rPr sz="3196"/>
              <a:t>Part G. ‘Means of Representation’ </a:t>
            </a:r>
            <a:r>
              <a:rPr>
                <a:latin typeface="Helvetica Neue"/>
                <a:ea typeface="Helvetica Neue"/>
                <a:cs typeface="Helvetica Neue"/>
                <a:sym typeface="Helvetica Neue"/>
              </a:rPr>
              <a:t> </a:t>
            </a:r>
            <a:endParaRPr>
              <a:latin typeface="Helvetica Neue"/>
              <a:ea typeface="Helvetica Neue"/>
              <a:cs typeface="Helvetica Neue"/>
              <a:sym typeface="Helvetica Neue"/>
            </a:endParaRPr>
          </a:p>
        </p:txBody>
      </p:sp>
      <p:sp>
        <p:nvSpPr>
          <p:cNvPr id="321" name="Planguage Designed for Computer Intelligibility…"/>
          <p:cNvSpPr txBox="1"/>
          <p:nvPr>
            <p:ph type="body" sz="half" idx="1"/>
          </p:nvPr>
        </p:nvSpPr>
        <p:spPr>
          <a:xfrm>
            <a:off x="546100" y="873720"/>
            <a:ext cx="5334000" cy="7315664"/>
          </a:xfrm>
          <a:prstGeom prst="rect">
            <a:avLst/>
          </a:prstGeom>
        </p:spPr>
        <p:txBody>
          <a:bodyPr/>
          <a:lstStyle/>
          <a:p>
            <a:pPr marL="0" indent="0" defTabSz="297179">
              <a:spcBef>
                <a:spcPts val="0"/>
              </a:spcBef>
              <a:buSzTx/>
              <a:buNone/>
              <a:defRPr sz="1170">
                <a:uFill>
                  <a:solidFill>
                    <a:srgbClr val="000000"/>
                  </a:solidFill>
                </a:uFill>
              </a:defRPr>
            </a:pPr>
            <a:r>
              <a:rPr b="1" u="sng"/>
              <a:t>Planguage Designed for Computer Intelligibility</a:t>
            </a:r>
            <a:endParaRPr b="1" u="sng"/>
          </a:p>
          <a:p>
            <a:pPr marL="0" indent="0" defTabSz="297179">
              <a:spcBef>
                <a:spcPts val="0"/>
              </a:spcBef>
              <a:buSzTx/>
              <a:buNone/>
              <a:defRPr sz="1170">
                <a:uFill>
                  <a:solidFill>
                    <a:srgbClr val="000000"/>
                  </a:solidFill>
                </a:uFill>
              </a:defRPr>
            </a:pPr>
            <a:r>
              <a:t>Planguage has always been developed with computer intelligibility in mind, and many tools to support it have been made [8]. </a:t>
            </a:r>
          </a:p>
          <a:p>
            <a:pPr marL="0" indent="0" defTabSz="297179">
              <a:spcBef>
                <a:spcPts val="0"/>
              </a:spcBef>
              <a:buSzTx/>
              <a:buNone/>
              <a:defRPr sz="1170">
                <a:uFill>
                  <a:solidFill>
                    <a:srgbClr val="000000"/>
                  </a:solidFill>
                </a:uFill>
              </a:defRPr>
            </a:pPr>
          </a:p>
          <a:p>
            <a:pPr marL="0" indent="0" defTabSz="297179">
              <a:spcBef>
                <a:spcPts val="0"/>
              </a:spcBef>
              <a:buSzTx/>
              <a:buNone/>
              <a:defRPr sz="1170">
                <a:uFill>
                  <a:solidFill>
                    <a:srgbClr val="000000"/>
                  </a:solidFill>
                </a:uFill>
              </a:defRPr>
            </a:pPr>
            <a:r>
              <a:rPr b="1" u="sng"/>
              <a:t>Concept Glossary</a:t>
            </a:r>
            <a:endParaRPr b="1" u="sng"/>
          </a:p>
          <a:p>
            <a:pPr marL="0" indent="0" defTabSz="297179">
              <a:spcBef>
                <a:spcPts val="0"/>
              </a:spcBef>
              <a:buSzTx/>
              <a:buNone/>
              <a:defRPr sz="1170">
                <a:uFill>
                  <a:solidFill>
                    <a:srgbClr val="000000"/>
                  </a:solidFill>
                </a:uFill>
              </a:defRPr>
            </a:pPr>
            <a:r>
              <a:t>The key to this is the well-developed Planguage Concept Glossary [2] where not only are design and planning concepts well-defined, and stable; but concepts are ‘well aware’ of all of the other concepts, both in the Planguage Concept Glossary, and in any project-related, or organizational- related extensions of the concepts. Absolutely all concepts, and user definitions (design objects for example) have </a:t>
            </a:r>
            <a:r>
              <a:rPr u="sng"/>
              <a:t>unique hierarchical ‘Tags’.</a:t>
            </a:r>
            <a:r>
              <a:t> We mandate (Planguage Rules) reuse of concepts from a ‘master version’.</a:t>
            </a:r>
          </a:p>
          <a:p>
            <a:pPr marL="0" indent="0" defTabSz="297179">
              <a:spcBef>
                <a:spcPts val="0"/>
              </a:spcBef>
              <a:buSzTx/>
              <a:buNone/>
              <a:defRPr sz="1170">
                <a:uFill>
                  <a:solidFill>
                    <a:srgbClr val="000000"/>
                  </a:solidFill>
                </a:uFill>
              </a:defRPr>
            </a:pPr>
          </a:p>
          <a:p>
            <a:pPr marL="0" indent="0" defTabSz="297179">
              <a:spcBef>
                <a:spcPts val="0"/>
              </a:spcBef>
              <a:buSzTx/>
              <a:buNone/>
              <a:defRPr sz="1170">
                <a:uFill>
                  <a:solidFill>
                    <a:srgbClr val="000000"/>
                  </a:solidFill>
                </a:uFill>
              </a:defRPr>
            </a:pPr>
            <a:r>
              <a:rPr b="1" u="sng"/>
              <a:t>Planguage Standards</a:t>
            </a:r>
            <a:endParaRPr b="1" u="sng"/>
          </a:p>
          <a:p>
            <a:pPr marL="0" indent="0" defTabSz="297179">
              <a:spcBef>
                <a:spcPts val="0"/>
              </a:spcBef>
              <a:buSzTx/>
              <a:buNone/>
              <a:defRPr sz="1170">
                <a:uFill>
                  <a:solidFill>
                    <a:srgbClr val="000000"/>
                  </a:solidFill>
                </a:uFill>
              </a:defRPr>
            </a:pPr>
            <a:r>
              <a:t>Planguage has a large number of ‘Standards’ defining it [2],  among them ‘Rules’ (for best practice specification) and Design Processes. In addition there are well-‘defined Entry and Exit Conditions to all processes. These enable both human understanding consistently, and computer application automation.</a:t>
            </a:r>
          </a:p>
          <a:p>
            <a:pPr marL="0" indent="0" defTabSz="297179">
              <a:spcBef>
                <a:spcPts val="0"/>
              </a:spcBef>
              <a:buSzTx/>
              <a:buNone/>
              <a:defRPr sz="1170">
                <a:uFill>
                  <a:solidFill>
                    <a:srgbClr val="000000"/>
                  </a:solidFill>
                </a:uFill>
              </a:defRPr>
            </a:pPr>
          </a:p>
          <a:p>
            <a:pPr marL="0" indent="0" defTabSz="297179">
              <a:spcBef>
                <a:spcPts val="0"/>
              </a:spcBef>
              <a:buSzTx/>
              <a:buNone/>
              <a:defRPr sz="1040">
                <a:uFill>
                  <a:solidFill>
                    <a:srgbClr val="000000"/>
                  </a:solidFill>
                </a:uFill>
              </a:defRPr>
            </a:pPr>
            <a:r>
              <a:rPr b="1" u="sng"/>
              <a:t>Plicons: Symbolic Notation</a:t>
            </a:r>
            <a:endParaRPr b="1" u="sng"/>
          </a:p>
          <a:p>
            <a:pPr marL="0" indent="0" defTabSz="297179">
              <a:spcBef>
                <a:spcPts val="0"/>
              </a:spcBef>
              <a:buSzTx/>
              <a:buNone/>
              <a:defRPr sz="1040">
                <a:uFill>
                  <a:solidFill>
                    <a:srgbClr val="000000"/>
                  </a:solidFill>
                </a:uFill>
              </a:defRPr>
            </a:pPr>
            <a:r>
              <a:t>Many Planguage Concepts can be accessed from a defined set of symbolic notation [www.gilb.com/DL37].</a:t>
            </a:r>
          </a:p>
          <a:p>
            <a:pPr marL="0" indent="0" defTabSz="297179">
              <a:spcBef>
                <a:spcPts val="0"/>
              </a:spcBef>
              <a:buSzTx/>
              <a:buNone/>
              <a:defRPr sz="1040">
                <a:uFill>
                  <a:solidFill>
                    <a:srgbClr val="000000"/>
                  </a:solidFill>
                </a:uFill>
              </a:defRPr>
            </a:pPr>
            <a:r>
              <a:t>These are designed in 2 formats: Drawn Icons, and Keyed Icons. Which are reasonably consistent with each other.</a:t>
            </a:r>
          </a:p>
          <a:p>
            <a:pPr marL="0" indent="0" defTabSz="297179">
              <a:spcBef>
                <a:spcPts val="0"/>
              </a:spcBef>
              <a:buSzTx/>
              <a:buNone/>
              <a:defRPr sz="1040">
                <a:uFill>
                  <a:solidFill>
                    <a:srgbClr val="000000"/>
                  </a:solidFill>
                </a:uFill>
              </a:defRPr>
            </a:pPr>
          </a:p>
          <a:p>
            <a:pPr marL="0" indent="0" defTabSz="297179">
              <a:spcBef>
                <a:spcPts val="0"/>
              </a:spcBef>
              <a:buSzTx/>
              <a:buNone/>
              <a:defRPr sz="1040">
                <a:uFill>
                  <a:solidFill>
                    <a:srgbClr val="000000"/>
                  </a:solidFill>
                </a:uFill>
              </a:defRPr>
            </a:pPr>
            <a:r>
              <a:t>This idea was originally inspired by Blisssymbolics/Semantography (a </a:t>
            </a:r>
            <a:r>
              <a:rPr i="1"/>
              <a:t>universal</a:t>
            </a:r>
            <a:r>
              <a:t> language) but Plicons are a restricted set, to the domain of </a:t>
            </a:r>
            <a:r>
              <a:rPr i="1"/>
              <a:t>planning and designing systems</a:t>
            </a:r>
            <a:r>
              <a:t>. </a:t>
            </a:r>
          </a:p>
          <a:p>
            <a:pPr marL="0" indent="0" defTabSz="297179">
              <a:spcBef>
                <a:spcPts val="0"/>
              </a:spcBef>
              <a:buSzTx/>
              <a:buNone/>
              <a:defRPr sz="1040">
                <a:uFill>
                  <a:solidFill>
                    <a:srgbClr val="000000"/>
                  </a:solidFill>
                </a:uFill>
              </a:defRPr>
            </a:pPr>
          </a:p>
          <a:p>
            <a:pPr marL="0" indent="0" defTabSz="297179">
              <a:spcBef>
                <a:spcPts val="0"/>
              </a:spcBef>
              <a:buSzTx/>
              <a:buNone/>
              <a:defRPr sz="1040">
                <a:uFill>
                  <a:solidFill>
                    <a:srgbClr val="000000"/>
                  </a:solidFill>
                </a:uFill>
              </a:defRPr>
            </a:pPr>
            <a:r>
              <a:t>These Plicons are used in </a:t>
            </a:r>
            <a:r>
              <a:rPr i="1"/>
              <a:t>teaching</a:t>
            </a:r>
            <a:r>
              <a:t> concepts (very useful for teaching theory of design!), in books [2] and in the tools  [8]. There are numerous examples of keyed plicons used in this paper above.</a:t>
            </a:r>
          </a:p>
          <a:p>
            <a:pPr marL="0" indent="0" defTabSz="297179">
              <a:spcBef>
                <a:spcPts val="0"/>
              </a:spcBef>
              <a:buSzTx/>
              <a:buNone/>
              <a:defRPr sz="1040">
                <a:uFill>
                  <a:solidFill>
                    <a:srgbClr val="000000"/>
                  </a:solidFill>
                </a:uFill>
              </a:defRPr>
            </a:pPr>
          </a:p>
          <a:p>
            <a:pPr marL="0" indent="0" defTabSz="297179">
              <a:spcBef>
                <a:spcPts val="0"/>
              </a:spcBef>
              <a:buSzTx/>
              <a:buNone/>
              <a:defRPr sz="1040">
                <a:uFill>
                  <a:solidFill>
                    <a:srgbClr val="000000"/>
                  </a:solidFill>
                </a:uFill>
              </a:defRPr>
            </a:pPr>
            <a:r>
              <a:t>I have attempted to define Planguage concepts (ideally the whole Planguage) by using the Plicons as a language. But this needs more work, and has more ‘scientific and theory’ interest, than my daily practical ‘design project’ use. So it awaits ‘academic development’. But it is potentially a form of systems mathematical notation. A great subject for a PhD in my opinion.</a:t>
            </a:r>
          </a:p>
          <a:p>
            <a:pPr marL="0" indent="0" defTabSz="297179">
              <a:spcBef>
                <a:spcPts val="0"/>
              </a:spcBef>
              <a:buSzTx/>
              <a:buNone/>
              <a:defRPr sz="1040">
                <a:uFill>
                  <a:solidFill>
                    <a:srgbClr val="000000"/>
                  </a:solidFill>
                </a:uFill>
              </a:defRPr>
            </a:pPr>
          </a:p>
          <a:p>
            <a:pPr marL="0" indent="0" defTabSz="297179">
              <a:spcBef>
                <a:spcPts val="0"/>
              </a:spcBef>
              <a:buSzTx/>
              <a:buNone/>
              <a:defRPr sz="1040">
                <a:uFill>
                  <a:solidFill>
                    <a:srgbClr val="000000"/>
                  </a:solidFill>
                </a:uFill>
              </a:defRPr>
            </a:pPr>
            <a:r>
              <a:rPr b="1"/>
              <a:t>Digital Planguage Standards</a:t>
            </a:r>
            <a:endParaRPr b="1"/>
          </a:p>
          <a:p>
            <a:pPr marL="0" indent="0" defTabSz="297179">
              <a:spcBef>
                <a:spcPts val="0"/>
              </a:spcBef>
              <a:buSzTx/>
              <a:buNone/>
              <a:defRPr sz="1040">
                <a:uFill>
                  <a:solidFill>
                    <a:srgbClr val="000000"/>
                  </a:solidFill>
                </a:uFill>
              </a:defRPr>
            </a:pPr>
            <a:r>
              <a:t>The Planguage tools, particularly </a:t>
            </a:r>
            <a:r>
              <a:rPr u="sng">
                <a:solidFill>
                  <a:srgbClr val="000099"/>
                </a:solidFill>
                <a:uFill>
                  <a:solidFill>
                    <a:srgbClr val="000099"/>
                  </a:solidFill>
                </a:uFill>
                <a:hlinkClick r:id="rId3" invalidUrl="" action="" tgtFrame="" tooltip="" history="1" highlightClick="0" endSnd="0"/>
              </a:rPr>
              <a:t>ValPlan.net</a:t>
            </a:r>
            <a:r>
              <a:t>, essentially build a </a:t>
            </a:r>
            <a:r>
              <a:rPr i="1"/>
              <a:t>‘digital project database’ </a:t>
            </a:r>
            <a:r>
              <a:t>containing a large number of design and requirements specifications, and ‘background information (like who are the stakeholders, and spec owners for a design). </a:t>
            </a:r>
          </a:p>
        </p:txBody>
      </p:sp>
      <p:pic>
        <p:nvPicPr>
          <p:cNvPr id="322" name="Screenshot 2019-06-10 at 21.16.16.png" descr="Screenshot 2019-06-10 at 21.16.16.png"/>
          <p:cNvPicPr>
            <a:picLocks noChangeAspect="1"/>
          </p:cNvPicPr>
          <p:nvPr/>
        </p:nvPicPr>
        <p:blipFill>
          <a:blip r:embed="rId4">
            <a:extLst/>
          </a:blip>
          <a:stretch>
            <a:fillRect/>
          </a:stretch>
        </p:blipFill>
        <p:spPr>
          <a:xfrm>
            <a:off x="6325271" y="712640"/>
            <a:ext cx="6120058" cy="936920"/>
          </a:xfrm>
          <a:prstGeom prst="rect">
            <a:avLst/>
          </a:prstGeom>
          <a:ln w="12700">
            <a:miter lim="400000"/>
          </a:ln>
        </p:spPr>
      </p:pic>
      <p:grpSp>
        <p:nvGrpSpPr>
          <p:cNvPr id="325" name="officeArt object"/>
          <p:cNvGrpSpPr/>
          <p:nvPr/>
        </p:nvGrpSpPr>
        <p:grpSpPr>
          <a:xfrm>
            <a:off x="6109371" y="2333326"/>
            <a:ext cx="6808091" cy="4969169"/>
            <a:chOff x="0" y="0"/>
            <a:chExt cx="6808089" cy="4969167"/>
          </a:xfrm>
        </p:grpSpPr>
        <p:pic>
          <p:nvPicPr>
            <p:cNvPr id="323" name="Screenshot 2019-06-10 at 20.58.21.png" descr="Screenshot 2019-06-10 at 20.58.21.png"/>
            <p:cNvPicPr>
              <a:picLocks noChangeAspect="1"/>
            </p:cNvPicPr>
            <p:nvPr/>
          </p:nvPicPr>
          <p:blipFill>
            <a:blip r:embed="rId5">
              <a:extLst/>
            </a:blip>
            <a:stretch>
              <a:fillRect/>
            </a:stretch>
          </p:blipFill>
          <p:spPr>
            <a:xfrm>
              <a:off x="224343" y="145163"/>
              <a:ext cx="6359404" cy="4388515"/>
            </a:xfrm>
            <a:prstGeom prst="rect">
              <a:avLst/>
            </a:prstGeom>
            <a:ln w="12700" cap="flat">
              <a:noFill/>
              <a:miter lim="400000"/>
            </a:ln>
            <a:effectLst/>
          </p:spPr>
        </p:pic>
        <p:pic>
          <p:nvPicPr>
            <p:cNvPr id="324" name="image23.png" descr="image23.png"/>
            <p:cNvPicPr>
              <a:picLocks noChangeAspect="1"/>
            </p:cNvPicPr>
            <p:nvPr/>
          </p:nvPicPr>
          <p:blipFill>
            <a:blip r:embed="rId6">
              <a:extLst/>
            </a:blip>
            <a:stretch>
              <a:fillRect/>
            </a:stretch>
          </p:blipFill>
          <p:spPr>
            <a:xfrm>
              <a:off x="0" y="-1"/>
              <a:ext cx="6808091" cy="4969169"/>
            </a:xfrm>
            <a:prstGeom prst="rect">
              <a:avLst/>
            </a:prstGeom>
            <a:ln w="12700" cap="flat">
              <a:noFill/>
              <a:miter lim="400000"/>
            </a:ln>
            <a:effectLst/>
          </p:spPr>
        </p:pic>
      </p:grpSp>
      <p:sp>
        <p:nvSpPr>
          <p:cNvPr id="3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Gibson, Bechtel, ‘graphMetrix’ [10]"/>
          <p:cNvSpPr txBox="1"/>
          <p:nvPr>
            <p:ph type="title"/>
          </p:nvPr>
        </p:nvSpPr>
        <p:spPr>
          <a:xfrm>
            <a:off x="1802688" y="253999"/>
            <a:ext cx="10249612" cy="735869"/>
          </a:xfrm>
          <a:prstGeom prst="rect">
            <a:avLst/>
          </a:prstGeom>
        </p:spPr>
        <p:txBody>
          <a:bodyPr/>
          <a:lstStyle/>
          <a:p>
            <a:pPr algn="l" defTabSz="182880">
              <a:defRPr sz="3800">
                <a:uFill>
                  <a:solidFill>
                    <a:srgbClr val="000000"/>
                  </a:solidFill>
                </a:uFill>
                <a:latin typeface="Helvetica Neue"/>
                <a:ea typeface="Helvetica Neue"/>
                <a:cs typeface="Helvetica Neue"/>
                <a:sym typeface="Helvetica Neue"/>
              </a:defRPr>
            </a:pPr>
            <a:r>
              <a:rPr b="1" u="sng"/>
              <a:t>Gibson, Bechtel, ‘graphMetrix’</a:t>
            </a:r>
            <a:r>
              <a:rPr b="1"/>
              <a:t> [10]</a:t>
            </a:r>
            <a:endParaRPr b="1"/>
          </a:p>
        </p:txBody>
      </p:sp>
      <p:sp>
        <p:nvSpPr>
          <p:cNvPr id="331" name="Gibson, Bechtel, ‘graphMetrix’ [10]…"/>
          <p:cNvSpPr txBox="1"/>
          <p:nvPr>
            <p:ph type="body" sz="half" idx="1"/>
          </p:nvPr>
        </p:nvSpPr>
        <p:spPr>
          <a:xfrm>
            <a:off x="952500" y="1340567"/>
            <a:ext cx="5334000" cy="7536733"/>
          </a:xfrm>
          <a:prstGeom prst="rect">
            <a:avLst/>
          </a:prstGeom>
        </p:spPr>
        <p:txBody>
          <a:bodyPr/>
          <a:lstStyle/>
          <a:p>
            <a:pPr marL="0" indent="0" defTabSz="416052">
              <a:spcBef>
                <a:spcPts val="0"/>
              </a:spcBef>
              <a:buSzTx/>
              <a:buNone/>
              <a:defRPr sz="1820">
                <a:uFill>
                  <a:solidFill>
                    <a:srgbClr val="000000"/>
                  </a:solidFill>
                </a:uFill>
              </a:defRPr>
            </a:pPr>
            <a:r>
              <a:rPr b="1" u="sng"/>
              <a:t>Gibson, Bechtel, ‘graphMetrix’</a:t>
            </a:r>
            <a:r>
              <a:rPr b="1"/>
              <a:t> [10]</a:t>
            </a:r>
            <a:endParaRPr b="1"/>
          </a:p>
          <a:p>
            <a:pPr marL="0" indent="0" defTabSz="416052">
              <a:spcBef>
                <a:spcPts val="0"/>
              </a:spcBef>
              <a:buSzTx/>
              <a:buNone/>
              <a:defRPr sz="1820">
                <a:uFill>
                  <a:solidFill>
                    <a:srgbClr val="000000"/>
                  </a:solidFill>
                </a:uFill>
              </a:defRPr>
            </a:pPr>
            <a:r>
              <a:t>In 2015, Fredrik Gibson, a formally trained architect, working at Bechtel in San Francisco, contacted me. </a:t>
            </a:r>
          </a:p>
          <a:p>
            <a:pPr marL="0" indent="0" defTabSz="416052">
              <a:spcBef>
                <a:spcPts val="0"/>
              </a:spcBef>
              <a:buSzTx/>
              <a:buNone/>
              <a:defRPr sz="1820">
                <a:uFill>
                  <a:solidFill>
                    <a:srgbClr val="000000"/>
                  </a:solidFill>
                </a:uFill>
              </a:defRPr>
            </a:pPr>
          </a:p>
          <a:p>
            <a:pPr marL="0" indent="0" defTabSz="416052">
              <a:spcBef>
                <a:spcPts val="0"/>
              </a:spcBef>
              <a:buSzTx/>
              <a:buNone/>
              <a:defRPr sz="1820">
                <a:uFill>
                  <a:solidFill>
                    <a:srgbClr val="000000"/>
                  </a:solidFill>
                </a:uFill>
              </a:defRPr>
            </a:pPr>
            <a:r>
              <a:t>He said he had read my Competitive Engineering [2] book 3 times, and found that Planguage was a good framework for his building advanced AI tools for the </a:t>
            </a:r>
            <a:r>
              <a:rPr i="1" u="sng"/>
              <a:t>construction industry.</a:t>
            </a:r>
            <a:r>
              <a:t> </a:t>
            </a:r>
          </a:p>
          <a:p>
            <a:pPr marL="0" indent="0" defTabSz="416052">
              <a:spcBef>
                <a:spcPts val="0"/>
              </a:spcBef>
              <a:buSzTx/>
              <a:buNone/>
              <a:defRPr sz="1820">
                <a:uFill>
                  <a:solidFill>
                    <a:srgbClr val="000000"/>
                  </a:solidFill>
                </a:uFill>
              </a:defRPr>
            </a:pPr>
          </a:p>
          <a:p>
            <a:pPr marL="0" indent="0" defTabSz="416052">
              <a:spcBef>
                <a:spcPts val="0"/>
              </a:spcBef>
              <a:buSzTx/>
              <a:buNone/>
              <a:defRPr sz="1820">
                <a:uFill>
                  <a:solidFill>
                    <a:srgbClr val="000000"/>
                  </a:solidFill>
                </a:uFill>
              </a:defRPr>
            </a:pPr>
            <a:r>
              <a:t>In fact he had </a:t>
            </a:r>
            <a:r>
              <a:rPr b="1"/>
              <a:t>already built</a:t>
            </a:r>
            <a:r>
              <a:t> tools using Planguage ideas, at Bechtel. And he demonstrated them for me over the internet. But these were for Bechtel internal use. </a:t>
            </a:r>
          </a:p>
          <a:p>
            <a:pPr marL="0" indent="0" defTabSz="416052">
              <a:spcBef>
                <a:spcPts val="0"/>
              </a:spcBef>
              <a:buSzTx/>
              <a:buNone/>
              <a:defRPr sz="1820">
                <a:uFill>
                  <a:solidFill>
                    <a:srgbClr val="000000"/>
                  </a:solidFill>
                </a:uFill>
              </a:defRPr>
            </a:pPr>
          </a:p>
          <a:p>
            <a:pPr marL="0" indent="0" defTabSz="416052">
              <a:spcBef>
                <a:spcPts val="0"/>
              </a:spcBef>
              <a:buSzTx/>
              <a:buNone/>
              <a:defRPr sz="1820">
                <a:uFill>
                  <a:solidFill>
                    <a:srgbClr val="000000"/>
                  </a:solidFill>
                </a:uFill>
              </a:defRPr>
            </a:pPr>
            <a:r>
              <a:t>‘You could have blown me over with a feather’, as they say. This came ‘out of the blue’, quite unexpected. But it did demonstrate the universal design application of Planguage ideas.</a:t>
            </a:r>
          </a:p>
          <a:p>
            <a:pPr marL="0" indent="0" defTabSz="416052">
              <a:spcBef>
                <a:spcPts val="0"/>
              </a:spcBef>
              <a:buSzTx/>
              <a:buNone/>
              <a:defRPr sz="1820">
                <a:uFill>
                  <a:solidFill>
                    <a:srgbClr val="000000"/>
                  </a:solidFill>
                </a:uFill>
              </a:defRPr>
            </a:pPr>
          </a:p>
          <a:p>
            <a:pPr marL="0" indent="0" defTabSz="416052">
              <a:spcBef>
                <a:spcPts val="0"/>
              </a:spcBef>
              <a:buSzTx/>
              <a:buNone/>
              <a:defRPr sz="1820">
                <a:uFill>
                  <a:solidFill>
                    <a:srgbClr val="000000"/>
                  </a:solidFill>
                </a:uFill>
              </a:defRPr>
            </a:pPr>
            <a:r>
              <a:t>Today, (June 2019) Gibson has built his own startup, graphMetrix, and is far advanced with this Construction Industry tool building.</a:t>
            </a:r>
          </a:p>
          <a:p>
            <a:pPr marL="0" indent="0" defTabSz="416052">
              <a:spcBef>
                <a:spcPts val="0"/>
              </a:spcBef>
              <a:buSzTx/>
              <a:buNone/>
              <a:defRPr sz="1820">
                <a:uFill>
                  <a:solidFill>
                    <a:srgbClr val="000000"/>
                  </a:solidFill>
                </a:uFill>
              </a:defRPr>
            </a:pPr>
          </a:p>
          <a:p>
            <a:pPr marL="0" indent="0" defTabSz="416052">
              <a:spcBef>
                <a:spcPts val="0"/>
              </a:spcBef>
              <a:buSzTx/>
              <a:buNone/>
              <a:defRPr sz="1820">
                <a:uFill>
                  <a:solidFill>
                    <a:srgbClr val="000000"/>
                  </a:solidFill>
                </a:uFill>
              </a:defRPr>
            </a:pPr>
            <a:r>
              <a:t> Kai Gilb is very active in furthering the relationship. Go to the site [10] and be amazed.</a:t>
            </a: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about_fcg.png" descr="about_fcg.png"/>
          <p:cNvPicPr>
            <a:picLocks noChangeAspect="1"/>
          </p:cNvPicPr>
          <p:nvPr/>
        </p:nvPicPr>
        <p:blipFill>
          <a:blip r:embed="rId2">
            <a:extLst/>
          </a:blip>
          <a:stretch>
            <a:fillRect/>
          </a:stretch>
        </p:blipFill>
        <p:spPr>
          <a:xfrm>
            <a:off x="-61115" y="52929"/>
            <a:ext cx="1250340" cy="1248166"/>
          </a:xfrm>
          <a:prstGeom prst="rect">
            <a:avLst/>
          </a:prstGeom>
          <a:ln w="12700">
            <a:miter lim="400000"/>
          </a:ln>
        </p:spPr>
      </p:pic>
      <p:sp>
        <p:nvSpPr>
          <p:cNvPr id="334" name="https://graphmetrix.com/web/"/>
          <p:cNvSpPr txBox="1"/>
          <p:nvPr/>
        </p:nvSpPr>
        <p:spPr>
          <a:xfrm>
            <a:off x="853128" y="8916772"/>
            <a:ext cx="449397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https://graphmetrix.com/web/</a:t>
            </a:r>
          </a:p>
        </p:txBody>
      </p:sp>
      <p:pic>
        <p:nvPicPr>
          <p:cNvPr id="335" name="Screenshot 2019-06-25 at 22.50.28.png" descr="Screenshot 2019-06-25 at 22.50.28.png"/>
          <p:cNvPicPr>
            <a:picLocks noChangeAspect="1"/>
          </p:cNvPicPr>
          <p:nvPr/>
        </p:nvPicPr>
        <p:blipFill>
          <a:blip r:embed="rId3">
            <a:extLst/>
          </a:blip>
          <a:stretch>
            <a:fillRect/>
          </a:stretch>
        </p:blipFill>
        <p:spPr>
          <a:xfrm>
            <a:off x="6377582" y="1389450"/>
            <a:ext cx="6486719" cy="40542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Part I.   Statements of Relationship*"/>
          <p:cNvSpPr txBox="1"/>
          <p:nvPr>
            <p:ph type="title"/>
          </p:nvPr>
        </p:nvSpPr>
        <p:spPr>
          <a:prstGeom prst="rect">
            <a:avLst/>
          </a:prstGeom>
        </p:spPr>
        <p:txBody>
          <a:bodyPr/>
          <a:lstStyle>
            <a:lvl1pPr defTabSz="449833">
              <a:defRPr sz="6160"/>
            </a:lvl1pPr>
          </a:lstStyle>
          <a:p>
            <a:pPr/>
            <a:r>
              <a:t>Part I.   Statements of Relationship*</a:t>
            </a:r>
          </a:p>
        </p:txBody>
      </p:sp>
      <p:sp>
        <p:nvSpPr>
          <p:cNvPr id="338" name="Part I.   Statements of Relationship*…"/>
          <p:cNvSpPr txBox="1"/>
          <p:nvPr>
            <p:ph type="body" sz="half" idx="1"/>
          </p:nvPr>
        </p:nvSpPr>
        <p:spPr>
          <a:prstGeom prst="rect">
            <a:avLst/>
          </a:prstGeom>
        </p:spPr>
        <p:txBody>
          <a:bodyPr/>
          <a:lstStyle/>
          <a:p>
            <a:pPr marL="0" indent="0" defTabSz="457200">
              <a:spcBef>
                <a:spcPts val="0"/>
              </a:spcBef>
              <a:buSzTx/>
              <a:buNone/>
              <a:defRPr b="1" sz="3000">
                <a:uFill>
                  <a:solidFill>
                    <a:srgbClr val="000000"/>
                  </a:solidFill>
                </a:uFill>
              </a:defRPr>
            </a:pPr>
            <a:r>
              <a:t>Part I.   Statements of Relationship*</a:t>
            </a:r>
          </a:p>
          <a:p>
            <a:pPr marL="0" indent="0" defTabSz="457200">
              <a:spcBef>
                <a:spcPts val="0"/>
              </a:spcBef>
              <a:buSzTx/>
              <a:buNone/>
              <a:defRPr sz="2300">
                <a:uFill>
                  <a:solidFill>
                    <a:srgbClr val="000000"/>
                  </a:solidFill>
                </a:uFill>
              </a:defRPr>
            </a:pPr>
          </a:p>
          <a:p>
            <a:pPr marL="0" indent="0" defTabSz="457200">
              <a:spcBef>
                <a:spcPts val="0"/>
              </a:spcBef>
              <a:buSzTx/>
              <a:buNone/>
              <a:defRPr sz="2300">
                <a:uFill>
                  <a:solidFill>
                    <a:srgbClr val="000000"/>
                  </a:solidFill>
                </a:uFill>
              </a:defRPr>
            </a:pPr>
            <a:r>
              <a:t>There are a large quantity of relationships defined in Planguage.</a:t>
            </a:r>
          </a:p>
          <a:p>
            <a:pPr marL="0" indent="0" defTabSz="457200">
              <a:spcBef>
                <a:spcPts val="0"/>
              </a:spcBef>
              <a:buSzTx/>
              <a:buNone/>
              <a:defRPr sz="2300">
                <a:uFill>
                  <a:solidFill>
                    <a:srgbClr val="000000"/>
                  </a:solidFill>
                </a:uFill>
              </a:defRPr>
            </a:pPr>
          </a:p>
          <a:p>
            <a:pPr marL="0" indent="0" defTabSz="457200">
              <a:spcBef>
                <a:spcPts val="0"/>
              </a:spcBef>
              <a:buSzTx/>
              <a:buNone/>
              <a:defRPr sz="2300">
                <a:uFill>
                  <a:solidFill>
                    <a:srgbClr val="000000"/>
                  </a:solidFill>
                </a:uFill>
              </a:defRPr>
            </a:pPr>
            <a:r>
              <a:t>Some of these are generic and static: they belong to the Planguage Concept Glossary definitions. For example ‘Stakeholders have Values’.</a:t>
            </a:r>
          </a:p>
          <a:p>
            <a:pPr marL="0" indent="0" defTabSz="457200">
              <a:spcBef>
                <a:spcPts val="0"/>
              </a:spcBef>
              <a:buSzTx/>
              <a:buNone/>
              <a:defRPr sz="2300">
                <a:uFill>
                  <a:solidFill>
                    <a:srgbClr val="000000"/>
                  </a:solidFill>
                </a:uFill>
              </a:defRPr>
            </a:pPr>
          </a:p>
          <a:p>
            <a:pPr marL="0" indent="0" defTabSz="457200">
              <a:spcBef>
                <a:spcPts val="0"/>
              </a:spcBef>
              <a:buSzTx/>
              <a:buNone/>
              <a:defRPr sz="2300">
                <a:uFill>
                  <a:solidFill>
                    <a:srgbClr val="000000"/>
                  </a:solidFill>
                </a:uFill>
              </a:defRPr>
            </a:pPr>
            <a:r>
              <a:t>Others are specific relationships defined in a projects: for example: The Stakeholder for Value X, are S1, S2, and S3.</a:t>
            </a:r>
          </a:p>
        </p:txBody>
      </p:sp>
      <p:sp>
        <p:nvSpPr>
          <p:cNvPr id="3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Picture 4" descr="Picture 4"/>
          <p:cNvPicPr>
            <a:picLocks noChangeAspect="1"/>
          </p:cNvPicPr>
          <p:nvPr/>
        </p:nvPicPr>
        <p:blipFill>
          <a:blip r:embed="rId2">
            <a:extLst/>
          </a:blip>
          <a:stretch>
            <a:fillRect/>
          </a:stretch>
        </p:blipFill>
        <p:spPr>
          <a:xfrm>
            <a:off x="7630976" y="2381779"/>
            <a:ext cx="5111148" cy="716468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tandards Relationships"/>
          <p:cNvSpPr txBox="1"/>
          <p:nvPr>
            <p:ph type="title"/>
          </p:nvPr>
        </p:nvSpPr>
        <p:spPr>
          <a:prstGeom prst="rect">
            <a:avLst/>
          </a:prstGeom>
        </p:spPr>
        <p:txBody>
          <a:bodyPr/>
          <a:lstStyle>
            <a:lvl1pPr defTabSz="554990">
              <a:defRPr sz="7600"/>
            </a:lvl1pPr>
          </a:lstStyle>
          <a:p>
            <a:pPr/>
            <a:r>
              <a:t>Standards Relationships</a:t>
            </a:r>
          </a:p>
        </p:txBody>
      </p:sp>
      <p:sp>
        <p:nvSpPr>
          <p:cNvPr id="343" name="Body"/>
          <p:cNvSpPr txBox="1"/>
          <p:nvPr>
            <p:ph type="body" sz="half" idx="1"/>
          </p:nvPr>
        </p:nvSpPr>
        <p:spPr>
          <a:prstGeom prst="rect">
            <a:avLst/>
          </a:prstGeom>
        </p:spPr>
        <p:txBody>
          <a:bodyPr/>
          <a:lstStyle/>
          <a:p>
            <a:pP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Screen Shot 2014-10-10 at 00.34.44.png" descr="Screen Shot 2014-10-10 at 00.34.44.png"/>
          <p:cNvPicPr>
            <a:picLocks noChangeAspect="1"/>
          </p:cNvPicPr>
          <p:nvPr/>
        </p:nvPicPr>
        <p:blipFill>
          <a:blip r:embed="rId2">
            <a:extLst/>
          </a:blip>
          <a:stretch>
            <a:fillRect/>
          </a:stretch>
        </p:blipFill>
        <p:spPr>
          <a:xfrm>
            <a:off x="5581381" y="2240666"/>
            <a:ext cx="7333080" cy="519250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pecification Type Relationships"/>
          <p:cNvSpPr txBox="1"/>
          <p:nvPr>
            <p:ph type="title"/>
          </p:nvPr>
        </p:nvSpPr>
        <p:spPr>
          <a:xfrm>
            <a:off x="952500" y="254000"/>
            <a:ext cx="11099800" cy="1503418"/>
          </a:xfrm>
          <a:prstGeom prst="rect">
            <a:avLst/>
          </a:prstGeom>
        </p:spPr>
        <p:txBody>
          <a:bodyPr/>
          <a:lstStyle>
            <a:lvl1pPr>
              <a:defRPr sz="5500"/>
            </a:lvl1pPr>
          </a:lstStyle>
          <a:p>
            <a:pPr/>
            <a:r>
              <a:t>Specification Type Relationships</a:t>
            </a:r>
          </a:p>
        </p:txBody>
      </p:sp>
      <p:sp>
        <p:nvSpPr>
          <p:cNvPr id="348" name="Body"/>
          <p:cNvSpPr txBox="1"/>
          <p:nvPr>
            <p:ph type="body" sz="half" idx="1"/>
          </p:nvPr>
        </p:nvSpPr>
        <p:spPr>
          <a:prstGeom prst="rect">
            <a:avLst/>
          </a:prstGeom>
        </p:spPr>
        <p:txBody>
          <a:bodyPr/>
          <a:lstStyle/>
          <a:p>
            <a:pPr/>
          </a:p>
        </p:txBody>
      </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Picture 4" descr="Picture 4"/>
          <p:cNvPicPr>
            <a:picLocks noChangeAspect="1"/>
          </p:cNvPicPr>
          <p:nvPr/>
        </p:nvPicPr>
        <p:blipFill>
          <a:blip r:embed="rId2">
            <a:extLst/>
          </a:blip>
          <a:stretch>
            <a:fillRect/>
          </a:stretch>
        </p:blipFill>
        <p:spPr>
          <a:xfrm>
            <a:off x="6889323" y="1923072"/>
            <a:ext cx="5532361" cy="762195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Impact and sub-set relationships"/>
          <p:cNvSpPr txBox="1"/>
          <p:nvPr>
            <p:ph type="title"/>
          </p:nvPr>
        </p:nvSpPr>
        <p:spPr>
          <a:prstGeom prst="rect">
            <a:avLst/>
          </a:prstGeom>
        </p:spPr>
        <p:txBody>
          <a:bodyPr/>
          <a:lstStyle>
            <a:lvl1pPr>
              <a:defRPr sz="5400"/>
            </a:lvl1pPr>
          </a:lstStyle>
          <a:p>
            <a:pPr/>
            <a:r>
              <a:t>Impact and sub-set relationships</a:t>
            </a:r>
          </a:p>
        </p:txBody>
      </p:sp>
      <p:sp>
        <p:nvSpPr>
          <p:cNvPr id="353" name="Body"/>
          <p:cNvSpPr txBox="1"/>
          <p:nvPr>
            <p:ph type="body" sz="half" idx="1"/>
          </p:nvPr>
        </p:nvSpPr>
        <p:spPr>
          <a:prstGeom prst="rect">
            <a:avLst/>
          </a:prstGeom>
        </p:spPr>
        <p:txBody>
          <a:bodyPr/>
          <a:lstStyle/>
          <a:p>
            <a:pPr/>
          </a:p>
        </p:txBody>
      </p:sp>
      <p:sp>
        <p:nvSpPr>
          <p:cNvPr id="3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 name="Screen Shot 2014-10-10 at 00.58.31.png" descr="Screen Shot 2014-10-10 at 00.58.31.png"/>
          <p:cNvPicPr>
            <a:picLocks noChangeAspect="1"/>
          </p:cNvPicPr>
          <p:nvPr/>
        </p:nvPicPr>
        <p:blipFill>
          <a:blip r:embed="rId2">
            <a:extLst/>
          </a:blip>
          <a:stretch>
            <a:fillRect/>
          </a:stretch>
        </p:blipFill>
        <p:spPr>
          <a:xfrm>
            <a:off x="6893910" y="2000249"/>
            <a:ext cx="5613401" cy="74676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Relationship Parameters"/>
          <p:cNvSpPr txBox="1"/>
          <p:nvPr>
            <p:ph type="title"/>
          </p:nvPr>
        </p:nvSpPr>
        <p:spPr>
          <a:prstGeom prst="rect">
            <a:avLst/>
          </a:prstGeom>
        </p:spPr>
        <p:txBody>
          <a:bodyPr/>
          <a:lstStyle>
            <a:lvl1pPr defTabSz="554990">
              <a:defRPr sz="7600"/>
            </a:lvl1pPr>
          </a:lstStyle>
          <a:p>
            <a:pPr/>
            <a:r>
              <a:t>Relationship Parameters</a:t>
            </a:r>
          </a:p>
        </p:txBody>
      </p:sp>
      <p:sp>
        <p:nvSpPr>
          <p:cNvPr id="358" name="Body"/>
          <p:cNvSpPr txBox="1"/>
          <p:nvPr>
            <p:ph type="body" sz="half" idx="1"/>
          </p:nvPr>
        </p:nvSpPr>
        <p:spPr>
          <a:prstGeom prst="rect">
            <a:avLst/>
          </a:prstGeom>
        </p:spPr>
        <p:txBody>
          <a:bodyPr/>
          <a:lstStyle/>
          <a:p>
            <a:pPr/>
          </a:p>
        </p:txBody>
      </p:sp>
      <p:sp>
        <p:nvSpPr>
          <p:cNvPr id="3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Screenshot 2019-06-25 at 23.15.05.png" descr="Screenshot 2019-06-25 at 23.15.05.png"/>
          <p:cNvPicPr>
            <a:picLocks noChangeAspect="1"/>
          </p:cNvPicPr>
          <p:nvPr/>
        </p:nvPicPr>
        <p:blipFill>
          <a:blip r:embed="rId2">
            <a:extLst/>
          </a:blip>
          <a:stretch>
            <a:fillRect/>
          </a:stretch>
        </p:blipFill>
        <p:spPr>
          <a:xfrm>
            <a:off x="2222476" y="2052283"/>
            <a:ext cx="9398102" cy="788795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A General Theory of Design: ‘Planguage’  “"/>
          <p:cNvSpPr txBox="1"/>
          <p:nvPr>
            <p:ph type="title"/>
          </p:nvPr>
        </p:nvSpPr>
        <p:spPr>
          <a:xfrm>
            <a:off x="952500" y="634999"/>
            <a:ext cx="5334000" cy="719040"/>
          </a:xfrm>
          <a:prstGeom prst="rect">
            <a:avLst/>
          </a:prstGeom>
        </p:spPr>
        <p:txBody>
          <a:bodyPr/>
          <a:lstStyle>
            <a:lvl1pPr algn="l" defTabSz="224027">
              <a:lnSpc>
                <a:spcPts val="4700"/>
              </a:lnSpc>
              <a:spcBef>
                <a:spcPts val="500"/>
              </a:spcBef>
              <a:defRPr b="1" sz="1960">
                <a:latin typeface="Helvetica Neue"/>
                <a:ea typeface="Helvetica Neue"/>
                <a:cs typeface="Helvetica Neue"/>
                <a:sym typeface="Helvetica Neue"/>
              </a:defRPr>
            </a:lvl1pPr>
          </a:lstStyle>
          <a:p>
            <a:pPr/>
            <a:r>
              <a:t>“A General Theory of Design: ‘Planguage’  “ </a:t>
            </a:r>
            <a:endParaRPr b="0" sz="588">
              <a:latin typeface="Times"/>
              <a:ea typeface="Times"/>
              <a:cs typeface="Times"/>
              <a:sym typeface="Times"/>
            </a:endParaRPr>
          </a:p>
        </p:txBody>
      </p:sp>
      <p:sp>
        <p:nvSpPr>
          <p:cNvPr id="158" name="http://concepts.gilb.com/dl956"/>
          <p:cNvSpPr txBox="1"/>
          <p:nvPr>
            <p:ph type="body" sz="quarter" idx="1"/>
          </p:nvPr>
        </p:nvSpPr>
        <p:spPr>
          <a:xfrm>
            <a:off x="6642889" y="6832600"/>
            <a:ext cx="5334001" cy="876697"/>
          </a:xfrm>
          <a:prstGeom prst="rect">
            <a:avLst/>
          </a:prstGeom>
        </p:spPr>
        <p:txBody>
          <a:bodyPr/>
          <a:lstStyle>
            <a:lvl1pPr defTabSz="519937">
              <a:defRPr sz="2492" u="sng">
                <a:latin typeface="+mn-lt"/>
                <a:ea typeface="+mn-ea"/>
                <a:cs typeface="+mn-cs"/>
                <a:sym typeface="Helvetica Neue Medium"/>
                <a:hlinkClick r:id="rId2" invalidUrl="" action="" tgtFrame="" tooltip="" history="1" highlightClick="0" endSnd="0"/>
              </a:defRPr>
            </a:lvl1pPr>
          </a:lstStyle>
          <a:p>
            <a:pPr>
              <a:defRPr u="none"/>
            </a:pPr>
            <a:r>
              <a:rPr u="sng">
                <a:hlinkClick r:id="rId2" invalidUrl="" action="" tgtFrame="" tooltip="" history="1" highlightClick="0" endSnd="0"/>
              </a:rPr>
              <a:t>http://concepts.gilb.com/dl956</a:t>
            </a:r>
          </a:p>
        </p:txBody>
      </p:sp>
      <p:grpSp>
        <p:nvGrpSpPr>
          <p:cNvPr id="161" name="Screenshot 2019-06-25 at 21.08.44.png"/>
          <p:cNvGrpSpPr/>
          <p:nvPr/>
        </p:nvGrpSpPr>
        <p:grpSpPr>
          <a:xfrm>
            <a:off x="5737351" y="1874783"/>
            <a:ext cx="7145077" cy="5040604"/>
            <a:chOff x="0" y="0"/>
            <a:chExt cx="7145076" cy="5040603"/>
          </a:xfrm>
        </p:grpSpPr>
        <p:pic>
          <p:nvPicPr>
            <p:cNvPr id="160" name="Screenshot 2019-06-25 at 21.08.44.png" descr="Screenshot 2019-06-25 at 21.08.44.png"/>
            <p:cNvPicPr>
              <a:picLocks noChangeAspect="1"/>
            </p:cNvPicPr>
            <p:nvPr/>
          </p:nvPicPr>
          <p:blipFill>
            <a:blip r:embed="rId3">
              <a:extLst/>
            </a:blip>
            <a:stretch>
              <a:fillRect/>
            </a:stretch>
          </p:blipFill>
          <p:spPr>
            <a:xfrm>
              <a:off x="215900" y="139700"/>
              <a:ext cx="6713277" cy="4481804"/>
            </a:xfrm>
            <a:prstGeom prst="rect">
              <a:avLst/>
            </a:prstGeom>
            <a:ln>
              <a:noFill/>
            </a:ln>
            <a:effectLst/>
          </p:spPr>
        </p:pic>
        <p:pic>
          <p:nvPicPr>
            <p:cNvPr id="159" name="Screenshot 2019-06-25 at 21.08.44.png" descr="Screenshot 2019-06-25 at 21.08.44.png"/>
            <p:cNvPicPr>
              <a:picLocks noChangeAspect="0"/>
            </p:cNvPicPr>
            <p:nvPr/>
          </p:nvPicPr>
          <p:blipFill>
            <a:blip r:embed="rId4">
              <a:extLst/>
            </a:blip>
            <a:stretch>
              <a:fillRect/>
            </a:stretch>
          </p:blipFill>
          <p:spPr>
            <a:xfrm>
              <a:off x="0" y="0"/>
              <a:ext cx="7145077" cy="5040604"/>
            </a:xfrm>
            <a:prstGeom prst="rect">
              <a:avLst/>
            </a:prstGeom>
            <a:effectLst/>
          </p:spPr>
        </p:pic>
      </p:grpSp>
      <p:pic>
        <p:nvPicPr>
          <p:cNvPr id="162" name="CE COVER 42KB.jpg" descr="CE COVER 42KB.jpg"/>
          <p:cNvPicPr>
            <a:picLocks noChangeAspect="1"/>
          </p:cNvPicPr>
          <p:nvPr/>
        </p:nvPicPr>
        <p:blipFill>
          <a:blip r:embed="rId5">
            <a:extLst/>
          </a:blip>
          <a:stretch>
            <a:fillRect/>
          </a:stretch>
        </p:blipFill>
        <p:spPr>
          <a:xfrm>
            <a:off x="1168400" y="1574800"/>
            <a:ext cx="4368800" cy="6350000"/>
          </a:xfrm>
          <a:prstGeom prst="rect">
            <a:avLst/>
          </a:prstGeom>
          <a:ln w="12700">
            <a:miter lim="400000"/>
          </a:ln>
        </p:spPr>
      </p:pic>
      <p:sp>
        <p:nvSpPr>
          <p:cNvPr id="163" name="Get a free e-copy of ‘Competitive Engineering’ book.…"/>
          <p:cNvSpPr txBox="1"/>
          <p:nvPr/>
        </p:nvSpPr>
        <p:spPr>
          <a:xfrm>
            <a:off x="205739" y="8145561"/>
            <a:ext cx="7818121"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Get a free e-copy of ‘Competitive Engineering’ book.</a:t>
            </a:r>
          </a:p>
          <a:p>
            <a:pPr/>
            <a:r>
              <a:t> https://www.gilb.com/p/competitive-engineering</a:t>
            </a:r>
          </a:p>
        </p:txBody>
      </p:sp>
      <p:sp>
        <p:nvSpPr>
          <p:cNvPr id="164"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Part J.   Scope*"/>
          <p:cNvSpPr txBox="1"/>
          <p:nvPr>
            <p:ph type="title"/>
          </p:nvPr>
        </p:nvSpPr>
        <p:spPr>
          <a:xfrm>
            <a:off x="1132930" y="-29534"/>
            <a:ext cx="11099801" cy="1231172"/>
          </a:xfrm>
          <a:prstGeom prst="rect">
            <a:avLst/>
          </a:prstGeom>
        </p:spPr>
        <p:txBody>
          <a:bodyPr/>
          <a:lstStyle>
            <a:lvl1pPr defTabSz="473201">
              <a:defRPr sz="6480"/>
            </a:lvl1pPr>
          </a:lstStyle>
          <a:p>
            <a:pPr/>
            <a:r>
              <a:t>Part J.   Scope*</a:t>
            </a:r>
          </a:p>
        </p:txBody>
      </p:sp>
      <p:sp>
        <p:nvSpPr>
          <p:cNvPr id="363" name="The Scope of Planguage is…"/>
          <p:cNvSpPr txBox="1"/>
          <p:nvPr>
            <p:ph type="body" sz="half" idx="1"/>
          </p:nvPr>
        </p:nvSpPr>
        <p:spPr>
          <a:xfrm>
            <a:off x="491153" y="2590800"/>
            <a:ext cx="5795347" cy="6286500"/>
          </a:xfrm>
          <a:prstGeom prst="rect">
            <a:avLst/>
          </a:prstGeom>
        </p:spPr>
        <p:txBody>
          <a:bodyPr/>
          <a:lstStyle/>
          <a:p>
            <a:pPr marL="0" indent="0" defTabSz="374904">
              <a:spcBef>
                <a:spcPts val="0"/>
              </a:spcBef>
              <a:buSzTx/>
              <a:buNone/>
              <a:defRPr b="1" sz="1803">
                <a:uFill>
                  <a:solidFill>
                    <a:srgbClr val="000000"/>
                  </a:solidFill>
                </a:uFill>
              </a:defRPr>
            </a:pPr>
            <a:r>
              <a:t>The </a:t>
            </a:r>
            <a:r>
              <a:t>Scope of Planguage</a:t>
            </a:r>
            <a:r>
              <a:t> is</a:t>
            </a:r>
          </a:p>
          <a:p>
            <a:pPr marL="0" indent="0" defTabSz="374904">
              <a:spcBef>
                <a:spcPts val="0"/>
              </a:spcBef>
              <a:buSzTx/>
              <a:buNone/>
              <a:defRPr b="1" sz="1803">
                <a:uFill>
                  <a:solidFill>
                    <a:srgbClr val="000000"/>
                  </a:solidFill>
                </a:uFill>
              </a:defRPr>
            </a:pPr>
          </a:p>
          <a:p>
            <a:pPr marL="0" indent="0" defTabSz="374904">
              <a:spcBef>
                <a:spcPts val="0"/>
              </a:spcBef>
              <a:buSzTx/>
              <a:buNone/>
              <a:defRPr b="1" sz="1803">
                <a:uFill>
                  <a:solidFill>
                    <a:srgbClr val="000000"/>
                  </a:solidFill>
                </a:uFill>
              </a:defRPr>
            </a:pPr>
            <a:r>
              <a:t>Any planning of any future.</a:t>
            </a:r>
          </a:p>
          <a:p>
            <a:pPr marL="0" indent="0" defTabSz="374904">
              <a:spcBef>
                <a:spcPts val="0"/>
              </a:spcBef>
              <a:buSzTx/>
              <a:buNone/>
              <a:defRPr b="1" sz="1803">
                <a:uFill>
                  <a:solidFill>
                    <a:srgbClr val="000000"/>
                  </a:solidFill>
                </a:uFill>
              </a:defRPr>
            </a:pPr>
            <a:r>
              <a:t>For any ‘system’.</a:t>
            </a:r>
          </a:p>
          <a:p>
            <a:pPr marL="0" indent="0" defTabSz="374904">
              <a:spcBef>
                <a:spcPts val="0"/>
              </a:spcBef>
              <a:buSzTx/>
              <a:buNone/>
              <a:defRPr b="1" sz="1803">
                <a:uFill>
                  <a:solidFill>
                    <a:srgbClr val="000000"/>
                  </a:solidFill>
                </a:uFill>
              </a:defRPr>
            </a:pPr>
            <a:r>
              <a:t>Real world measured feedback versus plans, in order to control processes or projects towards objectives, within constraint.</a:t>
            </a:r>
          </a:p>
          <a:p>
            <a:pPr marL="0" indent="0" defTabSz="374904">
              <a:spcBef>
                <a:spcPts val="0"/>
              </a:spcBef>
              <a:buSzTx/>
              <a:buNone/>
              <a:defRPr b="1" sz="1803">
                <a:uFill>
                  <a:solidFill>
                    <a:srgbClr val="000000"/>
                  </a:solidFill>
                </a:uFill>
              </a:defRPr>
            </a:pPr>
          </a:p>
          <a:p>
            <a:pPr marL="0" indent="0" defTabSz="374904">
              <a:spcBef>
                <a:spcPts val="0"/>
              </a:spcBef>
              <a:buSzTx/>
              <a:buNone/>
              <a:defRPr b="1" sz="1803">
                <a:uFill>
                  <a:solidFill>
                    <a:srgbClr val="000000"/>
                  </a:solidFill>
                </a:uFill>
              </a:defRPr>
            </a:pPr>
            <a:r>
              <a:t>I am unsure as to how to handle this Scope subject. Maybe it is covered in all the above descriptions.</a:t>
            </a:r>
          </a:p>
          <a:p>
            <a:pPr marL="0" indent="0" defTabSz="374904">
              <a:spcBef>
                <a:spcPts val="0"/>
              </a:spcBef>
              <a:buSzTx/>
              <a:buNone/>
              <a:defRPr b="1" sz="1803">
                <a:uFill>
                  <a:solidFill>
                    <a:srgbClr val="000000"/>
                  </a:solidFill>
                </a:uFill>
              </a:defRPr>
            </a:pPr>
          </a:p>
          <a:p>
            <a:pPr marL="0" indent="0" defTabSz="374904">
              <a:spcBef>
                <a:spcPts val="0"/>
              </a:spcBef>
              <a:buSzTx/>
              <a:buNone/>
              <a:defRPr b="1" sz="1803">
                <a:uFill>
                  <a:solidFill>
                    <a:srgbClr val="000000"/>
                  </a:solidFill>
                </a:uFill>
              </a:defRPr>
            </a:pPr>
            <a:r>
              <a:t>But, There are very many  scope-defining tools in Planguage, as detailed above, and in the references below, like Value Planning [5 ]</a:t>
            </a:r>
          </a:p>
          <a:p>
            <a:pPr marL="0" indent="0" defTabSz="374904">
              <a:spcBef>
                <a:spcPts val="0"/>
              </a:spcBef>
              <a:buSzTx/>
              <a:buNone/>
              <a:defRPr b="1" sz="1803">
                <a:uFill>
                  <a:solidFill>
                    <a:srgbClr val="000000"/>
                  </a:solidFill>
                </a:uFill>
              </a:defRPr>
            </a:pPr>
          </a:p>
          <a:p>
            <a:pPr marL="0" indent="0" defTabSz="374904">
              <a:spcBef>
                <a:spcPts val="0"/>
              </a:spcBef>
              <a:buSzTx/>
              <a:buNone/>
              <a:defRPr b="1" sz="1803">
                <a:uFill>
                  <a:solidFill>
                    <a:srgbClr val="000000"/>
                  </a:solidFill>
                </a:uFill>
              </a:defRPr>
            </a:pPr>
            <a:r>
              <a:t>However I would like to refer to one detail, among many, already described several times: the [Scale Parameter] definition. It is a powerful tool for defining the exact multidimensional scope of a requirement, and thus also a design’s impact on the defined scope of that requirement.</a:t>
            </a:r>
          </a:p>
        </p:txBody>
      </p:sp>
      <p:sp>
        <p:nvSpPr>
          <p:cNvPr id="3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Screenshot 2019-06-10 at 21.13.21.png" descr="Screenshot 2019-06-10 at 21.13.21.png"/>
          <p:cNvPicPr>
            <a:picLocks noChangeAspect="1"/>
          </p:cNvPicPr>
          <p:nvPr/>
        </p:nvPicPr>
        <p:blipFill>
          <a:blip r:embed="rId3">
            <a:extLst/>
          </a:blip>
          <a:stretch>
            <a:fillRect/>
          </a:stretch>
        </p:blipFill>
        <p:spPr>
          <a:xfrm>
            <a:off x="2292527" y="1208635"/>
            <a:ext cx="8780607" cy="654144"/>
          </a:xfrm>
          <a:prstGeom prst="rect">
            <a:avLst/>
          </a:prstGeom>
          <a:ln w="12700">
            <a:miter lim="400000"/>
          </a:ln>
        </p:spPr>
      </p:pic>
      <p:pic>
        <p:nvPicPr>
          <p:cNvPr id="366" name="Screenshot 2019-06-11 at 00.03.17.png" descr="Screenshot 2019-06-11 at 00.03.17.png"/>
          <p:cNvPicPr>
            <a:picLocks noChangeAspect="1"/>
          </p:cNvPicPr>
          <p:nvPr/>
        </p:nvPicPr>
        <p:blipFill>
          <a:blip r:embed="rId4">
            <a:extLst/>
          </a:blip>
          <a:stretch>
            <a:fillRect/>
          </a:stretch>
        </p:blipFill>
        <p:spPr>
          <a:xfrm>
            <a:off x="6505702" y="2491997"/>
            <a:ext cx="6120058" cy="3091118"/>
          </a:xfrm>
          <a:prstGeom prst="rect">
            <a:avLst/>
          </a:prstGeom>
          <a:ln w="12700">
            <a:miter lim="400000"/>
          </a:ln>
        </p:spPr>
      </p:pic>
      <p:pic>
        <p:nvPicPr>
          <p:cNvPr id="367" name="Screenshot 2019-06-11 at 00.07.57.png" descr="Screenshot 2019-06-11 at 00.07.57.png"/>
          <p:cNvPicPr>
            <a:picLocks noChangeAspect="1"/>
          </p:cNvPicPr>
          <p:nvPr/>
        </p:nvPicPr>
        <p:blipFill>
          <a:blip r:embed="rId5">
            <a:extLst/>
          </a:blip>
          <a:stretch>
            <a:fillRect/>
          </a:stretch>
        </p:blipFill>
        <p:spPr>
          <a:xfrm>
            <a:off x="6972468" y="5969936"/>
            <a:ext cx="5186525" cy="3124531"/>
          </a:xfrm>
          <a:prstGeom prst="rect">
            <a:avLst/>
          </a:prstGeom>
          <a:ln w="12700">
            <a:miter lim="400000"/>
          </a:ln>
        </p:spPr>
      </p:pic>
      <p:pic>
        <p:nvPicPr>
          <p:cNvPr id="368" name="0.jpeg" descr="0.jpeg"/>
          <p:cNvPicPr>
            <a:picLocks noChangeAspect="1"/>
          </p:cNvPicPr>
          <p:nvPr/>
        </p:nvPicPr>
        <p:blipFill>
          <a:blip r:embed="rId6">
            <a:extLst/>
          </a:blip>
          <a:stretch>
            <a:fillRect/>
          </a:stretch>
        </p:blipFill>
        <p:spPr>
          <a:xfrm>
            <a:off x="11536945" y="4437321"/>
            <a:ext cx="1697568" cy="1697568"/>
          </a:xfrm>
          <a:prstGeom prst="rect">
            <a:avLst/>
          </a:prstGeom>
          <a:ln w="12700">
            <a:miter lim="400000"/>
          </a:ln>
        </p:spPr>
      </p:pic>
      <p:sp>
        <p:nvSpPr>
          <p:cNvPr id="369" name="Linkedin.com/in/anna-karlowska-70a3912"/>
          <p:cNvSpPr txBox="1"/>
          <p:nvPr/>
        </p:nvSpPr>
        <p:spPr>
          <a:xfrm>
            <a:off x="7755066" y="9299347"/>
            <a:ext cx="4174033" cy="337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Linkedin.com/in/anna-karlowska-70a3912</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age" descr="Image"/>
          <p:cNvPicPr>
            <a:picLocks noChangeAspect="1"/>
          </p:cNvPicPr>
          <p:nvPr>
            <p:ph type="pic" idx="13"/>
          </p:nvPr>
        </p:nvPicPr>
        <p:blipFill>
          <a:blip r:embed="rId2">
            <a:extLst/>
          </a:blip>
          <a:srcRect l="27912" t="67" r="15521" b="0"/>
          <a:stretch>
            <a:fillRect/>
          </a:stretch>
        </p:blipFill>
        <p:spPr>
          <a:xfrm>
            <a:off x="6718300" y="2590800"/>
            <a:ext cx="5334000" cy="6282267"/>
          </a:xfrm>
          <a:prstGeom prst="rect">
            <a:avLst/>
          </a:prstGeom>
        </p:spPr>
      </p:pic>
      <p:sp>
        <p:nvSpPr>
          <p:cNvPr id="374" name="Title"/>
          <p:cNvSpPr txBox="1"/>
          <p:nvPr>
            <p:ph type="title"/>
          </p:nvPr>
        </p:nvSpPr>
        <p:spPr>
          <a:prstGeom prst="rect">
            <a:avLst/>
          </a:prstGeom>
        </p:spPr>
        <p:txBody>
          <a:bodyPr/>
          <a:lstStyle/>
          <a:p>
            <a:pPr/>
          </a:p>
        </p:txBody>
      </p:sp>
      <p:sp>
        <p:nvSpPr>
          <p:cNvPr id="375" name="Body"/>
          <p:cNvSpPr txBox="1"/>
          <p:nvPr>
            <p:ph type="body" sz="half" idx="1"/>
          </p:nvPr>
        </p:nvSpPr>
        <p:spPr>
          <a:prstGeom prst="rect">
            <a:avLst/>
          </a:prstGeom>
        </p:spPr>
        <p:txBody>
          <a:bodyPr/>
          <a:lstStyle/>
          <a:p>
            <a:pPr/>
          </a:p>
        </p:txBody>
      </p:sp>
      <p:sp>
        <p:nvSpPr>
          <p:cNvPr id="3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TECHNOSCOPES Book Cover 3D BLANK.png" descr="TECHNOSCOPES Book Cover 3D BLANK.png"/>
          <p:cNvPicPr>
            <a:picLocks noChangeAspect="1"/>
          </p:cNvPicPr>
          <p:nvPr/>
        </p:nvPicPr>
        <p:blipFill>
          <a:blip r:embed="rId3">
            <a:extLst/>
          </a:blip>
          <a:stretch>
            <a:fillRect/>
          </a:stretch>
        </p:blipFill>
        <p:spPr>
          <a:xfrm>
            <a:off x="692285" y="1225553"/>
            <a:ext cx="5670901" cy="8343395"/>
          </a:xfrm>
          <a:prstGeom prst="rect">
            <a:avLst/>
          </a:prstGeom>
          <a:ln w="12700">
            <a:miter lim="400000"/>
          </a:ln>
        </p:spPr>
      </p:pic>
      <p:sp>
        <p:nvSpPr>
          <p:cNvPr id="167" name="100 Tools for understanding Wicked and Complex Systems."/>
          <p:cNvSpPr txBox="1"/>
          <p:nvPr/>
        </p:nvSpPr>
        <p:spPr>
          <a:xfrm>
            <a:off x="2796717" y="9181038"/>
            <a:ext cx="7665366" cy="8398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2200"/>
            </a:lvl1pPr>
          </a:lstStyle>
          <a:p>
            <a:pPr/>
            <a:r>
              <a:t>100 Tools for understanding Wicked and Complex Systems.</a:t>
            </a:r>
          </a:p>
        </p:txBody>
      </p:sp>
      <p:sp>
        <p:nvSpPr>
          <p:cNvPr id="168" name="TECHNOSCOPES 100 Powerful Thinking Tools in Planguage.  (Summer 2018)…"/>
          <p:cNvSpPr txBox="1"/>
          <p:nvPr/>
        </p:nvSpPr>
        <p:spPr>
          <a:xfrm>
            <a:off x="1444701" y="132241"/>
            <a:ext cx="10369398" cy="1242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sz="2200"/>
            </a:pPr>
            <a:r>
              <a:t>TECHNOSCOPES 100 Powerful Thinking Tools in Planguage.  (Summer 2018)</a:t>
            </a:r>
          </a:p>
          <a:p>
            <a:pPr defTabSz="457200">
              <a:lnSpc>
                <a:spcPct val="117999"/>
              </a:lnSpc>
              <a:defRPr sz="2200"/>
            </a:pPr>
            <a:r>
              <a:rPr u="sng">
                <a:hlinkClick r:id="rId4" invalidUrl="" action="" tgtFrame="" tooltip="" history="1" highlightClick="0" endSnd="0"/>
              </a:rPr>
              <a:t>https://www.gilb.com/offers/YYAMFQBH/checkout</a:t>
            </a:r>
          </a:p>
          <a:p>
            <a:pPr defTabSz="457200">
              <a:lnSpc>
                <a:spcPct val="117999"/>
              </a:lnSpc>
              <a:defRPr sz="2200"/>
            </a:pPr>
            <a:r>
              <a:t>FREE GIFT REVIEW COPY FOR GilbFest Participants ALONE.</a:t>
            </a:r>
          </a:p>
        </p:txBody>
      </p:sp>
      <p:sp>
        <p:nvSpPr>
          <p:cNvPr id="169" name="“Its goal is to solve wicked problems…"/>
          <p:cNvSpPr txBox="1"/>
          <p:nvPr/>
        </p:nvSpPr>
        <p:spPr>
          <a:xfrm>
            <a:off x="6734878" y="1495811"/>
            <a:ext cx="5670901" cy="5202581"/>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500">
                <a:solidFill>
                  <a:srgbClr val="FFFFFF"/>
                </a:solidFill>
                <a:latin typeface="+mn-lt"/>
                <a:ea typeface="+mn-ea"/>
                <a:cs typeface="+mn-cs"/>
                <a:sym typeface="Helvetica Neue Medium"/>
              </a:defRPr>
            </a:pPr>
            <a:r>
              <a:t>“Its goal is to solve wicked problems </a:t>
            </a:r>
          </a:p>
          <a:p>
            <a:pPr>
              <a:defRPr b="0" sz="3500">
                <a:solidFill>
                  <a:srgbClr val="FFFFFF"/>
                </a:solidFill>
                <a:latin typeface="+mn-lt"/>
                <a:ea typeface="+mn-ea"/>
                <a:cs typeface="+mn-cs"/>
                <a:sym typeface="Helvetica Neue Medium"/>
              </a:defRPr>
            </a:pPr>
            <a:r>
              <a:t>and show that IT artifacts created to solve the problem</a:t>
            </a:r>
          </a:p>
          <a:p>
            <a:pPr>
              <a:defRPr b="0" sz="3500">
                <a:solidFill>
                  <a:srgbClr val="FFFFFF"/>
                </a:solidFill>
                <a:latin typeface="+mn-lt"/>
                <a:ea typeface="+mn-ea"/>
                <a:cs typeface="+mn-cs"/>
                <a:sym typeface="Helvetica Neue Medium"/>
              </a:defRPr>
            </a:pPr>
            <a:r>
              <a:t> has efficacy and utility.”</a:t>
            </a:r>
          </a:p>
          <a:p>
            <a:pPr>
              <a:defRPr b="0" sz="3500">
                <a:solidFill>
                  <a:srgbClr val="FFFFFF"/>
                </a:solidFill>
                <a:latin typeface="+mn-lt"/>
                <a:ea typeface="+mn-ea"/>
                <a:cs typeface="+mn-cs"/>
                <a:sym typeface="Helvetica Neue Medium"/>
              </a:defRPr>
            </a:pPr>
          </a:p>
          <a:p>
            <a:pPr>
              <a:defRPr b="0" sz="3500">
                <a:solidFill>
                  <a:srgbClr val="FFFFFF"/>
                </a:solidFill>
                <a:latin typeface="+mn-lt"/>
                <a:ea typeface="+mn-ea"/>
                <a:cs typeface="+mn-cs"/>
                <a:sym typeface="Helvetica Neue Medium"/>
              </a:defRPr>
            </a:pPr>
          </a:p>
          <a:p>
            <a:pPr>
              <a:defRPr b="0" sz="3500">
                <a:solidFill>
                  <a:srgbClr val="FFFFFF"/>
                </a:solidFill>
                <a:latin typeface="+mn-lt"/>
                <a:ea typeface="+mn-ea"/>
                <a:cs typeface="+mn-cs"/>
                <a:sym typeface="Helvetica Neue Medium"/>
              </a:defRPr>
            </a:pPr>
            <a:r>
              <a:t>[1, Chatterjee)</a:t>
            </a:r>
            <a:endParaRPr sz="1200"/>
          </a:p>
        </p:txBody>
      </p:sp>
      <p:sp>
        <p:nvSpPr>
          <p:cNvPr id="17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Independence of Implemention as design decomposition principle, permits scientific experiment incremental implementation and analysis of design."/>
          <p:cNvSpPr txBox="1"/>
          <p:nvPr>
            <p:ph type="title"/>
          </p:nvPr>
        </p:nvSpPr>
        <p:spPr>
          <a:prstGeom prst="rect">
            <a:avLst/>
          </a:prstGeom>
        </p:spPr>
        <p:txBody>
          <a:bodyPr/>
          <a:lstStyle>
            <a:lvl1pPr defTabSz="251206">
              <a:defRPr sz="3440"/>
            </a:lvl1pPr>
          </a:lstStyle>
          <a:p>
            <a:pPr/>
            <a:r>
              <a:t>Independence of Implemention as design decomposition principle, permits scientific experiment incremental implementation and analysis of design.</a:t>
            </a:r>
          </a:p>
        </p:txBody>
      </p:sp>
      <p:pic>
        <p:nvPicPr>
          <p:cNvPr id="175" name="Screenshot 2019-06-22 at 17.07.35.png" descr="Screenshot 2019-06-22 at 17.07.35.png"/>
          <p:cNvPicPr>
            <a:picLocks noChangeAspect="1"/>
          </p:cNvPicPr>
          <p:nvPr/>
        </p:nvPicPr>
        <p:blipFill>
          <a:blip r:embed="rId2">
            <a:extLst/>
          </a:blip>
          <a:stretch>
            <a:fillRect/>
          </a:stretch>
        </p:blipFill>
        <p:spPr>
          <a:xfrm>
            <a:off x="0" y="2592046"/>
            <a:ext cx="13004800" cy="4569508"/>
          </a:xfrm>
          <a:prstGeom prst="rect">
            <a:avLst/>
          </a:prstGeom>
          <a:ln w="12700">
            <a:miter lim="400000"/>
          </a:ln>
        </p:spPr>
      </p:pic>
      <p:pic>
        <p:nvPicPr>
          <p:cNvPr id="176" name="TECHNOSCOPES Book Cover 3D BLANK.png" descr="TECHNOSCOPES Book Cover 3D BLANK.png"/>
          <p:cNvPicPr>
            <a:picLocks noChangeAspect="1"/>
          </p:cNvPicPr>
          <p:nvPr/>
        </p:nvPicPr>
        <p:blipFill>
          <a:blip r:embed="rId3">
            <a:extLst/>
          </a:blip>
          <a:stretch>
            <a:fillRect/>
          </a:stretch>
        </p:blipFill>
        <p:spPr>
          <a:xfrm>
            <a:off x="7930674" y="6395161"/>
            <a:ext cx="2191712" cy="3224587"/>
          </a:xfrm>
          <a:prstGeom prst="rect">
            <a:avLst/>
          </a:prstGeom>
          <a:ln w="12700">
            <a:miter lim="400000"/>
          </a:ln>
        </p:spPr>
      </p:pic>
      <p:sp>
        <p:nvSpPr>
          <p:cNvPr id="177"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Quantitative analysis of multiple designs and multiple system attributes gives a better understanding of complex interactions and side effects"/>
          <p:cNvSpPr txBox="1"/>
          <p:nvPr>
            <p:ph type="title"/>
          </p:nvPr>
        </p:nvSpPr>
        <p:spPr>
          <a:prstGeom prst="rect">
            <a:avLst/>
          </a:prstGeom>
        </p:spPr>
        <p:txBody>
          <a:bodyPr/>
          <a:lstStyle>
            <a:lvl1pPr defTabSz="257047">
              <a:defRPr sz="3520"/>
            </a:lvl1pPr>
          </a:lstStyle>
          <a:p>
            <a:pPr/>
            <a:r>
              <a:t>Quantitative analysis of multiple designs and multiple system attributes gives a better understanding of complex interactions and side effects</a:t>
            </a:r>
          </a:p>
        </p:txBody>
      </p:sp>
      <p:pic>
        <p:nvPicPr>
          <p:cNvPr id="180" name="Screenshot 2019-06-22 at 17.08.26.png" descr="Screenshot 2019-06-22 at 17.08.26.png"/>
          <p:cNvPicPr>
            <a:picLocks noChangeAspect="1"/>
          </p:cNvPicPr>
          <p:nvPr/>
        </p:nvPicPr>
        <p:blipFill>
          <a:blip r:embed="rId2">
            <a:extLst/>
          </a:blip>
          <a:stretch>
            <a:fillRect/>
          </a:stretch>
        </p:blipFill>
        <p:spPr>
          <a:xfrm>
            <a:off x="270933" y="2259823"/>
            <a:ext cx="13004801" cy="4590487"/>
          </a:xfrm>
          <a:prstGeom prst="rect">
            <a:avLst/>
          </a:prstGeom>
          <a:ln w="12700">
            <a:miter lim="400000"/>
          </a:ln>
        </p:spPr>
      </p:pic>
      <p:pic>
        <p:nvPicPr>
          <p:cNvPr id="181" name="TECHNOSCOPES Book Cover 3D BLANK.png" descr="TECHNOSCOPES Book Cover 3D BLANK.png"/>
          <p:cNvPicPr>
            <a:picLocks noChangeAspect="1"/>
          </p:cNvPicPr>
          <p:nvPr/>
        </p:nvPicPr>
        <p:blipFill>
          <a:blip r:embed="rId3">
            <a:extLst/>
          </a:blip>
          <a:stretch>
            <a:fillRect/>
          </a:stretch>
        </p:blipFill>
        <p:spPr>
          <a:xfrm>
            <a:off x="4611741" y="6158095"/>
            <a:ext cx="2191712" cy="3224586"/>
          </a:xfrm>
          <a:prstGeom prst="rect">
            <a:avLst/>
          </a:prstGeom>
          <a:ln w="12700">
            <a:miter lim="400000"/>
          </a:ln>
        </p:spPr>
      </p:pic>
      <p:sp>
        <p:nvSpPr>
          <p:cNvPr id="18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Overview of…"/>
          <p:cNvSpPr txBox="1"/>
          <p:nvPr>
            <p:ph type="title"/>
          </p:nvPr>
        </p:nvSpPr>
        <p:spPr>
          <a:xfrm>
            <a:off x="952500" y="423333"/>
            <a:ext cx="11099800" cy="2159001"/>
          </a:xfrm>
          <a:prstGeom prst="rect">
            <a:avLst/>
          </a:prstGeom>
        </p:spPr>
        <p:txBody>
          <a:bodyPr/>
          <a:lstStyle/>
          <a:p>
            <a:pPr defTabSz="484886">
              <a:defRPr sz="6640"/>
            </a:pPr>
            <a:r>
              <a:t>Overview of </a:t>
            </a:r>
          </a:p>
          <a:p>
            <a:pPr defTabSz="484886">
              <a:defRPr sz="6640"/>
            </a:pPr>
            <a:r>
              <a:t>20 ‘Design Technoscopes’</a:t>
            </a:r>
          </a:p>
        </p:txBody>
      </p:sp>
      <p:pic>
        <p:nvPicPr>
          <p:cNvPr id="185" name="Screenshot 2019-06-22 at 17.10.55.png" descr="Screenshot 2019-06-22 at 17.10.55.png"/>
          <p:cNvPicPr>
            <a:picLocks noChangeAspect="1"/>
          </p:cNvPicPr>
          <p:nvPr/>
        </p:nvPicPr>
        <p:blipFill>
          <a:blip r:embed="rId2">
            <a:extLst/>
          </a:blip>
          <a:stretch>
            <a:fillRect/>
          </a:stretch>
        </p:blipFill>
        <p:spPr>
          <a:xfrm>
            <a:off x="110231" y="2492722"/>
            <a:ext cx="13444903" cy="4316793"/>
          </a:xfrm>
          <a:prstGeom prst="rect">
            <a:avLst/>
          </a:prstGeom>
          <a:ln w="12700">
            <a:miter lim="400000"/>
          </a:ln>
        </p:spPr>
      </p:pic>
      <p:pic>
        <p:nvPicPr>
          <p:cNvPr id="186" name="TECHNOSCOPES Book Cover 3D BLANK.png" descr="TECHNOSCOPES Book Cover 3D BLANK.png"/>
          <p:cNvPicPr>
            <a:picLocks noChangeAspect="1"/>
          </p:cNvPicPr>
          <p:nvPr/>
        </p:nvPicPr>
        <p:blipFill>
          <a:blip r:embed="rId3">
            <a:extLst/>
          </a:blip>
          <a:stretch>
            <a:fillRect/>
          </a:stretch>
        </p:blipFill>
        <p:spPr>
          <a:xfrm>
            <a:off x="3985208" y="4684895"/>
            <a:ext cx="2784182" cy="4096266"/>
          </a:xfrm>
          <a:prstGeom prst="rect">
            <a:avLst/>
          </a:prstGeom>
          <a:ln w="12700">
            <a:miter lim="400000"/>
          </a:ln>
        </p:spPr>
      </p:pic>
      <p:sp>
        <p:nvSpPr>
          <p:cNvPr id="187"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p:cNvSpPr txBox="1"/>
          <p:nvPr>
            <p:ph type="title"/>
          </p:nvPr>
        </p:nvSpPr>
        <p:spPr>
          <a:prstGeom prst="rect">
            <a:avLst/>
          </a:prstGeom>
        </p:spPr>
        <p:txBody>
          <a:bodyPr/>
          <a:lstStyle/>
          <a:p>
            <a:pPr/>
          </a:p>
        </p:txBody>
      </p:sp>
      <p:pic>
        <p:nvPicPr>
          <p:cNvPr id="190" name="Screenshot 2019-06-22 at 17.22.00.png" descr="Screenshot 2019-06-22 at 17.22.00.png"/>
          <p:cNvPicPr>
            <a:picLocks noChangeAspect="1"/>
          </p:cNvPicPr>
          <p:nvPr/>
        </p:nvPicPr>
        <p:blipFill>
          <a:blip r:embed="rId2">
            <a:extLst/>
          </a:blip>
          <a:stretch>
            <a:fillRect/>
          </a:stretch>
        </p:blipFill>
        <p:spPr>
          <a:xfrm>
            <a:off x="895350" y="584200"/>
            <a:ext cx="11214100" cy="7569200"/>
          </a:xfrm>
          <a:prstGeom prst="rect">
            <a:avLst/>
          </a:prstGeom>
          <a:ln w="12700">
            <a:miter lim="400000"/>
          </a:ln>
        </p:spPr>
      </p:pic>
      <p:sp>
        <p:nvSpPr>
          <p:cNvPr id="191" name="Source: Samir Chatterjees cited paper op cit"/>
          <p:cNvSpPr txBox="1"/>
          <p:nvPr/>
        </p:nvSpPr>
        <p:spPr>
          <a:xfrm>
            <a:off x="4768951" y="7973670"/>
            <a:ext cx="656569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Samir Chatterjees cited paper op cit</a:t>
            </a:r>
          </a:p>
        </p:txBody>
      </p:sp>
      <p:sp>
        <p:nvSpPr>
          <p:cNvPr id="19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itle"/>
          <p:cNvSpPr txBox="1"/>
          <p:nvPr>
            <p:ph type="title"/>
          </p:nvPr>
        </p:nvSpPr>
        <p:spPr>
          <a:prstGeom prst="rect">
            <a:avLst/>
          </a:prstGeom>
        </p:spPr>
        <p:txBody>
          <a:bodyPr/>
          <a:lstStyle/>
          <a:p>
            <a:pPr/>
          </a:p>
        </p:txBody>
      </p:sp>
      <p:pic>
        <p:nvPicPr>
          <p:cNvPr id="195" name="Screenshot 2019-06-22 at 17.24.20.png" descr="Screenshot 2019-06-22 at 17.24.20.png"/>
          <p:cNvPicPr>
            <a:picLocks noChangeAspect="1"/>
          </p:cNvPicPr>
          <p:nvPr/>
        </p:nvPicPr>
        <p:blipFill>
          <a:blip r:embed="rId2">
            <a:extLst/>
          </a:blip>
          <a:stretch>
            <a:fillRect/>
          </a:stretch>
        </p:blipFill>
        <p:spPr>
          <a:xfrm>
            <a:off x="736600" y="323850"/>
            <a:ext cx="11531600" cy="8089900"/>
          </a:xfrm>
          <a:prstGeom prst="rect">
            <a:avLst/>
          </a:prstGeom>
          <a:ln w="12700">
            <a:miter lim="400000"/>
          </a:ln>
        </p:spPr>
      </p:pic>
      <p:sp>
        <p:nvSpPr>
          <p:cNvPr id="196"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