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.jpeg" ContentType="image/jpeg"/>
  <Override PartName="/ppt/media/image3.jpe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s://www.cognicor.com/blog/12-ways-advanced-ai-powered-chatbots-are-transforming-the-insurance-sector" TargetMode="External"/><Relationship Id="rId4" Type="http://schemas.openxmlformats.org/officeDocument/2006/relationships/hyperlink" Target="https://en.wikipedia.org/wiki/Explainable_artificial_intelligence" TargetMode="Externa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u="sng">
                <a:hlinkClick r:id="rId3" invalidUrl="" action="" tgtFrame="" tooltip="" history="1" highlightClick="0" endSnd="0"/>
              </a:rPr>
              <a:t>https://www.cognicor.com/blog/12-ways-advanced-ai-powered-chatbots-are-transforming-the-insurance-sector</a:t>
            </a:r>
          </a:p>
          <a:p>
            <a:pPr/>
          </a:p>
          <a:p>
            <a:pPr/>
            <a:r>
              <a:rPr u="sng">
                <a:hlinkClick r:id="rId4" invalidUrl="" action="" tgtFrame="" tooltip="" history="1" highlightClick="0" endSnd="0"/>
              </a:rPr>
              <a:t>https://en.wikipedia.org/wiki/Explainable_artificial_intelligence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" name="Shape 1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https://www.smartcompany.com.au/people-human-resources/the-a-list-six-steps-to-accountability-in-your-business/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hape 1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http://www.wordlistresearch.com/2018/11/277-words-related-to-controllability-controllability-synonyms-controllability-antonyms/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hape 1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https://medium.com/salesforce-ux/how-to-build-ethics-into-ai-part-i-bf35494cce9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4" name="Shape 2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https://www.census.gov/privacy/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hape 2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https://towardsdatascience.com/everything-you-need-to-know-about-decentralized-ai-3abdb052324b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5" name="Shape 3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https://thekevinscott.com/usability-heuristics-for-bots/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0" name="Shape 3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used with credit not permission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tom@Gilb.com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.g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‘XAI’…"/>
          <p:cNvSpPr txBox="1"/>
          <p:nvPr>
            <p:ph type="ctrTitle"/>
          </p:nvPr>
        </p:nvSpPr>
        <p:spPr>
          <a:xfrm>
            <a:off x="1185840" y="-297670"/>
            <a:ext cx="11038752" cy="2971561"/>
          </a:xfrm>
          <a:prstGeom prst="rect">
            <a:avLst/>
          </a:prstGeom>
        </p:spPr>
        <p:txBody>
          <a:bodyPr/>
          <a:lstStyle/>
          <a:p>
            <a:pPr defTabSz="245363">
              <a:defRPr sz="3359"/>
            </a:pPr>
            <a:r>
              <a:t>‘XAI’</a:t>
            </a:r>
          </a:p>
          <a:p>
            <a:pPr defTabSz="245363">
              <a:defRPr sz="4200"/>
            </a:pPr>
            <a:r>
              <a:t>“eXplaining A.I.”</a:t>
            </a:r>
          </a:p>
          <a:p>
            <a:pPr defTabSz="245363">
              <a:defRPr sz="3359"/>
            </a:pPr>
            <a:r>
              <a:t>A Serious ‘Multi-dimensional Metrics Attack’ on</a:t>
            </a:r>
          </a:p>
          <a:p>
            <a:pPr defTabSz="245363">
              <a:defRPr sz="3359"/>
            </a:pPr>
            <a:r>
              <a:t>Poor AI ‘Academic and Standards’ Thinking &amp; Planning</a:t>
            </a:r>
          </a:p>
        </p:txBody>
      </p:sp>
      <p:sp>
        <p:nvSpPr>
          <p:cNvPr id="120" name="Tom Gilb…"/>
          <p:cNvSpPr txBox="1"/>
          <p:nvPr>
            <p:ph type="subTitle" sz="quarter" idx="1"/>
          </p:nvPr>
        </p:nvSpPr>
        <p:spPr>
          <a:xfrm>
            <a:off x="1472815" y="8618834"/>
            <a:ext cx="10464801" cy="1130301"/>
          </a:xfrm>
          <a:prstGeom prst="rect">
            <a:avLst/>
          </a:prstGeom>
        </p:spPr>
        <p:txBody>
          <a:bodyPr/>
          <a:lstStyle/>
          <a:p>
            <a:pPr defTabSz="356362">
              <a:defRPr sz="2257"/>
            </a:pPr>
            <a:r>
              <a:t>Tom Gilb</a:t>
            </a:r>
          </a:p>
          <a:p>
            <a:pPr defTabSz="356362">
              <a:defRPr sz="2257"/>
            </a:pPr>
            <a:r>
              <a:rPr u="sng">
                <a:hlinkClick r:id="rId3" invalidUrl="" action="" tgtFrame="" tooltip="" history="1" highlightClick="0" endSnd="0"/>
              </a:rPr>
              <a:t>tom@Gilb.com</a:t>
            </a:r>
          </a:p>
          <a:p>
            <a:pPr defTabSz="356362">
              <a:defRPr sz="2257"/>
            </a:pPr>
            <a:r>
              <a:t>For Gilbfest London 25th June 2019, at 15:50- 16:35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2" name="eeb390_75616ad2a5e94a5fb2c6283d519be719~mv2.png" descr="eeb390_75616ad2a5e94a5fb2c6283d519be719~mv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5716" y="2623585"/>
            <a:ext cx="8212731" cy="5954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tom highchair swiss knife smile left arm up.png" descr="tom highchair swiss knife smile left arm up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62040" y="7458644"/>
            <a:ext cx="2647106" cy="2480272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I like this figure…"/>
          <p:cNvSpPr txBox="1"/>
          <p:nvPr/>
        </p:nvSpPr>
        <p:spPr>
          <a:xfrm>
            <a:off x="-60575" y="7228235"/>
            <a:ext cx="3180329" cy="249379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I like this figure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because it shows the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MEASURABLE 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POTENTIAL 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AI Values IN A 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PARTICULAR DOMAIN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(Insurance)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AI Ethicality: Quantfi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AI Ethicality: Quantfied</a:t>
            </a:r>
          </a:p>
        </p:txBody>
      </p:sp>
      <p:sp>
        <p:nvSpPr>
          <p:cNvPr id="19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2" name="AI Ethicality Reqt Overview.png" descr="AI Ethicality Reqt Overvie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2197100"/>
            <a:ext cx="12954000" cy="707390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Arrow"/>
          <p:cNvSpPr/>
          <p:nvPr/>
        </p:nvSpPr>
        <p:spPr>
          <a:xfrm rot="8280000">
            <a:off x="4151034" y="2513053"/>
            <a:ext cx="382182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AI Ethicality:…"/>
          <p:cNvSpPr txBox="1"/>
          <p:nvPr>
            <p:ph type="title"/>
          </p:nvPr>
        </p:nvSpPr>
        <p:spPr>
          <a:xfrm>
            <a:off x="3767087" y="254000"/>
            <a:ext cx="8145365" cy="1439615"/>
          </a:xfrm>
          <a:prstGeom prst="rect">
            <a:avLst/>
          </a:prstGeom>
        </p:spPr>
        <p:txBody>
          <a:bodyPr/>
          <a:lstStyle/>
          <a:p>
            <a:pPr defTabSz="239522">
              <a:defRPr sz="3280"/>
            </a:pPr>
            <a:r>
              <a:t>AI Ethicality: </a:t>
            </a:r>
          </a:p>
          <a:p>
            <a:pPr defTabSz="239522">
              <a:defRPr sz="3280"/>
            </a:pPr>
            <a:r>
              <a:t>Summary and Ethicality Scale of Measure</a:t>
            </a:r>
          </a:p>
        </p:txBody>
      </p:sp>
      <p:sp>
        <p:nvSpPr>
          <p:cNvPr id="19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8" name="AI Ethicality Scale and Wish Summary.png" descr="AI Ethicality Scale and Wish Summa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19300"/>
            <a:ext cx="13004800" cy="7239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tructure…"/>
          <p:cNvSpPr/>
          <p:nvPr/>
        </p:nvSpPr>
        <p:spPr>
          <a:xfrm rot="5400000">
            <a:off x="4829745" y="4066604"/>
            <a:ext cx="4511031" cy="4670922"/>
          </a:xfrm>
          <a:prstGeom prst="rightArrow">
            <a:avLst>
              <a:gd name="adj1" fmla="val 32000"/>
              <a:gd name="adj2" fmla="val 18018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Structure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DEFINITION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[Scale Parameters]</a:t>
            </a:r>
          </a:p>
        </p:txBody>
      </p:sp>
      <p:sp>
        <p:nvSpPr>
          <p:cNvPr id="200" name="6 Dimensions…"/>
          <p:cNvSpPr/>
          <p:nvPr/>
        </p:nvSpPr>
        <p:spPr>
          <a:xfrm>
            <a:off x="267921" y="45303"/>
            <a:ext cx="2884091" cy="4687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76" y="0"/>
                </a:moveTo>
                <a:cubicBezTo>
                  <a:pt x="213" y="0"/>
                  <a:pt x="0" y="131"/>
                  <a:pt x="0" y="293"/>
                </a:cubicBezTo>
                <a:lnTo>
                  <a:pt x="0" y="8939"/>
                </a:lnTo>
                <a:cubicBezTo>
                  <a:pt x="0" y="9101"/>
                  <a:pt x="213" y="9232"/>
                  <a:pt x="476" y="9232"/>
                </a:cubicBezTo>
                <a:lnTo>
                  <a:pt x="20069" y="9232"/>
                </a:lnTo>
                <a:lnTo>
                  <a:pt x="20786" y="21600"/>
                </a:lnTo>
                <a:lnTo>
                  <a:pt x="21511" y="9102"/>
                </a:lnTo>
                <a:cubicBezTo>
                  <a:pt x="21564" y="9055"/>
                  <a:pt x="21600" y="9001"/>
                  <a:pt x="21600" y="8939"/>
                </a:cubicBezTo>
                <a:lnTo>
                  <a:pt x="21600" y="293"/>
                </a:lnTo>
                <a:cubicBezTo>
                  <a:pt x="21600" y="131"/>
                  <a:pt x="21387" y="0"/>
                  <a:pt x="21124" y="0"/>
                </a:cubicBezTo>
                <a:lnTo>
                  <a:pt x="476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6 Dimensions</a:t>
            </a:r>
          </a:p>
          <a:p>
            <a:pPr marL="305593" indent="-305593">
              <a:buSzPct val="145000"/>
              <a:buChar char="+"/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time (deadline)</a:t>
            </a:r>
          </a:p>
          <a:p>
            <a:pPr marL="305593" indent="-305593">
              <a:buSzPct val="145000"/>
              <a:buChar char="+"/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for each of many Value Dimensions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AI Ethicality: Scale Parameter Detail"/>
          <p:cNvSpPr txBox="1"/>
          <p:nvPr>
            <p:ph type="title"/>
          </p:nvPr>
        </p:nvSpPr>
        <p:spPr>
          <a:xfrm>
            <a:off x="952500" y="254000"/>
            <a:ext cx="11099800" cy="1143298"/>
          </a:xfrm>
          <a:prstGeom prst="rect">
            <a:avLst/>
          </a:prstGeom>
        </p:spPr>
        <p:txBody>
          <a:bodyPr/>
          <a:lstStyle>
            <a:lvl1pPr defTabSz="379729">
              <a:defRPr sz="5200"/>
            </a:lvl1pPr>
          </a:lstStyle>
          <a:p>
            <a:pPr/>
            <a:r>
              <a:t>AI Ethicality: Scale Parameter Detail</a:t>
            </a:r>
          </a:p>
        </p:txBody>
      </p:sp>
      <p:sp>
        <p:nvSpPr>
          <p:cNvPr id="20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5" name="AI Ethicality Scale detail.png" descr="AI Ethicality Scale detai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50" y="1555750"/>
            <a:ext cx="12839700" cy="77597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Real life critical dimensions…"/>
          <p:cNvSpPr/>
          <p:nvPr/>
        </p:nvSpPr>
        <p:spPr>
          <a:xfrm>
            <a:off x="5744711" y="3136651"/>
            <a:ext cx="6689443" cy="3905774"/>
          </a:xfrm>
          <a:prstGeom prst="wedgeEllipseCallout">
            <a:avLst>
              <a:gd name="adj1" fmla="val -49519"/>
              <a:gd name="adj2" fmla="val 63179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Real life critical dimensions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Easily understood by all stakeholders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Allow us to select and prioritize agile value delivery sprints early and continuously in small increments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AI Ethicality: Summary of the ‘WISH LEVEL’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AI Ethicality: Summary of the ‘WISH LEVEL’ </a:t>
            </a:r>
          </a:p>
        </p:txBody>
      </p:sp>
      <p:sp>
        <p:nvSpPr>
          <p:cNvPr id="209" name="Here is an example of selecting a prioritized, critical, part of the action,…"/>
          <p:cNvSpPr txBox="1"/>
          <p:nvPr>
            <p:ph type="body" sz="half" idx="1"/>
          </p:nvPr>
        </p:nvSpPr>
        <p:spPr>
          <a:xfrm>
            <a:off x="177042" y="5255470"/>
            <a:ext cx="8685653" cy="3559018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Here is an example of selecting a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prioritized</a:t>
            </a:r>
            <a:r>
              <a:t>, </a:t>
            </a:r>
            <a:r>
              <a:rPr u="sng"/>
              <a:t>critical</a:t>
            </a:r>
            <a:r>
              <a:t>, part of the action, </a:t>
            </a:r>
          </a:p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maybe in practice 1/50 of total budget, and 1/50 total time to deadline (a ‘sprint’ if you like)</a:t>
            </a:r>
          </a:p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Value delivered early, design experiments possible, feedback and correction possible quickly </a:t>
            </a:r>
          </a:p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FREE GIFT REVIEW COPY FOR YOU ALONE. NO COUPON CODE REQUIRED.</a:t>
            </a:r>
          </a:p>
        </p:txBody>
      </p:sp>
      <p:sp>
        <p:nvSpPr>
          <p:cNvPr id="2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1" name="AI Ethical overview of AI Ethicality requirement .png" descr="AI Ethical overview of AI Ethicality requirement 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1195" y="2309517"/>
            <a:ext cx="13600382" cy="2771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Evo-Process-Cycle.gif" descr="Evo-Process-Cycle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08416" y="5129979"/>
            <a:ext cx="3810001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AI Learning Performa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pPr/>
            <a:r>
              <a:t>AI Learning Performance</a:t>
            </a:r>
          </a:p>
        </p:txBody>
      </p:sp>
      <p:sp>
        <p:nvSpPr>
          <p:cNvPr id="2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6" name="Loops.fw_resized1500.jpg" descr="Loops.fw_resized15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4425" y="2710110"/>
            <a:ext cx="8641281" cy="53575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AI Learning Performance:…"/>
          <p:cNvSpPr txBox="1"/>
          <p:nvPr>
            <p:ph type="title"/>
          </p:nvPr>
        </p:nvSpPr>
        <p:spPr>
          <a:xfrm>
            <a:off x="952500" y="254000"/>
            <a:ext cx="11099800" cy="1491953"/>
          </a:xfrm>
          <a:prstGeom prst="rect">
            <a:avLst/>
          </a:prstGeom>
        </p:spPr>
        <p:txBody>
          <a:bodyPr/>
          <a:lstStyle/>
          <a:p>
            <a:pPr defTabSz="280415">
              <a:defRPr sz="3839"/>
            </a:pPr>
            <a:r>
              <a:t>AI Learning Performance:</a:t>
            </a:r>
          </a:p>
          <a:p>
            <a:pPr defTabSz="280415">
              <a:defRPr sz="3839"/>
            </a:pPr>
            <a:r>
              <a:t>Overview of a </a:t>
            </a:r>
            <a:r>
              <a:rPr b="1" u="sng">
                <a:latin typeface="Helvetica Neue"/>
                <a:ea typeface="Helvetica Neue"/>
                <a:cs typeface="Helvetica Neue"/>
                <a:sym typeface="Helvetica Neue"/>
              </a:rPr>
              <a:t>structured</a:t>
            </a:r>
            <a:r>
              <a:t> quantified requirement</a:t>
            </a:r>
          </a:p>
        </p:txBody>
      </p:sp>
      <p:sp>
        <p:nvSpPr>
          <p:cNvPr id="2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0" name="AI Learning Performance spec overview summary.png" descr="AI Learning Performance spec overview summa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63750"/>
            <a:ext cx="13004800" cy="5626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Unique Spec Object Tag, for reuse and cross reference"/>
          <p:cNvSpPr/>
          <p:nvPr/>
        </p:nvSpPr>
        <p:spPr>
          <a:xfrm>
            <a:off x="2734273" y="1378746"/>
            <a:ext cx="8503541" cy="1592733"/>
          </a:xfrm>
          <a:prstGeom prst="leftRightArrow">
            <a:avLst>
              <a:gd name="adj1" fmla="val 32000"/>
              <a:gd name="adj2" fmla="val 35084"/>
            </a:avLst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Unique Spec Object Tag, for reuse and cross reference</a:t>
            </a:r>
          </a:p>
        </p:txBody>
      </p:sp>
      <p:sp>
        <p:nvSpPr>
          <p:cNvPr id="222" name="Spec Type = ‘Value’"/>
          <p:cNvSpPr/>
          <p:nvPr/>
        </p:nvSpPr>
        <p:spPr>
          <a:xfrm>
            <a:off x="2477570" y="2089330"/>
            <a:ext cx="8503541" cy="1592734"/>
          </a:xfrm>
          <a:prstGeom prst="leftRightArrow">
            <a:avLst>
              <a:gd name="adj1" fmla="val 32000"/>
              <a:gd name="adj2" fmla="val 35084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Spec Type = ‘Value’</a:t>
            </a:r>
          </a:p>
        </p:txBody>
      </p:sp>
      <p:sp>
        <p:nvSpPr>
          <p:cNvPr id="223" name="Understanding relations to higher levels"/>
          <p:cNvSpPr/>
          <p:nvPr/>
        </p:nvSpPr>
        <p:spPr>
          <a:xfrm>
            <a:off x="3166421" y="2605708"/>
            <a:ext cx="8503541" cy="1592733"/>
          </a:xfrm>
          <a:prstGeom prst="leftRightArrow">
            <a:avLst>
              <a:gd name="adj1" fmla="val 32000"/>
              <a:gd name="adj2" fmla="val 35084"/>
            </a:avLst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Understanding relations to higher levels</a:t>
            </a:r>
          </a:p>
        </p:txBody>
      </p:sp>
      <p:sp>
        <p:nvSpPr>
          <p:cNvPr id="224" name="The BS level and its source (power, respect, derive clearer version below)"/>
          <p:cNvSpPr/>
          <p:nvPr/>
        </p:nvSpPr>
        <p:spPr>
          <a:xfrm>
            <a:off x="4090939" y="5058196"/>
            <a:ext cx="8503540" cy="1592733"/>
          </a:xfrm>
          <a:prstGeom prst="leftRightArrow">
            <a:avLst>
              <a:gd name="adj1" fmla="val 32000"/>
              <a:gd name="adj2" fmla="val 35084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The BS level and its source (power, respect, derive clearer version below)</a:t>
            </a:r>
          </a:p>
        </p:txBody>
      </p:sp>
      <p:sp>
        <p:nvSpPr>
          <p:cNvPr id="225" name="Stakeholders: your local steering committee"/>
          <p:cNvSpPr/>
          <p:nvPr/>
        </p:nvSpPr>
        <p:spPr>
          <a:xfrm>
            <a:off x="6409154" y="5509774"/>
            <a:ext cx="8503541" cy="1592734"/>
          </a:xfrm>
          <a:prstGeom prst="leftRightArrow">
            <a:avLst>
              <a:gd name="adj1" fmla="val 32000"/>
              <a:gd name="adj2" fmla="val 35084"/>
            </a:avLst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Stakeholders: your local steering committee</a:t>
            </a:r>
          </a:p>
        </p:txBody>
      </p:sp>
      <p:sp>
        <p:nvSpPr>
          <p:cNvPr id="226" name="Defining  ‘Learning Performance’ as a ‘Metric’"/>
          <p:cNvSpPr/>
          <p:nvPr/>
        </p:nvSpPr>
        <p:spPr>
          <a:xfrm>
            <a:off x="5589539" y="5951054"/>
            <a:ext cx="8503540" cy="1592733"/>
          </a:xfrm>
          <a:prstGeom prst="leftRightArrow">
            <a:avLst>
              <a:gd name="adj1" fmla="val 32000"/>
              <a:gd name="adj2" fmla="val 35084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 Defining  ‘Learning Performance’ as a ‘Metric’</a:t>
            </a:r>
          </a:p>
        </p:txBody>
      </p:sp>
      <p:sp>
        <p:nvSpPr>
          <p:cNvPr id="227" name="Baseline, systems analysis"/>
          <p:cNvSpPr/>
          <p:nvPr/>
        </p:nvSpPr>
        <p:spPr>
          <a:xfrm>
            <a:off x="3738033" y="7711943"/>
            <a:ext cx="3178837" cy="1127919"/>
          </a:xfrm>
          <a:prstGeom prst="wedgeEllipseCallout">
            <a:avLst>
              <a:gd name="adj1" fmla="val -107419"/>
              <a:gd name="adj2" fmla="val -113361"/>
            </a:avLst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Baseline, systems analysis</a:t>
            </a:r>
          </a:p>
        </p:txBody>
      </p:sp>
      <p:sp>
        <p:nvSpPr>
          <p:cNvPr id="228" name="Target, acknowledging stakeholder value"/>
          <p:cNvSpPr/>
          <p:nvPr/>
        </p:nvSpPr>
        <p:spPr>
          <a:xfrm>
            <a:off x="3187700" y="8722419"/>
            <a:ext cx="4986801" cy="1127920"/>
          </a:xfrm>
          <a:prstGeom prst="wedgeEllipseCallout">
            <a:avLst>
              <a:gd name="adj1" fmla="val -89296"/>
              <a:gd name="adj2" fmla="val -152307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Target, acknowledging stakeholder value</a:t>
            </a:r>
          </a:p>
        </p:txBody>
      </p:sp>
      <p:sp>
        <p:nvSpPr>
          <p:cNvPr id="229" name="Summary"/>
          <p:cNvSpPr/>
          <p:nvPr/>
        </p:nvSpPr>
        <p:spPr>
          <a:xfrm>
            <a:off x="10723033" y="4312840"/>
            <a:ext cx="2323424" cy="1127920"/>
          </a:xfrm>
          <a:prstGeom prst="wedgeEllipseCallout">
            <a:avLst>
              <a:gd name="adj1" fmla="val -131090"/>
              <a:gd name="adj2" fmla="val -44021"/>
            </a:avLst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Summary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AI Learning Performance: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  <a:r>
              <a:t>AI Learning Performance:</a:t>
            </a:r>
          </a:p>
          <a:p>
            <a:pPr defTabSz="484886">
              <a:defRPr sz="6640"/>
            </a:pPr>
            <a:r>
              <a:t>Wish Level</a:t>
            </a:r>
          </a:p>
        </p:txBody>
      </p:sp>
      <p:sp>
        <p:nvSpPr>
          <p:cNvPr id="23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4" name="AI Learning Performance spec overview with WISH level highlighted in Scale chart.png" descr="AI Learning Performance spec overview with WISH level highlighted in Scale char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93950"/>
            <a:ext cx="13004800" cy="496570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Graphical Summary"/>
          <p:cNvSpPr/>
          <p:nvPr/>
        </p:nvSpPr>
        <p:spPr>
          <a:xfrm>
            <a:off x="5711711" y="2934396"/>
            <a:ext cx="4830730" cy="1314223"/>
          </a:xfrm>
          <a:prstGeom prst="wedgeEllipseCallout">
            <a:avLst>
              <a:gd name="adj1" fmla="val -49790"/>
              <a:gd name="adj2" fmla="val 62369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Graphical Summary</a:t>
            </a:r>
          </a:p>
        </p:txBody>
      </p:sp>
      <p:sp>
        <p:nvSpPr>
          <p:cNvPr id="236" name="One liner…"/>
          <p:cNvSpPr/>
          <p:nvPr/>
        </p:nvSpPr>
        <p:spPr>
          <a:xfrm>
            <a:off x="7516551" y="4739236"/>
            <a:ext cx="4830730" cy="1314223"/>
          </a:xfrm>
          <a:prstGeom prst="wedgeEllipseCallout">
            <a:avLst>
              <a:gd name="adj1" fmla="val -49790"/>
              <a:gd name="adj2" fmla="val 62369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One liner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summaries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AI Learning Performance:…"/>
          <p:cNvSpPr txBox="1"/>
          <p:nvPr>
            <p:ph type="title"/>
          </p:nvPr>
        </p:nvSpPr>
        <p:spPr>
          <a:xfrm>
            <a:off x="952500" y="254000"/>
            <a:ext cx="11099800" cy="1378943"/>
          </a:xfrm>
          <a:prstGeom prst="rect">
            <a:avLst/>
          </a:prstGeom>
        </p:spPr>
        <p:txBody>
          <a:bodyPr/>
          <a:lstStyle/>
          <a:p>
            <a:pPr defTabSz="309625">
              <a:defRPr sz="4240"/>
            </a:pPr>
            <a:r>
              <a:t>AI Learning Performance:</a:t>
            </a:r>
          </a:p>
          <a:p>
            <a:pPr defTabSz="309625">
              <a:defRPr sz="4240"/>
            </a:pPr>
            <a:r>
              <a:t>Status Level</a:t>
            </a:r>
          </a:p>
        </p:txBody>
      </p:sp>
      <p:sp>
        <p:nvSpPr>
          <p:cNvPr id="239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1" name="AI Learning Performance spec scale detail.png" descr="AI Learning Performance spec scale detai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790700"/>
            <a:ext cx="13004800" cy="617220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Defining a Scale of Measure for…"/>
          <p:cNvSpPr/>
          <p:nvPr/>
        </p:nvSpPr>
        <p:spPr>
          <a:xfrm>
            <a:off x="7251555" y="6570245"/>
            <a:ext cx="4886548" cy="1993613"/>
          </a:xfrm>
          <a:prstGeom prst="wedgeEllipseCallout">
            <a:avLst>
              <a:gd name="adj1" fmla="val -121497"/>
              <a:gd name="adj2" fmla="val -107483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Defining a Scale of Measure for 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‘Learning Performance’ 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by means of [Scale Parameter] conditions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AI Learning Performance:…"/>
          <p:cNvSpPr txBox="1"/>
          <p:nvPr>
            <p:ph type="title"/>
          </p:nvPr>
        </p:nvSpPr>
        <p:spPr>
          <a:xfrm>
            <a:off x="952500" y="254000"/>
            <a:ext cx="11099800" cy="1155899"/>
          </a:xfrm>
          <a:prstGeom prst="rect">
            <a:avLst/>
          </a:prstGeom>
        </p:spPr>
        <p:txBody>
          <a:bodyPr/>
          <a:lstStyle/>
          <a:p>
            <a:pPr defTabSz="245363">
              <a:defRPr sz="3359"/>
            </a:pPr>
            <a:r>
              <a:t>AI Learning Performance:</a:t>
            </a:r>
          </a:p>
          <a:p>
            <a:pPr defTabSz="245363">
              <a:defRPr sz="3359"/>
            </a:pPr>
            <a:r>
              <a:t> Darpa Source Level Spec: example of source.</a:t>
            </a:r>
          </a:p>
        </p:txBody>
      </p:sp>
      <p:sp>
        <p:nvSpPr>
          <p:cNvPr id="245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7" name="AI Learning Performance spec top level.png" descr="AI Learning Performance spec top leve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701899"/>
            <a:ext cx="13004801" cy="7302501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ource:…"/>
          <p:cNvSpPr/>
          <p:nvPr/>
        </p:nvSpPr>
        <p:spPr>
          <a:xfrm>
            <a:off x="7741934" y="3328758"/>
            <a:ext cx="4727450" cy="2773331"/>
          </a:xfrm>
          <a:prstGeom prst="wedgeEllipseCallout">
            <a:avLst>
              <a:gd name="adj1" fmla="val -192595"/>
              <a:gd name="adj2" fmla="val 42683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Source: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Permits Credibility, Quality Control, Authority, Stimulates better sources (to achieve higher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‘Credibility’ scores in IETs)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AI Privac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AI Privacy</a:t>
            </a:r>
          </a:p>
        </p:txBody>
      </p:sp>
      <p:sp>
        <p:nvSpPr>
          <p:cNvPr id="2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2" name="1505524474982.png" descr="150552447498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0100" y="1997237"/>
            <a:ext cx="9753593" cy="6095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‘Principles’ = ‘Qualities’  !…"/>
          <p:cNvSpPr txBox="1"/>
          <p:nvPr>
            <p:ph type="title"/>
          </p:nvPr>
        </p:nvSpPr>
        <p:spPr>
          <a:xfrm>
            <a:off x="952500" y="254000"/>
            <a:ext cx="11217408" cy="1489737"/>
          </a:xfrm>
          <a:prstGeom prst="rect">
            <a:avLst/>
          </a:prstGeom>
        </p:spPr>
        <p:txBody>
          <a:bodyPr/>
          <a:lstStyle/>
          <a:p>
            <a:pPr defTabSz="233679">
              <a:defRPr sz="3200"/>
            </a:pPr>
            <a:r>
              <a:t>‘Principles’ = ‘Qualities’  !</a:t>
            </a:r>
          </a:p>
          <a:p>
            <a:pPr defTabSz="233679">
              <a:defRPr sz="3200"/>
            </a:pPr>
            <a:r>
              <a:t>With the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usual lack of quantified definition</a:t>
            </a:r>
          </a:p>
        </p:txBody>
      </p:sp>
      <p:pic>
        <p:nvPicPr>
          <p:cNvPr id="129" name="Screenshot 2019-06-23 at 18.42.32.png" descr="Screenshot 2019-06-23 at 18.42.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50" y="1877483"/>
            <a:ext cx="12915900" cy="7251701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1" name="Line"/>
          <p:cNvSpPr/>
          <p:nvPr/>
        </p:nvSpPr>
        <p:spPr>
          <a:xfrm flipH="1">
            <a:off x="5903779" y="1566994"/>
            <a:ext cx="3119373" cy="359086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32" name="P20170614JB-0303-2-1920x720.jpg" descr="P20170614JB-0303-2-1920x72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185" y="7484319"/>
            <a:ext cx="2768527" cy="1038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AI Privac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AI Privacy</a:t>
            </a:r>
          </a:p>
        </p:txBody>
      </p:sp>
      <p:sp>
        <p:nvSpPr>
          <p:cNvPr id="257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9" name="AI Privacy REQT 1 line overview.png" descr="AI Privacy REQT 1 line overvie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78050"/>
            <a:ext cx="13004800" cy="53975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etting a ‘scalar constraint’…"/>
          <p:cNvSpPr/>
          <p:nvPr/>
        </p:nvSpPr>
        <p:spPr>
          <a:xfrm>
            <a:off x="3259482" y="4603665"/>
            <a:ext cx="8083419" cy="2226247"/>
          </a:xfrm>
          <a:prstGeom prst="wedgeEllipseCallout">
            <a:avLst>
              <a:gd name="adj1" fmla="val -59571"/>
              <a:gd name="adj2" fmla="val 55316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Setting a ‘scalar constraint’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The ‘Tolerable’ Level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The ‘worst acceptable level’ of quality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AI Privacy"/>
          <p:cNvSpPr txBox="1"/>
          <p:nvPr>
            <p:ph type="title"/>
          </p:nvPr>
        </p:nvSpPr>
        <p:spPr>
          <a:xfrm>
            <a:off x="952500" y="254000"/>
            <a:ext cx="11099800" cy="1080592"/>
          </a:xfrm>
          <a:prstGeom prst="rect">
            <a:avLst/>
          </a:prstGeom>
        </p:spPr>
        <p:txBody>
          <a:bodyPr/>
          <a:lstStyle>
            <a:lvl1pPr defTabSz="467359">
              <a:defRPr sz="6400"/>
            </a:lvl1pPr>
          </a:lstStyle>
          <a:p>
            <a:pPr/>
            <a:r>
              <a:t>AI Privacy</a:t>
            </a:r>
          </a:p>
        </p:txBody>
      </p:sp>
      <p:sp>
        <p:nvSpPr>
          <p:cNvPr id="26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5" name="AI Privacy Reqt Scale detail.png" descr="AI Privacy Reqt Scale detai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43050"/>
            <a:ext cx="13004800" cy="666750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Tolerable"/>
          <p:cNvSpPr/>
          <p:nvPr/>
        </p:nvSpPr>
        <p:spPr>
          <a:xfrm>
            <a:off x="254120" y="117012"/>
            <a:ext cx="2546314" cy="812801"/>
          </a:xfrm>
          <a:prstGeom prst="wedgeEllipseCallout">
            <a:avLst>
              <a:gd name="adj1" fmla="val 126284"/>
              <a:gd name="adj2" fmla="val 172115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Tolerable</a:t>
            </a:r>
          </a:p>
        </p:txBody>
      </p:sp>
      <p:sp>
        <p:nvSpPr>
          <p:cNvPr id="267" name="Useful [Dimensions] of ‘Privacy’…"/>
          <p:cNvSpPr/>
          <p:nvPr/>
        </p:nvSpPr>
        <p:spPr>
          <a:xfrm>
            <a:off x="5120692" y="2917833"/>
            <a:ext cx="6662123" cy="3689387"/>
          </a:xfrm>
          <a:prstGeom prst="wedgeEllipseCallout">
            <a:avLst>
              <a:gd name="adj1" fmla="val -87993"/>
              <a:gd name="adj2" fmla="val 2082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Useful [Dimensions] of ‘Privacy’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We can have as many as we need to model AI Privacy.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This is just a quick draft to show possibilities.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AI Safety"/>
          <p:cNvSpPr txBox="1"/>
          <p:nvPr>
            <p:ph type="title"/>
          </p:nvPr>
        </p:nvSpPr>
        <p:spPr>
          <a:xfrm>
            <a:off x="952500" y="-520388"/>
            <a:ext cx="11099800" cy="2159001"/>
          </a:xfrm>
          <a:prstGeom prst="rect">
            <a:avLst/>
          </a:prstGeom>
        </p:spPr>
        <p:txBody>
          <a:bodyPr/>
          <a:lstStyle/>
          <a:p>
            <a:pPr/>
            <a:r>
              <a:t>AI Safety</a:t>
            </a:r>
          </a:p>
        </p:txBody>
      </p:sp>
      <p:sp>
        <p:nvSpPr>
          <p:cNvPr id="2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1" name="Screenshot 2019-06-25 at 12.48.55.png" descr="Screenshot 2019-06-25 at 12.48.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1615" y="1351060"/>
            <a:ext cx="7861570" cy="7051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AI Safety…"/>
          <p:cNvSpPr txBox="1"/>
          <p:nvPr>
            <p:ph type="title"/>
          </p:nvPr>
        </p:nvSpPr>
        <p:spPr>
          <a:xfrm>
            <a:off x="952500" y="131801"/>
            <a:ext cx="11099800" cy="1646199"/>
          </a:xfrm>
          <a:prstGeom prst="rect">
            <a:avLst/>
          </a:prstGeom>
        </p:spPr>
        <p:txBody>
          <a:bodyPr/>
          <a:lstStyle/>
          <a:p>
            <a:pPr defTabSz="239522">
              <a:defRPr b="1" sz="328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AI Safety</a:t>
            </a:r>
          </a:p>
          <a:p>
            <a:pPr defTabSz="239522">
              <a:defRPr sz="3280"/>
            </a:pPr>
            <a:r>
              <a:t>Is your family safety worth quantifying?</a:t>
            </a:r>
          </a:p>
          <a:p>
            <a:pPr defTabSz="239522">
              <a:defRPr sz="3280"/>
            </a:pPr>
            <a:r>
              <a:t>or is ‘Make My Family Safe Again’ Good enough ?</a:t>
            </a:r>
          </a:p>
        </p:txBody>
      </p:sp>
      <p:sp>
        <p:nvSpPr>
          <p:cNvPr id="27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6" name="AI Safety reqt with Scale detail.png" descr="AI Safety reqt with Scale detai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22450"/>
            <a:ext cx="13004800" cy="742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AI Safety…"/>
          <p:cNvSpPr txBox="1"/>
          <p:nvPr>
            <p:ph type="title"/>
          </p:nvPr>
        </p:nvSpPr>
        <p:spPr>
          <a:xfrm>
            <a:off x="860455" y="-520388"/>
            <a:ext cx="11191845" cy="3646989"/>
          </a:xfrm>
          <a:prstGeom prst="rect">
            <a:avLst/>
          </a:prstGeom>
        </p:spPr>
        <p:txBody>
          <a:bodyPr/>
          <a:lstStyle/>
          <a:p>
            <a:pPr defTabSz="233679">
              <a:defRPr sz="3200"/>
            </a:pPr>
            <a:r>
              <a:t>AI Safety</a:t>
            </a:r>
          </a:p>
          <a:p>
            <a:pPr defTabSz="233679">
              <a:defRPr sz="3200"/>
            </a:pPr>
            <a:r>
              <a:t>So here is an example of quantification of Safety.</a:t>
            </a:r>
          </a:p>
          <a:p>
            <a:pPr defTabSz="233679">
              <a:defRPr sz="3200"/>
            </a:pPr>
            <a:r>
              <a:t>Why don’t the AI Standards groups INSIST on quantification of Critical AI Attributes?</a:t>
            </a:r>
          </a:p>
          <a:p>
            <a:pPr defTabSz="233679">
              <a:defRPr sz="3200"/>
            </a:pPr>
            <a:r>
              <a:t>Maybe… they do not intellectually understand ‘quantification’: they are more-po</a:t>
            </a:r>
          </a:p>
        </p:txBody>
      </p:sp>
      <p:sp>
        <p:nvSpPr>
          <p:cNvPr id="279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1" name="AI Safety with Status and Wish detail.png" descr="AI Safety with Status and Wish detai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00" y="2552700"/>
            <a:ext cx="13004800" cy="6362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AI Transparency"/>
          <p:cNvSpPr txBox="1"/>
          <p:nvPr>
            <p:ph type="title"/>
          </p:nvPr>
        </p:nvSpPr>
        <p:spPr>
          <a:xfrm>
            <a:off x="952500" y="254000"/>
            <a:ext cx="11099800" cy="996122"/>
          </a:xfrm>
          <a:prstGeom prst="rect">
            <a:avLst/>
          </a:prstGeom>
        </p:spPr>
        <p:txBody>
          <a:bodyPr/>
          <a:lstStyle>
            <a:lvl1pPr defTabSz="420624">
              <a:defRPr sz="5760"/>
            </a:lvl1pPr>
          </a:lstStyle>
          <a:p>
            <a:pPr/>
            <a:r>
              <a:t>AI Transparency</a:t>
            </a:r>
          </a:p>
        </p:txBody>
      </p:sp>
      <p:sp>
        <p:nvSpPr>
          <p:cNvPr id="2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5" name="Screenshot 2019-06-25 at 13.15.50.png" descr="Screenshot 2019-06-25 at 13.15.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6250" y="1238250"/>
            <a:ext cx="9512300" cy="7277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AI Transparenc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AI Transparency</a:t>
            </a:r>
          </a:p>
        </p:txBody>
      </p:sp>
      <p:sp>
        <p:nvSpPr>
          <p:cNvPr id="29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2" name="AI Transparency Overview.png" descr="AI Transparency Overvie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97100"/>
            <a:ext cx="13004800" cy="5359400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Tags on various scale levels are useful, since we can have a many…"/>
          <p:cNvSpPr/>
          <p:nvPr/>
        </p:nvSpPr>
        <p:spPr>
          <a:xfrm>
            <a:off x="8107617" y="1547359"/>
            <a:ext cx="4739694" cy="2488265"/>
          </a:xfrm>
          <a:prstGeom prst="wedgeEllipseCallout">
            <a:avLst>
              <a:gd name="adj1" fmla="val -175836"/>
              <a:gd name="adj2" fmla="val 174176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Tags on various scale levels are useful, since we can have a many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levels of each type (Wish etc=) as we need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AI Transparency"/>
          <p:cNvSpPr txBox="1"/>
          <p:nvPr>
            <p:ph type="title"/>
          </p:nvPr>
        </p:nvSpPr>
        <p:spPr>
          <a:xfrm>
            <a:off x="952500" y="254000"/>
            <a:ext cx="11099800" cy="637679"/>
          </a:xfrm>
          <a:prstGeom prst="rect">
            <a:avLst/>
          </a:prstGeom>
        </p:spPr>
        <p:txBody>
          <a:bodyPr/>
          <a:lstStyle>
            <a:lvl1pPr defTabSz="257047">
              <a:defRPr sz="3520"/>
            </a:lvl1pPr>
          </a:lstStyle>
          <a:p>
            <a:pPr/>
            <a:r>
              <a:t>AI Transparency</a:t>
            </a:r>
          </a:p>
        </p:txBody>
      </p:sp>
      <p:sp>
        <p:nvSpPr>
          <p:cNvPr id="29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8" name="AI Transparency Scale detailed.png" descr="AI Transparency Scale detail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908050"/>
            <a:ext cx="12992100" cy="965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o you remember the fuzzy Ambition Level previous slide ?…"/>
          <p:cNvSpPr/>
          <p:nvPr/>
        </p:nvSpPr>
        <p:spPr>
          <a:xfrm>
            <a:off x="8592989" y="2431392"/>
            <a:ext cx="4082487" cy="2757485"/>
          </a:xfrm>
          <a:prstGeom prst="wedgeEllipseCallout">
            <a:avLst>
              <a:gd name="adj1" fmla="val -164518"/>
              <a:gd name="adj2" fmla="val -55249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Do you remember the fuzzy Ambition Level previous slide ?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Useless: shame for doing it in public!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AI Usability"/>
          <p:cNvSpPr txBox="1"/>
          <p:nvPr>
            <p:ph type="title"/>
          </p:nvPr>
        </p:nvSpPr>
        <p:spPr>
          <a:xfrm>
            <a:off x="952500" y="-345147"/>
            <a:ext cx="11099800" cy="2159001"/>
          </a:xfrm>
          <a:prstGeom prst="rect">
            <a:avLst/>
          </a:prstGeom>
        </p:spPr>
        <p:txBody>
          <a:bodyPr/>
          <a:lstStyle/>
          <a:p>
            <a:pPr/>
            <a:r>
              <a:t>AI Usability</a:t>
            </a:r>
          </a:p>
        </p:txBody>
      </p:sp>
      <p:sp>
        <p:nvSpPr>
          <p:cNvPr id="3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3" name="Screenshot 2019-06-25 at 13.19.35.png" descr="Screenshot 2019-06-25 at 13.19.35.png"/>
          <p:cNvPicPr>
            <a:picLocks noChangeAspect="1"/>
          </p:cNvPicPr>
          <p:nvPr/>
        </p:nvPicPr>
        <p:blipFill>
          <a:blip r:embed="rId3">
            <a:extLst/>
          </a:blip>
          <a:srcRect l="0" t="0" r="31358" b="0"/>
          <a:stretch>
            <a:fillRect/>
          </a:stretch>
        </p:blipFill>
        <p:spPr>
          <a:xfrm>
            <a:off x="238660" y="1555115"/>
            <a:ext cx="12001522" cy="76643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AI Usa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AI Usability</a:t>
            </a:r>
          </a:p>
        </p:txBody>
      </p:sp>
      <p:sp>
        <p:nvSpPr>
          <p:cNvPr id="30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0" name="AI usability Scale detail.png" descr="AI usability Scale detai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43100"/>
            <a:ext cx="13004800" cy="7264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AI Accounta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AI Accountability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6" name="6_steps_to_accountability.png" descr="6_steps_to_accountabilit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434" y="2319044"/>
            <a:ext cx="11607932" cy="5676125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https://www.smartcompany.com.au/people-human-resources/the-a-list-six-steps-to-accountability-in-your-business/"/>
          <p:cNvSpPr txBox="1"/>
          <p:nvPr/>
        </p:nvSpPr>
        <p:spPr>
          <a:xfrm>
            <a:off x="1392690" y="8407811"/>
            <a:ext cx="10551876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https://www.smartcompany.com.au/people-human-resources/the-a-list-six-steps-to-accountability-in-your-business/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AI Usability"/>
          <p:cNvSpPr txBox="1"/>
          <p:nvPr>
            <p:ph type="title"/>
          </p:nvPr>
        </p:nvSpPr>
        <p:spPr>
          <a:xfrm>
            <a:off x="952500" y="254000"/>
            <a:ext cx="11099800" cy="1048247"/>
          </a:xfrm>
          <a:prstGeom prst="rect">
            <a:avLst/>
          </a:prstGeom>
        </p:spPr>
        <p:txBody>
          <a:bodyPr/>
          <a:lstStyle>
            <a:lvl1pPr defTabSz="449833">
              <a:defRPr sz="6160"/>
            </a:lvl1pPr>
          </a:lstStyle>
          <a:p>
            <a:pPr/>
            <a:r>
              <a:t>AI Usability</a:t>
            </a:r>
          </a:p>
        </p:txBody>
      </p:sp>
      <p:sp>
        <p:nvSpPr>
          <p:cNvPr id="31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5" name="AI Usability spec overview.png" descr="AI Usability spec overvie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46200"/>
            <a:ext cx="13004800" cy="680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Other Viewpo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Other Viewpoints</a:t>
            </a:r>
          </a:p>
        </p:txBody>
      </p:sp>
      <p:sp>
        <p:nvSpPr>
          <p:cNvPr id="3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9" name="Screenshot 2019-06-25 at 14.04.31.png" descr="Screenshot 2019-06-25 at 14.04.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691" y="2107120"/>
            <a:ext cx="12099962" cy="68240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Diagram: AI Stakeholders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  <a:r>
              <a:t>Diagram: AI Stakeholders</a:t>
            </a:r>
          </a:p>
          <a:p>
            <a:pPr defTabSz="484886">
              <a:defRPr sz="6640"/>
            </a:pPr>
            <a:r>
              <a:t>&amp; AI ‘Qualities’ (Principles)</a:t>
            </a:r>
          </a:p>
        </p:txBody>
      </p:sp>
      <p:sp>
        <p:nvSpPr>
          <p:cNvPr id="3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3" name="Diagram Early Stage Stakeholders and Qualities only.png" descr="Diagram Early Stage Stakeholders and Qualities onl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62" y="2629428"/>
            <a:ext cx="13600952" cy="47294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Diagram: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21310">
              <a:defRPr sz="4400"/>
            </a:pPr>
            <a:r>
              <a:t>Diagram:</a:t>
            </a:r>
          </a:p>
          <a:p>
            <a:pPr defTabSz="321310">
              <a:defRPr sz="4400"/>
            </a:pPr>
            <a:r>
              <a:t>Stakeholders, Qualities, </a:t>
            </a:r>
          </a:p>
          <a:p>
            <a:pPr defTabSz="321310">
              <a:defRPr sz="4400"/>
            </a:pPr>
            <a:r>
              <a:t>Some  ‘XAI Techniques’</a:t>
            </a:r>
          </a:p>
        </p:txBody>
      </p:sp>
      <p:sp>
        <p:nvSpPr>
          <p:cNvPr id="32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8" name="DIAGRAM STAGE 2 ADDED SOLUTONS AND 1 VALUE.png" descr="DIAGRAM STAGE 2 ADDED SOLUTONS AND 1 VAL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622550"/>
            <a:ext cx="13004800" cy="450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1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3" name="XAI Concept and Specific Technical Approaches list from DARPA slides.png" descr="XAI Concept and Specific Technical Approaches list from DARPA slid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200" y="0"/>
            <a:ext cx="115824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8" name="XAI approaches by category 1 slide table.png" descr="XAI approaches by category 1 slide tab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300" y="0"/>
            <a:ext cx="12014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Explainability of Learning Techniques"/>
          <p:cNvSpPr txBox="1"/>
          <p:nvPr>
            <p:ph type="title"/>
          </p:nvPr>
        </p:nvSpPr>
        <p:spPr>
          <a:xfrm>
            <a:off x="952500" y="254000"/>
            <a:ext cx="11099800" cy="1364126"/>
          </a:xfrm>
          <a:prstGeom prst="rect">
            <a:avLst/>
          </a:prstGeom>
        </p:spPr>
        <p:txBody>
          <a:bodyPr/>
          <a:lstStyle>
            <a:lvl1pPr defTabSz="368045">
              <a:defRPr sz="5040"/>
            </a:lvl1pPr>
          </a:lstStyle>
          <a:p>
            <a:pPr/>
            <a:r>
              <a:t>Explainability of Learning Techniques</a:t>
            </a:r>
          </a:p>
        </p:txBody>
      </p:sp>
      <p:sp>
        <p:nvSpPr>
          <p:cNvPr id="341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3" name="Learning Techniques vs Explainability and Learning Performance notion chart from DARPA.png" descr="Learning Techniques vs Explainability and Learning Performance notion chart from DARP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50" y="1778000"/>
            <a:ext cx="12839700" cy="6197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Relationship Diagram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68045">
              <a:defRPr sz="5040"/>
            </a:pPr>
            <a:r>
              <a:t>Relationship Diagram</a:t>
            </a:r>
          </a:p>
          <a:p>
            <a:pPr defTabSz="368045">
              <a:defRPr sz="5040"/>
            </a:pPr>
            <a:r>
              <a:t>AI Transparency and its stakeholders</a:t>
            </a:r>
          </a:p>
        </p:txBody>
      </p:sp>
      <p:sp>
        <p:nvSpPr>
          <p:cNvPr id="34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8" name="Link Diagram Transparency to Stakeholders.png" descr="Link Diagram Transparency to Stakeholder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413000"/>
            <a:ext cx="13004800" cy="4927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an we evaluate AI Technology Qualities against…"/>
          <p:cNvSpPr txBox="1"/>
          <p:nvPr>
            <p:ph type="title"/>
          </p:nvPr>
        </p:nvSpPr>
        <p:spPr>
          <a:xfrm>
            <a:off x="749300" y="254000"/>
            <a:ext cx="4864497" cy="2159000"/>
          </a:xfrm>
          <a:prstGeom prst="rect">
            <a:avLst/>
          </a:prstGeom>
        </p:spPr>
        <p:txBody>
          <a:bodyPr/>
          <a:lstStyle/>
          <a:p>
            <a:pPr defTabSz="233679">
              <a:defRPr sz="3200"/>
            </a:pPr>
            <a:r>
              <a:t>Can we evaluate AI Technology Qualities against</a:t>
            </a:r>
          </a:p>
          <a:p>
            <a:pPr defTabSz="233679">
              <a:defRPr sz="3200"/>
            </a:pPr>
            <a:r>
              <a:t>9 AI Qualities and some Costs?</a:t>
            </a:r>
          </a:p>
        </p:txBody>
      </p:sp>
      <p:sp>
        <p:nvSpPr>
          <p:cNvPr id="351" name="Body"/>
          <p:cNvSpPr txBox="1"/>
          <p:nvPr>
            <p:ph type="body" sz="half" idx="1"/>
          </p:nvPr>
        </p:nvSpPr>
        <p:spPr>
          <a:xfrm>
            <a:off x="804531" y="2597150"/>
            <a:ext cx="4754034" cy="62865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3" name="SIMPLE TABLE 2 COLUMNS XAI.png" descr="SIMPLE TABLE 2 COLUMNS XA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3600" y="-1"/>
            <a:ext cx="701040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AI Technique Evaluation using…"/>
          <p:cNvSpPr txBox="1"/>
          <p:nvPr>
            <p:ph type="title"/>
          </p:nvPr>
        </p:nvSpPr>
        <p:spPr>
          <a:xfrm>
            <a:off x="952500" y="50800"/>
            <a:ext cx="11099800" cy="1276615"/>
          </a:xfrm>
          <a:prstGeom prst="rect">
            <a:avLst/>
          </a:prstGeom>
        </p:spPr>
        <p:txBody>
          <a:bodyPr/>
          <a:lstStyle/>
          <a:p>
            <a:pPr defTabSz="280415">
              <a:defRPr sz="3839"/>
            </a:pPr>
            <a:r>
              <a:t>AI Technique Evaluation using</a:t>
            </a:r>
          </a:p>
          <a:p>
            <a:pPr defTabSz="280415">
              <a:defRPr sz="3839"/>
            </a:pPr>
            <a:r>
              <a:t>with objective evidence, sources uncertainty</a:t>
            </a:r>
          </a:p>
        </p:txBody>
      </p:sp>
      <p:sp>
        <p:nvSpPr>
          <p:cNvPr id="35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8" name="Table with Cell estimate detail.png" descr="Table with Cell estimate detai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43050"/>
            <a:ext cx="13004800" cy="6667500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small diagram problem: the selected window is not shown. 230619 tsg"/>
          <p:cNvSpPr txBox="1"/>
          <p:nvPr/>
        </p:nvSpPr>
        <p:spPr>
          <a:xfrm>
            <a:off x="348452" y="9173080"/>
            <a:ext cx="5619230" cy="300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pPr/>
            <a:r>
              <a:t>small diagram problem: the selected window is not shown. 230619 tsg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AI Accountability Defined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21310">
              <a:defRPr sz="4400"/>
            </a:pPr>
            <a:r>
              <a:t>AI Accountability Defined</a:t>
            </a:r>
          </a:p>
          <a:p>
            <a:pPr defTabSz="321310">
              <a:defRPr sz="4400"/>
            </a:pPr>
            <a:r>
              <a:t>Fuzziness -&gt; Quantified. Structured, Enriched</a:t>
            </a:r>
          </a:p>
        </p:txBody>
      </p:sp>
      <p:sp>
        <p:nvSpPr>
          <p:cNvPr id="14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4" name="AI Accountability Collapsed View.png" descr="AI Accountability Collapsed Vie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692400"/>
            <a:ext cx="13004800" cy="6502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Name Tag"/>
          <p:cNvSpPr/>
          <p:nvPr/>
        </p:nvSpPr>
        <p:spPr>
          <a:xfrm>
            <a:off x="1879600" y="3644900"/>
            <a:ext cx="2468861" cy="848618"/>
          </a:xfrm>
          <a:prstGeom prst="wedgeEllipseCallout">
            <a:avLst>
              <a:gd name="adj1" fmla="val -49570"/>
              <a:gd name="adj2" fmla="val 70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Name Tag</a:t>
            </a:r>
          </a:p>
        </p:txBody>
      </p:sp>
      <p:sp>
        <p:nvSpPr>
          <p:cNvPr id="146" name="Simple Graphic of the Required Improvement"/>
          <p:cNvSpPr/>
          <p:nvPr/>
        </p:nvSpPr>
        <p:spPr>
          <a:xfrm>
            <a:off x="5651500" y="5132585"/>
            <a:ext cx="7268717" cy="1002309"/>
          </a:xfrm>
          <a:prstGeom prst="wedgeEllipseCallout">
            <a:avLst>
              <a:gd name="adj1" fmla="val -49828"/>
              <a:gd name="adj2" fmla="val 70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Simple Graphic of the Required Improvement</a:t>
            </a:r>
          </a:p>
        </p:txBody>
      </p:sp>
      <p:sp>
        <p:nvSpPr>
          <p:cNvPr id="147" name="The well intended statement"/>
          <p:cNvSpPr/>
          <p:nvPr/>
        </p:nvSpPr>
        <p:spPr>
          <a:xfrm>
            <a:off x="9753600" y="6510635"/>
            <a:ext cx="3507631" cy="1018183"/>
          </a:xfrm>
          <a:prstGeom prst="wedgeEllipseCallout">
            <a:avLst>
              <a:gd name="adj1" fmla="val -56355"/>
              <a:gd name="adj2" fmla="val 32724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800"/>
              <a:t>The well</a:t>
            </a:r>
            <a:r>
              <a:t> </a:t>
            </a:r>
            <a:r>
              <a:rPr sz="1800"/>
              <a:t>intended statement</a:t>
            </a:r>
          </a:p>
        </p:txBody>
      </p:sp>
      <p:sp>
        <p:nvSpPr>
          <p:cNvPr id="148" name="Defining qualities quantitatively"/>
          <p:cNvSpPr/>
          <p:nvPr/>
        </p:nvSpPr>
        <p:spPr>
          <a:xfrm>
            <a:off x="10134600" y="7450435"/>
            <a:ext cx="3507631" cy="1018183"/>
          </a:xfrm>
          <a:prstGeom prst="wedgeEllipseCallout">
            <a:avLst>
              <a:gd name="adj1" fmla="val -64777"/>
              <a:gd name="adj2" fmla="val 13298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>
              <a:defRPr sz="2200"/>
            </a:pPr>
            <a:r>
              <a:rPr sz="1800"/>
              <a:t>Defining qualities quantitatively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Defined Concepts: Not least for [Scale Parameters]"/>
          <p:cNvSpPr txBox="1"/>
          <p:nvPr>
            <p:ph type="title"/>
          </p:nvPr>
        </p:nvSpPr>
        <p:spPr>
          <a:xfrm>
            <a:off x="952500" y="254000"/>
            <a:ext cx="11099800" cy="1171046"/>
          </a:xfrm>
          <a:prstGeom prst="rect">
            <a:avLst/>
          </a:prstGeom>
        </p:spPr>
        <p:txBody>
          <a:bodyPr/>
          <a:lstStyle>
            <a:lvl1pPr defTabSz="262889">
              <a:defRPr sz="3600"/>
            </a:lvl1pPr>
          </a:lstStyle>
          <a:p>
            <a:pPr/>
            <a:r>
              <a:t>Defined Concepts: Not least for [Scale Parameters]</a:t>
            </a:r>
          </a:p>
        </p:txBody>
      </p:sp>
      <p:sp>
        <p:nvSpPr>
          <p:cNvPr id="362" name="‘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‘</a:t>
            </a:r>
          </a:p>
        </p:txBody>
      </p:sp>
      <p:sp>
        <p:nvSpPr>
          <p:cNvPr id="3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4" name="Terms Defined after 2nd quality defined.png" descr="Terms Defined after 2nd quality defined.png"/>
          <p:cNvPicPr>
            <a:picLocks noChangeAspect="1"/>
          </p:cNvPicPr>
          <p:nvPr/>
        </p:nvPicPr>
        <p:blipFill>
          <a:blip r:embed="rId2">
            <a:extLst/>
          </a:blip>
          <a:srcRect l="1674" t="9895" r="2700" b="5760"/>
          <a:stretch>
            <a:fillRect/>
          </a:stretch>
        </p:blipFill>
        <p:spPr>
          <a:xfrm>
            <a:off x="284559" y="2057333"/>
            <a:ext cx="12435814" cy="6855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Quantitative Evaluation of…"/>
          <p:cNvSpPr txBox="1"/>
          <p:nvPr>
            <p:ph type="title"/>
          </p:nvPr>
        </p:nvSpPr>
        <p:spPr>
          <a:xfrm>
            <a:off x="952500" y="254000"/>
            <a:ext cx="11099800" cy="1545299"/>
          </a:xfrm>
          <a:prstGeom prst="rect">
            <a:avLst/>
          </a:prstGeom>
        </p:spPr>
        <p:txBody>
          <a:bodyPr/>
          <a:lstStyle/>
          <a:p>
            <a:pPr defTabSz="239522">
              <a:defRPr sz="3280"/>
            </a:pPr>
            <a:r>
              <a:t>Quantitative Evaluation of </a:t>
            </a:r>
          </a:p>
          <a:p>
            <a:pPr defTabSz="239522">
              <a:defRPr sz="3280"/>
            </a:pPr>
            <a:r>
              <a:t>AI Technology Qualities using ‘Impact Estimation Tables’</a:t>
            </a:r>
          </a:p>
        </p:txBody>
      </p:sp>
      <p:sp>
        <p:nvSpPr>
          <p:cNvPr id="3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8" name="Value Decision Table THE ???? MEANS WE DO NOT UNDERSTAND THE XAI TECHNIQUES OBJECTIVELY.png" descr="Value Decision Table THE ???? MEANS WE DO NOT UNDERSTAND THE XAI TECHNIQUES OBJECTIVEL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02366"/>
            <a:ext cx="13004801" cy="723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This is a quick mockup without real data:…"/>
          <p:cNvSpPr txBox="1"/>
          <p:nvPr/>
        </p:nvSpPr>
        <p:spPr>
          <a:xfrm>
            <a:off x="7218467" y="5192002"/>
            <a:ext cx="5616035" cy="1807996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This is a quick mockup without real data: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 to show the potential for evaluating AI Techniques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and their effects on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AI Values (or ‘Qualities’)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A more detailed example of…"/>
          <p:cNvSpPr txBox="1"/>
          <p:nvPr>
            <p:ph type="title"/>
          </p:nvPr>
        </p:nvSpPr>
        <p:spPr>
          <a:xfrm>
            <a:off x="514019" y="254000"/>
            <a:ext cx="4312246" cy="5099514"/>
          </a:xfrm>
          <a:prstGeom prst="rect">
            <a:avLst/>
          </a:prstGeom>
        </p:spPr>
        <p:txBody>
          <a:bodyPr/>
          <a:lstStyle/>
          <a:p>
            <a:pPr defTabSz="257047">
              <a:defRPr sz="3520"/>
            </a:pPr>
            <a:r>
              <a:t>A more detailed example of </a:t>
            </a:r>
          </a:p>
          <a:p>
            <a:pPr defTabSz="257047">
              <a:defRPr sz="3520"/>
            </a:pPr>
            <a:r>
              <a:t>rating ‘uncertainty’ (±10)</a:t>
            </a:r>
          </a:p>
          <a:p>
            <a:pPr defTabSz="257047">
              <a:defRPr sz="3520"/>
            </a:pPr>
            <a:r>
              <a:t>and</a:t>
            </a:r>
          </a:p>
          <a:p>
            <a:pPr defTabSz="257047">
              <a:defRPr sz="3520"/>
            </a:pPr>
            <a:r>
              <a:t>Credibility</a:t>
            </a:r>
          </a:p>
          <a:p>
            <a:pPr defTabSz="257047">
              <a:defRPr sz="3520"/>
            </a:pPr>
            <a:r>
              <a:t>56% x 0.5 = 28%</a:t>
            </a:r>
          </a:p>
          <a:p>
            <a:pPr defTabSz="257047">
              <a:defRPr sz="3520"/>
            </a:pPr>
          </a:p>
        </p:txBody>
      </p:sp>
      <p:sp>
        <p:nvSpPr>
          <p:cNvPr id="372" name="Mock example"/>
          <p:cNvSpPr txBox="1"/>
          <p:nvPr>
            <p:ph type="body" sz="quarter" idx="1"/>
          </p:nvPr>
        </p:nvSpPr>
        <p:spPr>
          <a:xfrm>
            <a:off x="843392" y="6778559"/>
            <a:ext cx="4091981" cy="2105092"/>
          </a:xfrm>
          <a:prstGeom prst="rect">
            <a:avLst/>
          </a:prstGeom>
        </p:spPr>
        <p:txBody>
          <a:bodyPr/>
          <a:lstStyle>
            <a:lvl1pPr marL="0" indent="0" algn="ctr" defTabSz="473201">
              <a:spcBef>
                <a:spcPts val="0"/>
              </a:spcBef>
              <a:buSzTx/>
              <a:buNone/>
              <a:defRPr sz="648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Mock example</a:t>
            </a:r>
          </a:p>
        </p:txBody>
      </p:sp>
      <p:sp>
        <p:nvSpPr>
          <p:cNvPr id="3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4" name="VDT COMPLETE.pdf" descr="VDT COMPLET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31933" y="0"/>
            <a:ext cx="69596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Line"/>
          <p:cNvSpPr/>
          <p:nvPr/>
        </p:nvSpPr>
        <p:spPr>
          <a:xfrm>
            <a:off x="4704716" y="2396066"/>
            <a:ext cx="598868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6" name="Line"/>
          <p:cNvSpPr/>
          <p:nvPr/>
        </p:nvSpPr>
        <p:spPr>
          <a:xfrm flipV="1">
            <a:off x="4423548" y="2789766"/>
            <a:ext cx="6396852" cy="109323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My (TSG) Observations and Conclusions"/>
          <p:cNvSpPr txBox="1"/>
          <p:nvPr>
            <p:ph type="title"/>
          </p:nvPr>
        </p:nvSpPr>
        <p:spPr>
          <a:xfrm>
            <a:off x="952500" y="254000"/>
            <a:ext cx="11099800" cy="863204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/>
            <a:r>
              <a:t>My (TSG) Observations and Conclusions</a:t>
            </a:r>
          </a:p>
        </p:txBody>
      </p:sp>
      <p:sp>
        <p:nvSpPr>
          <p:cNvPr id="379" name="The most fundamental obstacle to AI Standards progress is WE NEED TO QUANTIFY AND STRUCTURE-RICHLY all CRITICAL STAKEHOLDER VALUES (ALL &gt; 8)…"/>
          <p:cNvSpPr txBox="1"/>
          <p:nvPr>
            <p:ph type="body" sz="half" idx="1"/>
          </p:nvPr>
        </p:nvSpPr>
        <p:spPr>
          <a:xfrm>
            <a:off x="330398" y="1420068"/>
            <a:ext cx="5956102" cy="7463582"/>
          </a:xfrm>
          <a:prstGeom prst="rect">
            <a:avLst/>
          </a:prstGeom>
        </p:spPr>
        <p:txBody>
          <a:bodyPr/>
          <a:lstStyle/>
          <a:p>
            <a:pPr/>
            <a:r>
              <a:t>The most fundamental obstacle to AI Standards progress is WE NEED TO </a:t>
            </a:r>
            <a:r>
              <a:rPr b="1"/>
              <a:t>QUANTIFY</a:t>
            </a:r>
            <a:r>
              <a:t> AND STRUCTURE-</a:t>
            </a:r>
            <a:r>
              <a:rPr b="1"/>
              <a:t>RICHLY</a:t>
            </a:r>
            <a:r>
              <a:t> all </a:t>
            </a:r>
            <a:r>
              <a:rPr b="1"/>
              <a:t>CRITICAL</a:t>
            </a:r>
            <a:r>
              <a:t> STAKEHOLDER </a:t>
            </a:r>
            <a:r>
              <a:rPr b="1"/>
              <a:t>VALUES (ALL &gt; 8)</a:t>
            </a:r>
          </a:p>
          <a:p>
            <a:pPr/>
            <a:r>
              <a:t>Next: we need much-deeper, more-comprehensive identification, and consensus, and detailed knowledge (their values and constraints) about AI/ AI STANDARDS </a:t>
            </a:r>
            <a:r>
              <a:rPr b="1"/>
              <a:t>STAKEHOLDERS</a:t>
            </a:r>
          </a:p>
        </p:txBody>
      </p:sp>
      <p:sp>
        <p:nvSpPr>
          <p:cNvPr id="3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1" name="Screenshot 2019-06-25 at 11.16.22.png" descr="Screenshot 2019-06-25 at 11.16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16394" y="1523500"/>
            <a:ext cx="6305856" cy="4420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4" name="Screenshot 2019-06-25 at 11.22.44.png"/>
          <p:cNvGrpSpPr/>
          <p:nvPr/>
        </p:nvGrpSpPr>
        <p:grpSpPr>
          <a:xfrm>
            <a:off x="6891116" y="6223000"/>
            <a:ext cx="4988368" cy="3316499"/>
            <a:chOff x="0" y="0"/>
            <a:chExt cx="4988366" cy="3316498"/>
          </a:xfrm>
        </p:grpSpPr>
        <p:pic>
          <p:nvPicPr>
            <p:cNvPr id="383" name="Screenshot 2019-06-25 at 11.22.44.png" descr="Screenshot 2019-06-25 at 11.22.4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4556567" cy="27576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2" name="Screenshot 2019-06-25 at 11.22.44.png" descr="Screenshot 2019-06-25 at 11.22.44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988367" cy="331649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end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end slide</a:t>
            </a:r>
          </a:p>
        </p:txBody>
      </p:sp>
      <p:sp>
        <p:nvSpPr>
          <p:cNvPr id="3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8" name="ubm0195ransomware2_final.png" descr="ubm0195ransomware2_fina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28877" y="1762611"/>
            <a:ext cx="7233636" cy="72336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AI Accountability Scale…"/>
          <p:cNvSpPr txBox="1"/>
          <p:nvPr>
            <p:ph type="title"/>
          </p:nvPr>
        </p:nvSpPr>
        <p:spPr>
          <a:xfrm>
            <a:off x="952500" y="254000"/>
            <a:ext cx="11099800" cy="1411834"/>
          </a:xfrm>
          <a:prstGeom prst="rect">
            <a:avLst/>
          </a:prstGeom>
        </p:spPr>
        <p:txBody>
          <a:bodyPr/>
          <a:lstStyle/>
          <a:p>
            <a:pPr defTabSz="233679">
              <a:defRPr sz="2280"/>
            </a:pPr>
            <a:r>
              <a:t>AI Accountability Scale</a:t>
            </a:r>
          </a:p>
          <a:p>
            <a:pPr defTabSz="233679">
              <a:defRPr sz="2280"/>
            </a:pPr>
            <a:r>
              <a:t>Detailed Scale Parameters</a:t>
            </a:r>
          </a:p>
          <a:p>
            <a:pPr defTabSz="233679">
              <a:defRPr b="1" sz="296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Why is this Useful?</a:t>
            </a:r>
          </a:p>
        </p:txBody>
      </p:sp>
      <p:sp>
        <p:nvSpPr>
          <p:cNvPr id="151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3" name="AI Accountability defined by a Scale.png" descr="AI Accountability defined by a Sca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35150"/>
            <a:ext cx="13004800" cy="74041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Line"/>
          <p:cNvSpPr/>
          <p:nvPr/>
        </p:nvSpPr>
        <p:spPr>
          <a:xfrm flipH="1">
            <a:off x="1565374" y="3042890"/>
            <a:ext cx="1485206" cy="201806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5" name="Line"/>
          <p:cNvSpPr/>
          <p:nvPr/>
        </p:nvSpPr>
        <p:spPr>
          <a:xfrm flipH="1">
            <a:off x="2755999" y="3042890"/>
            <a:ext cx="2212281" cy="327511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6" name="Line"/>
          <p:cNvSpPr/>
          <p:nvPr/>
        </p:nvSpPr>
        <p:spPr>
          <a:xfrm flipH="1">
            <a:off x="7457877" y="3042890"/>
            <a:ext cx="2958703" cy="10614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7" name="Line"/>
          <p:cNvSpPr/>
          <p:nvPr/>
        </p:nvSpPr>
        <p:spPr>
          <a:xfrm flipH="1">
            <a:off x="1066900" y="3084958"/>
            <a:ext cx="414684" cy="396959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8" name="Slide error note: lack of [Accountability Type]"/>
          <p:cNvSpPr txBox="1"/>
          <p:nvPr/>
        </p:nvSpPr>
        <p:spPr>
          <a:xfrm>
            <a:off x="492112" y="9265018"/>
            <a:ext cx="4832376" cy="387070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Slide error note: lack of [Accountability Type]</a:t>
            </a:r>
          </a:p>
        </p:txBody>
      </p:sp>
      <p:sp>
        <p:nvSpPr>
          <p:cNvPr id="159" name="Line"/>
          <p:cNvSpPr/>
          <p:nvPr/>
        </p:nvSpPr>
        <p:spPr>
          <a:xfrm flipH="1">
            <a:off x="2547987" y="7699571"/>
            <a:ext cx="1499246" cy="53629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AI Controlla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AI Controllability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3" name="controllability.png" descr="controllabilit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7483" y="2097828"/>
            <a:ext cx="10984980" cy="6759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AI Controllability: Quantified"/>
          <p:cNvSpPr txBox="1"/>
          <p:nvPr>
            <p:ph type="title"/>
          </p:nvPr>
        </p:nvSpPr>
        <p:spPr>
          <a:xfrm>
            <a:off x="952500" y="-558800"/>
            <a:ext cx="11099800" cy="2159000"/>
          </a:xfrm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AI Controllability: Quantified</a:t>
            </a:r>
          </a:p>
        </p:txBody>
      </p:sp>
      <p:sp>
        <p:nvSpPr>
          <p:cNvPr id="1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0" name="AI Controllability quality summary.png" descr="AI Controllability quality summa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36800"/>
            <a:ext cx="13004800" cy="508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The desired and valued level of ‘Controllability’"/>
          <p:cNvSpPr/>
          <p:nvPr/>
        </p:nvSpPr>
        <p:spPr>
          <a:xfrm>
            <a:off x="4169833" y="7494454"/>
            <a:ext cx="7253090" cy="1814911"/>
          </a:xfrm>
          <a:prstGeom prst="wedgeEllipseCallout">
            <a:avLst>
              <a:gd name="adj1" fmla="val -70057"/>
              <a:gd name="adj2" fmla="val -56774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The desired and valued level of ‘Controllability’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 </a:t>
            </a:r>
          </a:p>
        </p:txBody>
      </p:sp>
      <p:sp>
        <p:nvSpPr>
          <p:cNvPr id="172" name="The current level of ‘Controllability’…"/>
          <p:cNvSpPr/>
          <p:nvPr/>
        </p:nvSpPr>
        <p:spPr>
          <a:xfrm>
            <a:off x="4946650" y="1532466"/>
            <a:ext cx="4177771" cy="1727796"/>
          </a:xfrm>
          <a:prstGeom prst="wedgeEllipseCallout">
            <a:avLst>
              <a:gd name="adj1" fmla="val -75521"/>
              <a:gd name="adj2" fmla="val 109153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The current level of ‘Controllability’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Quantified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AI Controllability: Scale of Measure Detai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pPr/>
            <a:r>
              <a:t>AI Controllability: Scale of Measure Detail</a:t>
            </a:r>
          </a:p>
        </p:txBody>
      </p:sp>
      <p:sp>
        <p:nvSpPr>
          <p:cNvPr id="175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7" name="AI Controllability Scale detail.png" descr="AI Controllability Scale detai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304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[Scale Parameters]…"/>
          <p:cNvSpPr/>
          <p:nvPr/>
        </p:nvSpPr>
        <p:spPr>
          <a:xfrm>
            <a:off x="6913033" y="2406319"/>
            <a:ext cx="4669566" cy="1588493"/>
          </a:xfrm>
          <a:prstGeom prst="wedgeEllipseCallout">
            <a:avLst>
              <a:gd name="adj1" fmla="val -87019"/>
              <a:gd name="adj2" fmla="val 56973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[Scale Parameters]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= Critical Dimensions  of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Controllability</a:t>
            </a:r>
          </a:p>
        </p:txBody>
      </p:sp>
      <p:sp>
        <p:nvSpPr>
          <p:cNvPr id="179" name="Critically or usefully different…"/>
          <p:cNvSpPr/>
          <p:nvPr/>
        </p:nvSpPr>
        <p:spPr>
          <a:xfrm>
            <a:off x="6526528" y="5193268"/>
            <a:ext cx="5313473" cy="1996458"/>
          </a:xfrm>
          <a:prstGeom prst="wedgeEllipseCallout">
            <a:avLst>
              <a:gd name="adj1" fmla="val -49809"/>
              <a:gd name="adj2" fmla="val 58142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Critically or usefully different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conditions or aspects</a:t>
            </a:r>
          </a:p>
          <a:p>
            <a:pPr lvl="1" indent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of AI Scenarios</a:t>
            </a:r>
          </a:p>
        </p:txBody>
      </p:sp>
      <p:sp>
        <p:nvSpPr>
          <p:cNvPr id="180" name="Rectangle"/>
          <p:cNvSpPr/>
          <p:nvPr/>
        </p:nvSpPr>
        <p:spPr>
          <a:xfrm>
            <a:off x="4647557" y="3968475"/>
            <a:ext cx="1058236" cy="526576"/>
          </a:xfrm>
          <a:prstGeom prst="rect">
            <a:avLst/>
          </a:prstGeom>
          <a:solidFill>
            <a:schemeClr val="accent1">
              <a:alpha val="4283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1" name="Rectangle"/>
          <p:cNvSpPr/>
          <p:nvPr/>
        </p:nvSpPr>
        <p:spPr>
          <a:xfrm>
            <a:off x="5309001" y="7165101"/>
            <a:ext cx="1587809" cy="526576"/>
          </a:xfrm>
          <a:prstGeom prst="rect">
            <a:avLst/>
          </a:prstGeom>
          <a:solidFill>
            <a:schemeClr val="accent1">
              <a:alpha val="4283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AI Ethica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AI Ethicality</a:t>
            </a:r>
          </a:p>
        </p:txBody>
      </p:sp>
      <p:sp>
        <p:nvSpPr>
          <p:cNvPr id="184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5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1781" y="2037290"/>
            <a:ext cx="9941238" cy="60406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