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 Id="rId3" Type="http://schemas.openxmlformats.org/officeDocument/2006/relationships/hyperlink" Target="https://countryeconomy.com/demography/world-happiness-index/poland" TargetMode="External"/><Relationship Id="rId4" Type="http://schemas.openxmlformats.org/officeDocument/2006/relationships/hyperlink" Target="https://www.usnews.com/news/best-countries/poland" TargetMode="External"/><Relationship Id="rId5" Type="http://schemas.openxmlformats.org/officeDocument/2006/relationships/hyperlink" Target="https://www.usnews.com/news/best-countri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r>
              <a:t>based on CC book</a:t>
            </a:r>
          </a:p>
          <a:p>
            <a:pPr/>
            <a:r>
              <a:t>ps get pawel to make brochures</a:t>
            </a:r>
          </a:p>
          <a:p>
            <a:pPr/>
            <a:r>
              <a:t>put masterclass link in all slides</a:t>
            </a:r>
          </a:p>
          <a:p>
            <a:pPr/>
          </a:p>
          <a:p>
            <a:pPr/>
            <a:r>
              <a:t>workshop  so</a:t>
            </a:r>
          </a:p>
          <a:p>
            <a:pPr/>
          </a:p>
          <a:p>
            <a:pPr marL="436562" indent="-436562">
              <a:buSzPct val="100000"/>
              <a:buAutoNum type="arabicPeriod" startAt="1"/>
            </a:pPr>
            <a:r>
              <a:t>Ambiguity test</a:t>
            </a:r>
          </a:p>
          <a:p>
            <a:pPr marL="436562" indent="-436562">
              <a:buSzPct val="100000"/>
              <a:buAutoNum type="arabicPeriod" startAt="1"/>
            </a:pPr>
            <a:r>
              <a:t>mafia offer (priorities)</a:t>
            </a:r>
          </a:p>
          <a:p>
            <a:pPr marL="436562" indent="-436562">
              <a:buSzPct val="100000"/>
              <a:buAutoNum type="arabicPeriod" startAt="1"/>
            </a:pPr>
            <a:r>
              <a:t>Brainstorm top 10 critical values</a:t>
            </a:r>
          </a:p>
          <a:p>
            <a:pPr marL="436562" indent="-436562">
              <a:buSzPct val="100000"/>
              <a:buAutoNum type="arabicPeriod" startAt="1"/>
            </a:pPr>
            <a:r>
              <a:t>write values so can be unambiguously tested</a:t>
            </a:r>
          </a:p>
          <a:p>
            <a:pPr marL="436562" indent="-436562">
              <a:buSzPct val="100000"/>
              <a:buAutoNum type="arabicPeriod" startAt="1"/>
            </a:pPr>
            <a:r>
              <a:t>sqc  count defects</a:t>
            </a:r>
          </a:p>
          <a:p>
            <a:pPr marL="436562" indent="-436562">
              <a:buSzPct val="100000"/>
              <a:buAutoNum type="arabicPeriod" startAt="1"/>
            </a:pPr>
            <a:r>
              <a:t>you predicted/estimated you would get 95% availability, for a weeks delivery cycle. The cycle feedback is that you get only 90% availability and it took 3 weeks. What do you need to do?</a:t>
            </a:r>
          </a:p>
          <a:p>
            <a:pPr/>
            <a:r>
              <a:t>nb this is billed as seminar, and you are thinking of doing a series of exercises</a:t>
            </a:r>
          </a:p>
          <a:p>
            <a:pPr/>
          </a:p>
          <a:p>
            <a:pPr/>
          </a:p>
          <a:p>
            <a:pPr/>
            <a:r>
              <a:t>PROPOSED BY SECTOR 3.0</a:t>
            </a:r>
          </a:p>
          <a:p>
            <a:pPr/>
            <a:r>
              <a:t>For the seminar session (we’ve already sent some suggestions earlier), we thought of the following topic and talking points (45 min, including Q&amp;A).</a:t>
            </a:r>
          </a:p>
          <a:p>
            <a:pPr/>
          </a:p>
          <a:p>
            <a:pPr/>
            <a:r>
              <a:t>Agile communication, efficient team</a:t>
            </a:r>
          </a:p>
          <a:p>
            <a:pPr/>
            <a:r>
              <a:t>- Scrum, kanban, sprint and retro – why agile management works in an organization?</a:t>
            </a:r>
          </a:p>
          <a:p>
            <a:pPr/>
            <a:r>
              <a:t>- Discover the secrets of agile communication</a:t>
            </a:r>
          </a:p>
          <a:p>
            <a:pPr/>
            <a:r>
              <a:t>- Increase teamwork efficiency</a:t>
            </a:r>
          </a:p>
          <a:p>
            <a:pPr/>
          </a:p>
          <a:p>
            <a:pPr/>
            <a:r>
              <a:t>12:00 TO 12:45 MAY 22 2019 ,WEDNESDAY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http://scalemybusiness.com/mafia-offer/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Mills, H. 1980. The management of software engineering: part 1: principles of software engineering. IBM Systems Journal 19, issue 4 (Dec.):414-420.</a:t>
            </a:r>
          </a:p>
          <a:p>
            <a:pPr/>
            <a:r>
              <a:t>Direct Copy</a:t>
            </a:r>
          </a:p>
          <a:p>
            <a:pPr/>
            <a:r>
              <a:t>http://trace.tennessee.edu/cgi/viewcontent.cgi?article=1004&amp;context=utk_harlan</a:t>
            </a:r>
          </a:p>
          <a:p>
            <a:pPr/>
          </a:p>
          <a:p>
            <a:pPr/>
            <a:r>
              <a:t>Includes Mills, O’Niell, Linger, Dyer,Quinnan p- 466 on</a:t>
            </a:r>
          </a:p>
          <a:p>
            <a:pPr/>
          </a:p>
          <a:p>
            <a:pPr/>
            <a:r>
              <a:t>Got link 2016 via Graham Matthews Australia.</a:t>
            </a:r>
          </a:p>
          <a:p>
            <a:pPr/>
            <a:r>
              <a:t>MIlls and Quinnan Slides</a:t>
            </a:r>
          </a:p>
          <a:p>
            <a:pPr/>
            <a:r>
              <a:t>http://concepts.gilb.com/dl896</a:t>
            </a:r>
          </a:p>
          <a:p>
            <a:pPr/>
            <a:r>
              <a:t>Put in 12 3 17)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rPr u="sng">
                <a:hlinkClick r:id="rId3" invalidUrl="" action="" tgtFrame="" tooltip="" history="1" highlightClick="0" endSnd="0"/>
              </a:rPr>
              <a:t>https://countryeconomy.com/demography/world-happiness-index/poland</a:t>
            </a:r>
          </a:p>
          <a:p>
            <a:pPr/>
            <a:r>
              <a:t>2018 #42.  Good to note 2019 #40  </a:t>
            </a:r>
          </a:p>
          <a:p>
            <a:pPr/>
          </a:p>
          <a:p>
            <a:pPr/>
            <a:r>
              <a:rPr u="sng">
                <a:hlinkClick r:id="rId4" invalidUrl="" action="" tgtFrame="" tooltip="" history="1" highlightClick="0" endSnd="0"/>
              </a:rPr>
              <a:t>https://www.usnews.com/news/best-countries/poland</a:t>
            </a:r>
          </a:p>
          <a:p>
            <a:pPr/>
            <a:r>
              <a:t>#33 in Quality of Life</a:t>
            </a:r>
          </a:p>
          <a:p>
            <a:pPr/>
          </a:p>
          <a:p>
            <a:pPr/>
            <a:r>
              <a:rPr u="sng">
                <a:hlinkClick r:id="rId5" invalidUrl="" action="" tgtFrame="" tooltip="" history="1" highlightClick="0" endSnd="0"/>
              </a:rPr>
              <a:t>https://www.usnews.com/news/best-countries</a:t>
            </a:r>
          </a:p>
          <a:p>
            <a:pP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tom@Gilb.com" TargetMode="External"/><Relationship Id="rId4" Type="http://schemas.openxmlformats.org/officeDocument/2006/relationships/hyperlink" Target="http://gilb.com" TargetMode="External"/><Relationship Id="rId5" Type="http://schemas.openxmlformats.org/officeDocument/2006/relationships/image" Target="../media/image1.png"/><Relationship Id="rId6"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Agile communication, efficient teams"/>
          <p:cNvSpPr txBox="1"/>
          <p:nvPr>
            <p:ph type="ctrTitle"/>
          </p:nvPr>
        </p:nvSpPr>
        <p:spPr>
          <a:xfrm>
            <a:off x="1032933" y="232833"/>
            <a:ext cx="10464801" cy="3302001"/>
          </a:xfrm>
          <a:prstGeom prst="rect">
            <a:avLst/>
          </a:prstGeom>
        </p:spPr>
        <p:txBody>
          <a:bodyPr/>
          <a:lstStyle/>
          <a:p>
            <a:pPr/>
            <a:r>
              <a:t>Agile communication, efficient teams</a:t>
            </a:r>
            <a:endParaRPr sz="2106"/>
          </a:p>
        </p:txBody>
      </p:sp>
      <p:sp>
        <p:nvSpPr>
          <p:cNvPr id="120" name="(45 min, including Q&amp;A).…"/>
          <p:cNvSpPr txBox="1"/>
          <p:nvPr>
            <p:ph type="subTitle" sz="quarter" idx="1"/>
          </p:nvPr>
        </p:nvSpPr>
        <p:spPr>
          <a:xfrm>
            <a:off x="1685792" y="4748639"/>
            <a:ext cx="8378760" cy="2613614"/>
          </a:xfrm>
          <a:prstGeom prst="rect">
            <a:avLst/>
          </a:prstGeom>
        </p:spPr>
        <p:txBody>
          <a:bodyPr/>
          <a:lstStyle/>
          <a:p>
            <a:pPr defTabSz="384047">
              <a:defRPr b="1" sz="1512">
                <a:latin typeface="Helvetica"/>
                <a:ea typeface="Helvetica"/>
                <a:cs typeface="Helvetica"/>
                <a:sym typeface="Helvetica"/>
              </a:defRPr>
            </a:pPr>
            <a:r>
              <a:t> (45 min, including Q&amp;A).</a:t>
            </a:r>
          </a:p>
          <a:p>
            <a:pPr marL="384047" indent="-266700" algn="l" defTabSz="384047">
              <a:buSzPct val="145000"/>
              <a:buFont typeface="Helvetica"/>
              <a:buChar char="•"/>
              <a:defRPr b="1" sz="1512">
                <a:latin typeface="Helvetica"/>
                <a:ea typeface="Helvetica"/>
                <a:cs typeface="Helvetica"/>
                <a:sym typeface="Helvetica"/>
              </a:defRPr>
            </a:pPr>
          </a:p>
          <a:p>
            <a:pPr marL="384047" indent="-384047" defTabSz="384047">
              <a:tabLst>
                <a:tab pos="114300" algn="l"/>
                <a:tab pos="381000" algn="l"/>
              </a:tabLst>
              <a:defRPr b="1" sz="1512">
                <a:latin typeface="Helvetica"/>
                <a:ea typeface="Helvetica"/>
                <a:cs typeface="Helvetica"/>
                <a:sym typeface="Helvetica"/>
              </a:defRPr>
            </a:pPr>
            <a:r>
              <a:t>12:00 TO 12:45 MAY 22 2019 ,WEDNESDAY</a:t>
            </a:r>
          </a:p>
          <a:p>
            <a:pPr marL="384047" indent="-384047" defTabSz="384047">
              <a:tabLst>
                <a:tab pos="114300" algn="l"/>
                <a:tab pos="381000" algn="l"/>
              </a:tabLst>
              <a:defRPr b="1" sz="1512">
                <a:latin typeface="Helvetica"/>
                <a:ea typeface="Helvetica"/>
                <a:cs typeface="Helvetica"/>
                <a:sym typeface="Helvetica"/>
              </a:defRPr>
            </a:pPr>
            <a:r>
              <a:t>Sector 3.0 Conference, Warsaw</a:t>
            </a:r>
          </a:p>
          <a:p>
            <a:pPr marL="384047" indent="-384047" defTabSz="384047">
              <a:tabLst>
                <a:tab pos="114300" algn="l"/>
                <a:tab pos="381000" algn="l"/>
              </a:tabLst>
              <a:defRPr b="1" sz="1512">
                <a:latin typeface="Helvetica"/>
                <a:ea typeface="Helvetica"/>
                <a:cs typeface="Helvetica"/>
                <a:sym typeface="Helvetica"/>
              </a:defRPr>
            </a:pPr>
            <a:r>
              <a:t>‘Small Problems’ Workshop</a:t>
            </a:r>
          </a:p>
          <a:p>
            <a:pPr marL="384047" indent="-384047" defTabSz="384047">
              <a:tabLst>
                <a:tab pos="114300" algn="l"/>
                <a:tab pos="381000" algn="l"/>
              </a:tabLst>
              <a:defRPr b="1" sz="1512">
                <a:latin typeface="Helvetica"/>
                <a:ea typeface="Helvetica"/>
                <a:cs typeface="Helvetica"/>
                <a:sym typeface="Helvetica"/>
              </a:defRPr>
            </a:pPr>
          </a:p>
          <a:p>
            <a:pPr marL="384047" indent="-384047" defTabSz="384047">
              <a:tabLst>
                <a:tab pos="114300" algn="l"/>
                <a:tab pos="381000" algn="l"/>
              </a:tabLst>
              <a:defRPr b="1" sz="1512">
                <a:latin typeface="Helvetica"/>
                <a:ea typeface="Helvetica"/>
                <a:cs typeface="Helvetica"/>
                <a:sym typeface="Helvetica"/>
              </a:defRPr>
            </a:pPr>
            <a:r>
              <a:t>Tom Gilb, Norway</a:t>
            </a:r>
          </a:p>
          <a:p>
            <a:pPr marL="384047" indent="-384047" defTabSz="384047">
              <a:tabLst>
                <a:tab pos="114300" algn="l"/>
                <a:tab pos="381000" algn="l"/>
              </a:tabLst>
              <a:defRPr b="1" sz="1512">
                <a:latin typeface="Helvetica"/>
                <a:ea typeface="Helvetica"/>
                <a:cs typeface="Helvetica"/>
                <a:sym typeface="Helvetica"/>
              </a:defRPr>
            </a:pPr>
            <a:r>
              <a:rPr u="sng">
                <a:hlinkClick r:id="rId3" invalidUrl="" action="" tgtFrame="" tooltip="" history="1" highlightClick="0" endSnd="0"/>
              </a:rPr>
              <a:t>tom@Gilb.com</a:t>
            </a:r>
          </a:p>
          <a:p>
            <a:pPr marL="384047" indent="-384047" defTabSz="384047">
              <a:tabLst>
                <a:tab pos="114300" algn="l"/>
                <a:tab pos="381000" algn="l"/>
              </a:tabLst>
              <a:defRPr b="1" sz="1512">
                <a:latin typeface="Helvetica"/>
                <a:ea typeface="Helvetica"/>
                <a:cs typeface="Helvetica"/>
                <a:sym typeface="Helvetica"/>
              </a:defRPr>
            </a:pPr>
            <a:r>
              <a:t>@ImTomGilb</a:t>
            </a:r>
          </a:p>
          <a:p>
            <a:pPr marL="384047" indent="-384047" defTabSz="384047">
              <a:tabLst>
                <a:tab pos="114300" algn="l"/>
                <a:tab pos="381000" algn="l"/>
              </a:tabLst>
              <a:defRPr b="1" sz="1512">
                <a:latin typeface="Helvetica"/>
                <a:ea typeface="Helvetica"/>
                <a:cs typeface="Helvetica"/>
                <a:sym typeface="Helvetica"/>
              </a:defRPr>
            </a:pPr>
            <a:r>
              <a:rPr u="sng">
                <a:hlinkClick r:id="rId4" invalidUrl="" action="" tgtFrame="" tooltip="" history="1" highlightClick="0" endSnd="0"/>
              </a:rPr>
              <a:t>gilb.com</a:t>
            </a:r>
          </a:p>
        </p:txBody>
      </p:sp>
      <p:pic>
        <p:nvPicPr>
          <p:cNvPr id="121" name="CLEAR COMMUNICATION COVER BY KAI.png" descr="CLEAR COMMUNICATION COVER BY KAI.png"/>
          <p:cNvPicPr>
            <a:picLocks noChangeAspect="1"/>
          </p:cNvPicPr>
          <p:nvPr/>
        </p:nvPicPr>
        <p:blipFill>
          <a:blip r:embed="rId5">
            <a:extLst/>
          </a:blip>
          <a:stretch>
            <a:fillRect/>
          </a:stretch>
        </p:blipFill>
        <p:spPr>
          <a:xfrm>
            <a:off x="10265671" y="4012119"/>
            <a:ext cx="2482397" cy="3921961"/>
          </a:xfrm>
          <a:prstGeom prst="rect">
            <a:avLst/>
          </a:prstGeom>
          <a:ln w="12700">
            <a:miter lim="400000"/>
          </a:ln>
        </p:spPr>
      </p:pic>
      <p:pic>
        <p:nvPicPr>
          <p:cNvPr id="122" name="tom highchair swiss knife smile left arm up.png" descr="tom highchair swiss knife smile left arm up.png"/>
          <p:cNvPicPr>
            <a:picLocks noChangeAspect="1"/>
          </p:cNvPicPr>
          <p:nvPr/>
        </p:nvPicPr>
        <p:blipFill>
          <a:blip r:embed="rId6">
            <a:extLst/>
          </a:blip>
          <a:srcRect l="0" t="0" r="40109" b="37748"/>
          <a:stretch>
            <a:fillRect/>
          </a:stretch>
        </p:blipFill>
        <p:spPr>
          <a:xfrm>
            <a:off x="126793" y="3777438"/>
            <a:ext cx="3653293" cy="3557965"/>
          </a:xfrm>
          <a:prstGeom prst="rect">
            <a:avLst/>
          </a:prstGeom>
          <a:ln w="12700">
            <a:miter lim="400000"/>
          </a:ln>
        </p:spPr>
      </p:pic>
      <p:sp>
        <p:nvSpPr>
          <p:cNvPr id="123" name="Tom Gilb…"/>
          <p:cNvSpPr txBox="1"/>
          <p:nvPr/>
        </p:nvSpPr>
        <p:spPr>
          <a:xfrm>
            <a:off x="324204" y="7294248"/>
            <a:ext cx="3004415" cy="15662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pPr>
            <a:r>
              <a:t>Tom Gilb </a:t>
            </a:r>
          </a:p>
          <a:p>
            <a:pPr>
              <a:defRPr b="0"/>
            </a:pPr>
            <a:r>
              <a:t>at Katowice </a:t>
            </a:r>
          </a:p>
          <a:p>
            <a:pPr>
              <a:defRPr b="0"/>
            </a:pPr>
            <a:r>
              <a:t>Masterclass, 2018</a:t>
            </a:r>
          </a:p>
          <a:p>
            <a:pPr>
              <a:defRPr b="0"/>
            </a:pPr>
            <a:r>
              <a:t>https://nowy.me/gilb/</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Mafia Offer’ Game…"/>
          <p:cNvSpPr txBox="1"/>
          <p:nvPr>
            <p:ph type="title"/>
          </p:nvPr>
        </p:nvSpPr>
        <p:spPr>
          <a:prstGeom prst="rect">
            <a:avLst/>
          </a:prstGeom>
        </p:spPr>
        <p:txBody>
          <a:bodyPr/>
          <a:lstStyle/>
          <a:p>
            <a:pPr defTabSz="484886">
              <a:defRPr sz="6640"/>
            </a:pPr>
            <a:r>
              <a:t>‘Mafia Offer’ Game</a:t>
            </a:r>
          </a:p>
          <a:p>
            <a:pPr defTabSz="484886">
              <a:defRPr sz="6640"/>
            </a:pPr>
            <a:r>
              <a:t>Some Questions </a:t>
            </a:r>
          </a:p>
        </p:txBody>
      </p:sp>
      <p:sp>
        <p:nvSpPr>
          <p:cNvPr id="165" name="Mafia Offer Game"/>
          <p:cNvSpPr txBox="1"/>
          <p:nvPr/>
        </p:nvSpPr>
        <p:spPr>
          <a:xfrm>
            <a:off x="10185730" y="171268"/>
            <a:ext cx="2386940" cy="43639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Mafia Offer Game</a:t>
            </a:r>
          </a:p>
        </p:txBody>
      </p:sp>
      <p:sp>
        <p:nvSpPr>
          <p:cNvPr id="166" name="Why would we give our stakeholders a ‘mafia offer’?…"/>
          <p:cNvSpPr txBox="1"/>
          <p:nvPr>
            <p:ph type="body" sz="half" idx="1"/>
          </p:nvPr>
        </p:nvSpPr>
        <p:spPr>
          <a:xfrm>
            <a:off x="800100" y="2167466"/>
            <a:ext cx="5334000" cy="6286501"/>
          </a:xfrm>
          <a:prstGeom prst="rect">
            <a:avLst/>
          </a:prstGeom>
        </p:spPr>
        <p:txBody>
          <a:bodyPr/>
          <a:lstStyle/>
          <a:p>
            <a:pPr marL="555625" indent="-555625">
              <a:buSzPct val="100000"/>
              <a:buAutoNum type="arabicPeriod" startAt="1"/>
            </a:pPr>
            <a:r>
              <a:t> Why would we give our stakeholders a ‘mafia offer’?</a:t>
            </a:r>
          </a:p>
          <a:p>
            <a:pPr marL="555625" indent="-555625">
              <a:buSzPct val="100000"/>
              <a:buAutoNum type="arabicPeriod" startAt="1"/>
            </a:pPr>
            <a:r>
              <a:t>What is the underlying problem, with the initial ‘Encryption’ requirement ?</a:t>
            </a:r>
          </a:p>
          <a:p>
            <a:pPr marL="555625" indent="-555625">
              <a:buSzPct val="100000"/>
              <a:buAutoNum type="arabicPeriod" startAt="1"/>
            </a:pPr>
            <a:r>
              <a:t>can Mafia Offers be used as a clear communications tool in other connections ? </a:t>
            </a:r>
          </a:p>
        </p:txBody>
      </p:sp>
      <p:pic>
        <p:nvPicPr>
          <p:cNvPr id="167" name="stevejobs.jpg" descr="stevejobs.jpg"/>
          <p:cNvPicPr>
            <a:picLocks noChangeAspect="1"/>
          </p:cNvPicPr>
          <p:nvPr/>
        </p:nvPicPr>
        <p:blipFill>
          <a:blip r:embed="rId3">
            <a:extLst/>
          </a:blip>
          <a:stretch>
            <a:fillRect/>
          </a:stretch>
        </p:blipFill>
        <p:spPr>
          <a:xfrm>
            <a:off x="6288690" y="2421956"/>
            <a:ext cx="6193220" cy="3870762"/>
          </a:xfrm>
          <a:prstGeom prst="rect">
            <a:avLst/>
          </a:prstGeom>
          <a:ln w="12700">
            <a:miter lim="400000"/>
          </a:ln>
        </p:spPr>
      </p:pic>
      <p:sp>
        <p:nvSpPr>
          <p:cNvPr id="168" name="Another key ingredient borrowed from smart marketeers in the Mafia Offering is price anchoring. When Steve Jobs introduced the iPad to the big public he compared the price of the iPad to that of a Netbook. At the moment of the introduction of the iPad, Netbooks were sold for $999.…"/>
          <p:cNvSpPr txBox="1"/>
          <p:nvPr/>
        </p:nvSpPr>
        <p:spPr>
          <a:xfrm>
            <a:off x="6377979" y="6345766"/>
            <a:ext cx="6501607" cy="251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600">
                <a:solidFill>
                  <a:srgbClr val="222222"/>
                </a:solidFill>
                <a:latin typeface="Georgia"/>
                <a:ea typeface="Georgia"/>
                <a:cs typeface="Georgia"/>
                <a:sym typeface="Georgia"/>
              </a:defRPr>
            </a:pPr>
            <a:r>
              <a:t>Another key ingredient borrowed from smart marketeers in the Mafia Offering is </a:t>
            </a:r>
            <a:r>
              <a:rPr i="1"/>
              <a:t>price anchoring</a:t>
            </a:r>
            <a:r>
              <a:t>. When Steve Jobs introduced the iPad to the big public he compared the price of the iPad to that of a Netbook. At the moment of the introduction of the iPad, Netbooks were sold for $999.</a:t>
            </a:r>
          </a:p>
          <a:p>
            <a:pPr algn="l" defTabSz="457200">
              <a:defRPr sz="1600">
                <a:solidFill>
                  <a:srgbClr val="222222"/>
                </a:solidFill>
                <a:latin typeface="Georgia"/>
                <a:ea typeface="Georgia"/>
                <a:cs typeface="Georgia"/>
                <a:sym typeface="Georgia"/>
              </a:defRPr>
            </a:pPr>
          </a:p>
          <a:p>
            <a:pPr algn="l" defTabSz="457200">
              <a:defRPr sz="1600">
                <a:solidFill>
                  <a:srgbClr val="222222"/>
                </a:solidFill>
                <a:latin typeface="Georgia"/>
                <a:ea typeface="Georgia"/>
                <a:cs typeface="Georgia"/>
                <a:sym typeface="Georgia"/>
              </a:defRPr>
            </a:pPr>
            <a:r>
              <a:t>The iPad was introduced at “just” $499 instead of the $999. The audience applaused spontaneously and enthousiastically when they heard this “bargain” price. But is $499 such a bargain?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Screenshot 2019-05-13 at 19.22.46.png" descr="Screenshot 2019-05-13 at 19.22.46.png"/>
          <p:cNvPicPr>
            <a:picLocks noChangeAspect="1"/>
          </p:cNvPicPr>
          <p:nvPr/>
        </p:nvPicPr>
        <p:blipFill>
          <a:blip r:embed="rId3">
            <a:extLst/>
          </a:blip>
          <a:stretch>
            <a:fillRect/>
          </a:stretch>
        </p:blipFill>
        <p:spPr>
          <a:xfrm>
            <a:off x="6374546" y="2398228"/>
            <a:ext cx="6196012" cy="5701338"/>
          </a:xfrm>
          <a:prstGeom prst="rect">
            <a:avLst/>
          </a:prstGeom>
          <a:ln w="12700">
            <a:miter lim="400000"/>
          </a:ln>
        </p:spPr>
      </p:pic>
      <p:sp>
        <p:nvSpPr>
          <p:cNvPr id="173" name="‘Agile Numeric Feedback’ Game"/>
          <p:cNvSpPr txBox="1"/>
          <p:nvPr>
            <p:ph type="title"/>
          </p:nvPr>
        </p:nvSpPr>
        <p:spPr>
          <a:xfrm>
            <a:off x="952500" y="467539"/>
            <a:ext cx="11099800" cy="1945461"/>
          </a:xfrm>
          <a:prstGeom prst="rect">
            <a:avLst/>
          </a:prstGeom>
        </p:spPr>
        <p:txBody>
          <a:bodyPr/>
          <a:lstStyle>
            <a:lvl1pPr defTabSz="432308">
              <a:defRPr sz="5920"/>
            </a:lvl1pPr>
          </a:lstStyle>
          <a:p>
            <a:pPr/>
            <a:r>
              <a:t>‘Agile Numeric Feedback’ Game</a:t>
            </a:r>
          </a:p>
        </p:txBody>
      </p:sp>
      <p:sp>
        <p:nvSpPr>
          <p:cNvPr id="174" name="You estimated that Security Level would increase to 42%, from 30%, at the next agile delivery step…"/>
          <p:cNvSpPr txBox="1"/>
          <p:nvPr>
            <p:ph type="body" sz="half" idx="1"/>
          </p:nvPr>
        </p:nvSpPr>
        <p:spPr>
          <a:xfrm>
            <a:off x="339399" y="2468374"/>
            <a:ext cx="6036001" cy="6406744"/>
          </a:xfrm>
          <a:prstGeom prst="rect">
            <a:avLst/>
          </a:prstGeom>
        </p:spPr>
        <p:txBody>
          <a:bodyPr/>
          <a:lstStyle/>
          <a:p>
            <a:pPr marL="281177" indent="-281177" defTabSz="479044">
              <a:spcBef>
                <a:spcPts val="2600"/>
              </a:spcBef>
              <a:defRPr b="1" sz="2296"/>
            </a:pPr>
            <a:r>
              <a:t>You estimated that Security Level would increase to 42%, from 30%, at the next agile delivery step</a:t>
            </a:r>
          </a:p>
          <a:p>
            <a:pPr marL="281177" indent="-281177" defTabSz="479044">
              <a:spcBef>
                <a:spcPts val="2600"/>
              </a:spcBef>
              <a:defRPr b="1" sz="2296"/>
            </a:pPr>
            <a:r>
              <a:t>You measured that you only got 33%</a:t>
            </a:r>
          </a:p>
          <a:p>
            <a:pPr marL="281177" indent="-281177" defTabSz="479044">
              <a:spcBef>
                <a:spcPts val="2600"/>
              </a:spcBef>
              <a:defRPr b="1" sz="2296"/>
            </a:pPr>
            <a:r>
              <a:t>What action would an Agile developer recommend?</a:t>
            </a:r>
          </a:p>
          <a:p>
            <a:pPr marL="455612" indent="-455612" defTabSz="479044">
              <a:spcBef>
                <a:spcPts val="2600"/>
              </a:spcBef>
              <a:buSzPct val="100000"/>
              <a:buAutoNum type="arabicPeriod" startAt="1"/>
              <a:defRPr b="1" sz="2296"/>
            </a:pPr>
            <a:r>
              <a:t>Try Again</a:t>
            </a:r>
          </a:p>
          <a:p>
            <a:pPr marL="455612" indent="-455612" defTabSz="479044">
              <a:spcBef>
                <a:spcPts val="2600"/>
              </a:spcBef>
              <a:buSzPct val="100000"/>
              <a:buAutoNum type="arabicPeriod" startAt="1"/>
              <a:defRPr b="1" sz="2296"/>
            </a:pPr>
            <a:r>
              <a:t>Redesign Security</a:t>
            </a:r>
          </a:p>
          <a:p>
            <a:pPr marL="455612" indent="-455612" defTabSz="479044">
              <a:spcBef>
                <a:spcPts val="2600"/>
              </a:spcBef>
              <a:buSzPct val="100000"/>
              <a:buAutoNum type="arabicPeriod" startAt="1"/>
              <a:defRPr b="1" sz="2296"/>
            </a:pPr>
            <a:r>
              <a:t>Express your regrets to client</a:t>
            </a:r>
          </a:p>
          <a:p>
            <a:pPr marL="455612" indent="-455612" defTabSz="479044">
              <a:spcBef>
                <a:spcPts val="2600"/>
              </a:spcBef>
              <a:buSzPct val="100000"/>
              <a:buAutoNum type="arabicPeriod" startAt="1"/>
              <a:defRPr b="1" sz="2296"/>
            </a:pPr>
            <a:r>
              <a:t>Try to hide the 33% fact</a:t>
            </a:r>
          </a:p>
          <a:p>
            <a:pPr marL="455612" indent="-455612" defTabSz="479044">
              <a:spcBef>
                <a:spcPts val="2600"/>
              </a:spcBef>
              <a:buSzPct val="100000"/>
              <a:buAutoNum type="arabicPeriod" startAt="1"/>
              <a:defRPr b="1" sz="2296"/>
            </a:pPr>
            <a:r>
              <a:t>Claim victory: Security got better !</a:t>
            </a:r>
          </a:p>
        </p:txBody>
      </p:sp>
      <p:sp>
        <p:nvSpPr>
          <p:cNvPr id="175" name="‘Agile Numeric Feedback’ Game"/>
          <p:cNvSpPr txBox="1"/>
          <p:nvPr/>
        </p:nvSpPr>
        <p:spPr>
          <a:xfrm>
            <a:off x="8597800" y="108745"/>
            <a:ext cx="4270656" cy="43639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‘Agile Numeric Feedback’ Game</a:t>
            </a:r>
          </a:p>
        </p:txBody>
      </p:sp>
      <p:sp>
        <p:nvSpPr>
          <p:cNvPr id="176" name="Arrow"/>
          <p:cNvSpPr/>
          <p:nvPr/>
        </p:nvSpPr>
        <p:spPr>
          <a:xfrm>
            <a:off x="5784035" y="3742348"/>
            <a:ext cx="873045" cy="914970"/>
          </a:xfrm>
          <a:prstGeom prst="rightArrow">
            <a:avLst>
              <a:gd name="adj1" fmla="val 32000"/>
              <a:gd name="adj2" fmla="val 67073"/>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7" name="2. http://concepts.gilb.com/dl896"/>
          <p:cNvSpPr txBox="1"/>
          <p:nvPr/>
        </p:nvSpPr>
        <p:spPr>
          <a:xfrm>
            <a:off x="8874553" y="9012830"/>
            <a:ext cx="3717151" cy="3869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900"/>
            </a:lvl1pPr>
          </a:lstStyle>
          <a:p>
            <a:pPr/>
            <a:r>
              <a:t>2. http://concepts.gilb.com/dl896</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Quantification Knowledge Game"/>
          <p:cNvSpPr txBox="1"/>
          <p:nvPr>
            <p:ph type="title"/>
          </p:nvPr>
        </p:nvSpPr>
        <p:spPr>
          <a:prstGeom prst="rect">
            <a:avLst/>
          </a:prstGeom>
        </p:spPr>
        <p:txBody>
          <a:bodyPr/>
          <a:lstStyle>
            <a:lvl1pPr defTabSz="484886">
              <a:defRPr sz="6640"/>
            </a:lvl1pPr>
          </a:lstStyle>
          <a:p>
            <a:pPr/>
            <a:r>
              <a:t>Quantification Knowledge Game</a:t>
            </a:r>
          </a:p>
        </p:txBody>
      </p:sp>
      <p:sp>
        <p:nvSpPr>
          <p:cNvPr id="182" name="Pick your hottest quality or value, ending with ‘-ity’…"/>
          <p:cNvSpPr txBox="1"/>
          <p:nvPr>
            <p:ph type="body" sz="half" idx="1"/>
          </p:nvPr>
        </p:nvSpPr>
        <p:spPr>
          <a:xfrm>
            <a:off x="339399" y="2468374"/>
            <a:ext cx="6036001" cy="6406744"/>
          </a:xfrm>
          <a:prstGeom prst="rect">
            <a:avLst/>
          </a:prstGeom>
        </p:spPr>
        <p:txBody>
          <a:bodyPr/>
          <a:lstStyle/>
          <a:p>
            <a:pPr marL="281177" indent="-281177" defTabSz="479044">
              <a:spcBef>
                <a:spcPts val="2600"/>
              </a:spcBef>
              <a:defRPr b="1" sz="2296"/>
            </a:pPr>
            <a:r>
              <a:t> Pick your hottest quality or value, ending with ‘-ity’</a:t>
            </a:r>
          </a:p>
          <a:p>
            <a:pPr marL="281177" indent="-281177" defTabSz="479044">
              <a:spcBef>
                <a:spcPts val="2600"/>
              </a:spcBef>
              <a:defRPr b="1" sz="2296"/>
            </a:pPr>
            <a:r>
              <a:t>Flexibility, Portability, Usability, Security, Availability, Serviceability, etc. anything else</a:t>
            </a:r>
          </a:p>
          <a:p>
            <a:pPr marL="281177" indent="-281177" defTabSz="479044">
              <a:spcBef>
                <a:spcPts val="2600"/>
              </a:spcBef>
              <a:defRPr b="1" sz="2296"/>
            </a:pPr>
            <a:r>
              <a:t>insert it in your browser, with the word ‘metrics’</a:t>
            </a:r>
          </a:p>
          <a:p>
            <a:pPr lvl="1" marL="562355" indent="-281177" defTabSz="479044">
              <a:spcBef>
                <a:spcPts val="2600"/>
              </a:spcBef>
              <a:defRPr b="1" sz="2296"/>
            </a:pPr>
            <a:r>
              <a:t>like ‘Serviceability Metrics’</a:t>
            </a:r>
          </a:p>
          <a:p>
            <a:pPr marL="281177" indent="-281177" defTabSz="479044">
              <a:spcBef>
                <a:spcPts val="2600"/>
              </a:spcBef>
              <a:defRPr b="1" sz="2296"/>
            </a:pPr>
            <a:r>
              <a:t>Does this demonstrate that almost all ‘qualities’ can be quantified?</a:t>
            </a:r>
          </a:p>
          <a:p>
            <a:pPr lvl="1" marL="562355" indent="-281177" defTabSz="479044">
              <a:spcBef>
                <a:spcPts val="2600"/>
              </a:spcBef>
              <a:defRPr b="1" sz="2296"/>
            </a:pPr>
            <a:r>
              <a:t>and that there are plenty of people willing to share the knowledge with us?</a:t>
            </a:r>
          </a:p>
        </p:txBody>
      </p:sp>
      <p:sp>
        <p:nvSpPr>
          <p:cNvPr id="183" name="Quantification Knowledge Game"/>
          <p:cNvSpPr txBox="1"/>
          <p:nvPr/>
        </p:nvSpPr>
        <p:spPr>
          <a:xfrm>
            <a:off x="8423389" y="108745"/>
            <a:ext cx="4286022" cy="43639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Quantification Knowledge Game</a:t>
            </a:r>
          </a:p>
        </p:txBody>
      </p:sp>
      <p:grpSp>
        <p:nvGrpSpPr>
          <p:cNvPr id="186" name="Screenshot 2019-05-13 at 19.34.24.png"/>
          <p:cNvGrpSpPr/>
          <p:nvPr/>
        </p:nvGrpSpPr>
        <p:grpSpPr>
          <a:xfrm>
            <a:off x="6980399" y="2537028"/>
            <a:ext cx="5992139" cy="6406744"/>
            <a:chOff x="0" y="0"/>
            <a:chExt cx="5992138" cy="6406743"/>
          </a:xfrm>
        </p:grpSpPr>
        <p:pic>
          <p:nvPicPr>
            <p:cNvPr id="185" name="Screenshot 2019-05-13 at 19.34.24.png" descr="Screenshot 2019-05-13 at 19.34.24.png"/>
            <p:cNvPicPr>
              <a:picLocks noChangeAspect="1"/>
            </p:cNvPicPr>
            <p:nvPr/>
          </p:nvPicPr>
          <p:blipFill>
            <a:blip r:embed="rId2">
              <a:extLst/>
            </a:blip>
            <a:stretch>
              <a:fillRect/>
            </a:stretch>
          </p:blipFill>
          <p:spPr>
            <a:xfrm>
              <a:off x="215900" y="139700"/>
              <a:ext cx="5560339" cy="5847944"/>
            </a:xfrm>
            <a:prstGeom prst="rect">
              <a:avLst/>
            </a:prstGeom>
            <a:ln>
              <a:noFill/>
            </a:ln>
            <a:effectLst/>
          </p:spPr>
        </p:pic>
        <p:pic>
          <p:nvPicPr>
            <p:cNvPr id="184" name="Screenshot 2019-05-13 at 19.34.24.png" descr="Screenshot 2019-05-13 at 19.34.24.png"/>
            <p:cNvPicPr>
              <a:picLocks noChangeAspect="0"/>
            </p:cNvPicPr>
            <p:nvPr/>
          </p:nvPicPr>
          <p:blipFill>
            <a:blip r:embed="rId3">
              <a:extLst/>
            </a:blip>
            <a:stretch>
              <a:fillRect/>
            </a:stretch>
          </p:blipFill>
          <p:spPr>
            <a:xfrm>
              <a:off x="0" y="0"/>
              <a:ext cx="5992139" cy="6406744"/>
            </a:xfrm>
            <a:prstGeom prst="rect">
              <a:avLst/>
            </a:prstGeom>
            <a:effectLst/>
          </p:spPr>
        </p:pic>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Where do these ideas lead us to?…"/>
          <p:cNvSpPr txBox="1"/>
          <p:nvPr>
            <p:ph type="title"/>
          </p:nvPr>
        </p:nvSpPr>
        <p:spPr>
          <a:xfrm>
            <a:off x="130637" y="33866"/>
            <a:ext cx="10948062" cy="1586046"/>
          </a:xfrm>
          <a:prstGeom prst="rect">
            <a:avLst/>
          </a:prstGeom>
        </p:spPr>
        <p:txBody>
          <a:bodyPr/>
          <a:lstStyle/>
          <a:p>
            <a:pPr defTabSz="233679">
              <a:defRPr sz="3200"/>
            </a:pPr>
            <a:r>
              <a:t>Where do these ideas lead us to?</a:t>
            </a:r>
          </a:p>
          <a:p>
            <a:pPr defTabSz="233679">
              <a:defRPr i="1" sz="3200">
                <a:latin typeface="Helvetica Neue"/>
                <a:ea typeface="Helvetica Neue"/>
                <a:cs typeface="Helvetica Neue"/>
                <a:sym typeface="Helvetica Neue"/>
              </a:defRPr>
            </a:pPr>
            <a:r>
              <a:t>‘Highly-structured, quantified, clarity </a:t>
            </a:r>
          </a:p>
          <a:p>
            <a:pPr defTabSz="233679">
              <a:defRPr i="1" sz="3200">
                <a:latin typeface="Helvetica Neue"/>
                <a:ea typeface="Helvetica Neue"/>
                <a:cs typeface="Helvetica Neue"/>
                <a:sym typeface="Helvetica Neue"/>
              </a:defRPr>
            </a:pPr>
            <a:r>
              <a:t>for complex systems’</a:t>
            </a:r>
          </a:p>
        </p:txBody>
      </p:sp>
      <p:pic>
        <p:nvPicPr>
          <p:cNvPr id="189" name="Screenshot 2019-05-13 at 19.49.58.png" descr="Screenshot 2019-05-13 at 19.49.58.png"/>
          <p:cNvPicPr>
            <a:picLocks noChangeAspect="1"/>
          </p:cNvPicPr>
          <p:nvPr/>
        </p:nvPicPr>
        <p:blipFill>
          <a:blip r:embed="rId2">
            <a:extLst/>
          </a:blip>
          <a:srcRect l="0" t="4897" r="0" b="0"/>
          <a:stretch>
            <a:fillRect/>
          </a:stretch>
        </p:blipFill>
        <p:spPr>
          <a:xfrm>
            <a:off x="0" y="1618643"/>
            <a:ext cx="13004701" cy="8632751"/>
          </a:xfrm>
          <a:prstGeom prst="rect">
            <a:avLst/>
          </a:prstGeom>
          <a:ln w="25400">
            <a:miter lim="400000"/>
          </a:ln>
          <a:effectLst>
            <a:reflection blurRad="0" stA="50000" stPos="0" endA="0" endPos="40000" dist="0" dir="5400000" fadeDir="5400000" sx="100000" sy="-100000" kx="0" ky="0" algn="bl" rotWithShape="0"/>
          </a:effectLst>
        </p:spPr>
      </p:pic>
      <p:pic>
        <p:nvPicPr>
          <p:cNvPr id="190" name="CLEAR COMMUNICATION COVER BY KAI.png" descr="CLEAR COMMUNICATION COVER BY KAI.png"/>
          <p:cNvPicPr>
            <a:picLocks noChangeAspect="1"/>
          </p:cNvPicPr>
          <p:nvPr/>
        </p:nvPicPr>
        <p:blipFill>
          <a:blip r:embed="rId3">
            <a:extLst/>
          </a:blip>
          <a:stretch>
            <a:fillRect/>
          </a:stretch>
        </p:blipFill>
        <p:spPr>
          <a:xfrm>
            <a:off x="11423119" y="26390"/>
            <a:ext cx="1595883" cy="252134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Here is a textbook on ‘Agile Communication’…"/>
          <p:cNvSpPr txBox="1"/>
          <p:nvPr>
            <p:ph type="title"/>
          </p:nvPr>
        </p:nvSpPr>
        <p:spPr>
          <a:xfrm>
            <a:off x="775367" y="42333"/>
            <a:ext cx="6286170" cy="3987801"/>
          </a:xfrm>
          <a:prstGeom prst="rect">
            <a:avLst/>
          </a:prstGeom>
        </p:spPr>
        <p:txBody>
          <a:bodyPr/>
          <a:lstStyle/>
          <a:p>
            <a:pPr defTabSz="408940">
              <a:defRPr sz="4200"/>
            </a:pPr>
            <a:r>
              <a:t>Here is a textbook on ‘Agile Communication’</a:t>
            </a:r>
          </a:p>
          <a:p>
            <a:pPr defTabSz="408940">
              <a:defRPr i="1" sz="4200">
                <a:latin typeface="Helvetica Neue"/>
                <a:ea typeface="Helvetica Neue"/>
                <a:cs typeface="Helvetica Neue"/>
                <a:sym typeface="Helvetica Neue"/>
              </a:defRPr>
            </a:pPr>
          </a:p>
          <a:p>
            <a:pPr defTabSz="408940">
              <a:defRPr i="1" sz="4200">
                <a:latin typeface="Helvetica Neue"/>
                <a:ea typeface="Helvetica Neue"/>
                <a:cs typeface="Helvetica Neue"/>
                <a:sym typeface="Helvetica Neue"/>
              </a:defRPr>
            </a:pPr>
            <a:r>
              <a:t>‘Do you want it free? </a:t>
            </a:r>
          </a:p>
          <a:p>
            <a:pPr defTabSz="408940">
              <a:defRPr i="1" sz="4200">
                <a:latin typeface="Helvetica Neue"/>
                <a:ea typeface="Helvetica Neue"/>
                <a:cs typeface="Helvetica Neue"/>
                <a:sym typeface="Helvetica Neue"/>
              </a:defRPr>
            </a:pPr>
            <a:r>
              <a:t>Or would you prefer to pay €14?’</a:t>
            </a:r>
          </a:p>
        </p:txBody>
      </p:sp>
      <p:sp>
        <p:nvSpPr>
          <p:cNvPr id="193" name="Clear Communication. https://www.gilb.com/offers/Y36JRL6g/checkout…"/>
          <p:cNvSpPr txBox="1"/>
          <p:nvPr>
            <p:ph type="body" sz="quarter" idx="1"/>
          </p:nvPr>
        </p:nvSpPr>
        <p:spPr>
          <a:xfrm>
            <a:off x="775367" y="4724399"/>
            <a:ext cx="5334001" cy="4114801"/>
          </a:xfrm>
          <a:prstGeom prst="rect">
            <a:avLst/>
          </a:prstGeom>
        </p:spPr>
        <p:txBody>
          <a:bodyPr/>
          <a:lstStyle/>
          <a:p>
            <a:pPr defTabSz="496570">
              <a:defRPr sz="3145"/>
            </a:pPr>
            <a:r>
              <a:t>Clear Communication. https://www.gilb.com/offers/Y36JRL6g/checkout</a:t>
            </a:r>
          </a:p>
          <a:p>
            <a:pPr defTabSz="496570">
              <a:defRPr sz="3145"/>
            </a:pPr>
            <a:r>
              <a:t>FREE GIFT REVIEW COPY FOR YOU participants at the Sector 3.0 Seminar. NO COUPON CODE REQUIRED.</a:t>
            </a:r>
          </a:p>
        </p:txBody>
      </p:sp>
      <p:pic>
        <p:nvPicPr>
          <p:cNvPr id="194" name="CLEAR COMMUNICATION COVER BY KAI.png" descr="CLEAR COMMUNICATION COVER BY KAI.png"/>
          <p:cNvPicPr>
            <a:picLocks noChangeAspect="1"/>
          </p:cNvPicPr>
          <p:nvPr/>
        </p:nvPicPr>
        <p:blipFill>
          <a:blip r:embed="rId3">
            <a:extLst/>
          </a:blip>
          <a:stretch>
            <a:fillRect/>
          </a:stretch>
        </p:blipFill>
        <p:spPr>
          <a:xfrm>
            <a:off x="7819726" y="147749"/>
            <a:ext cx="4928343" cy="7786331"/>
          </a:xfrm>
          <a:prstGeom prst="rect">
            <a:avLst/>
          </a:prstGeom>
          <a:ln w="12700">
            <a:miter lim="400000"/>
          </a:ln>
        </p:spPr>
      </p:pic>
      <p:sp>
        <p:nvSpPr>
          <p:cNvPr id="195" name="This is a photo of the author, at his Oslo Fjord…"/>
          <p:cNvSpPr txBox="1"/>
          <p:nvPr/>
        </p:nvSpPr>
        <p:spPr>
          <a:xfrm>
            <a:off x="6698056" y="7984163"/>
            <a:ext cx="6274309" cy="10609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600"/>
            </a:pPr>
            <a:r>
              <a:t>This is a photo of the author, at his Oslo Fjord </a:t>
            </a:r>
          </a:p>
          <a:p>
            <a:pPr>
              <a:defRPr sz="1600"/>
            </a:pPr>
            <a:r>
              <a:t>Summer Cabin, where this book was written 2018</a:t>
            </a:r>
          </a:p>
          <a:p>
            <a:pPr>
              <a:defRPr sz="1600"/>
            </a:pPr>
            <a:r>
              <a:t>The T-Shirt was a Gift from my Polish friends</a:t>
            </a:r>
          </a:p>
          <a:p>
            <a:pPr>
              <a:defRPr sz="1600"/>
            </a:pPr>
            <a:r>
              <a:t>42 is the rank of Poland in ‘World Happiness Index’  survey 2018</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Ambiguity’ Game…"/>
          <p:cNvSpPr txBox="1"/>
          <p:nvPr>
            <p:ph type="title"/>
          </p:nvPr>
        </p:nvSpPr>
        <p:spPr>
          <a:xfrm>
            <a:off x="952500" y="253999"/>
            <a:ext cx="11099800" cy="1552026"/>
          </a:xfrm>
          <a:prstGeom prst="rect">
            <a:avLst/>
          </a:prstGeom>
        </p:spPr>
        <p:txBody>
          <a:bodyPr/>
          <a:lstStyle/>
          <a:p>
            <a:pPr defTabSz="362204">
              <a:defRPr sz="4650"/>
            </a:pPr>
            <a:r>
              <a:t>‘Ambiguity’ Game</a:t>
            </a:r>
          </a:p>
          <a:p>
            <a:pPr defTabSz="362204">
              <a:defRPr sz="4836"/>
            </a:pPr>
            <a:r>
              <a:t>‘</a:t>
            </a:r>
            <a:r>
              <a:rPr b="1">
                <a:latin typeface="Helvetica Neue"/>
                <a:ea typeface="Helvetica Neue"/>
                <a:cs typeface="Helvetica Neue"/>
                <a:sym typeface="Helvetica Neue"/>
              </a:rPr>
              <a:t>Extremely Advanced App Security’</a:t>
            </a:r>
            <a:r>
              <a:t> </a:t>
            </a:r>
          </a:p>
        </p:txBody>
      </p:sp>
      <p:sp>
        <p:nvSpPr>
          <p:cNvPr id="128" name="“Extremely Advanced App Security”…"/>
          <p:cNvSpPr txBox="1"/>
          <p:nvPr>
            <p:ph type="body" sz="half" idx="1"/>
          </p:nvPr>
        </p:nvSpPr>
        <p:spPr>
          <a:xfrm>
            <a:off x="100234" y="1989069"/>
            <a:ext cx="4482426" cy="6286501"/>
          </a:xfrm>
          <a:prstGeom prst="rect">
            <a:avLst/>
          </a:prstGeom>
        </p:spPr>
        <p:txBody>
          <a:bodyPr/>
          <a:lstStyle/>
          <a:p>
            <a:pPr marL="336042" indent="-336042" defTabSz="572516">
              <a:spcBef>
                <a:spcPts val="3100"/>
              </a:spcBef>
              <a:defRPr sz="2744">
                <a:solidFill>
                  <a:srgbClr val="FF2600"/>
                </a:solidFill>
              </a:defRPr>
            </a:pPr>
            <a:r>
              <a:t>“</a:t>
            </a:r>
            <a:r>
              <a:rPr b="1"/>
              <a:t>Extremely Advanced App Security</a:t>
            </a:r>
            <a:r>
              <a:t>”</a:t>
            </a:r>
          </a:p>
          <a:p>
            <a:pPr marL="336042" indent="-336042" defTabSz="572516">
              <a:spcBef>
                <a:spcPts val="3100"/>
              </a:spcBef>
              <a:defRPr sz="2744"/>
            </a:pPr>
            <a:r>
              <a:t>clarify this requirement in 10 words or less, in english</a:t>
            </a:r>
          </a:p>
          <a:p>
            <a:pPr marL="336042" indent="-336042" defTabSz="572516">
              <a:spcBef>
                <a:spcPts val="3100"/>
              </a:spcBef>
              <a:defRPr sz="2744"/>
            </a:pPr>
            <a:r>
              <a:t>when I point to you, please </a:t>
            </a:r>
            <a:r>
              <a:rPr b="1"/>
              <a:t>loudly</a:t>
            </a:r>
            <a:r>
              <a:t> announce what you wrote</a:t>
            </a:r>
          </a:p>
          <a:p>
            <a:pPr marL="336042" indent="-336042" defTabSz="572516">
              <a:spcBef>
                <a:spcPts val="3100"/>
              </a:spcBef>
              <a:defRPr sz="2744"/>
            </a:pPr>
            <a:r>
              <a:t>I will take 5 to 10 samples</a:t>
            </a:r>
          </a:p>
          <a:p>
            <a:pPr marL="336042" indent="-336042" defTabSz="572516">
              <a:spcBef>
                <a:spcPts val="3100"/>
              </a:spcBef>
              <a:defRPr sz="2744"/>
            </a:pPr>
            <a:r>
              <a:t>timing: 5 to 10 minutes</a:t>
            </a:r>
          </a:p>
        </p:txBody>
      </p:sp>
      <p:pic>
        <p:nvPicPr>
          <p:cNvPr id="129" name="IoT.png" descr="IoT.png"/>
          <p:cNvPicPr>
            <a:picLocks noChangeAspect="1"/>
          </p:cNvPicPr>
          <p:nvPr/>
        </p:nvPicPr>
        <p:blipFill>
          <a:blip r:embed="rId2">
            <a:extLst/>
          </a:blip>
          <a:stretch>
            <a:fillRect/>
          </a:stretch>
        </p:blipFill>
        <p:spPr>
          <a:xfrm>
            <a:off x="3891066" y="2644186"/>
            <a:ext cx="8759105" cy="4976267"/>
          </a:xfrm>
          <a:prstGeom prst="rect">
            <a:avLst/>
          </a:prstGeom>
          <a:ln w="12700">
            <a:miter lim="400000"/>
          </a:ln>
        </p:spPr>
      </p:pic>
      <p:sp>
        <p:nvSpPr>
          <p:cNvPr id="130" name="Ambiguity Game"/>
          <p:cNvSpPr txBox="1"/>
          <p:nvPr/>
        </p:nvSpPr>
        <p:spPr>
          <a:xfrm>
            <a:off x="10572563" y="103535"/>
            <a:ext cx="2256740" cy="43639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Ambiguity Game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Extremely Advanced App Security”…"/>
          <p:cNvSpPr txBox="1"/>
          <p:nvPr>
            <p:ph type="title"/>
          </p:nvPr>
        </p:nvSpPr>
        <p:spPr>
          <a:prstGeom prst="rect">
            <a:avLst/>
          </a:prstGeom>
        </p:spPr>
        <p:txBody>
          <a:bodyPr/>
          <a:lstStyle/>
          <a:p>
            <a:pPr defTabSz="356362">
              <a:defRPr sz="4880"/>
            </a:pPr>
            <a:r>
              <a:t>“</a:t>
            </a:r>
            <a:r>
              <a:rPr b="1">
                <a:latin typeface="Helvetica Neue"/>
                <a:ea typeface="Helvetica Neue"/>
                <a:cs typeface="Helvetica Neue"/>
                <a:sym typeface="Helvetica Neue"/>
              </a:rPr>
              <a:t>Extremely Advanced App Security</a:t>
            </a:r>
            <a:r>
              <a:t>”</a:t>
            </a:r>
          </a:p>
          <a:p>
            <a:pPr defTabSz="356362">
              <a:defRPr sz="4880"/>
            </a:pPr>
            <a:r>
              <a:t>(some interpretations) WAW May 2019</a:t>
            </a:r>
          </a:p>
        </p:txBody>
      </p:sp>
      <p:sp>
        <p:nvSpPr>
          <p:cNvPr id="133" name="???"/>
          <p:cNvSpPr txBox="1"/>
          <p:nvPr>
            <p:ph type="body" idx="1"/>
          </p:nvPr>
        </p:nvSpPr>
        <p:spPr>
          <a:prstGeom prst="rect">
            <a:avLst/>
          </a:prstGeom>
        </p:spPr>
        <p:txBody>
          <a:bodyPr/>
          <a:lstStyle>
            <a:lvl1pPr marL="635000" indent="-635000">
              <a:buSzPct val="100000"/>
              <a:buAutoNum type="arabicPeriod" startAt="1"/>
            </a:lvl1pPr>
          </a:lstStyle>
          <a:p>
            <a:pPr/>
            <a:r>
              <a:t>???</a:t>
            </a:r>
          </a:p>
        </p:txBody>
      </p:sp>
      <p:sp>
        <p:nvSpPr>
          <p:cNvPr id="134" name="Ambiguity Game"/>
          <p:cNvSpPr txBox="1"/>
          <p:nvPr/>
        </p:nvSpPr>
        <p:spPr>
          <a:xfrm>
            <a:off x="10572563" y="103535"/>
            <a:ext cx="2256740" cy="43639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Ambiguity Game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Extremely Advanced App Security”…"/>
          <p:cNvSpPr txBox="1"/>
          <p:nvPr>
            <p:ph type="title"/>
          </p:nvPr>
        </p:nvSpPr>
        <p:spPr>
          <a:prstGeom prst="rect">
            <a:avLst/>
          </a:prstGeom>
        </p:spPr>
        <p:txBody>
          <a:bodyPr/>
          <a:lstStyle/>
          <a:p>
            <a:pPr defTabSz="362204">
              <a:defRPr sz="4960"/>
            </a:pPr>
            <a:r>
              <a:t>“</a:t>
            </a:r>
            <a:r>
              <a:rPr b="1">
                <a:latin typeface="Helvetica Neue"/>
                <a:ea typeface="Helvetica Neue"/>
                <a:cs typeface="Helvetica Neue"/>
                <a:sym typeface="Helvetica Neue"/>
              </a:rPr>
              <a:t>Extremely Advanced App Security</a:t>
            </a:r>
            <a:r>
              <a:t>”</a:t>
            </a:r>
          </a:p>
          <a:p>
            <a:pPr defTabSz="362204">
              <a:defRPr sz="4960"/>
            </a:pPr>
            <a:r>
              <a:t>Some Questions We Need to Discuss</a:t>
            </a:r>
          </a:p>
        </p:txBody>
      </p:sp>
      <p:sp>
        <p:nvSpPr>
          <p:cNvPr id="137" name="Why do we get so many highly different interpretations?…"/>
          <p:cNvSpPr txBox="1"/>
          <p:nvPr>
            <p:ph type="body" idx="1"/>
          </p:nvPr>
        </p:nvSpPr>
        <p:spPr>
          <a:prstGeom prst="rect">
            <a:avLst/>
          </a:prstGeom>
        </p:spPr>
        <p:txBody>
          <a:bodyPr/>
          <a:lstStyle/>
          <a:p>
            <a:pPr marL="635000" indent="-635000">
              <a:buSzPct val="100000"/>
              <a:buAutoNum type="arabicPeriod" startAt="1"/>
            </a:pPr>
            <a:r>
              <a:t>Why do we get so many highly different interpretations?</a:t>
            </a:r>
          </a:p>
          <a:p>
            <a:pPr marL="635000" indent="-635000">
              <a:buSzPct val="100000"/>
              <a:buAutoNum type="arabicPeriod" startAt="1"/>
            </a:pPr>
            <a:r>
              <a:t>What is the ‘communications’ consequence for a development team if this is the ‘requirement’, and all requirements are so ambiguous?</a:t>
            </a:r>
          </a:p>
          <a:p>
            <a:pPr marL="635000" indent="-635000">
              <a:buSzPct val="100000"/>
              <a:buAutoNum type="arabicPeriod" startAt="1"/>
            </a:pPr>
            <a:r>
              <a:t>What can we do about this in Practice?</a:t>
            </a:r>
          </a:p>
        </p:txBody>
      </p:sp>
      <p:sp>
        <p:nvSpPr>
          <p:cNvPr id="138" name="Ambiguity Game"/>
          <p:cNvSpPr txBox="1"/>
          <p:nvPr/>
        </p:nvSpPr>
        <p:spPr>
          <a:xfrm>
            <a:off x="10572563" y="103535"/>
            <a:ext cx="2256740" cy="43639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Ambiguity Game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Quantification Game…"/>
          <p:cNvSpPr txBox="1"/>
          <p:nvPr>
            <p:ph type="title"/>
          </p:nvPr>
        </p:nvSpPr>
        <p:spPr>
          <a:xfrm>
            <a:off x="952500" y="-141980"/>
            <a:ext cx="11099801" cy="2159001"/>
          </a:xfrm>
          <a:prstGeom prst="rect">
            <a:avLst/>
          </a:prstGeom>
        </p:spPr>
        <p:txBody>
          <a:bodyPr/>
          <a:lstStyle/>
          <a:p>
            <a:pPr defTabSz="379729">
              <a:defRPr sz="5200"/>
            </a:pPr>
            <a:r>
              <a:t>Quantification Game</a:t>
            </a:r>
          </a:p>
          <a:p>
            <a:pPr defTabSz="379729">
              <a:defRPr sz="5200"/>
            </a:pPr>
            <a:r>
              <a:t>Quantify: </a:t>
            </a:r>
            <a:r>
              <a:rPr>
                <a:solidFill>
                  <a:srgbClr val="FF2600"/>
                </a:solidFill>
              </a:rPr>
              <a:t>“State of the Art Usability”</a:t>
            </a:r>
          </a:p>
        </p:txBody>
      </p:sp>
      <p:sp>
        <p:nvSpPr>
          <p:cNvPr id="141" name="That means, express this requirement with a numeric, trackable, testable number…"/>
          <p:cNvSpPr txBox="1"/>
          <p:nvPr>
            <p:ph type="body" sz="half" idx="1"/>
          </p:nvPr>
        </p:nvSpPr>
        <p:spPr>
          <a:xfrm>
            <a:off x="444337" y="2167466"/>
            <a:ext cx="5689764" cy="7018216"/>
          </a:xfrm>
          <a:prstGeom prst="rect">
            <a:avLst/>
          </a:prstGeom>
          <a:ln w="9525">
            <a:round/>
          </a:ln>
        </p:spPr>
        <p:txBody>
          <a:bodyPr/>
          <a:lstStyle/>
          <a:p>
            <a:pPr marL="294894" indent="-294894" defTabSz="502412">
              <a:spcBef>
                <a:spcPts val="2700"/>
              </a:spcBef>
              <a:defRPr b="1" sz="2408"/>
            </a:pPr>
            <a:r>
              <a:t>That means, express this requirement with a numeric, trackable, testable number</a:t>
            </a:r>
          </a:p>
          <a:p>
            <a:pPr marL="294894" indent="-294894" defTabSz="502412">
              <a:spcBef>
                <a:spcPts val="2700"/>
              </a:spcBef>
              <a:defRPr b="1" sz="2408"/>
            </a:pPr>
            <a:r>
              <a:t>Limit your answer to 10 words of less.</a:t>
            </a:r>
          </a:p>
          <a:p>
            <a:pPr marL="294894" indent="-294894" defTabSz="502412">
              <a:spcBef>
                <a:spcPts val="2700"/>
              </a:spcBef>
              <a:defRPr b="1" sz="2408"/>
            </a:pPr>
            <a:r>
              <a:t>For example: </a:t>
            </a:r>
          </a:p>
          <a:p>
            <a:pPr lvl="1" marL="589788" indent="-294894" defTabSz="502412">
              <a:spcBef>
                <a:spcPts val="2700"/>
              </a:spcBef>
              <a:defRPr b="1" sz="2408"/>
            </a:pPr>
            <a:r>
              <a:t>’60% people learn to do X within 5 minutes’</a:t>
            </a:r>
          </a:p>
          <a:p>
            <a:pPr lvl="1" marL="589788" indent="-294894" defTabSz="502412">
              <a:spcBef>
                <a:spcPts val="2700"/>
              </a:spcBef>
              <a:defRPr b="1" sz="2408"/>
            </a:pPr>
            <a:r>
              <a:t>‘maximum 5% get their attempt wrong’</a:t>
            </a:r>
          </a:p>
          <a:p>
            <a:pPr marL="294894" indent="-294894" defTabSz="502412">
              <a:spcBef>
                <a:spcPts val="2700"/>
              </a:spcBef>
              <a:defRPr b="1" sz="2408"/>
            </a:pPr>
            <a:r>
              <a:t>I will ask a few people to announce their answers.</a:t>
            </a:r>
          </a:p>
          <a:p>
            <a:pPr marL="294894" indent="-294894" defTabSz="502412">
              <a:spcBef>
                <a:spcPts val="2700"/>
              </a:spcBef>
              <a:defRPr b="1" sz="2408"/>
            </a:pPr>
            <a:r>
              <a:t>Estimated time 10 minutes</a:t>
            </a:r>
          </a:p>
        </p:txBody>
      </p:sp>
      <p:sp>
        <p:nvSpPr>
          <p:cNvPr id="142" name="Quantification Game"/>
          <p:cNvSpPr txBox="1"/>
          <p:nvPr/>
        </p:nvSpPr>
        <p:spPr>
          <a:xfrm>
            <a:off x="9999649" y="171268"/>
            <a:ext cx="2759101" cy="43639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Quantification Game</a:t>
            </a:r>
          </a:p>
        </p:txBody>
      </p:sp>
      <p:pic>
        <p:nvPicPr>
          <p:cNvPr id="143" name="dilbert-securitycia.gif" descr="dilbert-securitycia.gif"/>
          <p:cNvPicPr>
            <a:picLocks noChangeAspect="1"/>
          </p:cNvPicPr>
          <p:nvPr/>
        </p:nvPicPr>
        <p:blipFill>
          <a:blip r:embed="rId2">
            <a:extLst/>
          </a:blip>
          <a:stretch>
            <a:fillRect/>
          </a:stretch>
        </p:blipFill>
        <p:spPr>
          <a:xfrm>
            <a:off x="6344317" y="2965872"/>
            <a:ext cx="6850984" cy="237500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Quantification Game…"/>
          <p:cNvSpPr txBox="1"/>
          <p:nvPr>
            <p:ph type="title"/>
          </p:nvPr>
        </p:nvSpPr>
        <p:spPr>
          <a:prstGeom prst="rect">
            <a:avLst/>
          </a:prstGeom>
        </p:spPr>
        <p:txBody>
          <a:bodyPr/>
          <a:lstStyle/>
          <a:p>
            <a:pPr defTabSz="379729">
              <a:defRPr sz="5200"/>
            </a:pPr>
            <a:r>
              <a:t>Quantification Game</a:t>
            </a:r>
          </a:p>
          <a:p>
            <a:pPr defTabSz="379729">
              <a:defRPr sz="5200"/>
            </a:pPr>
            <a:r>
              <a:t>Quantify: </a:t>
            </a:r>
            <a:r>
              <a:rPr>
                <a:solidFill>
                  <a:srgbClr val="FF2600"/>
                </a:solidFill>
              </a:rPr>
              <a:t>“State of the Art Usability”</a:t>
            </a:r>
          </a:p>
        </p:txBody>
      </p:sp>
      <p:sp>
        <p:nvSpPr>
          <p:cNvPr id="146" name="ANSWERS…..…"/>
          <p:cNvSpPr txBox="1"/>
          <p:nvPr>
            <p:ph type="body" idx="1"/>
          </p:nvPr>
        </p:nvSpPr>
        <p:spPr>
          <a:xfrm>
            <a:off x="952499" y="2590800"/>
            <a:ext cx="10779854" cy="6286500"/>
          </a:xfrm>
          <a:prstGeom prst="rect">
            <a:avLst/>
          </a:prstGeom>
        </p:spPr>
        <p:txBody>
          <a:bodyPr/>
          <a:lstStyle/>
          <a:p>
            <a:pPr lvl="1" marL="0" indent="0">
              <a:buSzTx/>
              <a:buNone/>
              <a:defRPr b="1"/>
            </a:pPr>
            <a:r>
              <a:t>ANSWERS…..</a:t>
            </a:r>
          </a:p>
          <a:p>
            <a:pPr lvl="1" marL="1190625" indent="-555625">
              <a:buSzPct val="100000"/>
              <a:buAutoNum type="arabicPeriod" startAt="1"/>
            </a:pPr>
            <a:r>
              <a:t>…</a:t>
            </a:r>
          </a:p>
        </p:txBody>
      </p:sp>
      <p:sp>
        <p:nvSpPr>
          <p:cNvPr id="147" name="Quantification Game"/>
          <p:cNvSpPr txBox="1"/>
          <p:nvPr/>
        </p:nvSpPr>
        <p:spPr>
          <a:xfrm>
            <a:off x="9999649" y="171268"/>
            <a:ext cx="2759102" cy="43639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Quantification Game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Quantification Game…"/>
          <p:cNvSpPr txBox="1"/>
          <p:nvPr>
            <p:ph type="title"/>
          </p:nvPr>
        </p:nvSpPr>
        <p:spPr>
          <a:prstGeom prst="rect">
            <a:avLst/>
          </a:prstGeom>
        </p:spPr>
        <p:txBody>
          <a:bodyPr/>
          <a:lstStyle/>
          <a:p>
            <a:pPr defTabSz="321310">
              <a:defRPr sz="4400"/>
            </a:pPr>
            <a:r>
              <a:t>Quantification Game</a:t>
            </a:r>
          </a:p>
          <a:p>
            <a:pPr defTabSz="321310">
              <a:defRPr sz="4400"/>
            </a:pPr>
            <a:r>
              <a:t>Quantify: </a:t>
            </a:r>
            <a:r>
              <a:rPr>
                <a:solidFill>
                  <a:srgbClr val="FF2600"/>
                </a:solidFill>
              </a:rPr>
              <a:t>“State of the Art Usability”</a:t>
            </a:r>
            <a:endParaRPr>
              <a:solidFill>
                <a:srgbClr val="FF2600"/>
              </a:solidFill>
            </a:endParaRPr>
          </a:p>
          <a:p>
            <a:pPr defTabSz="321310">
              <a:defRPr sz="4400"/>
            </a:pPr>
            <a:r>
              <a:rPr>
                <a:solidFill>
                  <a:srgbClr val="FF2600"/>
                </a:solidFill>
              </a:rPr>
              <a:t>Some Questions To Ponder and Discuss</a:t>
            </a:r>
          </a:p>
        </p:txBody>
      </p:sp>
      <p:sp>
        <p:nvSpPr>
          <p:cNvPr id="150" name="Why does everybody have a different answer?…"/>
          <p:cNvSpPr txBox="1"/>
          <p:nvPr>
            <p:ph type="body" idx="1"/>
          </p:nvPr>
        </p:nvSpPr>
        <p:spPr>
          <a:xfrm>
            <a:off x="952500" y="2590800"/>
            <a:ext cx="10779853" cy="6286500"/>
          </a:xfrm>
          <a:prstGeom prst="rect">
            <a:avLst/>
          </a:prstGeom>
        </p:spPr>
        <p:txBody>
          <a:bodyPr/>
          <a:lstStyle/>
          <a:p>
            <a:pPr marL="555625" indent="-555625">
              <a:buSzPct val="100000"/>
              <a:buAutoNum type="arabicPeriod" startAt="1"/>
            </a:pPr>
            <a:r>
              <a:t> Why does everybody have a different answer?</a:t>
            </a:r>
          </a:p>
          <a:p>
            <a:pPr marL="555625" indent="-555625">
              <a:buSzPct val="100000"/>
              <a:buAutoNum type="arabicPeriod" startAt="1"/>
            </a:pPr>
            <a:r>
              <a:t>Are their any ’standards’ for quantified qualities (like there are for time, and weight, and electrical power and current)</a:t>
            </a:r>
          </a:p>
          <a:p>
            <a:pPr marL="555625" indent="-555625">
              <a:buSzPct val="100000"/>
              <a:buAutoNum type="arabicPeriod" startAt="1"/>
            </a:pPr>
            <a:r>
              <a:t>What would a really strong and useful answer look like in practice?</a:t>
            </a:r>
          </a:p>
          <a:p>
            <a:pPr marL="555625" indent="-555625">
              <a:buSzPct val="100000"/>
              <a:buAutoNum type="arabicPeriod" startAt="1"/>
            </a:pPr>
            <a:r>
              <a:t>To what degree is there ‘one right answer’, or </a:t>
            </a:r>
          </a:p>
          <a:p>
            <a:pPr marL="555625" indent="-555625">
              <a:buSzPct val="100000"/>
              <a:buAutoNum type="arabicPeriod" startAt="1"/>
            </a:pPr>
            <a:r>
              <a:t>To what degree does the answer need a lot of local domain tailoring ?</a:t>
            </a:r>
          </a:p>
        </p:txBody>
      </p:sp>
      <p:sp>
        <p:nvSpPr>
          <p:cNvPr id="151" name="Quantification Game"/>
          <p:cNvSpPr txBox="1"/>
          <p:nvPr/>
        </p:nvSpPr>
        <p:spPr>
          <a:xfrm>
            <a:off x="9999649" y="171268"/>
            <a:ext cx="2759102" cy="43639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Quantification Game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Mafia Offer’ Game…"/>
          <p:cNvSpPr txBox="1"/>
          <p:nvPr>
            <p:ph type="title"/>
          </p:nvPr>
        </p:nvSpPr>
        <p:spPr>
          <a:xfrm>
            <a:off x="867833" y="50800"/>
            <a:ext cx="11909492" cy="2159000"/>
          </a:xfrm>
          <a:prstGeom prst="rect">
            <a:avLst/>
          </a:prstGeom>
          <a:ln w="9525">
            <a:round/>
          </a:ln>
        </p:spPr>
        <p:txBody>
          <a:bodyPr/>
          <a:lstStyle/>
          <a:p>
            <a:pPr defTabSz="467359">
              <a:defRPr sz="6400"/>
            </a:pPr>
            <a:r>
              <a:t>‘Mafia Offer’ Game</a:t>
            </a:r>
          </a:p>
          <a:p>
            <a:pPr defTabSz="467359">
              <a:defRPr sz="3440"/>
            </a:pPr>
            <a:r>
              <a:t>‘Best available encryption technology’ OR ‘Best Security ‘ </a:t>
            </a:r>
          </a:p>
        </p:txBody>
      </p:sp>
      <p:sp>
        <p:nvSpPr>
          <p:cNvPr id="154" name="Mafia Offer Game"/>
          <p:cNvSpPr txBox="1"/>
          <p:nvPr/>
        </p:nvSpPr>
        <p:spPr>
          <a:xfrm>
            <a:off x="10185730" y="171268"/>
            <a:ext cx="2386940" cy="43639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Mafia Offer Game</a:t>
            </a:r>
          </a:p>
        </p:txBody>
      </p:sp>
      <p:sp>
        <p:nvSpPr>
          <p:cNvPr id="155" name="if you say your requirement is…"/>
          <p:cNvSpPr txBox="1"/>
          <p:nvPr>
            <p:ph type="body" sz="half" idx="1"/>
          </p:nvPr>
        </p:nvSpPr>
        <p:spPr>
          <a:xfrm>
            <a:off x="800099" y="2547342"/>
            <a:ext cx="5183652" cy="5906625"/>
          </a:xfrm>
          <a:prstGeom prst="rect">
            <a:avLst/>
          </a:prstGeom>
        </p:spPr>
        <p:txBody>
          <a:bodyPr/>
          <a:lstStyle/>
          <a:p>
            <a:pPr marL="198881" indent="-198881" defTabSz="338835">
              <a:spcBef>
                <a:spcPts val="1800"/>
              </a:spcBef>
              <a:defRPr b="1" sz="1624"/>
            </a:pPr>
            <a:r>
              <a:t>if </a:t>
            </a:r>
            <a:r>
              <a:rPr u="sng"/>
              <a:t>you say</a:t>
            </a:r>
            <a:r>
              <a:t> your </a:t>
            </a:r>
            <a:r>
              <a:rPr i="1"/>
              <a:t>requirement</a:t>
            </a:r>
            <a:r>
              <a:t> is </a:t>
            </a:r>
          </a:p>
          <a:p>
            <a:pPr lvl="1" marL="397763" indent="-198881" defTabSz="338835">
              <a:spcBef>
                <a:spcPts val="1800"/>
              </a:spcBef>
              <a:defRPr b="1" sz="1624"/>
            </a:pPr>
            <a:r>
              <a:t>‘Best available encryption technology’</a:t>
            </a:r>
          </a:p>
          <a:p>
            <a:pPr marL="198881" indent="-198881" defTabSz="338835">
              <a:spcBef>
                <a:spcPts val="1800"/>
              </a:spcBef>
              <a:defRPr b="1" sz="1624"/>
            </a:pPr>
            <a:r>
              <a:t>and I then give you a choice:</a:t>
            </a:r>
          </a:p>
          <a:p>
            <a:pPr lvl="1" marL="397763" indent="-198881" defTabSz="338835">
              <a:spcBef>
                <a:spcPts val="1800"/>
              </a:spcBef>
              <a:defRPr b="1" sz="1624"/>
            </a:pPr>
            <a:r>
              <a:t>“Do you want the </a:t>
            </a:r>
          </a:p>
          <a:p>
            <a:pPr lvl="1" marL="397763" indent="-198881" defTabSz="338835">
              <a:spcBef>
                <a:spcPts val="1800"/>
              </a:spcBef>
              <a:defRPr b="1" sz="1971">
                <a:solidFill>
                  <a:srgbClr val="FF2600"/>
                </a:solidFill>
              </a:defRPr>
            </a:pPr>
            <a:r>
              <a:t>Best available encryption technology</a:t>
            </a:r>
          </a:p>
          <a:p>
            <a:pPr lvl="1" marL="397763" indent="-198881" defTabSz="338835">
              <a:spcBef>
                <a:spcPts val="1800"/>
              </a:spcBef>
              <a:defRPr b="1" sz="1624"/>
            </a:pPr>
            <a:r>
              <a:t>OR</a:t>
            </a:r>
          </a:p>
          <a:p>
            <a:pPr lvl="1" marL="397763" indent="-198881" defTabSz="338835">
              <a:spcBef>
                <a:spcPts val="1800"/>
              </a:spcBef>
              <a:defRPr b="1" sz="2029">
                <a:solidFill>
                  <a:srgbClr val="FF2600"/>
                </a:solidFill>
              </a:defRPr>
            </a:pPr>
            <a:r>
              <a:t>The ‘Best Available Security Level’ ?</a:t>
            </a:r>
          </a:p>
          <a:p>
            <a:pPr lvl="1" marL="397763" indent="-198881" defTabSz="338835">
              <a:spcBef>
                <a:spcPts val="1800"/>
              </a:spcBef>
              <a:defRPr b="1" sz="1624"/>
            </a:pPr>
            <a:r>
              <a:t>WHAT SHOULD THEY CHOOSE?</a:t>
            </a:r>
          </a:p>
          <a:p>
            <a:pPr lvl="2" marL="1058862" indent="-322262" defTabSz="338835">
              <a:spcBef>
                <a:spcPts val="1800"/>
              </a:spcBef>
              <a:buSzPct val="100000"/>
              <a:buAutoNum type="arabicPeriod" startAt="1"/>
              <a:defRPr b="1" sz="1624"/>
            </a:pPr>
            <a:r>
              <a:t>ENCRYPTION</a:t>
            </a:r>
          </a:p>
          <a:p>
            <a:pPr lvl="2" marL="1058862" indent="-322262" defTabSz="338835">
              <a:spcBef>
                <a:spcPts val="1800"/>
              </a:spcBef>
              <a:buSzPct val="100000"/>
              <a:buAutoNum type="arabicPeriod" startAt="1"/>
              <a:defRPr b="1" sz="1624"/>
            </a:pPr>
            <a:r>
              <a:t>SECURITY</a:t>
            </a:r>
          </a:p>
          <a:p>
            <a:pPr lvl="2" marL="1058862" indent="-322262" defTabSz="338835">
              <a:spcBef>
                <a:spcPts val="1800"/>
              </a:spcBef>
              <a:buSzPct val="100000"/>
              <a:buAutoNum type="arabicPeriod" startAt="1"/>
              <a:defRPr b="1" sz="1624"/>
            </a:pPr>
            <a:r>
              <a:t>DEPENDS</a:t>
            </a:r>
          </a:p>
          <a:p>
            <a:pPr lvl="2" marL="1058862" indent="-322262" defTabSz="338835">
              <a:spcBef>
                <a:spcPts val="1800"/>
              </a:spcBef>
              <a:buSzPct val="100000"/>
              <a:buAutoNum type="arabicPeriod" startAt="1"/>
              <a:defRPr b="1" sz="1624"/>
            </a:pPr>
            <a:r>
              <a:t>NONE OF THE ABOVE</a:t>
            </a:r>
          </a:p>
        </p:txBody>
      </p:sp>
      <p:pic>
        <p:nvPicPr>
          <p:cNvPr id="156" name="don-corleone.png" descr="don-corleone.png"/>
          <p:cNvPicPr>
            <a:picLocks noChangeAspect="1"/>
          </p:cNvPicPr>
          <p:nvPr/>
        </p:nvPicPr>
        <p:blipFill>
          <a:blip r:embed="rId2">
            <a:extLst/>
          </a:blip>
          <a:stretch>
            <a:fillRect/>
          </a:stretch>
        </p:blipFill>
        <p:spPr>
          <a:xfrm>
            <a:off x="7027201" y="2971799"/>
            <a:ext cx="3810001" cy="3810001"/>
          </a:xfrm>
          <a:prstGeom prst="rect">
            <a:avLst/>
          </a:prstGeom>
          <a:ln w="12700">
            <a:miter lim="400000"/>
          </a:ln>
        </p:spPr>
      </p:pic>
      <p:sp>
        <p:nvSpPr>
          <p:cNvPr id="157" name="estimated game time 10 minutes"/>
          <p:cNvSpPr txBox="1"/>
          <p:nvPr/>
        </p:nvSpPr>
        <p:spPr>
          <a:xfrm>
            <a:off x="6737011" y="7124700"/>
            <a:ext cx="484784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estimated game time 10 minutes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Mafia Offer’ Game…"/>
          <p:cNvSpPr txBox="1"/>
          <p:nvPr>
            <p:ph type="title"/>
          </p:nvPr>
        </p:nvSpPr>
        <p:spPr>
          <a:prstGeom prst="rect">
            <a:avLst/>
          </a:prstGeom>
        </p:spPr>
        <p:txBody>
          <a:bodyPr/>
          <a:lstStyle/>
          <a:p>
            <a:pPr defTabSz="321310">
              <a:defRPr sz="4400"/>
            </a:pPr>
            <a:r>
              <a:t>‘Mafia Offer’ Game</a:t>
            </a:r>
          </a:p>
          <a:p>
            <a:pPr defTabSz="321310">
              <a:defRPr sz="4400"/>
            </a:pPr>
            <a:r>
              <a:t>The Voting</a:t>
            </a:r>
          </a:p>
          <a:p>
            <a:pPr defTabSz="321310">
              <a:defRPr sz="4400"/>
            </a:pPr>
            <a:r>
              <a:t> </a:t>
            </a:r>
          </a:p>
        </p:txBody>
      </p:sp>
      <p:sp>
        <p:nvSpPr>
          <p:cNvPr id="160" name="Mafia Offer Game"/>
          <p:cNvSpPr txBox="1"/>
          <p:nvPr/>
        </p:nvSpPr>
        <p:spPr>
          <a:xfrm>
            <a:off x="10185730" y="171268"/>
            <a:ext cx="2386940" cy="43639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Mafia Offer Game</a:t>
            </a:r>
          </a:p>
        </p:txBody>
      </p:sp>
      <p:sp>
        <p:nvSpPr>
          <p:cNvPr id="161" name="ENCRYPTION…"/>
          <p:cNvSpPr txBox="1"/>
          <p:nvPr>
            <p:ph type="body" sz="half" idx="1"/>
          </p:nvPr>
        </p:nvSpPr>
        <p:spPr>
          <a:xfrm>
            <a:off x="800100" y="2167466"/>
            <a:ext cx="5334000" cy="6286501"/>
          </a:xfrm>
          <a:prstGeom prst="rect">
            <a:avLst/>
          </a:prstGeom>
        </p:spPr>
        <p:txBody>
          <a:bodyPr/>
          <a:lstStyle/>
          <a:p>
            <a:pPr marL="555625" indent="-555625">
              <a:buSzPct val="100000"/>
              <a:buAutoNum type="arabicPeriod" startAt="1"/>
              <a:defRPr b="1"/>
            </a:pPr>
            <a:r>
              <a:t>ENCRYPTION</a:t>
            </a:r>
          </a:p>
          <a:p>
            <a:pPr marL="555625" indent="-555625">
              <a:buSzPct val="100000"/>
              <a:buAutoNum type="arabicPeriod" startAt="1"/>
              <a:defRPr b="1"/>
            </a:pPr>
            <a:r>
              <a:t>SECURITY</a:t>
            </a:r>
          </a:p>
          <a:p>
            <a:pPr marL="555625" indent="-555625">
              <a:buSzPct val="100000"/>
              <a:buAutoNum type="arabicPeriod" startAt="1"/>
              <a:defRPr b="1"/>
            </a:pPr>
            <a:r>
              <a:t>DEPENDS</a:t>
            </a:r>
          </a:p>
          <a:p>
            <a:pPr marL="555625" indent="-555625">
              <a:buSzPct val="100000"/>
              <a:buAutoNum type="arabicPeriod" startAt="1"/>
              <a:defRPr b="1"/>
            </a:pPr>
            <a:r>
              <a:t>NONE OF THE ABOVE</a:t>
            </a:r>
          </a:p>
        </p:txBody>
      </p:sp>
      <p:pic>
        <p:nvPicPr>
          <p:cNvPr id="162" name="Unknown.jpeg" descr="Unknown.jpeg"/>
          <p:cNvPicPr>
            <a:picLocks noChangeAspect="1"/>
          </p:cNvPicPr>
          <p:nvPr/>
        </p:nvPicPr>
        <p:blipFill>
          <a:blip r:embed="rId2">
            <a:extLst/>
          </a:blip>
          <a:stretch>
            <a:fillRect/>
          </a:stretch>
        </p:blipFill>
        <p:spPr>
          <a:xfrm>
            <a:off x="6846689" y="2978141"/>
            <a:ext cx="5334001" cy="427145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