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Neue Medium"/>
        <a:ea typeface="Helvetica Neue Medium"/>
        <a:cs typeface="Helvetica Neue Medium"/>
        <a:sym typeface="Helvetica Neue Medium"/>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Neue Medium"/>
        <a:ea typeface="Helvetica Neue Medium"/>
        <a:cs typeface="Helvetica Neue Medium"/>
        <a:sym typeface="Helvetica Neue Medium"/>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Neue Medium"/>
        <a:ea typeface="Helvetica Neue Medium"/>
        <a:cs typeface="Helvetica Neue Medium"/>
        <a:sym typeface="Helvetica Neue Medium"/>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Neue Medium"/>
        <a:ea typeface="Helvetica Neue Medium"/>
        <a:cs typeface="Helvetica Neue Medium"/>
        <a:sym typeface="Helvetica Neue Medium"/>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Neue Medium"/>
        <a:ea typeface="Helvetica Neue Medium"/>
        <a:cs typeface="Helvetica Neue Medium"/>
        <a:sym typeface="Helvetica Neue Medium"/>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Neue Medium"/>
        <a:ea typeface="Helvetica Neue Medium"/>
        <a:cs typeface="Helvetica Neue Medium"/>
        <a:sym typeface="Helvetica Neue Medium"/>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Neue Medium"/>
        <a:ea typeface="Helvetica Neue Medium"/>
        <a:cs typeface="Helvetica Neue Medium"/>
        <a:sym typeface="Helvetica Neue Medium"/>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Neue Medium"/>
        <a:ea typeface="Helvetica Neue Medium"/>
        <a:cs typeface="Helvetica Neue Medium"/>
        <a:sym typeface="Helvetica Neue Medium"/>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b="def" i="def"/>
      <a:tcStyle>
        <a:tcBdr/>
        <a:fill>
          <a:solidFill>
            <a:srgbClr val="FFFFFF"/>
          </a:solidFill>
        </a:fill>
      </a:tcStyle>
    </a:band2H>
    <a:firstCo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b="def" i="def"/>
      <a:tcStyle>
        <a:tcBdr/>
        <a:fill>
          <a:solidFill>
            <a:srgbClr val="FCE9F0"/>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7" name="Shape 207"/>
          <p:cNvSpPr/>
          <p:nvPr>
            <p:ph type="sldImg"/>
          </p:nvPr>
        </p:nvSpPr>
        <p:spPr>
          <a:xfrm>
            <a:off x="1143000" y="685800"/>
            <a:ext cx="4572000" cy="3429000"/>
          </a:xfrm>
          <a:prstGeom prst="rect">
            <a:avLst/>
          </a:prstGeom>
        </p:spPr>
        <p:txBody>
          <a:bodyPr/>
          <a:lstStyle/>
          <a:p>
            <a:pPr/>
          </a:p>
        </p:txBody>
      </p:sp>
      <p:sp>
        <p:nvSpPr>
          <p:cNvPr id="208" name="Shape 20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mn-lt"/>
        <a:ea typeface="+mn-ea"/>
        <a:cs typeface="+mn-cs"/>
        <a:sym typeface="Lucida Grande"/>
      </a:defRPr>
    </a:lvl1pPr>
    <a:lvl2pPr indent="228600" defTabSz="457200" latinLnBrk="0">
      <a:defRPr sz="2200">
        <a:latin typeface="+mn-lt"/>
        <a:ea typeface="+mn-ea"/>
        <a:cs typeface="+mn-cs"/>
        <a:sym typeface="Lucida Grande"/>
      </a:defRPr>
    </a:lvl2pPr>
    <a:lvl3pPr indent="457200" defTabSz="457200" latinLnBrk="0">
      <a:defRPr sz="2200">
        <a:latin typeface="+mn-lt"/>
        <a:ea typeface="+mn-ea"/>
        <a:cs typeface="+mn-cs"/>
        <a:sym typeface="Lucida Grande"/>
      </a:defRPr>
    </a:lvl3pPr>
    <a:lvl4pPr indent="685800" defTabSz="457200" latinLnBrk="0">
      <a:defRPr sz="2200">
        <a:latin typeface="+mn-lt"/>
        <a:ea typeface="+mn-ea"/>
        <a:cs typeface="+mn-cs"/>
        <a:sym typeface="Lucida Grande"/>
      </a:defRPr>
    </a:lvl4pPr>
    <a:lvl5pPr indent="914400" defTabSz="457200" latinLnBrk="0">
      <a:defRPr sz="2200">
        <a:latin typeface="+mn-lt"/>
        <a:ea typeface="+mn-ea"/>
        <a:cs typeface="+mn-cs"/>
        <a:sym typeface="Lucida Grande"/>
      </a:defRPr>
    </a:lvl5pPr>
    <a:lvl6pPr indent="1143000" defTabSz="457200" latinLnBrk="0">
      <a:defRPr sz="2200">
        <a:latin typeface="+mn-lt"/>
        <a:ea typeface="+mn-ea"/>
        <a:cs typeface="+mn-cs"/>
        <a:sym typeface="Lucida Grande"/>
      </a:defRPr>
    </a:lvl6pPr>
    <a:lvl7pPr indent="1371600" defTabSz="457200" latinLnBrk="0">
      <a:defRPr sz="2200">
        <a:latin typeface="+mn-lt"/>
        <a:ea typeface="+mn-ea"/>
        <a:cs typeface="+mn-cs"/>
        <a:sym typeface="Lucida Grande"/>
      </a:defRPr>
    </a:lvl7pPr>
    <a:lvl8pPr indent="1600200" defTabSz="457200" latinLnBrk="0">
      <a:defRPr sz="2200">
        <a:latin typeface="+mn-lt"/>
        <a:ea typeface="+mn-ea"/>
        <a:cs typeface="+mn-cs"/>
        <a:sym typeface="Lucida Grande"/>
      </a:defRPr>
    </a:lvl8pPr>
    <a:lvl9pPr indent="1828800" defTabSz="457200" latinLnBrk="0">
      <a:defRPr sz="2200">
        <a:latin typeface="+mn-lt"/>
        <a:ea typeface="+mn-ea"/>
        <a:cs typeface="+mn-cs"/>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 Id="rId3" Type="http://schemas.openxmlformats.org/officeDocument/2006/relationships/hyperlink" Target="https://www.slideshare.net/IKTNorge/4-b-gilb" TargetMode="External"/><Relationship Id="rId4" Type="http://schemas.openxmlformats.org/officeDocument/2006/relationships/hyperlink" Target="http://www.dkode.co" TargetMode="External"/><Relationship Id="rId5" Type="http://schemas.openxmlformats.org/officeDocument/2006/relationships/hyperlink" Target="http://concepts.gilb.com/dl937" TargetMode="Externa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 Id="rId3" Type="http://schemas.openxmlformats.org/officeDocument/2006/relationships/hyperlink" Target="https://tinyurl.com/VPDecomposition" TargetMode="External"/></Relationships>

</file>

<file path=ppt/notesSlides/_rels/notesSlide18.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 Id="rId3" Type="http://schemas.openxmlformats.org/officeDocument/2006/relationships/hyperlink" Target="https://tinyurl.com/VPDecomposition" TargetMode="External"/></Relationships>

</file>

<file path=ppt/notesSlides/_rels/notesSlide19.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 Id="rId3" Type="http://schemas.openxmlformats.org/officeDocument/2006/relationships/hyperlink" Target="https://tinyurl.com/VPDecomposition" TargetMode="Externa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 Id="rId3" Type="http://schemas.openxmlformats.org/officeDocument/2006/relationships/hyperlink" Target="http://concepts.gilb.com/dl876" TargetMode="External"/></Relationships>

</file>

<file path=ppt/notesSlides/_rels/notesSlide20.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 Id="rId3" Type="http://schemas.openxmlformats.org/officeDocument/2006/relationships/hyperlink" Target="mailto:mr.sarnecki@gmail.com" TargetMode="External"/></Relationships>

</file>

<file path=ppt/notesSlides/_rels/notesSlide25.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 Id="rId3" Type="http://schemas.openxmlformats.org/officeDocument/2006/relationships/hyperlink" Target="mailto:mr.sarnecki@gmail.com" TargetMode="External"/></Relationships>

</file>

<file path=ppt/notesSlides/_rels/notesSlide26.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 Id="rId3" Type="http://schemas.openxmlformats.org/officeDocument/2006/relationships/hyperlink" Target="https://tinyurl.com/VPDecomposition" TargetMode="External"/></Relationships>

</file>

<file path=ppt/notesSlides/_rels/notesSlide3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 Id="rId3" Type="http://schemas.openxmlformats.org/officeDocument/2006/relationships/hyperlink" Target="https://tinyurl.com/VPDecomposition" TargetMode="External"/></Relationships>

</file>

<file path=ppt/notesSlides/_rels/notesSlide3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 Id="rId3" Type="http://schemas.openxmlformats.org/officeDocument/2006/relationships/hyperlink" Target="http://needsandmeans.com" TargetMode="External"/><Relationship Id="rId4" Type="http://schemas.openxmlformats.org/officeDocument/2006/relationships/hyperlink" Target="http://concepts.gilb.com/dl937" TargetMode="External"/></Relationships>

</file>

<file path=ppt/notesSlides/_rels/notesSlide35.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12 tough questions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r>
              <a:t>this slide created by tsg 29 March 2019 for the Innovative Creativity lecture Bærum Intnl Club</a:t>
            </a:r>
          </a:p>
          <a:p>
            <a:pPr/>
          </a:p>
          <a:p>
            <a:pPr/>
          </a:p>
          <a:p>
            <a:pPr/>
            <a:r>
              <a:t>possible cases I can use for slides</a:t>
            </a:r>
          </a:p>
          <a:p>
            <a:pPr/>
          </a:p>
          <a:p>
            <a:pPr/>
            <a:r>
              <a:t>ghana oslo </a:t>
            </a:r>
          </a:p>
          <a:p>
            <a:pPr/>
            <a:r>
              <a:t>loowatt</a:t>
            </a:r>
          </a:p>
          <a:p>
            <a:pPr/>
            <a:r>
              <a:t>the finnish triba</a:t>
            </a:r>
          </a:p>
          <a:p>
            <a:pPr/>
            <a:r>
              <a:t>the nhs case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ehealth Lecture 4 Nov 2014 FOR 2017 USE.key</a:t>
            </a:r>
          </a:p>
          <a:p>
            <a:pPr>
              <a:defRPr u="sng">
                <a:solidFill>
                  <a:srgbClr val="0432FF"/>
                </a:solidFill>
                <a:uFill>
                  <a:solidFill>
                    <a:srgbClr val="0432FF"/>
                  </a:solidFill>
                </a:uFill>
              </a:defRPr>
            </a:pPr>
            <a:r>
              <a:rPr>
                <a:solidFill>
                  <a:srgbClr val="0000FF"/>
                </a:solidFill>
                <a:uFill>
                  <a:solidFill>
                    <a:srgbClr val="0000FF"/>
                  </a:solidFill>
                </a:uFill>
                <a:hlinkClick r:id="rId3" invalidUrl="" action="" tgtFrame="" tooltip="" history="1" highlightClick="0" endSnd="0"/>
              </a:rPr>
              <a:t>https://www.slideshare.net/IKTNorge/4-b-gilb</a:t>
            </a:r>
          </a:p>
          <a:p>
            <a:pPr>
              <a:defRPr>
                <a:solidFill>
                  <a:srgbClr val="0432FF"/>
                </a:solidFill>
                <a:uFill>
                  <a:solidFill>
                    <a:srgbClr val="0432FF"/>
                  </a:solidFill>
                </a:uFill>
              </a:defRPr>
            </a:pPr>
          </a:p>
          <a:p>
            <a:pPr>
              <a:defRPr>
                <a:solidFill>
                  <a:srgbClr val="0432FF"/>
                </a:solidFill>
                <a:uFill>
                  <a:solidFill>
                    <a:srgbClr val="0432FF"/>
                  </a:solidFill>
                </a:uFill>
              </a:defRPr>
            </a:pPr>
          </a:p>
          <a:p>
            <a:pPr>
              <a:defRPr>
                <a:solidFill>
                  <a:srgbClr val="0432FF"/>
                </a:solidFill>
                <a:uFill>
                  <a:solidFill>
                    <a:srgbClr val="0432FF"/>
                  </a:solidFill>
                </a:uFill>
              </a:defRPr>
            </a:pPr>
          </a:p>
          <a:p>
            <a:pPr/>
            <a:r>
              <a:t>Title of 2013 SQM paper:</a:t>
            </a:r>
          </a:p>
          <a:p>
            <a:pPr/>
            <a:r>
              <a:t>The principles and application of Planguage for Managing System Innovation</a:t>
            </a:r>
          </a:p>
          <a:p>
            <a:pPr/>
            <a:r>
              <a:t>http://www.gilb.com/dl582</a:t>
            </a:r>
          </a:p>
          <a:p>
            <a:pPr/>
            <a:r>
              <a:t>Great real pharmaceutical hospital case with real improvements.</a:t>
            </a:r>
          </a:p>
          <a:p>
            <a:pPr/>
            <a:r>
              <a:t>up 5 Sept 2013</a:t>
            </a:r>
          </a:p>
          <a:p>
            <a:pPr/>
            <a:r>
              <a:t>slides at http://www.gilb.com/dl583</a:t>
            </a:r>
          </a:p>
          <a:p>
            <a:pPr/>
          </a:p>
          <a:p>
            <a:pPr/>
            <a:r>
              <a:t>co author and i think on my bcs courses, Mddx student</a:t>
            </a:r>
          </a:p>
          <a:p>
            <a:pPr/>
          </a:p>
          <a:p>
            <a:pPr/>
            <a:r>
              <a:t>Man-Chie Tse</a:t>
            </a:r>
          </a:p>
          <a:p>
            <a:pPr/>
            <a:r>
              <a:t>London, UK</a:t>
            </a:r>
          </a:p>
          <a:p>
            <a:pPr/>
            <a:r>
              <a:t>Man-Chie@dkode.co</a:t>
            </a:r>
          </a:p>
          <a:p>
            <a:pPr>
              <a:defRPr u="sng">
                <a:solidFill>
                  <a:srgbClr val="0432FF"/>
                </a:solidFill>
                <a:uFill>
                  <a:solidFill>
                    <a:srgbClr val="0432FF"/>
                  </a:solidFill>
                </a:uFill>
              </a:defRPr>
            </a:pPr>
            <a:r>
              <a:rPr>
                <a:solidFill>
                  <a:srgbClr val="0000FF"/>
                </a:solidFill>
                <a:uFill>
                  <a:solidFill>
                    <a:srgbClr val="0000FF"/>
                  </a:solidFill>
                </a:uFill>
                <a:hlinkClick r:id="rId4" invalidUrl="" action="" tgtFrame="" tooltip="" history="1" highlightClick="0" endSnd="0"/>
              </a:rPr>
              <a:t>www.dkode.co</a:t>
            </a:r>
          </a:p>
          <a:p>
            <a:pPr>
              <a:defRPr>
                <a:solidFill>
                  <a:srgbClr val="0432FF"/>
                </a:solidFill>
                <a:uFill>
                  <a:solidFill>
                    <a:srgbClr val="0432FF"/>
                  </a:solidFill>
                </a:uFill>
              </a:defRPr>
            </a:pPr>
          </a:p>
          <a:p>
            <a:pPr/>
            <a:r>
              <a:t>MORE ON EI TABLES AT</a:t>
            </a:r>
          </a:p>
          <a:p>
            <a:pPr/>
            <a:r>
              <a:t>Tom Gilb</a:t>
            </a:r>
          </a:p>
          <a:p>
            <a:pPr/>
            <a:r>
              <a:t>Estimating Efficiency of Means for Ends:  A Dummies Guide to Impact Estimation Tables</a:t>
            </a:r>
          </a:p>
          <a:p>
            <a:pPr/>
          </a:p>
          <a:p>
            <a:pPr>
              <a:defRPr u="sng">
                <a:solidFill>
                  <a:srgbClr val="0432FF"/>
                </a:solidFill>
                <a:uFill>
                  <a:solidFill>
                    <a:srgbClr val="0432FF"/>
                  </a:solidFill>
                </a:uFill>
              </a:defRPr>
            </a:pPr>
            <a:r>
              <a:rPr>
                <a:solidFill>
                  <a:srgbClr val="0000FF"/>
                </a:solidFill>
                <a:uFill>
                  <a:solidFill>
                    <a:srgbClr val="0000FF"/>
                  </a:solidFill>
                </a:uFill>
                <a:hlinkClick r:id="rId5" invalidUrl="" action="" tgtFrame="" tooltip="" history="1" highlightClick="0" endSnd="0"/>
              </a:rPr>
              <a:t>http://concepts.gilb.com/dl937</a:t>
            </a:r>
            <a:r>
              <a:rPr u="none">
                <a:solidFill>
                  <a:srgbClr val="000000"/>
                </a:solidFill>
                <a:uFillTx/>
              </a:rPr>
              <a:t>  (Tested link 30 march 2019)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a:r>
              <a:t>1 april 2019 as I awoke from sleep idea, add this.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www.flexiblecontracts.com</a:t>
            </a:r>
            <a:endParaRPr sz="16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hape 367"/>
          <p:cNvSpPr/>
          <p:nvPr>
            <p:ph type="sldImg"/>
          </p:nvPr>
        </p:nvSpPr>
        <p:spPr>
          <a:prstGeom prst="rect">
            <a:avLst/>
          </a:prstGeom>
        </p:spPr>
        <p:txBody>
          <a:bodyPr/>
          <a:lstStyle/>
          <a:p>
            <a:pPr/>
          </a:p>
        </p:txBody>
      </p:sp>
      <p:sp>
        <p:nvSpPr>
          <p:cNvPr id="368" name="Shape 368"/>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www.flexiblecontracts.com</a:t>
            </a:r>
            <a:endParaRPr sz="16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Shape 380"/>
          <p:cNvSpPr/>
          <p:nvPr>
            <p:ph type="sldImg"/>
          </p:nvPr>
        </p:nvSpPr>
        <p:spPr>
          <a:prstGeom prst="rect">
            <a:avLst/>
          </a:prstGeom>
        </p:spPr>
        <p:txBody>
          <a:bodyPr/>
          <a:lstStyle/>
          <a:p>
            <a:pPr/>
          </a:p>
        </p:txBody>
      </p:sp>
      <p:sp>
        <p:nvSpPr>
          <p:cNvPr id="381" name="Shape 381"/>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www.flexiblecontracts.com</a:t>
            </a:r>
            <a:endParaRPr sz="16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Shape 389"/>
          <p:cNvSpPr/>
          <p:nvPr>
            <p:ph type="sldImg"/>
          </p:nvPr>
        </p:nvSpPr>
        <p:spPr>
          <a:prstGeom prst="rect">
            <a:avLst/>
          </a:prstGeom>
        </p:spPr>
        <p:txBody>
          <a:bodyPr/>
          <a:lstStyle/>
          <a:p>
            <a:pPr/>
          </a:p>
        </p:txBody>
      </p:sp>
      <p:sp>
        <p:nvSpPr>
          <p:cNvPr id="390" name="Shape 390"/>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www.flexiblecontracts.com</a:t>
            </a:r>
            <a:endParaRPr sz="16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hape 405"/>
          <p:cNvSpPr/>
          <p:nvPr>
            <p:ph type="sldImg"/>
          </p:nvPr>
        </p:nvSpPr>
        <p:spPr>
          <a:prstGeom prst="rect">
            <a:avLst/>
          </a:prstGeom>
        </p:spPr>
        <p:txBody>
          <a:bodyPr/>
          <a:lstStyle/>
          <a:p>
            <a:pPr/>
          </a:p>
        </p:txBody>
      </p:sp>
      <p:sp>
        <p:nvSpPr>
          <p:cNvPr id="406" name="Shape 406"/>
          <p:cNvSpPr/>
          <p:nvPr>
            <p:ph type="body" sz="quarter" idx="1"/>
          </p:nvPr>
        </p:nvSpPr>
        <p:spPr>
          <a:prstGeom prst="rect">
            <a:avLst/>
          </a:prstGeom>
        </p:spPr>
        <p:txBody>
          <a:bodyPr/>
          <a:lstStyle/>
          <a:p>
            <a:pPr/>
            <a:r>
              <a:t>The Value Planning Decomposition Chapter</a:t>
            </a:r>
          </a:p>
          <a:p>
            <a:pPr/>
            <a:r>
              <a:t>Here’s a link to “Ch 5 Decomposition by Value” in my Dropbox:</a:t>
            </a:r>
          </a:p>
          <a:p>
            <a:pPr>
              <a:defRPr u="sng"/>
            </a:pPr>
            <a:r>
              <a:rPr>
                <a:solidFill>
                  <a:srgbClr val="0000FF"/>
                </a:solidFill>
                <a:uFill>
                  <a:solidFill>
                    <a:srgbClr val="0000FF"/>
                  </a:solidFill>
                </a:uFill>
                <a:hlinkClick r:id="rId3" invalidUrl="" action="" tgtFrame="" tooltip="" history="1" highlightClick="0" endSnd="0"/>
              </a:rPr>
              <a:t>https://tinyurl.com/VPDecomposition</a:t>
            </a:r>
          </a:p>
          <a:p>
            <a:pPr>
              <a:defRPr u="sng"/>
            </a:pPr>
          </a:p>
          <a:p>
            <a:pPr>
              <a:defRPr u="sng"/>
            </a:pPr>
          </a:p>
          <a:p>
            <a:pPr/>
            <a:r>
              <a:t>source of diagram Polish FAKE NEWS CONTROL Leadership In Industry  Gilb.com  2018</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Shape 412"/>
          <p:cNvSpPr/>
          <p:nvPr>
            <p:ph type="sldImg"/>
          </p:nvPr>
        </p:nvSpPr>
        <p:spPr>
          <a:prstGeom prst="rect">
            <a:avLst/>
          </a:prstGeom>
        </p:spPr>
        <p:txBody>
          <a:bodyPr/>
          <a:lstStyle/>
          <a:p>
            <a:pPr/>
          </a:p>
        </p:txBody>
      </p:sp>
      <p:sp>
        <p:nvSpPr>
          <p:cNvPr id="413" name="Shape 413"/>
          <p:cNvSpPr/>
          <p:nvPr>
            <p:ph type="body" sz="quarter" idx="1"/>
          </p:nvPr>
        </p:nvSpPr>
        <p:spPr>
          <a:prstGeom prst="rect">
            <a:avLst/>
          </a:prstGeom>
        </p:spPr>
        <p:txBody>
          <a:bodyPr/>
          <a:lstStyle/>
          <a:p>
            <a:pPr/>
            <a:r>
              <a:t>The Value Planning Decomposition Chapter</a:t>
            </a:r>
          </a:p>
          <a:p>
            <a:pPr/>
            <a:r>
              <a:t>Here’s a link to “Ch 5 Decomposition by Value” in my Dropbox:</a:t>
            </a:r>
          </a:p>
          <a:p>
            <a:pPr>
              <a:defRPr u="sng"/>
            </a:pPr>
            <a:r>
              <a:rPr>
                <a:solidFill>
                  <a:srgbClr val="0000FF"/>
                </a:solidFill>
                <a:uFill>
                  <a:solidFill>
                    <a:srgbClr val="0000FF"/>
                  </a:solidFill>
                </a:uFill>
                <a:hlinkClick r:id="rId3" invalidUrl="" action="" tgtFrame="" tooltip="" history="1" highlightClick="0" endSnd="0"/>
              </a:rPr>
              <a:t>https://tinyurl.com/VPDecomposition</a:t>
            </a:r>
          </a:p>
          <a:p>
            <a:pPr>
              <a:defRPr u="sng"/>
            </a:pPr>
          </a:p>
          <a:p>
            <a:pPr>
              <a:defRPr u="sng"/>
            </a:pPr>
          </a:p>
          <a:p>
            <a:pPr/>
            <a:r>
              <a:t>source of diagram Polish FAKE NEWS CONTROL Leadership In Industry  Gilb.com  2018</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hape 419"/>
          <p:cNvSpPr/>
          <p:nvPr>
            <p:ph type="sldImg"/>
          </p:nvPr>
        </p:nvSpPr>
        <p:spPr>
          <a:prstGeom prst="rect">
            <a:avLst/>
          </a:prstGeom>
        </p:spPr>
        <p:txBody>
          <a:bodyPr/>
          <a:lstStyle/>
          <a:p>
            <a:pPr/>
          </a:p>
        </p:txBody>
      </p:sp>
      <p:sp>
        <p:nvSpPr>
          <p:cNvPr id="420" name="Shape 420"/>
          <p:cNvSpPr/>
          <p:nvPr>
            <p:ph type="body" sz="quarter" idx="1"/>
          </p:nvPr>
        </p:nvSpPr>
        <p:spPr>
          <a:prstGeom prst="rect">
            <a:avLst/>
          </a:prstGeom>
        </p:spPr>
        <p:txBody>
          <a:bodyPr/>
          <a:lstStyle/>
          <a:p>
            <a:pPr/>
            <a:r>
              <a:t>The Value Planning Decomposition Chapter</a:t>
            </a:r>
          </a:p>
          <a:p>
            <a:pPr/>
            <a:r>
              <a:t>Here’s a link to “Ch 5 Decomposition by Value” in my Dropbox:</a:t>
            </a:r>
          </a:p>
          <a:p>
            <a:pPr>
              <a:defRPr u="sng"/>
            </a:pPr>
            <a:r>
              <a:rPr>
                <a:solidFill>
                  <a:srgbClr val="0000FF"/>
                </a:solidFill>
                <a:uFill>
                  <a:solidFill>
                    <a:srgbClr val="0000FF"/>
                  </a:solidFill>
                </a:uFill>
                <a:hlinkClick r:id="rId3" invalidUrl="" action="" tgtFrame="" tooltip="" history="1" highlightClick="0" endSnd="0"/>
              </a:rPr>
              <a:t>https://tinyurl.com/VPDecomposition</a:t>
            </a:r>
          </a:p>
          <a:p>
            <a:pPr>
              <a:defRPr u="sng"/>
            </a:pPr>
          </a:p>
          <a:p>
            <a:pPr>
              <a:defRPr u="sng"/>
            </a:pPr>
          </a:p>
          <a:p>
            <a:pPr/>
            <a:r>
              <a:t>source of diagram Polish FAKE NEWS CONTROL Leadership In Industry  Gilb.com  2018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defTabSz="914400">
              <a:spcBef>
                <a:spcPts val="400"/>
              </a:spcBef>
              <a:defRPr sz="1200">
                <a:latin typeface="Times"/>
                <a:ea typeface="Times"/>
                <a:cs typeface="Times"/>
                <a:sym typeface="Times"/>
              </a:defRPr>
            </a:pPr>
            <a:r>
              <a:t>2 Tough questions questions paper</a:t>
            </a:r>
          </a:p>
          <a:p>
            <a:pPr defTabSz="914400">
              <a:spcBef>
                <a:spcPts val="400"/>
              </a:spcBef>
              <a:defRPr sz="1200">
                <a:latin typeface="Times"/>
                <a:ea typeface="Times"/>
                <a:cs typeface="Times"/>
                <a:sym typeface="Times"/>
              </a:defRPr>
            </a:pPr>
          </a:p>
          <a:p>
            <a:pPr defTabSz="914400">
              <a:spcBef>
                <a:spcPts val="400"/>
              </a:spcBef>
              <a:defRPr sz="1200">
                <a:latin typeface="Times"/>
                <a:ea typeface="Times"/>
                <a:cs typeface="Times"/>
                <a:sym typeface="Times"/>
              </a:defRPr>
            </a:pPr>
          </a:p>
          <a:p>
            <a:pPr defTabSz="914400">
              <a:spcBef>
                <a:spcPts val="400"/>
              </a:spcBef>
              <a:defRPr sz="1200">
                <a:latin typeface="Times"/>
                <a:ea typeface="Times"/>
                <a:cs typeface="Times"/>
                <a:sym typeface="Times"/>
              </a:defRPr>
            </a:pPr>
            <a:r>
              <a:t>http://www.gilb.com/dl24</a:t>
            </a:r>
          </a:p>
          <a:p>
            <a:pPr defTabSz="914400">
              <a:spcBef>
                <a:spcPts val="400"/>
              </a:spcBef>
              <a:defRPr sz="1200">
                <a:latin typeface="Times"/>
                <a:ea typeface="Times"/>
                <a:cs typeface="Times"/>
                <a:sym typeface="Times"/>
              </a:defRPr>
            </a:pPr>
          </a:p>
          <a:p>
            <a:pPr defTabSz="914400">
              <a:spcBef>
                <a:spcPts val="400"/>
              </a:spcBef>
              <a:defRPr sz="1200">
                <a:latin typeface="Times"/>
                <a:ea typeface="Times"/>
                <a:cs typeface="Times"/>
                <a:sym typeface="Times"/>
              </a:defRPr>
            </a:pPr>
          </a:p>
          <a:p>
            <a:pPr defTabSz="914400">
              <a:spcBef>
                <a:spcPts val="400"/>
              </a:spcBef>
              <a:defRPr sz="1200">
                <a:latin typeface="Times"/>
                <a:ea typeface="Times"/>
                <a:cs typeface="Times"/>
                <a:sym typeface="Times"/>
              </a:defRPr>
            </a:pPr>
            <a:r>
              <a:t>see also 20 Tough Questions 2016</a:t>
            </a:r>
          </a:p>
          <a:p>
            <a:pPr defTabSz="914400">
              <a:spcBef>
                <a:spcPts val="400"/>
              </a:spcBef>
              <a:defRPr sz="1200" u="sng">
                <a:latin typeface="Times"/>
                <a:ea typeface="Times"/>
                <a:cs typeface="Times"/>
                <a:sym typeface="Times"/>
              </a:defRPr>
            </a:pPr>
            <a:r>
              <a:rPr>
                <a:solidFill>
                  <a:srgbClr val="0000FF"/>
                </a:solidFill>
                <a:uFill>
                  <a:solidFill>
                    <a:srgbClr val="0000FF"/>
                  </a:solidFill>
                </a:uFill>
                <a:hlinkClick r:id="rId3" invalidUrl="" action="" tgtFrame="" tooltip="" history="1" highlightClick="0" endSnd="0"/>
              </a:rPr>
              <a:t>http://concepts.gilb.com/dl876</a:t>
            </a:r>
          </a:p>
          <a:p>
            <a:pPr defTabSz="914400">
              <a:spcBef>
                <a:spcPts val="400"/>
              </a:spcBef>
              <a:defRPr sz="1200" u="sng">
                <a:latin typeface="Times"/>
                <a:ea typeface="Times"/>
                <a:cs typeface="Times"/>
                <a:sym typeface="Times"/>
              </a:defRPr>
            </a:pPr>
          </a:p>
          <a:p>
            <a:pPr defTabSz="914400">
              <a:spcBef>
                <a:spcPts val="400"/>
              </a:spcBef>
              <a:defRPr sz="1200">
                <a:latin typeface="Times"/>
                <a:ea typeface="Times"/>
                <a:cs typeface="Times"/>
                <a:sym typeface="Times"/>
              </a:defRPr>
            </a:pPr>
            <a:r>
              <a:t>http://concepts.gilb.com/dl876</a:t>
            </a:r>
          </a:p>
          <a:p>
            <a:pPr defTabSz="914400">
              <a:spcBef>
                <a:spcPts val="400"/>
              </a:spcBef>
              <a:defRPr sz="1200">
                <a:latin typeface="Times"/>
                <a:ea typeface="Times"/>
                <a:cs typeface="Times"/>
                <a:sym typeface="Times"/>
              </a:defRPr>
            </a:pPr>
            <a:r>
              <a:t>20 Tough Technical Questions about requirements and designs</a:t>
            </a:r>
          </a:p>
          <a:p>
            <a:pPr defTabSz="914400">
              <a:spcBef>
                <a:spcPts val="400"/>
              </a:spcBef>
              <a:defRPr sz="1200">
                <a:latin typeface="Times"/>
                <a:ea typeface="Times"/>
                <a:cs typeface="Times"/>
                <a:sym typeface="Times"/>
              </a:defRPr>
            </a:pPr>
            <a:r>
              <a:t>for Keynote Intel April 2016</a:t>
            </a:r>
          </a:p>
          <a:p>
            <a:pPr defTabSz="914400">
              <a:spcBef>
                <a:spcPts val="400"/>
              </a:spcBef>
              <a:defRPr sz="1200">
                <a:latin typeface="Times"/>
                <a:ea typeface="Times"/>
                <a:cs typeface="Times"/>
                <a:sym typeface="Times"/>
              </a:defRPr>
            </a:pPr>
          </a:p>
          <a:p>
            <a:pPr defTabSz="914400">
              <a:spcBef>
                <a:spcPts val="400"/>
              </a:spcBef>
              <a:defRPr sz="1200">
                <a:latin typeface="Times"/>
                <a:ea typeface="Times"/>
                <a:cs typeface="Times"/>
                <a:sym typeface="Times"/>
              </a:defRPr>
            </a:pPr>
          </a:p>
          <a:p>
            <a:pPr defTabSz="914400">
              <a:spcBef>
                <a:spcPts val="400"/>
              </a:spcBef>
              <a:defRPr sz="1200">
                <a:latin typeface="Times"/>
                <a:ea typeface="Times"/>
                <a:cs typeface="Times"/>
                <a:sym typeface="Times"/>
              </a:defRPr>
            </a:pPr>
          </a:p>
          <a:p>
            <a:pPr defTabSz="914400">
              <a:spcBef>
                <a:spcPts val="400"/>
              </a:spcBef>
              <a:defRPr sz="1200">
                <a:latin typeface="Times"/>
                <a:ea typeface="Times"/>
                <a:cs typeface="Times"/>
                <a:sym typeface="Times"/>
              </a:defRPr>
            </a:pPr>
          </a:p>
          <a:p>
            <a:pPr defTabSz="914400">
              <a:spcBef>
                <a:spcPts val="400"/>
              </a:spcBef>
              <a:defRPr sz="1200">
                <a:latin typeface="Times"/>
                <a:ea typeface="Times"/>
                <a:cs typeface="Times"/>
                <a:sym typeface="Times"/>
              </a:defRPr>
            </a:pPr>
            <a:r>
              <a:t>see also 20 Tough Questions 2016</a:t>
            </a:r>
          </a:p>
          <a:p>
            <a:pPr defTabSz="914400">
              <a:spcBef>
                <a:spcPts val="400"/>
              </a:spcBef>
              <a:defRPr sz="1200" u="sng">
                <a:latin typeface="Times"/>
                <a:ea typeface="Times"/>
                <a:cs typeface="Times"/>
                <a:sym typeface="Times"/>
              </a:defRPr>
            </a:pPr>
            <a:r>
              <a:rPr>
                <a:solidFill>
                  <a:srgbClr val="0000FF"/>
                </a:solidFill>
                <a:uFill>
                  <a:solidFill>
                    <a:srgbClr val="0000FF"/>
                  </a:solidFill>
                </a:uFill>
                <a:hlinkClick r:id="rId3" invalidUrl="" action="" tgtFrame="" tooltip="" history="1" highlightClick="0" endSnd="0"/>
              </a:rPr>
              <a:t>http://concepts.gilb.com/dl876</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Shape 427"/>
          <p:cNvSpPr/>
          <p:nvPr>
            <p:ph type="sldImg"/>
          </p:nvPr>
        </p:nvSpPr>
        <p:spPr>
          <a:prstGeom prst="rect">
            <a:avLst/>
          </a:prstGeom>
        </p:spPr>
        <p:txBody>
          <a:bodyPr/>
          <a:lstStyle/>
          <a:p>
            <a:pPr/>
          </a:p>
        </p:txBody>
      </p:sp>
      <p:sp>
        <p:nvSpPr>
          <p:cNvPr id="428" name="Shape 428"/>
          <p:cNvSpPr/>
          <p:nvPr>
            <p:ph type="body" sz="quarter" idx="1"/>
          </p:nvPr>
        </p:nvSpPr>
        <p:spPr>
          <a:prstGeom prst="rect">
            <a:avLst/>
          </a:prstGeom>
        </p:spPr>
        <p:txBody>
          <a:bodyPr/>
          <a:lstStyle/>
          <a:p>
            <a:pPr/>
            <a:r>
              <a:t>source Polish FAKE NEWS CONTROL Leadership In Industry  Gilb.com  2018</a:t>
            </a:r>
          </a:p>
          <a:p>
            <a:pPr/>
          </a:p>
          <a:p>
            <a:pPr/>
          </a:p>
          <a:p>
            <a:pPr/>
            <a:r>
              <a:t>Slide explanation:</a:t>
            </a:r>
          </a:p>
          <a:p>
            <a:pPr/>
          </a:p>
          <a:p>
            <a:pPr/>
            <a:r>
              <a:t>There are several types of system component that we can decompose, in order to extract smaller parts of the system to evaluate (values/costs) and to prioritize for earlier implementation.</a:t>
            </a:r>
          </a:p>
          <a:p>
            <a:pPr/>
          </a:p>
          <a:p>
            <a:pPr marL="294104" indent="-294104">
              <a:buSzPct val="100000"/>
              <a:buAutoNum type="arabicPeriod" startAt="1"/>
            </a:pPr>
            <a:r>
              <a:t>Stakeholders: deliver to one stakeholder at a time</a:t>
            </a:r>
          </a:p>
          <a:p>
            <a:pPr marL="294104" indent="-294104">
              <a:buSzPct val="100000"/>
              <a:buAutoNum type="arabicPeriod" startAt="1"/>
            </a:pPr>
            <a:r>
              <a:t>Values, deliver one value increment for one value at a time (2 tricks here)</a:t>
            </a:r>
          </a:p>
          <a:p>
            <a:pPr marL="294104" indent="-294104">
              <a:buSzPct val="100000"/>
              <a:buAutoNum type="arabicPeriod" startAt="1"/>
            </a:pPr>
            <a:r>
              <a:t>Strategies (Solutions, designs) deliver a single distinct solution at a time.</a:t>
            </a:r>
          </a:p>
          <a:p>
            <a:pPr/>
            <a:r>
              <a:t>1 April 2019</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hape 435"/>
          <p:cNvSpPr/>
          <p:nvPr>
            <p:ph type="sldImg"/>
          </p:nvPr>
        </p:nvSpPr>
        <p:spPr>
          <a:prstGeom prst="rect">
            <a:avLst/>
          </a:prstGeom>
        </p:spPr>
        <p:txBody>
          <a:bodyPr/>
          <a:lstStyle/>
          <a:p>
            <a:pPr/>
          </a:p>
        </p:txBody>
      </p:sp>
      <p:sp>
        <p:nvSpPr>
          <p:cNvPr id="436" name="Shape 436"/>
          <p:cNvSpPr/>
          <p:nvPr>
            <p:ph type="body" sz="quarter" idx="1"/>
          </p:nvPr>
        </p:nvSpPr>
        <p:spPr>
          <a:prstGeom prst="rect">
            <a:avLst/>
          </a:prstGeom>
        </p:spPr>
        <p:txBody>
          <a:bodyPr/>
          <a:lstStyle/>
          <a:p>
            <a:pPr/>
            <a:r>
              <a:t>source Polish FAKE NEWS CONTROL Leadership In Industry  Gilb.com  2018</a:t>
            </a:r>
          </a:p>
          <a:p>
            <a:pPr/>
          </a:p>
          <a:p>
            <a:pPr/>
          </a:p>
          <a:p>
            <a:pPr/>
            <a:r>
              <a:t>Slide explanation:</a:t>
            </a:r>
          </a:p>
          <a:p>
            <a:pPr/>
          </a:p>
          <a:p>
            <a:pPr/>
            <a:r>
              <a:t>There are several types of system component that we can decompose, in order to extract smaller parts of the system to evaluate (values/costs) and to prioritize for earlier implementation.</a:t>
            </a:r>
          </a:p>
          <a:p>
            <a:pPr/>
          </a:p>
          <a:p>
            <a:pPr marL="294104" indent="-294104">
              <a:buSzPct val="100000"/>
              <a:buAutoNum type="arabicPeriod" startAt="1"/>
            </a:pPr>
            <a:r>
              <a:t>Stakeholders: deliver to one stakeholder at a time</a:t>
            </a:r>
          </a:p>
          <a:p>
            <a:pPr marL="294104" indent="-294104">
              <a:buSzPct val="100000"/>
              <a:buAutoNum type="arabicPeriod" startAt="1"/>
            </a:pPr>
            <a:r>
              <a:t>Values, deliver one value increment for one value at a time (2 tricks here)</a:t>
            </a:r>
          </a:p>
          <a:p>
            <a:pPr marL="294104" indent="-294104">
              <a:buSzPct val="100000"/>
              <a:buAutoNum type="arabicPeriod" startAt="1"/>
            </a:pPr>
            <a:r>
              <a:t>Strategies (Solutions, designs) deliver a single distinct solution at a time.</a:t>
            </a:r>
          </a:p>
          <a:p>
            <a:pPr/>
            <a:r>
              <a:t>1 April 2019</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hape 443"/>
          <p:cNvSpPr/>
          <p:nvPr>
            <p:ph type="sldImg"/>
          </p:nvPr>
        </p:nvSpPr>
        <p:spPr>
          <a:prstGeom prst="rect">
            <a:avLst/>
          </a:prstGeom>
        </p:spPr>
        <p:txBody>
          <a:bodyPr/>
          <a:lstStyle/>
          <a:p>
            <a:pPr/>
          </a:p>
        </p:txBody>
      </p:sp>
      <p:sp>
        <p:nvSpPr>
          <p:cNvPr id="444" name="Shape 444"/>
          <p:cNvSpPr/>
          <p:nvPr>
            <p:ph type="body" sz="quarter" idx="1"/>
          </p:nvPr>
        </p:nvSpPr>
        <p:spPr>
          <a:prstGeom prst="rect">
            <a:avLst/>
          </a:prstGeom>
        </p:spPr>
        <p:txBody>
          <a:bodyPr/>
          <a:lstStyle/>
          <a:p>
            <a:pPr/>
            <a:r>
              <a:t>source Polish FAKE NEWS CONTROL Leadership In Industry  Gilb.com  2018</a:t>
            </a:r>
          </a:p>
          <a:p>
            <a:pPr/>
          </a:p>
          <a:p>
            <a:pPr/>
          </a:p>
          <a:p>
            <a:pPr/>
            <a:r>
              <a:t>Slide explanation:</a:t>
            </a:r>
          </a:p>
          <a:p>
            <a:pPr/>
          </a:p>
          <a:p>
            <a:pPr/>
            <a:r>
              <a:t>There are several types of system component that we can decompose, in order to extract smaller parts of the system to evaluate (values/costs) and to prioritize for earlier implementation.</a:t>
            </a:r>
          </a:p>
          <a:p>
            <a:pPr/>
          </a:p>
          <a:p>
            <a:pPr marL="294104" indent="-294104">
              <a:buSzPct val="100000"/>
              <a:buAutoNum type="arabicPeriod" startAt="1"/>
            </a:pPr>
            <a:r>
              <a:t>Stakeholders: deliver to one stakeholder at a time</a:t>
            </a:r>
          </a:p>
          <a:p>
            <a:pPr marL="294104" indent="-294104">
              <a:buSzPct val="100000"/>
              <a:buAutoNum type="arabicPeriod" startAt="1"/>
            </a:pPr>
            <a:r>
              <a:t>Values, deliver one value increment for one value at a time (2 tricks here)</a:t>
            </a:r>
          </a:p>
          <a:p>
            <a:pPr marL="294104" indent="-294104">
              <a:buSzPct val="100000"/>
              <a:buAutoNum type="arabicPeriod" startAt="1"/>
            </a:pPr>
            <a:r>
              <a:t>Strategies (Solutions, designs) deliver a single distinct solution at a time.</a:t>
            </a:r>
          </a:p>
          <a:p>
            <a:pPr/>
            <a:r>
              <a:t>1 April 2019</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hape 451"/>
          <p:cNvSpPr/>
          <p:nvPr>
            <p:ph type="sldImg"/>
          </p:nvPr>
        </p:nvSpPr>
        <p:spPr>
          <a:prstGeom prst="rect">
            <a:avLst/>
          </a:prstGeom>
        </p:spPr>
        <p:txBody>
          <a:bodyPr/>
          <a:lstStyle/>
          <a:p>
            <a:pPr/>
          </a:p>
        </p:txBody>
      </p:sp>
      <p:sp>
        <p:nvSpPr>
          <p:cNvPr id="452" name="Shape 452"/>
          <p:cNvSpPr/>
          <p:nvPr>
            <p:ph type="body" sz="quarter" idx="1"/>
          </p:nvPr>
        </p:nvSpPr>
        <p:spPr>
          <a:prstGeom prst="rect">
            <a:avLst/>
          </a:prstGeom>
        </p:spPr>
        <p:txBody>
          <a:bodyPr/>
          <a:lstStyle/>
          <a:p>
            <a:pPr/>
            <a:r>
              <a:t>source Polish FAKE NEWS CONTROL Leadership In Industry  Gilb.com  2018</a:t>
            </a:r>
          </a:p>
          <a:p>
            <a:pPr/>
          </a:p>
          <a:p>
            <a:pPr/>
          </a:p>
          <a:p>
            <a:pPr/>
            <a:r>
              <a:t>Slide explanation:</a:t>
            </a:r>
          </a:p>
          <a:p>
            <a:pPr/>
          </a:p>
          <a:p>
            <a:pPr/>
            <a:r>
              <a:t>There are several types of system component that we can decompose, in order to extract smaller parts of the system to evaluate (values/costs) and to prioritize for earlier implementation.</a:t>
            </a:r>
          </a:p>
          <a:p>
            <a:pPr/>
          </a:p>
          <a:p>
            <a:pPr marL="294104" indent="-294104">
              <a:buSzPct val="100000"/>
              <a:buAutoNum type="arabicPeriod" startAt="1"/>
            </a:pPr>
            <a:r>
              <a:t>Stakeholders: deliver to one stakeholder at a time</a:t>
            </a:r>
          </a:p>
          <a:p>
            <a:pPr marL="294104" indent="-294104">
              <a:buSzPct val="100000"/>
              <a:buAutoNum type="arabicPeriod" startAt="1"/>
            </a:pPr>
            <a:r>
              <a:t>Values, deliver one value increment for one value at a time (2 tricks here)</a:t>
            </a:r>
          </a:p>
          <a:p>
            <a:pPr marL="294104" indent="-294104">
              <a:buSzPct val="100000"/>
              <a:buAutoNum type="arabicPeriod" startAt="1"/>
            </a:pPr>
            <a:r>
              <a:t>Strategies (Solutions, designs) deliver a single distinct solution at a time.</a:t>
            </a:r>
          </a:p>
          <a:p>
            <a:pPr/>
            <a:r>
              <a:t>1 April 2019</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a:defRPr u="sng">
                <a:solidFill>
                  <a:srgbClr val="0432FF"/>
                </a:solidFill>
                <a:uFill>
                  <a:solidFill>
                    <a:srgbClr val="0432FF"/>
                  </a:solidFill>
                </a:uFill>
              </a:defRPr>
            </a:pPr>
            <a:r>
              <a:rPr>
                <a:solidFill>
                  <a:srgbClr val="0000FF"/>
                </a:solidFill>
                <a:uFill>
                  <a:solidFill>
                    <a:srgbClr val="0000FF"/>
                  </a:solidFill>
                </a:uFill>
                <a:hlinkClick r:id="rId3" invalidUrl="" action="" tgtFrame="" tooltip="" history="1" highlightClick="0" endSnd="0"/>
              </a:rPr>
              <a:t>mr.sarnecki@gmail.com</a:t>
            </a:r>
            <a:r>
              <a:rPr u="none">
                <a:solidFill>
                  <a:srgbClr val="000000"/>
                </a:solidFill>
                <a:uFillTx/>
              </a:rPr>
              <a:t> worked with me to develop this non-confidential initial example for his startup, which evaluates professional capabilities such as Leadership ability</a:t>
            </a:r>
          </a:p>
          <a:p>
            <a:pPr/>
            <a:endParaRPr u="sng"/>
          </a:p>
          <a:p>
            <a:pPr/>
            <a:r>
              <a:t>March 2019</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Shape 477"/>
          <p:cNvSpPr/>
          <p:nvPr>
            <p:ph type="sldImg"/>
          </p:nvPr>
        </p:nvSpPr>
        <p:spPr>
          <a:prstGeom prst="rect">
            <a:avLst/>
          </a:prstGeom>
        </p:spPr>
        <p:txBody>
          <a:bodyPr/>
          <a:lstStyle/>
          <a:p>
            <a:pPr/>
          </a:p>
        </p:txBody>
      </p:sp>
      <p:sp>
        <p:nvSpPr>
          <p:cNvPr id="478" name="Shape 478"/>
          <p:cNvSpPr/>
          <p:nvPr>
            <p:ph type="body" sz="quarter" idx="1"/>
          </p:nvPr>
        </p:nvSpPr>
        <p:spPr>
          <a:prstGeom prst="rect">
            <a:avLst/>
          </a:prstGeom>
        </p:spPr>
        <p:txBody>
          <a:bodyPr/>
          <a:lstStyle/>
          <a:p>
            <a:pPr>
              <a:defRPr u="sng">
                <a:solidFill>
                  <a:srgbClr val="0432FF"/>
                </a:solidFill>
                <a:uFill>
                  <a:solidFill>
                    <a:srgbClr val="0432FF"/>
                  </a:solidFill>
                </a:uFill>
              </a:defRPr>
            </a:pPr>
            <a:r>
              <a:rPr>
                <a:solidFill>
                  <a:srgbClr val="0000FF"/>
                </a:solidFill>
                <a:uFill>
                  <a:solidFill>
                    <a:srgbClr val="0000FF"/>
                  </a:solidFill>
                </a:uFill>
                <a:hlinkClick r:id="rId3" invalidUrl="" action="" tgtFrame="" tooltip="" history="1" highlightClick="0" endSnd="0"/>
              </a:rPr>
              <a:t>mr.sarnecki@gmail.com</a:t>
            </a:r>
            <a:r>
              <a:rPr u="none">
                <a:solidFill>
                  <a:srgbClr val="000000"/>
                </a:solidFill>
                <a:uFillTx/>
              </a:rPr>
              <a:t> worked with me to develop this non-confidential initial example for his startup, which evaluates professional capabilities such as Leadership ability</a:t>
            </a:r>
          </a:p>
          <a:p>
            <a:pPr/>
            <a:endParaRPr u="sng"/>
          </a:p>
          <a:p>
            <a:pPr/>
            <a:r>
              <a:t>March 2019</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hape 487"/>
          <p:cNvSpPr/>
          <p:nvPr>
            <p:ph type="sldImg"/>
          </p:nvPr>
        </p:nvSpPr>
        <p:spPr>
          <a:prstGeom prst="rect">
            <a:avLst/>
          </a:prstGeom>
        </p:spPr>
        <p:txBody>
          <a:bodyPr/>
          <a:lstStyle/>
          <a:p>
            <a:pPr/>
          </a:p>
        </p:txBody>
      </p:sp>
      <p:sp>
        <p:nvSpPr>
          <p:cNvPr id="488" name="Shape 488"/>
          <p:cNvSpPr/>
          <p:nvPr>
            <p:ph type="body" sz="quarter" idx="1"/>
          </p:nvPr>
        </p:nvSpPr>
        <p:spPr>
          <a:prstGeom prst="rect">
            <a:avLst/>
          </a:prstGeom>
        </p:spPr>
        <p:txBody>
          <a:bodyPr/>
          <a:lstStyle/>
          <a:p>
            <a:pPr/>
            <a:r>
              <a:t>https://www.youtube.com/watch?v=ukthS5yjYRU</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hape 493"/>
          <p:cNvSpPr/>
          <p:nvPr>
            <p:ph type="sldImg"/>
          </p:nvPr>
        </p:nvSpPr>
        <p:spPr>
          <a:prstGeom prst="rect">
            <a:avLst/>
          </a:prstGeom>
        </p:spPr>
        <p:txBody>
          <a:bodyPr/>
          <a:lstStyle/>
          <a:p>
            <a:pPr/>
          </a:p>
        </p:txBody>
      </p:sp>
      <p:sp>
        <p:nvSpPr>
          <p:cNvPr id="494" name="Shape 494"/>
          <p:cNvSpPr/>
          <p:nvPr>
            <p:ph type="body" sz="quarter" idx="1"/>
          </p:nvPr>
        </p:nvSpPr>
        <p:spPr>
          <a:prstGeom prst="rect">
            <a:avLst/>
          </a:prstGeom>
        </p:spPr>
        <p:txBody>
          <a:bodyPr/>
          <a:lstStyle/>
          <a:p>
            <a:pPr/>
            <a:r>
              <a:t>Value Analysis table Investment model tool</a:t>
            </a:r>
          </a:p>
          <a:p>
            <a:pPr/>
          </a:p>
          <a:p>
            <a:pPr/>
            <a:r>
              <a:t>What is Wrong with Balanced Scorecard, slides</a:t>
            </a:r>
          </a:p>
          <a:p>
            <a:pPr/>
            <a:r>
              <a:t>http://www.gilb.com/DL135</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Shape 533"/>
          <p:cNvSpPr/>
          <p:nvPr>
            <p:ph type="sldImg"/>
          </p:nvPr>
        </p:nvSpPr>
        <p:spPr>
          <a:prstGeom prst="rect">
            <a:avLst/>
          </a:prstGeom>
        </p:spPr>
        <p:txBody>
          <a:bodyPr/>
          <a:lstStyle/>
          <a:p>
            <a:pPr/>
          </a:p>
        </p:txBody>
      </p:sp>
      <p:sp>
        <p:nvSpPr>
          <p:cNvPr id="534" name="Shape 534"/>
          <p:cNvSpPr/>
          <p:nvPr>
            <p:ph type="body" sz="quarter" idx="1"/>
          </p:nvPr>
        </p:nvSpPr>
        <p:spPr>
          <a:prstGeom prst="rect">
            <a:avLst/>
          </a:prstGeom>
        </p:spPr>
        <p:txBody>
          <a:bodyPr/>
          <a:lstStyle>
            <a:lvl1pPr>
              <a:lnSpc>
                <a:spcPct val="117999"/>
              </a:lnSpc>
              <a:defRPr>
                <a:latin typeface="Helvetica Neue"/>
                <a:ea typeface="Helvetica Neue"/>
                <a:cs typeface="Helvetica Neue"/>
                <a:sym typeface="Helvetica Neue"/>
              </a:defRPr>
            </a:lvl1pPr>
          </a:lstStyle>
          <a:p>
            <a:pPr/>
            <a:r>
              <a:t>slide created 9 sept 2017 tsg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hape 541"/>
          <p:cNvSpPr/>
          <p:nvPr>
            <p:ph type="sldImg"/>
          </p:nvPr>
        </p:nvSpPr>
        <p:spPr>
          <a:prstGeom prst="rect">
            <a:avLst/>
          </a:prstGeom>
        </p:spPr>
        <p:txBody>
          <a:bodyPr/>
          <a:lstStyle/>
          <a:p>
            <a:pPr/>
          </a:p>
        </p:txBody>
      </p:sp>
      <p:sp>
        <p:nvSpPr>
          <p:cNvPr id="542" name="Shape 542"/>
          <p:cNvSpPr/>
          <p:nvPr>
            <p:ph type="body" sz="quarter" idx="1"/>
          </p:nvPr>
        </p:nvSpPr>
        <p:spPr>
          <a:prstGeom prst="rect">
            <a:avLst/>
          </a:prstGeom>
        </p:spPr>
        <p:txBody>
          <a:bodyPr/>
          <a:lstStyle/>
          <a:p>
            <a:pPr>
              <a:defRPr sz="1200">
                <a:latin typeface="Calibri"/>
                <a:ea typeface="Calibri"/>
                <a:cs typeface="Calibri"/>
                <a:sym typeface="Calibri"/>
              </a:defRPr>
            </a:pPr>
            <a:r>
              <a:t>TEDx </a:t>
            </a:r>
          </a:p>
          <a:p>
            <a:pPr>
              <a:defRPr sz="1200">
                <a:latin typeface="Calibri"/>
                <a:ea typeface="Calibri"/>
                <a:cs typeface="Calibri"/>
                <a:sym typeface="Calibri"/>
              </a:defRPr>
            </a:pPr>
            <a:r>
              <a:t>So, Kai and I volunteered a day, to guide the team into quantifying their objectives and strategies, on an impact estimation table</a:t>
            </a:r>
          </a:p>
          <a:p>
            <a:pPr>
              <a:defRPr sz="1200">
                <a:latin typeface="Calibri"/>
                <a:ea typeface="Calibri"/>
                <a:cs typeface="Calibri"/>
                <a:sym typeface="Calibri"/>
              </a:defRPr>
            </a:pPr>
            <a:r>
              <a:t>Nick told me later that they felt that this clarification had helped the team keep the big picture focussed. </a:t>
            </a:r>
          </a:p>
          <a:p>
            <a:pPr>
              <a:defRPr sz="1200">
                <a:latin typeface="Calibri"/>
                <a:ea typeface="Calibri"/>
                <a:cs typeface="Calibri"/>
                <a:sym typeface="Calibri"/>
              </a:defRPr>
            </a:pPr>
          </a:p>
          <a:p>
            <a:pPr>
              <a:defRPr sz="1200">
                <a:latin typeface="Calibri"/>
                <a:ea typeface="Calibri"/>
                <a:cs typeface="Calibri"/>
                <a:sym typeface="Calibri"/>
              </a:defRPr>
            </a:pPr>
            <a:r>
              <a:t>Recently (End June 2013)  he told me that this Loowatt team had spread the word to the many sister projects that this way of thinking was valuable, and it was spreading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r>
              <a:t>this slide created by tsg 29 March 2019 for the Innovative Creativity lecture Bærum Intnl Club</a:t>
            </a:r>
          </a:p>
          <a:p>
            <a:pPr/>
          </a:p>
          <a:p>
            <a:pPr/>
          </a:p>
          <a:p>
            <a:pPr/>
            <a:r>
              <a:t>possible cases I can use for slides</a:t>
            </a:r>
          </a:p>
          <a:p>
            <a:pPr/>
          </a:p>
          <a:p>
            <a:pPr/>
            <a:r>
              <a:t>ghana oslo </a:t>
            </a:r>
          </a:p>
          <a:p>
            <a:pPr/>
            <a:r>
              <a:t>loowatt</a:t>
            </a:r>
          </a:p>
          <a:p>
            <a:pPr/>
            <a:r>
              <a:t>the finnish triba</a:t>
            </a:r>
          </a:p>
          <a:p>
            <a:pPr/>
            <a:r>
              <a:t>the nhs case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Shape 548"/>
          <p:cNvSpPr/>
          <p:nvPr>
            <p:ph type="sldImg"/>
          </p:nvPr>
        </p:nvSpPr>
        <p:spPr>
          <a:prstGeom prst="rect">
            <a:avLst/>
          </a:prstGeom>
        </p:spPr>
        <p:txBody>
          <a:bodyPr/>
          <a:lstStyle/>
          <a:p>
            <a:pPr/>
          </a:p>
        </p:txBody>
      </p:sp>
      <p:sp>
        <p:nvSpPr>
          <p:cNvPr id="549" name="Shape 549"/>
          <p:cNvSpPr/>
          <p:nvPr>
            <p:ph type="body" sz="quarter" idx="1"/>
          </p:nvPr>
        </p:nvSpPr>
        <p:spPr>
          <a:prstGeom prst="rect">
            <a:avLst/>
          </a:prstGeom>
        </p:spPr>
        <p:txBody>
          <a:bodyPr/>
          <a:lstStyle/>
          <a:p>
            <a:pPr/>
            <a:r>
              <a:t>The Value Planning Decomposition Chapter</a:t>
            </a:r>
          </a:p>
          <a:p>
            <a:pPr/>
            <a:r>
              <a:t>Here’s a link to “Ch 5 Decomposition by Value” in my Dropbox:</a:t>
            </a:r>
          </a:p>
          <a:p>
            <a:pPr>
              <a:defRPr u="sng"/>
            </a:pPr>
            <a:r>
              <a:rPr>
                <a:solidFill>
                  <a:srgbClr val="0000FF"/>
                </a:solidFill>
                <a:uFill>
                  <a:solidFill>
                    <a:srgbClr val="0000FF"/>
                  </a:solidFill>
                </a:uFill>
                <a:hlinkClick r:id="rId3" invalidUrl="" action="" tgtFrame="" tooltip="" history="1" highlightClick="0" endSnd="0"/>
              </a:rPr>
              <a:t>https://tinyurl.com/VPDecomposition</a:t>
            </a:r>
          </a:p>
          <a:p>
            <a:pPr>
              <a:defRPr u="sng"/>
            </a:pPr>
          </a:p>
          <a:p>
            <a:pPr>
              <a:defRPr u="sng"/>
            </a:pPr>
          </a:p>
          <a:p>
            <a:pPr/>
            <a:r>
              <a:t>source of diagram Polish FAKE NEWS CONTROL Leadership In Industry  Gilb.com  2018</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Shape 556"/>
          <p:cNvSpPr/>
          <p:nvPr>
            <p:ph type="sldImg"/>
          </p:nvPr>
        </p:nvSpPr>
        <p:spPr>
          <a:prstGeom prst="rect">
            <a:avLst/>
          </a:prstGeom>
        </p:spPr>
        <p:txBody>
          <a:bodyPr/>
          <a:lstStyle/>
          <a:p>
            <a:pPr/>
          </a:p>
        </p:txBody>
      </p:sp>
      <p:sp>
        <p:nvSpPr>
          <p:cNvPr id="557" name="Shape 557"/>
          <p:cNvSpPr/>
          <p:nvPr>
            <p:ph type="body" sz="quarter" idx="1"/>
          </p:nvPr>
        </p:nvSpPr>
        <p:spPr>
          <a:prstGeom prst="rect">
            <a:avLst/>
          </a:prstGeom>
        </p:spPr>
        <p:txBody>
          <a:bodyPr/>
          <a:lstStyle/>
          <a:p>
            <a:pPr/>
            <a:r>
              <a:t>The Value Planning Decomposition Chapter</a:t>
            </a:r>
          </a:p>
          <a:p>
            <a:pPr/>
            <a:r>
              <a:t>Here’s a link to “Ch 5 Decomposition by Value” in my Dropbox:</a:t>
            </a:r>
          </a:p>
          <a:p>
            <a:pPr>
              <a:defRPr u="sng"/>
            </a:pPr>
            <a:r>
              <a:rPr>
                <a:solidFill>
                  <a:srgbClr val="0000FF"/>
                </a:solidFill>
                <a:uFill>
                  <a:solidFill>
                    <a:srgbClr val="0000FF"/>
                  </a:solidFill>
                </a:uFill>
                <a:hlinkClick r:id="rId3" invalidUrl="" action="" tgtFrame="" tooltip="" history="1" highlightClick="0" endSnd="0"/>
              </a:rPr>
              <a:t>https://tinyurl.com/VPDecomposition</a:t>
            </a:r>
          </a:p>
          <a:p>
            <a:pPr>
              <a:defRPr u="sng"/>
            </a:pPr>
          </a:p>
          <a:p>
            <a:pPr>
              <a:defRPr u="sng"/>
            </a:pPr>
          </a:p>
          <a:p>
            <a:pPr/>
            <a:r>
              <a:t>source of diagram Polish FAKE NEWS CONTROL Leadership In Industry  Gilb.com  2018</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hape 563"/>
          <p:cNvSpPr/>
          <p:nvPr>
            <p:ph type="sldImg"/>
          </p:nvPr>
        </p:nvSpPr>
        <p:spPr>
          <a:prstGeom prst="rect">
            <a:avLst/>
          </a:prstGeom>
        </p:spPr>
        <p:txBody>
          <a:bodyPr/>
          <a:lstStyle/>
          <a:p>
            <a:pPr/>
          </a:p>
        </p:txBody>
      </p:sp>
      <p:sp>
        <p:nvSpPr>
          <p:cNvPr id="564" name="Shape 564"/>
          <p:cNvSpPr/>
          <p:nvPr>
            <p:ph type="body" sz="quarter" idx="1"/>
          </p:nvPr>
        </p:nvSpPr>
        <p:spPr>
          <a:prstGeom prst="rect">
            <a:avLst/>
          </a:prstGeom>
        </p:spPr>
        <p:txBody>
          <a:bodyPr/>
          <a:lstStyle/>
          <a:p>
            <a:pPr/>
            <a:r>
              <a:t>Zero fail investment</a:t>
            </a:r>
          </a:p>
          <a:p>
            <a:pPr/>
          </a:p>
          <a:p>
            <a:pPr/>
            <a:r>
              <a:t>How do you get restarted?</a:t>
            </a:r>
          </a:p>
          <a:p>
            <a:pPr marL="436562" indent="-436562">
              <a:buSzPct val="100000"/>
              <a:buAutoNum type="arabicPeriod" startAt="1"/>
            </a:pPr>
            <a:r>
              <a:t>try an entirely different technology or solution</a:t>
            </a:r>
          </a:p>
          <a:p>
            <a:pPr marL="436562" indent="-436562">
              <a:buSzPct val="100000"/>
              <a:buAutoNum type="arabicPeriod" startAt="1"/>
            </a:pPr>
            <a:r>
              <a:t>make the development team win back trust be succeeding at their own cost of time, if they want your continued investment</a:t>
            </a:r>
          </a:p>
          <a:p>
            <a:pPr marL="436562" indent="-436562">
              <a:buSzPct val="100000"/>
              <a:buAutoNum type="arabicPeriod" startAt="1"/>
            </a:pPr>
            <a:r>
              <a:t>do root cause analysis of why it is failing</a:t>
            </a:r>
          </a:p>
          <a:p>
            <a:pPr marL="436562" indent="-436562">
              <a:buSzPct val="100000"/>
              <a:buAutoNum type="arabicPeriod" startAt="1"/>
            </a:pPr>
            <a:r>
              <a:t>keep in mind that , by design, you are choosing to do the highest value for money, and least risky steps: so if they totally fail, there are no better options to continue with (if you have understood technology and stakeholders correctly).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hape 568"/>
          <p:cNvSpPr/>
          <p:nvPr>
            <p:ph type="sldImg"/>
          </p:nvPr>
        </p:nvSpPr>
        <p:spPr>
          <a:prstGeom prst="rect">
            <a:avLst/>
          </a:prstGeom>
        </p:spPr>
        <p:txBody>
          <a:bodyPr/>
          <a:lstStyle/>
          <a:p>
            <a:pPr/>
          </a:p>
        </p:txBody>
      </p:sp>
      <p:sp>
        <p:nvSpPr>
          <p:cNvPr id="569" name="Shape 569"/>
          <p:cNvSpPr/>
          <p:nvPr>
            <p:ph type="body" sz="quarter" idx="1"/>
          </p:nvPr>
        </p:nvSpPr>
        <p:spPr>
          <a:prstGeom prst="rect">
            <a:avLst/>
          </a:prstGeom>
        </p:spPr>
        <p:txBody>
          <a:bodyPr/>
          <a:lstStyle/>
          <a:p>
            <a:pPr/>
            <a:r>
              <a:t>Zero fail investment</a:t>
            </a:r>
          </a:p>
          <a:p>
            <a:pPr/>
          </a:p>
          <a:p>
            <a:pPr/>
            <a:r>
              <a:t>How do you get restarted?</a:t>
            </a:r>
          </a:p>
          <a:p>
            <a:pPr marL="436562" indent="-436562">
              <a:buSzPct val="100000"/>
              <a:buAutoNum type="arabicPeriod" startAt="1"/>
            </a:pPr>
            <a:r>
              <a:t>try an entirely different technology or solution</a:t>
            </a:r>
          </a:p>
          <a:p>
            <a:pPr marL="436562" indent="-436562">
              <a:buSzPct val="100000"/>
              <a:buAutoNum type="arabicPeriod" startAt="1"/>
            </a:pPr>
            <a:r>
              <a:t>make the development team win back trust be succeeding at their own cost of time, if they want your continued investment</a:t>
            </a:r>
          </a:p>
          <a:p>
            <a:pPr marL="436562" indent="-436562">
              <a:buSzPct val="100000"/>
              <a:buAutoNum type="arabicPeriod" startAt="1"/>
            </a:pPr>
            <a:r>
              <a:t>do root cause analysis of why it is failing</a:t>
            </a:r>
          </a:p>
          <a:p>
            <a:pPr marL="436562" indent="-436562">
              <a:buSzPct val="100000"/>
              <a:buAutoNum type="arabicPeriod" startAt="1"/>
            </a:pPr>
            <a:r>
              <a:t>keep in mind that , by design, you are choosing to do the highest value for money, and least risky steps: so if they totally fail, there are no better options to continue with (if you have understood technology and stakeholders correctly).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Shape 587"/>
          <p:cNvSpPr/>
          <p:nvPr>
            <p:ph type="sldImg"/>
          </p:nvPr>
        </p:nvSpPr>
        <p:spPr>
          <a:prstGeom prst="rect">
            <a:avLst/>
          </a:prstGeom>
        </p:spPr>
        <p:txBody>
          <a:bodyPr/>
          <a:lstStyle/>
          <a:p>
            <a:pPr/>
          </a:p>
        </p:txBody>
      </p:sp>
      <p:sp>
        <p:nvSpPr>
          <p:cNvPr id="588" name="Shape 588"/>
          <p:cNvSpPr/>
          <p:nvPr>
            <p:ph type="body" sz="quarter" idx="1"/>
          </p:nvPr>
        </p:nvSpPr>
        <p:spPr>
          <a:prstGeom prst="rect">
            <a:avLst/>
          </a:prstGeom>
        </p:spPr>
        <p:txBody>
          <a:bodyPr/>
          <a:lstStyle/>
          <a:p>
            <a:pPr/>
            <a:r>
              <a:t>source is Katowice version of IET for Dummies</a:t>
            </a:r>
          </a:p>
          <a:p>
            <a:pPr/>
          </a:p>
          <a:p>
            <a:pPr/>
            <a:r>
              <a:t>The bar chart is from 2017 OSWA Workshop and using tool </a:t>
            </a:r>
            <a:r>
              <a:rPr u="sng">
                <a:solidFill>
                  <a:srgbClr val="0000FF"/>
                </a:solidFill>
                <a:uFill>
                  <a:solidFill>
                    <a:srgbClr val="0000FF"/>
                  </a:solidFill>
                </a:uFill>
                <a:hlinkClick r:id="rId3" invalidUrl="" action="" tgtFrame="" tooltip="" history="1" highlightClick="0" endSnd="0"/>
              </a:rPr>
              <a:t>needsandmeans.com</a:t>
            </a:r>
            <a:r>
              <a:t>, Project called = Global Education and Health</a:t>
            </a:r>
          </a:p>
          <a:p>
            <a:pPr/>
            <a:r>
              <a:t>Sorted by High Value/cost wrt worst case</a:t>
            </a:r>
          </a:p>
          <a:p>
            <a:pPr/>
          </a:p>
          <a:p>
            <a:pPr/>
            <a:r>
              <a:t>Tom Gilb</a:t>
            </a:r>
          </a:p>
          <a:p>
            <a:pPr/>
            <a:r>
              <a:t>Estimating Efficiency of Means for Ends:  A Dummies Guide to Impact Estimation Tables</a:t>
            </a:r>
          </a:p>
          <a:p>
            <a:pPr/>
          </a:p>
          <a:p>
            <a:pPr>
              <a:defRPr u="sng">
                <a:solidFill>
                  <a:srgbClr val="0432FF"/>
                </a:solidFill>
                <a:uFill>
                  <a:solidFill>
                    <a:srgbClr val="0432FF"/>
                  </a:solidFill>
                </a:uFill>
              </a:defRPr>
            </a:pPr>
            <a:r>
              <a:rPr>
                <a:solidFill>
                  <a:srgbClr val="0000FF"/>
                </a:solidFill>
                <a:uFill>
                  <a:solidFill>
                    <a:srgbClr val="0000FF"/>
                  </a:solidFill>
                </a:uFill>
                <a:hlinkClick r:id="rId4" invalidUrl="" action="" tgtFrame="" tooltip="" history="1" highlightClick="0" endSnd="0"/>
              </a:rPr>
              <a:t>http://concepts.gilb.com/dl937</a:t>
            </a:r>
            <a:r>
              <a:rPr u="none">
                <a:solidFill>
                  <a:srgbClr val="000000"/>
                </a:solidFill>
                <a:uFillTx/>
              </a:rPr>
              <a:t>  (Tested link 30 march 2019)</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Shape 605"/>
          <p:cNvSpPr/>
          <p:nvPr>
            <p:ph type="sldImg"/>
          </p:nvPr>
        </p:nvSpPr>
        <p:spPr>
          <a:prstGeom prst="rect">
            <a:avLst/>
          </a:prstGeom>
        </p:spPr>
        <p:txBody>
          <a:bodyPr/>
          <a:lstStyle/>
          <a:p>
            <a:pPr/>
          </a:p>
        </p:txBody>
      </p:sp>
      <p:sp>
        <p:nvSpPr>
          <p:cNvPr id="606" name="Shape 606"/>
          <p:cNvSpPr/>
          <p:nvPr>
            <p:ph type="body" sz="quarter" idx="1"/>
          </p:nvPr>
        </p:nvSpPr>
        <p:spPr>
          <a:prstGeom prst="rect">
            <a:avLst/>
          </a:prstGeom>
        </p:spPr>
        <p:txBody>
          <a:bodyPr/>
          <a:lstStyle/>
          <a:p>
            <a:pPr defTabSz="650240">
              <a:defRPr sz="1600">
                <a:latin typeface="Trebuchet MS"/>
                <a:ea typeface="Trebuchet MS"/>
                <a:cs typeface="Trebuchet MS"/>
                <a:sym typeface="Trebuchet MS"/>
              </a:defRPr>
            </a:pPr>
            <a:r>
              <a:t>Added to Evo slides by TG April 8 2008 Krakow</a:t>
            </a:r>
          </a:p>
          <a:p>
            <a:pPr defTabSz="650240">
              <a:defRPr sz="1600">
                <a:latin typeface="Trebuchet MS"/>
                <a:ea typeface="Trebuchet MS"/>
                <a:cs typeface="Trebuchet MS"/>
                <a:sym typeface="Trebuchet MS"/>
              </a:defRPr>
            </a:pPr>
          </a:p>
          <a:p>
            <a:pPr defTabSz="650240">
              <a:defRPr sz="1600">
                <a:latin typeface="Trebuchet MS"/>
                <a:ea typeface="Trebuchet MS"/>
                <a:cs typeface="Trebuchet MS"/>
                <a:sym typeface="Trebuchet MS"/>
              </a:defRPr>
            </a:pPr>
            <a:r>
              <a:t>http://a52.g.akamaitech.net/f/52/827/1d/www.space.com/template_images/top10/spc_top10_mainimg_440.jpg</a:t>
            </a:r>
          </a:p>
          <a:p>
            <a:pPr defTabSz="650240">
              <a:defRPr sz="1600">
                <a:latin typeface="Trebuchet MS"/>
                <a:ea typeface="Trebuchet MS"/>
                <a:cs typeface="Trebuchet MS"/>
                <a:sym typeface="Trebuchet MS"/>
              </a:defRPr>
            </a:pPr>
            <a:r>
              <a:t>http://farm2.static.flickr.com/1236/1373197020_6eab10997a_o.jpg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a:r>
              <a:t>drawings resulted from google ‘setting visions and goals’  2 april 2019</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p>
            <a:pPr/>
            <a:r>
              <a:t>drawings resulted from google ‘setting visions and goals’  2 april 2019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a:r>
              <a:t>this slide created by tsg 29 March 2019 for the Innovative Creativity lecture Bærum Intnl Club</a:t>
            </a:r>
          </a:p>
          <a:p>
            <a:pPr/>
          </a:p>
          <a:p>
            <a:pPr/>
          </a:p>
          <a:p>
            <a:pPr/>
            <a:r>
              <a:t>possible cases I can use for slides</a:t>
            </a:r>
          </a:p>
          <a:p>
            <a:pPr/>
          </a:p>
          <a:p>
            <a:pPr/>
            <a:r>
              <a:t>ghana oslo </a:t>
            </a:r>
          </a:p>
          <a:p>
            <a:pPr/>
            <a:r>
              <a:t>loowatt</a:t>
            </a:r>
          </a:p>
          <a:p>
            <a:pPr/>
            <a:r>
              <a:t>the finnish triba</a:t>
            </a:r>
          </a:p>
          <a:p>
            <a:pPr/>
            <a:r>
              <a:t>the nhs case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r>
              <a:t>this slide created by tsg 29 March 2019 for the Innovative Creativity lecture Bærum Intnl Club</a:t>
            </a:r>
          </a:p>
          <a:p>
            <a:pPr/>
          </a:p>
          <a:p>
            <a:pPr/>
          </a:p>
          <a:p>
            <a:pPr/>
            <a:r>
              <a:t>possible cases I can use for slides</a:t>
            </a:r>
          </a:p>
          <a:p>
            <a:pPr/>
          </a:p>
          <a:p>
            <a:pPr/>
            <a:r>
              <a:t>ghana oslo </a:t>
            </a:r>
          </a:p>
          <a:p>
            <a:pPr/>
            <a:r>
              <a:t>loowatt</a:t>
            </a:r>
          </a:p>
          <a:p>
            <a:pPr/>
            <a:r>
              <a:t>the finnish triba</a:t>
            </a:r>
          </a:p>
          <a:p>
            <a:pPr/>
            <a:r>
              <a:t>the nhs case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this slide created by tsg 29 March 2019 for the Innovative Creativity lecture Bærum Intnl Club</a:t>
            </a:r>
          </a:p>
          <a:p>
            <a:pPr/>
          </a:p>
          <a:p>
            <a:pPr/>
          </a:p>
          <a:p>
            <a:pPr/>
            <a:r>
              <a:t>possible cases I can use for slides</a:t>
            </a:r>
          </a:p>
          <a:p>
            <a:pPr/>
          </a:p>
          <a:p>
            <a:pPr/>
            <a:r>
              <a:t>ghana oslo </a:t>
            </a:r>
          </a:p>
          <a:p>
            <a:pPr/>
            <a:r>
              <a:t>loowatt</a:t>
            </a:r>
          </a:p>
          <a:p>
            <a:pPr/>
            <a:r>
              <a:t>the finnish triba</a:t>
            </a:r>
          </a:p>
          <a:p>
            <a:pPr/>
            <a:r>
              <a:t>the nhs case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this slide created by tsg 29 March 2019 for the Innovative Creativity lecture Bærum Intnl Club</a:t>
            </a:r>
          </a:p>
          <a:p>
            <a:pPr/>
          </a:p>
          <a:p>
            <a:pPr/>
          </a:p>
          <a:p>
            <a:pPr/>
            <a:r>
              <a:t>possible cases I can use for slides</a:t>
            </a:r>
          </a:p>
          <a:p>
            <a:pPr/>
          </a:p>
          <a:p>
            <a:pPr/>
            <a:r>
              <a:t>ghana oslo </a:t>
            </a:r>
          </a:p>
          <a:p>
            <a:pPr/>
            <a:r>
              <a:t>loowatt</a:t>
            </a:r>
          </a:p>
          <a:p>
            <a:pPr/>
            <a:r>
              <a:t>the finnish triba</a:t>
            </a:r>
          </a:p>
          <a:p>
            <a:pPr/>
            <a:r>
              <a:t>the nhs case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this slide created by tsg 29 March 2019 for the Innovative Creativity lecture Bærum Intnl Club</a:t>
            </a:r>
          </a:p>
          <a:p>
            <a:pPr/>
          </a:p>
          <a:p>
            <a:pPr/>
          </a:p>
          <a:p>
            <a:pPr/>
            <a:r>
              <a:t>possible cases I can use for slides</a:t>
            </a:r>
          </a:p>
          <a:p>
            <a:pPr/>
          </a:p>
          <a:p>
            <a:pPr/>
            <a:r>
              <a:t>ghana oslo </a:t>
            </a:r>
          </a:p>
          <a:p>
            <a:pPr/>
            <a:r>
              <a:t>loowatt</a:t>
            </a:r>
          </a:p>
          <a:p>
            <a:pPr/>
            <a:r>
              <a:t>the finnish triba</a:t>
            </a:r>
          </a:p>
          <a:p>
            <a:pPr/>
            <a:r>
              <a:t>the nhs case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r>
              <a:t>1 april 2019 as I awoke from sleep idea, add this.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Body Level One…"/>
          <p:cNvSpPr txBox="1"/>
          <p:nvPr>
            <p:ph type="body" sz="quarter" idx="1"/>
          </p:nvPr>
        </p:nvSpPr>
        <p:spPr>
          <a:xfrm>
            <a:off x="1270000" y="6362700"/>
            <a:ext cx="10464800" cy="461366"/>
          </a:xfrm>
          <a:prstGeom prst="rect">
            <a:avLst/>
          </a:prstGeom>
        </p:spPr>
        <p:txBody>
          <a:bodyPr/>
          <a:lstStyle>
            <a:lvl1pPr marL="0" indent="0" algn="ctr">
              <a:spcBef>
                <a:spcPts val="0"/>
              </a:spcBef>
              <a:buSzTx/>
              <a:buNone/>
              <a:defRPr i="1" sz="2400"/>
            </a:lvl1pPr>
            <a:lvl2pPr marL="777875" indent="-333375" algn="ctr">
              <a:spcBef>
                <a:spcPts val="0"/>
              </a:spcBef>
              <a:defRPr i="1" sz="2400"/>
            </a:lvl2pPr>
            <a:lvl3pPr marL="1222375" indent="-333375" algn="ctr">
              <a:spcBef>
                <a:spcPts val="0"/>
              </a:spcBef>
              <a:defRPr i="1" sz="2400"/>
            </a:lvl3pPr>
            <a:lvl4pPr marL="1666875" indent="-333375" algn="ctr">
              <a:spcBef>
                <a:spcPts val="0"/>
              </a:spcBef>
              <a:defRPr i="1" sz="2400"/>
            </a:lvl4pPr>
            <a:lvl5pPr marL="2111375" indent="-333375" algn="ctr">
              <a:spcBef>
                <a:spcPts val="0"/>
              </a:spcBef>
              <a:defRPr i="1" sz="2400"/>
            </a:lvl5pPr>
          </a:lstStyle>
          <a:p>
            <a:pPr/>
            <a:r>
              <a:t>Body Level One</a:t>
            </a:r>
          </a:p>
          <a:p>
            <a:pPr lvl="1"/>
            <a:r>
              <a:t>Body Level Two</a:t>
            </a:r>
          </a:p>
          <a:p>
            <a:pPr lvl="2"/>
            <a:r>
              <a:t>Body Level Three</a:t>
            </a:r>
          </a:p>
          <a:p>
            <a:pPr lvl="3"/>
            <a:r>
              <a:t>Body Level Four</a:t>
            </a:r>
          </a:p>
          <a:p>
            <a:pPr lvl="4"/>
            <a:r>
              <a:t>Body Level Five</a:t>
            </a:r>
          </a:p>
        </p:txBody>
      </p:sp>
      <p:sp>
        <p:nvSpPr>
          <p:cNvPr id="94" name="“Type a quote here.”"/>
          <p:cNvSpPr txBox="1"/>
          <p:nvPr>
            <p:ph type="body" sz="quarter" idx="13"/>
          </p:nvPr>
        </p:nvSpPr>
        <p:spPr>
          <a:xfrm>
            <a:off x="1270000" y="4267112"/>
            <a:ext cx="10464800" cy="609777"/>
          </a:xfrm>
          <a:prstGeom prst="rect">
            <a:avLst/>
          </a:prstGeom>
        </p:spPr>
        <p:txBody>
          <a:bodyPr/>
          <a:lstStyle/>
          <a:p>
            <a:pPr marL="0" indent="0" algn="ctr" defTabSz="572516">
              <a:spcBef>
                <a:spcPts val="0"/>
              </a:spcBef>
              <a:buSzTx/>
              <a:buNone/>
              <a:defRPr sz="3332">
                <a:latin typeface="Helvetica Neue Medium"/>
                <a:ea typeface="Helvetica Neue Medium"/>
                <a:cs typeface="Helvetica Neue Medium"/>
                <a:sym typeface="Helvetica Neue Medium"/>
              </a:defRPr>
            </a:pP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17" name="Title Text"/>
          <p:cNvSpPr txBox="1"/>
          <p:nvPr>
            <p:ph type="title"/>
          </p:nvPr>
        </p:nvSpPr>
        <p:spPr>
          <a:xfrm>
            <a:off x="975358" y="866986"/>
            <a:ext cx="11054083" cy="1625602"/>
          </a:xfrm>
          <a:prstGeom prst="rect">
            <a:avLst/>
          </a:prstGeom>
        </p:spPr>
        <p:txBody>
          <a:bodyPr lIns="65022" tIns="65022" rIns="65022" bIns="65022"/>
          <a:lstStyle>
            <a:lvl1pPr defTabSz="1300480">
              <a:defRPr sz="6200">
                <a:latin typeface="Times"/>
                <a:ea typeface="Times"/>
                <a:cs typeface="Times"/>
                <a:sym typeface="Times"/>
              </a:defRPr>
            </a:lvl1pPr>
          </a:lstStyle>
          <a:p>
            <a:pPr/>
            <a:r>
              <a:t>Title Text</a:t>
            </a:r>
          </a:p>
        </p:txBody>
      </p:sp>
      <p:sp>
        <p:nvSpPr>
          <p:cNvPr id="118" name="Body Level One…"/>
          <p:cNvSpPr txBox="1"/>
          <p:nvPr>
            <p:ph type="body" sz="half" idx="1"/>
          </p:nvPr>
        </p:nvSpPr>
        <p:spPr>
          <a:xfrm>
            <a:off x="975358" y="2817705"/>
            <a:ext cx="5418670" cy="5852162"/>
          </a:xfrm>
          <a:prstGeom prst="rect">
            <a:avLst/>
          </a:prstGeom>
        </p:spPr>
        <p:txBody>
          <a:bodyPr lIns="65022" tIns="65022" rIns="65022" bIns="65022" anchor="t"/>
          <a:lstStyle>
            <a:lvl1pPr marL="465363" indent="-465363" defTabSz="1300480">
              <a:spcBef>
                <a:spcPts val="800"/>
              </a:spcBef>
              <a:buSzPct val="100000"/>
              <a:defRPr sz="3800">
                <a:latin typeface="Times"/>
                <a:ea typeface="Times"/>
                <a:cs typeface="Times"/>
                <a:sym typeface="Times"/>
              </a:defRPr>
            </a:lvl1pPr>
            <a:lvl2pPr marL="909637" indent="-452437" defTabSz="1300480">
              <a:spcBef>
                <a:spcPts val="800"/>
              </a:spcBef>
              <a:buSzPct val="100000"/>
              <a:buChar char="–"/>
              <a:defRPr sz="3800">
                <a:latin typeface="Times"/>
                <a:ea typeface="Times"/>
                <a:cs typeface="Times"/>
                <a:sym typeface="Times"/>
              </a:defRPr>
            </a:lvl2pPr>
            <a:lvl3pPr marL="1348738" indent="-434338" defTabSz="1300480">
              <a:spcBef>
                <a:spcPts val="800"/>
              </a:spcBef>
              <a:buSzPct val="100000"/>
              <a:defRPr sz="3800">
                <a:latin typeface="Times"/>
                <a:ea typeface="Times"/>
                <a:cs typeface="Times"/>
                <a:sym typeface="Times"/>
              </a:defRPr>
            </a:lvl3pPr>
            <a:lvl4pPr marL="1854200" indent="-482600" defTabSz="1300480">
              <a:spcBef>
                <a:spcPts val="800"/>
              </a:spcBef>
              <a:buSzPct val="100000"/>
              <a:buChar char="–"/>
              <a:defRPr sz="3800">
                <a:latin typeface="Times"/>
                <a:ea typeface="Times"/>
                <a:cs typeface="Times"/>
                <a:sym typeface="Times"/>
              </a:defRPr>
            </a:lvl4pPr>
            <a:lvl5pPr marL="2311400" indent="-482600" defTabSz="1300480">
              <a:spcBef>
                <a:spcPts val="800"/>
              </a:spcBef>
              <a:buSzPct val="100000"/>
              <a:buChar char="»"/>
              <a:defRPr sz="3800">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658096" y="8886613"/>
            <a:ext cx="371345" cy="422145"/>
          </a:xfrm>
          <a:prstGeom prst="rect">
            <a:avLst/>
          </a:prstGeom>
        </p:spPr>
        <p:txBody>
          <a:bodyPr lIns="65022" tIns="65022" rIns="65022" bIns="65022"/>
          <a:lstStyle>
            <a:lvl1pPr algn="r" defTabSz="1300480">
              <a:defRPr sz="18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26" name="Title Text"/>
          <p:cNvSpPr txBox="1"/>
          <p:nvPr>
            <p:ph type="title"/>
          </p:nvPr>
        </p:nvSpPr>
        <p:spPr>
          <a:xfrm>
            <a:off x="650238" y="130950"/>
            <a:ext cx="11704325" cy="2144892"/>
          </a:xfrm>
          <a:prstGeom prst="rect">
            <a:avLst/>
          </a:prstGeom>
        </p:spPr>
        <p:txBody>
          <a:bodyPr lIns="65022" tIns="65022" rIns="65022" bIns="65022"/>
          <a:lstStyle>
            <a:lvl1pPr defTabSz="457200">
              <a:defRPr sz="6200">
                <a:latin typeface="Trebuchet MS"/>
                <a:ea typeface="Trebuchet MS"/>
                <a:cs typeface="Trebuchet MS"/>
                <a:sym typeface="Trebuchet MS"/>
              </a:defRPr>
            </a:lvl1pPr>
          </a:lstStyle>
          <a:p>
            <a:pPr/>
            <a:r>
              <a:t>Title Text</a:t>
            </a:r>
          </a:p>
        </p:txBody>
      </p:sp>
      <p:sp>
        <p:nvSpPr>
          <p:cNvPr id="127" name="Body Level One…"/>
          <p:cNvSpPr txBox="1"/>
          <p:nvPr>
            <p:ph type="body" sz="half" idx="1"/>
          </p:nvPr>
        </p:nvSpPr>
        <p:spPr>
          <a:xfrm>
            <a:off x="650238" y="2275838"/>
            <a:ext cx="5743791" cy="7477763"/>
          </a:xfrm>
          <a:prstGeom prst="rect">
            <a:avLst/>
          </a:prstGeom>
        </p:spPr>
        <p:txBody>
          <a:bodyPr lIns="65022" tIns="65022" rIns="65022" bIns="65022" anchor="t"/>
          <a:lstStyle>
            <a:lvl1pPr marL="465363" indent="-465363" defTabSz="457200">
              <a:spcBef>
                <a:spcPts val="600"/>
              </a:spcBef>
              <a:buSzPct val="100000"/>
              <a:buFont typeface="Arial"/>
              <a:defRPr sz="3800">
                <a:latin typeface="Trebuchet MS"/>
                <a:ea typeface="Trebuchet MS"/>
                <a:cs typeface="Trebuchet MS"/>
                <a:sym typeface="Trebuchet MS"/>
              </a:defRPr>
            </a:lvl1pPr>
            <a:lvl2pPr marL="909637" indent="-452437" defTabSz="457200">
              <a:spcBef>
                <a:spcPts val="600"/>
              </a:spcBef>
              <a:buSzPct val="100000"/>
              <a:buFont typeface="Arial"/>
              <a:buChar char="–"/>
              <a:defRPr sz="3800">
                <a:latin typeface="Trebuchet MS"/>
                <a:ea typeface="Trebuchet MS"/>
                <a:cs typeface="Trebuchet MS"/>
                <a:sym typeface="Trebuchet MS"/>
              </a:defRPr>
            </a:lvl2pPr>
            <a:lvl3pPr marL="1348738" indent="-434338" defTabSz="457200">
              <a:spcBef>
                <a:spcPts val="600"/>
              </a:spcBef>
              <a:buSzPct val="100000"/>
              <a:buFont typeface="Arial"/>
              <a:defRPr sz="3800">
                <a:latin typeface="Trebuchet MS"/>
                <a:ea typeface="Trebuchet MS"/>
                <a:cs typeface="Trebuchet MS"/>
                <a:sym typeface="Trebuchet MS"/>
              </a:defRPr>
            </a:lvl3pPr>
            <a:lvl4pPr marL="1854200" indent="-482600" defTabSz="457200">
              <a:spcBef>
                <a:spcPts val="600"/>
              </a:spcBef>
              <a:buSzPct val="100000"/>
              <a:buFont typeface="Arial"/>
              <a:buChar char="–"/>
              <a:defRPr sz="3800">
                <a:latin typeface="Trebuchet MS"/>
                <a:ea typeface="Trebuchet MS"/>
                <a:cs typeface="Trebuchet MS"/>
                <a:sym typeface="Trebuchet MS"/>
              </a:defRPr>
            </a:lvl4pPr>
            <a:lvl5pPr marL="2311400" indent="-482600" defTabSz="457200">
              <a:spcBef>
                <a:spcPts val="600"/>
              </a:spcBef>
              <a:buSzPct val="100000"/>
              <a:buFont typeface="Arial"/>
              <a:buChar char="»"/>
              <a:defRPr sz="38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11998696" y="9114114"/>
            <a:ext cx="355867" cy="371345"/>
          </a:xfrm>
          <a:prstGeom prst="rect">
            <a:avLst/>
          </a:prstGeom>
        </p:spPr>
        <p:txBody>
          <a:bodyPr lIns="65022" tIns="65022" rIns="65022" bIns="65022" anchor="ctr"/>
          <a:lstStyle>
            <a:lvl1pPr algn="r" defTabSz="457200">
              <a:defRPr>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35" name="Title Text"/>
          <p:cNvSpPr txBox="1"/>
          <p:nvPr>
            <p:ph type="title"/>
          </p:nvPr>
        </p:nvSpPr>
        <p:spPr>
          <a:xfrm>
            <a:off x="650238" y="130950"/>
            <a:ext cx="11704326" cy="2144892"/>
          </a:xfrm>
          <a:prstGeom prst="rect">
            <a:avLst/>
          </a:prstGeom>
        </p:spPr>
        <p:txBody>
          <a:bodyPr lIns="65022" tIns="65022" rIns="65022" bIns="65022"/>
          <a:lstStyle>
            <a:lvl1pPr defTabSz="457200">
              <a:defRPr sz="6200">
                <a:latin typeface="Trebuchet MS"/>
                <a:ea typeface="Trebuchet MS"/>
                <a:cs typeface="Trebuchet MS"/>
                <a:sym typeface="Trebuchet MS"/>
              </a:defRPr>
            </a:lvl1pPr>
          </a:lstStyle>
          <a:p>
            <a:pPr/>
            <a:r>
              <a:t>Title Text</a:t>
            </a:r>
          </a:p>
        </p:txBody>
      </p:sp>
      <p:sp>
        <p:nvSpPr>
          <p:cNvPr id="136" name="Body Level One…"/>
          <p:cNvSpPr txBox="1"/>
          <p:nvPr>
            <p:ph type="body" sz="half" idx="1"/>
          </p:nvPr>
        </p:nvSpPr>
        <p:spPr>
          <a:xfrm>
            <a:off x="650238" y="2275838"/>
            <a:ext cx="5743791" cy="7477763"/>
          </a:xfrm>
          <a:prstGeom prst="rect">
            <a:avLst/>
          </a:prstGeom>
        </p:spPr>
        <p:txBody>
          <a:bodyPr lIns="65022" tIns="65022" rIns="65022" bIns="65022" anchor="t"/>
          <a:lstStyle>
            <a:lvl1pPr marL="465363" indent="-465363" defTabSz="457200">
              <a:spcBef>
                <a:spcPts val="600"/>
              </a:spcBef>
              <a:buSzPct val="100000"/>
              <a:buFont typeface="Arial"/>
              <a:defRPr sz="3800">
                <a:latin typeface="Trebuchet MS"/>
                <a:ea typeface="Trebuchet MS"/>
                <a:cs typeface="Trebuchet MS"/>
                <a:sym typeface="Trebuchet MS"/>
              </a:defRPr>
            </a:lvl1pPr>
            <a:lvl2pPr marL="909637" indent="-452437" defTabSz="457200">
              <a:spcBef>
                <a:spcPts val="600"/>
              </a:spcBef>
              <a:buSzPct val="100000"/>
              <a:buFont typeface="Arial"/>
              <a:buChar char="–"/>
              <a:defRPr sz="3800">
                <a:latin typeface="Trebuchet MS"/>
                <a:ea typeface="Trebuchet MS"/>
                <a:cs typeface="Trebuchet MS"/>
                <a:sym typeface="Trebuchet MS"/>
              </a:defRPr>
            </a:lvl2pPr>
            <a:lvl3pPr marL="1348738" indent="-434338" defTabSz="457200">
              <a:spcBef>
                <a:spcPts val="600"/>
              </a:spcBef>
              <a:buSzPct val="100000"/>
              <a:buFont typeface="Arial"/>
              <a:defRPr sz="3800">
                <a:latin typeface="Trebuchet MS"/>
                <a:ea typeface="Trebuchet MS"/>
                <a:cs typeface="Trebuchet MS"/>
                <a:sym typeface="Trebuchet MS"/>
              </a:defRPr>
            </a:lvl3pPr>
            <a:lvl4pPr marL="1854200" indent="-482600" defTabSz="457200">
              <a:spcBef>
                <a:spcPts val="600"/>
              </a:spcBef>
              <a:buSzPct val="100000"/>
              <a:buFont typeface="Arial"/>
              <a:buChar char="–"/>
              <a:defRPr sz="3800">
                <a:latin typeface="Trebuchet MS"/>
                <a:ea typeface="Trebuchet MS"/>
                <a:cs typeface="Trebuchet MS"/>
                <a:sym typeface="Trebuchet MS"/>
              </a:defRPr>
            </a:lvl4pPr>
            <a:lvl5pPr marL="2311400" indent="-482600" defTabSz="457200">
              <a:spcBef>
                <a:spcPts val="600"/>
              </a:spcBef>
              <a:buSzPct val="100000"/>
              <a:buFont typeface="Arial"/>
              <a:buChar char="»"/>
              <a:defRPr sz="38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11998697" y="9114113"/>
            <a:ext cx="355867" cy="371345"/>
          </a:xfrm>
          <a:prstGeom prst="rect">
            <a:avLst/>
          </a:prstGeom>
        </p:spPr>
        <p:txBody>
          <a:bodyPr lIns="65022" tIns="65022" rIns="65022" bIns="65022" anchor="ctr"/>
          <a:lstStyle>
            <a:lvl1pPr algn="r" defTabSz="457200">
              <a:defRPr>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44" name="Title Text"/>
          <p:cNvSpPr txBox="1"/>
          <p:nvPr>
            <p:ph type="title"/>
          </p:nvPr>
        </p:nvSpPr>
        <p:spPr>
          <a:xfrm>
            <a:off x="650238" y="130950"/>
            <a:ext cx="11704326" cy="2144892"/>
          </a:xfrm>
          <a:prstGeom prst="rect">
            <a:avLst/>
          </a:prstGeom>
        </p:spPr>
        <p:txBody>
          <a:bodyPr lIns="65022" tIns="65022" rIns="65022" bIns="65022"/>
          <a:lstStyle>
            <a:lvl1pPr defTabSz="457200">
              <a:defRPr sz="6200">
                <a:latin typeface="Trebuchet MS"/>
                <a:ea typeface="Trebuchet MS"/>
                <a:cs typeface="Trebuchet MS"/>
                <a:sym typeface="Trebuchet MS"/>
              </a:defRPr>
            </a:lvl1pPr>
          </a:lstStyle>
          <a:p>
            <a:pPr/>
            <a:r>
              <a:t>Title Text</a:t>
            </a:r>
          </a:p>
        </p:txBody>
      </p:sp>
      <p:sp>
        <p:nvSpPr>
          <p:cNvPr id="145" name="Slide Number"/>
          <p:cNvSpPr txBox="1"/>
          <p:nvPr>
            <p:ph type="sldNum" sz="quarter" idx="2"/>
          </p:nvPr>
        </p:nvSpPr>
        <p:spPr>
          <a:xfrm>
            <a:off x="11998697" y="9114113"/>
            <a:ext cx="355867" cy="371345"/>
          </a:xfrm>
          <a:prstGeom prst="rect">
            <a:avLst/>
          </a:prstGeom>
        </p:spPr>
        <p:txBody>
          <a:bodyPr lIns="65022" tIns="65022" rIns="65022" bIns="65022" anchor="ctr"/>
          <a:lstStyle>
            <a:lvl1pPr algn="r" defTabSz="457200">
              <a:defRPr>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52" name="Title Text"/>
          <p:cNvSpPr txBox="1"/>
          <p:nvPr>
            <p:ph type="title"/>
          </p:nvPr>
        </p:nvSpPr>
        <p:spPr>
          <a:xfrm>
            <a:off x="650238" y="130950"/>
            <a:ext cx="11704326" cy="2144892"/>
          </a:xfrm>
          <a:prstGeom prst="rect">
            <a:avLst/>
          </a:prstGeom>
        </p:spPr>
        <p:txBody>
          <a:bodyPr lIns="65022" tIns="65022" rIns="65022" bIns="65022"/>
          <a:lstStyle>
            <a:lvl1pPr defTabSz="457200">
              <a:defRPr sz="6200">
                <a:latin typeface="Trebuchet MS"/>
                <a:ea typeface="Trebuchet MS"/>
                <a:cs typeface="Trebuchet MS"/>
                <a:sym typeface="Trebuchet MS"/>
              </a:defRPr>
            </a:lvl1pPr>
          </a:lstStyle>
          <a:p>
            <a:pPr/>
            <a:r>
              <a:t>Title Text</a:t>
            </a:r>
          </a:p>
        </p:txBody>
      </p:sp>
      <p:sp>
        <p:nvSpPr>
          <p:cNvPr id="153" name="Body Level One…"/>
          <p:cNvSpPr txBox="1"/>
          <p:nvPr>
            <p:ph type="body" idx="1"/>
          </p:nvPr>
        </p:nvSpPr>
        <p:spPr>
          <a:xfrm>
            <a:off x="650238" y="2275838"/>
            <a:ext cx="11704326" cy="7477763"/>
          </a:xfrm>
          <a:prstGeom prst="rect">
            <a:avLst/>
          </a:prstGeom>
        </p:spPr>
        <p:txBody>
          <a:bodyPr lIns="65022" tIns="65022" rIns="65022" bIns="65022" anchor="t"/>
          <a:lstStyle>
            <a:lvl1pPr marL="471487" indent="-471487" defTabSz="457200">
              <a:spcBef>
                <a:spcPts val="700"/>
              </a:spcBef>
              <a:buSzPct val="100000"/>
              <a:buFont typeface="Arial"/>
              <a:defRPr sz="4400">
                <a:latin typeface="Trebuchet MS"/>
                <a:ea typeface="Trebuchet MS"/>
                <a:cs typeface="Trebuchet MS"/>
                <a:sym typeface="Trebuchet MS"/>
              </a:defRPr>
            </a:lvl1pPr>
            <a:lvl2pPr marL="906234" indent="-449033" defTabSz="457200">
              <a:spcBef>
                <a:spcPts val="700"/>
              </a:spcBef>
              <a:buSzPct val="100000"/>
              <a:buFont typeface="Arial"/>
              <a:buChar char="–"/>
              <a:defRPr sz="4400">
                <a:latin typeface="Trebuchet MS"/>
                <a:ea typeface="Trebuchet MS"/>
                <a:cs typeface="Trebuchet MS"/>
                <a:sym typeface="Trebuchet MS"/>
              </a:defRPr>
            </a:lvl2pPr>
            <a:lvl3pPr indent="-419100" defTabSz="457200">
              <a:spcBef>
                <a:spcPts val="700"/>
              </a:spcBef>
              <a:buSzPct val="100000"/>
              <a:buFont typeface="Arial"/>
              <a:defRPr sz="4400">
                <a:latin typeface="Trebuchet MS"/>
                <a:ea typeface="Trebuchet MS"/>
                <a:cs typeface="Trebuchet MS"/>
                <a:sym typeface="Trebuchet MS"/>
              </a:defRPr>
            </a:lvl3pPr>
            <a:lvl4pPr marL="1874520" indent="-502919" defTabSz="457200">
              <a:spcBef>
                <a:spcPts val="700"/>
              </a:spcBef>
              <a:buSzPct val="100000"/>
              <a:buFont typeface="Arial"/>
              <a:buChar char="–"/>
              <a:defRPr sz="4400">
                <a:latin typeface="Trebuchet MS"/>
                <a:ea typeface="Trebuchet MS"/>
                <a:cs typeface="Trebuchet MS"/>
                <a:sym typeface="Trebuchet MS"/>
              </a:defRPr>
            </a:lvl4pPr>
            <a:lvl5pPr marL="2331720" indent="-502920" defTabSz="457200">
              <a:spcBef>
                <a:spcPts val="700"/>
              </a:spcBef>
              <a:buSzPct val="100000"/>
              <a:buFont typeface="Arial"/>
              <a:buChar char="»"/>
              <a:defRPr sz="44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xfrm>
            <a:off x="11998697" y="9114113"/>
            <a:ext cx="355867" cy="371345"/>
          </a:xfrm>
          <a:prstGeom prst="rect">
            <a:avLst/>
          </a:prstGeom>
        </p:spPr>
        <p:txBody>
          <a:bodyPr lIns="65022" tIns="65022" rIns="65022" bIns="65022" anchor="ctr"/>
          <a:lstStyle>
            <a:lvl1pPr algn="r" defTabSz="457200">
              <a:defRPr>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61" name="Title Text"/>
          <p:cNvSpPr txBox="1"/>
          <p:nvPr>
            <p:ph type="title"/>
          </p:nvPr>
        </p:nvSpPr>
        <p:spPr>
          <a:xfrm>
            <a:off x="650238" y="130951"/>
            <a:ext cx="11704324" cy="2144890"/>
          </a:xfrm>
          <a:prstGeom prst="rect">
            <a:avLst/>
          </a:prstGeom>
        </p:spPr>
        <p:txBody>
          <a:bodyPr lIns="65022" tIns="65022" rIns="65022" bIns="65022"/>
          <a:lstStyle>
            <a:lvl1pPr defTabSz="650240">
              <a:defRPr sz="6200">
                <a:latin typeface="Calibri"/>
                <a:ea typeface="Calibri"/>
                <a:cs typeface="Calibri"/>
                <a:sym typeface="Calibri"/>
              </a:defRPr>
            </a:lvl1pPr>
          </a:lstStyle>
          <a:p>
            <a:pPr/>
            <a:r>
              <a:t>Title Text</a:t>
            </a:r>
          </a:p>
        </p:txBody>
      </p:sp>
      <p:sp>
        <p:nvSpPr>
          <p:cNvPr id="162" name="Body Level One…"/>
          <p:cNvSpPr txBox="1"/>
          <p:nvPr>
            <p:ph type="body" idx="1"/>
          </p:nvPr>
        </p:nvSpPr>
        <p:spPr>
          <a:xfrm>
            <a:off x="650238" y="2275838"/>
            <a:ext cx="11704324" cy="7477762"/>
          </a:xfrm>
          <a:prstGeom prst="rect">
            <a:avLst/>
          </a:prstGeom>
        </p:spPr>
        <p:txBody>
          <a:bodyPr lIns="65022" tIns="65022" rIns="65022" bIns="65022" anchor="t"/>
          <a:lstStyle>
            <a:lvl1pPr marL="471487" indent="-471487" defTabSz="650240">
              <a:spcBef>
                <a:spcPts val="1000"/>
              </a:spcBef>
              <a:buSzPct val="100000"/>
              <a:buFont typeface="Arial"/>
              <a:defRPr sz="4400">
                <a:latin typeface="Calibri"/>
                <a:ea typeface="Calibri"/>
                <a:cs typeface="Calibri"/>
                <a:sym typeface="Calibri"/>
              </a:defRPr>
            </a:lvl1pPr>
            <a:lvl2pPr marL="906234" indent="-449034" defTabSz="650240">
              <a:spcBef>
                <a:spcPts val="1000"/>
              </a:spcBef>
              <a:buSzPct val="100000"/>
              <a:buFont typeface="Arial"/>
              <a:buChar char="–"/>
              <a:defRPr sz="4400">
                <a:latin typeface="Calibri"/>
                <a:ea typeface="Calibri"/>
                <a:cs typeface="Calibri"/>
                <a:sym typeface="Calibri"/>
              </a:defRPr>
            </a:lvl2pPr>
            <a:lvl3pPr indent="-419100" defTabSz="650240">
              <a:spcBef>
                <a:spcPts val="1000"/>
              </a:spcBef>
              <a:buSzPct val="100000"/>
              <a:buFont typeface="Arial"/>
              <a:defRPr sz="4400">
                <a:latin typeface="Calibri"/>
                <a:ea typeface="Calibri"/>
                <a:cs typeface="Calibri"/>
                <a:sym typeface="Calibri"/>
              </a:defRPr>
            </a:lvl3pPr>
            <a:lvl4pPr marL="1874520" indent="-502919" defTabSz="650240">
              <a:spcBef>
                <a:spcPts val="1000"/>
              </a:spcBef>
              <a:buSzPct val="100000"/>
              <a:buFont typeface="Arial"/>
              <a:buChar char="–"/>
              <a:defRPr sz="4400">
                <a:latin typeface="Calibri"/>
                <a:ea typeface="Calibri"/>
                <a:cs typeface="Calibri"/>
                <a:sym typeface="Calibri"/>
              </a:defRPr>
            </a:lvl4pPr>
            <a:lvl5pPr marL="2331720" indent="-502920" defTabSz="65024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3" name="Slide Number"/>
          <p:cNvSpPr txBox="1"/>
          <p:nvPr>
            <p:ph type="sldNum" sz="quarter" idx="2"/>
          </p:nvPr>
        </p:nvSpPr>
        <p:spPr>
          <a:xfrm>
            <a:off x="11998693" y="9114113"/>
            <a:ext cx="355869" cy="371347"/>
          </a:xfrm>
          <a:prstGeom prst="rect">
            <a:avLst/>
          </a:prstGeom>
        </p:spPr>
        <p:txBody>
          <a:bodyPr lIns="65022" tIns="65022" rIns="65022" bIns="65022" anchor="ctr"/>
          <a:lstStyle>
            <a:lvl1pPr algn="r" defTabSz="65024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170" name="Image"/>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171" name="Title Text"/>
          <p:cNvSpPr txBox="1"/>
          <p:nvPr>
            <p:ph type="title"/>
          </p:nvPr>
        </p:nvSpPr>
        <p:spPr>
          <a:xfrm>
            <a:off x="1270000" y="6718300"/>
            <a:ext cx="10464800" cy="1422400"/>
          </a:xfrm>
          <a:prstGeom prst="rect">
            <a:avLst/>
          </a:prstGeom>
        </p:spPr>
        <p:txBody>
          <a:bodyPr anchor="b"/>
          <a:lstStyle/>
          <a:p>
            <a:pPr/>
            <a:r>
              <a:t>Title Text</a:t>
            </a:r>
          </a:p>
        </p:txBody>
      </p:sp>
      <p:sp>
        <p:nvSpPr>
          <p:cNvPr id="17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80"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181" name="Title Text"/>
          <p:cNvSpPr txBox="1"/>
          <p:nvPr>
            <p:ph type="title"/>
          </p:nvPr>
        </p:nvSpPr>
        <p:spPr>
          <a:prstGeom prst="rect">
            <a:avLst/>
          </a:prstGeom>
        </p:spPr>
        <p:txBody>
          <a:bodyPr/>
          <a:lstStyle/>
          <a:p>
            <a:pPr/>
            <a:r>
              <a:t>Title Text</a:t>
            </a:r>
          </a:p>
        </p:txBody>
      </p:sp>
      <p:sp>
        <p:nvSpPr>
          <p:cNvPr id="182"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183"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90" name="Title Text"/>
          <p:cNvSpPr txBox="1"/>
          <p:nvPr>
            <p:ph type="title"/>
          </p:nvPr>
        </p:nvSpPr>
        <p:spPr>
          <a:xfrm>
            <a:off x="650238" y="390595"/>
            <a:ext cx="11704326" cy="1625602"/>
          </a:xfrm>
          <a:prstGeom prst="rect">
            <a:avLst/>
          </a:prstGeom>
        </p:spPr>
        <p:txBody>
          <a:bodyPr lIns="65022" tIns="65022" rIns="65022" bIns="65022"/>
          <a:lstStyle>
            <a:lvl1pPr defTabSz="650240">
              <a:defRPr sz="6200">
                <a:latin typeface="Trebuchet MS"/>
                <a:ea typeface="Trebuchet MS"/>
                <a:cs typeface="Trebuchet MS"/>
                <a:sym typeface="Trebuchet MS"/>
              </a:defRPr>
            </a:lvl1pPr>
          </a:lstStyle>
          <a:p>
            <a:pPr/>
            <a:r>
              <a:t>Title Text</a:t>
            </a:r>
          </a:p>
        </p:txBody>
      </p:sp>
      <p:sp>
        <p:nvSpPr>
          <p:cNvPr id="191" name="Body Level One…"/>
          <p:cNvSpPr txBox="1"/>
          <p:nvPr>
            <p:ph type="body" sz="half" idx="1"/>
          </p:nvPr>
        </p:nvSpPr>
        <p:spPr>
          <a:xfrm>
            <a:off x="650238" y="2275838"/>
            <a:ext cx="5743791" cy="6436930"/>
          </a:xfrm>
          <a:prstGeom prst="rect">
            <a:avLst/>
          </a:prstGeom>
        </p:spPr>
        <p:txBody>
          <a:bodyPr lIns="65022" tIns="65022" rIns="65022" bIns="65022" anchor="t"/>
          <a:lstStyle>
            <a:lvl1pPr marL="465363" indent="-465363" defTabSz="650240">
              <a:spcBef>
                <a:spcPts val="900"/>
              </a:spcBef>
              <a:buSzPct val="100000"/>
              <a:buFont typeface="Arial"/>
              <a:defRPr sz="3800">
                <a:latin typeface="Trebuchet MS"/>
                <a:ea typeface="Trebuchet MS"/>
                <a:cs typeface="Trebuchet MS"/>
                <a:sym typeface="Trebuchet MS"/>
              </a:defRPr>
            </a:lvl1pPr>
            <a:lvl2pPr marL="909637" indent="-452437" defTabSz="650240">
              <a:spcBef>
                <a:spcPts val="900"/>
              </a:spcBef>
              <a:buSzPct val="100000"/>
              <a:buFont typeface="Arial"/>
              <a:buChar char="–"/>
              <a:defRPr sz="3800">
                <a:latin typeface="Trebuchet MS"/>
                <a:ea typeface="Trebuchet MS"/>
                <a:cs typeface="Trebuchet MS"/>
                <a:sym typeface="Trebuchet MS"/>
              </a:defRPr>
            </a:lvl2pPr>
            <a:lvl3pPr marL="1348738" indent="-434338" defTabSz="650240">
              <a:spcBef>
                <a:spcPts val="900"/>
              </a:spcBef>
              <a:buSzPct val="100000"/>
              <a:buFont typeface="Arial"/>
              <a:defRPr sz="3800">
                <a:latin typeface="Trebuchet MS"/>
                <a:ea typeface="Trebuchet MS"/>
                <a:cs typeface="Trebuchet MS"/>
                <a:sym typeface="Trebuchet MS"/>
              </a:defRPr>
            </a:lvl3pPr>
            <a:lvl4pPr marL="1854200" indent="-482600" defTabSz="650240">
              <a:spcBef>
                <a:spcPts val="900"/>
              </a:spcBef>
              <a:buSzPct val="100000"/>
              <a:buFont typeface="Arial"/>
              <a:buChar char="–"/>
              <a:defRPr sz="3800">
                <a:latin typeface="Trebuchet MS"/>
                <a:ea typeface="Trebuchet MS"/>
                <a:cs typeface="Trebuchet MS"/>
                <a:sym typeface="Trebuchet MS"/>
              </a:defRPr>
            </a:lvl4pPr>
            <a:lvl5pPr marL="2311400" indent="-482600" defTabSz="650240">
              <a:spcBef>
                <a:spcPts val="900"/>
              </a:spcBef>
              <a:buSzPct val="100000"/>
              <a:buFont typeface="Arial"/>
              <a:buChar char="»"/>
              <a:defRPr sz="38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192" name="Slide Number"/>
          <p:cNvSpPr txBox="1"/>
          <p:nvPr>
            <p:ph type="sldNum" sz="quarter" idx="2"/>
          </p:nvPr>
        </p:nvSpPr>
        <p:spPr>
          <a:xfrm>
            <a:off x="11998695" y="9114113"/>
            <a:ext cx="355866" cy="371345"/>
          </a:xfrm>
          <a:prstGeom prst="rect">
            <a:avLst/>
          </a:prstGeom>
        </p:spPr>
        <p:txBody>
          <a:bodyPr lIns="65022" tIns="65022" rIns="65022" bIns="65022" anchor="ctr"/>
          <a:lstStyle>
            <a:lvl1pPr algn="r" defTabSz="650240">
              <a:defRPr>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99" name="Title Text"/>
          <p:cNvSpPr txBox="1"/>
          <p:nvPr>
            <p:ph type="title"/>
          </p:nvPr>
        </p:nvSpPr>
        <p:spPr>
          <a:xfrm>
            <a:off x="650238" y="390595"/>
            <a:ext cx="11704326" cy="1625603"/>
          </a:xfrm>
          <a:prstGeom prst="rect">
            <a:avLst/>
          </a:prstGeom>
        </p:spPr>
        <p:txBody>
          <a:bodyPr lIns="65022" tIns="65022" rIns="65022" bIns="65022"/>
          <a:lstStyle>
            <a:lvl1pPr defTabSz="650240">
              <a:defRPr sz="5800">
                <a:latin typeface="Trebuchet MS"/>
                <a:ea typeface="Trebuchet MS"/>
                <a:cs typeface="Trebuchet MS"/>
                <a:sym typeface="Trebuchet MS"/>
              </a:defRPr>
            </a:lvl1pPr>
          </a:lstStyle>
          <a:p>
            <a:pPr/>
            <a:r>
              <a:t>Title Text</a:t>
            </a:r>
          </a:p>
        </p:txBody>
      </p:sp>
      <p:sp>
        <p:nvSpPr>
          <p:cNvPr id="200" name="Body Level One…"/>
          <p:cNvSpPr txBox="1"/>
          <p:nvPr>
            <p:ph type="body" idx="1"/>
          </p:nvPr>
        </p:nvSpPr>
        <p:spPr>
          <a:xfrm>
            <a:off x="650238" y="2275838"/>
            <a:ext cx="11704326" cy="6436930"/>
          </a:xfrm>
          <a:prstGeom prst="rect">
            <a:avLst/>
          </a:prstGeom>
        </p:spPr>
        <p:txBody>
          <a:bodyPr lIns="65022" tIns="65022" rIns="65022" bIns="65022" anchor="t"/>
          <a:lstStyle>
            <a:lvl1pPr marL="450056" indent="-450056" defTabSz="650240">
              <a:spcBef>
                <a:spcPts val="900"/>
              </a:spcBef>
              <a:buSzPct val="100000"/>
              <a:buFont typeface="Arial"/>
              <a:defRPr sz="4200">
                <a:latin typeface="Trebuchet MS"/>
                <a:ea typeface="Trebuchet MS"/>
                <a:cs typeface="Trebuchet MS"/>
                <a:sym typeface="Trebuchet MS"/>
              </a:defRPr>
            </a:lvl1pPr>
            <a:lvl2pPr marL="885824" indent="-428623" defTabSz="650240">
              <a:spcBef>
                <a:spcPts val="900"/>
              </a:spcBef>
              <a:buSzPct val="100000"/>
              <a:buFont typeface="Arial"/>
              <a:buChar char="–"/>
              <a:defRPr sz="4200">
                <a:latin typeface="Trebuchet MS"/>
                <a:ea typeface="Trebuchet MS"/>
                <a:cs typeface="Trebuchet MS"/>
                <a:sym typeface="Trebuchet MS"/>
              </a:defRPr>
            </a:lvl2pPr>
            <a:lvl3pPr marL="1314450" indent="-400050" defTabSz="650240">
              <a:spcBef>
                <a:spcPts val="900"/>
              </a:spcBef>
              <a:buSzPct val="100000"/>
              <a:buFont typeface="Arial"/>
              <a:defRPr sz="4200">
                <a:latin typeface="Trebuchet MS"/>
                <a:ea typeface="Trebuchet MS"/>
                <a:cs typeface="Trebuchet MS"/>
                <a:sym typeface="Trebuchet MS"/>
              </a:defRPr>
            </a:lvl3pPr>
            <a:lvl4pPr marL="1851660" indent="-480060" defTabSz="650240">
              <a:spcBef>
                <a:spcPts val="900"/>
              </a:spcBef>
              <a:buSzPct val="100000"/>
              <a:buFont typeface="Arial"/>
              <a:buChar char="–"/>
              <a:defRPr sz="4200">
                <a:latin typeface="Trebuchet MS"/>
                <a:ea typeface="Trebuchet MS"/>
                <a:cs typeface="Trebuchet MS"/>
                <a:sym typeface="Trebuchet MS"/>
              </a:defRPr>
            </a:lvl4pPr>
            <a:lvl5pPr marL="2308860" indent="-480060" defTabSz="650240">
              <a:spcBef>
                <a:spcPts val="900"/>
              </a:spcBef>
              <a:buSzPct val="100000"/>
              <a:buFont typeface="Arial"/>
              <a:buChar char="»"/>
              <a:defRPr sz="42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201" name="Slide Number"/>
          <p:cNvSpPr txBox="1"/>
          <p:nvPr>
            <p:ph type="sldNum" sz="quarter" idx="2"/>
          </p:nvPr>
        </p:nvSpPr>
        <p:spPr>
          <a:xfrm>
            <a:off x="12025337" y="9133163"/>
            <a:ext cx="329227" cy="333245"/>
          </a:xfrm>
          <a:prstGeom prst="rect">
            <a:avLst/>
          </a:prstGeom>
        </p:spPr>
        <p:txBody>
          <a:bodyPr lIns="65022" tIns="65022" rIns="65022" bIns="65022" anchor="ctr"/>
          <a:lstStyle>
            <a:lvl1pPr algn="r" defTabSz="650240">
              <a:defRPr sz="1400">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Image"/>
          <p:cNvSpPr/>
          <p:nvPr>
            <p:ph type="pic" sz="quarter" idx="14"/>
          </p:nvPr>
        </p:nvSpPr>
        <p:spPr>
          <a:xfrm>
            <a:off x="6718300" y="889000"/>
            <a:ext cx="5334000" cy="3771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lgn="ctr" defTabSz="584200">
              <a:defRPr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Neue Medium"/>
          <a:ea typeface="Helvetica Neue Medium"/>
          <a:cs typeface="Helvetica Neue Medium"/>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hyperlink" Target="http://www.gilb.com/dl24" TargetMode="External"/><Relationship Id="rId4" Type="http://schemas.openxmlformats.org/officeDocument/2006/relationships/hyperlink" Target="mailto:tom@Gilb.com" TargetMode="Externa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1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hyperlink" Target="http://seekingalpha.com/search/transcripts?term=Elon+Reeve+Musk&amp;source=participant" TargetMode="External"/><Relationship Id="rId4" Type="http://schemas.openxmlformats.org/officeDocument/2006/relationships/hyperlink" Target="http://seekingalpha.com/article/3642146-tesla-motors-tsla-elon-reeve-musk-on-q3-2015-results-earnings-call-transcript?page=2&amp;p=qanda&amp;l=last" TargetMode="External"/><Relationship Id="rId5" Type="http://schemas.openxmlformats.org/officeDocument/2006/relationships/image" Target="../media/image1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16.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17.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hyperlink" Target="http://www.gilb.com/dl568" TargetMode="Externa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gilb.com/offers/FnExtaw9" TargetMode="External"/><Relationship Id="rId3" Type="http://schemas.openxmlformats.org/officeDocument/2006/relationships/image" Target="../media/image19.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Evidence-based Dynamic Investment…"/>
          <p:cNvSpPr txBox="1"/>
          <p:nvPr>
            <p:ph type="ctrTitle"/>
          </p:nvPr>
        </p:nvSpPr>
        <p:spPr>
          <a:xfrm>
            <a:off x="4591" y="1176677"/>
            <a:ext cx="13000210" cy="2705101"/>
          </a:xfrm>
          <a:prstGeom prst="rect">
            <a:avLst/>
          </a:prstGeom>
        </p:spPr>
        <p:txBody>
          <a:bodyPr anchor="t"/>
          <a:lstStyle/>
          <a:p>
            <a:pPr defTabSz="479044">
              <a:defRPr sz="5000">
                <a:latin typeface="Roboto"/>
                <a:ea typeface="Roboto"/>
                <a:cs typeface="Roboto"/>
                <a:sym typeface="Roboto"/>
              </a:defRPr>
            </a:pPr>
            <a:r>
              <a:t>Evidence-based Dynamic Investment </a:t>
            </a:r>
            <a:endParaRPr sz="6500"/>
          </a:p>
          <a:p>
            <a:pPr defTabSz="479044">
              <a:defRPr sz="5000">
                <a:latin typeface="Roboto"/>
                <a:ea typeface="Roboto"/>
                <a:cs typeface="Roboto"/>
                <a:sym typeface="Roboto"/>
              </a:defRPr>
            </a:pPr>
            <a:r>
              <a:t>or </a:t>
            </a:r>
            <a:r>
              <a:rPr b="1" sz="6600"/>
              <a:t>'Agile Investment’ </a:t>
            </a:r>
          </a:p>
        </p:txBody>
      </p:sp>
      <p:sp>
        <p:nvSpPr>
          <p:cNvPr id="211" name="Tom @ Gilb . com…"/>
          <p:cNvSpPr txBox="1"/>
          <p:nvPr>
            <p:ph type="subTitle" sz="half" idx="1"/>
          </p:nvPr>
        </p:nvSpPr>
        <p:spPr>
          <a:xfrm>
            <a:off x="6612652" y="4868059"/>
            <a:ext cx="11548972" cy="2311401"/>
          </a:xfrm>
          <a:prstGeom prst="rect">
            <a:avLst/>
          </a:prstGeom>
        </p:spPr>
        <p:txBody>
          <a:bodyPr/>
          <a:lstStyle/>
          <a:p>
            <a:pPr algn="l" defTabSz="537462">
              <a:lnSpc>
                <a:spcPct val="120000"/>
              </a:lnSpc>
              <a:defRPr b="1" sz="2500">
                <a:latin typeface="Roboto"/>
                <a:ea typeface="Roboto"/>
                <a:cs typeface="Roboto"/>
                <a:sym typeface="Roboto"/>
              </a:defRPr>
            </a:pPr>
            <a:r>
              <a:t>Tom @ Gilb . com</a:t>
            </a:r>
            <a:endParaRPr sz="3100"/>
          </a:p>
          <a:p>
            <a:pPr algn="l" defTabSz="537462">
              <a:lnSpc>
                <a:spcPct val="120000"/>
              </a:lnSpc>
              <a:defRPr sz="2500">
                <a:latin typeface="Roboto"/>
                <a:ea typeface="Roboto"/>
                <a:cs typeface="Roboto"/>
                <a:sym typeface="Roboto"/>
              </a:defRPr>
            </a:pPr>
            <a:r>
              <a:t>Investor Breakfast Club  X</a:t>
            </a:r>
            <a:endParaRPr sz="3100"/>
          </a:p>
          <a:p>
            <a:pPr algn="l" defTabSz="537462">
              <a:lnSpc>
                <a:spcPct val="120000"/>
              </a:lnSpc>
              <a:defRPr sz="2500">
                <a:latin typeface="Roboto"/>
                <a:ea typeface="Roboto"/>
                <a:cs typeface="Roboto"/>
                <a:sym typeface="Roboto"/>
              </a:defRPr>
            </a:pPr>
            <a:r>
              <a:t>25th April 2019</a:t>
            </a:r>
            <a:endParaRPr sz="3100"/>
          </a:p>
          <a:p>
            <a:pPr algn="l" defTabSz="537462">
              <a:lnSpc>
                <a:spcPct val="120000"/>
              </a:lnSpc>
              <a:defRPr sz="2500">
                <a:latin typeface="Roboto"/>
                <a:ea typeface="Roboto"/>
                <a:cs typeface="Roboto"/>
                <a:sym typeface="Roboto"/>
              </a:defRPr>
            </a:pPr>
            <a:r>
              <a:t>09:15 to 09:30 (15 minutes)</a:t>
            </a:r>
          </a:p>
        </p:txBody>
      </p:sp>
      <p:pic>
        <p:nvPicPr>
          <p:cNvPr id="212" name="Tom arms folded looking pensive.png" descr="Tom arms folded looking pensive.png"/>
          <p:cNvPicPr>
            <a:picLocks noChangeAspect="1"/>
          </p:cNvPicPr>
          <p:nvPr/>
        </p:nvPicPr>
        <p:blipFill>
          <a:blip r:embed="rId2">
            <a:extLst/>
          </a:blip>
          <a:stretch>
            <a:fillRect/>
          </a:stretch>
        </p:blipFill>
        <p:spPr>
          <a:xfrm>
            <a:off x="2968487" y="5040336"/>
            <a:ext cx="3530526" cy="3605011"/>
          </a:xfrm>
          <a:prstGeom prst="rect">
            <a:avLst/>
          </a:prstGeom>
          <a:ln w="12700">
            <a:miter lim="400000"/>
          </a:ln>
        </p:spPr>
      </p:pic>
      <p:sp>
        <p:nvSpPr>
          <p:cNvPr id="213" name="Łącznik prosty 5"/>
          <p:cNvSpPr/>
          <p:nvPr/>
        </p:nvSpPr>
        <p:spPr>
          <a:xfrm flipV="1">
            <a:off x="-1" y="3792877"/>
            <a:ext cx="13004802" cy="8890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lide Number"/>
          <p:cNvSpPr txBox="1"/>
          <p:nvPr>
            <p:ph type="sldNum" sz="quarter" idx="2"/>
          </p:nvPr>
        </p:nvSpPr>
        <p:spPr>
          <a:xfrm>
            <a:off x="6299281" y="9114111"/>
            <a:ext cx="397017" cy="409445"/>
          </a:xfrm>
          <a:prstGeom prst="rect">
            <a:avLst/>
          </a:prstGeom>
          <a:extLst>
            <a:ext uri="{C572A759-6A51-4108-AA02-DFA0A04FC94B}">
              <ma14:wrappingTextBoxFlag xmlns:ma14="http://schemas.microsoft.com/office/mac/drawingml/2011/main" val="1"/>
            </a:ext>
          </a:extLst>
        </p:spPr>
        <p:txBody>
          <a:bodyPr/>
          <a:lstStyle>
            <a:lvl1pPr>
              <a:defRPr>
                <a:latin typeface="Roboto"/>
                <a:ea typeface="Roboto"/>
                <a:cs typeface="Roboto"/>
                <a:sym typeface="Roboto"/>
              </a:defRPr>
            </a:lvl1pPr>
          </a:lstStyle>
          <a:p>
            <a:pPr/>
            <a:fld id="{86CB4B4D-7CA3-9044-876B-883B54F8677D}" type="slidenum"/>
          </a:p>
        </p:txBody>
      </p:sp>
      <p:sp>
        <p:nvSpPr>
          <p:cNvPr id="276" name="Evidence-based Dynamic Investment…"/>
          <p:cNvSpPr txBox="1"/>
          <p:nvPr/>
        </p:nvSpPr>
        <p:spPr>
          <a:xfrm>
            <a:off x="673100" y="831849"/>
            <a:ext cx="12331700"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79044">
              <a:defRPr b="1" sz="4000">
                <a:solidFill>
                  <a:srgbClr val="FFFFFF"/>
                </a:solidFill>
                <a:latin typeface="Roboto"/>
                <a:ea typeface="Roboto"/>
                <a:cs typeface="Roboto"/>
                <a:sym typeface="Roboto"/>
              </a:defRPr>
            </a:pPr>
            <a:r>
              <a:t>EXAMPLE: </a:t>
            </a:r>
            <a:endParaRPr sz="6500"/>
          </a:p>
          <a:p>
            <a:pPr defTabSz="479044">
              <a:defRPr sz="4000">
                <a:latin typeface="Roboto"/>
                <a:ea typeface="Roboto"/>
                <a:cs typeface="Roboto"/>
                <a:sym typeface="Roboto"/>
              </a:defRPr>
            </a:pPr>
            <a:r>
              <a:t>Triba/claned.com | Quantification of a Critical Value  </a:t>
            </a:r>
          </a:p>
        </p:txBody>
      </p:sp>
      <p:sp>
        <p:nvSpPr>
          <p:cNvPr id="277" name="Prostokąt 1"/>
          <p:cNvSpPr txBox="1"/>
          <p:nvPr/>
        </p:nvSpPr>
        <p:spPr>
          <a:xfrm>
            <a:off x="739775" y="2522308"/>
            <a:ext cx="12426950" cy="4701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50000"/>
              </a:lnSpc>
              <a:defRPr b="1" sz="2800">
                <a:latin typeface="Roboto"/>
                <a:ea typeface="Roboto"/>
                <a:cs typeface="Roboto"/>
                <a:sym typeface="Roboto"/>
              </a:defRPr>
            </a:pPr>
            <a:r>
              <a:t>COMPETITIVE DIFFERENTIATION</a:t>
            </a:r>
            <a:endParaRPr sz="2000"/>
          </a:p>
          <a:p>
            <a:pPr>
              <a:lnSpc>
                <a:spcPct val="150000"/>
              </a:lnSpc>
              <a:defRPr b="1" sz="2000">
                <a:latin typeface="Roboto"/>
                <a:ea typeface="Roboto"/>
                <a:cs typeface="Roboto"/>
                <a:sym typeface="Roboto"/>
              </a:defRPr>
            </a:pPr>
            <a:r>
              <a:t>				</a:t>
            </a:r>
            <a:endParaRPr>
              <a:latin typeface="+mj-lt"/>
              <a:ea typeface="+mj-ea"/>
              <a:cs typeface="+mj-cs"/>
              <a:sym typeface="Helvetica"/>
            </a:endParaRPr>
          </a:p>
          <a:p>
            <a:pPr>
              <a:lnSpc>
                <a:spcPct val="150000"/>
              </a:lnSpc>
              <a:defRPr b="1" sz="2000">
                <a:latin typeface="Roboto"/>
                <a:ea typeface="Roboto"/>
                <a:cs typeface="Roboto"/>
                <a:sym typeface="Roboto"/>
              </a:defRPr>
            </a:pPr>
            <a:r>
              <a:t>			</a:t>
            </a:r>
            <a:r>
              <a:t>CUSTOMER VALUE</a:t>
            </a:r>
          </a:p>
          <a:p>
            <a:pPr>
              <a:lnSpc>
                <a:spcPct val="150000"/>
              </a:lnSpc>
              <a:defRPr b="1" sz="2000">
                <a:latin typeface="Roboto"/>
                <a:ea typeface="Roboto"/>
                <a:cs typeface="Roboto"/>
                <a:sym typeface="Roboto"/>
              </a:defRPr>
            </a:pPr>
            <a:r>
              <a:t>		</a:t>
            </a:r>
            <a:r>
              <a:rPr b="0"/>
              <a:t>	</a:t>
            </a:r>
            <a:endParaRPr>
              <a:latin typeface="+mj-lt"/>
              <a:ea typeface="+mj-ea"/>
              <a:cs typeface="+mj-cs"/>
              <a:sym typeface="Helvetica"/>
            </a:endParaRPr>
          </a:p>
          <a:p>
            <a:pPr>
              <a:lnSpc>
                <a:spcPct val="150000"/>
              </a:lnSpc>
              <a:defRPr sz="2000">
                <a:latin typeface="Roboto"/>
                <a:ea typeface="Roboto"/>
                <a:cs typeface="Roboto"/>
                <a:sym typeface="Roboto"/>
              </a:defRPr>
            </a:pPr>
            <a:r>
              <a:t>			</a:t>
            </a:r>
            <a:r>
              <a:t>Scale: </a:t>
            </a:r>
            <a:r>
              <a:t>	</a:t>
            </a:r>
            <a:r>
              <a:t>% of defined [Customers/Users/Institutions] who retain or improve on defined </a:t>
            </a:r>
            <a:r>
              <a:t>							</a:t>
            </a:r>
            <a:r>
              <a:t>[Delight Level] for defined [Periods]</a:t>
            </a:r>
            <a:endParaRPr>
              <a:latin typeface="+mj-lt"/>
              <a:ea typeface="+mj-ea"/>
              <a:cs typeface="+mj-cs"/>
              <a:sym typeface="Helvetica"/>
            </a:endParaRPr>
          </a:p>
          <a:p>
            <a:pPr>
              <a:lnSpc>
                <a:spcPct val="150000"/>
              </a:lnSpc>
              <a:defRPr sz="2000">
                <a:latin typeface="Roboto"/>
                <a:ea typeface="Roboto"/>
                <a:cs typeface="Roboto"/>
                <a:sym typeface="Roboto"/>
              </a:defRPr>
            </a:pPr>
            <a:r>
              <a:t>					</a:t>
            </a:r>
            <a:r>
              <a:t>Meter [Universities, Introduction Year]  Sampling surveys at least 20% of Users</a:t>
            </a:r>
            <a:endParaRPr>
              <a:latin typeface="+mj-lt"/>
              <a:ea typeface="+mj-ea"/>
              <a:cs typeface="+mj-cs"/>
              <a:sym typeface="Helvetica"/>
            </a:endParaRPr>
          </a:p>
          <a:p>
            <a:pPr>
              <a:lnSpc>
                <a:spcPct val="150000"/>
              </a:lnSpc>
              <a:defRPr b="1" sz="2000">
                <a:latin typeface="Roboto"/>
                <a:ea typeface="Roboto"/>
                <a:cs typeface="Roboto"/>
                <a:sym typeface="Roboto"/>
              </a:defRPr>
            </a:pPr>
          </a:p>
          <a:p>
            <a:pPr>
              <a:lnSpc>
                <a:spcPct val="150000"/>
              </a:lnSpc>
              <a:defRPr b="1" sz="2000">
                <a:latin typeface="Roboto"/>
                <a:ea typeface="Roboto"/>
                <a:cs typeface="Roboto"/>
                <a:sym typeface="Roboto"/>
              </a:defRPr>
            </a:pPr>
          </a:p>
        </p:txBody>
      </p:sp>
      <p:sp>
        <p:nvSpPr>
          <p:cNvPr id="278" name="Prostokąt 5"/>
          <p:cNvSpPr/>
          <p:nvPr/>
        </p:nvSpPr>
        <p:spPr>
          <a:xfrm>
            <a:off x="752473" y="2628900"/>
            <a:ext cx="5940428" cy="540000"/>
          </a:xfrm>
          <a:prstGeom prst="rect">
            <a:avLst/>
          </a:prstGeom>
          <a:ln w="25400">
            <a:solidFill>
              <a:srgbClr val="000000"/>
            </a:solidFill>
          </a:ln>
        </p:spPr>
        <p:txBody>
          <a:bodyPr lIns="50800" tIns="50800" rIns="50800" bIns="50800" anchor="ctr"/>
          <a:lstStyle/>
          <a:p>
            <a:pPr algn="ctr" defTabSz="584200">
              <a:defRPr sz="2200">
                <a:solidFill>
                  <a:srgbClr val="FFFFFF"/>
                </a:solidFill>
              </a:defRPr>
            </a:pPr>
          </a:p>
        </p:txBody>
      </p:sp>
      <p:sp>
        <p:nvSpPr>
          <p:cNvPr id="279" name="Prostokąt 6"/>
          <p:cNvSpPr/>
          <p:nvPr/>
        </p:nvSpPr>
        <p:spPr>
          <a:xfrm>
            <a:off x="1920874" y="3625400"/>
            <a:ext cx="2917827" cy="540001"/>
          </a:xfrm>
          <a:prstGeom prst="rect">
            <a:avLst/>
          </a:prstGeom>
          <a:ln w="25400">
            <a:solidFill>
              <a:srgbClr val="000000"/>
            </a:solidFill>
          </a:ln>
        </p:spPr>
        <p:txBody>
          <a:bodyPr lIns="50800" tIns="50800" rIns="50800" bIns="50800" anchor="ctr"/>
          <a:lstStyle/>
          <a:p>
            <a:pPr algn="ctr" defTabSz="584200">
              <a:defRPr sz="2200">
                <a:solidFill>
                  <a:srgbClr val="FFFFFF"/>
                </a:solidFill>
              </a:defRPr>
            </a:pPr>
          </a:p>
        </p:txBody>
      </p:sp>
      <p:sp>
        <p:nvSpPr>
          <p:cNvPr id="280" name="Łącznik: łamany 3"/>
          <p:cNvSpPr/>
          <p:nvPr/>
        </p:nvSpPr>
        <p:spPr>
          <a:xfrm flipH="1" rot="16200000">
            <a:off x="1263936" y="3238462"/>
            <a:ext cx="726501" cy="587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path>
            </a:pathLst>
          </a:custGeom>
          <a:ln w="28575">
            <a:solidFill>
              <a:srgbClr val="000000"/>
            </a:solidFill>
            <a:miter lim="400000"/>
            <a:tailEnd type="triangle"/>
          </a:ln>
        </p:spPr>
        <p:txBody>
          <a:bodyPr lIns="50800" tIns="50800" rIns="50800" bIns="50800" anchor="ctr"/>
          <a:lstStyle/>
          <a:p>
            <a:pPr/>
          </a:p>
        </p:txBody>
      </p:sp>
      <p:graphicFrame>
        <p:nvGraphicFramePr>
          <p:cNvPr id="281" name="Tabela 2"/>
          <p:cNvGraphicFramePr/>
          <p:nvPr/>
        </p:nvGraphicFramePr>
        <p:xfrm>
          <a:off x="1920874" y="6213354"/>
          <a:ext cx="9966326" cy="74168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983163"/>
                <a:gridCol w="4983163"/>
              </a:tblGrid>
              <a:tr h="370840">
                <a:tc>
                  <a:txBody>
                    <a:bodyPr/>
                    <a:lstStyle/>
                    <a:p>
                      <a:pPr>
                        <a:defRPr b="1" sz="2000">
                          <a:latin typeface="Roboto"/>
                          <a:ea typeface="Roboto"/>
                          <a:cs typeface="Roboto"/>
                          <a:sym typeface="Roboto"/>
                        </a:defRPr>
                      </a:pPr>
                    </a:p>
                    <a:p>
                      <a:pPr>
                        <a:defRPr b="1" sz="2000">
                          <a:latin typeface="Roboto"/>
                          <a:ea typeface="Roboto"/>
                          <a:cs typeface="Roboto"/>
                          <a:sym typeface="Roboto"/>
                        </a:defRPr>
                      </a:pPr>
                      <a:r>
                        <a:t>TOLERABLE </a:t>
                      </a:r>
                    </a:p>
                    <a:p>
                      <a:pPr>
                        <a:defRPr b="1" sz="2000">
                          <a:latin typeface="Roboto"/>
                          <a:ea typeface="Roboto"/>
                          <a:cs typeface="Roboto"/>
                          <a:sym typeface="Roboto"/>
                        </a:defRPr>
                      </a:pPr>
                    </a:p>
                    <a:p>
                      <a:pPr>
                        <a:defRPr b="1" sz="2000">
                          <a:latin typeface="Roboto"/>
                          <a:ea typeface="Roboto"/>
                          <a:cs typeface="Roboto"/>
                          <a:sym typeface="Roboto"/>
                        </a:defRPr>
                      </a:pPr>
                      <a:r>
                        <a:t>at least 70% ??  &lt;- SWAG TG</a:t>
                      </a:r>
                    </a:p>
                  </a:txBody>
                  <a:tcPr marL="45720" marR="45720" marT="45720" marB="45720" anchor="ctr" anchorCtr="0" horzOverflow="overflow">
                    <a:lnL w="12700">
                      <a:miter lim="400000"/>
                    </a:lnL>
                    <a:lnT w="12700">
                      <a:miter lim="400000"/>
                    </a:lnT>
                    <a:lnB w="12700">
                      <a:miter lim="400000"/>
                    </a:lnB>
                    <a:solidFill>
                      <a:srgbClr val="FFFF00"/>
                    </a:solidFill>
                  </a:tcPr>
                </a:tc>
                <a:tc>
                  <a:txBody>
                    <a:bodyPr/>
                    <a:lstStyle/>
                    <a:p>
                      <a:pPr>
                        <a:defRPr b="1" sz="2000">
                          <a:latin typeface="Roboto"/>
                          <a:ea typeface="Roboto"/>
                          <a:cs typeface="Roboto"/>
                          <a:sym typeface="Roboto"/>
                        </a:defRPr>
                      </a:pPr>
                    </a:p>
                    <a:p>
                      <a:pPr>
                        <a:defRPr b="1" sz="2000">
                          <a:latin typeface="Roboto"/>
                          <a:ea typeface="Roboto"/>
                          <a:cs typeface="Roboto"/>
                          <a:sym typeface="Roboto"/>
                        </a:defRPr>
                      </a:pPr>
                      <a:r>
                        <a:t>G1:</a:t>
                      </a:r>
                      <a:r>
                        <a:t> </a:t>
                      </a:r>
                      <a:r>
                        <a:t>GOAL </a:t>
                      </a:r>
                    </a:p>
                    <a:p>
                      <a:pPr>
                        <a:defRPr b="1" sz="2000">
                          <a:latin typeface="Roboto"/>
                          <a:ea typeface="Roboto"/>
                          <a:cs typeface="Roboto"/>
                          <a:sym typeface="Roboto"/>
                        </a:defRPr>
                      </a:pPr>
                    </a:p>
                    <a:p>
                      <a:pPr>
                        <a:defRPr b="1" sz="2000">
                          <a:latin typeface="Roboto"/>
                          <a:ea typeface="Roboto"/>
                          <a:cs typeface="Roboto"/>
                          <a:sym typeface="Roboto"/>
                        </a:defRPr>
                      </a:pPr>
                      <a:r>
                        <a:t>at least 90% ??  &lt;- SWAG TG</a:t>
                      </a:r>
                    </a:p>
                  </a:txBody>
                  <a:tcPr marL="45720" marR="45720" marT="45720" marB="45720" anchor="ctr" anchorCtr="0" horzOverflow="overflow">
                    <a:lnR w="12700">
                      <a:miter lim="400000"/>
                    </a:lnR>
                    <a:lnT w="12700">
                      <a:miter lim="400000"/>
                    </a:lnT>
                    <a:lnB w="12700">
                      <a:miter lim="400000"/>
                    </a:lnB>
                    <a:solidFill>
                      <a:srgbClr val="FFFF00"/>
                    </a:solidFill>
                  </a:tcPr>
                </a:tc>
              </a:tr>
              <a:tr h="370840">
                <a:tc gridSpan="2">
                  <a:txBody>
                    <a:bodyPr/>
                    <a:lstStyle/>
                    <a:p>
                      <a:pPr algn="l">
                        <a:defRPr>
                          <a:latin typeface="Roboto"/>
                          <a:ea typeface="Roboto"/>
                          <a:cs typeface="Roboto"/>
                          <a:sym typeface="Roboto"/>
                        </a:defRPr>
                      </a:pPr>
                    </a:p>
                    <a:p>
                      <a:pPr algn="l">
                        <a:defRPr>
                          <a:latin typeface="Roboto"/>
                          <a:ea typeface="Roboto"/>
                          <a:cs typeface="Roboto"/>
                          <a:sym typeface="Roboto"/>
                        </a:defRPr>
                      </a:pPr>
                      <a:r>
                        <a:t>[Institution </a:t>
                      </a:r>
                      <a:r>
                        <a:t> </a:t>
                      </a:r>
                      <a:r>
                        <a:t>= University, Mode = Virtual, Subject = Maths, Size = 100,000, Funding = For Profit, Users = Students, Delight level = Upper 25%, Period = at least 3 years, Deadline = By End 2015 ??, Market = Saudi ]</a:t>
                      </a:r>
                    </a:p>
                    <a:p>
                      <a:pPr algn="l">
                        <a:defRPr>
                          <a:latin typeface="Roboto"/>
                          <a:ea typeface="Roboto"/>
                          <a:cs typeface="Roboto"/>
                          <a:sym typeface="Roboto"/>
                        </a:defRPr>
                      </a:pPr>
                      <a:r>
                        <a:t>  </a:t>
                      </a:r>
                    </a:p>
                  </a:txBody>
                  <a:tcPr marL="45720" marR="45720" marT="45720" marB="45720" anchor="t" anchorCtr="0" horzOverflow="overflow">
                    <a:lnL w="12700">
                      <a:miter lim="400000"/>
                    </a:lnL>
                    <a:lnR w="12700">
                      <a:miter lim="400000"/>
                    </a:lnR>
                    <a:lnT w="12700">
                      <a:miter lim="400000"/>
                    </a:lnT>
                    <a:lnB w="12700">
                      <a:miter lim="400000"/>
                    </a:lnB>
                  </a:tcPr>
                </a:tc>
                <a:tc hMerge="1">
                  <a:tcPr/>
                </a:tc>
              </a:tr>
            </a:tbl>
          </a:graphicData>
        </a:graphic>
      </p:graphicFrame>
      <p:sp>
        <p:nvSpPr>
          <p:cNvPr id="282" name="Łącznik prosty 9"/>
          <p:cNvSpPr/>
          <p:nvPr/>
        </p:nvSpPr>
        <p:spPr>
          <a:xfrm flipV="1">
            <a:off x="-1" y="2324099"/>
            <a:ext cx="13004802" cy="88901"/>
          </a:xfrm>
          <a:prstGeom prst="line">
            <a:avLst/>
          </a:prstGeom>
          <a:ln w="25400">
            <a:solidFill>
              <a:srgbClr val="000000"/>
            </a:solidFill>
            <a:prstDash val="sysDash"/>
            <a:miter lim="400000"/>
          </a:ln>
        </p:spPr>
        <p:txBody>
          <a:bodyPr lIns="45718" tIns="45718" rIns="45718" bIns="45718"/>
          <a:lstStyle/>
          <a:p>
            <a:pPr/>
          </a:p>
        </p:txBody>
      </p:sp>
      <p:sp>
        <p:nvSpPr>
          <p:cNvPr id="283" name="Łącznik prosty 10"/>
          <p:cNvSpPr/>
          <p:nvPr/>
        </p:nvSpPr>
        <p:spPr>
          <a:xfrm>
            <a:off x="1920874" y="6223031"/>
            <a:ext cx="9966327"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trzałka: w górę 9"/>
          <p:cNvSpPr/>
          <p:nvPr/>
        </p:nvSpPr>
        <p:spPr>
          <a:xfrm>
            <a:off x="434492" y="2364743"/>
            <a:ext cx="1918955" cy="576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598"/>
                </a:moveTo>
                <a:lnTo>
                  <a:pt x="10800" y="0"/>
                </a:lnTo>
                <a:lnTo>
                  <a:pt x="21600" y="3598"/>
                </a:lnTo>
                <a:lnTo>
                  <a:pt x="21564" y="3598"/>
                </a:lnTo>
                <a:lnTo>
                  <a:pt x="21564" y="21600"/>
                </a:lnTo>
                <a:lnTo>
                  <a:pt x="36" y="21600"/>
                </a:lnTo>
                <a:lnTo>
                  <a:pt x="36" y="3598"/>
                </a:lnTo>
                <a:close/>
              </a:path>
            </a:pathLst>
          </a:custGeom>
          <a:solidFill>
            <a:srgbClr val="D9D9D9"/>
          </a:solidFill>
          <a:ln w="12700">
            <a:miter lim="400000"/>
          </a:ln>
        </p:spPr>
        <p:txBody>
          <a:bodyPr lIns="50800" tIns="50800" rIns="50800" bIns="50800" anchor="ctr"/>
          <a:lstStyle/>
          <a:p>
            <a:pPr algn="ctr" defTabSz="584200">
              <a:defRPr sz="2200">
                <a:solidFill>
                  <a:srgbClr val="FFFFFF"/>
                </a:solidFill>
              </a:defRPr>
            </a:pPr>
          </a:p>
        </p:txBody>
      </p:sp>
      <p:sp>
        <p:nvSpPr>
          <p:cNvPr id="288" name="Save Human Race…"/>
          <p:cNvSpPr txBox="1"/>
          <p:nvPr>
            <p:ph type="body" sz="half" idx="1"/>
          </p:nvPr>
        </p:nvSpPr>
        <p:spPr>
          <a:xfrm>
            <a:off x="1270000" y="2275837"/>
            <a:ext cx="5124028" cy="6059775"/>
          </a:xfrm>
          <a:prstGeom prst="rect">
            <a:avLst/>
          </a:prstGeom>
        </p:spPr>
        <p:txBody>
          <a:bodyPr/>
          <a:lstStyle/>
          <a:p>
            <a:pPr marL="367637" indent="-367637" defTabSz="361188">
              <a:lnSpc>
                <a:spcPct val="136000"/>
              </a:lnSpc>
              <a:spcBef>
                <a:spcPts val="400"/>
              </a:spcBef>
              <a:defRPr sz="2300">
                <a:solidFill>
                  <a:srgbClr val="0D0D0D"/>
                </a:solidFill>
                <a:latin typeface="Roboto"/>
                <a:ea typeface="Roboto"/>
                <a:cs typeface="Roboto"/>
                <a:sym typeface="Roboto"/>
              </a:defRPr>
            </a:pPr>
            <a:r>
              <a:t>Save Human Race</a:t>
            </a:r>
            <a:endParaRPr>
              <a:solidFill>
                <a:srgbClr val="FF2600"/>
              </a:solidFill>
            </a:endParaRPr>
          </a:p>
          <a:p>
            <a:pPr marL="367637" indent="-367637" defTabSz="361188">
              <a:lnSpc>
                <a:spcPct val="136000"/>
              </a:lnSpc>
              <a:spcBef>
                <a:spcPts val="400"/>
              </a:spcBef>
              <a:defRPr sz="2300">
                <a:solidFill>
                  <a:srgbClr val="0D0D0D"/>
                </a:solidFill>
                <a:latin typeface="Roboto"/>
                <a:ea typeface="Roboto"/>
                <a:cs typeface="Roboto"/>
                <a:sym typeface="Roboto"/>
              </a:defRPr>
            </a:pPr>
            <a:r>
              <a:t>Move Humans to Mars</a:t>
            </a:r>
            <a:endParaRPr>
              <a:solidFill>
                <a:srgbClr val="FF2600"/>
              </a:solidFill>
            </a:endParaRPr>
          </a:p>
          <a:p>
            <a:pPr marL="367637" indent="-367637" defTabSz="361188">
              <a:lnSpc>
                <a:spcPct val="136000"/>
              </a:lnSpc>
              <a:spcBef>
                <a:spcPts val="400"/>
              </a:spcBef>
              <a:defRPr sz="2300">
                <a:solidFill>
                  <a:srgbClr val="0D0D0D"/>
                </a:solidFill>
                <a:latin typeface="Roboto"/>
                <a:ea typeface="Roboto"/>
                <a:cs typeface="Roboto"/>
                <a:sym typeface="Roboto"/>
              </a:defRPr>
            </a:pPr>
            <a:r>
              <a:t>Save the Earth</a:t>
            </a:r>
            <a:endParaRPr>
              <a:solidFill>
                <a:srgbClr val="FF2600"/>
              </a:solidFill>
            </a:endParaRPr>
          </a:p>
          <a:p>
            <a:pPr marL="367637" indent="-367637" defTabSz="361188">
              <a:lnSpc>
                <a:spcPct val="136000"/>
              </a:lnSpc>
              <a:spcBef>
                <a:spcPts val="400"/>
              </a:spcBef>
              <a:defRPr sz="2300">
                <a:solidFill>
                  <a:srgbClr val="0D0D0D"/>
                </a:solidFill>
                <a:latin typeface="Roboto"/>
                <a:ea typeface="Roboto"/>
                <a:cs typeface="Roboto"/>
                <a:sym typeface="Roboto"/>
              </a:defRPr>
            </a:pPr>
            <a:r>
              <a:t>Reduce Bad Emissions</a:t>
            </a:r>
            <a:endParaRPr>
              <a:solidFill>
                <a:srgbClr val="FF2600"/>
              </a:solidFill>
            </a:endParaRPr>
          </a:p>
          <a:p>
            <a:pPr marL="367637" indent="-367637" defTabSz="361188">
              <a:lnSpc>
                <a:spcPct val="136000"/>
              </a:lnSpc>
              <a:spcBef>
                <a:spcPts val="400"/>
              </a:spcBef>
              <a:defRPr sz="2300">
                <a:solidFill>
                  <a:srgbClr val="0D0D0D"/>
                </a:solidFill>
                <a:latin typeface="Roboto"/>
                <a:ea typeface="Roboto"/>
                <a:cs typeface="Roboto"/>
                <a:sym typeface="Roboto"/>
              </a:defRPr>
            </a:pPr>
            <a:r>
              <a:t>Solar Energy</a:t>
            </a:r>
            <a:endParaRPr>
              <a:solidFill>
                <a:srgbClr val="FF2600"/>
              </a:solidFill>
            </a:endParaRPr>
          </a:p>
          <a:p>
            <a:pPr marL="367637" indent="-367637" defTabSz="361188">
              <a:lnSpc>
                <a:spcPct val="136000"/>
              </a:lnSpc>
              <a:spcBef>
                <a:spcPts val="400"/>
              </a:spcBef>
              <a:defRPr sz="2300">
                <a:solidFill>
                  <a:srgbClr val="595959"/>
                </a:solidFill>
                <a:latin typeface="Roboto"/>
                <a:ea typeface="Roboto"/>
                <a:cs typeface="Roboto"/>
                <a:sym typeface="Roboto"/>
              </a:defRPr>
            </a:pPr>
            <a:r>
              <a:t>Energy Storage</a:t>
            </a:r>
          </a:p>
          <a:p>
            <a:pPr marL="367637" indent="-367637" defTabSz="361188">
              <a:lnSpc>
                <a:spcPct val="136000"/>
              </a:lnSpc>
              <a:spcBef>
                <a:spcPts val="400"/>
              </a:spcBef>
              <a:defRPr sz="2300">
                <a:solidFill>
                  <a:srgbClr val="595959"/>
                </a:solidFill>
                <a:latin typeface="Roboto"/>
                <a:ea typeface="Roboto"/>
                <a:cs typeface="Roboto"/>
                <a:sym typeface="Roboto"/>
              </a:defRPr>
            </a:pPr>
            <a:r>
              <a:t>Force Auto Electrification</a:t>
            </a:r>
          </a:p>
          <a:p>
            <a:pPr marL="367637" indent="-367637" defTabSz="361188">
              <a:lnSpc>
                <a:spcPct val="136000"/>
              </a:lnSpc>
              <a:spcBef>
                <a:spcPts val="400"/>
              </a:spcBef>
              <a:defRPr sz="2300">
                <a:solidFill>
                  <a:srgbClr val="595959"/>
                </a:solidFill>
                <a:latin typeface="Roboto"/>
                <a:ea typeface="Roboto"/>
                <a:cs typeface="Roboto"/>
                <a:sym typeface="Roboto"/>
              </a:defRPr>
            </a:pPr>
            <a:r>
              <a:t>Cheaper Attractive El-cars</a:t>
            </a:r>
          </a:p>
          <a:p>
            <a:pPr marL="367637" indent="-367637" defTabSz="361188">
              <a:lnSpc>
                <a:spcPct val="136000"/>
              </a:lnSpc>
              <a:spcBef>
                <a:spcPts val="400"/>
              </a:spcBef>
              <a:defRPr sz="2300">
                <a:solidFill>
                  <a:srgbClr val="A6A6A6"/>
                </a:solidFill>
                <a:latin typeface="Roboto"/>
                <a:ea typeface="Roboto"/>
                <a:cs typeface="Roboto"/>
                <a:sym typeface="Roboto"/>
              </a:defRPr>
            </a:pPr>
            <a:r>
              <a:t>Car designed for manufacturing</a:t>
            </a:r>
            <a:endParaRPr>
              <a:solidFill>
                <a:srgbClr val="FF40FF"/>
              </a:solidFill>
            </a:endParaRPr>
          </a:p>
          <a:p>
            <a:pPr marL="367637" indent="-367637" defTabSz="361188">
              <a:lnSpc>
                <a:spcPct val="136000"/>
              </a:lnSpc>
              <a:spcBef>
                <a:spcPts val="400"/>
              </a:spcBef>
              <a:defRPr sz="2300">
                <a:solidFill>
                  <a:srgbClr val="A6A6A6"/>
                </a:solidFill>
                <a:latin typeface="Roboto"/>
                <a:ea typeface="Roboto"/>
                <a:cs typeface="Roboto"/>
                <a:sym typeface="Roboto"/>
              </a:defRPr>
            </a:pPr>
            <a:r>
              <a:t>Car designed for extreme safety</a:t>
            </a:r>
          </a:p>
        </p:txBody>
      </p:sp>
      <p:sp>
        <p:nvSpPr>
          <p:cNvPr id="289" name="Slide Number"/>
          <p:cNvSpPr txBox="1"/>
          <p:nvPr>
            <p:ph type="sldNum" sz="quarter" idx="2"/>
          </p:nvPr>
        </p:nvSpPr>
        <p:spPr>
          <a:xfrm>
            <a:off x="6246892" y="9114112"/>
            <a:ext cx="380163" cy="409445"/>
          </a:xfrm>
          <a:prstGeom prst="rect">
            <a:avLst/>
          </a:prstGeom>
          <a:extLst>
            <a:ext uri="{C572A759-6A51-4108-AA02-DFA0A04FC94B}">
              <ma14:wrappingTextBoxFlag xmlns:ma14="http://schemas.microsoft.com/office/mac/drawingml/2011/main" val="1"/>
            </a:ext>
          </a:extLst>
        </p:spPr>
        <p:txBody>
          <a:bodyPr/>
          <a:lstStyle>
            <a:lvl1pPr>
              <a:defRPr>
                <a:latin typeface="Roboto"/>
                <a:ea typeface="Roboto"/>
                <a:cs typeface="Roboto"/>
                <a:sym typeface="Roboto"/>
              </a:defRPr>
            </a:lvl1pPr>
          </a:lstStyle>
          <a:p>
            <a:pPr/>
            <a:fld id="{86CB4B4D-7CA3-9044-876B-883B54F8677D}" type="slidenum"/>
          </a:p>
        </p:txBody>
      </p:sp>
      <p:sp>
        <p:nvSpPr>
          <p:cNvPr id="290" name="Hierarchy of Objectives…"/>
          <p:cNvSpPr txBox="1"/>
          <p:nvPr/>
        </p:nvSpPr>
        <p:spPr>
          <a:xfrm>
            <a:off x="7001751" y="2929453"/>
            <a:ext cx="5951982" cy="39019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spcBef>
                <a:spcPts val="600"/>
              </a:spcBef>
              <a:defRPr b="1" sz="2400">
                <a:latin typeface="Roboto"/>
                <a:ea typeface="Roboto"/>
                <a:cs typeface="Roboto"/>
                <a:sym typeface="Roboto"/>
              </a:defRPr>
            </a:pPr>
            <a:r>
              <a:t>Hierarchy of Objectives</a:t>
            </a:r>
          </a:p>
          <a:p>
            <a:pPr>
              <a:spcBef>
                <a:spcPts val="600"/>
              </a:spcBef>
              <a:defRPr b="1" sz="2400">
                <a:latin typeface="Roboto"/>
                <a:ea typeface="Roboto"/>
                <a:cs typeface="Roboto"/>
                <a:sym typeface="Roboto"/>
              </a:defRPr>
            </a:pPr>
          </a:p>
          <a:p>
            <a:pPr>
              <a:spcBef>
                <a:spcPts val="600"/>
              </a:spcBef>
              <a:defRPr b="1" sz="2400">
                <a:latin typeface="Roboto"/>
                <a:ea typeface="Roboto"/>
                <a:cs typeface="Roboto"/>
                <a:sym typeface="Roboto"/>
              </a:defRPr>
            </a:pPr>
            <a:r>
              <a:t>Lower short-term objectives </a:t>
            </a:r>
            <a:r>
              <a:rPr i="1"/>
              <a:t>support</a:t>
            </a:r>
            <a:r>
              <a:t> upper longer-term objectives</a:t>
            </a:r>
          </a:p>
          <a:p>
            <a:pPr>
              <a:spcBef>
                <a:spcPts val="600"/>
              </a:spcBef>
              <a:defRPr b="1" sz="2400">
                <a:latin typeface="Roboto"/>
                <a:ea typeface="Roboto"/>
                <a:cs typeface="Roboto"/>
                <a:sym typeface="Roboto"/>
              </a:defRPr>
            </a:pPr>
          </a:p>
          <a:p>
            <a:pPr>
              <a:spcBef>
                <a:spcPts val="600"/>
              </a:spcBef>
              <a:defRPr b="1" sz="2400">
                <a:latin typeface="Roboto"/>
                <a:ea typeface="Roboto"/>
                <a:cs typeface="Roboto"/>
                <a:sym typeface="Roboto"/>
              </a:defRPr>
            </a:pPr>
            <a:r>
              <a:t>Usually clear about roadmap, numbers, dates</a:t>
            </a:r>
          </a:p>
          <a:p>
            <a:pPr>
              <a:spcBef>
                <a:spcPts val="600"/>
              </a:spcBef>
              <a:defRPr b="1" sz="2400">
                <a:latin typeface="Roboto"/>
                <a:ea typeface="Roboto"/>
                <a:cs typeface="Roboto"/>
                <a:sym typeface="Roboto"/>
              </a:defRPr>
            </a:pPr>
          </a:p>
          <a:p>
            <a:pPr>
              <a:spcBef>
                <a:spcPts val="600"/>
              </a:spcBef>
              <a:defRPr b="1" sz="2400">
                <a:latin typeface="Roboto"/>
                <a:ea typeface="Roboto"/>
                <a:cs typeface="Roboto"/>
                <a:sym typeface="Roboto"/>
              </a:defRPr>
            </a:pPr>
            <a:r>
              <a:t>Track record of accomplishing it</a:t>
            </a:r>
          </a:p>
        </p:txBody>
      </p:sp>
      <p:pic>
        <p:nvPicPr>
          <p:cNvPr id="291" name="Picture 2" descr="Picture 2"/>
          <p:cNvPicPr>
            <a:picLocks noChangeAspect="1"/>
          </p:cNvPicPr>
          <p:nvPr/>
        </p:nvPicPr>
        <p:blipFill>
          <a:blip r:embed="rId3">
            <a:extLst/>
          </a:blip>
          <a:srcRect l="6059" t="1" r="656" b="37810"/>
          <a:stretch>
            <a:fillRect/>
          </a:stretch>
        </p:blipFill>
        <p:spPr>
          <a:xfrm>
            <a:off x="10835999" y="270674"/>
            <a:ext cx="1485901" cy="1485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sp>
        <p:nvSpPr>
          <p:cNvPr id="292" name="Łącznik prosty 12"/>
          <p:cNvSpPr/>
          <p:nvPr/>
        </p:nvSpPr>
        <p:spPr>
          <a:xfrm flipV="1">
            <a:off x="-1" y="8428935"/>
            <a:ext cx="13004802" cy="88901"/>
          </a:xfrm>
          <a:prstGeom prst="line">
            <a:avLst/>
          </a:prstGeom>
          <a:ln w="25400">
            <a:solidFill>
              <a:srgbClr val="000000"/>
            </a:solidFill>
            <a:prstDash val="sysDash"/>
            <a:miter lim="400000"/>
          </a:ln>
        </p:spPr>
        <p:txBody>
          <a:bodyPr lIns="45718" tIns="45718" rIns="45718" bIns="45718"/>
          <a:lstStyle/>
          <a:p>
            <a:pPr/>
          </a:p>
        </p:txBody>
      </p:sp>
      <p:sp>
        <p:nvSpPr>
          <p:cNvPr id="293"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5400">
                <a:latin typeface="Roboto"/>
                <a:ea typeface="Roboto"/>
                <a:cs typeface="Roboto"/>
                <a:sym typeface="Roboto"/>
              </a:defRPr>
            </a:lvl1pPr>
          </a:lstStyle>
          <a:p>
            <a:pPr/>
            <a:r>
              <a:t>Elon Musk’s Objectives</a:t>
            </a:r>
          </a:p>
        </p:txBody>
      </p:sp>
      <p:sp>
        <p:nvSpPr>
          <p:cNvPr id="294" name="Łącznik prosty 16"/>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
        <p:nvSpPr>
          <p:cNvPr id="295" name="Prostokąt 5"/>
          <p:cNvSpPr txBox="1"/>
          <p:nvPr/>
        </p:nvSpPr>
        <p:spPr>
          <a:xfrm>
            <a:off x="270933" y="8803981"/>
            <a:ext cx="11987329"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indent="429995" defTabSz="429995">
              <a:spcBef>
                <a:spcPts val="400"/>
              </a:spcBef>
              <a:defRPr b="1" sz="2000">
                <a:solidFill>
                  <a:schemeClr val="accent4"/>
                </a:solidFill>
                <a:latin typeface="Roboto"/>
                <a:ea typeface="Roboto"/>
                <a:cs typeface="Roboto"/>
                <a:sym typeface="Roboto"/>
              </a:defRPr>
            </a:pPr>
            <a:r>
              <a:t> </a:t>
            </a:r>
            <a:r>
              <a:rPr>
                <a:solidFill>
                  <a:srgbClr val="FFFFFF"/>
                </a:solidFill>
              </a:rPr>
              <a:t>WATCH</a:t>
            </a:r>
            <a:r>
              <a:rPr>
                <a:solidFill>
                  <a:srgbClr val="FFFFFF"/>
                </a:solidFill>
              </a:rPr>
              <a:t>:  </a:t>
            </a:r>
            <a:r>
              <a:rPr b="0">
                <a:solidFill>
                  <a:srgbClr val="000000"/>
                </a:solidFill>
              </a:rPr>
              <a:t>https://www.youtube.com/watch?v=u0-pfzKbh2k</a:t>
            </a:r>
          </a:p>
        </p:txBody>
      </p:sp>
      <p:sp>
        <p:nvSpPr>
          <p:cNvPr id="296" name="Nawias klamrowy zamykający 8"/>
          <p:cNvSpPr/>
          <p:nvPr/>
        </p:nvSpPr>
        <p:spPr>
          <a:xfrm>
            <a:off x="5937160" y="2364738"/>
            <a:ext cx="816929" cy="57780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1278"/>
                  <a:pt x="10800" y="2854"/>
                </a:cubicBezTo>
                <a:lnTo>
                  <a:pt x="10800" y="6598"/>
                </a:lnTo>
                <a:cubicBezTo>
                  <a:pt x="10800" y="8174"/>
                  <a:pt x="15635" y="9452"/>
                  <a:pt x="21600" y="9452"/>
                </a:cubicBezTo>
                <a:cubicBezTo>
                  <a:pt x="15635" y="9452"/>
                  <a:pt x="10800" y="10730"/>
                  <a:pt x="10800" y="12306"/>
                </a:cubicBezTo>
                <a:lnTo>
                  <a:pt x="10800" y="18746"/>
                </a:lnTo>
                <a:cubicBezTo>
                  <a:pt x="10800" y="20322"/>
                  <a:pt x="5965" y="21600"/>
                  <a:pt x="0" y="21600"/>
                </a:cubicBezTo>
              </a:path>
            </a:pathLst>
          </a:custGeom>
          <a:ln w="25400">
            <a:solidFill>
              <a:srgbClr val="000000"/>
            </a:solidFill>
            <a:miter lim="400000"/>
          </a:ln>
        </p:spPr>
        <p:txBody>
          <a:bodyPr lIns="50800" tIns="50800" rIns="50800" bIns="50800"/>
          <a:lstStyle/>
          <a:p>
            <a:pPr defTabSz="914400">
              <a:defRPr sz="1800">
                <a:latin typeface="+mj-lt"/>
                <a:ea typeface="+mj-ea"/>
                <a:cs typeface="+mj-cs"/>
                <a:sym typeface="Helvetica"/>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00"/>
        </a:solidFill>
      </p:bgPr>
    </p:bg>
    <p:spTree>
      <p:nvGrpSpPr>
        <p:cNvPr id="1" name=""/>
        <p:cNvGrpSpPr/>
        <p:nvPr/>
      </p:nvGrpSpPr>
      <p:grpSpPr>
        <a:xfrm>
          <a:off x="0" y="0"/>
          <a:ext cx="0" cy="0"/>
          <a:chOff x="0" y="0"/>
          <a:chExt cx="0" cy="0"/>
        </a:xfrm>
      </p:grpSpPr>
      <p:sp>
        <p:nvSpPr>
          <p:cNvPr id="300" name="Due Diligence Doubtful:…"/>
          <p:cNvSpPr txBox="1"/>
          <p:nvPr>
            <p:ph type="ctrTitle"/>
          </p:nvPr>
        </p:nvSpPr>
        <p:spPr>
          <a:xfrm>
            <a:off x="1270000" y="244700"/>
            <a:ext cx="10464800" cy="2691684"/>
          </a:xfrm>
          <a:prstGeom prst="rect">
            <a:avLst/>
          </a:prstGeom>
        </p:spPr>
        <p:txBody>
          <a:bodyPr anchor="t"/>
          <a:lstStyle/>
          <a:p>
            <a:pPr algn="l" defTabSz="274320">
              <a:defRPr sz="1100">
                <a:latin typeface="Roboto"/>
                <a:ea typeface="Roboto"/>
                <a:cs typeface="Roboto"/>
                <a:sym typeface="Roboto"/>
              </a:defRPr>
            </a:pPr>
            <a:r>
              <a:t>  </a:t>
            </a:r>
            <a:endParaRPr>
              <a:latin typeface="+mn-lt"/>
              <a:ea typeface="+mn-ea"/>
              <a:cs typeface="+mn-cs"/>
              <a:sym typeface="Lucida Grande"/>
            </a:endParaRPr>
          </a:p>
          <a:p>
            <a:pPr algn="l" defTabSz="350520">
              <a:defRPr sz="4300">
                <a:latin typeface="Roboto"/>
                <a:ea typeface="Roboto"/>
                <a:cs typeface="Roboto"/>
                <a:sym typeface="Roboto"/>
              </a:defRPr>
            </a:pPr>
            <a:r>
              <a:t>Due diligence doubtful:</a:t>
            </a:r>
          </a:p>
          <a:p>
            <a:pPr algn="l" defTabSz="350520">
              <a:defRPr b="1" sz="4300">
                <a:latin typeface="Roboto"/>
                <a:ea typeface="Roboto"/>
                <a:cs typeface="Roboto"/>
                <a:sym typeface="Roboto"/>
              </a:defRPr>
            </a:pPr>
            <a:r>
              <a:t>Rely on incremental value  measures - EVO Earned Value Optimization</a:t>
            </a:r>
          </a:p>
        </p:txBody>
      </p:sp>
      <p:sp>
        <p:nvSpPr>
          <p:cNvPr id="301" name="Instead of looking at the past, and hoping it tells you about the future,…"/>
          <p:cNvSpPr txBox="1"/>
          <p:nvPr>
            <p:ph type="subTitle" idx="1"/>
          </p:nvPr>
        </p:nvSpPr>
        <p:spPr>
          <a:xfrm>
            <a:off x="1141210" y="3692612"/>
            <a:ext cx="11106599" cy="5116538"/>
          </a:xfrm>
          <a:prstGeom prst="rect">
            <a:avLst/>
          </a:prstGeom>
        </p:spPr>
        <p:txBody>
          <a:bodyPr/>
          <a:lstStyle/>
          <a:p>
            <a:pPr algn="l">
              <a:defRPr sz="2800">
                <a:latin typeface="Roboto"/>
                <a:ea typeface="Roboto"/>
                <a:cs typeface="Roboto"/>
                <a:sym typeface="Roboto"/>
              </a:defRPr>
            </a:pPr>
            <a:r>
              <a:t>Instead of looking at the past, and hoping it tells you about the future,</a:t>
            </a:r>
            <a:r>
              <a:t> </a:t>
            </a:r>
            <a:r>
              <a:t>you focus on the measured reality of a complex product/service</a:t>
            </a:r>
            <a:r>
              <a:t> </a:t>
            </a:r>
            <a:r>
              <a:t>as it emerges in a realistic practical environment.</a:t>
            </a:r>
            <a:r>
              <a:t> </a:t>
            </a:r>
            <a:endParaRPr sz="2200">
              <a:solidFill>
                <a:srgbClr val="FFFFFF"/>
              </a:solidFill>
              <a:latin typeface="Helvetica Neue Medium"/>
              <a:ea typeface="Helvetica Neue Medium"/>
              <a:cs typeface="Helvetica Neue Medium"/>
              <a:sym typeface="Helvetica Neue Medium"/>
            </a:endParaRPr>
          </a:p>
          <a:p>
            <a:pPr algn="l">
              <a:defRPr sz="2800">
                <a:latin typeface="Roboto"/>
                <a:ea typeface="Roboto"/>
                <a:cs typeface="Roboto"/>
                <a:sym typeface="Roboto"/>
              </a:defRPr>
            </a:pPr>
          </a:p>
          <a:p>
            <a:pPr algn="l">
              <a:defRPr sz="2800">
                <a:latin typeface="Roboto"/>
                <a:ea typeface="Roboto"/>
                <a:cs typeface="Roboto"/>
                <a:sym typeface="Roboto"/>
              </a:defRPr>
            </a:pPr>
            <a:r>
              <a:t>With</a:t>
            </a:r>
            <a:r>
              <a:t> </a:t>
            </a:r>
            <a:r>
              <a:t>the opportunity to correct the technical design, so as to improve value and save costs.</a:t>
            </a:r>
            <a:r>
              <a:t> </a:t>
            </a:r>
            <a:endParaRPr sz="2200">
              <a:solidFill>
                <a:srgbClr val="FFFFFF"/>
              </a:solidFill>
              <a:latin typeface="Helvetica Neue Medium"/>
              <a:ea typeface="Helvetica Neue Medium"/>
              <a:cs typeface="Helvetica Neue Medium"/>
              <a:sym typeface="Helvetica Neue Medium"/>
            </a:endParaRPr>
          </a:p>
          <a:p>
            <a:pPr algn="l">
              <a:defRPr sz="2800">
                <a:latin typeface="Roboto"/>
                <a:ea typeface="Roboto"/>
                <a:cs typeface="Roboto"/>
                <a:sym typeface="Roboto"/>
              </a:defRPr>
            </a:pPr>
          </a:p>
          <a:p>
            <a:pPr algn="l">
              <a:defRPr sz="2800">
                <a:latin typeface="Roboto"/>
                <a:ea typeface="Roboto"/>
                <a:cs typeface="Roboto"/>
                <a:sym typeface="Roboto"/>
              </a:defRPr>
            </a:pPr>
            <a:r>
              <a:t>And to finally stop the investment, when you lose control of current increments.</a:t>
            </a:r>
          </a:p>
        </p:txBody>
      </p:sp>
      <p:sp>
        <p:nvSpPr>
          <p:cNvPr id="302" name="Łącznik prosty 4"/>
          <p:cNvSpPr/>
          <p:nvPr/>
        </p:nvSpPr>
        <p:spPr>
          <a:xfrm>
            <a:off x="-13886" y="2943414"/>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B00"/>
        </a:solidFill>
      </p:bgPr>
    </p:bg>
    <p:spTree>
      <p:nvGrpSpPr>
        <p:cNvPr id="1" name=""/>
        <p:cNvGrpSpPr/>
        <p:nvPr/>
      </p:nvGrpSpPr>
      <p:grpSpPr>
        <a:xfrm>
          <a:off x="0" y="0"/>
          <a:ext cx="0" cy="0"/>
          <a:chOff x="0" y="0"/>
          <a:chExt cx="0" cy="0"/>
        </a:xfrm>
      </p:grpSpPr>
      <p:sp>
        <p:nvSpPr>
          <p:cNvPr id="304" name="The core of your effort must be, the critical few value requirements…"/>
          <p:cNvSpPr txBox="1"/>
          <p:nvPr>
            <p:ph type="body" idx="1"/>
          </p:nvPr>
        </p:nvSpPr>
        <p:spPr>
          <a:xfrm>
            <a:off x="673098" y="2692400"/>
            <a:ext cx="11162587" cy="6793056"/>
          </a:xfrm>
          <a:prstGeom prst="rect">
            <a:avLst/>
          </a:prstGeom>
        </p:spPr>
        <p:txBody>
          <a:bodyPr/>
          <a:lstStyle/>
          <a:p>
            <a:pPr marL="0" indent="0" defTabSz="319673">
              <a:spcBef>
                <a:spcPts val="300"/>
              </a:spcBef>
              <a:buSzTx/>
              <a:buNone/>
              <a:defRPr sz="2800">
                <a:latin typeface="Roboto"/>
                <a:ea typeface="Roboto"/>
                <a:cs typeface="Roboto"/>
                <a:sym typeface="Roboto"/>
              </a:defRPr>
            </a:pPr>
            <a:r>
              <a:t>All potential design ideas need to be </a:t>
            </a:r>
            <a:r>
              <a:rPr b="1" i="1"/>
              <a:t>evaluated quantitatively</a:t>
            </a:r>
          </a:p>
          <a:p>
            <a:pPr marL="0" indent="0" defTabSz="319673">
              <a:spcBef>
                <a:spcPts val="300"/>
              </a:spcBef>
              <a:buSzTx/>
              <a:buNone/>
              <a:defRPr sz="2800">
                <a:latin typeface="Roboto"/>
                <a:ea typeface="Roboto"/>
                <a:cs typeface="Roboto"/>
                <a:sym typeface="Roboto"/>
              </a:defRPr>
            </a:pPr>
            <a:r>
              <a:t>their </a:t>
            </a:r>
            <a:r>
              <a:rPr b="1"/>
              <a:t>impact</a:t>
            </a:r>
            <a:r>
              <a:t> on your </a:t>
            </a:r>
            <a:r>
              <a:rPr b="1"/>
              <a:t>value</a:t>
            </a:r>
            <a:r>
              <a:t> requirements</a:t>
            </a:r>
          </a:p>
          <a:p>
            <a:pPr marL="0" indent="0" defTabSz="319673">
              <a:spcBef>
                <a:spcPts val="300"/>
              </a:spcBef>
              <a:buSzTx/>
              <a:buNone/>
              <a:defRPr sz="2800">
                <a:latin typeface="Roboto"/>
                <a:ea typeface="Roboto"/>
                <a:cs typeface="Roboto"/>
                <a:sym typeface="Roboto"/>
              </a:defRPr>
            </a:pPr>
            <a:r>
              <a:t>and their </a:t>
            </a:r>
            <a:r>
              <a:rPr b="1"/>
              <a:t>costs</a:t>
            </a:r>
          </a:p>
          <a:p>
            <a:pPr marL="0" indent="0" defTabSz="319673">
              <a:spcBef>
                <a:spcPts val="300"/>
              </a:spcBef>
              <a:buSzTx/>
              <a:buNone/>
              <a:defRPr b="1" sz="2800">
                <a:latin typeface="Roboto"/>
                <a:ea typeface="Roboto"/>
                <a:cs typeface="Roboto"/>
                <a:sym typeface="Roboto"/>
              </a:defRPr>
            </a:pPr>
          </a:p>
          <a:p>
            <a:pPr marL="0" indent="0" defTabSz="319673">
              <a:spcBef>
                <a:spcPts val="300"/>
              </a:spcBef>
              <a:buSzTx/>
              <a:buNone/>
              <a:defRPr b="1" sz="2800">
                <a:latin typeface="Roboto"/>
                <a:ea typeface="Roboto"/>
                <a:cs typeface="Roboto"/>
                <a:sym typeface="Roboto"/>
              </a:defRPr>
            </a:pPr>
            <a:r>
              <a:t>Why? *</a:t>
            </a:r>
            <a:endParaRPr>
              <a:latin typeface="Times"/>
              <a:ea typeface="Times"/>
              <a:cs typeface="Times"/>
              <a:sym typeface="Times"/>
            </a:endParaRPr>
          </a:p>
          <a:p>
            <a:pPr lvl="1" defTabSz="319673">
              <a:spcBef>
                <a:spcPts val="300"/>
              </a:spcBef>
              <a:defRPr b="1" sz="2800">
                <a:latin typeface="Roboto"/>
                <a:ea typeface="Roboto"/>
                <a:cs typeface="Roboto"/>
                <a:sym typeface="Roboto"/>
              </a:defRPr>
            </a:pPr>
            <a:r>
              <a:t>reduce failures</a:t>
            </a:r>
          </a:p>
          <a:p>
            <a:pPr lvl="1" defTabSz="319673">
              <a:spcBef>
                <a:spcPts val="300"/>
              </a:spcBef>
              <a:defRPr b="1" sz="2800">
                <a:latin typeface="Roboto"/>
                <a:ea typeface="Roboto"/>
                <a:cs typeface="Roboto"/>
                <a:sym typeface="Roboto"/>
              </a:defRPr>
            </a:pPr>
            <a:r>
              <a:t>get results faster</a:t>
            </a:r>
          </a:p>
          <a:p>
            <a:pPr lvl="1" defTabSz="319673">
              <a:spcBef>
                <a:spcPts val="300"/>
              </a:spcBef>
              <a:defRPr b="1" sz="2800">
                <a:latin typeface="Roboto"/>
                <a:ea typeface="Roboto"/>
                <a:cs typeface="Roboto"/>
                <a:sym typeface="Roboto"/>
              </a:defRPr>
            </a:pPr>
            <a:r>
              <a:t>agile prioritization</a:t>
            </a:r>
          </a:p>
          <a:p>
            <a:pPr lvl="1" defTabSz="319673">
              <a:spcBef>
                <a:spcPts val="300"/>
              </a:spcBef>
              <a:defRPr b="1" sz="2800">
                <a:latin typeface="Roboto"/>
                <a:ea typeface="Roboto"/>
                <a:cs typeface="Roboto"/>
                <a:sym typeface="Roboto"/>
              </a:defRPr>
            </a:pPr>
            <a:r>
              <a:t>learning step by step</a:t>
            </a:r>
          </a:p>
        </p:txBody>
      </p:sp>
      <p:sp>
        <p:nvSpPr>
          <p:cNvPr id="305" name="Slide Number"/>
          <p:cNvSpPr txBox="1"/>
          <p:nvPr>
            <p:ph type="sldNum" sz="quarter" idx="2"/>
          </p:nvPr>
        </p:nvSpPr>
        <p:spPr>
          <a:xfrm>
            <a:off x="6299281" y="9114111"/>
            <a:ext cx="397017" cy="409445"/>
          </a:xfrm>
          <a:prstGeom prst="rect">
            <a:avLst/>
          </a:prstGeom>
          <a:extLst>
            <a:ext uri="{C572A759-6A51-4108-AA02-DFA0A04FC94B}">
              <ma14:wrappingTextBoxFlag xmlns:ma14="http://schemas.microsoft.com/office/mac/drawingml/2011/main" val="1"/>
            </a:ext>
          </a:extLst>
        </p:spPr>
        <p:txBody>
          <a:bodyPr/>
          <a:lstStyle>
            <a:lvl1pPr>
              <a:defRPr>
                <a:latin typeface="Roboto"/>
                <a:ea typeface="Roboto"/>
                <a:cs typeface="Roboto"/>
                <a:sym typeface="Roboto"/>
              </a:defRPr>
            </a:lvl1pPr>
          </a:lstStyle>
          <a:p>
            <a:pPr/>
            <a:fld id="{86CB4B4D-7CA3-9044-876B-883B54F8677D}" type="slidenum"/>
          </a:p>
        </p:txBody>
      </p:sp>
      <p:sp>
        <p:nvSpPr>
          <p:cNvPr id="306" name="Evidence-based Dynamic Investment…"/>
          <p:cNvSpPr txBox="1"/>
          <p:nvPr/>
        </p:nvSpPr>
        <p:spPr>
          <a:xfrm>
            <a:off x="673100" y="673100"/>
            <a:ext cx="12331700" cy="16732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64672">
              <a:lnSpc>
                <a:spcPct val="90000"/>
              </a:lnSpc>
              <a:defRPr b="1" sz="5238">
                <a:latin typeface="Roboto"/>
                <a:ea typeface="Roboto"/>
                <a:cs typeface="Roboto"/>
                <a:sym typeface="Roboto"/>
              </a:defRPr>
            </a:pPr>
            <a:r>
              <a:t>Creating Competitive Value Visions, </a:t>
            </a:r>
          </a:p>
          <a:p>
            <a:pPr defTabSz="464672">
              <a:lnSpc>
                <a:spcPct val="90000"/>
              </a:lnSpc>
              <a:defRPr b="1" sz="5238">
                <a:latin typeface="Roboto"/>
                <a:ea typeface="Roboto"/>
                <a:cs typeface="Roboto"/>
                <a:sym typeface="Roboto"/>
              </a:defRPr>
            </a:pPr>
            <a:r>
              <a:t>quantitatively</a:t>
            </a:r>
          </a:p>
        </p:txBody>
      </p:sp>
      <p:sp>
        <p:nvSpPr>
          <p:cNvPr id="307" name="Łącznik prosty 7"/>
          <p:cNvSpPr/>
          <p:nvPr/>
        </p:nvSpPr>
        <p:spPr>
          <a:xfrm flipV="1">
            <a:off x="-1" y="7195176"/>
            <a:ext cx="13004802" cy="88901"/>
          </a:xfrm>
          <a:prstGeom prst="line">
            <a:avLst/>
          </a:prstGeom>
          <a:ln w="25400">
            <a:solidFill>
              <a:srgbClr val="000000"/>
            </a:solidFill>
            <a:prstDash val="sysDash"/>
            <a:miter lim="400000"/>
          </a:ln>
        </p:spPr>
        <p:txBody>
          <a:bodyPr lIns="45718" tIns="45718" rIns="45718" bIns="45718"/>
          <a:lstStyle/>
          <a:p>
            <a:pPr/>
          </a:p>
        </p:txBody>
      </p:sp>
      <p:sp>
        <p:nvSpPr>
          <p:cNvPr id="308" name="The core of your effort must be, the critical few value requirements…"/>
          <p:cNvSpPr txBox="1"/>
          <p:nvPr/>
        </p:nvSpPr>
        <p:spPr>
          <a:xfrm>
            <a:off x="231819" y="7469746"/>
            <a:ext cx="10271082" cy="5673314"/>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ormAutofit fontScale="100000" lnSpcReduction="0"/>
          </a:bodyPr>
          <a:lstStyle/>
          <a:p>
            <a:pPr lvl="1" indent="429995" defTabSz="429995">
              <a:spcBef>
                <a:spcPts val="400"/>
              </a:spcBef>
              <a:defRPr sz="2000">
                <a:latin typeface="Roboto"/>
                <a:ea typeface="Roboto"/>
                <a:cs typeface="Roboto"/>
                <a:sym typeface="Roboto"/>
              </a:defRPr>
            </a:pPr>
            <a:r>
              <a:t>* claims based on documented experiences such as at Confirmit, NHS and others.</a:t>
            </a:r>
            <a:endParaRPr sz="3500">
              <a:latin typeface="Times"/>
              <a:ea typeface="Times"/>
              <a:cs typeface="Times"/>
              <a:sym typeface="Times"/>
            </a:endParaRPr>
          </a:p>
          <a:p>
            <a:pPr lvl="1" indent="429995" defTabSz="429995">
              <a:spcBef>
                <a:spcPts val="400"/>
              </a:spcBef>
              <a:defRPr sz="1600">
                <a:latin typeface="Roboto"/>
                <a:ea typeface="Roboto"/>
                <a:cs typeface="Roboto"/>
                <a:sym typeface="Roboto"/>
              </a:defRPr>
            </a:pPr>
          </a:p>
          <a:p>
            <a:pPr lvl="1" indent="429995" defTabSz="429995">
              <a:spcBef>
                <a:spcPts val="400"/>
              </a:spcBef>
              <a:defRPr sz="1600">
                <a:latin typeface="Roboto"/>
                <a:ea typeface="Roboto"/>
                <a:cs typeface="Roboto"/>
                <a:sym typeface="Roboto"/>
              </a:defRPr>
            </a:pPr>
            <a:r>
              <a:t>More detail: see your Innovative Creativity book Chapter 5 “Evaluating Strategies… using Impact Estimation Tables”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lide Number"/>
          <p:cNvSpPr txBox="1"/>
          <p:nvPr>
            <p:ph type="sldNum" sz="quarter" idx="2"/>
          </p:nvPr>
        </p:nvSpPr>
        <p:spPr>
          <a:xfrm>
            <a:off x="6299281" y="9114111"/>
            <a:ext cx="397017" cy="409445"/>
          </a:xfrm>
          <a:prstGeom prst="rect">
            <a:avLst/>
          </a:prstGeom>
          <a:extLst>
            <a:ext uri="{C572A759-6A51-4108-AA02-DFA0A04FC94B}">
              <ma14:wrappingTextBoxFlag xmlns:ma14="http://schemas.microsoft.com/office/mac/drawingml/2011/main" val="1"/>
            </a:ext>
          </a:extLst>
        </p:spPr>
        <p:txBody>
          <a:bodyPr/>
          <a:lstStyle>
            <a:lvl1pPr>
              <a:defRPr>
                <a:latin typeface="Roboto"/>
                <a:ea typeface="Roboto"/>
                <a:cs typeface="Roboto"/>
                <a:sym typeface="Roboto"/>
              </a:defRPr>
            </a:lvl1pPr>
          </a:lstStyle>
          <a:p>
            <a:pPr/>
            <a:fld id="{86CB4B4D-7CA3-9044-876B-883B54F8677D}" type="slidenum"/>
          </a:p>
        </p:txBody>
      </p:sp>
      <p:pic>
        <p:nvPicPr>
          <p:cNvPr id="313" name="image2.png" descr="image2.png"/>
          <p:cNvPicPr>
            <a:picLocks noChangeAspect="1"/>
          </p:cNvPicPr>
          <p:nvPr/>
        </p:nvPicPr>
        <p:blipFill>
          <a:blip r:embed="rId3">
            <a:extLst/>
          </a:blip>
          <a:stretch>
            <a:fillRect/>
          </a:stretch>
        </p:blipFill>
        <p:spPr>
          <a:xfrm>
            <a:off x="520080" y="2582466"/>
            <a:ext cx="5292001" cy="6552452"/>
          </a:xfrm>
          <a:prstGeom prst="rect">
            <a:avLst/>
          </a:prstGeom>
          <a:ln w="12700">
            <a:miter lim="400000"/>
          </a:ln>
        </p:spPr>
      </p:pic>
      <p:sp>
        <p:nvSpPr>
          <p:cNvPr id="314" name="Real NHS Case: Man-Chie Tse &amp; Ravinder Singh Kahlon…"/>
          <p:cNvSpPr txBox="1"/>
          <p:nvPr/>
        </p:nvSpPr>
        <p:spPr>
          <a:xfrm>
            <a:off x="5827200" y="2539784"/>
            <a:ext cx="5907482"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1800">
                <a:latin typeface="Helvetica Light"/>
                <a:ea typeface="Helvetica Light"/>
                <a:cs typeface="Helvetica Light"/>
                <a:sym typeface="Helvetica Light"/>
              </a:defRPr>
            </a:pPr>
            <a:r>
              <a:t>Real NHS Case: Man-Chie Tse &amp; Ravinder Singh Kahlon</a:t>
            </a:r>
          </a:p>
          <a:p>
            <a:pPr defTabSz="584200">
              <a:defRPr sz="1800">
                <a:latin typeface="Helvetica Light"/>
                <a:ea typeface="Helvetica Light"/>
                <a:cs typeface="Helvetica Light"/>
                <a:sym typeface="Helvetica Light"/>
              </a:defRPr>
            </a:pPr>
            <a:r>
              <a:t>see slide notes for links. Gilbfest slides.</a:t>
            </a:r>
          </a:p>
        </p:txBody>
      </p:sp>
      <p:sp>
        <p:nvSpPr>
          <p:cNvPr id="315" name="Evidence-based Dynamic Investment…"/>
          <p:cNvSpPr txBox="1"/>
          <p:nvPr/>
        </p:nvSpPr>
        <p:spPr>
          <a:xfrm>
            <a:off x="673100" y="831849"/>
            <a:ext cx="12331700"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79044">
              <a:defRPr b="1" sz="4000">
                <a:solidFill>
                  <a:srgbClr val="FFFFFF"/>
                </a:solidFill>
                <a:latin typeface="Roboto"/>
                <a:ea typeface="Roboto"/>
                <a:cs typeface="Roboto"/>
                <a:sym typeface="Roboto"/>
              </a:defRPr>
            </a:pPr>
            <a:r>
              <a:t>EXAMPLE: </a:t>
            </a:r>
            <a:endParaRPr sz="6500"/>
          </a:p>
          <a:p>
            <a:pPr defTabSz="479044">
              <a:defRPr sz="4000">
                <a:latin typeface="Roboto"/>
                <a:ea typeface="Roboto"/>
                <a:cs typeface="Roboto"/>
                <a:sym typeface="Roboto"/>
              </a:defRPr>
            </a:pPr>
            <a:r>
              <a:t>NHS Case: Man-Chie Tse &amp; Ravinder Singh Kahlon</a:t>
            </a:r>
          </a:p>
        </p:txBody>
      </p:sp>
      <p:sp>
        <p:nvSpPr>
          <p:cNvPr id="316" name="Łącznik prosty 7"/>
          <p:cNvSpPr/>
          <p:nvPr/>
        </p:nvSpPr>
        <p:spPr>
          <a:xfrm flipV="1">
            <a:off x="-1" y="2324099"/>
            <a:ext cx="13004802" cy="88901"/>
          </a:xfrm>
          <a:prstGeom prst="line">
            <a:avLst/>
          </a:prstGeom>
          <a:ln w="25400">
            <a:solidFill>
              <a:srgbClr val="000000"/>
            </a:solidFill>
            <a:prstDash val="sysDash"/>
            <a:miter lim="400000"/>
          </a:ln>
        </p:spPr>
        <p:txBody>
          <a:bodyPr lIns="45718" tIns="45718" rIns="45718" bIns="45718"/>
          <a:lstStyle/>
          <a:p>
            <a:pPr/>
          </a:p>
        </p:txBody>
      </p:sp>
      <p:sp>
        <p:nvSpPr>
          <p:cNvPr id="317" name="Real NHS Case: Man-Chie Tse &amp; Ravinder Singh Kahlon…"/>
          <p:cNvSpPr txBox="1"/>
          <p:nvPr/>
        </p:nvSpPr>
        <p:spPr>
          <a:xfrm>
            <a:off x="6969055" y="4773355"/>
            <a:ext cx="4523157" cy="2486226"/>
          </a:xfrm>
          <a:prstGeom prst="rect">
            <a:avLst/>
          </a:prstGeom>
          <a:solidFill>
            <a:srgbClr val="FFFF00"/>
          </a:solidFill>
          <a:ln w="28575">
            <a:solidFill>
              <a:srgbClr val="000000"/>
            </a:solidFill>
            <a:miter lim="400000"/>
          </a:ln>
          <a:extLst>
            <a:ext uri="{C572A759-6A51-4108-AA02-DFA0A04FC94B}">
              <ma14:wrappingTextBoxFlag xmlns:ma14="http://schemas.microsoft.com/office/mac/drawingml/2011/main" val="1"/>
            </a:ext>
          </a:extLst>
        </p:spPr>
        <p:txBody>
          <a:bodyPr lIns="215999" tIns="215999" rIns="215999" bIns="215999" anchor="ctr">
            <a:spAutoFit/>
          </a:bodyPr>
          <a:lstStyle/>
          <a:p>
            <a:pPr defTabSz="584200">
              <a:lnSpc>
                <a:spcPct val="150000"/>
              </a:lnSpc>
              <a:defRPr sz="2400">
                <a:latin typeface="Roboto"/>
                <a:ea typeface="Roboto"/>
                <a:cs typeface="Roboto"/>
                <a:sym typeface="Roboto"/>
              </a:defRPr>
            </a:pPr>
            <a:r>
              <a:t>Benefit to cost ratio of ‚Web Self Service solution is estimated for </a:t>
            </a:r>
            <a:endParaRPr sz="1800">
              <a:solidFill>
                <a:srgbClr val="FF2600"/>
              </a:solidFill>
              <a:latin typeface="Helvetica Light"/>
              <a:ea typeface="Helvetica Light"/>
              <a:cs typeface="Helvetica Light"/>
              <a:sym typeface="Helvetica Light"/>
            </a:endParaRPr>
          </a:p>
          <a:p>
            <a:pPr defTabSz="584200">
              <a:lnSpc>
                <a:spcPct val="150000"/>
              </a:lnSpc>
              <a:defRPr b="1" sz="2400">
                <a:latin typeface="Roboto"/>
                <a:ea typeface="Roboto"/>
                <a:cs typeface="Roboto"/>
                <a:sym typeface="Roboto"/>
              </a:defRPr>
            </a:pPr>
            <a:r>
              <a:t>290/45 = 6.44</a:t>
            </a:r>
          </a:p>
        </p:txBody>
      </p:sp>
      <p:sp>
        <p:nvSpPr>
          <p:cNvPr id="318" name="Prostokąt 5"/>
          <p:cNvSpPr/>
          <p:nvPr/>
        </p:nvSpPr>
        <p:spPr>
          <a:xfrm>
            <a:off x="3271234" y="8411030"/>
            <a:ext cx="772733" cy="488271"/>
          </a:xfrm>
          <a:prstGeom prst="rect">
            <a:avLst/>
          </a:prstGeom>
          <a:ln w="76200">
            <a:solidFill>
              <a:srgbClr val="FFFF00"/>
            </a:solidFill>
            <a:miter lim="400000"/>
          </a:ln>
        </p:spPr>
        <p:txBody>
          <a:bodyPr lIns="50800" tIns="50800" rIns="50800" bIns="50800" anchor="ctr"/>
          <a:lstStyle/>
          <a:p>
            <a:pPr algn="ctr" defTabSz="584200">
              <a:defRPr sz="2200">
                <a:solidFill>
                  <a:srgbClr val="FFFFFF"/>
                </a:solidFill>
              </a:defRPr>
            </a:pPr>
          </a:p>
        </p:txBody>
      </p:sp>
      <p:cxnSp>
        <p:nvCxnSpPr>
          <p:cNvPr id="319" name="Łącznik: łamany 9"/>
          <p:cNvCxnSpPr>
            <a:stCxn id="318" idx="0"/>
            <a:endCxn id="317" idx="0"/>
          </p:cNvCxnSpPr>
          <p:nvPr/>
        </p:nvCxnSpPr>
        <p:spPr>
          <a:xfrm flipH="1" flipV="1" rot="5400000">
            <a:off x="5124450" y="4552950"/>
            <a:ext cx="2641600" cy="5575300"/>
          </a:xfrm>
          <a:prstGeom prst="bentConnector4">
            <a:avLst>
              <a:gd name="adj1" fmla="val -20192"/>
              <a:gd name="adj2" fmla="val 49886"/>
            </a:avLst>
          </a:prstGeom>
          <a:ln w="38100">
            <a:solidFill>
              <a:srgbClr val="000000"/>
            </a:solidFill>
            <a:miter lim="400000"/>
            <a:tailEnd type="triangle"/>
          </a:ln>
        </p:spPr>
      </p:cxn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ave Human Race…"/>
          <p:cNvSpPr txBox="1"/>
          <p:nvPr>
            <p:ph type="body" idx="1"/>
          </p:nvPr>
        </p:nvSpPr>
        <p:spPr>
          <a:xfrm>
            <a:off x="1270000" y="3219726"/>
            <a:ext cx="10703084" cy="5450740"/>
          </a:xfrm>
          <a:prstGeom prst="rect">
            <a:avLst/>
          </a:prstGeom>
        </p:spPr>
        <p:txBody>
          <a:bodyPr/>
          <a:lstStyle/>
          <a:p>
            <a:pPr marL="514350" indent="-514350" defTabSz="361188">
              <a:lnSpc>
                <a:spcPct val="136000"/>
              </a:lnSpc>
              <a:spcBef>
                <a:spcPts val="400"/>
              </a:spcBef>
              <a:buAutoNum type="arabicPeriod" startAt="1"/>
              <a:defRPr sz="2300">
                <a:solidFill>
                  <a:srgbClr val="0D0D0D"/>
                </a:solidFill>
                <a:latin typeface="Roboto"/>
                <a:ea typeface="Roboto"/>
                <a:cs typeface="Roboto"/>
                <a:sym typeface="Roboto"/>
              </a:defRPr>
            </a:pPr>
            <a:r>
              <a:t>The quantified stakeholder value set is input to the development team.</a:t>
            </a:r>
            <a:endParaRPr>
              <a:solidFill>
                <a:srgbClr val="FF2600"/>
              </a:solidFill>
            </a:endParaRPr>
          </a:p>
          <a:p>
            <a:pPr marL="514350" indent="-514350" defTabSz="361188">
              <a:lnSpc>
                <a:spcPct val="136000"/>
              </a:lnSpc>
              <a:spcBef>
                <a:spcPts val="400"/>
              </a:spcBef>
              <a:buAutoNum type="arabicPeriod" startAt="1"/>
              <a:defRPr sz="2300">
                <a:solidFill>
                  <a:srgbClr val="0D0D0D"/>
                </a:solidFill>
                <a:latin typeface="Roboto"/>
                <a:ea typeface="Roboto"/>
                <a:cs typeface="Roboto"/>
                <a:sym typeface="Roboto"/>
              </a:defRPr>
            </a:pPr>
            <a:r>
              <a:t>The team suggests solutions, that they hope will deliver the value levels.</a:t>
            </a:r>
            <a:endParaRPr>
              <a:solidFill>
                <a:srgbClr val="FF2600"/>
              </a:solidFill>
            </a:endParaRPr>
          </a:p>
          <a:p>
            <a:pPr marL="514350" indent="-514350" defTabSz="361188">
              <a:lnSpc>
                <a:spcPct val="136000"/>
              </a:lnSpc>
              <a:spcBef>
                <a:spcPts val="400"/>
              </a:spcBef>
              <a:buAutoNum type="arabicPeriod" startAt="1"/>
              <a:defRPr sz="2300">
                <a:solidFill>
                  <a:srgbClr val="0D0D0D"/>
                </a:solidFill>
                <a:latin typeface="Roboto"/>
                <a:ea typeface="Roboto"/>
                <a:cs typeface="Roboto"/>
                <a:sym typeface="Roboto"/>
              </a:defRPr>
            </a:pPr>
            <a:r>
              <a:t>The solutions are evaluated initially on the Value Table,</a:t>
            </a:r>
            <a:endParaRPr>
              <a:solidFill>
                <a:srgbClr val="FF2600"/>
              </a:solidFill>
            </a:endParaRPr>
          </a:p>
          <a:p>
            <a:pPr marL="514350" indent="-514350" defTabSz="361188">
              <a:lnSpc>
                <a:spcPct val="136000"/>
              </a:lnSpc>
              <a:spcBef>
                <a:spcPts val="400"/>
              </a:spcBef>
              <a:buAutoNum type="arabicPeriod" startAt="1"/>
              <a:defRPr sz="2300">
                <a:solidFill>
                  <a:srgbClr val="0D0D0D"/>
                </a:solidFill>
                <a:latin typeface="Roboto"/>
                <a:ea typeface="Roboto"/>
                <a:cs typeface="Roboto"/>
                <a:sym typeface="Roboto"/>
              </a:defRPr>
            </a:pPr>
            <a:r>
              <a:t>and when prioritized (based on value, costs, risks),</a:t>
            </a:r>
            <a:endParaRPr>
              <a:solidFill>
                <a:srgbClr val="FF2600"/>
              </a:solidFill>
            </a:endParaRPr>
          </a:p>
          <a:p>
            <a:pPr marL="514350" indent="-514350" defTabSz="361188">
              <a:lnSpc>
                <a:spcPct val="136000"/>
              </a:lnSpc>
              <a:spcBef>
                <a:spcPts val="400"/>
              </a:spcBef>
              <a:buAutoNum type="arabicPeriod" startAt="1"/>
              <a:defRPr sz="2300">
                <a:solidFill>
                  <a:srgbClr val="0D0D0D"/>
                </a:solidFill>
                <a:latin typeface="Roboto"/>
                <a:ea typeface="Roboto"/>
                <a:cs typeface="Roboto"/>
                <a:sym typeface="Roboto"/>
              </a:defRPr>
            </a:pPr>
            <a:r>
              <a:t>the team will attempt to deliver the solutions to stakeholders</a:t>
            </a:r>
            <a:endParaRPr>
              <a:solidFill>
                <a:srgbClr val="FF2600"/>
              </a:solidFill>
            </a:endParaRPr>
          </a:p>
          <a:p>
            <a:pPr marL="514350" indent="-514350" defTabSz="361188">
              <a:lnSpc>
                <a:spcPct val="136000"/>
              </a:lnSpc>
              <a:spcBef>
                <a:spcPts val="400"/>
              </a:spcBef>
              <a:buAutoNum type="arabicPeriod" startAt="1"/>
              <a:defRPr sz="2300">
                <a:solidFill>
                  <a:srgbClr val="0D0D0D"/>
                </a:solidFill>
                <a:latin typeface="Roboto"/>
                <a:ea typeface="Roboto"/>
                <a:cs typeface="Roboto"/>
                <a:sym typeface="Roboto"/>
              </a:defRPr>
            </a:pPr>
            <a:r>
              <a:t>after which we will measure actual values, costs, and possibly </a:t>
            </a:r>
            <a:endParaRPr>
              <a:solidFill>
                <a:srgbClr val="FF2600"/>
              </a:solidFill>
            </a:endParaRPr>
          </a:p>
          <a:p>
            <a:pPr marL="514350" indent="-514350" defTabSz="361188">
              <a:lnSpc>
                <a:spcPct val="136000"/>
              </a:lnSpc>
              <a:spcBef>
                <a:spcPts val="400"/>
              </a:spcBef>
              <a:buAutoNum type="arabicPeriod" startAt="1"/>
              <a:defRPr sz="2300">
                <a:solidFill>
                  <a:srgbClr val="0D0D0D"/>
                </a:solidFill>
                <a:latin typeface="Roboto"/>
                <a:ea typeface="Roboto"/>
                <a:cs typeface="Roboto"/>
                <a:sym typeface="Roboto"/>
              </a:defRPr>
            </a:pPr>
            <a:r>
              <a:t>decide to change the solutions to better deliver values, at lower costs, before</a:t>
            </a:r>
            <a:endParaRPr>
              <a:solidFill>
                <a:srgbClr val="FF2600"/>
              </a:solidFill>
            </a:endParaRPr>
          </a:p>
          <a:p>
            <a:pPr marL="514350" indent="-514350" defTabSz="361188">
              <a:lnSpc>
                <a:spcPct val="136000"/>
              </a:lnSpc>
              <a:spcBef>
                <a:spcPts val="400"/>
              </a:spcBef>
              <a:buAutoNum type="arabicPeriod" startAt="1"/>
              <a:defRPr sz="2300">
                <a:solidFill>
                  <a:srgbClr val="0D0D0D"/>
                </a:solidFill>
                <a:latin typeface="Roboto"/>
                <a:ea typeface="Roboto"/>
                <a:cs typeface="Roboto"/>
                <a:sym typeface="Roboto"/>
              </a:defRPr>
            </a:pPr>
            <a:r>
              <a:t>repeating the changed solutions for better effects, </a:t>
            </a:r>
            <a:endParaRPr>
              <a:solidFill>
                <a:srgbClr val="FF2600"/>
              </a:solidFill>
            </a:endParaRPr>
          </a:p>
          <a:p>
            <a:pPr marL="514350" indent="-514350" defTabSz="361188">
              <a:lnSpc>
                <a:spcPct val="136000"/>
              </a:lnSpc>
              <a:spcBef>
                <a:spcPts val="400"/>
              </a:spcBef>
              <a:buAutoNum type="arabicPeriod" startAt="1"/>
              <a:defRPr sz="2300">
                <a:solidFill>
                  <a:srgbClr val="0D0D0D"/>
                </a:solidFill>
                <a:latin typeface="Roboto"/>
                <a:ea typeface="Roboto"/>
                <a:cs typeface="Roboto"/>
                <a:sym typeface="Roboto"/>
              </a:defRPr>
            </a:pPr>
            <a:r>
              <a:t>or scaling up (using the solutions more extensively)</a:t>
            </a:r>
          </a:p>
        </p:txBody>
      </p:sp>
      <p:sp>
        <p:nvSpPr>
          <p:cNvPr id="324" name="Slide Number"/>
          <p:cNvSpPr txBox="1"/>
          <p:nvPr>
            <p:ph type="sldNum" sz="quarter" idx="2"/>
          </p:nvPr>
        </p:nvSpPr>
        <p:spPr>
          <a:xfrm>
            <a:off x="6230037" y="9114112"/>
            <a:ext cx="397018" cy="409445"/>
          </a:xfrm>
          <a:prstGeom prst="rect">
            <a:avLst/>
          </a:prstGeom>
          <a:extLst>
            <a:ext uri="{C572A759-6A51-4108-AA02-DFA0A04FC94B}">
              <ma14:wrappingTextBoxFlag xmlns:ma14="http://schemas.microsoft.com/office/mac/drawingml/2011/main" val="1"/>
            </a:ext>
          </a:extLst>
        </p:spPr>
        <p:txBody>
          <a:bodyPr/>
          <a:lstStyle>
            <a:lvl1pPr>
              <a:defRPr>
                <a:latin typeface="Roboto"/>
                <a:ea typeface="Roboto"/>
                <a:cs typeface="Roboto"/>
                <a:sym typeface="Roboto"/>
              </a:defRPr>
            </a:lvl1pPr>
          </a:lstStyle>
          <a:p>
            <a:pPr/>
            <a:fld id="{86CB4B4D-7CA3-9044-876B-883B54F8677D}" type="slidenum"/>
          </a:p>
        </p:txBody>
      </p:sp>
      <p:sp>
        <p:nvSpPr>
          <p:cNvPr id="325"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3200">
                <a:latin typeface="Roboto"/>
                <a:ea typeface="Roboto"/>
                <a:cs typeface="Roboto"/>
                <a:sym typeface="Roboto"/>
              </a:defRPr>
            </a:lvl1pPr>
          </a:lstStyle>
          <a:p>
            <a:pPr/>
            <a:r>
              <a:t>Value Requirements &gt; Solutions &gt; Values to Stakeholders</a:t>
            </a:r>
          </a:p>
        </p:txBody>
      </p:sp>
      <p:sp>
        <p:nvSpPr>
          <p:cNvPr id="326" name="Łącznik prosty 16"/>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
        <p:nvSpPr>
          <p:cNvPr id="327" name="STARTUP TEAM"/>
          <p:cNvSpPr txBox="1"/>
          <p:nvPr/>
        </p:nvSpPr>
        <p:spPr>
          <a:xfrm>
            <a:off x="2828344" y="2295969"/>
            <a:ext cx="1930178" cy="406401"/>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sz="1800">
                <a:solidFill>
                  <a:srgbClr val="0D0D0D"/>
                </a:solidFill>
                <a:latin typeface="Roboto"/>
                <a:ea typeface="Roboto"/>
                <a:cs typeface="Roboto"/>
                <a:sym typeface="Roboto"/>
              </a:defRPr>
            </a:lvl1pPr>
          </a:lstStyle>
          <a:p>
            <a:pPr/>
            <a:r>
              <a:t>STARTUP TEAM</a:t>
            </a:r>
          </a:p>
        </p:txBody>
      </p:sp>
      <p:sp>
        <p:nvSpPr>
          <p:cNvPr id="328" name="Evaluations"/>
          <p:cNvSpPr txBox="1"/>
          <p:nvPr/>
        </p:nvSpPr>
        <p:spPr>
          <a:xfrm>
            <a:off x="7564486" y="2288893"/>
            <a:ext cx="1744366" cy="406401"/>
          </a:xfrm>
          <a:prstGeom prst="rect">
            <a:avLst/>
          </a:prstGeom>
          <a:ln w="25400">
            <a:solidFill>
              <a:srgbClr val="000000"/>
            </a:solidFill>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1800">
                <a:solidFill>
                  <a:srgbClr val="0D0D0D"/>
                </a:solidFill>
                <a:latin typeface="Roboto"/>
                <a:ea typeface="Roboto"/>
                <a:cs typeface="Roboto"/>
                <a:sym typeface="Roboto"/>
              </a:defRPr>
            </a:lvl1pPr>
          </a:lstStyle>
          <a:p>
            <a:pPr/>
            <a:r>
              <a:t>EVALUATIONS</a:t>
            </a:r>
          </a:p>
        </p:txBody>
      </p:sp>
      <p:sp>
        <p:nvSpPr>
          <p:cNvPr id="329" name="Stakeholders"/>
          <p:cNvSpPr txBox="1"/>
          <p:nvPr/>
        </p:nvSpPr>
        <p:spPr>
          <a:xfrm>
            <a:off x="9958762" y="2295968"/>
            <a:ext cx="2015270" cy="406401"/>
          </a:xfrm>
          <a:prstGeom prst="rect">
            <a:avLst/>
          </a:prstGeom>
          <a:ln w="25400">
            <a:solidFill>
              <a:srgbClr val="000000"/>
            </a:solidFill>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1800">
                <a:solidFill>
                  <a:srgbClr val="0D0D0D"/>
                </a:solidFill>
                <a:latin typeface="Roboto"/>
                <a:ea typeface="Roboto"/>
                <a:cs typeface="Roboto"/>
                <a:sym typeface="Roboto"/>
              </a:defRPr>
            </a:lvl1pPr>
          </a:lstStyle>
          <a:p>
            <a:pPr/>
            <a:r>
              <a:t>STAKEHOLDERS</a:t>
            </a:r>
          </a:p>
        </p:txBody>
      </p:sp>
      <p:sp>
        <p:nvSpPr>
          <p:cNvPr id="330" name="Solutions"/>
          <p:cNvSpPr txBox="1"/>
          <p:nvPr/>
        </p:nvSpPr>
        <p:spPr>
          <a:xfrm>
            <a:off x="5452449" y="2295968"/>
            <a:ext cx="1473239" cy="406401"/>
          </a:xfrm>
          <a:prstGeom prst="rect">
            <a:avLst/>
          </a:prstGeom>
          <a:ln w="25400">
            <a:solidFill>
              <a:srgbClr val="000000"/>
            </a:solidFill>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1800">
                <a:solidFill>
                  <a:srgbClr val="0D0D0D"/>
                </a:solidFill>
                <a:latin typeface="Roboto"/>
                <a:ea typeface="Roboto"/>
                <a:cs typeface="Roboto"/>
                <a:sym typeface="Roboto"/>
              </a:defRPr>
            </a:lvl1pPr>
          </a:lstStyle>
          <a:p>
            <a:pPr/>
            <a:r>
              <a:t>SOLUTIONS</a:t>
            </a:r>
          </a:p>
        </p:txBody>
      </p:sp>
      <p:sp>
        <p:nvSpPr>
          <p:cNvPr id="331" name="VALUES"/>
          <p:cNvSpPr txBox="1"/>
          <p:nvPr/>
        </p:nvSpPr>
        <p:spPr>
          <a:xfrm>
            <a:off x="1264332" y="2295970"/>
            <a:ext cx="1050082" cy="406401"/>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1800">
                <a:solidFill>
                  <a:srgbClr val="0D0D0D"/>
                </a:solidFill>
                <a:latin typeface="Roboto"/>
                <a:ea typeface="Roboto"/>
                <a:cs typeface="Roboto"/>
                <a:sym typeface="Roboto"/>
              </a:defRPr>
            </a:lvl1pPr>
          </a:lstStyle>
          <a:p>
            <a:pPr/>
            <a:r>
              <a:t>VALUES</a:t>
            </a:r>
          </a:p>
        </p:txBody>
      </p:sp>
      <p:cxnSp>
        <p:nvCxnSpPr>
          <p:cNvPr id="332" name="Łącznik prosty ze strzałką 3"/>
          <p:cNvCxnSpPr>
            <a:stCxn id="331" idx="0"/>
            <a:endCxn id="327" idx="0"/>
          </p:cNvCxnSpPr>
          <p:nvPr/>
        </p:nvCxnSpPr>
        <p:spPr>
          <a:xfrm flipV="1">
            <a:off x="1789373" y="2499169"/>
            <a:ext cx="2004060" cy="2"/>
          </a:xfrm>
          <a:prstGeom prst="straightConnector1">
            <a:avLst/>
          </a:prstGeom>
          <a:ln w="25400">
            <a:solidFill>
              <a:srgbClr val="000000"/>
            </a:solidFill>
            <a:miter lim="400000"/>
            <a:tailEnd type="triangle"/>
          </a:ln>
        </p:spPr>
      </p:cxnSp>
      <p:cxnSp>
        <p:nvCxnSpPr>
          <p:cNvPr id="333" name="Łącznik prosty ze strzałką 19"/>
          <p:cNvCxnSpPr>
            <a:stCxn id="327" idx="0"/>
            <a:endCxn id="330" idx="0"/>
          </p:cNvCxnSpPr>
          <p:nvPr/>
        </p:nvCxnSpPr>
        <p:spPr>
          <a:xfrm flipV="1">
            <a:off x="3793432" y="2499168"/>
            <a:ext cx="2395637" cy="2"/>
          </a:xfrm>
          <a:prstGeom prst="straightConnector1">
            <a:avLst/>
          </a:prstGeom>
          <a:ln w="25400">
            <a:solidFill>
              <a:srgbClr val="000000"/>
            </a:solidFill>
            <a:miter lim="400000"/>
            <a:tailEnd type="triangle"/>
          </a:ln>
        </p:spPr>
      </p:cxnSp>
      <p:cxnSp>
        <p:nvCxnSpPr>
          <p:cNvPr id="334" name="Łącznik prosty ze strzałką 22"/>
          <p:cNvCxnSpPr>
            <a:stCxn id="330" idx="0"/>
            <a:endCxn id="328" idx="0"/>
          </p:cNvCxnSpPr>
          <p:nvPr/>
        </p:nvCxnSpPr>
        <p:spPr>
          <a:xfrm flipV="1">
            <a:off x="6189068" y="2492093"/>
            <a:ext cx="2247601" cy="7076"/>
          </a:xfrm>
          <a:prstGeom prst="straightConnector1">
            <a:avLst/>
          </a:prstGeom>
          <a:ln w="25400">
            <a:solidFill>
              <a:srgbClr val="000000"/>
            </a:solidFill>
            <a:miter lim="400000"/>
            <a:tailEnd type="triangle"/>
          </a:ln>
        </p:spPr>
      </p:cxnSp>
      <p:cxnSp>
        <p:nvCxnSpPr>
          <p:cNvPr id="335" name="Łącznik prosty ze strzałką 25"/>
          <p:cNvCxnSpPr>
            <a:stCxn id="328" idx="0"/>
            <a:endCxn id="329" idx="0"/>
          </p:cNvCxnSpPr>
          <p:nvPr/>
        </p:nvCxnSpPr>
        <p:spPr>
          <a:xfrm>
            <a:off x="8436668" y="2492093"/>
            <a:ext cx="2529730" cy="7076"/>
          </a:xfrm>
          <a:prstGeom prst="straightConnector1">
            <a:avLst/>
          </a:prstGeom>
          <a:ln w="25400">
            <a:solidFill>
              <a:srgbClr val="000000"/>
            </a:solidFill>
            <a:miter lim="400000"/>
            <a:tailEnd type="triangle"/>
          </a:ln>
        </p:spPr>
      </p:cxnSp>
      <p:cxnSp>
        <p:nvCxnSpPr>
          <p:cNvPr id="336" name="Łącznik: łamany 24"/>
          <p:cNvCxnSpPr>
            <a:stCxn id="329" idx="0"/>
            <a:endCxn id="331" idx="0"/>
          </p:cNvCxnSpPr>
          <p:nvPr/>
        </p:nvCxnSpPr>
        <p:spPr>
          <a:xfrm flipH="1">
            <a:off x="1790700" y="2501900"/>
            <a:ext cx="9169400" cy="12700"/>
          </a:xfrm>
          <a:prstGeom prst="bentConnector4">
            <a:avLst>
              <a:gd name="adj1" fmla="val 50000"/>
              <a:gd name="adj2" fmla="val 3700000"/>
            </a:avLst>
          </a:prstGeom>
          <a:ln w="25400">
            <a:solidFill>
              <a:srgbClr val="000000"/>
            </a:solidFill>
            <a:miter lim="400000"/>
            <a:tailEnd type="triangle"/>
          </a:ln>
        </p:spPr>
      </p:cxn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00"/>
        </a:solidFill>
      </p:bgPr>
    </p:bg>
    <p:spTree>
      <p:nvGrpSpPr>
        <p:cNvPr id="1" name=""/>
        <p:cNvGrpSpPr/>
        <p:nvPr/>
      </p:nvGrpSpPr>
      <p:grpSpPr>
        <a:xfrm>
          <a:off x="0" y="0"/>
          <a:ext cx="0" cy="0"/>
          <a:chOff x="0" y="0"/>
          <a:chExt cx="0" cy="0"/>
        </a:xfrm>
      </p:grpSpPr>
      <p:sp>
        <p:nvSpPr>
          <p:cNvPr id="340" name="Due Diligence Doubtful:…"/>
          <p:cNvSpPr txBox="1"/>
          <p:nvPr>
            <p:ph type="ctrTitle"/>
          </p:nvPr>
        </p:nvSpPr>
        <p:spPr>
          <a:xfrm>
            <a:off x="1269999" y="244700"/>
            <a:ext cx="11145236" cy="2691684"/>
          </a:xfrm>
          <a:prstGeom prst="rect">
            <a:avLst/>
          </a:prstGeom>
        </p:spPr>
        <p:txBody>
          <a:bodyPr anchor="t"/>
          <a:lstStyle/>
          <a:p>
            <a:pPr algn="l" defTabSz="274320">
              <a:defRPr sz="1100">
                <a:latin typeface="Roboto"/>
                <a:ea typeface="Roboto"/>
                <a:cs typeface="Roboto"/>
                <a:sym typeface="Roboto"/>
              </a:defRPr>
            </a:pPr>
            <a:r>
              <a:t>  </a:t>
            </a:r>
            <a:endParaRPr>
              <a:latin typeface="+mn-lt"/>
              <a:ea typeface="+mn-ea"/>
              <a:cs typeface="+mn-cs"/>
              <a:sym typeface="Lucida Grande"/>
            </a:endParaRPr>
          </a:p>
          <a:p>
            <a:pPr algn="l" defTabSz="350520">
              <a:defRPr sz="4300">
                <a:latin typeface="Roboto"/>
                <a:ea typeface="Roboto"/>
                <a:cs typeface="Roboto"/>
                <a:sym typeface="Roboto"/>
              </a:defRPr>
            </a:pPr>
            <a:r>
              <a:t>Make an EVO Investment Contract:</a:t>
            </a:r>
            <a:br/>
            <a:r>
              <a:rPr b="1"/>
              <a:t>Small early frequent investment stages based on pre-agreed measurable results</a:t>
            </a:r>
          </a:p>
        </p:txBody>
      </p:sp>
      <p:sp>
        <p:nvSpPr>
          <p:cNvPr id="341" name="Instead of looking at the past, and hoping it tells you about the future,…"/>
          <p:cNvSpPr txBox="1"/>
          <p:nvPr>
            <p:ph type="subTitle" idx="1"/>
          </p:nvPr>
        </p:nvSpPr>
        <p:spPr>
          <a:xfrm>
            <a:off x="1141210" y="3692612"/>
            <a:ext cx="11106599" cy="5116538"/>
          </a:xfrm>
          <a:prstGeom prst="rect">
            <a:avLst/>
          </a:prstGeom>
        </p:spPr>
        <p:txBody>
          <a:bodyPr/>
          <a:lstStyle/>
          <a:p>
            <a:pPr algn="l">
              <a:lnSpc>
                <a:spcPct val="150000"/>
              </a:lnSpc>
              <a:defRPr sz="2800">
                <a:latin typeface="Roboto"/>
                <a:ea typeface="Roboto"/>
                <a:cs typeface="Roboto"/>
                <a:sym typeface="Roboto"/>
              </a:defRPr>
            </a:pPr>
            <a:r>
              <a:t>Earned Value Optimization</a:t>
            </a:r>
            <a:r>
              <a:t> </a:t>
            </a:r>
            <a:r>
              <a:t>there are 2 technical prerequisites for this, and most people are not trained in how to do them:</a:t>
            </a:r>
            <a:endParaRPr sz="2200">
              <a:solidFill>
                <a:srgbClr val="FFFFFF"/>
              </a:solidFill>
              <a:latin typeface="Helvetica Neue Medium"/>
              <a:ea typeface="Helvetica Neue Medium"/>
              <a:cs typeface="Helvetica Neue Medium"/>
              <a:sym typeface="Helvetica Neue Medium"/>
            </a:endParaRPr>
          </a:p>
          <a:p>
            <a:pPr algn="l">
              <a:lnSpc>
                <a:spcPct val="150000"/>
              </a:lnSpc>
              <a:defRPr sz="2800">
                <a:latin typeface="Roboto"/>
                <a:ea typeface="Roboto"/>
                <a:cs typeface="Roboto"/>
                <a:sym typeface="Roboto"/>
              </a:defRPr>
            </a:pPr>
          </a:p>
          <a:p>
            <a:pPr marL="514350" indent="-514350" algn="l">
              <a:lnSpc>
                <a:spcPct val="150000"/>
              </a:lnSpc>
              <a:buSzPct val="100000"/>
              <a:buAutoNum type="arabicPeriod" startAt="1"/>
              <a:defRPr sz="2800">
                <a:latin typeface="Roboto"/>
                <a:ea typeface="Roboto"/>
                <a:cs typeface="Roboto"/>
                <a:sym typeface="Roboto"/>
              </a:defRPr>
            </a:pPr>
            <a:r>
              <a:t>ability to quantify all critical values and qualities</a:t>
            </a:r>
            <a:endParaRPr sz="2200">
              <a:solidFill>
                <a:srgbClr val="FFFFFF"/>
              </a:solidFill>
              <a:latin typeface="Helvetica Neue Medium"/>
              <a:ea typeface="Helvetica Neue Medium"/>
              <a:cs typeface="Helvetica Neue Medium"/>
              <a:sym typeface="Helvetica Neue Medium"/>
            </a:endParaRPr>
          </a:p>
          <a:p>
            <a:pPr algn="l">
              <a:lnSpc>
                <a:spcPct val="150000"/>
              </a:lnSpc>
              <a:defRPr sz="2800">
                <a:latin typeface="Roboto"/>
                <a:ea typeface="Roboto"/>
                <a:cs typeface="Roboto"/>
                <a:sym typeface="Roboto"/>
              </a:defRPr>
            </a:pPr>
            <a:r>
              <a:t>2. ability to de-compose large chunks of system building into </a:t>
            </a:r>
            <a:r>
              <a:rPr b="1"/>
              <a:t>INDEPENDENTLY IMPLEMENTABLE, AND VALUE DELIVERING </a:t>
            </a:r>
            <a:r>
              <a:t>smaller incremental deployment steps.</a:t>
            </a:r>
          </a:p>
        </p:txBody>
      </p:sp>
      <p:sp>
        <p:nvSpPr>
          <p:cNvPr id="342" name="Łącznik prosty 4"/>
          <p:cNvSpPr/>
          <p:nvPr/>
        </p:nvSpPr>
        <p:spPr>
          <a:xfrm>
            <a:off x="-13886" y="2943414"/>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lide Number"/>
          <p:cNvSpPr txBox="1"/>
          <p:nvPr>
            <p:ph type="sldNum" sz="quarter" idx="2"/>
          </p:nvPr>
        </p:nvSpPr>
        <p:spPr>
          <a:xfrm>
            <a:off x="6313105" y="9114113"/>
            <a:ext cx="368765" cy="371345"/>
          </a:xfrm>
          <a:prstGeom prst="rect">
            <a:avLst/>
          </a:prstGeom>
          <a:extLst>
            <a:ext uri="{C572A759-6A51-4108-AA02-DFA0A04FC94B}">
              <ma14:wrappingTextBoxFlag xmlns:ma14="http://schemas.microsoft.com/office/mac/drawingml/2011/main" val="1"/>
            </a:ext>
          </a:extLst>
        </p:spPr>
        <p:txBody>
          <a:bodyPr/>
          <a:lstStyle>
            <a:lvl1pPr>
              <a:defRPr>
                <a:latin typeface="Roboto"/>
                <a:ea typeface="Roboto"/>
                <a:cs typeface="Roboto"/>
                <a:sym typeface="Roboto"/>
              </a:defRPr>
            </a:lvl1pPr>
          </a:lstStyle>
          <a:p>
            <a:pPr/>
            <a:fld id="{86CB4B4D-7CA3-9044-876B-883B54F8677D}" type="slidenum"/>
          </a:p>
        </p:txBody>
      </p:sp>
      <p:pic>
        <p:nvPicPr>
          <p:cNvPr id="345" name="Screen Shot 2015-05-26 at 11.02.01.png" descr="Screen Shot 2015-05-26 at 11.02.01.png"/>
          <p:cNvPicPr>
            <a:picLocks noChangeAspect="1"/>
          </p:cNvPicPr>
          <p:nvPr/>
        </p:nvPicPr>
        <p:blipFill>
          <a:blip r:embed="rId2">
            <a:extLst/>
          </a:blip>
          <a:stretch>
            <a:fillRect/>
          </a:stretch>
        </p:blipFill>
        <p:spPr>
          <a:xfrm>
            <a:off x="650238" y="2894615"/>
            <a:ext cx="11704324" cy="5199374"/>
          </a:xfrm>
          <a:prstGeom prst="rect">
            <a:avLst/>
          </a:prstGeom>
          <a:ln w="12700">
            <a:miter lim="400000"/>
          </a:ln>
        </p:spPr>
      </p:pic>
      <p:sp>
        <p:nvSpPr>
          <p:cNvPr id="346"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5400">
                <a:latin typeface="Roboto"/>
                <a:ea typeface="Roboto"/>
                <a:cs typeface="Roboto"/>
                <a:sym typeface="Roboto"/>
              </a:defRPr>
            </a:lvl1pPr>
          </a:lstStyle>
          <a:p>
            <a:pPr/>
            <a:r>
              <a:t>Contract Framework</a:t>
            </a:r>
          </a:p>
        </p:txBody>
      </p:sp>
      <p:sp>
        <p:nvSpPr>
          <p:cNvPr id="347" name="Łącznik prosty 5"/>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lide Number"/>
          <p:cNvSpPr txBox="1"/>
          <p:nvPr>
            <p:ph type="sldNum" sz="quarter" idx="2"/>
          </p:nvPr>
        </p:nvSpPr>
        <p:spPr>
          <a:xfrm>
            <a:off x="11998696" y="9114112"/>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0" name="Screen Shot 2015-05-26 at 11.02.20.png" descr="Screen Shot 2015-05-26 at 11.02.20.png"/>
          <p:cNvPicPr>
            <a:picLocks noChangeAspect="1"/>
          </p:cNvPicPr>
          <p:nvPr/>
        </p:nvPicPr>
        <p:blipFill>
          <a:blip r:embed="rId2">
            <a:extLst/>
          </a:blip>
          <a:stretch>
            <a:fillRect/>
          </a:stretch>
        </p:blipFill>
        <p:spPr>
          <a:xfrm>
            <a:off x="650238" y="3160323"/>
            <a:ext cx="11704324" cy="4667958"/>
          </a:xfrm>
          <a:prstGeom prst="rect">
            <a:avLst/>
          </a:prstGeom>
          <a:ln w="12700">
            <a:miter lim="400000"/>
          </a:ln>
        </p:spPr>
      </p:pic>
      <p:sp>
        <p:nvSpPr>
          <p:cNvPr id="351"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5400">
                <a:latin typeface="Roboto"/>
                <a:ea typeface="Roboto"/>
                <a:cs typeface="Roboto"/>
                <a:sym typeface="Roboto"/>
              </a:defRPr>
            </a:lvl1pPr>
          </a:lstStyle>
          <a:p>
            <a:pPr/>
            <a:r>
              <a:t>Result Contract Structure</a:t>
            </a:r>
          </a:p>
        </p:txBody>
      </p:sp>
      <p:sp>
        <p:nvSpPr>
          <p:cNvPr id="352" name="Łącznik prosty 9"/>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Tom@Gilb.com"/>
          <p:cNvSpPr txBox="1"/>
          <p:nvPr/>
        </p:nvSpPr>
        <p:spPr>
          <a:xfrm>
            <a:off x="4443305" y="9114111"/>
            <a:ext cx="4118189" cy="3713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ctr" defTabSz="650240">
              <a:defRPr sz="1600">
                <a:solidFill>
                  <a:srgbClr val="888888"/>
                </a:solidFill>
                <a:latin typeface="Calibri"/>
                <a:ea typeface="Calibri"/>
                <a:cs typeface="Calibri"/>
                <a:sym typeface="Calibri"/>
              </a:defRPr>
            </a:lvl1pPr>
          </a:lstStyle>
          <a:p>
            <a:pPr/>
            <a:r>
              <a:t>Tom@Gilb.com</a:t>
            </a:r>
          </a:p>
        </p:txBody>
      </p:sp>
      <p:sp>
        <p:nvSpPr>
          <p:cNvPr id="355" name="Slide Number"/>
          <p:cNvSpPr txBox="1"/>
          <p:nvPr>
            <p:ph type="sldNum" sz="quarter" idx="2"/>
          </p:nvPr>
        </p:nvSpPr>
        <p:spPr>
          <a:xfrm>
            <a:off x="11998695" y="8854469"/>
            <a:ext cx="355867" cy="371345"/>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lnSpc>
                <a:spcPct val="90000"/>
              </a:lnSpc>
            </a:lvl1pPr>
          </a:lstStyle>
          <a:p>
            <a:pPr/>
            <a:fld id="{86CB4B4D-7CA3-9044-876B-883B54F8677D}" type="slidenum"/>
          </a:p>
        </p:txBody>
      </p:sp>
      <p:sp>
        <p:nvSpPr>
          <p:cNvPr id="356" name="Define what you want, as you go, in small increments.…"/>
          <p:cNvSpPr txBox="1"/>
          <p:nvPr/>
        </p:nvSpPr>
        <p:spPr>
          <a:xfrm>
            <a:off x="1270000" y="2397823"/>
            <a:ext cx="10994926" cy="5454076"/>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spcBef>
                <a:spcPts val="400"/>
              </a:spcBef>
              <a:defRPr sz="2400">
                <a:latin typeface="Arial"/>
                <a:ea typeface="Arial"/>
                <a:cs typeface="Arial"/>
                <a:sym typeface="Arial"/>
              </a:defRPr>
            </a:pPr>
            <a:r>
              <a:t>A ‘flexible contract’ is an adaptive, outcome-based contract, which is intended to maximize the delivery of customer value. It achieves this in several ways:  </a:t>
            </a:r>
            <a:endParaRPr>
              <a:latin typeface="+mj-lt"/>
              <a:ea typeface="+mj-ea"/>
              <a:cs typeface="+mj-cs"/>
              <a:sym typeface="Helvetica"/>
            </a:endParaRPr>
          </a:p>
          <a:p>
            <a:pPr>
              <a:spcBef>
                <a:spcPts val="400"/>
              </a:spcBef>
              <a:defRPr sz="2400">
                <a:latin typeface="Arial"/>
                <a:ea typeface="Arial"/>
                <a:cs typeface="Arial"/>
                <a:sym typeface="Arial"/>
              </a:defRPr>
            </a:pPr>
            <a:r>
              <a:t> </a:t>
            </a:r>
            <a:endParaRPr>
              <a:latin typeface="+mj-lt"/>
              <a:ea typeface="+mj-ea"/>
              <a:cs typeface="+mj-cs"/>
              <a:sym typeface="Helvetica"/>
            </a:endParaRPr>
          </a:p>
          <a:p>
            <a:pPr marL="457200" indent="-457200">
              <a:spcBef>
                <a:spcPts val="400"/>
              </a:spcBef>
              <a:buSzPct val="100000"/>
              <a:buFont typeface="Arial"/>
              <a:buChar char="•"/>
              <a:defRPr sz="2400">
                <a:latin typeface="Arial"/>
                <a:ea typeface="Arial"/>
                <a:cs typeface="Arial"/>
                <a:sym typeface="Arial"/>
              </a:defRPr>
            </a:pPr>
            <a:r>
              <a:t>The contract focuses on outcomes (that is, business objectives), which are less susceptible to change than output (such as features).  </a:t>
            </a:r>
          </a:p>
          <a:p>
            <a:pPr marL="457200" indent="-457200">
              <a:spcBef>
                <a:spcPts val="400"/>
              </a:spcBef>
              <a:buSzPct val="100000"/>
              <a:buFont typeface="Arial"/>
              <a:buChar char="•"/>
              <a:defRPr sz="2400">
                <a:latin typeface="Arial"/>
                <a:ea typeface="Arial"/>
                <a:cs typeface="Arial"/>
                <a:sym typeface="Arial"/>
              </a:defRPr>
            </a:pPr>
          </a:p>
          <a:p>
            <a:pPr marL="457200" indent="-457200">
              <a:spcBef>
                <a:spcPts val="400"/>
              </a:spcBef>
              <a:buSzPct val="100000"/>
              <a:buFont typeface="Arial"/>
              <a:buChar char="•"/>
              <a:defRPr sz="2400">
                <a:latin typeface="Arial"/>
                <a:ea typeface="Arial"/>
                <a:cs typeface="Arial"/>
                <a:sym typeface="Arial"/>
              </a:defRPr>
            </a:pPr>
            <a:r>
              <a:t>The fees (or at least part of the fees) should be payable on the achievement of target outcomes. </a:t>
            </a:r>
            <a:r>
              <a:rPr cap="all"/>
              <a:t> </a:t>
            </a:r>
            <a:endParaRPr cap="all"/>
          </a:p>
          <a:p>
            <a:pPr marL="457200" indent="-457200">
              <a:spcBef>
                <a:spcPts val="400"/>
              </a:spcBef>
              <a:buSzPct val="100000"/>
              <a:buFont typeface="Arial"/>
              <a:buChar char="•"/>
              <a:defRPr sz="2400">
                <a:latin typeface="Arial"/>
                <a:ea typeface="Arial"/>
                <a:cs typeface="Arial"/>
                <a:sym typeface="Arial"/>
              </a:defRPr>
            </a:pPr>
          </a:p>
          <a:p>
            <a:pPr marL="457200" indent="-457200">
              <a:spcBef>
                <a:spcPts val="400"/>
              </a:spcBef>
              <a:buSzPct val="100000"/>
              <a:buFont typeface="Arial"/>
              <a:buChar char="•"/>
              <a:defRPr sz="2400">
                <a:latin typeface="Arial"/>
                <a:ea typeface="Arial"/>
                <a:cs typeface="Arial"/>
                <a:sym typeface="Arial"/>
              </a:defRPr>
            </a:pPr>
            <a:r>
              <a:t>The contract is structured as a master services agreement for the full version, or the ‘lite’ version using the Terms and Conditions, under which short-term statements of target outcomes (SOTOs) are called off. </a:t>
            </a:r>
            <a:r>
              <a:rPr cap="all"/>
              <a:t> </a:t>
            </a:r>
          </a:p>
          <a:p>
            <a:pPr>
              <a:spcBef>
                <a:spcPts val="400"/>
              </a:spcBef>
              <a:defRPr sz="2400">
                <a:latin typeface="Arial"/>
                <a:ea typeface="Arial"/>
                <a:cs typeface="Arial"/>
                <a:sym typeface="Arial"/>
              </a:defRPr>
            </a:pPr>
            <a:br/>
          </a:p>
        </p:txBody>
      </p:sp>
      <p:sp>
        <p:nvSpPr>
          <p:cNvPr id="357"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5400">
                <a:latin typeface="Roboto"/>
                <a:ea typeface="Roboto"/>
                <a:cs typeface="Roboto"/>
                <a:sym typeface="Roboto"/>
              </a:defRPr>
            </a:lvl1pPr>
          </a:lstStyle>
          <a:p>
            <a:pPr/>
            <a:r>
              <a:t>What is a flexible contract?</a:t>
            </a:r>
          </a:p>
        </p:txBody>
      </p:sp>
      <p:sp>
        <p:nvSpPr>
          <p:cNvPr id="358" name="Łącznik prosty 10"/>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Avoid the trap of accepting, believing, and misinterpreting ‘sales talk’…"/>
          <p:cNvSpPr txBox="1"/>
          <p:nvPr>
            <p:ph type="subTitle" sz="half" idx="1"/>
          </p:nvPr>
        </p:nvSpPr>
        <p:spPr>
          <a:xfrm>
            <a:off x="1266612" y="2603718"/>
            <a:ext cx="10464801" cy="3733582"/>
          </a:xfrm>
          <a:prstGeom prst="rect">
            <a:avLst/>
          </a:prstGeom>
        </p:spPr>
        <p:txBody>
          <a:bodyPr/>
          <a:lstStyle/>
          <a:p>
            <a:pPr marL="457200" indent="-457200" algn="l" defTabSz="233679">
              <a:buSzPct val="100000"/>
              <a:buFont typeface="Arial"/>
              <a:buChar char="•"/>
              <a:defRPr sz="2800">
                <a:latin typeface="Roboto"/>
                <a:ea typeface="Roboto"/>
                <a:cs typeface="Roboto"/>
                <a:sym typeface="Roboto"/>
              </a:defRPr>
            </a:pPr>
            <a:r>
              <a:t>Avoid the trap of accepting, </a:t>
            </a:r>
            <a:r>
              <a:t>believing, and </a:t>
            </a:r>
            <a:r>
              <a:t>misinterpreting ‘sales talk’</a:t>
            </a:r>
            <a:r>
              <a:t>.</a:t>
            </a:r>
          </a:p>
          <a:p>
            <a:pPr marL="457200" indent="-457200" defTabSz="233679">
              <a:buSzPct val="100000"/>
              <a:buFont typeface="Arial"/>
              <a:buChar char="•"/>
              <a:defRPr sz="2800">
                <a:latin typeface="Roboto"/>
                <a:ea typeface="Roboto"/>
                <a:cs typeface="Roboto"/>
                <a:sym typeface="Roboto"/>
              </a:defRPr>
            </a:pPr>
          </a:p>
          <a:p>
            <a:pPr marL="457200" indent="-457200" algn="l" defTabSz="233679">
              <a:buSzPct val="100000"/>
              <a:buFont typeface="Arial"/>
              <a:buChar char="•"/>
              <a:defRPr sz="2800">
                <a:latin typeface="Roboto"/>
                <a:ea typeface="Roboto"/>
                <a:cs typeface="Roboto"/>
                <a:sym typeface="Roboto"/>
              </a:defRPr>
            </a:pPr>
            <a:r>
              <a:t>Decide to be fact-based, evidence-based</a:t>
            </a:r>
            <a:r>
              <a:t>.</a:t>
            </a:r>
            <a:r>
              <a:t> </a:t>
            </a:r>
          </a:p>
        </p:txBody>
      </p:sp>
      <p:sp>
        <p:nvSpPr>
          <p:cNvPr id="216" name="Evidence-based Dynamic Investment…"/>
          <p:cNvSpPr txBox="1"/>
          <p:nvPr/>
        </p:nvSpPr>
        <p:spPr>
          <a:xfrm>
            <a:off x="1266612" y="673100"/>
            <a:ext cx="11738187"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5400">
                <a:latin typeface="Roboto"/>
                <a:ea typeface="Roboto"/>
                <a:cs typeface="Roboto"/>
                <a:sym typeface="Roboto"/>
              </a:defRPr>
            </a:lvl1pPr>
          </a:lstStyle>
          <a:p>
            <a:pPr/>
            <a:r>
              <a:t>BS filter Quantifying</a:t>
            </a:r>
          </a:p>
        </p:txBody>
      </p:sp>
      <p:sp>
        <p:nvSpPr>
          <p:cNvPr id="217" name="Łącznik prosty 8"/>
          <p:cNvSpPr/>
          <p:nvPr/>
        </p:nvSpPr>
        <p:spPr>
          <a:xfrm>
            <a:off x="-13886" y="1900229"/>
            <a:ext cx="13018687"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Tom@Gilb.com"/>
          <p:cNvSpPr txBox="1"/>
          <p:nvPr/>
        </p:nvSpPr>
        <p:spPr>
          <a:xfrm>
            <a:off x="4443305" y="9114111"/>
            <a:ext cx="4118189" cy="3713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ctr" defTabSz="650240">
              <a:defRPr sz="1600">
                <a:solidFill>
                  <a:srgbClr val="888888"/>
                </a:solidFill>
                <a:latin typeface="Calibri"/>
                <a:ea typeface="Calibri"/>
                <a:cs typeface="Calibri"/>
                <a:sym typeface="Calibri"/>
              </a:defRPr>
            </a:lvl1pPr>
          </a:lstStyle>
          <a:p>
            <a:pPr/>
            <a:r>
              <a:t>Tom@Gilb.com</a:t>
            </a:r>
          </a:p>
        </p:txBody>
      </p:sp>
      <p:sp>
        <p:nvSpPr>
          <p:cNvPr id="363" name="Slide Number"/>
          <p:cNvSpPr txBox="1"/>
          <p:nvPr>
            <p:ph type="sldNum" sz="quarter" idx="2"/>
          </p:nvPr>
        </p:nvSpPr>
        <p:spPr>
          <a:xfrm>
            <a:off x="11998695" y="8854469"/>
            <a:ext cx="355867" cy="371345"/>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lnSpc>
                <a:spcPct val="90000"/>
              </a:lnSpc>
            </a:lvl1pPr>
          </a:lstStyle>
          <a:p>
            <a:pPr/>
            <a:fld id="{86CB4B4D-7CA3-9044-876B-883B54F8677D}" type="slidenum"/>
          </a:p>
        </p:txBody>
      </p:sp>
      <p:sp>
        <p:nvSpPr>
          <p:cNvPr id="364" name="Define what you want, as you go, in small increments.…"/>
          <p:cNvSpPr txBox="1"/>
          <p:nvPr/>
        </p:nvSpPr>
        <p:spPr>
          <a:xfrm>
            <a:off x="1270000" y="2397824"/>
            <a:ext cx="10994926" cy="57434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marL="514350" indent="-514350" defTabSz="650240">
              <a:buSzPct val="100000"/>
              <a:buAutoNum type="arabicPeriod" startAt="1"/>
              <a:defRPr sz="2800">
                <a:latin typeface="Roboto"/>
                <a:ea typeface="Roboto"/>
                <a:cs typeface="Roboto"/>
                <a:sym typeface="Roboto"/>
              </a:defRPr>
            </a:pPr>
            <a:r>
              <a:t>Define what you want, as you go, in small increments.</a:t>
            </a:r>
            <a:endParaRPr sz="2400">
              <a:latin typeface="Calibri"/>
              <a:ea typeface="Calibri"/>
              <a:cs typeface="Calibri"/>
              <a:sym typeface="Calibri"/>
            </a:endParaRPr>
          </a:p>
          <a:p>
            <a:pPr marL="514350" indent="-514350" defTabSz="650240">
              <a:buSzPct val="100000"/>
              <a:buAutoNum type="arabicPeriod" startAt="1"/>
              <a:defRPr sz="2800">
                <a:latin typeface="Roboto"/>
                <a:ea typeface="Roboto"/>
                <a:cs typeface="Roboto"/>
                <a:sym typeface="Roboto"/>
              </a:defRPr>
            </a:pPr>
          </a:p>
          <a:p>
            <a:pPr marL="514350" indent="-514350" defTabSz="650240">
              <a:buSzPct val="100000"/>
              <a:buAutoNum type="arabicPeriod" startAt="2"/>
              <a:defRPr sz="2800">
                <a:latin typeface="Roboto"/>
                <a:ea typeface="Roboto"/>
                <a:cs typeface="Roboto"/>
                <a:sym typeface="Roboto"/>
              </a:defRPr>
            </a:pPr>
            <a:r>
              <a:t>Learn what works</a:t>
            </a:r>
            <a:r>
              <a:t>.</a:t>
            </a:r>
          </a:p>
          <a:p>
            <a:pPr marL="514350" indent="-514350" defTabSz="650240">
              <a:buSzPct val="100000"/>
              <a:buAutoNum type="arabicPeriod" startAt="2"/>
              <a:defRPr sz="2800">
                <a:latin typeface="Roboto"/>
                <a:ea typeface="Roboto"/>
                <a:cs typeface="Roboto"/>
                <a:sym typeface="Roboto"/>
              </a:defRPr>
            </a:pPr>
          </a:p>
          <a:p>
            <a:pPr marL="514350" indent="-514350" defTabSz="650240">
              <a:buSzPct val="100000"/>
              <a:buAutoNum type="arabicPeriod" startAt="3"/>
              <a:defRPr sz="2800">
                <a:latin typeface="Roboto"/>
                <a:ea typeface="Roboto"/>
                <a:cs typeface="Roboto"/>
                <a:sym typeface="Roboto"/>
              </a:defRPr>
            </a:pPr>
            <a:r>
              <a:t>Focus on business results, not ‘code’</a:t>
            </a:r>
            <a:r>
              <a:t>.</a:t>
            </a:r>
          </a:p>
          <a:p>
            <a:pPr marL="514350" indent="-514350" defTabSz="650240">
              <a:buSzPct val="100000"/>
              <a:buAutoNum type="arabicPeriod" startAt="3"/>
              <a:defRPr sz="2800">
                <a:latin typeface="Roboto"/>
                <a:ea typeface="Roboto"/>
                <a:cs typeface="Roboto"/>
                <a:sym typeface="Roboto"/>
              </a:defRPr>
            </a:pPr>
          </a:p>
          <a:p>
            <a:pPr marL="514350" indent="-514350" defTabSz="650240">
              <a:buSzPct val="100000"/>
              <a:buAutoNum type="arabicPeriod" startAt="4"/>
              <a:defRPr sz="2800">
                <a:latin typeface="Roboto"/>
                <a:ea typeface="Roboto"/>
                <a:cs typeface="Roboto"/>
                <a:sym typeface="Roboto"/>
              </a:defRPr>
            </a:pPr>
            <a:r>
              <a:t>Pay for real value delivered</a:t>
            </a:r>
            <a:r>
              <a:t>.</a:t>
            </a:r>
          </a:p>
          <a:p>
            <a:pPr marL="514350" indent="-514350" defTabSz="650240">
              <a:buSzPct val="100000"/>
              <a:buAutoNum type="arabicPeriod" startAt="4"/>
              <a:defRPr sz="2800">
                <a:latin typeface="Roboto"/>
                <a:ea typeface="Roboto"/>
                <a:cs typeface="Roboto"/>
                <a:sym typeface="Roboto"/>
              </a:defRPr>
            </a:pPr>
          </a:p>
          <a:p>
            <a:pPr marL="514350" indent="-514350" defTabSz="650240">
              <a:buSzPct val="100000"/>
              <a:buAutoNum type="arabicPeriod" startAt="5"/>
              <a:defRPr sz="2800">
                <a:latin typeface="Roboto"/>
                <a:ea typeface="Roboto"/>
                <a:cs typeface="Roboto"/>
                <a:sym typeface="Roboto"/>
              </a:defRPr>
            </a:pPr>
            <a:r>
              <a:t>Prioritize high value results early.</a:t>
            </a:r>
            <a:endParaRPr sz="2400">
              <a:latin typeface="Calibri"/>
              <a:ea typeface="Calibri"/>
              <a:cs typeface="Calibri"/>
              <a:sym typeface="Calibri"/>
            </a:endParaRPr>
          </a:p>
          <a:p>
            <a:pPr marL="514350" indent="-514350" defTabSz="650240">
              <a:buSzPct val="100000"/>
              <a:buAutoNum type="arabicPeriod" startAt="5"/>
              <a:defRPr sz="2800">
                <a:latin typeface="Roboto"/>
                <a:ea typeface="Roboto"/>
                <a:cs typeface="Roboto"/>
                <a:sym typeface="Roboto"/>
              </a:defRPr>
            </a:pPr>
          </a:p>
          <a:p>
            <a:pPr marL="514350" indent="-514350" defTabSz="650240">
              <a:buSzPct val="100000"/>
              <a:buAutoNum type="arabicPeriod" startAt="6"/>
              <a:defRPr sz="2800">
                <a:latin typeface="Roboto"/>
                <a:ea typeface="Roboto"/>
                <a:cs typeface="Roboto"/>
                <a:sym typeface="Roboto"/>
              </a:defRPr>
            </a:pPr>
            <a:r>
              <a:t>Very low risk</a:t>
            </a:r>
            <a:r>
              <a:t>.</a:t>
            </a:r>
          </a:p>
          <a:p>
            <a:pPr marL="514350" indent="-514350" defTabSz="650240">
              <a:buSzPct val="100000"/>
              <a:buAutoNum type="arabicPeriod" startAt="6"/>
              <a:defRPr sz="2800">
                <a:latin typeface="Roboto"/>
                <a:ea typeface="Roboto"/>
                <a:cs typeface="Roboto"/>
                <a:sym typeface="Roboto"/>
              </a:defRPr>
            </a:pPr>
          </a:p>
          <a:p>
            <a:pPr marL="514350" indent="-514350" defTabSz="650240">
              <a:buSzPct val="100000"/>
              <a:buAutoNum type="arabicPeriod" startAt="7"/>
              <a:defRPr sz="2800">
                <a:latin typeface="Roboto"/>
                <a:ea typeface="Roboto"/>
                <a:cs typeface="Roboto"/>
                <a:sym typeface="Roboto"/>
              </a:defRPr>
            </a:pPr>
            <a:r>
              <a:t>Not tied in to suppliers who cannot deliver</a:t>
            </a:r>
            <a:r>
              <a:t>.</a:t>
            </a:r>
          </a:p>
        </p:txBody>
      </p:sp>
      <p:sp>
        <p:nvSpPr>
          <p:cNvPr id="365"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5400">
                <a:latin typeface="Roboto"/>
                <a:ea typeface="Roboto"/>
                <a:cs typeface="Roboto"/>
                <a:sym typeface="Roboto"/>
              </a:defRPr>
            </a:lvl1pPr>
          </a:lstStyle>
          <a:p>
            <a:pPr/>
            <a:r>
              <a:t>What is a flexible contract?</a:t>
            </a:r>
          </a:p>
        </p:txBody>
      </p:sp>
      <p:sp>
        <p:nvSpPr>
          <p:cNvPr id="366" name="Łącznik prosty 7"/>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00"/>
        </a:solidFill>
      </p:bgPr>
    </p:bg>
    <p:spTree>
      <p:nvGrpSpPr>
        <p:cNvPr id="1" name=""/>
        <p:cNvGrpSpPr/>
        <p:nvPr/>
      </p:nvGrpSpPr>
      <p:grpSpPr>
        <a:xfrm>
          <a:off x="0" y="0"/>
          <a:ext cx="0" cy="0"/>
          <a:chOff x="0" y="0"/>
          <a:chExt cx="0" cy="0"/>
        </a:xfrm>
      </p:grpSpPr>
      <p:sp>
        <p:nvSpPr>
          <p:cNvPr id="370" name="Due Diligence Doubtful:…"/>
          <p:cNvSpPr txBox="1"/>
          <p:nvPr>
            <p:ph type="ctrTitle"/>
          </p:nvPr>
        </p:nvSpPr>
        <p:spPr>
          <a:xfrm>
            <a:off x="1269999" y="244700"/>
            <a:ext cx="11145236" cy="2691684"/>
          </a:xfrm>
          <a:prstGeom prst="rect">
            <a:avLst/>
          </a:prstGeom>
        </p:spPr>
        <p:txBody>
          <a:bodyPr anchor="t"/>
          <a:lstStyle/>
          <a:p>
            <a:pPr algn="l" defTabSz="274320">
              <a:defRPr sz="1300">
                <a:latin typeface="Roboto"/>
                <a:ea typeface="Roboto"/>
                <a:cs typeface="Roboto"/>
                <a:sym typeface="Roboto"/>
              </a:defRPr>
            </a:pPr>
            <a:r>
              <a:t>  </a:t>
            </a:r>
            <a:endParaRPr>
              <a:latin typeface="+mn-lt"/>
              <a:ea typeface="+mn-ea"/>
              <a:cs typeface="+mn-cs"/>
              <a:sym typeface="Lucida Grande"/>
            </a:endParaRPr>
          </a:p>
          <a:p>
            <a:pPr algn="l" defTabSz="350520">
              <a:defRPr sz="4800">
                <a:latin typeface="Roboto"/>
                <a:ea typeface="Roboto"/>
                <a:cs typeface="Roboto"/>
                <a:sym typeface="Roboto"/>
              </a:defRPr>
            </a:pPr>
            <a:r>
              <a:t>Your investment contract needs to be </a:t>
            </a:r>
            <a:r>
              <a:rPr b="1"/>
              <a:t>based on numeric values, and motivational investments</a:t>
            </a:r>
          </a:p>
        </p:txBody>
      </p:sp>
      <p:sp>
        <p:nvSpPr>
          <p:cNvPr id="371" name="Instead of looking at the past, and hoping it tells you about the future,…"/>
          <p:cNvSpPr txBox="1"/>
          <p:nvPr>
            <p:ph type="subTitle" idx="1"/>
          </p:nvPr>
        </p:nvSpPr>
        <p:spPr>
          <a:xfrm>
            <a:off x="1141210" y="3692612"/>
            <a:ext cx="11106599" cy="5116538"/>
          </a:xfrm>
          <a:prstGeom prst="rect">
            <a:avLst/>
          </a:prstGeom>
        </p:spPr>
        <p:txBody>
          <a:bodyPr/>
          <a:lstStyle/>
          <a:p>
            <a:pPr marL="457200" indent="-457200" algn="l">
              <a:lnSpc>
                <a:spcPct val="120000"/>
              </a:lnSpc>
              <a:buSzPct val="100000"/>
              <a:buFont typeface="Arial"/>
              <a:buChar char="•"/>
              <a:defRPr sz="1900">
                <a:latin typeface="Roboto"/>
                <a:ea typeface="Roboto"/>
                <a:cs typeface="Roboto"/>
                <a:sym typeface="Roboto"/>
              </a:defRPr>
            </a:pPr>
            <a:r>
              <a:t>This is an unusual form of contracting, and investment.</a:t>
            </a:r>
            <a:r>
              <a:t> </a:t>
            </a:r>
            <a:r>
              <a:t>Most conventional thinking pays for effort, or a fixed price.</a:t>
            </a:r>
            <a:r>
              <a:t> </a:t>
            </a:r>
            <a:r>
              <a:t>It might be obvious that ideally we pay for real value as it emerges in practice</a:t>
            </a:r>
            <a:r>
              <a:t>, </a:t>
            </a:r>
            <a:r>
              <a:t>but the question is how to organize that.</a:t>
            </a:r>
            <a:endParaRPr sz="1500">
              <a:solidFill>
                <a:srgbClr val="FFFFFF"/>
              </a:solidFill>
              <a:latin typeface="Helvetica Neue Medium"/>
              <a:ea typeface="Helvetica Neue Medium"/>
              <a:cs typeface="Helvetica Neue Medium"/>
              <a:sym typeface="Helvetica Neue Medium"/>
            </a:endParaRPr>
          </a:p>
          <a:p>
            <a:pPr marL="457200" indent="-457200" algn="l">
              <a:lnSpc>
                <a:spcPct val="120000"/>
              </a:lnSpc>
              <a:buSzPct val="100000"/>
              <a:buFont typeface="Arial"/>
              <a:buChar char="•"/>
              <a:defRPr sz="2800">
                <a:latin typeface="Roboto"/>
                <a:ea typeface="Roboto"/>
                <a:cs typeface="Roboto"/>
                <a:sym typeface="Roboto"/>
              </a:defRPr>
            </a:pPr>
          </a:p>
          <a:p>
            <a:pPr marL="457200" indent="-457200" algn="l">
              <a:lnSpc>
                <a:spcPct val="120000"/>
              </a:lnSpc>
              <a:buSzPct val="100000"/>
              <a:buFont typeface="Arial"/>
              <a:buChar char="•"/>
              <a:defRPr b="1" sz="1900">
                <a:latin typeface="Roboto"/>
                <a:ea typeface="Roboto"/>
                <a:cs typeface="Roboto"/>
                <a:sym typeface="Roboto"/>
              </a:defRPr>
            </a:pPr>
            <a:r>
              <a:t>The main key is to be able to quantify and measure the critical and high level values.</a:t>
            </a:r>
            <a:endParaRPr sz="1500">
              <a:solidFill>
                <a:srgbClr val="FFFFFF"/>
              </a:solidFill>
              <a:latin typeface="Helvetica Neue"/>
              <a:ea typeface="Helvetica Neue"/>
              <a:cs typeface="Helvetica Neue"/>
              <a:sym typeface="Helvetica Neue"/>
            </a:endParaRPr>
          </a:p>
          <a:p>
            <a:pPr marL="457200" indent="-457200" algn="l">
              <a:lnSpc>
                <a:spcPct val="120000"/>
              </a:lnSpc>
              <a:buSzPct val="100000"/>
              <a:buFont typeface="Arial"/>
              <a:buChar char="•"/>
              <a:defRPr sz="2800">
                <a:latin typeface="Roboto"/>
                <a:ea typeface="Roboto"/>
                <a:cs typeface="Roboto"/>
                <a:sym typeface="Roboto"/>
              </a:defRPr>
            </a:pPr>
          </a:p>
          <a:p>
            <a:pPr marL="457200" indent="-457200" algn="l">
              <a:lnSpc>
                <a:spcPct val="120000"/>
              </a:lnSpc>
              <a:buSzPct val="100000"/>
              <a:buFont typeface="Arial"/>
              <a:buChar char="•"/>
              <a:defRPr b="1" sz="1900">
                <a:latin typeface="Roboto"/>
                <a:ea typeface="Roboto"/>
                <a:cs typeface="Roboto"/>
                <a:sym typeface="Roboto"/>
              </a:defRPr>
            </a:pPr>
            <a:r>
              <a:t>The second planning capability is dividing large efforts (months and years) into smaller value delivery packages</a:t>
            </a:r>
            <a:r>
              <a:rPr b="0"/>
              <a:t>. Many people give up. They cannot see how. So they fall back on paying for effort or a fixed price.</a:t>
            </a:r>
            <a:endParaRPr sz="1500">
              <a:solidFill>
                <a:srgbClr val="FFFFFF"/>
              </a:solidFill>
              <a:latin typeface="Helvetica Neue"/>
              <a:ea typeface="Helvetica Neue"/>
              <a:cs typeface="Helvetica Neue"/>
              <a:sym typeface="Helvetica Neue"/>
            </a:endParaRPr>
          </a:p>
          <a:p>
            <a:pPr marL="457200" indent="-457200" algn="l">
              <a:lnSpc>
                <a:spcPct val="120000"/>
              </a:lnSpc>
              <a:buSzPct val="100000"/>
              <a:buFont typeface="Arial"/>
              <a:buChar char="•"/>
              <a:defRPr sz="2800">
                <a:latin typeface="Roboto"/>
                <a:ea typeface="Roboto"/>
                <a:cs typeface="Roboto"/>
                <a:sym typeface="Roboto"/>
              </a:defRPr>
            </a:pPr>
          </a:p>
          <a:p>
            <a:pPr marL="457200" indent="-457200" algn="l">
              <a:lnSpc>
                <a:spcPct val="120000"/>
              </a:lnSpc>
              <a:buSzPct val="100000"/>
              <a:buFont typeface="Arial"/>
              <a:buChar char="•"/>
              <a:defRPr b="1" sz="1900">
                <a:latin typeface="Roboto"/>
                <a:ea typeface="Roboto"/>
                <a:cs typeface="Roboto"/>
                <a:sym typeface="Roboto"/>
              </a:defRPr>
            </a:pPr>
            <a:r>
              <a:t>If you can pay as value emerges, then people are motivated to find out how to deliver that value, </a:t>
            </a:r>
            <a:r>
              <a:rPr b="0"/>
              <a:t>instead of inflating your costs, and failing 19 of 20 startups</a:t>
            </a:r>
            <a:r>
              <a:rPr b="0"/>
              <a:t>.</a:t>
            </a:r>
          </a:p>
        </p:txBody>
      </p:sp>
      <p:sp>
        <p:nvSpPr>
          <p:cNvPr id="372" name="Łącznik prosty 4"/>
          <p:cNvSpPr/>
          <p:nvPr/>
        </p:nvSpPr>
        <p:spPr>
          <a:xfrm>
            <a:off x="-13886" y="2943414"/>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Tom@Gilb.com"/>
          <p:cNvSpPr txBox="1"/>
          <p:nvPr/>
        </p:nvSpPr>
        <p:spPr>
          <a:xfrm>
            <a:off x="4443305" y="9114111"/>
            <a:ext cx="4118189" cy="3713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ctr" defTabSz="650240">
              <a:defRPr sz="1600">
                <a:solidFill>
                  <a:srgbClr val="888888"/>
                </a:solidFill>
                <a:latin typeface="Calibri"/>
                <a:ea typeface="Calibri"/>
                <a:cs typeface="Calibri"/>
                <a:sym typeface="Calibri"/>
              </a:defRPr>
            </a:lvl1pPr>
          </a:lstStyle>
          <a:p>
            <a:pPr/>
            <a:r>
              <a:t>Tom@Gilb.com</a:t>
            </a:r>
          </a:p>
        </p:txBody>
      </p:sp>
      <p:sp>
        <p:nvSpPr>
          <p:cNvPr id="375" name="SOTO Specification (from contract template) short-term Statements Of Target Outcomes"/>
          <p:cNvSpPr txBox="1"/>
          <p:nvPr>
            <p:ph type="title"/>
          </p:nvPr>
        </p:nvSpPr>
        <p:spPr>
          <a:xfrm>
            <a:off x="1356416" y="2063760"/>
            <a:ext cx="12514131" cy="506012"/>
          </a:xfrm>
          <a:prstGeom prst="rect">
            <a:avLst/>
          </a:prstGeom>
        </p:spPr>
        <p:txBody>
          <a:bodyPr anchor="t"/>
          <a:lstStyle/>
          <a:p>
            <a:pPr algn="l" defTabSz="539698">
              <a:defRPr sz="2400">
                <a:latin typeface="Roboto"/>
                <a:ea typeface="Roboto"/>
                <a:cs typeface="Roboto"/>
                <a:sym typeface="Roboto"/>
              </a:defRPr>
            </a:pPr>
            <a:r>
              <a:t>(from contract template)</a:t>
            </a:r>
            <a:r>
              <a:t> </a:t>
            </a:r>
            <a:r>
              <a:t>short-term Statements Of Target Outcomes </a:t>
            </a:r>
          </a:p>
        </p:txBody>
      </p:sp>
      <p:sp>
        <p:nvSpPr>
          <p:cNvPr id="376" name="Slide Number"/>
          <p:cNvSpPr txBox="1"/>
          <p:nvPr>
            <p:ph type="sldNum" sz="quarter" idx="2"/>
          </p:nvPr>
        </p:nvSpPr>
        <p:spPr>
          <a:xfrm>
            <a:off x="11998695" y="8854469"/>
            <a:ext cx="355867" cy="371345"/>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lnSpc>
                <a:spcPct val="90000"/>
              </a:lnSpc>
            </a:lvl1pPr>
          </a:lstStyle>
          <a:p>
            <a:pPr/>
            <a:fld id="{86CB4B4D-7CA3-9044-876B-883B54F8677D}" type="slidenum"/>
          </a:p>
        </p:txBody>
      </p:sp>
      <p:pic>
        <p:nvPicPr>
          <p:cNvPr id="377" name="Screen Shot 2014-10-26 at 02.45.59.png" descr="Screen Shot 2014-10-26 at 02.45.59.png"/>
          <p:cNvPicPr>
            <a:picLocks noChangeAspect="1"/>
          </p:cNvPicPr>
          <p:nvPr/>
        </p:nvPicPr>
        <p:blipFill>
          <a:blip r:embed="rId3">
            <a:extLst/>
          </a:blip>
          <a:stretch>
            <a:fillRect/>
          </a:stretch>
        </p:blipFill>
        <p:spPr>
          <a:xfrm>
            <a:off x="1231363" y="2569780"/>
            <a:ext cx="10067191" cy="6515322"/>
          </a:xfrm>
          <a:prstGeom prst="rect">
            <a:avLst/>
          </a:prstGeom>
          <a:ln w="12700">
            <a:miter lim="400000"/>
          </a:ln>
        </p:spPr>
      </p:pic>
      <p:sp>
        <p:nvSpPr>
          <p:cNvPr id="378"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5400">
                <a:latin typeface="Roboto"/>
                <a:ea typeface="Roboto"/>
                <a:cs typeface="Roboto"/>
                <a:sym typeface="Roboto"/>
              </a:defRPr>
            </a:lvl1pPr>
          </a:lstStyle>
          <a:p>
            <a:pPr/>
            <a:r>
              <a:t>SOTO Specification</a:t>
            </a:r>
          </a:p>
        </p:txBody>
      </p:sp>
      <p:sp>
        <p:nvSpPr>
          <p:cNvPr id="379" name="Łącznik prosty 6"/>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Tom@Gilb.com"/>
          <p:cNvSpPr txBox="1"/>
          <p:nvPr/>
        </p:nvSpPr>
        <p:spPr>
          <a:xfrm>
            <a:off x="4443305" y="9114111"/>
            <a:ext cx="4118189" cy="3713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ctr" defTabSz="650240">
              <a:defRPr sz="1600">
                <a:solidFill>
                  <a:srgbClr val="888888"/>
                </a:solidFill>
                <a:latin typeface="Calibri"/>
                <a:ea typeface="Calibri"/>
                <a:cs typeface="Calibri"/>
                <a:sym typeface="Calibri"/>
              </a:defRPr>
            </a:lvl1pPr>
          </a:lstStyle>
          <a:p>
            <a:pPr/>
            <a:r>
              <a:t>Tom@Gilb.com</a:t>
            </a:r>
          </a:p>
        </p:txBody>
      </p:sp>
      <p:sp>
        <p:nvSpPr>
          <p:cNvPr id="384" name="Slide Number"/>
          <p:cNvSpPr txBox="1"/>
          <p:nvPr>
            <p:ph type="sldNum" sz="quarter" idx="2"/>
          </p:nvPr>
        </p:nvSpPr>
        <p:spPr>
          <a:xfrm>
            <a:off x="11998695" y="8854469"/>
            <a:ext cx="355867" cy="371345"/>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a:lnSpc>
                <a:spcPct val="90000"/>
              </a:lnSpc>
            </a:lvl1pPr>
          </a:lstStyle>
          <a:p>
            <a:pPr/>
            <a:fld id="{86CB4B4D-7CA3-9044-876B-883B54F8677D}" type="slidenum"/>
          </a:p>
        </p:txBody>
      </p:sp>
      <p:pic>
        <p:nvPicPr>
          <p:cNvPr id="385" name="Screen Shot 2014-10-26 at 02.47.22.png" descr="Screen Shot 2014-10-26 at 02.47.22.png"/>
          <p:cNvPicPr>
            <a:picLocks noChangeAspect="1"/>
          </p:cNvPicPr>
          <p:nvPr/>
        </p:nvPicPr>
        <p:blipFill>
          <a:blip r:embed="rId3">
            <a:extLst/>
          </a:blip>
          <a:srcRect l="5012" t="8319" r="3474" b="6879"/>
          <a:stretch>
            <a:fillRect/>
          </a:stretch>
        </p:blipFill>
        <p:spPr>
          <a:xfrm>
            <a:off x="1270000" y="2540114"/>
            <a:ext cx="11428569" cy="6566487"/>
          </a:xfrm>
          <a:prstGeom prst="rect">
            <a:avLst/>
          </a:prstGeom>
          <a:ln w="12700">
            <a:miter lim="400000"/>
          </a:ln>
        </p:spPr>
      </p:pic>
      <p:sp>
        <p:nvSpPr>
          <p:cNvPr id="386" name="SOTO Specification (from contract template) short-term Statements Of Target Outcomes"/>
          <p:cNvSpPr txBox="1"/>
          <p:nvPr/>
        </p:nvSpPr>
        <p:spPr>
          <a:xfrm>
            <a:off x="1356416" y="2063760"/>
            <a:ext cx="12514131" cy="506012"/>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ormAutofit fontScale="100000" lnSpcReduction="0"/>
          </a:bodyPr>
          <a:lstStyle>
            <a:lvl1pPr defTabSz="539698">
              <a:defRPr sz="2400">
                <a:latin typeface="Roboto"/>
                <a:ea typeface="Roboto"/>
                <a:cs typeface="Roboto"/>
                <a:sym typeface="Roboto"/>
              </a:defRPr>
            </a:lvl1pPr>
          </a:lstStyle>
          <a:p>
            <a:pPr/>
            <a:r>
              <a:t>(from contract template) short-term Statements Of Target Outcomes </a:t>
            </a:r>
          </a:p>
        </p:txBody>
      </p:sp>
      <p:sp>
        <p:nvSpPr>
          <p:cNvPr id="387"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5400">
                <a:latin typeface="Roboto"/>
                <a:ea typeface="Roboto"/>
                <a:cs typeface="Roboto"/>
                <a:sym typeface="Roboto"/>
              </a:defRPr>
            </a:lvl1pPr>
          </a:lstStyle>
          <a:p>
            <a:pPr/>
            <a:r>
              <a:t>SOTO Specification</a:t>
            </a:r>
          </a:p>
        </p:txBody>
      </p:sp>
      <p:sp>
        <p:nvSpPr>
          <p:cNvPr id="388" name="Łącznik prosty 7"/>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00"/>
        </a:solidFill>
      </p:bgPr>
    </p:bg>
    <p:spTree>
      <p:nvGrpSpPr>
        <p:cNvPr id="1" name=""/>
        <p:cNvGrpSpPr/>
        <p:nvPr/>
      </p:nvGrpSpPr>
      <p:grpSpPr>
        <a:xfrm>
          <a:off x="0" y="0"/>
          <a:ext cx="0" cy="0"/>
          <a:chOff x="0" y="0"/>
          <a:chExt cx="0" cy="0"/>
        </a:xfrm>
      </p:grpSpPr>
      <p:sp>
        <p:nvSpPr>
          <p:cNvPr id="392" name="Due Diligence Doubtful:…"/>
          <p:cNvSpPr txBox="1"/>
          <p:nvPr>
            <p:ph type="ctrTitle"/>
          </p:nvPr>
        </p:nvSpPr>
        <p:spPr>
          <a:xfrm>
            <a:off x="1269999" y="244700"/>
            <a:ext cx="11145236" cy="2691684"/>
          </a:xfrm>
          <a:prstGeom prst="rect">
            <a:avLst/>
          </a:prstGeom>
        </p:spPr>
        <p:txBody>
          <a:bodyPr anchor="t"/>
          <a:lstStyle/>
          <a:p>
            <a:pPr algn="l" defTabSz="274320">
              <a:defRPr sz="1300">
                <a:latin typeface="Roboto"/>
                <a:ea typeface="Roboto"/>
                <a:cs typeface="Roboto"/>
                <a:sym typeface="Roboto"/>
              </a:defRPr>
            </a:pPr>
            <a:r>
              <a:t>  </a:t>
            </a:r>
            <a:endParaRPr>
              <a:latin typeface="+mn-lt"/>
              <a:ea typeface="+mn-ea"/>
              <a:cs typeface="+mn-cs"/>
              <a:sym typeface="Lucida Grande"/>
            </a:endParaRPr>
          </a:p>
          <a:p>
            <a:pPr algn="l" defTabSz="350520">
              <a:defRPr sz="4800"/>
            </a:pPr>
            <a:r>
              <a:t>Decompose the problem into smaller critical value increments: do the best value-to-cost increments first</a:t>
            </a:r>
          </a:p>
        </p:txBody>
      </p:sp>
      <p:sp>
        <p:nvSpPr>
          <p:cNvPr id="393" name="Instead of looking at the past, and hoping it tells you about the future,…"/>
          <p:cNvSpPr txBox="1"/>
          <p:nvPr>
            <p:ph type="subTitle" idx="1"/>
          </p:nvPr>
        </p:nvSpPr>
        <p:spPr>
          <a:xfrm>
            <a:off x="1141210" y="3692612"/>
            <a:ext cx="11106599" cy="5116538"/>
          </a:xfrm>
          <a:prstGeom prst="rect">
            <a:avLst/>
          </a:prstGeom>
        </p:spPr>
        <p:txBody>
          <a:bodyPr/>
          <a:lstStyle/>
          <a:p>
            <a:pPr marL="457200" indent="-457200" algn="l">
              <a:lnSpc>
                <a:spcPct val="120000"/>
              </a:lnSpc>
              <a:buSzPct val="100000"/>
              <a:buFont typeface="Arial"/>
              <a:buChar char="•"/>
              <a:defRPr sz="1900">
                <a:latin typeface="Roboto"/>
                <a:ea typeface="Roboto"/>
                <a:cs typeface="Roboto"/>
                <a:sym typeface="Roboto"/>
              </a:defRPr>
            </a:pPr>
            <a:r>
              <a:t>We are not talking about any arbitrary decompositions, such as bill of materials.</a:t>
            </a:r>
            <a:endParaRPr sz="1500">
              <a:solidFill>
                <a:srgbClr val="FFFFFF"/>
              </a:solidFill>
              <a:latin typeface="Helvetica Neue Medium"/>
              <a:ea typeface="Helvetica Neue Medium"/>
              <a:cs typeface="Helvetica Neue Medium"/>
              <a:sym typeface="Helvetica Neue Medium"/>
            </a:endParaRPr>
          </a:p>
          <a:p>
            <a:pPr marL="457200" indent="-457200" algn="l">
              <a:lnSpc>
                <a:spcPct val="120000"/>
              </a:lnSpc>
              <a:buSzPct val="100000"/>
              <a:buFont typeface="Arial"/>
              <a:buChar char="•"/>
              <a:defRPr sz="2800">
                <a:latin typeface="Roboto"/>
                <a:ea typeface="Roboto"/>
                <a:cs typeface="Roboto"/>
                <a:sym typeface="Roboto"/>
              </a:defRPr>
            </a:pPr>
          </a:p>
          <a:p>
            <a:pPr marL="457200" indent="-457200" algn="l">
              <a:lnSpc>
                <a:spcPct val="120000"/>
              </a:lnSpc>
              <a:buSzPct val="100000"/>
              <a:buFont typeface="Arial"/>
              <a:buChar char="•"/>
              <a:defRPr sz="1900">
                <a:latin typeface="Roboto"/>
                <a:ea typeface="Roboto"/>
                <a:cs typeface="Roboto"/>
                <a:sym typeface="Roboto"/>
              </a:defRPr>
            </a:pPr>
            <a:r>
              <a:t>The decomposition must be at the </a:t>
            </a:r>
            <a:r>
              <a:rPr b="1"/>
              <a:t>SYSTEMS LEVEL  </a:t>
            </a:r>
            <a:r>
              <a:t>for a component.</a:t>
            </a:r>
            <a:endParaRPr sz="1500">
              <a:solidFill>
                <a:srgbClr val="FFFFFF"/>
              </a:solidFill>
              <a:latin typeface="Helvetica Neue Medium"/>
              <a:ea typeface="Helvetica Neue Medium"/>
              <a:cs typeface="Helvetica Neue Medium"/>
              <a:sym typeface="Helvetica Neue Medium"/>
            </a:endParaRPr>
          </a:p>
          <a:p>
            <a:pPr marL="457200" indent="-457200" algn="l">
              <a:lnSpc>
                <a:spcPct val="120000"/>
              </a:lnSpc>
              <a:buSzPct val="100000"/>
              <a:buFont typeface="Arial"/>
              <a:buChar char="•"/>
              <a:defRPr sz="2800">
                <a:latin typeface="Roboto"/>
                <a:ea typeface="Roboto"/>
                <a:cs typeface="Roboto"/>
                <a:sym typeface="Roboto"/>
              </a:defRPr>
            </a:pPr>
          </a:p>
          <a:p>
            <a:pPr marL="457200" indent="-457200" algn="l">
              <a:lnSpc>
                <a:spcPct val="120000"/>
              </a:lnSpc>
              <a:buSzPct val="100000"/>
              <a:buFont typeface="Arial"/>
              <a:buChar char="•"/>
              <a:defRPr sz="1900">
                <a:latin typeface="Roboto"/>
                <a:ea typeface="Roboto"/>
                <a:cs typeface="Roboto"/>
                <a:sym typeface="Roboto"/>
              </a:defRPr>
            </a:pPr>
            <a:r>
              <a:t>That means </a:t>
            </a:r>
            <a:r>
              <a:rPr b="1"/>
              <a:t>the increment must contain all necessary elements to actually deliver our value</a:t>
            </a:r>
            <a:r>
              <a:t>: hardware, data, logic, internet, trained people, motivation, support systems, maintenance capability, and more.</a:t>
            </a:r>
            <a:endParaRPr sz="1500">
              <a:solidFill>
                <a:srgbClr val="FFFFFF"/>
              </a:solidFill>
              <a:latin typeface="Helvetica Neue Medium"/>
              <a:ea typeface="Helvetica Neue Medium"/>
              <a:cs typeface="Helvetica Neue Medium"/>
              <a:sym typeface="Helvetica Neue Medium"/>
            </a:endParaRPr>
          </a:p>
          <a:p>
            <a:pPr marL="457200" indent="-457200" algn="l">
              <a:lnSpc>
                <a:spcPct val="120000"/>
              </a:lnSpc>
              <a:buSzPct val="100000"/>
              <a:buFont typeface="Arial"/>
              <a:buChar char="•"/>
              <a:defRPr sz="2800">
                <a:latin typeface="Roboto"/>
                <a:ea typeface="Roboto"/>
                <a:cs typeface="Roboto"/>
                <a:sym typeface="Roboto"/>
              </a:defRPr>
            </a:pPr>
          </a:p>
          <a:p>
            <a:pPr marL="457200" indent="-457200" algn="l">
              <a:lnSpc>
                <a:spcPct val="120000"/>
              </a:lnSpc>
              <a:buSzPct val="100000"/>
              <a:buFont typeface="Arial"/>
              <a:buChar char="•"/>
              <a:defRPr sz="1900">
                <a:latin typeface="Roboto"/>
                <a:ea typeface="Roboto"/>
                <a:cs typeface="Roboto"/>
                <a:sym typeface="Roboto"/>
              </a:defRPr>
            </a:pPr>
            <a:r>
              <a:t>Most everybody needs guidance, coaching, training at this decomposition form: but </a:t>
            </a:r>
            <a:r>
              <a:rPr b="1"/>
              <a:t>I find that smart people learn quickly, same day, or same hour, how to do it</a:t>
            </a:r>
            <a:r>
              <a:t>.</a:t>
            </a:r>
            <a:endParaRPr sz="1500">
              <a:solidFill>
                <a:srgbClr val="FFFFFF"/>
              </a:solidFill>
              <a:latin typeface="Helvetica Neue Medium"/>
              <a:ea typeface="Helvetica Neue Medium"/>
              <a:cs typeface="Helvetica Neue Medium"/>
              <a:sym typeface="Helvetica Neue Medium"/>
            </a:endParaRPr>
          </a:p>
          <a:p>
            <a:pPr marL="457200" indent="-457200" algn="l">
              <a:lnSpc>
                <a:spcPct val="120000"/>
              </a:lnSpc>
              <a:buSzPct val="100000"/>
              <a:buFont typeface="Arial"/>
              <a:buChar char="•"/>
              <a:defRPr sz="2800">
                <a:latin typeface="Roboto"/>
                <a:ea typeface="Roboto"/>
                <a:cs typeface="Roboto"/>
                <a:sym typeface="Roboto"/>
              </a:defRPr>
            </a:pPr>
          </a:p>
          <a:p>
            <a:pPr marL="457200" indent="-457200" algn="l">
              <a:lnSpc>
                <a:spcPct val="120000"/>
              </a:lnSpc>
              <a:buSzPct val="100000"/>
              <a:buFont typeface="Arial"/>
              <a:buChar char="•"/>
              <a:defRPr sz="1900">
                <a:latin typeface="Roboto"/>
                <a:ea typeface="Roboto"/>
                <a:cs typeface="Roboto"/>
                <a:sym typeface="Roboto"/>
              </a:defRPr>
            </a:pPr>
            <a:r>
              <a:t>But they never learned it at a university.</a:t>
            </a:r>
          </a:p>
        </p:txBody>
      </p:sp>
      <p:sp>
        <p:nvSpPr>
          <p:cNvPr id="394" name="Łącznik prosty 4"/>
          <p:cNvSpPr/>
          <p:nvPr/>
        </p:nvSpPr>
        <p:spPr>
          <a:xfrm>
            <a:off x="-13886" y="2943414"/>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6" name="Screenshot 2019-04-01 at 22.52.24.png" descr="Screenshot 2019-04-01 at 22.52.24.png"/>
          <p:cNvPicPr>
            <a:picLocks noChangeAspect="1"/>
          </p:cNvPicPr>
          <p:nvPr/>
        </p:nvPicPr>
        <p:blipFill>
          <a:blip r:embed="rId3">
            <a:extLst/>
          </a:blip>
          <a:stretch>
            <a:fillRect/>
          </a:stretch>
        </p:blipFill>
        <p:spPr>
          <a:xfrm>
            <a:off x="103658" y="2939333"/>
            <a:ext cx="10071386" cy="6498663"/>
          </a:xfrm>
          <a:prstGeom prst="rect">
            <a:avLst/>
          </a:prstGeom>
          <a:ln w="12700">
            <a:miter lim="400000"/>
          </a:ln>
        </p:spPr>
      </p:pic>
      <p:sp>
        <p:nvSpPr>
          <p:cNvPr id="397" name="&lt;-FAKE NEWS CONTROL, 2018"/>
          <p:cNvSpPr txBox="1"/>
          <p:nvPr/>
        </p:nvSpPr>
        <p:spPr>
          <a:xfrm>
            <a:off x="1360330" y="1969970"/>
            <a:ext cx="5404112"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400">
                <a:solidFill>
                  <a:srgbClr val="FFFFFF"/>
                </a:solidFill>
                <a:latin typeface="Roboto"/>
                <a:ea typeface="Roboto"/>
                <a:cs typeface="Roboto"/>
                <a:sym typeface="Roboto"/>
              </a:defRPr>
            </a:pPr>
            <a:r>
              <a:t>EXAMPLE:   </a:t>
            </a:r>
            <a:r>
              <a:rPr b="0">
                <a:solidFill>
                  <a:srgbClr val="000000"/>
                </a:solidFill>
              </a:rPr>
              <a:t>FAKE NEWS CONTROL (needandmeans.com), 2018</a:t>
            </a:r>
          </a:p>
        </p:txBody>
      </p:sp>
      <p:sp>
        <p:nvSpPr>
          <p:cNvPr id="398"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5400">
                <a:latin typeface="Roboto"/>
                <a:ea typeface="Roboto"/>
                <a:cs typeface="Roboto"/>
                <a:sym typeface="Roboto"/>
              </a:defRPr>
            </a:lvl1pPr>
          </a:lstStyle>
          <a:p>
            <a:pPr/>
            <a:r>
              <a:t>Decomposing</a:t>
            </a:r>
          </a:p>
        </p:txBody>
      </p:sp>
      <p:sp>
        <p:nvSpPr>
          <p:cNvPr id="399" name="Łącznik prosty 9"/>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
        <p:nvSpPr>
          <p:cNvPr id="400" name="Evidence-based Dynamic Investment…"/>
          <p:cNvSpPr txBox="1"/>
          <p:nvPr/>
        </p:nvSpPr>
        <p:spPr>
          <a:xfrm>
            <a:off x="1360330" y="2695828"/>
            <a:ext cx="2844002" cy="647635"/>
          </a:xfrm>
          <a:prstGeom prst="rect">
            <a:avLst/>
          </a:prstGeom>
          <a:solidFill>
            <a:srgbClr val="000000"/>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479044">
              <a:defRPr b="1" sz="3000">
                <a:solidFill>
                  <a:srgbClr val="FFFFFF"/>
                </a:solidFill>
                <a:latin typeface="Roboto"/>
                <a:ea typeface="Roboto"/>
                <a:cs typeface="Roboto"/>
                <a:sym typeface="Roboto"/>
              </a:defRPr>
            </a:lvl1pPr>
          </a:lstStyle>
          <a:p>
            <a:pPr/>
            <a:r>
              <a:t>to big</a:t>
            </a:r>
          </a:p>
        </p:txBody>
      </p:sp>
      <p:sp>
        <p:nvSpPr>
          <p:cNvPr id="401" name="Prostokąt 6"/>
          <p:cNvSpPr/>
          <p:nvPr/>
        </p:nvSpPr>
        <p:spPr>
          <a:xfrm>
            <a:off x="1360330" y="3358984"/>
            <a:ext cx="2844001" cy="6300001"/>
          </a:xfrm>
          <a:prstGeom prst="rect">
            <a:avLst/>
          </a:prstGeom>
          <a:ln w="31750">
            <a:solidFill>
              <a:srgbClr val="000000"/>
            </a:solidFill>
            <a:miter lim="400000"/>
          </a:ln>
        </p:spPr>
        <p:txBody>
          <a:bodyPr lIns="50800" tIns="50800" rIns="50800" bIns="50800" anchor="ctr"/>
          <a:lstStyle/>
          <a:p>
            <a:pPr algn="ctr" defTabSz="584200">
              <a:defRPr sz="2200">
                <a:solidFill>
                  <a:srgbClr val="FFFFFF"/>
                </a:solidFill>
              </a:defRPr>
            </a:pPr>
          </a:p>
        </p:txBody>
      </p:sp>
      <p:sp>
        <p:nvSpPr>
          <p:cNvPr id="402" name="Evidence-based Dynamic Investment…"/>
          <p:cNvSpPr txBox="1"/>
          <p:nvPr/>
        </p:nvSpPr>
        <p:spPr>
          <a:xfrm>
            <a:off x="4947372" y="2695828"/>
            <a:ext cx="6336001" cy="647635"/>
          </a:xfrm>
          <a:prstGeom prst="rect">
            <a:avLst/>
          </a:prstGeom>
          <a:solidFill>
            <a:srgbClr val="000000"/>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479044">
              <a:lnSpc>
                <a:spcPct val="80000"/>
              </a:lnSpc>
              <a:defRPr b="1" sz="2900">
                <a:solidFill>
                  <a:srgbClr val="FFFFFF"/>
                </a:solidFill>
                <a:latin typeface="Roboto"/>
                <a:ea typeface="Roboto"/>
                <a:cs typeface="Roboto"/>
                <a:sym typeface="Roboto"/>
              </a:defRPr>
            </a:lvl1pPr>
          </a:lstStyle>
          <a:p>
            <a:pPr/>
            <a:r>
              <a:t>priority immediate value delivery</a:t>
            </a:r>
          </a:p>
        </p:txBody>
      </p:sp>
      <p:sp>
        <p:nvSpPr>
          <p:cNvPr id="403" name="Prostokąt 19"/>
          <p:cNvSpPr/>
          <p:nvPr/>
        </p:nvSpPr>
        <p:spPr>
          <a:xfrm>
            <a:off x="4952403" y="3358984"/>
            <a:ext cx="6336001" cy="6300001"/>
          </a:xfrm>
          <a:prstGeom prst="rect">
            <a:avLst/>
          </a:prstGeom>
          <a:ln w="31750">
            <a:solidFill>
              <a:srgbClr val="000000"/>
            </a:solidFill>
            <a:miter lim="400000"/>
          </a:ln>
        </p:spPr>
        <p:txBody>
          <a:bodyPr lIns="50800" tIns="50800" rIns="50800" bIns="50800" anchor="ctr"/>
          <a:lstStyle/>
          <a:p>
            <a:pPr algn="ctr" defTabSz="584200">
              <a:defRPr sz="2200">
                <a:solidFill>
                  <a:srgbClr val="FFFFFF"/>
                </a:solidFill>
              </a:defRPr>
            </a:pPr>
          </a:p>
        </p:txBody>
      </p:sp>
      <p:sp>
        <p:nvSpPr>
          <p:cNvPr id="404" name="Evidence-based Dynamic Investment…"/>
          <p:cNvSpPr txBox="1"/>
          <p:nvPr/>
        </p:nvSpPr>
        <p:spPr>
          <a:xfrm>
            <a:off x="4226362" y="2718343"/>
            <a:ext cx="503145" cy="625118"/>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479044">
              <a:lnSpc>
                <a:spcPct val="80000"/>
              </a:lnSpc>
              <a:defRPr b="1" sz="2900">
                <a:latin typeface="Roboto"/>
                <a:ea typeface="Roboto"/>
                <a:cs typeface="Roboto"/>
                <a:sym typeface="Roboto"/>
              </a:defRPr>
            </a:lvl1pPr>
          </a:lstStyle>
          <a:p>
            <a:pPr/>
            <a:r>
              <a:t>to</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lide Number"/>
          <p:cNvSpPr txBox="1"/>
          <p:nvPr>
            <p:ph type="sldNum" sz="quarter" idx="2"/>
          </p:nvPr>
        </p:nvSpPr>
        <p:spPr>
          <a:xfrm>
            <a:off x="11658093" y="8886613"/>
            <a:ext cx="371345" cy="4221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9"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79044">
              <a:defRPr b="1" sz="5400">
                <a:latin typeface="Roboto"/>
                <a:ea typeface="Roboto"/>
                <a:cs typeface="Roboto"/>
                <a:sym typeface="Roboto"/>
              </a:defRPr>
            </a:pPr>
            <a:r>
              <a:t>Decomposing  </a:t>
            </a:r>
            <a:r>
              <a:t> ‘too big’</a:t>
            </a:r>
          </a:p>
        </p:txBody>
      </p:sp>
      <p:sp>
        <p:nvSpPr>
          <p:cNvPr id="410" name="Łącznik prosty 9"/>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
        <p:nvSpPr>
          <p:cNvPr id="411" name="Instead of looking at the past, and hoping it tells you about the future,…"/>
          <p:cNvSpPr txBox="1"/>
          <p:nvPr>
            <p:ph type="body" idx="1"/>
          </p:nvPr>
        </p:nvSpPr>
        <p:spPr>
          <a:xfrm>
            <a:off x="1141210" y="2550017"/>
            <a:ext cx="11106599" cy="6259133"/>
          </a:xfrm>
          <a:prstGeom prst="rect">
            <a:avLst/>
          </a:prstGeom>
        </p:spPr>
        <p:txBody>
          <a:bodyPr/>
          <a:lstStyle/>
          <a:p>
            <a:pPr marL="457200" indent="-457200">
              <a:lnSpc>
                <a:spcPct val="150000"/>
              </a:lnSpc>
              <a:buFont typeface="Arial"/>
              <a:defRPr sz="2800">
                <a:latin typeface="Roboto"/>
                <a:ea typeface="Roboto"/>
                <a:cs typeface="Roboto"/>
                <a:sym typeface="Roboto"/>
              </a:defRPr>
            </a:pPr>
            <a:r>
              <a:t>all ‘big designs’ can and should be decomposed into small (weekly) implementations</a:t>
            </a:r>
            <a:endParaRPr sz="2200">
              <a:solidFill>
                <a:srgbClr val="FFFFFF"/>
              </a:solidFill>
              <a:latin typeface="Helvetica Neue Medium"/>
              <a:ea typeface="Helvetica Neue Medium"/>
              <a:cs typeface="Helvetica Neue Medium"/>
              <a:sym typeface="Helvetica Neue Medium"/>
            </a:endParaRPr>
          </a:p>
          <a:p>
            <a:pPr marL="457200" indent="-457200">
              <a:lnSpc>
                <a:spcPct val="150000"/>
              </a:lnSpc>
              <a:buFont typeface="Arial"/>
              <a:defRPr sz="2800">
                <a:latin typeface="Roboto"/>
                <a:ea typeface="Roboto"/>
                <a:cs typeface="Roboto"/>
                <a:sym typeface="Roboto"/>
              </a:defRPr>
            </a:pPr>
            <a:r>
              <a:t>the most critical values/costs designs should be implemented early</a:t>
            </a:r>
            <a:endParaRPr sz="2200">
              <a:solidFill>
                <a:srgbClr val="FFFFFF"/>
              </a:solidFill>
              <a:latin typeface="Helvetica Neue Medium"/>
              <a:ea typeface="Helvetica Neue Medium"/>
              <a:cs typeface="Helvetica Neue Medium"/>
              <a:sym typeface="Helvetica Neue Medium"/>
            </a:endParaRPr>
          </a:p>
          <a:p>
            <a:pPr marL="457200" indent="-457200">
              <a:lnSpc>
                <a:spcPct val="150000"/>
              </a:lnSpc>
              <a:buFont typeface="Arial"/>
              <a:defRPr sz="2800">
                <a:latin typeface="Roboto"/>
                <a:ea typeface="Roboto"/>
                <a:cs typeface="Roboto"/>
                <a:sym typeface="Roboto"/>
              </a:defRPr>
            </a:pPr>
            <a:r>
              <a:t>if you do not know how to do this, it is a teachable discipline*. </a:t>
            </a:r>
            <a:endParaRPr sz="2200">
              <a:solidFill>
                <a:srgbClr val="FFFFFF"/>
              </a:solidFill>
              <a:latin typeface="Helvetica Neue Medium"/>
              <a:ea typeface="Helvetica Neue Medium"/>
              <a:cs typeface="Helvetica Neue Medium"/>
              <a:sym typeface="Helvetica Neue Medium"/>
            </a:endParaRPr>
          </a:p>
          <a:p>
            <a:pPr lvl="2" marL="1340573" indent="-457200">
              <a:lnSpc>
                <a:spcPct val="150000"/>
              </a:lnSpc>
              <a:buFont typeface="Arial"/>
              <a:defRPr sz="2400">
                <a:latin typeface="Roboto"/>
                <a:ea typeface="Roboto"/>
                <a:cs typeface="Roboto"/>
                <a:sym typeface="Roboto"/>
              </a:defRPr>
            </a:pPr>
            <a:r>
              <a:t>Smart people can do it without being taught</a:t>
            </a:r>
            <a:r>
              <a:t>,</a:t>
            </a:r>
            <a:r>
              <a:t> </a:t>
            </a:r>
            <a:endParaRPr sz="2200">
              <a:solidFill>
                <a:srgbClr val="FFFFFF"/>
              </a:solidFill>
              <a:latin typeface="Helvetica Neue Medium"/>
              <a:ea typeface="Helvetica Neue Medium"/>
              <a:cs typeface="Helvetica Neue Medium"/>
              <a:sym typeface="Helvetica Neue Medium"/>
            </a:endParaRPr>
          </a:p>
          <a:p>
            <a:pPr lvl="2" marL="1340573" indent="-457200">
              <a:lnSpc>
                <a:spcPct val="150000"/>
              </a:lnSpc>
              <a:buFont typeface="Arial"/>
              <a:defRPr sz="2400">
                <a:latin typeface="Roboto"/>
                <a:ea typeface="Roboto"/>
                <a:cs typeface="Roboto"/>
                <a:sym typeface="Roboto"/>
              </a:defRPr>
            </a:pPr>
            <a:r>
              <a:t>perseverance, imagination, and domain knowledge works well.</a:t>
            </a:r>
            <a:endParaRPr sz="2200">
              <a:solidFill>
                <a:srgbClr val="FFFFFF"/>
              </a:solidFill>
              <a:latin typeface="Helvetica Neue Medium"/>
              <a:ea typeface="Helvetica Neue Medium"/>
              <a:cs typeface="Helvetica Neue Medium"/>
              <a:sym typeface="Helvetica Neue Medium"/>
            </a:endParaRPr>
          </a:p>
          <a:p>
            <a:pPr marL="457200" indent="-457200">
              <a:lnSpc>
                <a:spcPct val="150000"/>
              </a:lnSpc>
              <a:buFont typeface="Arial"/>
              <a:defRPr sz="1400">
                <a:latin typeface="Roboto"/>
                <a:ea typeface="Roboto"/>
                <a:cs typeface="Roboto"/>
                <a:sym typeface="Roboto"/>
              </a:defRPr>
            </a:pPr>
          </a:p>
          <a:p>
            <a:pPr marL="0" indent="0">
              <a:lnSpc>
                <a:spcPct val="150000"/>
              </a:lnSpc>
              <a:buSzTx/>
              <a:buNone/>
              <a:defRPr sz="1400">
                <a:latin typeface="Roboto"/>
                <a:ea typeface="Roboto"/>
                <a:cs typeface="Roboto"/>
                <a:sym typeface="Roboto"/>
              </a:defRPr>
            </a:pPr>
            <a:r>
              <a:t>*  https://tinyurl.com/VPDecompositio</a:t>
            </a:r>
            <a:r>
              <a:t>n</a:t>
            </a:r>
            <a:r>
              <a:t> and ‘Innovative Creativity’ book Chapter 6, “Decomposition”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lide Number"/>
          <p:cNvSpPr txBox="1"/>
          <p:nvPr>
            <p:ph type="sldNum" sz="quarter" idx="2"/>
          </p:nvPr>
        </p:nvSpPr>
        <p:spPr>
          <a:xfrm>
            <a:off x="11658093" y="8886613"/>
            <a:ext cx="371345" cy="4221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6"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79044">
              <a:defRPr b="1" sz="5400">
                <a:latin typeface="Roboto"/>
                <a:ea typeface="Roboto"/>
                <a:cs typeface="Roboto"/>
                <a:sym typeface="Roboto"/>
              </a:defRPr>
            </a:pPr>
            <a:r>
              <a:t>Decomposing</a:t>
            </a:r>
            <a:r>
              <a:t> ‘too big’ – why?</a:t>
            </a:r>
          </a:p>
        </p:txBody>
      </p:sp>
      <p:sp>
        <p:nvSpPr>
          <p:cNvPr id="417" name="Łącznik prosty 9"/>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
        <p:nvSpPr>
          <p:cNvPr id="418" name="Instead of looking at the past, and hoping it tells you about the future,…"/>
          <p:cNvSpPr txBox="1"/>
          <p:nvPr>
            <p:ph type="body" idx="1"/>
          </p:nvPr>
        </p:nvSpPr>
        <p:spPr>
          <a:xfrm>
            <a:off x="1141210" y="2550017"/>
            <a:ext cx="11106599" cy="6259133"/>
          </a:xfrm>
          <a:prstGeom prst="rect">
            <a:avLst/>
          </a:prstGeom>
        </p:spPr>
        <p:txBody>
          <a:bodyPr/>
          <a:lstStyle/>
          <a:p>
            <a:pPr marL="457200" indent="-457200">
              <a:lnSpc>
                <a:spcPct val="135000"/>
              </a:lnSpc>
              <a:buFont typeface="Arial"/>
              <a:defRPr sz="2800">
                <a:latin typeface="Roboto"/>
                <a:ea typeface="Roboto"/>
                <a:cs typeface="Roboto"/>
                <a:sym typeface="Roboto"/>
              </a:defRPr>
            </a:pPr>
            <a:r>
              <a:t>values/costs should be very good </a:t>
            </a:r>
            <a:r>
              <a:rPr b="1"/>
              <a:t>immediately</a:t>
            </a:r>
            <a:endParaRPr sz="2200">
              <a:solidFill>
                <a:srgbClr val="FFFFFF"/>
              </a:solidFill>
              <a:latin typeface="Helvetica Neue Medium"/>
              <a:ea typeface="Helvetica Neue Medium"/>
              <a:cs typeface="Helvetica Neue Medium"/>
              <a:sym typeface="Helvetica Neue Medium"/>
            </a:endParaRPr>
          </a:p>
          <a:p>
            <a:pPr marL="457200" indent="-457200">
              <a:lnSpc>
                <a:spcPct val="135000"/>
              </a:lnSpc>
              <a:buFont typeface="Arial"/>
              <a:defRPr sz="2800">
                <a:latin typeface="Roboto"/>
                <a:ea typeface="Roboto"/>
                <a:cs typeface="Roboto"/>
                <a:sym typeface="Roboto"/>
              </a:defRPr>
            </a:pPr>
            <a:r>
              <a:t>failed ideas can be corrected </a:t>
            </a:r>
            <a:r>
              <a:rPr b="1"/>
              <a:t>early</a:t>
            </a:r>
            <a:r>
              <a:t> (‘lean’)</a:t>
            </a:r>
            <a:endParaRPr sz="2200">
              <a:solidFill>
                <a:srgbClr val="FFFFFF"/>
              </a:solidFill>
              <a:latin typeface="Helvetica Neue Medium"/>
              <a:ea typeface="Helvetica Neue Medium"/>
              <a:cs typeface="Helvetica Neue Medium"/>
              <a:sym typeface="Helvetica Neue Medium"/>
            </a:endParaRPr>
          </a:p>
          <a:p>
            <a:pPr marL="457200" indent="-457200">
              <a:lnSpc>
                <a:spcPct val="135000"/>
              </a:lnSpc>
              <a:buFont typeface="Arial"/>
              <a:defRPr b="1" sz="2800">
                <a:latin typeface="Roboto"/>
                <a:ea typeface="Roboto"/>
                <a:cs typeface="Roboto"/>
                <a:sym typeface="Roboto"/>
              </a:defRPr>
            </a:pPr>
            <a:r>
              <a:t>visible results </a:t>
            </a:r>
            <a:r>
              <a:rPr b="0"/>
              <a:t>for shareholders/funders</a:t>
            </a:r>
            <a:endParaRPr sz="2200">
              <a:solidFill>
                <a:srgbClr val="FFFFFF"/>
              </a:solidFill>
              <a:latin typeface="Helvetica Neue"/>
              <a:ea typeface="Helvetica Neue"/>
              <a:cs typeface="Helvetica Neue"/>
              <a:sym typeface="Helvetica Neue"/>
            </a:endParaRPr>
          </a:p>
          <a:p>
            <a:pPr marL="457200" indent="-457200">
              <a:lnSpc>
                <a:spcPct val="135000"/>
              </a:lnSpc>
              <a:buFont typeface="Arial"/>
              <a:defRPr sz="2800">
                <a:latin typeface="Roboto"/>
                <a:ea typeface="Roboto"/>
                <a:cs typeface="Roboto"/>
                <a:sym typeface="Roboto"/>
              </a:defRPr>
            </a:pPr>
            <a:r>
              <a:t>clear value/money </a:t>
            </a:r>
            <a:r>
              <a:rPr b="1"/>
              <a:t>attracts </a:t>
            </a:r>
            <a:r>
              <a:t>capital investment</a:t>
            </a:r>
            <a:endParaRPr sz="2200">
              <a:solidFill>
                <a:srgbClr val="FFFFFF"/>
              </a:solidFill>
              <a:latin typeface="Helvetica Neue Medium"/>
              <a:ea typeface="Helvetica Neue Medium"/>
              <a:cs typeface="Helvetica Neue Medium"/>
              <a:sym typeface="Helvetica Neue Medium"/>
            </a:endParaRPr>
          </a:p>
          <a:p>
            <a:pPr marL="457200" indent="-457200">
              <a:lnSpc>
                <a:spcPct val="135000"/>
              </a:lnSpc>
              <a:buFont typeface="Arial"/>
              <a:defRPr b="1" sz="2800">
                <a:latin typeface="Roboto"/>
                <a:ea typeface="Roboto"/>
                <a:cs typeface="Roboto"/>
                <a:sym typeface="Roboto"/>
              </a:defRPr>
            </a:pPr>
            <a:r>
              <a:t>learning fast</a:t>
            </a:r>
            <a:r>
              <a:rPr b="0"/>
              <a:t>, and ‘tuning forward plans’ fast</a:t>
            </a:r>
            <a:endParaRPr sz="2200">
              <a:solidFill>
                <a:srgbClr val="FFFFFF"/>
              </a:solidFill>
              <a:latin typeface="Helvetica Neue"/>
              <a:ea typeface="Helvetica Neue"/>
              <a:cs typeface="Helvetica Neue"/>
              <a:sym typeface="Helvetica Neue"/>
            </a:endParaRPr>
          </a:p>
          <a:p>
            <a:pPr marL="457200" indent="-457200">
              <a:lnSpc>
                <a:spcPct val="135000"/>
              </a:lnSpc>
              <a:buFont typeface="Arial"/>
              <a:defRPr sz="2800">
                <a:latin typeface="Roboto"/>
                <a:ea typeface="Roboto"/>
                <a:cs typeface="Roboto"/>
                <a:sym typeface="Roboto"/>
              </a:defRPr>
            </a:pPr>
            <a:r>
              <a:t>‘startup-on-</a:t>
            </a:r>
            <a:r>
              <a:rPr b="1"/>
              <a:t>shoestring</a:t>
            </a:r>
            <a:r>
              <a:t>’ is possible</a:t>
            </a:r>
            <a:endParaRPr sz="2200">
              <a:solidFill>
                <a:srgbClr val="FFFFFF"/>
              </a:solidFill>
              <a:latin typeface="Helvetica Neue Medium"/>
              <a:ea typeface="Helvetica Neue Medium"/>
              <a:cs typeface="Helvetica Neue Medium"/>
              <a:sym typeface="Helvetica Neue Medium"/>
            </a:endParaRPr>
          </a:p>
          <a:p>
            <a:pPr marL="457200" indent="-457200">
              <a:lnSpc>
                <a:spcPct val="135000"/>
              </a:lnSpc>
              <a:buFont typeface="Arial"/>
              <a:defRPr sz="2800">
                <a:latin typeface="Roboto"/>
                <a:ea typeface="Roboto"/>
                <a:cs typeface="Roboto"/>
                <a:sym typeface="Roboto"/>
              </a:defRPr>
            </a:pPr>
            <a:r>
              <a:t>sub-contractor</a:t>
            </a:r>
            <a:r>
              <a:rPr b="1"/>
              <a:t> control </a:t>
            </a:r>
            <a:r>
              <a:t>value/money</a:t>
            </a:r>
            <a:endParaRPr sz="2200">
              <a:solidFill>
                <a:srgbClr val="FFFFFF"/>
              </a:solidFill>
              <a:latin typeface="Helvetica Neue Medium"/>
              <a:ea typeface="Helvetica Neue Medium"/>
              <a:cs typeface="Helvetica Neue Medium"/>
              <a:sym typeface="Helvetica Neue Medium"/>
            </a:endParaRPr>
          </a:p>
          <a:p>
            <a:pPr marL="457200" indent="-457200">
              <a:lnSpc>
                <a:spcPct val="135000"/>
              </a:lnSpc>
              <a:buFont typeface="Arial"/>
              <a:defRPr sz="2800">
                <a:latin typeface="Roboto"/>
                <a:ea typeface="Roboto"/>
                <a:cs typeface="Roboto"/>
                <a:sym typeface="Roboto"/>
              </a:defRPr>
            </a:pPr>
            <a:r>
              <a:t>19/20 startup failure is structurally </a:t>
            </a:r>
            <a:r>
              <a:rPr b="1"/>
              <a:t>impossible</a:t>
            </a:r>
            <a:r>
              <a:rPr b="1"/>
              <a:t> </a:t>
            </a:r>
            <a:r>
              <a:t>(</a:t>
            </a:r>
            <a:r>
              <a:t>if you shut down, after failed delivery steps</a:t>
            </a:r>
            <a:r>
              <a:t>)</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2" name="Screenshot 2019-04-01 at 22.40.46.png" descr="Screenshot 2019-04-01 at 22.40.46.png"/>
          <p:cNvPicPr>
            <a:picLocks noChangeAspect="1"/>
          </p:cNvPicPr>
          <p:nvPr/>
        </p:nvPicPr>
        <p:blipFill>
          <a:blip r:embed="rId3">
            <a:extLst/>
          </a:blip>
          <a:stretch>
            <a:fillRect/>
          </a:stretch>
        </p:blipFill>
        <p:spPr>
          <a:xfrm>
            <a:off x="1029335" y="2092087"/>
            <a:ext cx="8888732" cy="7661513"/>
          </a:xfrm>
          <a:prstGeom prst="rect">
            <a:avLst/>
          </a:prstGeom>
          <a:ln w="12700">
            <a:miter lim="400000"/>
          </a:ln>
        </p:spPr>
      </p:pic>
      <p:sp>
        <p:nvSpPr>
          <p:cNvPr id="423" name="Slide Number"/>
          <p:cNvSpPr txBox="1"/>
          <p:nvPr>
            <p:ph type="sldNum" sz="quarter" idx="2"/>
          </p:nvPr>
        </p:nvSpPr>
        <p:spPr>
          <a:xfrm>
            <a:off x="11998696" y="9114112"/>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4" name="&lt;-FAKE NEWS CONTROL, 2018"/>
          <p:cNvSpPr txBox="1"/>
          <p:nvPr/>
        </p:nvSpPr>
        <p:spPr>
          <a:xfrm>
            <a:off x="1360330" y="1969970"/>
            <a:ext cx="5404112"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400">
                <a:solidFill>
                  <a:srgbClr val="FFFFFF"/>
                </a:solidFill>
                <a:latin typeface="Roboto"/>
                <a:ea typeface="Roboto"/>
                <a:cs typeface="Roboto"/>
                <a:sym typeface="Roboto"/>
              </a:defRPr>
            </a:pPr>
            <a:r>
              <a:t>EXAMPLE:   </a:t>
            </a:r>
            <a:r>
              <a:rPr b="0">
                <a:solidFill>
                  <a:srgbClr val="000000"/>
                </a:solidFill>
              </a:rPr>
              <a:t>FAKE NEWS CONTROL (needandmeans.com), 2018</a:t>
            </a:r>
          </a:p>
        </p:txBody>
      </p:sp>
      <p:sp>
        <p:nvSpPr>
          <p:cNvPr id="425"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5400">
                <a:latin typeface="Roboto"/>
                <a:ea typeface="Roboto"/>
                <a:cs typeface="Roboto"/>
                <a:sym typeface="Roboto"/>
              </a:defRPr>
            </a:lvl1pPr>
          </a:lstStyle>
          <a:p>
            <a:pPr/>
            <a:r>
              <a:t>Some decomposition Options</a:t>
            </a:r>
          </a:p>
        </p:txBody>
      </p:sp>
      <p:sp>
        <p:nvSpPr>
          <p:cNvPr id="426" name="Łącznik prosty 10"/>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0" name="Screenshot 2019-04-01 at 22.40.46.png" descr="Screenshot 2019-04-01 at 22.40.46.png"/>
          <p:cNvPicPr>
            <a:picLocks noChangeAspect="1"/>
          </p:cNvPicPr>
          <p:nvPr/>
        </p:nvPicPr>
        <p:blipFill>
          <a:blip r:embed="rId3">
            <a:extLst/>
          </a:blip>
          <a:srcRect l="0" t="43071" r="54364" b="21738"/>
          <a:stretch>
            <a:fillRect/>
          </a:stretch>
        </p:blipFill>
        <p:spPr>
          <a:xfrm>
            <a:off x="1415581" y="2472047"/>
            <a:ext cx="9495749" cy="6311395"/>
          </a:xfrm>
          <a:prstGeom prst="rect">
            <a:avLst/>
          </a:prstGeom>
          <a:ln w="12700">
            <a:miter lim="400000"/>
          </a:ln>
        </p:spPr>
      </p:pic>
      <p:sp>
        <p:nvSpPr>
          <p:cNvPr id="431" name="Slide Number"/>
          <p:cNvSpPr txBox="1"/>
          <p:nvPr>
            <p:ph type="sldNum" sz="quarter" idx="2"/>
          </p:nvPr>
        </p:nvSpPr>
        <p:spPr>
          <a:xfrm>
            <a:off x="11998696" y="9114112"/>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2" name="&lt;-FAKE NEWS CONTROL, 2018"/>
          <p:cNvSpPr txBox="1"/>
          <p:nvPr/>
        </p:nvSpPr>
        <p:spPr>
          <a:xfrm>
            <a:off x="1360330" y="1969970"/>
            <a:ext cx="5404112"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400">
                <a:solidFill>
                  <a:srgbClr val="FFFFFF"/>
                </a:solidFill>
                <a:latin typeface="Roboto"/>
                <a:ea typeface="Roboto"/>
                <a:cs typeface="Roboto"/>
                <a:sym typeface="Roboto"/>
              </a:defRPr>
            </a:pPr>
            <a:r>
              <a:t>EXAMPLE:   </a:t>
            </a:r>
            <a:r>
              <a:rPr b="0">
                <a:solidFill>
                  <a:srgbClr val="000000"/>
                </a:solidFill>
              </a:rPr>
              <a:t>FAKE NEWS CONTROL (needandmeans.com), 2018</a:t>
            </a:r>
          </a:p>
        </p:txBody>
      </p:sp>
      <p:sp>
        <p:nvSpPr>
          <p:cNvPr id="433"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5400">
                <a:latin typeface="Roboto"/>
                <a:ea typeface="Roboto"/>
                <a:cs typeface="Roboto"/>
                <a:sym typeface="Roboto"/>
              </a:defRPr>
            </a:lvl1pPr>
          </a:lstStyle>
          <a:p>
            <a:pPr/>
            <a:r>
              <a:t>Stakeholders</a:t>
            </a:r>
          </a:p>
        </p:txBody>
      </p:sp>
      <p:sp>
        <p:nvSpPr>
          <p:cNvPr id="434" name="Łącznik prosty 10"/>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00"/>
        </a:solidFill>
      </p:bgPr>
    </p:bg>
    <p:spTree>
      <p:nvGrpSpPr>
        <p:cNvPr id="1" name=""/>
        <p:cNvGrpSpPr/>
        <p:nvPr/>
      </p:nvGrpSpPr>
      <p:grpSpPr>
        <a:xfrm>
          <a:off x="0" y="0"/>
          <a:ext cx="0" cy="0"/>
          <a:chOff x="0" y="0"/>
          <a:chExt cx="0" cy="0"/>
        </a:xfrm>
      </p:grpSpPr>
      <p:sp>
        <p:nvSpPr>
          <p:cNvPr id="221" name="Shape 116"/>
          <p:cNvSpPr txBox="1"/>
          <p:nvPr/>
        </p:nvSpPr>
        <p:spPr>
          <a:xfrm>
            <a:off x="7086040" y="1866779"/>
            <a:ext cx="5469803" cy="7894946"/>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ormAutofit fontScale="100000" lnSpcReduction="0"/>
          </a:bodyPr>
          <a:lstStyle/>
          <a:p>
            <a:pPr marL="457200" indent="-457200" defTabSz="1040384">
              <a:spcBef>
                <a:spcPts val="500"/>
              </a:spcBef>
              <a:buSzPct val="100000"/>
              <a:buAutoNum type="romanUcPeriod" startAt="1"/>
              <a:defRPr b="1" sz="1920">
                <a:latin typeface="Roboto"/>
                <a:ea typeface="Roboto"/>
                <a:cs typeface="Roboto"/>
                <a:sym typeface="Roboto"/>
              </a:defRPr>
            </a:pPr>
          </a:p>
          <a:p>
            <a:pPr defTabSz="1040384">
              <a:spcBef>
                <a:spcPts val="500"/>
              </a:spcBef>
              <a:defRPr b="1" sz="1920">
                <a:latin typeface="Roboto"/>
                <a:ea typeface="Roboto"/>
                <a:cs typeface="Roboto"/>
                <a:sym typeface="Roboto"/>
              </a:defRPr>
            </a:pPr>
            <a:r>
              <a:t>7. </a:t>
            </a:r>
            <a:r>
              <a:t>How do you know it works that way? Did it before?</a:t>
            </a:r>
          </a:p>
          <a:p>
            <a:pPr marL="457200" indent="-457200" defTabSz="1040384">
              <a:spcBef>
                <a:spcPts val="500"/>
              </a:spcBef>
              <a:buSzPct val="100000"/>
              <a:buAutoNum type="arabicPeriod" startAt="1"/>
              <a:defRPr b="1" sz="1920">
                <a:latin typeface="Roboto"/>
                <a:ea typeface="Roboto"/>
                <a:cs typeface="Roboto"/>
                <a:sym typeface="Roboto"/>
              </a:defRPr>
            </a:pPr>
          </a:p>
          <a:p>
            <a:pPr defTabSz="1040384">
              <a:spcBef>
                <a:spcPts val="500"/>
              </a:spcBef>
              <a:defRPr b="1" sz="1920">
                <a:latin typeface="Roboto"/>
                <a:ea typeface="Roboto"/>
                <a:cs typeface="Roboto"/>
                <a:sym typeface="Roboto"/>
              </a:defRPr>
            </a:pPr>
            <a:r>
              <a:t>8. </a:t>
            </a:r>
            <a:r>
              <a:t>Have we got a complete solution? Are all objectives satisfied?</a:t>
            </a:r>
          </a:p>
          <a:p>
            <a:pPr marL="457200" indent="-457200" defTabSz="1040384">
              <a:spcBef>
                <a:spcPts val="500"/>
              </a:spcBef>
              <a:buSzPct val="100000"/>
              <a:buAutoNum type="arabicPeriod" startAt="1"/>
              <a:defRPr b="1" sz="1920">
                <a:latin typeface="Roboto"/>
                <a:ea typeface="Roboto"/>
                <a:cs typeface="Roboto"/>
                <a:sym typeface="Roboto"/>
              </a:defRPr>
            </a:pPr>
          </a:p>
          <a:p>
            <a:pPr defTabSz="1040384">
              <a:spcBef>
                <a:spcPts val="500"/>
              </a:spcBef>
              <a:defRPr b="1" sz="1920">
                <a:latin typeface="Roboto"/>
                <a:ea typeface="Roboto"/>
                <a:cs typeface="Roboto"/>
                <a:sym typeface="Roboto"/>
              </a:defRPr>
            </a:pPr>
            <a:r>
              <a:t>9. </a:t>
            </a:r>
            <a:r>
              <a:t>Are we planning to do the 'profitable things' first?</a:t>
            </a:r>
          </a:p>
          <a:p>
            <a:pPr marL="457200" indent="-457200" defTabSz="1040384">
              <a:spcBef>
                <a:spcPts val="500"/>
              </a:spcBef>
              <a:buSzPct val="100000"/>
              <a:buAutoNum type="arabicPeriod" startAt="1"/>
              <a:defRPr b="1" sz="1920">
                <a:latin typeface="Roboto"/>
                <a:ea typeface="Roboto"/>
                <a:cs typeface="Roboto"/>
                <a:sym typeface="Roboto"/>
              </a:defRPr>
            </a:pPr>
          </a:p>
          <a:p>
            <a:pPr defTabSz="1040384">
              <a:spcBef>
                <a:spcPts val="500"/>
              </a:spcBef>
              <a:defRPr b="1" sz="1920">
                <a:latin typeface="Roboto"/>
                <a:ea typeface="Roboto"/>
                <a:cs typeface="Roboto"/>
                <a:sym typeface="Roboto"/>
              </a:defRPr>
            </a:pPr>
            <a:r>
              <a:t>10. </a:t>
            </a:r>
            <a:r>
              <a:t>Who is responsible for failure or success?</a:t>
            </a:r>
          </a:p>
          <a:p>
            <a:pPr marL="457200" indent="-457200" defTabSz="1040384">
              <a:spcBef>
                <a:spcPts val="500"/>
              </a:spcBef>
              <a:buSzPct val="100000"/>
              <a:buAutoNum type="arabicPeriod" startAt="1"/>
              <a:defRPr b="1" sz="1920">
                <a:latin typeface="Roboto"/>
                <a:ea typeface="Roboto"/>
                <a:cs typeface="Roboto"/>
                <a:sym typeface="Roboto"/>
              </a:defRPr>
            </a:pPr>
          </a:p>
          <a:p>
            <a:pPr defTabSz="1040384">
              <a:spcBef>
                <a:spcPts val="500"/>
              </a:spcBef>
              <a:defRPr b="1" sz="1920">
                <a:latin typeface="Roboto"/>
                <a:ea typeface="Roboto"/>
                <a:cs typeface="Roboto"/>
                <a:sym typeface="Roboto"/>
              </a:defRPr>
            </a:pPr>
            <a:r>
              <a:t>11. </a:t>
            </a:r>
            <a:r>
              <a:t>How can we be sure the plan is working, during the project, early?</a:t>
            </a:r>
          </a:p>
          <a:p>
            <a:pPr marL="457200" indent="-457200" defTabSz="1040384">
              <a:spcBef>
                <a:spcPts val="500"/>
              </a:spcBef>
              <a:buSzPct val="100000"/>
              <a:buAutoNum type="arabicPeriod" startAt="1"/>
              <a:defRPr b="1" sz="1920">
                <a:latin typeface="Roboto"/>
                <a:ea typeface="Roboto"/>
                <a:cs typeface="Roboto"/>
                <a:sym typeface="Roboto"/>
              </a:defRPr>
            </a:pPr>
          </a:p>
          <a:p>
            <a:pPr defTabSz="1040384">
              <a:spcBef>
                <a:spcPts val="500"/>
              </a:spcBef>
              <a:defRPr b="1" sz="1920">
                <a:latin typeface="Roboto"/>
                <a:ea typeface="Roboto"/>
                <a:cs typeface="Roboto"/>
                <a:sym typeface="Roboto"/>
              </a:defRPr>
            </a:pPr>
            <a:r>
              <a:t>12. </a:t>
            </a:r>
            <a:r>
              <a:t>Is it ‘no cure, no pay’ in a contract? Why not?</a:t>
            </a:r>
            <a:endParaRPr sz="2720">
              <a:latin typeface="Times New Roman"/>
              <a:ea typeface="Times New Roman"/>
              <a:cs typeface="Times New Roman"/>
              <a:sym typeface="Times New Roman"/>
            </a:endParaRPr>
          </a:p>
          <a:p>
            <a:pPr marL="372291" indent="-372291" defTabSz="731520">
              <a:spcBef>
                <a:spcPts val="300"/>
              </a:spcBef>
              <a:buSzPct val="100000"/>
              <a:buChar char="•"/>
              <a:defRPr sz="2240">
                <a:latin typeface="Times New Roman"/>
                <a:ea typeface="Times New Roman"/>
                <a:cs typeface="Times New Roman"/>
                <a:sym typeface="Times New Roman"/>
              </a:defRPr>
            </a:pPr>
          </a:p>
          <a:p>
            <a:pPr defTabSz="1040384">
              <a:spcBef>
                <a:spcPts val="500"/>
              </a:spcBef>
              <a:defRPr b="1" sz="2240">
                <a:latin typeface="Roboto"/>
                <a:ea typeface="Roboto"/>
                <a:cs typeface="Roboto"/>
                <a:sym typeface="Roboto"/>
              </a:defRPr>
            </a:pPr>
          </a:p>
          <a:p>
            <a:pPr marL="457200" indent="-457200" defTabSz="1040384">
              <a:spcBef>
                <a:spcPts val="500"/>
              </a:spcBef>
              <a:buSzPct val="100000"/>
              <a:buAutoNum type="romanUcPeriod" startAt="1"/>
              <a:defRPr b="1" sz="2720">
                <a:latin typeface="Roboto"/>
                <a:ea typeface="Roboto"/>
                <a:cs typeface="Roboto"/>
                <a:sym typeface="Roboto"/>
              </a:defRPr>
            </a:pPr>
          </a:p>
        </p:txBody>
      </p:sp>
      <p:sp>
        <p:nvSpPr>
          <p:cNvPr id="222" name="Shape 116"/>
          <p:cNvSpPr txBox="1"/>
          <p:nvPr>
            <p:ph type="body" sz="half" idx="1"/>
          </p:nvPr>
        </p:nvSpPr>
        <p:spPr>
          <a:xfrm>
            <a:off x="853950" y="1871919"/>
            <a:ext cx="5296299" cy="7881681"/>
          </a:xfrm>
          <a:prstGeom prst="rect">
            <a:avLst/>
          </a:prstGeom>
        </p:spPr>
        <p:txBody>
          <a:bodyPr/>
          <a:lstStyle/>
          <a:p>
            <a:pPr marL="565784" indent="-565784" defTabSz="1287475">
              <a:spcBef>
                <a:spcPts val="600"/>
              </a:spcBef>
              <a:buAutoNum type="arabicPeriod" startAt="1"/>
              <a:defRPr b="1" sz="2376">
                <a:latin typeface="Roboto"/>
                <a:ea typeface="Roboto"/>
                <a:cs typeface="Roboto"/>
                <a:sym typeface="Roboto"/>
              </a:defRPr>
            </a:pPr>
          </a:p>
          <a:p>
            <a:pPr marL="0" indent="0" defTabSz="1287475">
              <a:spcBef>
                <a:spcPts val="600"/>
              </a:spcBef>
              <a:buSzTx/>
              <a:buNone/>
              <a:defRPr b="1" sz="2376">
                <a:latin typeface="Roboto"/>
                <a:ea typeface="Roboto"/>
                <a:cs typeface="Roboto"/>
                <a:sym typeface="Roboto"/>
              </a:defRPr>
            </a:pPr>
            <a:r>
              <a:t>1. Why isn't the improvement quantified?</a:t>
            </a:r>
          </a:p>
          <a:p>
            <a:pPr marL="565784" indent="-565784" defTabSz="1287475">
              <a:spcBef>
                <a:spcPts val="600"/>
              </a:spcBef>
              <a:buAutoNum type="arabicPeriod" startAt="1"/>
              <a:defRPr b="1" sz="2376">
                <a:latin typeface="Roboto"/>
                <a:ea typeface="Roboto"/>
                <a:cs typeface="Roboto"/>
                <a:sym typeface="Roboto"/>
              </a:defRPr>
            </a:pPr>
          </a:p>
          <a:p>
            <a:pPr marL="0" indent="0" defTabSz="1287475">
              <a:spcBef>
                <a:spcPts val="600"/>
              </a:spcBef>
              <a:buSzTx/>
              <a:buNone/>
              <a:defRPr b="1" sz="2376">
                <a:latin typeface="Roboto"/>
                <a:ea typeface="Roboto"/>
                <a:cs typeface="Roboto"/>
                <a:sym typeface="Roboto"/>
              </a:defRPr>
            </a:pPr>
            <a:r>
              <a:t>2. What is degree of the risk or uncertainty and why?</a:t>
            </a:r>
          </a:p>
          <a:p>
            <a:pPr marL="565784" indent="-565784" defTabSz="1287475">
              <a:spcBef>
                <a:spcPts val="600"/>
              </a:spcBef>
              <a:buAutoNum type="arabicPeriod" startAt="1"/>
              <a:defRPr b="1" sz="2376">
                <a:latin typeface="Roboto"/>
                <a:ea typeface="Roboto"/>
                <a:cs typeface="Roboto"/>
                <a:sym typeface="Roboto"/>
              </a:defRPr>
            </a:pPr>
          </a:p>
          <a:p>
            <a:pPr marL="0" indent="0" defTabSz="1287475">
              <a:spcBef>
                <a:spcPts val="600"/>
              </a:spcBef>
              <a:buSzTx/>
              <a:buNone/>
              <a:defRPr b="1" sz="2376">
                <a:latin typeface="Roboto"/>
                <a:ea typeface="Roboto"/>
                <a:cs typeface="Roboto"/>
                <a:sym typeface="Roboto"/>
              </a:defRPr>
            </a:pPr>
            <a:r>
              <a:t>3. Are you sure? </a:t>
            </a:r>
          </a:p>
          <a:p>
            <a:pPr marL="0" indent="0" defTabSz="1287475">
              <a:spcBef>
                <a:spcPts val="600"/>
              </a:spcBef>
              <a:buSzTx/>
              <a:buNone/>
              <a:defRPr b="1" sz="2376">
                <a:latin typeface="Roboto"/>
                <a:ea typeface="Roboto"/>
                <a:cs typeface="Roboto"/>
                <a:sym typeface="Roboto"/>
              </a:defRPr>
            </a:pPr>
            <a:r>
              <a:t>If not, why not?</a:t>
            </a:r>
          </a:p>
          <a:p>
            <a:pPr marL="565784" indent="-565784" defTabSz="1287475">
              <a:spcBef>
                <a:spcPts val="600"/>
              </a:spcBef>
              <a:buAutoNum type="arabicPeriod" startAt="1"/>
              <a:defRPr b="1" sz="2376">
                <a:latin typeface="Roboto"/>
                <a:ea typeface="Roboto"/>
                <a:cs typeface="Roboto"/>
                <a:sym typeface="Roboto"/>
              </a:defRPr>
            </a:pPr>
          </a:p>
          <a:p>
            <a:pPr marL="0" indent="0" defTabSz="1287475">
              <a:spcBef>
                <a:spcPts val="600"/>
              </a:spcBef>
              <a:buSzTx/>
              <a:buNone/>
              <a:defRPr b="1" sz="2376">
                <a:latin typeface="Roboto"/>
                <a:ea typeface="Roboto"/>
                <a:cs typeface="Roboto"/>
                <a:sym typeface="Roboto"/>
              </a:defRPr>
            </a:pPr>
            <a:r>
              <a:t>4. Where did you get that from? How can I check it out?</a:t>
            </a:r>
          </a:p>
          <a:p>
            <a:pPr marL="565784" indent="-565784" defTabSz="1287475">
              <a:spcBef>
                <a:spcPts val="600"/>
              </a:spcBef>
              <a:buAutoNum type="arabicPeriod" startAt="1"/>
              <a:defRPr b="1" sz="2376">
                <a:latin typeface="Roboto"/>
                <a:ea typeface="Roboto"/>
                <a:cs typeface="Roboto"/>
                <a:sym typeface="Roboto"/>
              </a:defRPr>
            </a:pPr>
          </a:p>
          <a:p>
            <a:pPr marL="0" indent="0" defTabSz="1287475">
              <a:spcBef>
                <a:spcPts val="600"/>
              </a:spcBef>
              <a:buSzTx/>
              <a:buNone/>
              <a:defRPr b="1" sz="2376">
                <a:latin typeface="Roboto"/>
                <a:ea typeface="Roboto"/>
                <a:cs typeface="Roboto"/>
                <a:sym typeface="Roboto"/>
              </a:defRPr>
            </a:pPr>
            <a:r>
              <a:t>5. How does your idea affect my goals, measurably?</a:t>
            </a:r>
          </a:p>
          <a:p>
            <a:pPr marL="565784" indent="-565784" defTabSz="1287475">
              <a:spcBef>
                <a:spcPts val="600"/>
              </a:spcBef>
              <a:buAutoNum type="arabicPeriod" startAt="1"/>
              <a:defRPr b="1" sz="2376">
                <a:latin typeface="Roboto"/>
                <a:ea typeface="Roboto"/>
                <a:cs typeface="Roboto"/>
                <a:sym typeface="Roboto"/>
              </a:defRPr>
            </a:pPr>
          </a:p>
          <a:p>
            <a:pPr marL="0" indent="0" defTabSz="1287475">
              <a:spcBef>
                <a:spcPts val="600"/>
              </a:spcBef>
              <a:buSzTx/>
              <a:buNone/>
              <a:defRPr b="1" sz="2376">
                <a:latin typeface="Roboto"/>
                <a:ea typeface="Roboto"/>
                <a:cs typeface="Roboto"/>
                <a:sym typeface="Roboto"/>
              </a:defRPr>
            </a:pPr>
            <a:r>
              <a:t>6. Did we forget anything critical to survival?</a:t>
            </a:r>
            <a:r>
              <a:rPr sz="2772"/>
              <a:t>	</a:t>
            </a:r>
          </a:p>
        </p:txBody>
      </p:sp>
      <p:sp>
        <p:nvSpPr>
          <p:cNvPr id="223" name="Slide Number"/>
          <p:cNvSpPr txBox="1"/>
          <p:nvPr>
            <p:ph type="sldNum" sz="quarter" idx="2"/>
          </p:nvPr>
        </p:nvSpPr>
        <p:spPr>
          <a:xfrm>
            <a:off x="6192969" y="9229121"/>
            <a:ext cx="269881" cy="409445"/>
          </a:xfrm>
          <a:prstGeom prst="rect">
            <a:avLst/>
          </a:prstGeom>
          <a:extLst>
            <a:ext uri="{C572A759-6A51-4108-AA02-DFA0A04FC94B}">
              <ma14:wrappingTextBoxFlag xmlns:ma14="http://schemas.microsoft.com/office/mac/drawingml/2011/main" val="1"/>
            </a:ext>
          </a:extLst>
        </p:spPr>
        <p:txBody>
          <a:bodyPr/>
          <a:lstStyle>
            <a:lvl1pPr>
              <a:defRPr>
                <a:latin typeface="Roboto"/>
                <a:ea typeface="Roboto"/>
                <a:cs typeface="Roboto"/>
                <a:sym typeface="Roboto"/>
              </a:defRPr>
            </a:lvl1pPr>
          </a:lstStyle>
          <a:p>
            <a:pPr/>
            <a:fld id="{86CB4B4D-7CA3-9044-876B-883B54F8677D}" type="slidenum"/>
          </a:p>
        </p:txBody>
      </p:sp>
      <p:sp>
        <p:nvSpPr>
          <p:cNvPr id="224" name="Evidence-based Dynamic Investment…"/>
          <p:cNvSpPr txBox="1"/>
          <p:nvPr/>
        </p:nvSpPr>
        <p:spPr>
          <a:xfrm>
            <a:off x="1266611" y="673100"/>
            <a:ext cx="1173819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5400">
                <a:latin typeface="Roboto"/>
                <a:ea typeface="Roboto"/>
                <a:cs typeface="Roboto"/>
                <a:sym typeface="Roboto"/>
              </a:defRPr>
            </a:lvl1pPr>
          </a:lstStyle>
          <a:p>
            <a:pPr/>
            <a:r>
              <a:t>Twelve tough questions</a:t>
            </a:r>
          </a:p>
        </p:txBody>
      </p:sp>
      <p:sp>
        <p:nvSpPr>
          <p:cNvPr id="225" name="Prostokąt 3"/>
          <p:cNvSpPr txBox="1"/>
          <p:nvPr/>
        </p:nvSpPr>
        <p:spPr>
          <a:xfrm rot="16200000">
            <a:off x="8480922" y="4822089"/>
            <a:ext cx="8658484" cy="280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spcBef>
                <a:spcPts val="400"/>
              </a:spcBef>
              <a:defRPr u="sng">
                <a:latin typeface="Times"/>
                <a:ea typeface="Times"/>
                <a:cs typeface="Times"/>
                <a:sym typeface="Times"/>
              </a:defRPr>
            </a:pPr>
            <a:r>
              <a:rPr>
                <a:solidFill>
                  <a:srgbClr val="0000FF"/>
                </a:solidFill>
                <a:uFill>
                  <a:solidFill>
                    <a:srgbClr val="0000FF"/>
                  </a:solidFill>
                </a:uFill>
                <a:hlinkClick r:id="rId3" invalidUrl="" action="" tgtFrame="" tooltip="" history="1" highlightClick="0" endSnd="0"/>
              </a:rPr>
              <a:t>http://www.gilb.com/dl24</a:t>
            </a:r>
            <a:r>
              <a:rPr u="none">
                <a:latin typeface="Times New Roman"/>
                <a:ea typeface="Times New Roman"/>
                <a:cs typeface="Times New Roman"/>
                <a:sym typeface="Times New Roman"/>
              </a:rPr>
              <a:t>  © </a:t>
            </a:r>
            <a:r>
              <a:rPr>
                <a:solidFill>
                  <a:srgbClr val="0000FF"/>
                </a:solidFill>
                <a:uFill>
                  <a:solidFill>
                    <a:srgbClr val="0000FF"/>
                  </a:solidFill>
                </a:uFill>
                <a:hlinkClick r:id="rId4" invalidUrl="" action="" tgtFrame="" tooltip="" history="1" highlightClick="0" endSnd="0"/>
              </a:rPr>
              <a:t>tom@Gilb.com</a:t>
            </a:r>
            <a:r>
              <a:rPr u="none">
                <a:latin typeface="Times New Roman"/>
                <a:ea typeface="Times New Roman"/>
                <a:cs typeface="Times New Roman"/>
                <a:sym typeface="Times New Roman"/>
              </a:rPr>
              <a:t> </a:t>
            </a:r>
            <a:r>
              <a:rPr u="none">
                <a:latin typeface="Roboto"/>
                <a:ea typeface="Roboto"/>
                <a:cs typeface="Roboto"/>
                <a:sym typeface="Roboto"/>
              </a:rPr>
              <a:t>2002-2019</a:t>
            </a:r>
            <a:r>
              <a:rPr u="none">
                <a:latin typeface="Roboto"/>
                <a:ea typeface="Roboto"/>
                <a:cs typeface="Roboto"/>
                <a:sym typeface="Roboto"/>
              </a:rPr>
              <a:t> | </a:t>
            </a:r>
            <a:r>
              <a:rPr u="none">
                <a:latin typeface="Roboto"/>
                <a:ea typeface="Roboto"/>
                <a:cs typeface="Roboto"/>
                <a:sym typeface="Roboto"/>
              </a:rPr>
              <a:t>There is a detailed paper on these questions at www.result-plannin</a:t>
            </a:r>
            <a:r>
              <a:rPr u="none">
                <a:latin typeface="Roboto"/>
                <a:ea typeface="Roboto"/>
                <a:cs typeface="Roboto"/>
                <a:sym typeface="Roboto"/>
              </a:rPr>
              <a:t>g.com</a:t>
            </a:r>
          </a:p>
        </p:txBody>
      </p:sp>
      <p:sp>
        <p:nvSpPr>
          <p:cNvPr id="226" name="Łącznik prosty 12"/>
          <p:cNvSpPr/>
          <p:nvPr/>
        </p:nvSpPr>
        <p:spPr>
          <a:xfrm flipV="1">
            <a:off x="-13886" y="1811329"/>
            <a:ext cx="12637687" cy="88901"/>
          </a:xfrm>
          <a:prstGeom prst="line">
            <a:avLst/>
          </a:prstGeom>
          <a:ln w="25400">
            <a:solidFill>
              <a:srgbClr val="000000"/>
            </a:solidFill>
            <a:prstDash val="sysDash"/>
            <a:miter lim="400000"/>
          </a:ln>
        </p:spPr>
        <p:txBody>
          <a:bodyPr lIns="45718" tIns="45718" rIns="45718" bIns="45718"/>
          <a:lstStyle/>
          <a:p>
            <a:pPr/>
          </a:p>
        </p:txBody>
      </p:sp>
      <p:sp>
        <p:nvSpPr>
          <p:cNvPr id="227" name="Łącznik prosty 14"/>
          <p:cNvSpPr/>
          <p:nvPr/>
        </p:nvSpPr>
        <p:spPr>
          <a:xfrm flipH="1" flipV="1">
            <a:off x="6286206" y="1912735"/>
            <a:ext cx="51022" cy="7252887"/>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8" name="Screenshot 2019-04-01 at 22.40.46.png" descr="Screenshot 2019-04-01 at 22.40.46.png"/>
          <p:cNvPicPr>
            <a:picLocks noChangeAspect="1"/>
          </p:cNvPicPr>
          <p:nvPr/>
        </p:nvPicPr>
        <p:blipFill>
          <a:blip r:embed="rId3">
            <a:extLst/>
          </a:blip>
          <a:srcRect l="42718" t="58303" r="23165" b="26762"/>
          <a:stretch>
            <a:fillRect/>
          </a:stretch>
        </p:blipFill>
        <p:spPr>
          <a:xfrm>
            <a:off x="-1" y="2956285"/>
            <a:ext cx="11694019" cy="4411886"/>
          </a:xfrm>
          <a:prstGeom prst="rect">
            <a:avLst/>
          </a:prstGeom>
          <a:ln w="12700">
            <a:miter lim="400000"/>
          </a:ln>
        </p:spPr>
      </p:pic>
      <p:sp>
        <p:nvSpPr>
          <p:cNvPr id="439" name="Slide Number"/>
          <p:cNvSpPr txBox="1"/>
          <p:nvPr>
            <p:ph type="sldNum" sz="quarter" idx="2"/>
          </p:nvPr>
        </p:nvSpPr>
        <p:spPr>
          <a:xfrm>
            <a:off x="11998696" y="9114112"/>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0" name="&lt;-FAKE NEWS CONTROL, 2018"/>
          <p:cNvSpPr txBox="1"/>
          <p:nvPr/>
        </p:nvSpPr>
        <p:spPr>
          <a:xfrm>
            <a:off x="1360330" y="1969970"/>
            <a:ext cx="5404112"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400">
                <a:solidFill>
                  <a:srgbClr val="FFFFFF"/>
                </a:solidFill>
                <a:latin typeface="Roboto"/>
                <a:ea typeface="Roboto"/>
                <a:cs typeface="Roboto"/>
                <a:sym typeface="Roboto"/>
              </a:defRPr>
            </a:pPr>
            <a:r>
              <a:t>EXAMPLE:   </a:t>
            </a:r>
            <a:r>
              <a:rPr b="0">
                <a:solidFill>
                  <a:srgbClr val="000000"/>
                </a:solidFill>
              </a:rPr>
              <a:t>FAKE NEWS CONTROL (needandmeans.com), 2018</a:t>
            </a:r>
          </a:p>
        </p:txBody>
      </p:sp>
      <p:sp>
        <p:nvSpPr>
          <p:cNvPr id="441"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5400">
                <a:latin typeface="Roboto"/>
                <a:ea typeface="Roboto"/>
                <a:cs typeface="Roboto"/>
                <a:sym typeface="Roboto"/>
              </a:defRPr>
            </a:lvl1pPr>
          </a:lstStyle>
          <a:p>
            <a:pPr/>
            <a:r>
              <a:t>Values</a:t>
            </a:r>
          </a:p>
        </p:txBody>
      </p:sp>
      <p:sp>
        <p:nvSpPr>
          <p:cNvPr id="442" name="Łącznik prosty 10"/>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6" name="Screenshot 2019-04-01 at 22.40.46.png" descr="Screenshot 2019-04-01 at 22.40.46.png"/>
          <p:cNvPicPr>
            <a:picLocks noChangeAspect="1"/>
          </p:cNvPicPr>
          <p:nvPr/>
        </p:nvPicPr>
        <p:blipFill>
          <a:blip r:embed="rId3">
            <a:extLst/>
          </a:blip>
          <a:srcRect l="43612" t="26718" r="1545" b="48511"/>
          <a:stretch>
            <a:fillRect/>
          </a:stretch>
        </p:blipFill>
        <p:spPr>
          <a:xfrm>
            <a:off x="-1" y="3505198"/>
            <a:ext cx="12787025" cy="4978217"/>
          </a:xfrm>
          <a:prstGeom prst="rect">
            <a:avLst/>
          </a:prstGeom>
          <a:ln w="12700">
            <a:miter lim="400000"/>
          </a:ln>
        </p:spPr>
      </p:pic>
      <p:sp>
        <p:nvSpPr>
          <p:cNvPr id="447" name="Slide Number"/>
          <p:cNvSpPr txBox="1"/>
          <p:nvPr>
            <p:ph type="sldNum" sz="quarter" idx="2"/>
          </p:nvPr>
        </p:nvSpPr>
        <p:spPr>
          <a:xfrm>
            <a:off x="11998696" y="9114112"/>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8" name="&lt;-FAKE NEWS CONTROL, 2018"/>
          <p:cNvSpPr txBox="1"/>
          <p:nvPr/>
        </p:nvSpPr>
        <p:spPr>
          <a:xfrm>
            <a:off x="1360330" y="1969970"/>
            <a:ext cx="5404112"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400">
                <a:solidFill>
                  <a:srgbClr val="FFFFFF"/>
                </a:solidFill>
                <a:latin typeface="Roboto"/>
                <a:ea typeface="Roboto"/>
                <a:cs typeface="Roboto"/>
                <a:sym typeface="Roboto"/>
              </a:defRPr>
            </a:pPr>
            <a:r>
              <a:t>EXAMPLE:   </a:t>
            </a:r>
            <a:r>
              <a:rPr b="0">
                <a:solidFill>
                  <a:srgbClr val="000000"/>
                </a:solidFill>
              </a:rPr>
              <a:t>FAKE NEWS CONTROL (needandmeans.com), 2018</a:t>
            </a:r>
          </a:p>
        </p:txBody>
      </p:sp>
      <p:sp>
        <p:nvSpPr>
          <p:cNvPr id="449"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5400">
                <a:latin typeface="Roboto"/>
                <a:ea typeface="Roboto"/>
                <a:cs typeface="Roboto"/>
                <a:sym typeface="Roboto"/>
              </a:defRPr>
            </a:lvl1pPr>
          </a:lstStyle>
          <a:p>
            <a:pPr/>
            <a:r>
              <a:t>Solutions</a:t>
            </a:r>
          </a:p>
        </p:txBody>
      </p:sp>
      <p:sp>
        <p:nvSpPr>
          <p:cNvPr id="450" name="Łącznik prosty 10"/>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Slide Number"/>
          <p:cNvSpPr txBox="1"/>
          <p:nvPr>
            <p:ph type="sldNum" sz="quarter" idx="2"/>
          </p:nvPr>
        </p:nvSpPr>
        <p:spPr>
          <a:xfrm>
            <a:off x="11998696" y="9114112"/>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5" name="image6.png" descr="image6.png"/>
          <p:cNvPicPr>
            <a:picLocks noChangeAspect="1"/>
          </p:cNvPicPr>
          <p:nvPr/>
        </p:nvPicPr>
        <p:blipFill>
          <a:blip r:embed="rId3">
            <a:extLst/>
          </a:blip>
          <a:srcRect l="1061" t="21839" r="1986" b="22132"/>
          <a:stretch>
            <a:fillRect/>
          </a:stretch>
        </p:blipFill>
        <p:spPr>
          <a:xfrm>
            <a:off x="193182" y="2653426"/>
            <a:ext cx="12608419" cy="4553993"/>
          </a:xfrm>
          <a:prstGeom prst="rect">
            <a:avLst/>
          </a:prstGeom>
          <a:ln w="12700">
            <a:miter lim="400000"/>
          </a:ln>
        </p:spPr>
      </p:pic>
      <p:sp>
        <p:nvSpPr>
          <p:cNvPr id="456" name="This…"/>
          <p:cNvSpPr txBox="1"/>
          <p:nvPr/>
        </p:nvSpPr>
        <p:spPr>
          <a:xfrm>
            <a:off x="3606138" y="7487385"/>
            <a:ext cx="4884647" cy="1896801"/>
          </a:xfrm>
          <a:prstGeom prst="rect">
            <a:avLst/>
          </a:prstGeom>
          <a:solidFill>
            <a:srgbClr val="FFFF00"/>
          </a:solidFill>
          <a:ln w="25400">
            <a:solidFill>
              <a:srgbClr val="000000"/>
            </a:solidFill>
            <a:miter lim="400000"/>
          </a:ln>
          <a:extLst>
            <a:ext uri="{C572A759-6A51-4108-AA02-DFA0A04FC94B}">
              <ma14:wrappingTextBoxFlag xmlns:ma14="http://schemas.microsoft.com/office/mac/drawingml/2011/main" val="1"/>
            </a:ext>
          </a:extLst>
        </p:spPr>
        <p:txBody>
          <a:bodyPr lIns="288000" tIns="288000" rIns="288000" bIns="288000" anchor="ctr">
            <a:spAutoFit/>
          </a:bodyPr>
          <a:lstStyle/>
          <a:p>
            <a:pPr algn="just" defTabSz="584200">
              <a:defRPr b="1" sz="2800">
                <a:latin typeface="Roboto"/>
                <a:ea typeface="Roboto"/>
                <a:cs typeface="Roboto"/>
                <a:sym typeface="Roboto"/>
              </a:defRPr>
            </a:pPr>
            <a:r>
              <a:t>This </a:t>
            </a:r>
            <a:r>
              <a:rPr i="1"/>
              <a:t>target</a:t>
            </a:r>
            <a:r>
              <a:t> is a narrow slice but a critical slice</a:t>
            </a:r>
            <a:r>
              <a:t> </a:t>
            </a:r>
            <a:r>
              <a:t>of value delivery</a:t>
            </a:r>
          </a:p>
        </p:txBody>
      </p:sp>
      <p:sp>
        <p:nvSpPr>
          <p:cNvPr id="457" name="&lt;-FAKE NEWS CONTROL, 2018"/>
          <p:cNvSpPr txBox="1"/>
          <p:nvPr/>
        </p:nvSpPr>
        <p:spPr>
          <a:xfrm>
            <a:off x="1360331" y="1969970"/>
            <a:ext cx="4472224"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400">
                <a:solidFill>
                  <a:srgbClr val="FFFFFF"/>
                </a:solidFill>
                <a:latin typeface="Roboto"/>
                <a:ea typeface="Roboto"/>
                <a:cs typeface="Roboto"/>
                <a:sym typeface="Roboto"/>
              </a:defRPr>
            </a:pPr>
            <a:r>
              <a:t>EXAMPLE:   </a:t>
            </a:r>
            <a:r>
              <a:rPr b="0">
                <a:solidFill>
                  <a:srgbClr val="000000"/>
                </a:solidFill>
              </a:rPr>
              <a:t>Cognition Forge Startup Oslo March 2019</a:t>
            </a:r>
          </a:p>
        </p:txBody>
      </p:sp>
      <p:sp>
        <p:nvSpPr>
          <p:cNvPr id="458"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79044">
              <a:defRPr b="1" sz="3200">
                <a:latin typeface="Roboto"/>
                <a:ea typeface="Roboto"/>
                <a:cs typeface="Roboto"/>
                <a:sym typeface="Roboto"/>
              </a:defRPr>
            </a:pPr>
            <a:r>
              <a:t>Decomposition of a </a:t>
            </a:r>
            <a:r>
              <a:rPr u="sng"/>
              <a:t>Value</a:t>
            </a:r>
            <a:r>
              <a:t>,</a:t>
            </a:r>
            <a:r>
              <a:t> </a:t>
            </a:r>
            <a:r>
              <a:rPr b="0"/>
              <a:t>by using 4 ‘Scale Parameters’</a:t>
            </a:r>
          </a:p>
        </p:txBody>
      </p:sp>
      <p:sp>
        <p:nvSpPr>
          <p:cNvPr id="459" name="Łącznik prosty 11"/>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
        <p:nvSpPr>
          <p:cNvPr id="460" name="Owal 3"/>
          <p:cNvSpPr/>
          <p:nvPr/>
        </p:nvSpPr>
        <p:spPr>
          <a:xfrm>
            <a:off x="4507607" y="3947374"/>
            <a:ext cx="502277" cy="502277"/>
          </a:xfrm>
          <a:prstGeom prst="ellipse">
            <a:avLst/>
          </a:prstGeom>
          <a:solidFill>
            <a:srgbClr val="FFFF00">
              <a:alpha val="62000"/>
            </a:srgbClr>
          </a:solidFill>
          <a:ln w="12700">
            <a:miter lim="400000"/>
          </a:ln>
        </p:spPr>
        <p:txBody>
          <a:bodyPr lIns="50800" tIns="50800" rIns="50800" bIns="50800" anchor="ctr"/>
          <a:lstStyle/>
          <a:p>
            <a:pPr algn="ctr" defTabSz="584200">
              <a:defRPr sz="2200">
                <a:solidFill>
                  <a:srgbClr val="FFFFFF"/>
                </a:solidFill>
              </a:defRPr>
            </a:pPr>
          </a:p>
        </p:txBody>
      </p:sp>
      <p:sp>
        <p:nvSpPr>
          <p:cNvPr id="461" name="Owal 15"/>
          <p:cNvSpPr/>
          <p:nvPr/>
        </p:nvSpPr>
        <p:spPr>
          <a:xfrm>
            <a:off x="1942564" y="6718020"/>
            <a:ext cx="502277" cy="502277"/>
          </a:xfrm>
          <a:prstGeom prst="ellipse">
            <a:avLst/>
          </a:prstGeom>
          <a:solidFill>
            <a:srgbClr val="FFFF00">
              <a:alpha val="51000"/>
            </a:srgbClr>
          </a:solidFill>
          <a:ln w="12700">
            <a:miter lim="400000"/>
          </a:ln>
        </p:spPr>
        <p:txBody>
          <a:bodyPr lIns="50800" tIns="50800" rIns="50800" bIns="50800" anchor="ctr"/>
          <a:lstStyle/>
          <a:p>
            <a:pPr algn="ctr" defTabSz="584200">
              <a:defRPr sz="2200">
                <a:solidFill>
                  <a:srgbClr val="FFFFFF"/>
                </a:solidFill>
              </a:defRPr>
            </a:pPr>
          </a:p>
        </p:txBody>
      </p:sp>
      <p:cxnSp>
        <p:nvCxnSpPr>
          <p:cNvPr id="462" name="Łącznik: łamany 5"/>
          <p:cNvCxnSpPr>
            <a:stCxn id="456" idx="0"/>
            <a:endCxn id="461" idx="0"/>
          </p:cNvCxnSpPr>
          <p:nvPr/>
        </p:nvCxnSpPr>
        <p:spPr>
          <a:xfrm flipH="1" flipV="1">
            <a:off x="2197100" y="6972300"/>
            <a:ext cx="3848100" cy="1460500"/>
          </a:xfrm>
          <a:prstGeom prst="bentConnector5">
            <a:avLst>
              <a:gd name="adj1" fmla="val 70297"/>
              <a:gd name="adj2" fmla="val 73913"/>
              <a:gd name="adj3" fmla="val 50165"/>
            </a:avLst>
          </a:prstGeom>
          <a:ln w="25400">
            <a:solidFill>
              <a:srgbClr val="000000"/>
            </a:solidFill>
            <a:miter lim="400000"/>
            <a:tailEnd type="triangle"/>
          </a:ln>
        </p:spPr>
      </p:cxnSp>
      <p:cxnSp>
        <p:nvCxnSpPr>
          <p:cNvPr id="463" name="Łącznik: łamany 7"/>
          <p:cNvCxnSpPr>
            <a:stCxn id="456" idx="0"/>
            <a:endCxn id="460" idx="0"/>
          </p:cNvCxnSpPr>
          <p:nvPr/>
        </p:nvCxnSpPr>
        <p:spPr>
          <a:xfrm flipV="1" rot="16200000">
            <a:off x="3289300" y="5676900"/>
            <a:ext cx="4229100" cy="1282700"/>
          </a:xfrm>
          <a:prstGeom prst="bentConnector3">
            <a:avLst>
              <a:gd name="adj1" fmla="val 58258"/>
            </a:avLst>
          </a:prstGeom>
          <a:ln w="25400">
            <a:solidFill>
              <a:srgbClr val="000000"/>
            </a:solidFill>
            <a:miter lim="400000"/>
            <a:tailEnd type="triangle"/>
          </a:ln>
        </p:spPr>
      </p:cxn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7" name="image7.png" descr="image7.png"/>
          <p:cNvPicPr>
            <a:picLocks noChangeAspect="1"/>
          </p:cNvPicPr>
          <p:nvPr/>
        </p:nvPicPr>
        <p:blipFill>
          <a:blip r:embed="rId3">
            <a:extLst/>
          </a:blip>
          <a:srcRect l="2023" t="49291" r="2704" b="3910"/>
          <a:stretch>
            <a:fillRect/>
          </a:stretch>
        </p:blipFill>
        <p:spPr>
          <a:xfrm>
            <a:off x="321972" y="2998947"/>
            <a:ext cx="12389478" cy="3803785"/>
          </a:xfrm>
          <a:prstGeom prst="rect">
            <a:avLst/>
          </a:prstGeom>
          <a:ln w="12700">
            <a:miter lim="400000"/>
          </a:ln>
        </p:spPr>
      </p:pic>
      <p:sp>
        <p:nvSpPr>
          <p:cNvPr id="468" name="Slide Number"/>
          <p:cNvSpPr txBox="1"/>
          <p:nvPr>
            <p:ph type="sldNum" sz="quarter" idx="2"/>
          </p:nvPr>
        </p:nvSpPr>
        <p:spPr>
          <a:xfrm>
            <a:off x="11998696" y="9114112"/>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9" name="&lt;-FAKE NEWS CONTROL, 2018"/>
          <p:cNvSpPr txBox="1"/>
          <p:nvPr/>
        </p:nvSpPr>
        <p:spPr>
          <a:xfrm>
            <a:off x="1360331" y="1969970"/>
            <a:ext cx="4472224"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400">
                <a:solidFill>
                  <a:srgbClr val="FFFFFF"/>
                </a:solidFill>
                <a:latin typeface="Roboto"/>
                <a:ea typeface="Roboto"/>
                <a:cs typeface="Roboto"/>
                <a:sym typeface="Roboto"/>
              </a:defRPr>
            </a:pPr>
            <a:r>
              <a:t>EXAMPLE:   </a:t>
            </a:r>
            <a:r>
              <a:rPr b="0">
                <a:solidFill>
                  <a:srgbClr val="000000"/>
                </a:solidFill>
              </a:rPr>
              <a:t>Cognition Forge Startup Oslo March 2019</a:t>
            </a:r>
          </a:p>
        </p:txBody>
      </p:sp>
      <p:sp>
        <p:nvSpPr>
          <p:cNvPr id="470"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79044">
              <a:defRPr b="1" sz="3200">
                <a:latin typeface="Roboto"/>
                <a:ea typeface="Roboto"/>
                <a:cs typeface="Roboto"/>
                <a:sym typeface="Roboto"/>
              </a:defRPr>
            </a:pPr>
            <a:r>
              <a:t>D</a:t>
            </a:r>
            <a:r>
              <a:t>ecomposition technique, value level</a:t>
            </a:r>
          </a:p>
        </p:txBody>
      </p:sp>
      <p:sp>
        <p:nvSpPr>
          <p:cNvPr id="471" name="Łącznik prosty 11"/>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
        <p:nvSpPr>
          <p:cNvPr id="472" name="This…"/>
          <p:cNvSpPr txBox="1"/>
          <p:nvPr/>
        </p:nvSpPr>
        <p:spPr>
          <a:xfrm>
            <a:off x="1270000" y="7225922"/>
            <a:ext cx="11084563" cy="1465001"/>
          </a:xfrm>
          <a:prstGeom prst="rect">
            <a:avLst/>
          </a:prstGeom>
          <a:solidFill>
            <a:srgbClr val="FFFF00"/>
          </a:solidFill>
          <a:ln w="25400">
            <a:solidFill>
              <a:srgbClr val="000000"/>
            </a:solidFill>
            <a:miter lim="400000"/>
          </a:ln>
          <a:extLst>
            <a:ext uri="{C572A759-6A51-4108-AA02-DFA0A04FC94B}">
              <ma14:wrappingTextBoxFlag xmlns:ma14="http://schemas.microsoft.com/office/mac/drawingml/2011/main" val="1"/>
            </a:ext>
          </a:extLst>
        </p:spPr>
        <p:txBody>
          <a:bodyPr lIns="288000" tIns="288000" rIns="288000" bIns="288000" anchor="ctr">
            <a:spAutoFit/>
          </a:bodyPr>
          <a:lstStyle/>
          <a:p>
            <a:pPr algn="just" defTabSz="584200">
              <a:defRPr b="1" sz="2800">
                <a:latin typeface="Roboto"/>
                <a:ea typeface="Roboto"/>
                <a:cs typeface="Roboto"/>
                <a:sym typeface="Roboto"/>
              </a:defRPr>
            </a:pPr>
            <a:r>
              <a:t>“Leadership Predictability” scale parameters, </a:t>
            </a:r>
          </a:p>
          <a:p>
            <a:pPr algn="just" defTabSz="584200">
              <a:defRPr b="1" sz="2800">
                <a:latin typeface="Roboto"/>
                <a:ea typeface="Roboto"/>
                <a:cs typeface="Roboto"/>
                <a:sym typeface="Roboto"/>
              </a:defRPr>
            </a:pPr>
            <a:r>
              <a:t>with sub-dimensions.</a:t>
            </a:r>
          </a:p>
        </p:txBody>
      </p:sp>
      <p:sp>
        <p:nvSpPr>
          <p:cNvPr id="473" name="Łącznik: łamany 4"/>
          <p:cNvSpPr/>
          <p:nvPr/>
        </p:nvSpPr>
        <p:spPr>
          <a:xfrm rot="10800000">
            <a:off x="448971" y="6415818"/>
            <a:ext cx="821031" cy="15426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6264" y="21600"/>
                </a:lnTo>
              </a:path>
            </a:pathLst>
          </a:custGeom>
          <a:ln w="25400">
            <a:solidFill>
              <a:srgbClr val="000000"/>
            </a:solidFill>
            <a:miter lim="400000"/>
            <a:tailEnd type="triangle"/>
          </a:ln>
        </p:spPr>
        <p:txBody>
          <a:bodyPr lIns="50800" tIns="50800" rIns="50800" bIns="50800" anchor="ctr"/>
          <a:lstStyle/>
          <a:p>
            <a:pPr/>
          </a:p>
        </p:txBody>
      </p:sp>
      <p:sp>
        <p:nvSpPr>
          <p:cNvPr id="474" name="Łącznik: łamany 8"/>
          <p:cNvSpPr/>
          <p:nvPr/>
        </p:nvSpPr>
        <p:spPr>
          <a:xfrm rot="10800000">
            <a:off x="384574" y="5837975"/>
            <a:ext cx="885428" cy="21204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5081" y="21600"/>
                </a:lnTo>
              </a:path>
            </a:pathLst>
          </a:custGeom>
          <a:ln w="25400">
            <a:solidFill>
              <a:srgbClr val="000000"/>
            </a:solidFill>
            <a:miter lim="400000"/>
            <a:tailEnd type="triangle"/>
          </a:ln>
        </p:spPr>
        <p:txBody>
          <a:bodyPr lIns="50800" tIns="50800" rIns="50800" bIns="50800" anchor="ctr"/>
          <a:lstStyle/>
          <a:p>
            <a:pPr/>
          </a:p>
        </p:txBody>
      </p:sp>
      <p:sp>
        <p:nvSpPr>
          <p:cNvPr id="475" name="Łącznik: łamany 19"/>
          <p:cNvSpPr/>
          <p:nvPr/>
        </p:nvSpPr>
        <p:spPr>
          <a:xfrm rot="10800000">
            <a:off x="342001" y="5283177"/>
            <a:ext cx="928000" cy="26752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4780" y="21600"/>
                </a:lnTo>
              </a:path>
            </a:pathLst>
          </a:custGeom>
          <a:ln w="25400">
            <a:solidFill>
              <a:srgbClr val="000000"/>
            </a:solidFill>
            <a:miter lim="400000"/>
            <a:tailEnd type="triangle"/>
          </a:ln>
        </p:spPr>
        <p:txBody>
          <a:bodyPr lIns="50800" tIns="50800" rIns="50800" bIns="50800" anchor="ctr"/>
          <a:lstStyle/>
          <a:p>
            <a:pPr/>
          </a:p>
        </p:txBody>
      </p:sp>
      <p:sp>
        <p:nvSpPr>
          <p:cNvPr id="476" name="Łącznik: łamany 21"/>
          <p:cNvSpPr/>
          <p:nvPr/>
        </p:nvSpPr>
        <p:spPr>
          <a:xfrm rot="10800000">
            <a:off x="268664" y="4747800"/>
            <a:ext cx="1001336" cy="3210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3613" y="21600"/>
                </a:lnTo>
              </a:path>
            </a:pathLst>
          </a:custGeom>
          <a:ln w="25400">
            <a:solidFill>
              <a:srgbClr val="000000"/>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Tesla: “20 production improvements per week” = Agile Car Manufacturing…"/>
          <p:cNvSpPr txBox="1"/>
          <p:nvPr>
            <p:ph type="title"/>
          </p:nvPr>
        </p:nvSpPr>
        <p:spPr>
          <a:xfrm>
            <a:off x="650237" y="130951"/>
            <a:ext cx="11704326" cy="1016294"/>
          </a:xfrm>
          <a:prstGeom prst="rect">
            <a:avLst/>
          </a:prstGeom>
        </p:spPr>
        <p:txBody>
          <a:bodyPr/>
          <a:lstStyle/>
          <a:p>
            <a:pPr defTabSz="242315">
              <a:defRPr sz="1800"/>
            </a:pPr>
            <a:r>
              <a:t>Tesla: “20 production improvements </a:t>
            </a:r>
            <a:r>
              <a:rPr b="1"/>
              <a:t>per week” = Agile Car Manufacturing </a:t>
            </a:r>
          </a:p>
          <a:p>
            <a:pPr defTabSz="242315">
              <a:defRPr sz="1800"/>
            </a:pPr>
            <a:r>
              <a:t>(50% Hardware) . This is the same as our ‘Evo’, Dynamic Design to cost</a:t>
            </a:r>
          </a:p>
          <a:p>
            <a:pPr defTabSz="242315">
              <a:defRPr sz="1800"/>
            </a:pPr>
            <a:r>
              <a:t>of which the Startup week is the first planning step.</a:t>
            </a:r>
          </a:p>
        </p:txBody>
      </p:sp>
      <p:sp>
        <p:nvSpPr>
          <p:cNvPr id="481" name="Elon Reeve Musk - Chairman &amp; Chief Executive Officer Tesla.…"/>
          <p:cNvSpPr txBox="1"/>
          <p:nvPr>
            <p:ph type="body" idx="1"/>
          </p:nvPr>
        </p:nvSpPr>
        <p:spPr>
          <a:xfrm>
            <a:off x="311083" y="1305044"/>
            <a:ext cx="7370351" cy="8416002"/>
          </a:xfrm>
          <a:prstGeom prst="rect">
            <a:avLst/>
          </a:prstGeom>
        </p:spPr>
        <p:txBody>
          <a:bodyPr/>
          <a:lstStyle/>
          <a:p>
            <a:pPr marL="0" indent="0" defTabSz="438911">
              <a:spcBef>
                <a:spcPts val="0"/>
              </a:spcBef>
              <a:buSzTx/>
              <a:buNone/>
              <a:defRPr b="1" i="1" sz="1500">
                <a:solidFill>
                  <a:srgbClr val="014899"/>
                </a:solidFill>
                <a:uFill>
                  <a:solidFill>
                    <a:srgbClr val="014899"/>
                  </a:solidFill>
                </a:uFill>
                <a:latin typeface="Times New Roman"/>
                <a:ea typeface="Times New Roman"/>
                <a:cs typeface="Times New Roman"/>
                <a:sym typeface="Times New Roman"/>
              </a:defRPr>
            </a:pPr>
            <a:r>
              <a:rPr u="sng">
                <a:solidFill>
                  <a:srgbClr val="0000FF"/>
                </a:solidFill>
                <a:uFill>
                  <a:solidFill>
                    <a:srgbClr val="0000FF"/>
                  </a:solidFill>
                </a:uFill>
                <a:hlinkClick r:id="rId3" invalidUrl="" action="" tgtFrame="" tooltip="" history="1" highlightClick="0" endSnd="0"/>
              </a:rPr>
              <a:t>Elon Reeve Musk</a:t>
            </a:r>
            <a:r>
              <a:rPr>
                <a:solidFill>
                  <a:srgbClr val="000000"/>
                </a:solidFill>
                <a:uFill>
                  <a:solidFill>
                    <a:srgbClr val="000000"/>
                  </a:solidFill>
                </a:uFill>
                <a:latin typeface="Verdana"/>
                <a:ea typeface="Verdana"/>
                <a:cs typeface="Verdana"/>
                <a:sym typeface="Verdana"/>
              </a:rPr>
              <a:t> - Chairman &amp; Chief Executive Officer Tesla.</a:t>
            </a:r>
            <a:endParaRPr>
              <a:uFill>
                <a:solidFill>
                  <a:srgbClr val="000000"/>
                </a:solidFill>
              </a:uFill>
              <a:latin typeface="Verdana"/>
              <a:ea typeface="Verdana"/>
              <a:cs typeface="Verdana"/>
              <a:sym typeface="Verdana"/>
            </a:endParaRPr>
          </a:p>
          <a:p>
            <a:pPr marL="0" indent="0" defTabSz="438911">
              <a:spcBef>
                <a:spcPts val="0"/>
              </a:spcBef>
              <a:buSzTx/>
              <a:buNone/>
              <a:defRPr b="1" i="1" sz="1500">
                <a:uFill>
                  <a:solidFill>
                    <a:srgbClr val="000000"/>
                  </a:solidFill>
                </a:uFill>
                <a:latin typeface="Verdana"/>
                <a:ea typeface="Verdana"/>
                <a:cs typeface="Verdana"/>
                <a:sym typeface="Verdana"/>
              </a:defRPr>
            </a:pPr>
          </a:p>
          <a:p>
            <a:pPr marL="0" indent="0" defTabSz="438911">
              <a:spcBef>
                <a:spcPts val="0"/>
              </a:spcBef>
              <a:buSzTx/>
              <a:buNone/>
              <a:defRPr b="1" i="1" sz="1500">
                <a:uFill>
                  <a:solidFill>
                    <a:srgbClr val="000000"/>
                  </a:solidFill>
                </a:uFill>
                <a:latin typeface="Verdana"/>
                <a:ea typeface="Verdana"/>
                <a:cs typeface="Verdana"/>
                <a:sym typeface="Verdana"/>
              </a:defRPr>
            </a:pPr>
            <a:r>
              <a:t>“Okay, I think that's a pretty open-ended questions, but – we have a philosophy of just continuous improvements, so every week there are approximately 20 engineering changes made to the car. </a:t>
            </a:r>
          </a:p>
          <a:p>
            <a:pPr marL="0" indent="0" defTabSz="438911">
              <a:spcBef>
                <a:spcPts val="0"/>
              </a:spcBef>
              <a:buSzTx/>
              <a:buNone/>
              <a:defRPr b="1" i="1" sz="1500">
                <a:uFill>
                  <a:solidFill>
                    <a:srgbClr val="000000"/>
                  </a:solidFill>
                </a:uFill>
                <a:latin typeface="Verdana"/>
                <a:ea typeface="Verdana"/>
                <a:cs typeface="Verdana"/>
                <a:sym typeface="Verdana"/>
              </a:defRPr>
            </a:pPr>
          </a:p>
          <a:p>
            <a:pPr marL="0" indent="0" defTabSz="438911">
              <a:spcBef>
                <a:spcPts val="0"/>
              </a:spcBef>
              <a:buSzTx/>
              <a:buNone/>
              <a:defRPr b="1" i="1" sz="1500">
                <a:uFill>
                  <a:solidFill>
                    <a:srgbClr val="000000"/>
                  </a:solidFill>
                </a:uFill>
                <a:latin typeface="Verdana"/>
                <a:ea typeface="Verdana"/>
                <a:cs typeface="Verdana"/>
                <a:sym typeface="Verdana"/>
              </a:defRPr>
            </a:pPr>
            <a:r>
              <a:t>So it's not nearly as discrete as you're alluding to. With other manufacturers, they tend to sort of bundle everything together in a model year. </a:t>
            </a:r>
          </a:p>
          <a:p>
            <a:pPr marL="0" indent="0" defTabSz="438911">
              <a:spcBef>
                <a:spcPts val="0"/>
              </a:spcBef>
              <a:buSzTx/>
              <a:buNone/>
              <a:defRPr b="1" i="1" sz="1500">
                <a:uFill>
                  <a:solidFill>
                    <a:srgbClr val="000000"/>
                  </a:solidFill>
                </a:uFill>
                <a:latin typeface="Verdana"/>
                <a:ea typeface="Verdana"/>
                <a:cs typeface="Verdana"/>
                <a:sym typeface="Verdana"/>
              </a:defRPr>
            </a:pPr>
          </a:p>
          <a:p>
            <a:pPr marL="0" indent="0" defTabSz="438911">
              <a:spcBef>
                <a:spcPts val="0"/>
              </a:spcBef>
              <a:buSzTx/>
              <a:buNone/>
              <a:defRPr b="1" i="1" sz="1500">
                <a:uFill>
                  <a:solidFill>
                    <a:srgbClr val="000000"/>
                  </a:solidFill>
                </a:uFill>
                <a:latin typeface="Verdana"/>
                <a:ea typeface="Verdana"/>
                <a:cs typeface="Verdana"/>
                <a:sym typeface="Verdana"/>
              </a:defRPr>
            </a:pPr>
            <a:r>
              <a:t>In our case, it's a series of rolling changes. So model year doesn't mean as much. There are cases where that step change may be a little higher than normal as, for example, with having the Autopilot camera, radar, and ultrasonics. </a:t>
            </a:r>
          </a:p>
          <a:p>
            <a:pPr marL="0" indent="0" defTabSz="438911">
              <a:spcBef>
                <a:spcPts val="0"/>
              </a:spcBef>
              <a:buSzTx/>
              <a:buNone/>
              <a:defRPr b="1" i="1" sz="1500">
                <a:uFill>
                  <a:solidFill>
                    <a:srgbClr val="000000"/>
                  </a:solidFill>
                </a:uFill>
                <a:latin typeface="Verdana"/>
                <a:ea typeface="Verdana"/>
                <a:cs typeface="Verdana"/>
                <a:sym typeface="Verdana"/>
              </a:defRPr>
            </a:pPr>
          </a:p>
          <a:p>
            <a:pPr marL="0" indent="0" defTabSz="438911">
              <a:spcBef>
                <a:spcPts val="0"/>
              </a:spcBef>
              <a:buSzTx/>
              <a:buNone/>
              <a:defRPr b="1" i="1" sz="1500">
                <a:uFill>
                  <a:solidFill>
                    <a:srgbClr val="000000"/>
                  </a:solidFill>
                </a:uFill>
                <a:latin typeface="Verdana"/>
                <a:ea typeface="Verdana"/>
                <a:cs typeface="Verdana"/>
                <a:sym typeface="Verdana"/>
              </a:defRPr>
            </a:pPr>
            <a:r>
              <a:t>But we try to actually keep those step changes as small as possible. </a:t>
            </a:r>
          </a:p>
          <a:p>
            <a:pPr marL="0" indent="0" defTabSz="438911">
              <a:spcBef>
                <a:spcPts val="0"/>
              </a:spcBef>
              <a:buSzTx/>
              <a:buNone/>
              <a:defRPr b="1" i="1" sz="1500">
                <a:uFill>
                  <a:solidFill>
                    <a:srgbClr val="000000"/>
                  </a:solidFill>
                </a:uFill>
                <a:latin typeface="Verdana"/>
                <a:ea typeface="Verdana"/>
                <a:cs typeface="Verdana"/>
                <a:sym typeface="Verdana"/>
              </a:defRPr>
            </a:pPr>
          </a:p>
          <a:p>
            <a:pPr marL="0" indent="0" defTabSz="438911">
              <a:spcBef>
                <a:spcPts val="0"/>
              </a:spcBef>
              <a:buSzTx/>
              <a:buNone/>
              <a:defRPr b="1" i="1" sz="1500">
                <a:uFill>
                  <a:solidFill>
                    <a:srgbClr val="000000"/>
                  </a:solidFill>
                </a:uFill>
                <a:latin typeface="Verdana"/>
                <a:ea typeface="Verdana"/>
                <a:cs typeface="Verdana"/>
                <a:sym typeface="Verdana"/>
              </a:defRPr>
            </a:pPr>
            <a:r>
              <a:t>And so that – I mean, essentially like the common questions that I get is from friends, they say, "when should I buy a Model S?" and my answer's always "right now," because – and they say, "well, aren't you going to make a better one in six months?" I'm like, yeah, of course. </a:t>
            </a:r>
          </a:p>
          <a:p>
            <a:pPr marL="0" indent="0" defTabSz="438911">
              <a:spcBef>
                <a:spcPts val="0"/>
              </a:spcBef>
              <a:buSzTx/>
              <a:buNone/>
              <a:defRPr b="1" i="1" sz="1500">
                <a:uFill>
                  <a:solidFill>
                    <a:srgbClr val="000000"/>
                  </a:solidFill>
                </a:uFill>
                <a:latin typeface="Verdana"/>
                <a:ea typeface="Verdana"/>
                <a:cs typeface="Verdana"/>
                <a:sym typeface="Verdana"/>
              </a:defRPr>
            </a:pPr>
          </a:p>
          <a:p>
            <a:pPr marL="0" indent="0" defTabSz="438911">
              <a:spcBef>
                <a:spcPts val="0"/>
              </a:spcBef>
              <a:buSzTx/>
              <a:buNone/>
              <a:defRPr b="1" i="1" sz="1500">
                <a:uFill>
                  <a:solidFill>
                    <a:srgbClr val="000000"/>
                  </a:solidFill>
                </a:uFill>
                <a:latin typeface="Verdana"/>
                <a:ea typeface="Verdana"/>
                <a:cs typeface="Verdana"/>
                <a:sym typeface="Verdana"/>
              </a:defRPr>
            </a:pPr>
            <a:r>
              <a:t>But if their goal is to only buy a Model S when there aren't significant improvements happening, then they will never buy one."</a:t>
            </a:r>
          </a:p>
          <a:p>
            <a:pPr marL="0" indent="0" defTabSz="438911">
              <a:spcBef>
                <a:spcPts val="0"/>
              </a:spcBef>
              <a:buSzTx/>
              <a:buNone/>
              <a:tabLst>
                <a:tab pos="698500" algn="l"/>
              </a:tabLst>
              <a:defRPr i="1" sz="1500">
                <a:uFill>
                  <a:solidFill>
                    <a:srgbClr val="000000"/>
                  </a:solidFill>
                </a:uFill>
                <a:latin typeface="Verdana"/>
                <a:ea typeface="Verdana"/>
                <a:cs typeface="Verdana"/>
                <a:sym typeface="Verdana"/>
              </a:defRPr>
            </a:pPr>
            <a:r>
              <a:t>Source Gilb, Value Planning book, Quote 5.3 A. Musk on eternal continuous Tesla improvement.20/week x 50 weeks = 1,000 improvements per year. Source: </a:t>
            </a:r>
            <a:r>
              <a:rPr u="sng">
                <a:solidFill>
                  <a:srgbClr val="0000FF"/>
                </a:solidFill>
                <a:uFill>
                  <a:solidFill>
                    <a:srgbClr val="0000FF"/>
                  </a:solidFill>
                </a:uFill>
                <a:hlinkClick r:id="rId4" invalidUrl="" action="" tgtFrame="" tooltip="" history="1" highlightClick="0" endSnd="0"/>
              </a:rPr>
              <a:t>http://seekingalpha.com/article/3642146-tesla-motors-tsla-elon-reeve-musk-on-q3-2015-results-earnings-call-transcript?page=2&amp;p=qanda&amp;l=last</a:t>
            </a:r>
          </a:p>
          <a:p>
            <a:pPr marL="0" indent="0" defTabSz="438911">
              <a:spcBef>
                <a:spcPts val="0"/>
              </a:spcBef>
              <a:buSzTx/>
              <a:buNone/>
              <a:tabLst>
                <a:tab pos="698500" algn="l"/>
              </a:tabLst>
              <a:defRPr i="1" sz="1500">
                <a:uFill>
                  <a:solidFill>
                    <a:srgbClr val="000000"/>
                  </a:solidFill>
                </a:uFill>
                <a:latin typeface="Verdana"/>
                <a:ea typeface="Verdana"/>
                <a:cs typeface="Verdana"/>
                <a:sym typeface="Verdana"/>
              </a:defRPr>
            </a:pPr>
            <a:r>
              <a:t>November 3 2015.</a:t>
            </a:r>
          </a:p>
        </p:txBody>
      </p:sp>
      <p:sp>
        <p:nvSpPr>
          <p:cNvPr id="482" name="Slide Number"/>
          <p:cNvSpPr txBox="1"/>
          <p:nvPr>
            <p:ph type="sldNum" sz="quarter" idx="2"/>
          </p:nvPr>
        </p:nvSpPr>
        <p:spPr>
          <a:xfrm>
            <a:off x="11658093" y="8886613"/>
            <a:ext cx="371345" cy="4221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3" name="Musk says in this video…"/>
          <p:cNvSpPr txBox="1"/>
          <p:nvPr/>
        </p:nvSpPr>
        <p:spPr>
          <a:xfrm>
            <a:off x="7305343" y="7691435"/>
            <a:ext cx="5621733"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3800">
                <a:solidFill>
                  <a:srgbClr val="FF2600"/>
                </a:solidFill>
                <a:latin typeface="Helvetica Light"/>
                <a:ea typeface="Helvetica Light"/>
                <a:cs typeface="Helvetica Light"/>
                <a:sym typeface="Helvetica Light"/>
              </a:defRPr>
            </a:pPr>
            <a:r>
              <a:t>Musk says in this video </a:t>
            </a:r>
          </a:p>
          <a:p>
            <a:pPr algn="ctr" defTabSz="584200">
              <a:defRPr sz="3800">
                <a:solidFill>
                  <a:srgbClr val="FF2600"/>
                </a:solidFill>
                <a:latin typeface="Helvetica Light"/>
                <a:ea typeface="Helvetica Light"/>
                <a:cs typeface="Helvetica Light"/>
                <a:sym typeface="Helvetica Light"/>
              </a:defRPr>
            </a:pPr>
            <a:r>
              <a:t>Model 3 has 10,000 parts</a:t>
            </a:r>
          </a:p>
        </p:txBody>
      </p:sp>
      <p:sp>
        <p:nvSpPr>
          <p:cNvPr id="484" name="The point here…"/>
          <p:cNvSpPr txBox="1"/>
          <p:nvPr/>
        </p:nvSpPr>
        <p:spPr>
          <a:xfrm>
            <a:off x="8226505" y="1474813"/>
            <a:ext cx="4443486" cy="20828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b="1" sz="2200">
                <a:solidFill>
                  <a:srgbClr val="FFFFFF"/>
                </a:solidFill>
                <a:latin typeface="+mj-lt"/>
                <a:ea typeface="+mj-ea"/>
                <a:cs typeface="+mj-cs"/>
                <a:sym typeface="Helvetica"/>
              </a:defRPr>
            </a:pPr>
            <a:r>
              <a:t>The point here</a:t>
            </a:r>
          </a:p>
          <a:p>
            <a:pPr algn="ctr" defTabSz="584200">
              <a:defRPr b="1" sz="2200">
                <a:solidFill>
                  <a:srgbClr val="FFFFFF"/>
                </a:solidFill>
                <a:latin typeface="+mj-lt"/>
                <a:ea typeface="+mj-ea"/>
                <a:cs typeface="+mj-cs"/>
                <a:sym typeface="Helvetica"/>
              </a:defRPr>
            </a:pPr>
            <a:r>
              <a:t>is about</a:t>
            </a:r>
          </a:p>
          <a:p>
            <a:pPr algn="ctr" defTabSz="584200">
              <a:defRPr b="1" sz="2200">
                <a:solidFill>
                  <a:srgbClr val="FFFFFF"/>
                </a:solidFill>
                <a:latin typeface="+mj-lt"/>
                <a:ea typeface="+mj-ea"/>
                <a:cs typeface="+mj-cs"/>
                <a:sym typeface="Helvetica"/>
              </a:defRPr>
            </a:pPr>
            <a:r>
              <a:t>1. very small incremental value delivery steps</a:t>
            </a:r>
          </a:p>
          <a:p>
            <a:pPr algn="ctr" defTabSz="584200">
              <a:defRPr b="1" sz="2200">
                <a:solidFill>
                  <a:srgbClr val="FFFFFF"/>
                </a:solidFill>
                <a:latin typeface="+mj-lt"/>
                <a:ea typeface="+mj-ea"/>
                <a:cs typeface="+mj-cs"/>
                <a:sym typeface="Helvetica"/>
              </a:defRPr>
            </a:pPr>
            <a:r>
              <a:t>2. decomposition into such small steps</a:t>
            </a:r>
          </a:p>
        </p:txBody>
      </p:sp>
      <p:pic>
        <p:nvPicPr>
          <p:cNvPr id="485" name="Screenshot 2019-04-02 at 00.28.55.png" descr="Screenshot 2019-04-02 at 00.28.55.png"/>
          <p:cNvPicPr>
            <a:picLocks noChangeAspect="1"/>
          </p:cNvPicPr>
          <p:nvPr/>
        </p:nvPicPr>
        <p:blipFill>
          <a:blip r:embed="rId5">
            <a:extLst/>
          </a:blip>
          <a:stretch>
            <a:fillRect/>
          </a:stretch>
        </p:blipFill>
        <p:spPr>
          <a:xfrm>
            <a:off x="8098266" y="3885184"/>
            <a:ext cx="4699965" cy="2753054"/>
          </a:xfrm>
          <a:prstGeom prst="rect">
            <a:avLst/>
          </a:prstGeom>
          <a:ln w="12700">
            <a:miter lim="400000"/>
          </a:ln>
        </p:spPr>
      </p:pic>
      <p:sp>
        <p:nvSpPr>
          <p:cNvPr id="486" name="Actual Video on Next slide"/>
          <p:cNvSpPr txBox="1"/>
          <p:nvPr/>
        </p:nvSpPr>
        <p:spPr>
          <a:xfrm>
            <a:off x="7872965" y="6720357"/>
            <a:ext cx="474578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100">
                <a:solidFill>
                  <a:srgbClr val="FF3252"/>
                </a:solidFill>
                <a:latin typeface="Helvetica Light"/>
                <a:ea typeface="Helvetica Light"/>
                <a:cs typeface="Helvetica Light"/>
                <a:sym typeface="Helvetica Light"/>
              </a:defRPr>
            </a:lvl1pPr>
          </a:lstStyle>
          <a:p>
            <a:pPr/>
            <a:r>
              <a:t>Actual Video on Next slide</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00"/>
        </a:solidFill>
      </p:bgPr>
    </p:bg>
    <p:spTree>
      <p:nvGrpSpPr>
        <p:cNvPr id="1" name=""/>
        <p:cNvGrpSpPr/>
        <p:nvPr/>
      </p:nvGrpSpPr>
      <p:grpSpPr>
        <a:xfrm>
          <a:off x="0" y="0"/>
          <a:ext cx="0" cy="0"/>
          <a:chOff x="0" y="0"/>
          <a:chExt cx="0" cy="0"/>
        </a:xfrm>
      </p:grpSpPr>
      <p:sp>
        <p:nvSpPr>
          <p:cNvPr id="490" name="Due Diligence Doubtful:…"/>
          <p:cNvSpPr txBox="1"/>
          <p:nvPr>
            <p:ph type="ctrTitle"/>
          </p:nvPr>
        </p:nvSpPr>
        <p:spPr>
          <a:xfrm>
            <a:off x="1269999" y="244700"/>
            <a:ext cx="11145236" cy="2691684"/>
          </a:xfrm>
          <a:prstGeom prst="rect">
            <a:avLst/>
          </a:prstGeom>
        </p:spPr>
        <p:txBody>
          <a:bodyPr anchor="t"/>
          <a:lstStyle/>
          <a:p>
            <a:pPr algn="l" defTabSz="274320">
              <a:defRPr sz="1300">
                <a:latin typeface="Roboto"/>
                <a:ea typeface="Roboto"/>
                <a:cs typeface="Roboto"/>
                <a:sym typeface="Roboto"/>
              </a:defRPr>
            </a:pPr>
            <a:r>
              <a:t>  </a:t>
            </a:r>
            <a:endParaRPr>
              <a:latin typeface="+mn-lt"/>
              <a:ea typeface="+mn-ea"/>
              <a:cs typeface="+mn-cs"/>
              <a:sym typeface="Lucida Grande"/>
            </a:endParaRPr>
          </a:p>
          <a:p>
            <a:pPr algn="l" defTabSz="350520">
              <a:defRPr b="1" sz="4800">
                <a:latin typeface="Roboto"/>
                <a:ea typeface="Roboto"/>
                <a:cs typeface="Roboto"/>
                <a:sym typeface="Roboto"/>
              </a:defRPr>
            </a:pPr>
            <a:r>
              <a:t>Use a Value ‘Investment Estimation Table’ </a:t>
            </a:r>
            <a:r>
              <a:rPr b="0"/>
              <a:t>to analyze your options, and track your payback</a:t>
            </a:r>
          </a:p>
        </p:txBody>
      </p:sp>
      <p:sp>
        <p:nvSpPr>
          <p:cNvPr id="491" name="Instead of looking at the past, and hoping it tells you about the future,…"/>
          <p:cNvSpPr txBox="1"/>
          <p:nvPr>
            <p:ph type="subTitle" idx="1"/>
          </p:nvPr>
        </p:nvSpPr>
        <p:spPr>
          <a:xfrm>
            <a:off x="1141210" y="3692612"/>
            <a:ext cx="11106599" cy="5116538"/>
          </a:xfrm>
          <a:prstGeom prst="rect">
            <a:avLst/>
          </a:prstGeom>
        </p:spPr>
        <p:txBody>
          <a:bodyPr/>
          <a:lstStyle/>
          <a:p>
            <a:pPr marL="457200" indent="-457200" algn="l">
              <a:lnSpc>
                <a:spcPct val="120000"/>
              </a:lnSpc>
              <a:buSzPct val="100000"/>
              <a:buFont typeface="Arial"/>
              <a:buChar char="•"/>
              <a:defRPr sz="2100">
                <a:latin typeface="Roboto"/>
                <a:ea typeface="Roboto"/>
                <a:cs typeface="Roboto"/>
                <a:sym typeface="Roboto"/>
              </a:defRPr>
            </a:pPr>
            <a:r>
              <a:t>A Value Investment EstimationTable (VIET) gives you a systematic overview over all critical values, and all proposed technical solutions, together with the effectiveness of the solutions on all values, and all their costs short term and long term.</a:t>
            </a:r>
            <a:endParaRPr sz="1700">
              <a:solidFill>
                <a:srgbClr val="FFFFFF"/>
              </a:solidFill>
              <a:latin typeface="Helvetica Neue Medium"/>
              <a:ea typeface="Helvetica Neue Medium"/>
              <a:cs typeface="Helvetica Neue Medium"/>
              <a:sym typeface="Helvetica Neue Medium"/>
            </a:endParaRPr>
          </a:p>
          <a:p>
            <a:pPr marL="457200" indent="-457200" algn="l">
              <a:lnSpc>
                <a:spcPct val="120000"/>
              </a:lnSpc>
              <a:buSzPct val="100000"/>
              <a:buFont typeface="Arial"/>
              <a:buChar char="•"/>
              <a:defRPr sz="2800">
                <a:latin typeface="Roboto"/>
                <a:ea typeface="Roboto"/>
                <a:cs typeface="Roboto"/>
                <a:sym typeface="Roboto"/>
              </a:defRPr>
            </a:pPr>
          </a:p>
          <a:p>
            <a:pPr marL="457200" indent="-457200" algn="l">
              <a:lnSpc>
                <a:spcPct val="120000"/>
              </a:lnSpc>
              <a:buSzPct val="100000"/>
              <a:buFont typeface="Arial"/>
              <a:buChar char="•"/>
              <a:defRPr sz="2100">
                <a:latin typeface="Roboto"/>
                <a:ea typeface="Roboto"/>
                <a:cs typeface="Roboto"/>
                <a:sym typeface="Roboto"/>
              </a:defRPr>
            </a:pPr>
            <a:r>
              <a:t>Think of a VIET as a budgeting, auditing,  and accounting system for technical values and costs, of a complex system.</a:t>
            </a:r>
            <a:endParaRPr sz="1700">
              <a:solidFill>
                <a:srgbClr val="FFFFFF"/>
              </a:solidFill>
              <a:latin typeface="Helvetica Neue Medium"/>
              <a:ea typeface="Helvetica Neue Medium"/>
              <a:cs typeface="Helvetica Neue Medium"/>
              <a:sym typeface="Helvetica Neue Medium"/>
            </a:endParaRPr>
          </a:p>
          <a:p>
            <a:pPr marL="457200" indent="-457200" algn="l">
              <a:lnSpc>
                <a:spcPct val="120000"/>
              </a:lnSpc>
              <a:buSzPct val="100000"/>
              <a:buFont typeface="Arial"/>
              <a:buChar char="•"/>
              <a:defRPr sz="2800">
                <a:latin typeface="Roboto"/>
                <a:ea typeface="Roboto"/>
                <a:cs typeface="Roboto"/>
                <a:sym typeface="Roboto"/>
              </a:defRPr>
            </a:pPr>
          </a:p>
          <a:p>
            <a:pPr marL="457200" indent="-457200" algn="l">
              <a:lnSpc>
                <a:spcPct val="120000"/>
              </a:lnSpc>
              <a:buSzPct val="100000"/>
              <a:buFont typeface="Arial"/>
              <a:buChar char="•"/>
              <a:defRPr sz="2100">
                <a:latin typeface="Roboto"/>
                <a:ea typeface="Roboto"/>
                <a:cs typeface="Roboto"/>
                <a:sym typeface="Roboto"/>
              </a:defRPr>
            </a:pPr>
            <a:r>
              <a:t>The VIE Table really does what the Balanced Scorecard tried to do but failed to do </a:t>
            </a:r>
            <a:endParaRPr sz="1700">
              <a:solidFill>
                <a:srgbClr val="FFFFFF"/>
              </a:solidFill>
              <a:latin typeface="Helvetica Neue Medium"/>
              <a:ea typeface="Helvetica Neue Medium"/>
              <a:cs typeface="Helvetica Neue Medium"/>
              <a:sym typeface="Helvetica Neue Medium"/>
            </a:endParaRPr>
          </a:p>
          <a:p>
            <a:pPr marL="457200" indent="-457200" algn="l">
              <a:lnSpc>
                <a:spcPct val="120000"/>
              </a:lnSpc>
              <a:buSzPct val="100000"/>
              <a:buFont typeface="Arial"/>
              <a:buChar char="•"/>
              <a:defRPr sz="2800">
                <a:latin typeface="Roboto"/>
                <a:ea typeface="Roboto"/>
                <a:cs typeface="Roboto"/>
                <a:sym typeface="Roboto"/>
              </a:defRPr>
            </a:pPr>
          </a:p>
          <a:p>
            <a:pPr marL="457200" indent="-457200" algn="l">
              <a:lnSpc>
                <a:spcPct val="120000"/>
              </a:lnSpc>
              <a:buSzPct val="100000"/>
              <a:buFont typeface="Arial"/>
              <a:buChar char="•"/>
              <a:defRPr sz="2800">
                <a:latin typeface="Roboto"/>
                <a:ea typeface="Roboto"/>
                <a:cs typeface="Roboto"/>
                <a:sym typeface="Roboto"/>
              </a:defRPr>
            </a:pPr>
          </a:p>
          <a:p>
            <a:pPr algn="l">
              <a:lnSpc>
                <a:spcPct val="120000"/>
              </a:lnSpc>
              <a:defRPr sz="2100">
                <a:latin typeface="Roboto"/>
                <a:ea typeface="Roboto"/>
                <a:cs typeface="Roboto"/>
                <a:sym typeface="Roboto"/>
              </a:defRPr>
            </a:pPr>
            <a:r>
              <a:t>(for lack of quantification of the ‘other side of the scorecard’) www.gilb.com/DL135</a:t>
            </a:r>
          </a:p>
        </p:txBody>
      </p:sp>
      <p:sp>
        <p:nvSpPr>
          <p:cNvPr id="492" name="Łącznik prosty 4"/>
          <p:cNvSpPr/>
          <p:nvPr/>
        </p:nvSpPr>
        <p:spPr>
          <a:xfrm>
            <a:off x="-13886" y="2943414"/>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Estimation of potential benefits…"/>
          <p:cNvSpPr txBox="1"/>
          <p:nvPr>
            <p:ph type="title"/>
          </p:nvPr>
        </p:nvSpPr>
        <p:spPr>
          <a:xfrm>
            <a:off x="7329641" y="2503334"/>
            <a:ext cx="5320164" cy="812408"/>
          </a:xfrm>
          <a:prstGeom prst="rect">
            <a:avLst/>
          </a:prstGeom>
        </p:spPr>
        <p:txBody>
          <a:bodyPr anchor="t"/>
          <a:lstStyle/>
          <a:p>
            <a:pPr algn="l" defTabSz="233679">
              <a:defRPr sz="2000">
                <a:latin typeface="Roboto"/>
                <a:ea typeface="Roboto"/>
                <a:cs typeface="Roboto"/>
                <a:sym typeface="Roboto"/>
              </a:defRPr>
            </a:pPr>
            <a:r>
              <a:t>Estimation of potential benefits</a:t>
            </a:r>
            <a:r>
              <a:t> </a:t>
            </a:r>
            <a:r>
              <a:t>from implementing the ‘Analysis’ solution</a:t>
            </a:r>
          </a:p>
        </p:txBody>
      </p:sp>
      <p:sp>
        <p:nvSpPr>
          <p:cNvPr id="497" name="main effect, and side effects"/>
          <p:cNvSpPr txBox="1"/>
          <p:nvPr>
            <p:ph type="body" sz="quarter" idx="1"/>
          </p:nvPr>
        </p:nvSpPr>
        <p:spPr>
          <a:xfrm>
            <a:off x="6927074" y="4224913"/>
            <a:ext cx="5723869" cy="412155"/>
          </a:xfrm>
          <a:prstGeom prst="rect">
            <a:avLst/>
          </a:prstGeom>
          <a:ln w="22225">
            <a:solidFill>
              <a:srgbClr val="000000"/>
            </a:solidFill>
          </a:ln>
        </p:spPr>
        <p:txBody>
          <a:bodyPr/>
          <a:lstStyle>
            <a:lvl1pPr algn="l" defTabSz="219658">
              <a:defRPr sz="1879">
                <a:latin typeface="Roboto"/>
                <a:ea typeface="Roboto"/>
                <a:cs typeface="Roboto"/>
                <a:sym typeface="Roboto"/>
              </a:defRPr>
            </a:lvl1pPr>
          </a:lstStyle>
          <a:p>
            <a:pPr/>
            <a:r>
              <a:t>main effect</a:t>
            </a:r>
          </a:p>
        </p:txBody>
      </p:sp>
      <p:sp>
        <p:nvSpPr>
          <p:cNvPr id="498" name="Slide Number"/>
          <p:cNvSpPr txBox="1"/>
          <p:nvPr>
            <p:ph type="sldNum" sz="quarter" idx="2"/>
          </p:nvPr>
        </p:nvSpPr>
        <p:spPr>
          <a:xfrm>
            <a:off x="6328883" y="9296399"/>
            <a:ext cx="340260" cy="32430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9" name="Screen Shot 2017-09-09 at 21.22.04.png" descr="Screen Shot 2017-09-09 at 21.22.04.png"/>
          <p:cNvPicPr>
            <a:picLocks noChangeAspect="1"/>
          </p:cNvPicPr>
          <p:nvPr/>
        </p:nvPicPr>
        <p:blipFill>
          <a:blip r:embed="rId2">
            <a:extLst/>
          </a:blip>
          <a:srcRect l="2529" t="12601" r="1445" b="1643"/>
          <a:stretch>
            <a:fillRect/>
          </a:stretch>
        </p:blipFill>
        <p:spPr>
          <a:xfrm>
            <a:off x="778531" y="3296332"/>
            <a:ext cx="5184388" cy="5774055"/>
          </a:xfrm>
          <a:prstGeom prst="rect">
            <a:avLst/>
          </a:prstGeom>
          <a:ln w="12700">
            <a:miter lim="400000"/>
          </a:ln>
        </p:spPr>
      </p:pic>
      <p:sp>
        <p:nvSpPr>
          <p:cNvPr id="500" name="Delta - 6 means…"/>
          <p:cNvSpPr txBox="1"/>
          <p:nvPr/>
        </p:nvSpPr>
        <p:spPr>
          <a:xfrm>
            <a:off x="7057622" y="5903025"/>
            <a:ext cx="5584956"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defTabSz="233679">
              <a:buSzPct val="100000"/>
              <a:buFont typeface="Arial"/>
              <a:buChar char="•"/>
              <a:defRPr sz="2000">
                <a:latin typeface="Roboto"/>
                <a:ea typeface="Roboto"/>
                <a:cs typeface="Roboto"/>
                <a:sym typeface="Roboto"/>
              </a:defRPr>
            </a:lvl1pPr>
          </a:lstStyle>
          <a:p>
            <a:pPr/>
            <a:r>
              <a:t>Delta - 6 means we estimate an improvement beyond the baseline of 6</a:t>
            </a:r>
          </a:p>
        </p:txBody>
      </p:sp>
      <p:sp>
        <p:nvSpPr>
          <p:cNvPr id="501" name="Arrow"/>
          <p:cNvSpPr/>
          <p:nvPr/>
        </p:nvSpPr>
        <p:spPr>
          <a:xfrm rot="5400000">
            <a:off x="4573644" y="1889172"/>
            <a:ext cx="782320" cy="1996228"/>
          </a:xfrm>
          <a:prstGeom prst="rect">
            <a:avLst/>
          </a:prstGeom>
          <a:solidFill>
            <a:srgbClr val="FFFF00"/>
          </a:solidFill>
          <a:ln w="12700">
            <a:miter lim="400000"/>
          </a:ln>
        </p:spPr>
        <p:txBody>
          <a:bodyPr lIns="50800" tIns="50800" rIns="50800" bIns="50800" anchor="ctr"/>
          <a:lstStyle/>
          <a:p>
            <a:pPr algn="ctr" defTabSz="584200">
              <a:defRPr sz="2200">
                <a:solidFill>
                  <a:srgbClr val="FFFFFF"/>
                </a:solidFill>
              </a:defRPr>
            </a:pPr>
          </a:p>
        </p:txBody>
      </p:sp>
      <p:sp>
        <p:nvSpPr>
          <p:cNvPr id="502" name="Impacts"/>
          <p:cNvSpPr txBox="1"/>
          <p:nvPr/>
        </p:nvSpPr>
        <p:spPr>
          <a:xfrm>
            <a:off x="3785342" y="2561410"/>
            <a:ext cx="2300752"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sz="1800">
                <a:latin typeface="Roboto"/>
                <a:ea typeface="Roboto"/>
                <a:cs typeface="Roboto"/>
                <a:sym typeface="Roboto"/>
              </a:defRPr>
            </a:lvl1pPr>
          </a:lstStyle>
          <a:p>
            <a:pPr/>
            <a:r>
              <a:t>IMPACTS</a:t>
            </a:r>
          </a:p>
        </p:txBody>
      </p:sp>
      <p:sp>
        <p:nvSpPr>
          <p:cNvPr id="503"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4000">
                <a:latin typeface="Roboto"/>
                <a:ea typeface="Roboto"/>
                <a:cs typeface="Roboto"/>
                <a:sym typeface="Roboto"/>
              </a:defRPr>
            </a:lvl1pPr>
          </a:lstStyle>
          <a:p>
            <a:pPr/>
            <a:r>
              <a:t>Value Investment Estimation Table</a:t>
            </a:r>
          </a:p>
        </p:txBody>
      </p:sp>
      <p:sp>
        <p:nvSpPr>
          <p:cNvPr id="504" name="Łącznik prosty 15"/>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
        <p:nvSpPr>
          <p:cNvPr id="505" name="pole tekstowe 1"/>
          <p:cNvSpPr txBox="1"/>
          <p:nvPr/>
        </p:nvSpPr>
        <p:spPr>
          <a:xfrm>
            <a:off x="7057621" y="6761873"/>
            <a:ext cx="5584957"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buSzPct val="100000"/>
              <a:buFont typeface="Arial"/>
              <a:buChar char="•"/>
              <a:defRPr sz="2000">
                <a:latin typeface="Roboto"/>
                <a:ea typeface="Roboto"/>
                <a:cs typeface="Roboto"/>
                <a:sym typeface="Roboto"/>
              </a:defRPr>
            </a:lvl1pPr>
          </a:lstStyle>
          <a:p>
            <a:pPr/>
            <a:r>
              <a:t>20% means, we estimate it gets us 20% of the way to our desired benefit level by deadline</a:t>
            </a:r>
          </a:p>
        </p:txBody>
      </p:sp>
      <p:sp>
        <p:nvSpPr>
          <p:cNvPr id="506" name="main effect, and side effects"/>
          <p:cNvSpPr txBox="1"/>
          <p:nvPr/>
        </p:nvSpPr>
        <p:spPr>
          <a:xfrm>
            <a:off x="6925936" y="5116533"/>
            <a:ext cx="5723869" cy="43497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219658">
              <a:defRPr sz="1879">
                <a:latin typeface="Roboto"/>
                <a:ea typeface="Roboto"/>
                <a:cs typeface="Roboto"/>
                <a:sym typeface="Roboto"/>
              </a:defRPr>
            </a:lvl1pPr>
          </a:lstStyle>
          <a:p>
            <a:pPr/>
            <a:r>
              <a:t>side effects</a:t>
            </a:r>
          </a:p>
        </p:txBody>
      </p:sp>
      <p:sp>
        <p:nvSpPr>
          <p:cNvPr id="507" name="Łącznik prosty ze strzałką 12"/>
          <p:cNvSpPr/>
          <p:nvPr/>
        </p:nvSpPr>
        <p:spPr>
          <a:xfrm flipH="1">
            <a:off x="6071457" y="2941704"/>
            <a:ext cx="847252" cy="1"/>
          </a:xfrm>
          <a:prstGeom prst="line">
            <a:avLst/>
          </a:prstGeom>
          <a:ln w="25400">
            <a:solidFill>
              <a:srgbClr val="000000"/>
            </a:solidFill>
            <a:miter lim="400000"/>
            <a:tailEnd type="triangle"/>
          </a:ln>
        </p:spPr>
        <p:txBody>
          <a:bodyPr lIns="45718" tIns="45718" rIns="45718" bIns="45718"/>
          <a:lstStyle/>
          <a:p>
            <a:pPr/>
          </a:p>
        </p:txBody>
      </p:sp>
      <p:sp>
        <p:nvSpPr>
          <p:cNvPr id="508" name="Łącznik prosty ze strzałką 29"/>
          <p:cNvSpPr/>
          <p:nvPr/>
        </p:nvSpPr>
        <p:spPr>
          <a:xfrm flipH="1">
            <a:off x="6071457" y="4420629"/>
            <a:ext cx="847252" cy="1"/>
          </a:xfrm>
          <a:prstGeom prst="line">
            <a:avLst/>
          </a:prstGeom>
          <a:ln w="25400">
            <a:solidFill>
              <a:srgbClr val="000000"/>
            </a:solidFill>
            <a:miter lim="400000"/>
            <a:tailEnd type="triangle"/>
          </a:ln>
        </p:spPr>
        <p:txBody>
          <a:bodyPr lIns="45718" tIns="45718" rIns="45718" bIns="45718"/>
          <a:lstStyle/>
          <a:p>
            <a:pPr/>
          </a:p>
        </p:txBody>
      </p:sp>
      <p:sp>
        <p:nvSpPr>
          <p:cNvPr id="509" name="Łącznik: łamany 16"/>
          <p:cNvSpPr/>
          <p:nvPr/>
        </p:nvSpPr>
        <p:spPr>
          <a:xfrm flipV="1" rot="10800000">
            <a:off x="5946281" y="5322611"/>
            <a:ext cx="979657" cy="1058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25400">
            <a:solidFill>
              <a:srgbClr val="000000"/>
            </a:solidFill>
            <a:miter lim="400000"/>
            <a:tailEnd type="triangle"/>
          </a:ln>
        </p:spPr>
        <p:txBody>
          <a:bodyPr lIns="50800" tIns="50800" rIns="50800" bIns="50800" anchor="ctr"/>
          <a:lstStyle/>
          <a:p>
            <a:pPr/>
          </a:p>
        </p:txBody>
      </p:sp>
      <p:sp>
        <p:nvSpPr>
          <p:cNvPr id="510" name="Łącznik: łamany 37"/>
          <p:cNvSpPr/>
          <p:nvPr/>
        </p:nvSpPr>
        <p:spPr>
          <a:xfrm flipV="1" rot="10800000">
            <a:off x="5946278" y="5322611"/>
            <a:ext cx="979659" cy="1401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25400">
            <a:solidFill>
              <a:srgbClr val="000000"/>
            </a:solidFill>
            <a:miter lim="400000"/>
            <a:tailEnd type="triangle"/>
          </a:ln>
        </p:spPr>
        <p:txBody>
          <a:bodyPr lIns="50800" tIns="50800" rIns="50800" bIns="50800" anchor="ctr"/>
          <a:lstStyle/>
          <a:p>
            <a:pPr/>
          </a:p>
        </p:txBody>
      </p:sp>
      <p:sp>
        <p:nvSpPr>
          <p:cNvPr id="511" name="Łącznik: łamany 47"/>
          <p:cNvSpPr/>
          <p:nvPr/>
        </p:nvSpPr>
        <p:spPr>
          <a:xfrm flipV="1" rot="10800000">
            <a:off x="5962919" y="5322609"/>
            <a:ext cx="963020" cy="2087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25400">
            <a:solidFill>
              <a:srgbClr val="000000"/>
            </a:solidFill>
            <a:miter lim="400000"/>
            <a:tailEnd type="triangle"/>
          </a:ln>
        </p:spPr>
        <p:txBody>
          <a:bodyPr lIns="50800" tIns="50800" rIns="50800" bIns="50800" anchor="ctr"/>
          <a:lstStyle/>
          <a:p>
            <a:pPr/>
          </a:p>
        </p:txBody>
      </p:sp>
      <p:sp>
        <p:nvSpPr>
          <p:cNvPr id="512" name="Łącznik: łamany 50"/>
          <p:cNvSpPr/>
          <p:nvPr/>
        </p:nvSpPr>
        <p:spPr>
          <a:xfrm flipV="1" rot="10800000">
            <a:off x="5962919" y="5322611"/>
            <a:ext cx="963020" cy="31412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25400">
            <a:solidFill>
              <a:srgbClr val="000000"/>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Slide Number"/>
          <p:cNvSpPr txBox="1"/>
          <p:nvPr>
            <p:ph type="sldNum" sz="quarter" idx="2"/>
          </p:nvPr>
        </p:nvSpPr>
        <p:spPr>
          <a:xfrm>
            <a:off x="6328883" y="9296399"/>
            <a:ext cx="340260" cy="32430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5"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4000">
                <a:latin typeface="Roboto"/>
                <a:ea typeface="Roboto"/>
                <a:cs typeface="Roboto"/>
                <a:sym typeface="Roboto"/>
              </a:defRPr>
            </a:lvl1pPr>
          </a:lstStyle>
          <a:p>
            <a:pPr/>
            <a:r>
              <a:t>The numeric relation between ends and means</a:t>
            </a:r>
          </a:p>
        </p:txBody>
      </p:sp>
      <p:sp>
        <p:nvSpPr>
          <p:cNvPr id="516" name="Łącznik prosty 15"/>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pic>
        <p:nvPicPr>
          <p:cNvPr id="517" name="Screen Shot 2017-09-09 at 22.17.38.png" descr="Screen Shot 2017-09-09 at 22.17.38.png"/>
          <p:cNvPicPr>
            <a:picLocks noChangeAspect="1"/>
          </p:cNvPicPr>
          <p:nvPr/>
        </p:nvPicPr>
        <p:blipFill>
          <a:blip r:embed="rId2">
            <a:alphaModFix amt="58000"/>
            <a:extLst/>
          </a:blip>
          <a:srcRect l="3421" t="10374" r="3043" b="7244"/>
          <a:stretch>
            <a:fillRect/>
          </a:stretch>
        </p:blipFill>
        <p:spPr>
          <a:xfrm>
            <a:off x="827687" y="2566707"/>
            <a:ext cx="12163980" cy="6695925"/>
          </a:xfrm>
          <a:prstGeom prst="rect">
            <a:avLst/>
          </a:prstGeom>
          <a:ln w="12700">
            <a:miter lim="400000"/>
          </a:ln>
        </p:spPr>
      </p:pic>
      <p:sp>
        <p:nvSpPr>
          <p:cNvPr id="518" name="Strzałka: w prawo 7"/>
          <p:cNvSpPr/>
          <p:nvPr/>
        </p:nvSpPr>
        <p:spPr>
          <a:xfrm>
            <a:off x="607114" y="3258354"/>
            <a:ext cx="441148" cy="244698"/>
          </a:xfrm>
          <a:prstGeom prst="rightArrow">
            <a:avLst>
              <a:gd name="adj1" fmla="val 50000"/>
              <a:gd name="adj2" fmla="val 50000"/>
            </a:avLst>
          </a:prstGeom>
          <a:solidFill>
            <a:srgbClr val="000000"/>
          </a:solidFill>
          <a:ln w="12700">
            <a:miter lim="400000"/>
          </a:ln>
        </p:spPr>
        <p:txBody>
          <a:bodyPr lIns="50800" tIns="50800" rIns="50800" bIns="50800" anchor="ctr"/>
          <a:lstStyle/>
          <a:p>
            <a:pPr algn="ctr" defTabSz="584200">
              <a:defRPr sz="2200">
                <a:solidFill>
                  <a:srgbClr val="FFFFFF"/>
                </a:solidFill>
              </a:defRPr>
            </a:pPr>
          </a:p>
        </p:txBody>
      </p:sp>
      <p:sp>
        <p:nvSpPr>
          <p:cNvPr id="519" name="Strzałka: w prawo 26"/>
          <p:cNvSpPr/>
          <p:nvPr/>
        </p:nvSpPr>
        <p:spPr>
          <a:xfrm>
            <a:off x="607114" y="4476007"/>
            <a:ext cx="441148" cy="244698"/>
          </a:xfrm>
          <a:prstGeom prst="rightArrow">
            <a:avLst>
              <a:gd name="adj1" fmla="val 50000"/>
              <a:gd name="adj2" fmla="val 50000"/>
            </a:avLst>
          </a:prstGeom>
          <a:solidFill>
            <a:srgbClr val="000000"/>
          </a:solidFill>
          <a:ln w="12700">
            <a:miter lim="400000"/>
          </a:ln>
        </p:spPr>
        <p:txBody>
          <a:bodyPr lIns="50800" tIns="50800" rIns="50800" bIns="50800" anchor="ctr"/>
          <a:lstStyle/>
          <a:p>
            <a:pPr algn="ctr" defTabSz="584200">
              <a:defRPr sz="2200">
                <a:solidFill>
                  <a:srgbClr val="FFFFFF"/>
                </a:solidFill>
              </a:defRPr>
            </a:pPr>
          </a:p>
        </p:txBody>
      </p:sp>
      <p:sp>
        <p:nvSpPr>
          <p:cNvPr id="520" name="Strzałka: w prawo 27"/>
          <p:cNvSpPr/>
          <p:nvPr/>
        </p:nvSpPr>
        <p:spPr>
          <a:xfrm>
            <a:off x="607114" y="5662709"/>
            <a:ext cx="441148" cy="244698"/>
          </a:xfrm>
          <a:prstGeom prst="rightArrow">
            <a:avLst>
              <a:gd name="adj1" fmla="val 50000"/>
              <a:gd name="adj2" fmla="val 50000"/>
            </a:avLst>
          </a:prstGeom>
          <a:solidFill>
            <a:srgbClr val="000000"/>
          </a:solidFill>
          <a:ln w="12700">
            <a:miter lim="400000"/>
          </a:ln>
        </p:spPr>
        <p:txBody>
          <a:bodyPr lIns="50800" tIns="50800" rIns="50800" bIns="50800" anchor="ctr"/>
          <a:lstStyle/>
          <a:p>
            <a:pPr algn="ctr" defTabSz="584200">
              <a:defRPr sz="2200">
                <a:solidFill>
                  <a:srgbClr val="FFFFFF"/>
                </a:solidFill>
              </a:defRPr>
            </a:pPr>
          </a:p>
        </p:txBody>
      </p:sp>
      <p:sp>
        <p:nvSpPr>
          <p:cNvPr id="521" name="Prostokąt 24"/>
          <p:cNvSpPr/>
          <p:nvPr/>
        </p:nvSpPr>
        <p:spPr>
          <a:xfrm rot="16200000">
            <a:off x="-2243086" y="5708396"/>
            <a:ext cx="5537949" cy="4318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sz="2200">
                <a:solidFill>
                  <a:srgbClr val="FFFFFF"/>
                </a:solidFill>
                <a:latin typeface="Roboto"/>
                <a:ea typeface="Roboto"/>
                <a:cs typeface="Roboto"/>
                <a:sym typeface="Roboto"/>
              </a:defRPr>
            </a:lvl1pPr>
          </a:lstStyle>
          <a:p>
            <a:pPr/>
            <a:r>
              <a:t>ENDS</a:t>
            </a:r>
          </a:p>
        </p:txBody>
      </p:sp>
      <p:sp>
        <p:nvSpPr>
          <p:cNvPr id="522" name="Strzałka: w prawo 28"/>
          <p:cNvSpPr/>
          <p:nvPr/>
        </p:nvSpPr>
        <p:spPr>
          <a:xfrm>
            <a:off x="620246" y="7608672"/>
            <a:ext cx="441148" cy="244698"/>
          </a:xfrm>
          <a:prstGeom prst="rightArrow">
            <a:avLst>
              <a:gd name="adj1" fmla="val 50000"/>
              <a:gd name="adj2" fmla="val 50000"/>
            </a:avLst>
          </a:prstGeom>
          <a:solidFill>
            <a:srgbClr val="000000"/>
          </a:solidFill>
          <a:ln w="12700">
            <a:miter lim="400000"/>
          </a:ln>
        </p:spPr>
        <p:txBody>
          <a:bodyPr lIns="50800" tIns="50800" rIns="50800" bIns="50800" anchor="ctr"/>
          <a:lstStyle/>
          <a:p>
            <a:pPr algn="ctr" defTabSz="584200">
              <a:defRPr sz="2200">
                <a:solidFill>
                  <a:srgbClr val="FFFFFF"/>
                </a:solidFill>
              </a:defRPr>
            </a:pPr>
          </a:p>
        </p:txBody>
      </p:sp>
      <p:sp>
        <p:nvSpPr>
          <p:cNvPr id="523" name="Strzałka: w prawo 30"/>
          <p:cNvSpPr/>
          <p:nvPr/>
        </p:nvSpPr>
        <p:spPr>
          <a:xfrm rot="5400000">
            <a:off x="5099946" y="2470089"/>
            <a:ext cx="441148" cy="244698"/>
          </a:xfrm>
          <a:prstGeom prst="rightArrow">
            <a:avLst>
              <a:gd name="adj1" fmla="val 50000"/>
              <a:gd name="adj2" fmla="val 50000"/>
            </a:avLst>
          </a:prstGeom>
          <a:solidFill>
            <a:srgbClr val="000000"/>
          </a:solidFill>
          <a:ln w="12700">
            <a:miter lim="400000"/>
          </a:ln>
        </p:spPr>
        <p:txBody>
          <a:bodyPr lIns="50800" tIns="50800" rIns="50800" bIns="50800" anchor="ctr"/>
          <a:lstStyle/>
          <a:p>
            <a:pPr algn="ctr" defTabSz="584200">
              <a:defRPr sz="2200">
                <a:solidFill>
                  <a:srgbClr val="FFFFFF"/>
                </a:solidFill>
              </a:defRPr>
            </a:pPr>
          </a:p>
        </p:txBody>
      </p:sp>
      <p:sp>
        <p:nvSpPr>
          <p:cNvPr id="524" name="Strzałka: w prawo 31"/>
          <p:cNvSpPr/>
          <p:nvPr/>
        </p:nvSpPr>
        <p:spPr>
          <a:xfrm rot="5400000">
            <a:off x="7219011" y="2470088"/>
            <a:ext cx="441148" cy="244698"/>
          </a:xfrm>
          <a:prstGeom prst="rightArrow">
            <a:avLst>
              <a:gd name="adj1" fmla="val 50000"/>
              <a:gd name="adj2" fmla="val 50000"/>
            </a:avLst>
          </a:prstGeom>
          <a:solidFill>
            <a:srgbClr val="000000"/>
          </a:solidFill>
          <a:ln w="12700">
            <a:miter lim="400000"/>
          </a:ln>
        </p:spPr>
        <p:txBody>
          <a:bodyPr lIns="50800" tIns="50800" rIns="50800" bIns="50800" anchor="ctr"/>
          <a:lstStyle/>
          <a:p>
            <a:pPr algn="ctr" defTabSz="584200">
              <a:defRPr sz="2200">
                <a:solidFill>
                  <a:srgbClr val="FFFFFF"/>
                </a:solidFill>
              </a:defRPr>
            </a:pPr>
          </a:p>
        </p:txBody>
      </p:sp>
      <p:sp>
        <p:nvSpPr>
          <p:cNvPr id="525" name="Strzałka: w prawo 32"/>
          <p:cNvSpPr/>
          <p:nvPr/>
        </p:nvSpPr>
        <p:spPr>
          <a:xfrm rot="5400000">
            <a:off x="10269156" y="2470088"/>
            <a:ext cx="441148" cy="244698"/>
          </a:xfrm>
          <a:prstGeom prst="rightArrow">
            <a:avLst>
              <a:gd name="adj1" fmla="val 50000"/>
              <a:gd name="adj2" fmla="val 50000"/>
            </a:avLst>
          </a:prstGeom>
          <a:solidFill>
            <a:srgbClr val="000000"/>
          </a:solidFill>
          <a:ln w="12700">
            <a:miter lim="400000"/>
          </a:ln>
        </p:spPr>
        <p:txBody>
          <a:bodyPr lIns="50800" tIns="50800" rIns="50800" bIns="50800" anchor="ctr"/>
          <a:lstStyle/>
          <a:p>
            <a:pPr algn="ctr" defTabSz="584200">
              <a:defRPr sz="2200">
                <a:solidFill>
                  <a:srgbClr val="FFFFFF"/>
                </a:solidFill>
              </a:defRPr>
            </a:pPr>
          </a:p>
        </p:txBody>
      </p:sp>
      <p:sp>
        <p:nvSpPr>
          <p:cNvPr id="526" name="Prostokąt 6"/>
          <p:cNvSpPr/>
          <p:nvPr/>
        </p:nvSpPr>
        <p:spPr>
          <a:xfrm>
            <a:off x="4108360" y="2130234"/>
            <a:ext cx="6954592" cy="4318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sz="2200">
                <a:solidFill>
                  <a:srgbClr val="FFFFFF"/>
                </a:solidFill>
                <a:latin typeface="Roboto"/>
                <a:ea typeface="Roboto"/>
                <a:cs typeface="Roboto"/>
                <a:sym typeface="Roboto"/>
              </a:defRPr>
            </a:lvl1pPr>
          </a:lstStyle>
          <a:p>
            <a:pPr/>
            <a:r>
              <a:t>MEANS</a:t>
            </a:r>
          </a:p>
        </p:txBody>
      </p:sp>
      <p:sp>
        <p:nvSpPr>
          <p:cNvPr id="527" name="Basic Structure of an Impact Estimation Table"/>
          <p:cNvSpPr txBox="1"/>
          <p:nvPr>
            <p:ph type="body" sz="quarter" idx="1"/>
          </p:nvPr>
        </p:nvSpPr>
        <p:spPr>
          <a:xfrm>
            <a:off x="827685" y="2007966"/>
            <a:ext cx="9942429" cy="716008"/>
          </a:xfrm>
          <a:prstGeom prst="rect">
            <a:avLst/>
          </a:prstGeom>
        </p:spPr>
        <p:txBody>
          <a:bodyPr/>
          <a:lstStyle/>
          <a:p>
            <a:pPr algn="l" defTabSz="257047">
              <a:defRPr sz="1600">
                <a:latin typeface="Roboto"/>
                <a:ea typeface="Roboto"/>
                <a:cs typeface="Roboto"/>
                <a:sym typeface="Roboto"/>
              </a:defRPr>
            </a:pPr>
            <a:r>
              <a:t>Basic Structure of a Value  </a:t>
            </a:r>
          </a:p>
          <a:p>
            <a:pPr algn="l" defTabSz="257047">
              <a:defRPr sz="1600">
                <a:latin typeface="Roboto"/>
                <a:ea typeface="Roboto"/>
                <a:cs typeface="Roboto"/>
                <a:sym typeface="Roboto"/>
              </a:defRPr>
            </a:pPr>
            <a:r>
              <a:t>Investment Estimation Table </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It is possible to estimate the benefits we can expect from our strategies…"/>
          <p:cNvSpPr txBox="1"/>
          <p:nvPr>
            <p:ph type="body" idx="1"/>
          </p:nvPr>
        </p:nvSpPr>
        <p:spPr>
          <a:xfrm>
            <a:off x="1269999" y="2590800"/>
            <a:ext cx="11351298" cy="6286500"/>
          </a:xfrm>
          <a:prstGeom prst="rect">
            <a:avLst/>
          </a:prstGeom>
        </p:spPr>
        <p:txBody>
          <a:bodyPr anchor="t"/>
          <a:lstStyle/>
          <a:p>
            <a:pPr marL="333375" indent="-333375" defTabSz="350520">
              <a:spcBef>
                <a:spcPts val="1900"/>
              </a:spcBef>
              <a:buSzPct val="100000"/>
              <a:buAutoNum type="arabicPeriod" startAt="1"/>
              <a:defRPr sz="2400">
                <a:latin typeface="Roboto"/>
                <a:ea typeface="Roboto"/>
                <a:cs typeface="Roboto"/>
                <a:sym typeface="Roboto"/>
              </a:defRPr>
            </a:pPr>
            <a:r>
              <a:t>It is possible to </a:t>
            </a:r>
            <a:r>
              <a:rPr b="1"/>
              <a:t>estimate the benefits</a:t>
            </a:r>
            <a:r>
              <a:t> we can expect from our strategies</a:t>
            </a:r>
            <a:r>
              <a:t>.</a:t>
            </a:r>
          </a:p>
          <a:p>
            <a:pPr marL="333375" indent="-333375" defTabSz="350520">
              <a:spcBef>
                <a:spcPts val="1900"/>
              </a:spcBef>
              <a:buSzPct val="100000"/>
              <a:buAutoNum type="arabicPeriod" startAt="1"/>
              <a:defRPr sz="2400">
                <a:latin typeface="Roboto"/>
                <a:ea typeface="Roboto"/>
                <a:cs typeface="Roboto"/>
                <a:sym typeface="Roboto"/>
              </a:defRPr>
            </a:pPr>
            <a:r>
              <a:t>We can include various </a:t>
            </a:r>
            <a:r>
              <a:rPr b="1"/>
              <a:t>best-available</a:t>
            </a:r>
            <a:r>
              <a:t> degrees of credibility.</a:t>
            </a:r>
          </a:p>
          <a:p>
            <a:pPr marL="333375" indent="-333375" defTabSz="350520">
              <a:spcBef>
                <a:spcPts val="1900"/>
              </a:spcBef>
              <a:buSzPct val="100000"/>
              <a:buAutoNum type="arabicPeriod" startAt="1"/>
              <a:defRPr sz="2400">
                <a:latin typeface="Roboto"/>
                <a:ea typeface="Roboto"/>
                <a:cs typeface="Roboto"/>
                <a:sym typeface="Roboto"/>
              </a:defRPr>
            </a:pPr>
            <a:r>
              <a:t>‘</a:t>
            </a:r>
            <a:r>
              <a:t>Eexperts</a:t>
            </a:r>
            <a:r>
              <a:t>’ and opinionated people are forced to take </a:t>
            </a:r>
            <a:r>
              <a:rPr b="1"/>
              <a:t>responsibility</a:t>
            </a:r>
            <a:r>
              <a:t> for their suggested ‘means’</a:t>
            </a:r>
            <a:r>
              <a:t>.</a:t>
            </a:r>
          </a:p>
          <a:p>
            <a:pPr marL="333375" indent="-333375" defTabSz="350520">
              <a:spcBef>
                <a:spcPts val="1900"/>
              </a:spcBef>
              <a:buSzPct val="100000"/>
              <a:buAutoNum type="arabicPeriod" startAt="1"/>
              <a:defRPr sz="2400">
                <a:latin typeface="Roboto"/>
                <a:ea typeface="Roboto"/>
                <a:cs typeface="Roboto"/>
                <a:sym typeface="Roboto"/>
              </a:defRPr>
            </a:pPr>
            <a:r>
              <a:t>We can use these estimates to  </a:t>
            </a:r>
            <a:r>
              <a:rPr b="1"/>
              <a:t>prioritize</a:t>
            </a:r>
            <a:r>
              <a:t> delivery of best benefits for resources wt risks.</a:t>
            </a:r>
          </a:p>
          <a:p>
            <a:pPr marL="333375" indent="-333375" defTabSz="350520">
              <a:spcBef>
                <a:spcPts val="1900"/>
              </a:spcBef>
              <a:buSzPct val="100000"/>
              <a:buAutoNum type="arabicPeriod" startAt="1"/>
              <a:defRPr sz="2400">
                <a:latin typeface="Roboto"/>
                <a:ea typeface="Roboto"/>
                <a:cs typeface="Roboto"/>
                <a:sym typeface="Roboto"/>
              </a:defRPr>
            </a:pPr>
            <a:r>
              <a:t>We have another method for </a:t>
            </a:r>
            <a:r>
              <a:rPr b="1"/>
              <a:t>decomposition</a:t>
            </a:r>
            <a:r>
              <a:t> into smaller benefits deliverables (Values x Strategies numbers = decomposition density).</a:t>
            </a:r>
          </a:p>
          <a:p>
            <a:pPr marL="333375" indent="-333375" defTabSz="350520">
              <a:spcBef>
                <a:spcPts val="1900"/>
              </a:spcBef>
              <a:buSzPct val="100000"/>
              <a:buAutoNum type="arabicPeriod" startAt="1"/>
              <a:defRPr sz="2400">
                <a:latin typeface="Roboto"/>
                <a:ea typeface="Roboto"/>
                <a:cs typeface="Roboto"/>
                <a:sym typeface="Roboto"/>
              </a:defRPr>
            </a:pPr>
            <a:r>
              <a:t>We are ‘forced’ to see the </a:t>
            </a:r>
            <a:r>
              <a:rPr b="1"/>
              <a:t>side effects</a:t>
            </a:r>
            <a:r>
              <a:t> of strategies, and their costs.</a:t>
            </a:r>
          </a:p>
          <a:p>
            <a:pPr marL="333375" indent="-333375" defTabSz="350520">
              <a:spcBef>
                <a:spcPts val="1900"/>
              </a:spcBef>
              <a:buSzPct val="100000"/>
              <a:buAutoNum type="arabicPeriod" startAt="1"/>
              <a:defRPr sz="2400">
                <a:latin typeface="Roboto"/>
                <a:ea typeface="Roboto"/>
                <a:cs typeface="Roboto"/>
                <a:sym typeface="Roboto"/>
              </a:defRPr>
            </a:pPr>
            <a:r>
              <a:t>This is ‘benefits management </a:t>
            </a:r>
            <a:r>
              <a:rPr b="1"/>
              <a:t>engineering</a:t>
            </a:r>
            <a:r>
              <a:t>’ in practice.</a:t>
            </a:r>
            <a:endParaRPr sz="1600"/>
          </a:p>
          <a:p>
            <a:pPr marL="333375" indent="-333375" defTabSz="350520">
              <a:spcBef>
                <a:spcPts val="1900"/>
              </a:spcBef>
              <a:buSzPct val="100000"/>
              <a:buAutoNum type="arabicPeriod" startAt="1"/>
              <a:defRPr sz="2400">
                <a:latin typeface="Roboto"/>
                <a:ea typeface="Roboto"/>
                <a:cs typeface="Roboto"/>
                <a:sym typeface="Roboto"/>
              </a:defRPr>
            </a:pPr>
            <a:r>
              <a:t>Then next step is to </a:t>
            </a:r>
            <a:r>
              <a:rPr b="1"/>
              <a:t>feed back incremental measures </a:t>
            </a:r>
            <a:r>
              <a:t>of benefits achieved and track progress.</a:t>
            </a:r>
          </a:p>
        </p:txBody>
      </p:sp>
      <p:sp>
        <p:nvSpPr>
          <p:cNvPr id="530" name="Slide Number"/>
          <p:cNvSpPr txBox="1"/>
          <p:nvPr>
            <p:ph type="sldNum" sz="quarter" idx="2"/>
          </p:nvPr>
        </p:nvSpPr>
        <p:spPr>
          <a:xfrm>
            <a:off x="6328883" y="9296400"/>
            <a:ext cx="340260"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1" name="Evidence-based Dynamic Investment…"/>
          <p:cNvSpPr txBox="1"/>
          <p:nvPr/>
        </p:nvSpPr>
        <p:spPr>
          <a:xfrm>
            <a:off x="1270000" y="673100"/>
            <a:ext cx="11734800" cy="9734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55091">
              <a:lnSpc>
                <a:spcPct val="80000"/>
              </a:lnSpc>
              <a:defRPr b="1" sz="3800">
                <a:latin typeface="Roboto"/>
                <a:ea typeface="Roboto"/>
                <a:cs typeface="Roboto"/>
                <a:sym typeface="Roboto"/>
              </a:defRPr>
            </a:pPr>
            <a:r>
              <a:t>Investment Management</a:t>
            </a:r>
            <a:endParaRPr sz="6080"/>
          </a:p>
          <a:p>
            <a:pPr defTabSz="455091">
              <a:lnSpc>
                <a:spcPct val="80000"/>
              </a:lnSpc>
              <a:defRPr sz="2375">
                <a:latin typeface="Roboto"/>
                <a:ea typeface="Roboto"/>
                <a:cs typeface="Roboto"/>
                <a:sym typeface="Roboto"/>
              </a:defRPr>
            </a:pPr>
            <a:r>
              <a:t>Consequences of a Value Table tool</a:t>
            </a:r>
          </a:p>
        </p:txBody>
      </p:sp>
      <p:sp>
        <p:nvSpPr>
          <p:cNvPr id="532" name="Łącznik prosty 6"/>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6" name="Object 4" descr="Object 4"/>
          <p:cNvPicPr>
            <a:picLocks noChangeAspect="1"/>
          </p:cNvPicPr>
          <p:nvPr/>
        </p:nvPicPr>
        <p:blipFill>
          <a:blip r:embed="rId3">
            <a:extLst/>
          </a:blip>
          <a:stretch>
            <a:fillRect/>
          </a:stretch>
        </p:blipFill>
        <p:spPr>
          <a:xfrm>
            <a:off x="650240" y="2393110"/>
            <a:ext cx="11610448" cy="7021227"/>
          </a:xfrm>
          <a:prstGeom prst="rect">
            <a:avLst/>
          </a:prstGeom>
          <a:ln w="12700">
            <a:miter lim="400000"/>
          </a:ln>
        </p:spPr>
      </p:pic>
      <p:sp>
        <p:nvSpPr>
          <p:cNvPr id="537" name="Slide Number"/>
          <p:cNvSpPr txBox="1"/>
          <p:nvPr>
            <p:ph type="sldNum" sz="quarter" idx="2"/>
          </p:nvPr>
        </p:nvSpPr>
        <p:spPr>
          <a:xfrm>
            <a:off x="11998689" y="9114111"/>
            <a:ext cx="355869" cy="371347"/>
          </a:xfrm>
          <a:prstGeom prst="rect">
            <a:avLst/>
          </a:prstGeom>
          <a:extLst>
            <a:ext uri="{C572A759-6A51-4108-AA02-DFA0A04FC94B}">
              <ma14:wrappingTextBoxFlag xmlns:ma14="http://schemas.microsoft.com/office/mac/drawingml/2011/main" val="1"/>
            </a:ext>
          </a:extLst>
        </p:spPr>
        <p:txBody>
          <a:bodyPr lIns="65022" tIns="65022" rIns="65022" bIns="65022" anchor="ctr"/>
          <a:lstStyle>
            <a:lvl1pPr algn="r" defTabSz="650240">
              <a:defRPr>
                <a:solidFill>
                  <a:srgbClr val="888888"/>
                </a:solidFill>
                <a:latin typeface="Calibri"/>
                <a:ea typeface="Calibri"/>
                <a:cs typeface="Calibri"/>
                <a:sym typeface="Calibri"/>
              </a:defRPr>
            </a:lvl1pPr>
          </a:lstStyle>
          <a:p>
            <a:pPr/>
            <a:fld id="{86CB4B4D-7CA3-9044-876B-883B54F8677D}" type="slidenum"/>
          </a:p>
        </p:txBody>
      </p:sp>
      <p:sp>
        <p:nvSpPr>
          <p:cNvPr id="538"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4000">
                <a:latin typeface="Roboto"/>
                <a:ea typeface="Roboto"/>
                <a:cs typeface="Roboto"/>
                <a:sym typeface="Roboto"/>
              </a:defRPr>
            </a:lvl1pPr>
          </a:lstStyle>
          <a:p>
            <a:pPr/>
            <a:r>
              <a:t>An Energy Producing Waterless Toilet System </a:t>
            </a:r>
          </a:p>
        </p:txBody>
      </p:sp>
      <p:sp>
        <p:nvSpPr>
          <p:cNvPr id="539" name="Łącznik prosty 5"/>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
        <p:nvSpPr>
          <p:cNvPr id="540" name="&lt;-FAKE NEWS CONTROL, 2018"/>
          <p:cNvSpPr txBox="1"/>
          <p:nvPr/>
        </p:nvSpPr>
        <p:spPr>
          <a:xfrm>
            <a:off x="1360330" y="1882144"/>
            <a:ext cx="497573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400">
                <a:solidFill>
                  <a:srgbClr val="FFFFFF"/>
                </a:solidFill>
                <a:latin typeface="Roboto"/>
                <a:ea typeface="Roboto"/>
                <a:cs typeface="Roboto"/>
                <a:sym typeface="Roboto"/>
              </a:defRPr>
            </a:pPr>
            <a:r>
              <a:t>EXAMPLE:   </a:t>
            </a:r>
            <a:r>
              <a:rPr b="0">
                <a:solidFill>
                  <a:srgbClr val="000000"/>
                </a:solidFill>
              </a:rPr>
              <a:t>Impact Estimation Table for Gates GCE Project</a:t>
            </a:r>
            <a:endParaRPr sz="2200">
              <a:latin typeface="+mn-lt"/>
              <a:ea typeface="+mn-ea"/>
              <a:cs typeface="+mn-cs"/>
              <a:sym typeface="Lucida Grande"/>
            </a:endParaR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Do not check/test/measure the ‘technology’ itself…"/>
          <p:cNvSpPr txBox="1"/>
          <p:nvPr>
            <p:ph type="ctrTitle"/>
          </p:nvPr>
        </p:nvSpPr>
        <p:spPr>
          <a:xfrm>
            <a:off x="1725768" y="2387600"/>
            <a:ext cx="8886426" cy="3302000"/>
          </a:xfrm>
          <a:prstGeom prst="rect">
            <a:avLst/>
          </a:prstGeom>
        </p:spPr>
        <p:txBody>
          <a:bodyPr anchor="ctr"/>
          <a:lstStyle/>
          <a:p>
            <a:pPr algn="l" defTabSz="260604">
              <a:defRPr sz="1045">
                <a:latin typeface="Roboto"/>
                <a:ea typeface="Roboto"/>
                <a:cs typeface="Roboto"/>
                <a:sym typeface="Roboto"/>
              </a:defRPr>
            </a:pPr>
            <a:r>
              <a:t> </a:t>
            </a:r>
            <a:endParaRPr>
              <a:latin typeface="+mn-lt"/>
              <a:ea typeface="+mn-ea"/>
              <a:cs typeface="+mn-cs"/>
              <a:sym typeface="Lucida Grande"/>
            </a:endParaRPr>
          </a:p>
          <a:p>
            <a:pPr algn="l" defTabSz="332993">
              <a:defRPr sz="4275">
                <a:latin typeface="Roboto"/>
                <a:ea typeface="Roboto"/>
                <a:cs typeface="Roboto"/>
                <a:sym typeface="Roboto"/>
              </a:defRPr>
            </a:pPr>
            <a:r>
              <a:t>Do not check/test/measure </a:t>
            </a:r>
            <a:br/>
            <a:r>
              <a:t>the ‘technology’ </a:t>
            </a:r>
            <a:r>
              <a:rPr i="1"/>
              <a:t>itself</a:t>
            </a:r>
            <a:r>
              <a:rPr i="1"/>
              <a:t> -</a:t>
            </a:r>
            <a:br>
              <a:rPr i="1"/>
            </a:br>
            <a:r>
              <a:rPr b="1" sz="5130"/>
              <a:t>m</a:t>
            </a:r>
            <a:r>
              <a:rPr b="1" sz="5130"/>
              <a:t>easure the Outcomes</a:t>
            </a:r>
            <a:endParaRPr b="1" sz="4084"/>
          </a:p>
          <a:p>
            <a:pPr algn="l" defTabSz="332993">
              <a:defRPr i="1" sz="4084">
                <a:latin typeface="Roboto"/>
                <a:ea typeface="Roboto"/>
                <a:cs typeface="Roboto"/>
                <a:sym typeface="Roboto"/>
              </a:defRPr>
            </a:pPr>
            <a:r>
              <a:t> </a:t>
            </a:r>
            <a:r>
              <a:rPr sz="4275"/>
              <a:t>(</a:t>
            </a:r>
            <a:r>
              <a:rPr sz="4275"/>
              <a:t>The really critical business values)</a:t>
            </a:r>
            <a:r>
              <a:rPr sz="4275"/>
              <a:t>.</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lide Number"/>
          <p:cNvSpPr txBox="1"/>
          <p:nvPr>
            <p:ph type="sldNum" sz="quarter" idx="2"/>
          </p:nvPr>
        </p:nvSpPr>
        <p:spPr>
          <a:xfrm>
            <a:off x="11658093" y="8886613"/>
            <a:ext cx="371345" cy="4221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5"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79044">
              <a:defRPr b="1" sz="5400">
                <a:latin typeface="Roboto"/>
                <a:ea typeface="Roboto"/>
                <a:cs typeface="Roboto"/>
                <a:sym typeface="Roboto"/>
              </a:defRPr>
            </a:pPr>
            <a:r>
              <a:t>Feedback </a:t>
            </a:r>
            <a:r>
              <a:t>f</a:t>
            </a:r>
            <a:r>
              <a:t>rom Loowatt</a:t>
            </a:r>
          </a:p>
        </p:txBody>
      </p:sp>
      <p:sp>
        <p:nvSpPr>
          <p:cNvPr id="546" name="Łącznik prosty 9"/>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
        <p:nvSpPr>
          <p:cNvPr id="547" name="Instead of looking at the past, and hoping it tells you about the future,…"/>
          <p:cNvSpPr txBox="1"/>
          <p:nvPr>
            <p:ph type="body" idx="1"/>
          </p:nvPr>
        </p:nvSpPr>
        <p:spPr>
          <a:xfrm>
            <a:off x="1141210" y="2550017"/>
            <a:ext cx="11106599" cy="6259133"/>
          </a:xfrm>
          <a:prstGeom prst="rect">
            <a:avLst/>
          </a:prstGeom>
        </p:spPr>
        <p:txBody>
          <a:bodyPr/>
          <a:lstStyle/>
          <a:p>
            <a:pPr marL="457200" indent="-457200">
              <a:lnSpc>
                <a:spcPct val="150000"/>
              </a:lnSpc>
              <a:buFont typeface="Arial"/>
              <a:defRPr sz="2800">
                <a:latin typeface="Roboto"/>
                <a:ea typeface="Roboto"/>
                <a:cs typeface="Roboto"/>
                <a:sym typeface="Roboto"/>
              </a:defRPr>
            </a:pPr>
            <a:r>
              <a:t>They continued to use the planning method throughout the 14 month project</a:t>
            </a:r>
            <a:r>
              <a:t> </a:t>
            </a:r>
            <a:endParaRPr sz="2200">
              <a:solidFill>
                <a:srgbClr val="FFFFFF"/>
              </a:solidFill>
              <a:latin typeface="Helvetica Neue Medium"/>
              <a:ea typeface="Helvetica Neue Medium"/>
              <a:cs typeface="Helvetica Neue Medium"/>
              <a:sym typeface="Helvetica Neue Medium"/>
            </a:endParaRPr>
          </a:p>
          <a:p>
            <a:pPr marL="0" indent="0">
              <a:lnSpc>
                <a:spcPct val="150000"/>
              </a:lnSpc>
              <a:buSzTx/>
              <a:buNone/>
              <a:defRPr b="1" sz="3600">
                <a:latin typeface="Roboto"/>
                <a:ea typeface="Roboto"/>
                <a:cs typeface="Roboto"/>
                <a:sym typeface="Roboto"/>
              </a:defRPr>
            </a:pPr>
            <a:r>
              <a:t>	</a:t>
            </a:r>
            <a:r>
              <a:rPr sz="4800"/>
              <a:t>”</a:t>
            </a:r>
            <a:r>
              <a:rPr b="0" i="1" sz="2600"/>
              <a:t>b</a:t>
            </a:r>
            <a:r>
              <a:rPr b="0" i="1" sz="2600"/>
              <a:t>ecause it helped keep them on track to the real critical </a:t>
            </a:r>
            <a:r>
              <a:rPr b="0" i="1" sz="2600"/>
              <a:t>		</a:t>
            </a:r>
            <a:r>
              <a:rPr b="0" i="1" sz="2600"/>
              <a:t>objectives</a:t>
            </a:r>
            <a:r>
              <a:rPr b="0" i="1" sz="2600"/>
              <a:t>.</a:t>
            </a:r>
            <a:endParaRPr sz="2800"/>
          </a:p>
          <a:p>
            <a:pPr marL="457200" indent="-457200">
              <a:lnSpc>
                <a:spcPct val="150000"/>
              </a:lnSpc>
              <a:buFont typeface="Arial"/>
              <a:defRPr sz="2800">
                <a:latin typeface="Roboto"/>
                <a:ea typeface="Roboto"/>
                <a:cs typeface="Roboto"/>
                <a:sym typeface="Roboto"/>
              </a:defRPr>
            </a:pPr>
            <a:r>
              <a:t>They highly recommended to their 20 parallel incubator projects, that they should also use these methods, for planning their startups</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Slide Number"/>
          <p:cNvSpPr txBox="1"/>
          <p:nvPr>
            <p:ph type="sldNum" sz="quarter" idx="2"/>
          </p:nvPr>
        </p:nvSpPr>
        <p:spPr>
          <a:xfrm>
            <a:off x="11658093" y="8886613"/>
            <a:ext cx="371345" cy="4221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2"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79044">
              <a:defRPr b="1" sz="5400">
                <a:latin typeface="Roboto"/>
                <a:ea typeface="Roboto"/>
                <a:cs typeface="Roboto"/>
                <a:sym typeface="Roboto"/>
              </a:defRPr>
            </a:pPr>
            <a:r>
              <a:t>Winners</a:t>
            </a:r>
            <a:r>
              <a:t> - 13.09.2013  </a:t>
            </a:r>
          </a:p>
        </p:txBody>
      </p:sp>
      <p:sp>
        <p:nvSpPr>
          <p:cNvPr id="553" name="Łącznik prosty 9"/>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
        <p:nvSpPr>
          <p:cNvPr id="554" name="Instead of looking at the past, and hoping it tells you about the future,…"/>
          <p:cNvSpPr txBox="1"/>
          <p:nvPr>
            <p:ph type="body" idx="1"/>
          </p:nvPr>
        </p:nvSpPr>
        <p:spPr>
          <a:xfrm>
            <a:off x="1269999" y="2550017"/>
            <a:ext cx="10977810" cy="6259133"/>
          </a:xfrm>
          <a:prstGeom prst="rect">
            <a:avLst/>
          </a:prstGeom>
        </p:spPr>
        <p:txBody>
          <a:bodyPr/>
          <a:lstStyle/>
          <a:p>
            <a:pPr marL="0" indent="0">
              <a:lnSpc>
                <a:spcPct val="150000"/>
              </a:lnSpc>
              <a:buSzTx/>
              <a:buNone/>
              <a:defRPr sz="2800">
                <a:latin typeface="Roboto"/>
                <a:ea typeface="Roboto"/>
                <a:cs typeface="Roboto"/>
                <a:sym typeface="Roboto"/>
              </a:defRPr>
            </a:pPr>
            <a:r>
              <a:t>The Bill &amp; Melinda Gates Foundation has awarded Loowatt Ltd a    </a:t>
            </a:r>
            <a:r>
              <a:rPr b="1"/>
              <a:t>$1 million grant</a:t>
            </a:r>
            <a:r>
              <a:t> to expand its pioneering waterless toilet systems in Madagascar and Sub-Saharan Africa.</a:t>
            </a:r>
          </a:p>
        </p:txBody>
      </p:sp>
      <p:pic>
        <p:nvPicPr>
          <p:cNvPr id="555" name="image18.png" descr="image18.png"/>
          <p:cNvPicPr>
            <a:picLocks noChangeAspect="1"/>
          </p:cNvPicPr>
          <p:nvPr/>
        </p:nvPicPr>
        <p:blipFill>
          <a:blip r:embed="rId3">
            <a:extLst/>
          </a:blip>
          <a:srcRect l="0" t="0" r="294" b="12605"/>
          <a:stretch>
            <a:fillRect/>
          </a:stretch>
        </p:blipFill>
        <p:spPr>
          <a:xfrm>
            <a:off x="1281382" y="4842455"/>
            <a:ext cx="8469503" cy="4911146"/>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00"/>
        </a:solidFill>
      </p:bgPr>
    </p:bg>
    <p:spTree>
      <p:nvGrpSpPr>
        <p:cNvPr id="1" name=""/>
        <p:cNvGrpSpPr/>
        <p:nvPr/>
      </p:nvGrpSpPr>
      <p:grpSpPr>
        <a:xfrm>
          <a:off x="0" y="0"/>
          <a:ext cx="0" cy="0"/>
          <a:chOff x="0" y="0"/>
          <a:chExt cx="0" cy="0"/>
        </a:xfrm>
      </p:grpSpPr>
      <p:sp>
        <p:nvSpPr>
          <p:cNvPr id="559" name="Instead of looking at the past, and hoping it tells you about the future,…"/>
          <p:cNvSpPr txBox="1"/>
          <p:nvPr/>
        </p:nvSpPr>
        <p:spPr>
          <a:xfrm>
            <a:off x="1141210" y="3692612"/>
            <a:ext cx="11106599" cy="51165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57200" indent="-457200" defTabSz="584200">
              <a:lnSpc>
                <a:spcPct val="135000"/>
              </a:lnSpc>
              <a:buSzPct val="100000"/>
              <a:buFont typeface="Arial"/>
              <a:buChar char="•"/>
              <a:defRPr sz="2300">
                <a:latin typeface="Roboto"/>
                <a:ea typeface="Roboto"/>
                <a:cs typeface="Roboto"/>
                <a:sym typeface="Roboto"/>
              </a:defRPr>
            </a:pPr>
            <a:r>
              <a:t>If your investment carries out about 50 weekly incremental value delivery steps per year: and steps 1 to 30 are delivered as expected; but the last 3 steps totally failed to delivery value - </a:t>
            </a:r>
            <a:r>
              <a:rPr b="1"/>
              <a:t>then ask yourself how much more you want to invest when the startup team is clearly ‘out of their depth’</a:t>
            </a:r>
            <a:endParaRPr sz="1800">
              <a:solidFill>
                <a:srgbClr val="FFFFFF"/>
              </a:solidFill>
            </a:endParaRPr>
          </a:p>
          <a:p>
            <a:pPr marL="457200" indent="-457200" defTabSz="584200">
              <a:lnSpc>
                <a:spcPct val="135000"/>
              </a:lnSpc>
              <a:buSzPct val="100000"/>
              <a:buFont typeface="Arial"/>
              <a:buChar char="•"/>
              <a:defRPr sz="2800">
                <a:latin typeface="Roboto"/>
                <a:ea typeface="Roboto"/>
                <a:cs typeface="Roboto"/>
                <a:sym typeface="Roboto"/>
              </a:defRPr>
            </a:pPr>
          </a:p>
          <a:p>
            <a:pPr marL="457200" indent="-457200" defTabSz="584200">
              <a:lnSpc>
                <a:spcPct val="135000"/>
              </a:lnSpc>
              <a:buSzPct val="100000"/>
              <a:buFont typeface="Arial"/>
              <a:buChar char="•"/>
              <a:defRPr sz="2300">
                <a:latin typeface="Roboto"/>
                <a:ea typeface="Roboto"/>
                <a:cs typeface="Roboto"/>
                <a:sym typeface="Roboto"/>
              </a:defRPr>
            </a:pPr>
            <a:r>
              <a:t>Your own rule of when to stop investing, will determine how much money you can lose. </a:t>
            </a:r>
            <a:r>
              <a:rPr b="1"/>
              <a:t>You are on a path with ‘diminishing returns on investment’.</a:t>
            </a:r>
            <a:endParaRPr sz="1800">
              <a:solidFill>
                <a:srgbClr val="FFFFFF"/>
              </a:solidFill>
            </a:endParaRPr>
          </a:p>
          <a:p>
            <a:pPr marL="457200" indent="-457200" defTabSz="584200">
              <a:lnSpc>
                <a:spcPct val="135000"/>
              </a:lnSpc>
              <a:buSzPct val="100000"/>
              <a:buFont typeface="Arial"/>
              <a:buChar char="•"/>
              <a:defRPr sz="2800">
                <a:latin typeface="Roboto"/>
                <a:ea typeface="Roboto"/>
                <a:cs typeface="Roboto"/>
                <a:sym typeface="Roboto"/>
              </a:defRPr>
            </a:pPr>
          </a:p>
          <a:p>
            <a:pPr marL="457200" indent="-457200" defTabSz="584200">
              <a:lnSpc>
                <a:spcPct val="135000"/>
              </a:lnSpc>
              <a:buSzPct val="100000"/>
              <a:buFont typeface="Arial"/>
              <a:buChar char="•"/>
              <a:defRPr sz="2300">
                <a:latin typeface="Roboto"/>
                <a:ea typeface="Roboto"/>
                <a:cs typeface="Roboto"/>
                <a:sym typeface="Roboto"/>
              </a:defRPr>
            </a:pPr>
            <a:r>
              <a:t>Remember what Einstein said about the definition of </a:t>
            </a:r>
            <a:r>
              <a:rPr b="1"/>
              <a:t>‘Investment Insanity’ </a:t>
            </a:r>
            <a:r>
              <a:t>?</a:t>
            </a:r>
          </a:p>
        </p:txBody>
      </p:sp>
      <p:sp>
        <p:nvSpPr>
          <p:cNvPr id="560" name="see the slide presenter notes for some thoughts on what to do when your steps fail, and you feel continuing is a bad investment"/>
          <p:cNvSpPr txBox="1"/>
          <p:nvPr/>
        </p:nvSpPr>
        <p:spPr>
          <a:xfrm>
            <a:off x="2158516" y="9168833"/>
            <a:ext cx="868776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a:latin typeface="Roboto"/>
                <a:ea typeface="Roboto"/>
                <a:cs typeface="Roboto"/>
                <a:sym typeface="Roboto"/>
              </a:defRPr>
            </a:lvl1pPr>
          </a:lstStyle>
          <a:p>
            <a:pPr/>
            <a:r>
              <a:t>see the slide presenter notes for some thoughts on what to do when your steps fail, and you feel continuing is a bad investment</a:t>
            </a:r>
          </a:p>
        </p:txBody>
      </p:sp>
      <p:sp>
        <p:nvSpPr>
          <p:cNvPr id="561" name="Due Diligence Doubtful:…"/>
          <p:cNvSpPr txBox="1"/>
          <p:nvPr/>
        </p:nvSpPr>
        <p:spPr>
          <a:xfrm>
            <a:off x="1269999" y="244700"/>
            <a:ext cx="11145236" cy="26916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274320">
              <a:defRPr>
                <a:latin typeface="Roboto"/>
                <a:ea typeface="Roboto"/>
                <a:cs typeface="Roboto"/>
                <a:sym typeface="Roboto"/>
              </a:defRPr>
            </a:pPr>
            <a:r>
              <a:t> </a:t>
            </a:r>
            <a:r>
              <a:rPr b="1" sz="4400"/>
              <a:t>L</a:t>
            </a:r>
            <a:r>
              <a:rPr b="1" sz="4400"/>
              <a:t>arge Investment Failure is impossible </a:t>
            </a:r>
            <a:r>
              <a:rPr sz="4400"/>
              <a:t>if you have Incremental Investment, and can stop when increments fail to deliver value</a:t>
            </a:r>
          </a:p>
        </p:txBody>
      </p:sp>
      <p:sp>
        <p:nvSpPr>
          <p:cNvPr id="562" name="Łącznik prosty 8"/>
          <p:cNvSpPr/>
          <p:nvPr/>
        </p:nvSpPr>
        <p:spPr>
          <a:xfrm>
            <a:off x="-13886" y="2943414"/>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566" name="Due Diligence Doubtful:…"/>
          <p:cNvSpPr txBox="1"/>
          <p:nvPr/>
        </p:nvSpPr>
        <p:spPr>
          <a:xfrm>
            <a:off x="1560786" y="2853559"/>
            <a:ext cx="10326414" cy="60697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274320">
              <a:defRPr b="1" sz="4800">
                <a:solidFill>
                  <a:srgbClr val="FFFFFF"/>
                </a:solidFill>
                <a:latin typeface="Roboto"/>
                <a:ea typeface="Roboto"/>
                <a:cs typeface="Roboto"/>
                <a:sym typeface="Roboto"/>
              </a:defRPr>
            </a:pPr>
            <a:r>
              <a:t>The definitione of insanity is 	doing the same thing over and 	over again and expecting different results.</a:t>
            </a:r>
          </a:p>
          <a:p>
            <a:pPr defTabSz="274320">
              <a:defRPr b="1" sz="4800">
                <a:solidFill>
                  <a:srgbClr val="FFFFFF"/>
                </a:solidFill>
                <a:latin typeface="Roboto"/>
                <a:ea typeface="Roboto"/>
                <a:cs typeface="Roboto"/>
                <a:sym typeface="Roboto"/>
              </a:defRPr>
            </a:pPr>
            <a:r>
              <a:t>																							</a:t>
            </a:r>
            <a:endParaRPr sz="1300">
              <a:latin typeface="+mn-lt"/>
              <a:ea typeface="+mn-ea"/>
              <a:cs typeface="+mn-cs"/>
              <a:sym typeface="Lucida Grande"/>
            </a:endParaRPr>
          </a:p>
          <a:p>
            <a:pPr algn="r" defTabSz="274320">
              <a:defRPr i="1" sz="4800">
                <a:solidFill>
                  <a:srgbClr val="FFFFFF"/>
                </a:solidFill>
                <a:latin typeface="Roboto"/>
                <a:ea typeface="Roboto"/>
                <a:cs typeface="Roboto"/>
                <a:sym typeface="Roboto"/>
              </a:defRPr>
            </a:pPr>
            <a:r>
              <a:t>- Albert Einstein</a:t>
            </a:r>
          </a:p>
        </p:txBody>
      </p:sp>
      <p:sp>
        <p:nvSpPr>
          <p:cNvPr id="567" name="Evidence-based Dynamic Investment…"/>
          <p:cNvSpPr txBox="1"/>
          <p:nvPr/>
        </p:nvSpPr>
        <p:spPr>
          <a:xfrm>
            <a:off x="445813" y="2102725"/>
            <a:ext cx="11734801"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79044">
              <a:defRPr b="1" sz="15000">
                <a:solidFill>
                  <a:srgbClr val="FFFFFF"/>
                </a:solidFill>
                <a:latin typeface="Roboto"/>
                <a:ea typeface="Roboto"/>
                <a:cs typeface="Roboto"/>
                <a:sym typeface="Roboto"/>
              </a:defRPr>
            </a:lvl1pPr>
          </a:lstStyle>
          <a:p>
            <a:pPr/>
            <a:r>
              <a:t>”</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Slide Number"/>
          <p:cNvSpPr txBox="1"/>
          <p:nvPr>
            <p:ph type="sldNum" sz="quarter" idx="2"/>
          </p:nvPr>
        </p:nvSpPr>
        <p:spPr>
          <a:xfrm>
            <a:off x="6328883" y="9296399"/>
            <a:ext cx="340260" cy="32430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2" name="Image" descr="Image"/>
          <p:cNvPicPr>
            <a:picLocks noChangeAspect="1"/>
          </p:cNvPicPr>
          <p:nvPr/>
        </p:nvPicPr>
        <p:blipFill>
          <a:blip r:embed="rId2">
            <a:extLst/>
          </a:blip>
          <a:stretch>
            <a:fillRect/>
          </a:stretch>
        </p:blipFill>
        <p:spPr>
          <a:xfrm>
            <a:off x="1084670" y="2227269"/>
            <a:ext cx="10160001" cy="6769101"/>
          </a:xfrm>
          <a:prstGeom prst="rect">
            <a:avLst/>
          </a:prstGeom>
          <a:ln w="12700">
            <a:miter lim="400000"/>
          </a:ln>
        </p:spPr>
      </p:pic>
      <p:sp>
        <p:nvSpPr>
          <p:cNvPr id="573"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5400">
                <a:latin typeface="Roboto"/>
                <a:ea typeface="Roboto"/>
                <a:cs typeface="Roboto"/>
                <a:sym typeface="Roboto"/>
              </a:defRPr>
            </a:lvl1pPr>
          </a:lstStyle>
          <a:p>
            <a:pPr/>
            <a:r>
              <a:t>whats your stopping rule?</a:t>
            </a:r>
          </a:p>
        </p:txBody>
      </p:sp>
      <p:sp>
        <p:nvSpPr>
          <p:cNvPr id="574" name="Łącznik prosty 6"/>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00"/>
        </a:solidFill>
      </p:bgPr>
    </p:bg>
    <p:spTree>
      <p:nvGrpSpPr>
        <p:cNvPr id="1" name=""/>
        <p:cNvGrpSpPr/>
        <p:nvPr/>
      </p:nvGrpSpPr>
      <p:grpSpPr>
        <a:xfrm>
          <a:off x="0" y="0"/>
          <a:ext cx="0" cy="0"/>
          <a:chOff x="0" y="0"/>
          <a:chExt cx="0" cy="0"/>
        </a:xfrm>
      </p:grpSpPr>
      <p:sp>
        <p:nvSpPr>
          <p:cNvPr id="576" name="Due Diligence Doubtful:…"/>
          <p:cNvSpPr txBox="1"/>
          <p:nvPr>
            <p:ph type="ctrTitle"/>
          </p:nvPr>
        </p:nvSpPr>
        <p:spPr>
          <a:xfrm>
            <a:off x="1270000" y="244700"/>
            <a:ext cx="10464800" cy="2691684"/>
          </a:xfrm>
          <a:prstGeom prst="rect">
            <a:avLst/>
          </a:prstGeom>
        </p:spPr>
        <p:txBody>
          <a:bodyPr anchor="t"/>
          <a:lstStyle/>
          <a:p>
            <a:pPr algn="l" defTabSz="274320">
              <a:defRPr sz="1300">
                <a:latin typeface="Roboto"/>
                <a:ea typeface="Roboto"/>
                <a:cs typeface="Roboto"/>
                <a:sym typeface="Roboto"/>
              </a:defRPr>
            </a:pPr>
            <a:r>
              <a:t>  </a:t>
            </a:r>
            <a:endParaRPr>
              <a:latin typeface="+mn-lt"/>
              <a:ea typeface="+mn-ea"/>
              <a:cs typeface="+mn-cs"/>
              <a:sym typeface="Lucida Grande"/>
            </a:endParaRPr>
          </a:p>
          <a:p>
            <a:pPr algn="l" defTabSz="350520">
              <a:defRPr b="1" sz="4800">
                <a:latin typeface="Roboto"/>
                <a:ea typeface="Roboto"/>
                <a:cs typeface="Roboto"/>
                <a:sym typeface="Roboto"/>
              </a:defRPr>
            </a:pPr>
            <a:r>
              <a:t>You can compute the next Investment Increment</a:t>
            </a:r>
            <a:r>
              <a:rPr b="0"/>
              <a:t>  based on your own value/cost/risk priorities </a:t>
            </a:r>
          </a:p>
        </p:txBody>
      </p:sp>
      <p:sp>
        <p:nvSpPr>
          <p:cNvPr id="577" name="Instead of looking at the past, and hoping it tells you about the future,…"/>
          <p:cNvSpPr txBox="1"/>
          <p:nvPr>
            <p:ph type="subTitle" idx="1"/>
          </p:nvPr>
        </p:nvSpPr>
        <p:spPr>
          <a:xfrm>
            <a:off x="1141210" y="3692612"/>
            <a:ext cx="11106599" cy="5116538"/>
          </a:xfrm>
          <a:prstGeom prst="rect">
            <a:avLst/>
          </a:prstGeom>
        </p:spPr>
        <p:txBody>
          <a:bodyPr/>
          <a:lstStyle/>
          <a:p>
            <a:pPr algn="l">
              <a:defRPr sz="2800">
                <a:latin typeface="Roboto"/>
                <a:ea typeface="Roboto"/>
                <a:cs typeface="Roboto"/>
                <a:sym typeface="Roboto"/>
              </a:defRPr>
            </a:pPr>
            <a:r>
              <a:t>If you are feeling rich and lucky, you can prioritize steps based on value alone.</a:t>
            </a:r>
            <a:endParaRPr sz="2200">
              <a:solidFill>
                <a:srgbClr val="FFFFFF"/>
              </a:solidFill>
              <a:latin typeface="Helvetica Neue Medium"/>
              <a:ea typeface="Helvetica Neue Medium"/>
              <a:cs typeface="Helvetica Neue Medium"/>
              <a:sym typeface="Helvetica Neue Medium"/>
            </a:endParaRPr>
          </a:p>
          <a:p>
            <a:pPr algn="l">
              <a:defRPr sz="2800">
                <a:latin typeface="Roboto"/>
                <a:ea typeface="Roboto"/>
                <a:cs typeface="Roboto"/>
                <a:sym typeface="Roboto"/>
              </a:defRPr>
            </a:pPr>
          </a:p>
          <a:p>
            <a:pPr algn="l">
              <a:defRPr sz="2800">
                <a:latin typeface="Roboto"/>
                <a:ea typeface="Roboto"/>
                <a:cs typeface="Roboto"/>
                <a:sym typeface="Roboto"/>
              </a:defRPr>
            </a:pPr>
            <a:r>
              <a:t>If you need to manage resources, you can use the Values/Costs ratio to prioritized next investment steps</a:t>
            </a:r>
            <a:r>
              <a:t>.</a:t>
            </a:r>
          </a:p>
          <a:p>
            <a:pPr algn="l">
              <a:defRPr sz="2800">
                <a:latin typeface="Roboto"/>
                <a:ea typeface="Roboto"/>
                <a:cs typeface="Roboto"/>
                <a:sym typeface="Roboto"/>
              </a:defRPr>
            </a:pPr>
          </a:p>
          <a:p>
            <a:pPr algn="l">
              <a:defRPr sz="2800">
                <a:latin typeface="Roboto"/>
                <a:ea typeface="Roboto"/>
                <a:cs typeface="Roboto"/>
                <a:sym typeface="Roboto"/>
              </a:defRPr>
            </a:pPr>
            <a:r>
              <a:t>If you want to reduce risk, you will take into account the ± uncertainty of the estimates, and the credibility level of the estimates too</a:t>
            </a:r>
            <a:r>
              <a:t>.</a:t>
            </a:r>
          </a:p>
          <a:p>
            <a:pPr algn="l">
              <a:defRPr sz="2800">
                <a:latin typeface="Roboto"/>
                <a:ea typeface="Roboto"/>
                <a:cs typeface="Roboto"/>
                <a:sym typeface="Roboto"/>
              </a:defRPr>
            </a:pPr>
          </a:p>
          <a:p>
            <a:pPr algn="l">
              <a:defRPr sz="2800">
                <a:latin typeface="Roboto"/>
                <a:ea typeface="Roboto"/>
                <a:cs typeface="Roboto"/>
                <a:sym typeface="Roboto"/>
              </a:defRPr>
            </a:pPr>
            <a:r>
              <a:t>Your choice</a:t>
            </a:r>
            <a:r>
              <a:t>.</a:t>
            </a:r>
          </a:p>
        </p:txBody>
      </p:sp>
      <p:sp>
        <p:nvSpPr>
          <p:cNvPr id="578" name="Łącznik prosty 4"/>
          <p:cNvSpPr/>
          <p:nvPr/>
        </p:nvSpPr>
        <p:spPr>
          <a:xfrm>
            <a:off x="-13886" y="2943414"/>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Slide Number"/>
          <p:cNvSpPr txBox="1"/>
          <p:nvPr>
            <p:ph type="sldNum" sz="quarter" idx="2"/>
          </p:nvPr>
        </p:nvSpPr>
        <p:spPr>
          <a:xfrm>
            <a:off x="11998696" y="9114112"/>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83" name="Grupa 2"/>
          <p:cNvGrpSpPr/>
          <p:nvPr/>
        </p:nvGrpSpPr>
        <p:grpSpPr>
          <a:xfrm>
            <a:off x="-13887" y="2864597"/>
            <a:ext cx="13762497" cy="6893002"/>
            <a:chOff x="0" y="0"/>
            <a:chExt cx="13762495" cy="6893000"/>
          </a:xfrm>
        </p:grpSpPr>
        <p:pic>
          <p:nvPicPr>
            <p:cNvPr id="581" name="Screenshot 2019-04-01 at 22.10.25.png" descr="Screenshot 2019-04-01 at 22.10.25.png"/>
            <p:cNvPicPr>
              <a:picLocks noChangeAspect="1"/>
            </p:cNvPicPr>
            <p:nvPr/>
          </p:nvPicPr>
          <p:blipFill>
            <a:blip r:embed="rId3">
              <a:extLst/>
            </a:blip>
            <a:srcRect l="0" t="6385" r="0" b="0"/>
            <a:stretch>
              <a:fillRect/>
            </a:stretch>
          </p:blipFill>
          <p:spPr>
            <a:xfrm>
              <a:off x="-1" y="-1"/>
              <a:ext cx="13004803" cy="6893003"/>
            </a:xfrm>
            <a:prstGeom prst="rect">
              <a:avLst/>
            </a:prstGeom>
            <a:ln w="12700" cap="flat">
              <a:noFill/>
              <a:miter lim="400000"/>
            </a:ln>
            <a:effectLst/>
          </p:spPr>
        </p:pic>
        <p:sp>
          <p:nvSpPr>
            <p:cNvPr id="582" name="Prostokąt 1"/>
            <p:cNvSpPr/>
            <p:nvPr/>
          </p:nvSpPr>
          <p:spPr>
            <a:xfrm>
              <a:off x="12181667" y="5765370"/>
              <a:ext cx="1580829" cy="110038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2200">
                  <a:solidFill>
                    <a:srgbClr val="FFFFFF"/>
                  </a:solidFill>
                </a:defRPr>
              </a:pPr>
            </a:p>
          </p:txBody>
        </p:sp>
      </p:grpSp>
      <p:sp>
        <p:nvSpPr>
          <p:cNvPr id="584"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lnSpc>
                <a:spcPct val="90000"/>
              </a:lnSpc>
              <a:defRPr b="1" sz="3400">
                <a:latin typeface="Roboto"/>
                <a:ea typeface="Roboto"/>
                <a:cs typeface="Roboto"/>
                <a:sym typeface="Roboto"/>
              </a:defRPr>
            </a:lvl1pPr>
          </a:lstStyle>
          <a:p>
            <a:pPr/>
            <a:r>
              <a:t>Presenting ‘Design Value-and-cost impacts’, with risks</a:t>
            </a:r>
          </a:p>
        </p:txBody>
      </p:sp>
      <p:sp>
        <p:nvSpPr>
          <p:cNvPr id="585" name="Łącznik prosty 9"/>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
        <p:nvSpPr>
          <p:cNvPr id="586" name="&lt;-FAKE NEWS CONTROL, 2018"/>
          <p:cNvSpPr txBox="1"/>
          <p:nvPr/>
        </p:nvSpPr>
        <p:spPr>
          <a:xfrm>
            <a:off x="1360330" y="1929719"/>
            <a:ext cx="7786329"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400">
                <a:solidFill>
                  <a:srgbClr val="FFFFFF"/>
                </a:solidFill>
                <a:latin typeface="Roboto"/>
                <a:ea typeface="Roboto"/>
                <a:cs typeface="Roboto"/>
                <a:sym typeface="Roboto"/>
              </a:defRPr>
            </a:pPr>
            <a:r>
              <a:t>EXAMPLE:   </a:t>
            </a:r>
            <a:r>
              <a:rPr b="0">
                <a:solidFill>
                  <a:srgbClr val="000000"/>
                </a:solidFill>
              </a:rPr>
              <a:t>The bar chart is from 2017 OSWA Workshop and using tool needsandmeans.com, </a:t>
            </a:r>
            <a:endParaRPr sz="2200">
              <a:latin typeface="+mn-lt"/>
              <a:ea typeface="+mn-ea"/>
              <a:cs typeface="+mn-cs"/>
              <a:sym typeface="Lucida Grande"/>
            </a:endParaRPr>
          </a:p>
          <a:p>
            <a:pPr>
              <a:defRPr sz="1400">
                <a:latin typeface="Roboto"/>
                <a:ea typeface="Roboto"/>
                <a:cs typeface="Roboto"/>
                <a:sym typeface="Roboto"/>
              </a:defRPr>
            </a:pPr>
            <a:r>
              <a:t>Project called = Global Education and Health</a:t>
            </a:r>
            <a:endParaRPr sz="2200">
              <a:latin typeface="+mn-lt"/>
              <a:ea typeface="+mn-ea"/>
              <a:cs typeface="+mn-cs"/>
              <a:sym typeface="Lucida Grande"/>
            </a:endParaRPr>
          </a:p>
          <a:p>
            <a:pPr>
              <a:defRPr sz="1400">
                <a:latin typeface="Roboto"/>
                <a:ea typeface="Roboto"/>
                <a:cs typeface="Roboto"/>
                <a:sym typeface="Roboto"/>
              </a:defRPr>
            </a:pPr>
            <a:r>
              <a:t>Sorted by High Value/cost wrt worst case</a:t>
            </a:r>
            <a:endParaRPr sz="2200">
              <a:latin typeface="+mn-lt"/>
              <a:ea typeface="+mn-ea"/>
              <a:cs typeface="+mn-cs"/>
              <a:sym typeface="Lucida Grande"/>
            </a:endParaR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00"/>
        </a:solidFill>
      </p:bgPr>
    </p:bg>
    <p:spTree>
      <p:nvGrpSpPr>
        <p:cNvPr id="1" name=""/>
        <p:cNvGrpSpPr/>
        <p:nvPr/>
      </p:nvGrpSpPr>
      <p:grpSpPr>
        <a:xfrm>
          <a:off x="0" y="0"/>
          <a:ext cx="0" cy="0"/>
          <a:chOff x="0" y="0"/>
          <a:chExt cx="0" cy="0"/>
        </a:xfrm>
      </p:grpSpPr>
      <p:sp>
        <p:nvSpPr>
          <p:cNvPr id="590" name="Due Diligence Doubtful:…"/>
          <p:cNvSpPr txBox="1"/>
          <p:nvPr>
            <p:ph type="ctrTitle"/>
          </p:nvPr>
        </p:nvSpPr>
        <p:spPr>
          <a:xfrm>
            <a:off x="1270000" y="244700"/>
            <a:ext cx="10464800" cy="2691684"/>
          </a:xfrm>
          <a:prstGeom prst="rect">
            <a:avLst/>
          </a:prstGeom>
        </p:spPr>
        <p:txBody>
          <a:bodyPr anchor="t"/>
          <a:lstStyle/>
          <a:p>
            <a:pPr algn="l" defTabSz="274320">
              <a:defRPr sz="1300">
                <a:latin typeface="Roboto"/>
                <a:ea typeface="Roboto"/>
                <a:cs typeface="Roboto"/>
                <a:sym typeface="Roboto"/>
              </a:defRPr>
            </a:pPr>
            <a:r>
              <a:t>  </a:t>
            </a:r>
            <a:endParaRPr>
              <a:latin typeface="+mn-lt"/>
              <a:ea typeface="+mn-ea"/>
              <a:cs typeface="+mn-cs"/>
              <a:sym typeface="Lucida Grande"/>
            </a:endParaRPr>
          </a:p>
          <a:p>
            <a:pPr algn="l" defTabSz="350520">
              <a:defRPr sz="4800">
                <a:latin typeface="Roboto"/>
                <a:ea typeface="Roboto"/>
                <a:cs typeface="Roboto"/>
                <a:sym typeface="Roboto"/>
              </a:defRPr>
            </a:pPr>
            <a:r>
              <a:t>You can set the stage for Incremental Investment with </a:t>
            </a:r>
            <a:r>
              <a:rPr b="1"/>
              <a:t>a One Week Project Startup</a:t>
            </a:r>
          </a:p>
        </p:txBody>
      </p:sp>
      <p:sp>
        <p:nvSpPr>
          <p:cNvPr id="591" name="Instead of looking at the past, and hoping it tells you about the future,…"/>
          <p:cNvSpPr txBox="1"/>
          <p:nvPr>
            <p:ph type="subTitle" idx="1"/>
          </p:nvPr>
        </p:nvSpPr>
        <p:spPr>
          <a:xfrm>
            <a:off x="1141210" y="3692612"/>
            <a:ext cx="11106599" cy="5116538"/>
          </a:xfrm>
          <a:prstGeom prst="rect">
            <a:avLst/>
          </a:prstGeom>
        </p:spPr>
        <p:txBody>
          <a:bodyPr/>
          <a:lstStyle>
            <a:lvl1pPr algn="l">
              <a:defRPr sz="2800">
                <a:latin typeface="Roboto"/>
                <a:ea typeface="Roboto"/>
                <a:cs typeface="Roboto"/>
                <a:sym typeface="Roboto"/>
              </a:defRPr>
            </a:lvl1pPr>
          </a:lstStyle>
          <a:p>
            <a:pPr/>
            <a:r>
              <a:t>One week should allow you to quantify values, estimate effects of strategies, and find early investment increments to get some experience with delivering value and investing.</a:t>
            </a:r>
          </a:p>
        </p:txBody>
      </p:sp>
      <p:sp>
        <p:nvSpPr>
          <p:cNvPr id="592" name="Łącznik prosty 4"/>
          <p:cNvSpPr/>
          <p:nvPr/>
        </p:nvSpPr>
        <p:spPr>
          <a:xfrm>
            <a:off x="-13886" y="2943414"/>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We practice a 1 week project startup…"/>
          <p:cNvSpPr txBox="1"/>
          <p:nvPr>
            <p:ph type="body" idx="1"/>
          </p:nvPr>
        </p:nvSpPr>
        <p:spPr>
          <a:xfrm>
            <a:off x="1269998" y="2433242"/>
            <a:ext cx="10759444" cy="6236626"/>
          </a:xfrm>
          <a:prstGeom prst="rect">
            <a:avLst/>
          </a:prstGeom>
        </p:spPr>
        <p:txBody>
          <a:bodyPr/>
          <a:lstStyle/>
          <a:p>
            <a:pPr marL="414173" indent="-414173" defTabSz="578712">
              <a:lnSpc>
                <a:spcPct val="150000"/>
              </a:lnSpc>
              <a:defRPr sz="2800">
                <a:latin typeface="Roboto"/>
                <a:ea typeface="Roboto"/>
                <a:cs typeface="Roboto"/>
                <a:sym typeface="Roboto"/>
              </a:defRPr>
            </a:pPr>
            <a:r>
              <a:t>We practice a 1 week project startup</a:t>
            </a:r>
            <a:endParaRPr sz="3300"/>
          </a:p>
          <a:p>
            <a:pPr marL="414173" indent="-414173" defTabSz="578712">
              <a:lnSpc>
                <a:spcPct val="150000"/>
              </a:lnSpc>
              <a:defRPr sz="2800">
                <a:latin typeface="Roboto"/>
                <a:ea typeface="Roboto"/>
                <a:cs typeface="Roboto"/>
                <a:sym typeface="Roboto"/>
              </a:defRPr>
            </a:pPr>
            <a:r>
              <a:t>follow by weeks of value stream delivery</a:t>
            </a:r>
            <a:endParaRPr sz="3300"/>
          </a:p>
          <a:p>
            <a:pPr marL="414173" indent="-414173" defTabSz="578712">
              <a:lnSpc>
                <a:spcPct val="150000"/>
              </a:lnSpc>
              <a:defRPr sz="2800">
                <a:latin typeface="Roboto"/>
                <a:ea typeface="Roboto"/>
                <a:cs typeface="Roboto"/>
                <a:sym typeface="Roboto"/>
              </a:defRPr>
            </a:pPr>
            <a:r>
              <a:t>of increments of the value objectives</a:t>
            </a:r>
            <a:endParaRPr sz="3300"/>
          </a:p>
          <a:p>
            <a:pPr marL="414173" indent="-414173" defTabSz="578712">
              <a:lnSpc>
                <a:spcPct val="150000"/>
              </a:lnSpc>
              <a:defRPr sz="2800">
                <a:latin typeface="Roboto"/>
                <a:ea typeface="Roboto"/>
                <a:cs typeface="Roboto"/>
                <a:sym typeface="Roboto"/>
              </a:defRPr>
            </a:pPr>
            <a:r>
              <a:t>day 1, the top 10 critical value objectives are drafted</a:t>
            </a:r>
            <a:endParaRPr sz="3300"/>
          </a:p>
          <a:p>
            <a:pPr marL="414173" indent="-414173" defTabSz="578712">
              <a:lnSpc>
                <a:spcPct val="150000"/>
              </a:lnSpc>
              <a:defRPr sz="2800">
                <a:latin typeface="Roboto"/>
                <a:ea typeface="Roboto"/>
                <a:cs typeface="Roboto"/>
                <a:sym typeface="Roboto"/>
              </a:defRPr>
            </a:pPr>
            <a:r>
              <a:t>day 4 the next week value delivery ‘sprint’ is planned</a:t>
            </a:r>
          </a:p>
        </p:txBody>
      </p:sp>
      <p:sp>
        <p:nvSpPr>
          <p:cNvPr id="595" name="Slide Number"/>
          <p:cNvSpPr txBox="1"/>
          <p:nvPr>
            <p:ph type="sldNum" sz="quarter" idx="2"/>
          </p:nvPr>
        </p:nvSpPr>
        <p:spPr>
          <a:xfrm>
            <a:off x="11658093" y="8886613"/>
            <a:ext cx="371345" cy="4221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6" name="image4.png" descr="image4.png"/>
          <p:cNvPicPr>
            <a:picLocks noChangeAspect="1"/>
          </p:cNvPicPr>
          <p:nvPr/>
        </p:nvPicPr>
        <p:blipFill>
          <a:blip r:embed="rId2">
            <a:extLst/>
          </a:blip>
          <a:srcRect l="1954" t="1546" r="2705" b="73161"/>
          <a:stretch>
            <a:fillRect/>
          </a:stretch>
        </p:blipFill>
        <p:spPr>
          <a:xfrm>
            <a:off x="1269999" y="7104306"/>
            <a:ext cx="5269090" cy="1782307"/>
          </a:xfrm>
          <a:prstGeom prst="rect">
            <a:avLst/>
          </a:prstGeom>
          <a:ln w="12700">
            <a:miter lim="400000"/>
          </a:ln>
        </p:spPr>
      </p:pic>
      <p:sp>
        <p:nvSpPr>
          <p:cNvPr id="597" name="www.gilb.com/dl568"/>
          <p:cNvSpPr txBox="1"/>
          <p:nvPr/>
        </p:nvSpPr>
        <p:spPr>
          <a:xfrm>
            <a:off x="6833730" y="8320630"/>
            <a:ext cx="3599405" cy="565982"/>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ctr" defTabSz="650240">
              <a:lnSpc>
                <a:spcPct val="117999"/>
              </a:lnSpc>
              <a:defRPr b="1" sz="2800" u="sng">
                <a:solidFill>
                  <a:srgbClr val="0000FF"/>
                </a:solidFill>
                <a:uFill>
                  <a:solidFill>
                    <a:srgbClr val="0000FF"/>
                  </a:solidFill>
                </a:uFill>
                <a:latin typeface="Helvetica Neue"/>
                <a:ea typeface="Helvetica Neue"/>
                <a:cs typeface="Helvetica Neue"/>
                <a:sym typeface="Helvetica Neue"/>
                <a:hlinkClick r:id="rId3" invalidUrl="" action="" tgtFrame="" tooltip="" history="1" highlightClick="0" endSnd="0"/>
              </a:defRPr>
            </a:lvl1pPr>
          </a:lstStyle>
          <a:p>
            <a:pPr/>
            <a:r>
              <a:rPr>
                <a:hlinkClick r:id="rId3" invalidUrl="" action="" tgtFrame="" tooltip="" history="1" highlightClick="0" endSnd="0"/>
              </a:rPr>
              <a:t>www.gilb.com/dl568</a:t>
            </a:r>
          </a:p>
        </p:txBody>
      </p:sp>
      <p:sp>
        <p:nvSpPr>
          <p:cNvPr id="598" name="Evidence-based Dynamic Investment…"/>
          <p:cNvSpPr txBox="1"/>
          <p:nvPr/>
        </p:nvSpPr>
        <p:spPr>
          <a:xfrm>
            <a:off x="1270000" y="673100"/>
            <a:ext cx="11734800" cy="9505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69463">
              <a:lnSpc>
                <a:spcPct val="80000"/>
              </a:lnSpc>
              <a:defRPr b="1" sz="3038">
                <a:latin typeface="Roboto"/>
                <a:ea typeface="Roboto"/>
                <a:cs typeface="Roboto"/>
                <a:sym typeface="Roboto"/>
              </a:defRPr>
            </a:lvl1pPr>
          </a:lstStyle>
          <a:p>
            <a:pPr/>
            <a:r>
              <a:t>The One-Week Project-Startup Process to launch real value delivery</a:t>
            </a:r>
          </a:p>
        </p:txBody>
      </p:sp>
      <p:sp>
        <p:nvSpPr>
          <p:cNvPr id="599" name="Łącznik prosty 7"/>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Slide Number"/>
          <p:cNvSpPr txBox="1"/>
          <p:nvPr>
            <p:ph type="sldNum" sz="quarter" idx="2"/>
          </p:nvPr>
        </p:nvSpPr>
        <p:spPr>
          <a:xfrm>
            <a:off x="11998696" y="9114112"/>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02"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79044">
              <a:defRPr b="1" sz="4000">
                <a:latin typeface="Roboto"/>
                <a:ea typeface="Roboto"/>
                <a:cs typeface="Roboto"/>
                <a:sym typeface="Roboto"/>
              </a:defRPr>
            </a:lvl1pPr>
          </a:lstStyle>
          <a:p>
            <a:pPr/>
            <a:r>
              <a:t>The ´Evo´ Planning Week at DoD</a:t>
            </a:r>
          </a:p>
        </p:txBody>
      </p:sp>
      <p:sp>
        <p:nvSpPr>
          <p:cNvPr id="603" name="Łącznik prosty 13"/>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
        <p:nvSpPr>
          <p:cNvPr id="604" name="Prostokąt 5"/>
          <p:cNvSpPr txBox="1"/>
          <p:nvPr/>
        </p:nvSpPr>
        <p:spPr>
          <a:xfrm>
            <a:off x="1269999" y="2347885"/>
            <a:ext cx="11084564" cy="7406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000">
                <a:latin typeface="Roboto"/>
                <a:ea typeface="Roboto"/>
                <a:cs typeface="Roboto"/>
                <a:sym typeface="Roboto"/>
              </a:defRPr>
            </a:pPr>
            <a:r>
              <a:t>Monday</a:t>
            </a:r>
          </a:p>
          <a:p>
            <a:pPr lvl="3" marL="712787" indent="-355600">
              <a:buSzPct val="100000"/>
              <a:buFont typeface="Arial"/>
              <a:buChar char="•"/>
              <a:defRPr sz="2000">
                <a:latin typeface="Roboto"/>
                <a:ea typeface="Roboto"/>
                <a:cs typeface="Roboto"/>
                <a:sym typeface="Roboto"/>
              </a:defRPr>
            </a:pPr>
            <a:r>
              <a:t>Define top Ten critical objectives, quantitatively</a:t>
            </a:r>
          </a:p>
          <a:p>
            <a:pPr lvl="3" marL="712787" indent="-355600">
              <a:buSzPct val="100000"/>
              <a:buFont typeface="Arial"/>
              <a:buChar char="•"/>
              <a:defRPr sz="2000">
                <a:latin typeface="Roboto"/>
                <a:ea typeface="Roboto"/>
                <a:cs typeface="Roboto"/>
                <a:sym typeface="Roboto"/>
              </a:defRPr>
            </a:pPr>
            <a:r>
              <a:t>Agree that thee are the main points of the effort/project</a:t>
            </a:r>
          </a:p>
          <a:p>
            <a:pPr lvl="3" marL="342900" indent="-342900">
              <a:buSzPct val="100000"/>
              <a:buFont typeface="Arial"/>
              <a:buChar char="•"/>
              <a:defRPr sz="2000">
                <a:latin typeface="Roboto"/>
                <a:ea typeface="Roboto"/>
                <a:cs typeface="Roboto"/>
                <a:sym typeface="Roboto"/>
              </a:defRPr>
            </a:pPr>
          </a:p>
          <a:p>
            <a:pPr>
              <a:defRPr b="1" sz="2000">
                <a:latin typeface="Roboto"/>
                <a:ea typeface="Roboto"/>
                <a:cs typeface="Roboto"/>
                <a:sym typeface="Roboto"/>
              </a:defRPr>
            </a:pPr>
            <a:r>
              <a:t>Tuesday</a:t>
            </a:r>
          </a:p>
          <a:p>
            <a:pPr marL="712787" indent="-355600">
              <a:buSzPct val="100000"/>
              <a:buFont typeface="Arial"/>
              <a:buChar char="•"/>
              <a:defRPr sz="2000">
                <a:latin typeface="Roboto"/>
                <a:ea typeface="Roboto"/>
                <a:cs typeface="Roboto"/>
                <a:sym typeface="Roboto"/>
              </a:defRPr>
            </a:pPr>
            <a:r>
              <a:t>Define roughly the top ten most powerful  strategies for enabling us to reach our objectives on time</a:t>
            </a:r>
          </a:p>
          <a:p>
            <a:pPr>
              <a:defRPr sz="2000">
                <a:latin typeface="Roboto"/>
                <a:ea typeface="Roboto"/>
                <a:cs typeface="Roboto"/>
                <a:sym typeface="Roboto"/>
              </a:defRPr>
            </a:pPr>
          </a:p>
          <a:p>
            <a:pPr>
              <a:defRPr b="1" sz="2000">
                <a:latin typeface="Roboto"/>
                <a:ea typeface="Roboto"/>
                <a:cs typeface="Roboto"/>
                <a:sym typeface="Roboto"/>
              </a:defRPr>
            </a:pPr>
            <a:r>
              <a:t>Wednesday</a:t>
            </a:r>
          </a:p>
          <a:p>
            <a:pPr marL="712787" indent="-355600">
              <a:buSzPct val="100000"/>
              <a:buFont typeface="Arial"/>
              <a:buChar char="•"/>
              <a:defRPr sz="2000">
                <a:latin typeface="Roboto"/>
                <a:ea typeface="Roboto"/>
                <a:cs typeface="Roboto"/>
                <a:sym typeface="Roboto"/>
              </a:defRPr>
            </a:pPr>
            <a:r>
              <a:t>Make an Impact Estimation Table for Objectives/Strategies</a:t>
            </a:r>
          </a:p>
          <a:p>
            <a:pPr marL="712787" indent="-355600">
              <a:buSzPct val="100000"/>
              <a:buFont typeface="Arial"/>
              <a:buChar char="•"/>
              <a:defRPr sz="2000">
                <a:latin typeface="Roboto"/>
                <a:ea typeface="Roboto"/>
                <a:cs typeface="Roboto"/>
                <a:sym typeface="Roboto"/>
              </a:defRPr>
            </a:pPr>
            <a:r>
              <a:t>Sanity Test: do we seem to have enough powerful strategies to get to our Goals, with a reasonable safety margin?</a:t>
            </a:r>
            <a:endParaRPr>
              <a:latin typeface="+mj-lt"/>
              <a:ea typeface="+mj-ea"/>
              <a:cs typeface="+mj-cs"/>
              <a:sym typeface="Helvetica"/>
            </a:endParaRPr>
          </a:p>
          <a:p>
            <a:pPr marL="712787" indent="-355600">
              <a:buSzPct val="100000"/>
              <a:buFont typeface="Arial"/>
              <a:buChar char="•"/>
              <a:defRPr sz="2000">
                <a:latin typeface="Roboto"/>
                <a:ea typeface="Roboto"/>
                <a:cs typeface="Roboto"/>
                <a:sym typeface="Roboto"/>
              </a:defRPr>
            </a:pPr>
            <a:r>
              <a:t>A tool for decomposing the value steps and seeing best value for resources</a:t>
            </a:r>
          </a:p>
          <a:p>
            <a:pPr>
              <a:defRPr b="1" sz="2000">
                <a:latin typeface="Roboto"/>
                <a:ea typeface="Roboto"/>
                <a:cs typeface="Roboto"/>
                <a:sym typeface="Roboto"/>
              </a:defRPr>
            </a:pPr>
          </a:p>
          <a:p>
            <a:pPr>
              <a:defRPr b="1" sz="2000">
                <a:latin typeface="Roboto"/>
                <a:ea typeface="Roboto"/>
                <a:cs typeface="Roboto"/>
                <a:sym typeface="Roboto"/>
              </a:defRPr>
            </a:pPr>
            <a:r>
              <a:t>Thursday</a:t>
            </a:r>
          </a:p>
          <a:p>
            <a:pPr marL="712787" indent="-355600">
              <a:buSzPct val="100000"/>
              <a:buFont typeface="Arial"/>
              <a:buChar char="•"/>
              <a:defRPr sz="2000">
                <a:latin typeface="Roboto"/>
                <a:ea typeface="Roboto"/>
                <a:cs typeface="Roboto"/>
                <a:sym typeface="Roboto"/>
              </a:defRPr>
            </a:pPr>
            <a:r>
              <a:t>Divide into rough delivery steps (annual, quarterly)</a:t>
            </a:r>
            <a:endParaRPr>
              <a:latin typeface="+mj-lt"/>
              <a:ea typeface="+mj-ea"/>
              <a:cs typeface="+mj-cs"/>
              <a:sym typeface="Helvetica"/>
            </a:endParaRPr>
          </a:p>
          <a:p>
            <a:pPr marL="712787" indent="-355600">
              <a:buSzPct val="100000"/>
              <a:buFont typeface="Arial"/>
              <a:buChar char="•"/>
              <a:defRPr sz="2000">
                <a:latin typeface="Roboto"/>
                <a:ea typeface="Roboto"/>
                <a:cs typeface="Roboto"/>
                <a:sym typeface="Roboto"/>
              </a:defRPr>
            </a:pPr>
            <a:r>
              <a:t>Derive a delivery step for ‘Next Week’</a:t>
            </a:r>
            <a:endParaRPr>
              <a:latin typeface="+mj-lt"/>
              <a:ea typeface="+mj-ea"/>
              <a:cs typeface="+mj-cs"/>
              <a:sym typeface="Helvetica"/>
            </a:endParaRPr>
          </a:p>
          <a:p>
            <a:pPr>
              <a:defRPr b="1" sz="2000">
                <a:latin typeface="Roboto"/>
                <a:ea typeface="Roboto"/>
                <a:cs typeface="Roboto"/>
                <a:sym typeface="Roboto"/>
              </a:defRPr>
            </a:pPr>
          </a:p>
          <a:p>
            <a:pPr>
              <a:defRPr b="1" sz="2000">
                <a:latin typeface="Roboto"/>
                <a:ea typeface="Roboto"/>
                <a:cs typeface="Roboto"/>
                <a:sym typeface="Roboto"/>
              </a:defRPr>
            </a:pPr>
            <a:r>
              <a:t>Friday</a:t>
            </a:r>
          </a:p>
          <a:p>
            <a:pPr marL="712787" indent="-355600">
              <a:buSzPct val="100000"/>
              <a:buFont typeface="Arial"/>
              <a:buChar char="•"/>
              <a:defRPr sz="2000">
                <a:latin typeface="Roboto"/>
                <a:ea typeface="Roboto"/>
                <a:cs typeface="Roboto"/>
                <a:sym typeface="Roboto"/>
              </a:defRPr>
            </a:pPr>
            <a:r>
              <a:t>Present these plans to approval manager (Brigadier General Pellicci)  </a:t>
            </a:r>
            <a:endParaRPr>
              <a:latin typeface="+mj-lt"/>
              <a:ea typeface="+mj-ea"/>
              <a:cs typeface="+mj-cs"/>
              <a:sym typeface="Helvetica"/>
            </a:endParaRPr>
          </a:p>
          <a:p>
            <a:pPr marL="712787" indent="-355600">
              <a:buSzPct val="100000"/>
              <a:buFont typeface="Arial"/>
              <a:buChar char="•"/>
              <a:defRPr sz="2000">
                <a:latin typeface="Roboto"/>
                <a:ea typeface="Roboto"/>
                <a:cs typeface="Roboto"/>
                <a:sym typeface="Roboto"/>
              </a:defRPr>
            </a:pPr>
            <a:r>
              <a:t>get approval to deliver next week</a:t>
            </a:r>
          </a:p>
          <a:p>
            <a:pPr>
              <a:defRPr sz="2000">
                <a:latin typeface="Roboto"/>
                <a:ea typeface="Roboto"/>
                <a:cs typeface="Roboto"/>
                <a:sym typeface="Roboto"/>
              </a:defRPr>
            </a:pPr>
          </a:p>
          <a:p>
            <a:pPr>
              <a:defRPr sz="2000">
                <a:latin typeface="Roboto"/>
                <a:ea typeface="Roboto"/>
                <a:cs typeface="Roboto"/>
                <a:sym typeface="Roboto"/>
              </a:defRPr>
            </a:pPr>
            <a:r>
              <a:t>(they can´t resist results next week!</a:t>
            </a:r>
            <a:endParaRPr>
              <a:latin typeface="+mj-lt"/>
              <a:ea typeface="+mj-ea"/>
              <a:cs typeface="+mj-cs"/>
              <a:sym typeface="Helvetica"/>
            </a:endParaR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B00"/>
        </a:solidFill>
      </p:bgPr>
    </p:bg>
    <p:spTree>
      <p:nvGrpSpPr>
        <p:cNvPr id="1" name=""/>
        <p:cNvGrpSpPr/>
        <p:nvPr/>
      </p:nvGrpSpPr>
      <p:grpSpPr>
        <a:xfrm>
          <a:off x="0" y="0"/>
          <a:ext cx="0" cy="0"/>
          <a:chOff x="0" y="0"/>
          <a:chExt cx="0" cy="0"/>
        </a:xfrm>
      </p:grpSpPr>
      <p:sp>
        <p:nvSpPr>
          <p:cNvPr id="233" name="The core of your effort must be, the critical few value requirements…"/>
          <p:cNvSpPr txBox="1"/>
          <p:nvPr>
            <p:ph type="body" idx="1"/>
          </p:nvPr>
        </p:nvSpPr>
        <p:spPr>
          <a:xfrm>
            <a:off x="673100" y="2692400"/>
            <a:ext cx="9829800" cy="6793056"/>
          </a:xfrm>
          <a:prstGeom prst="rect">
            <a:avLst/>
          </a:prstGeom>
        </p:spPr>
        <p:txBody>
          <a:bodyPr/>
          <a:lstStyle/>
          <a:p>
            <a:pPr marL="437674" indent="-437674" defTabSz="429995">
              <a:spcBef>
                <a:spcPts val="400"/>
              </a:spcBef>
              <a:defRPr sz="3500">
                <a:latin typeface="Roboto"/>
                <a:ea typeface="Roboto"/>
                <a:cs typeface="Roboto"/>
                <a:sym typeface="Roboto"/>
              </a:defRPr>
            </a:pPr>
            <a:r>
              <a:t>The core of your effort must be, </a:t>
            </a:r>
          </a:p>
          <a:p>
            <a:pPr marL="0" indent="0" defTabSz="429995">
              <a:spcBef>
                <a:spcPts val="400"/>
              </a:spcBef>
              <a:buSzTx/>
              <a:buNone/>
              <a:defRPr sz="3500">
                <a:latin typeface="Roboto"/>
                <a:ea typeface="Roboto"/>
                <a:cs typeface="Roboto"/>
                <a:sym typeface="Roboto"/>
              </a:defRPr>
            </a:pPr>
            <a:r>
              <a:t>    the </a:t>
            </a:r>
            <a:r>
              <a:rPr i="1"/>
              <a:t>critical few</a:t>
            </a:r>
            <a:r>
              <a:t> </a:t>
            </a:r>
            <a:r>
              <a:rPr b="1"/>
              <a:t>value</a:t>
            </a:r>
            <a:r>
              <a:t> requirements</a:t>
            </a:r>
          </a:p>
          <a:p>
            <a:pPr marL="0" indent="0" defTabSz="429995">
              <a:spcBef>
                <a:spcPts val="400"/>
              </a:spcBef>
              <a:buSzTx/>
              <a:buNone/>
              <a:defRPr sz="3500">
                <a:latin typeface="Roboto"/>
                <a:ea typeface="Roboto"/>
                <a:cs typeface="Roboto"/>
                <a:sym typeface="Roboto"/>
              </a:defRPr>
            </a:pPr>
          </a:p>
          <a:p>
            <a:pPr marL="437674" indent="-437674" defTabSz="429995">
              <a:spcBef>
                <a:spcPts val="400"/>
              </a:spcBef>
              <a:defRPr sz="3500">
                <a:latin typeface="Roboto"/>
                <a:ea typeface="Roboto"/>
                <a:cs typeface="Roboto"/>
                <a:sym typeface="Roboto"/>
              </a:defRPr>
            </a:pPr>
            <a:r>
              <a:t>They must be </a:t>
            </a:r>
            <a:r>
              <a:rPr b="1" i="1"/>
              <a:t>quantified</a:t>
            </a:r>
            <a:r>
              <a:t>, </a:t>
            </a:r>
            <a:r>
              <a:rPr b="1"/>
              <a:t>no</a:t>
            </a:r>
            <a:r>
              <a:t> exceptions </a:t>
            </a:r>
          </a:p>
          <a:p>
            <a:pPr marL="437674" indent="-437674" defTabSz="429995">
              <a:spcBef>
                <a:spcPts val="400"/>
              </a:spcBef>
              <a:defRPr sz="3500">
                <a:latin typeface="Roboto"/>
                <a:ea typeface="Roboto"/>
                <a:cs typeface="Roboto"/>
                <a:sym typeface="Roboto"/>
              </a:defRPr>
            </a:pPr>
          </a:p>
          <a:p>
            <a:pPr marL="0" indent="0" defTabSz="429995">
              <a:spcBef>
                <a:spcPts val="400"/>
              </a:spcBef>
              <a:buSzTx/>
              <a:buNone/>
              <a:defRPr sz="3500">
                <a:latin typeface="Roboto"/>
                <a:ea typeface="Roboto"/>
                <a:cs typeface="Roboto"/>
                <a:sym typeface="Roboto"/>
              </a:defRPr>
            </a:pPr>
          </a:p>
          <a:p>
            <a:pPr lvl="1" marL="0" indent="429995" defTabSz="429995">
              <a:spcBef>
                <a:spcPts val="400"/>
              </a:spcBef>
              <a:buSzTx/>
              <a:buNone/>
              <a:defRPr b="1" sz="2800">
                <a:solidFill>
                  <a:schemeClr val="accent4"/>
                </a:solidFill>
                <a:latin typeface="Roboto"/>
                <a:ea typeface="Roboto"/>
                <a:cs typeface="Roboto"/>
                <a:sym typeface="Roboto"/>
              </a:defRPr>
            </a:pPr>
            <a:r>
              <a:t> EXAMPLE:  </a:t>
            </a:r>
            <a:r>
              <a:rPr b="0">
                <a:solidFill>
                  <a:srgbClr val="000000"/>
                </a:solidFill>
              </a:rPr>
              <a:t>clarity, tracking, responsibility, motivation, </a:t>
            </a:r>
          </a:p>
          <a:p>
            <a:pPr lvl="1" marL="0" indent="429995" defTabSz="429995">
              <a:spcBef>
                <a:spcPts val="400"/>
              </a:spcBef>
              <a:buSzTx/>
              <a:buNone/>
              <a:defRPr sz="2800">
                <a:latin typeface="Roboto"/>
                <a:ea typeface="Roboto"/>
                <a:cs typeface="Roboto"/>
                <a:sym typeface="Roboto"/>
              </a:defRPr>
            </a:pPr>
            <a:r>
              <a:t>                      sync with designs, priority</a:t>
            </a:r>
            <a:endParaRPr sz="3500"/>
          </a:p>
          <a:p>
            <a:pPr lvl="1" marL="0" indent="429995" defTabSz="429995">
              <a:spcBef>
                <a:spcPts val="400"/>
              </a:spcBef>
              <a:buSzTx/>
              <a:buNone/>
              <a:defRPr sz="1600">
                <a:latin typeface="Roboto"/>
                <a:ea typeface="Roboto"/>
                <a:cs typeface="Roboto"/>
                <a:sym typeface="Roboto"/>
              </a:defRPr>
            </a:pPr>
          </a:p>
          <a:p>
            <a:pPr lvl="1" marL="0" indent="429995" defTabSz="429995">
              <a:spcBef>
                <a:spcPts val="400"/>
              </a:spcBef>
              <a:buSzTx/>
              <a:buNone/>
              <a:defRPr sz="1600">
                <a:latin typeface="Roboto"/>
                <a:ea typeface="Roboto"/>
                <a:cs typeface="Roboto"/>
                <a:sym typeface="Roboto"/>
              </a:defRPr>
            </a:pPr>
          </a:p>
          <a:p>
            <a:pPr lvl="1" marL="0" indent="429995" defTabSz="429995">
              <a:spcBef>
                <a:spcPts val="400"/>
              </a:spcBef>
              <a:buSzTx/>
              <a:buNone/>
              <a:defRPr sz="1600">
                <a:latin typeface="Roboto"/>
                <a:ea typeface="Roboto"/>
                <a:cs typeface="Roboto"/>
                <a:sym typeface="Roboto"/>
              </a:defRPr>
            </a:pPr>
          </a:p>
          <a:p>
            <a:pPr lvl="1" marL="0" indent="429995" defTabSz="429995">
              <a:spcBef>
                <a:spcPts val="400"/>
              </a:spcBef>
              <a:buSzTx/>
              <a:buNone/>
              <a:defRPr sz="1600">
                <a:latin typeface="Roboto"/>
                <a:ea typeface="Roboto"/>
                <a:cs typeface="Roboto"/>
                <a:sym typeface="Roboto"/>
              </a:defRPr>
            </a:pPr>
          </a:p>
          <a:p>
            <a:pPr lvl="1" marL="0" indent="429995" defTabSz="429995">
              <a:spcBef>
                <a:spcPts val="400"/>
              </a:spcBef>
              <a:buSzTx/>
              <a:buNone/>
              <a:defRPr sz="1600">
                <a:latin typeface="Roboto"/>
                <a:ea typeface="Roboto"/>
                <a:cs typeface="Roboto"/>
                <a:sym typeface="Roboto"/>
              </a:defRPr>
            </a:pPr>
          </a:p>
          <a:p>
            <a:pPr lvl="1" marL="0" indent="429995" defTabSz="429995">
              <a:spcBef>
                <a:spcPts val="400"/>
              </a:spcBef>
              <a:buSzTx/>
              <a:buNone/>
              <a:defRPr sz="1600">
                <a:latin typeface="Roboto"/>
                <a:ea typeface="Roboto"/>
                <a:cs typeface="Roboto"/>
                <a:sym typeface="Roboto"/>
              </a:defRPr>
            </a:pPr>
          </a:p>
          <a:p>
            <a:pPr lvl="1" marL="0" indent="429995" defTabSz="429995">
              <a:spcBef>
                <a:spcPts val="400"/>
              </a:spcBef>
              <a:buSzTx/>
              <a:buNone/>
              <a:defRPr sz="1600">
                <a:latin typeface="Roboto"/>
                <a:ea typeface="Roboto"/>
                <a:cs typeface="Roboto"/>
                <a:sym typeface="Roboto"/>
              </a:defRPr>
            </a:pPr>
            <a:r>
              <a:t>More detail: see your ‘Innovative Creativity’ book Chapter 1 “Setting Creativity Objectives”</a:t>
            </a:r>
          </a:p>
        </p:txBody>
      </p:sp>
      <p:sp>
        <p:nvSpPr>
          <p:cNvPr id="234" name="Slide Number"/>
          <p:cNvSpPr txBox="1"/>
          <p:nvPr>
            <p:ph type="sldNum" sz="quarter" idx="2"/>
          </p:nvPr>
        </p:nvSpPr>
        <p:spPr>
          <a:xfrm>
            <a:off x="12097516" y="9114111"/>
            <a:ext cx="257045" cy="4221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5" name="Evidence-based Dynamic Investment…"/>
          <p:cNvSpPr txBox="1"/>
          <p:nvPr/>
        </p:nvSpPr>
        <p:spPr>
          <a:xfrm>
            <a:off x="673100" y="673100"/>
            <a:ext cx="12331700" cy="16732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64672">
              <a:lnSpc>
                <a:spcPct val="90000"/>
              </a:lnSpc>
              <a:defRPr b="1" sz="5238">
                <a:latin typeface="Roboto"/>
                <a:ea typeface="Roboto"/>
                <a:cs typeface="Roboto"/>
                <a:sym typeface="Roboto"/>
              </a:defRPr>
            </a:pPr>
            <a:r>
              <a:t>Creating Competitive Value Visions, </a:t>
            </a:r>
          </a:p>
          <a:p>
            <a:pPr defTabSz="464672">
              <a:lnSpc>
                <a:spcPct val="90000"/>
              </a:lnSpc>
              <a:defRPr b="1" sz="5238">
                <a:latin typeface="Roboto"/>
                <a:ea typeface="Roboto"/>
                <a:cs typeface="Roboto"/>
                <a:sym typeface="Roboto"/>
              </a:defRPr>
            </a:pPr>
            <a:r>
              <a:t>quantitatively</a:t>
            </a:r>
          </a:p>
        </p:txBody>
      </p:sp>
      <p:sp>
        <p:nvSpPr>
          <p:cNvPr id="236" name="Łącznik prosty 7"/>
          <p:cNvSpPr/>
          <p:nvPr/>
        </p:nvSpPr>
        <p:spPr>
          <a:xfrm flipV="1">
            <a:off x="-1" y="5778499"/>
            <a:ext cx="13004802" cy="8890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608" name="Due Diligence Doubtful:…"/>
          <p:cNvSpPr txBox="1"/>
          <p:nvPr/>
        </p:nvSpPr>
        <p:spPr>
          <a:xfrm>
            <a:off x="1560786" y="2853559"/>
            <a:ext cx="10326414" cy="60697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274320">
              <a:defRPr b="1" sz="4800">
                <a:solidFill>
                  <a:srgbClr val="FFFFFF"/>
                </a:solidFill>
                <a:latin typeface="Roboto"/>
                <a:ea typeface="Roboto"/>
                <a:cs typeface="Roboto"/>
                <a:sym typeface="Roboto"/>
              </a:defRPr>
            </a:pPr>
            <a:r>
              <a:t>Life is pretty simple:</a:t>
            </a:r>
            <a:endParaRPr sz="1300">
              <a:latin typeface="+mn-lt"/>
              <a:ea typeface="+mn-ea"/>
              <a:cs typeface="+mn-cs"/>
              <a:sym typeface="Lucida Grande"/>
            </a:endParaRPr>
          </a:p>
          <a:p>
            <a:pPr defTabSz="274320">
              <a:defRPr b="1" sz="4800">
                <a:solidFill>
                  <a:srgbClr val="FFFFFF"/>
                </a:solidFill>
                <a:latin typeface="Roboto"/>
                <a:ea typeface="Roboto"/>
                <a:cs typeface="Roboto"/>
                <a:sym typeface="Roboto"/>
              </a:defRPr>
            </a:pPr>
            <a:r>
              <a:t>You do some stuff. Most fails. Some works. You do more of what works. If it works big, others quickly copy it.</a:t>
            </a:r>
            <a:endParaRPr sz="1300">
              <a:latin typeface="+mn-lt"/>
              <a:ea typeface="+mn-ea"/>
              <a:cs typeface="+mn-cs"/>
              <a:sym typeface="Lucida Grande"/>
            </a:endParaRPr>
          </a:p>
          <a:p>
            <a:pPr defTabSz="274320">
              <a:defRPr b="1" sz="4800">
                <a:solidFill>
                  <a:srgbClr val="FFFFFF"/>
                </a:solidFill>
                <a:latin typeface="Roboto"/>
                <a:ea typeface="Roboto"/>
                <a:cs typeface="Roboto"/>
                <a:sym typeface="Roboto"/>
              </a:defRPr>
            </a:pPr>
            <a:r>
              <a:t>																							</a:t>
            </a:r>
            <a:endParaRPr sz="1300">
              <a:latin typeface="+mn-lt"/>
              <a:ea typeface="+mn-ea"/>
              <a:cs typeface="+mn-cs"/>
              <a:sym typeface="Lucida Grande"/>
            </a:endParaRPr>
          </a:p>
          <a:p>
            <a:pPr algn="r" defTabSz="274320">
              <a:defRPr i="1" sz="4800">
                <a:solidFill>
                  <a:srgbClr val="FFFFFF"/>
                </a:solidFill>
                <a:latin typeface="Roboto"/>
                <a:ea typeface="Roboto"/>
                <a:cs typeface="Roboto"/>
                <a:sym typeface="Roboto"/>
              </a:defRPr>
            </a:pPr>
            <a:r>
              <a:t>- Leonardo da Vinci </a:t>
            </a:r>
          </a:p>
        </p:txBody>
      </p:sp>
      <p:sp>
        <p:nvSpPr>
          <p:cNvPr id="609" name="Evidence-based Dynamic Investment…"/>
          <p:cNvSpPr txBox="1"/>
          <p:nvPr/>
        </p:nvSpPr>
        <p:spPr>
          <a:xfrm>
            <a:off x="445813" y="2102725"/>
            <a:ext cx="11734801"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79044">
              <a:defRPr b="1" sz="15000">
                <a:solidFill>
                  <a:srgbClr val="FFFFFF"/>
                </a:solidFill>
                <a:latin typeface="Roboto"/>
                <a:ea typeface="Roboto"/>
                <a:cs typeface="Roboto"/>
                <a:sym typeface="Roboto"/>
              </a:defRPr>
            </a:lvl1pPr>
          </a:lstStyle>
          <a:p>
            <a:pPr/>
            <a:r>
              <a:t>”</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Innovative Creativity…"/>
          <p:cNvSpPr txBox="1"/>
          <p:nvPr>
            <p:ph type="body" sz="quarter" idx="1"/>
          </p:nvPr>
        </p:nvSpPr>
        <p:spPr>
          <a:xfrm>
            <a:off x="6872851" y="2200261"/>
            <a:ext cx="5634280" cy="4114801"/>
          </a:xfrm>
          <a:prstGeom prst="rect">
            <a:avLst/>
          </a:prstGeom>
        </p:spPr>
        <p:txBody>
          <a:bodyPr/>
          <a:lstStyle/>
          <a:p>
            <a:pPr algn="l">
              <a:defRPr sz="2000">
                <a:latin typeface="Roboto"/>
                <a:ea typeface="Roboto"/>
                <a:cs typeface="Roboto"/>
                <a:sym typeface="Roboto"/>
              </a:defRPr>
            </a:pPr>
            <a:r>
              <a:t>Innovative Creativity</a:t>
            </a:r>
            <a:endParaRPr>
              <a:solidFill>
                <a:srgbClr val="FF2600"/>
              </a:solidFill>
              <a:latin typeface="Helvetica Light"/>
              <a:ea typeface="Helvetica Light"/>
              <a:cs typeface="Helvetica Light"/>
              <a:sym typeface="Helvetica Light"/>
            </a:endParaRPr>
          </a:p>
          <a:p>
            <a:pPr algn="l">
              <a:defRPr sz="2000">
                <a:latin typeface="Roboto"/>
                <a:ea typeface="Roboto"/>
                <a:cs typeface="Roboto"/>
                <a:sym typeface="Roboto"/>
              </a:defRPr>
            </a:pPr>
            <a:r>
              <a:rPr u="sng">
                <a:solidFill>
                  <a:srgbClr val="0000FF"/>
                </a:solidFill>
                <a:uFill>
                  <a:solidFill>
                    <a:srgbClr val="0000FF"/>
                  </a:solidFill>
                </a:uFill>
                <a:hlinkClick r:id="rId2" invalidUrl="" action="" tgtFrame="" tooltip="" history="1" highlightClick="0" endSnd="0"/>
              </a:rPr>
              <a:t>https://www.gilb.com/offers/FnExtaw9</a:t>
            </a:r>
          </a:p>
          <a:p>
            <a:pPr algn="l">
              <a:defRPr sz="2000">
                <a:latin typeface="Roboto"/>
                <a:ea typeface="Roboto"/>
                <a:cs typeface="Roboto"/>
                <a:sym typeface="Roboto"/>
              </a:defRPr>
            </a:pPr>
          </a:p>
          <a:p>
            <a:pPr algn="l">
              <a:defRPr sz="2000">
                <a:latin typeface="Roboto"/>
                <a:ea typeface="Roboto"/>
                <a:cs typeface="Roboto"/>
                <a:sym typeface="Roboto"/>
              </a:defRPr>
            </a:pPr>
            <a:r>
              <a:t>FREE GIFT REVIEW COPY FOR YOU ALONE. </a:t>
            </a:r>
          </a:p>
          <a:p>
            <a:pPr algn="l">
              <a:defRPr sz="2000">
                <a:latin typeface="Roboto"/>
                <a:ea typeface="Roboto"/>
                <a:cs typeface="Roboto"/>
                <a:sym typeface="Roboto"/>
              </a:defRPr>
            </a:pPr>
          </a:p>
          <a:p>
            <a:pPr algn="l">
              <a:defRPr sz="2000">
                <a:latin typeface="Roboto"/>
                <a:ea typeface="Roboto"/>
                <a:cs typeface="Roboto"/>
                <a:sym typeface="Roboto"/>
              </a:defRPr>
            </a:pPr>
            <a:r>
              <a:t>NO COUPON CODE REQUIRED.</a:t>
            </a:r>
          </a:p>
        </p:txBody>
      </p:sp>
      <p:sp>
        <p:nvSpPr>
          <p:cNvPr id="612" name="Slide Number"/>
          <p:cNvSpPr txBox="1"/>
          <p:nvPr>
            <p:ph type="sldNum" sz="quarter" idx="2"/>
          </p:nvPr>
        </p:nvSpPr>
        <p:spPr>
          <a:xfrm>
            <a:off x="6328883" y="9296399"/>
            <a:ext cx="340260" cy="32430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3" name="image1.png" descr="image1.png"/>
          <p:cNvPicPr>
            <a:picLocks noChangeAspect="1"/>
          </p:cNvPicPr>
          <p:nvPr/>
        </p:nvPicPr>
        <p:blipFill>
          <a:blip r:embed="rId3">
            <a:extLst/>
          </a:blip>
          <a:stretch>
            <a:fillRect/>
          </a:stretch>
        </p:blipFill>
        <p:spPr>
          <a:xfrm>
            <a:off x="1270000" y="2200261"/>
            <a:ext cx="5112380" cy="6631583"/>
          </a:xfrm>
          <a:prstGeom prst="rect">
            <a:avLst/>
          </a:prstGeom>
          <a:ln w="114300" cap="sq">
            <a:solidFill>
              <a:srgbClr val="FFFFFF"/>
            </a:solidFill>
            <a:miter lim="400000"/>
          </a:ln>
        </p:spPr>
      </p:pic>
      <p:sp>
        <p:nvSpPr>
          <p:cNvPr id="614"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79044">
              <a:defRPr b="1" sz="4000">
                <a:latin typeface="Roboto"/>
                <a:ea typeface="Roboto"/>
                <a:cs typeface="Roboto"/>
                <a:sym typeface="Roboto"/>
              </a:defRPr>
            </a:pPr>
            <a:r>
              <a:t>F</a:t>
            </a:r>
            <a:r>
              <a:t>or more detailed follow-up</a:t>
            </a:r>
          </a:p>
        </p:txBody>
      </p:sp>
      <p:sp>
        <p:nvSpPr>
          <p:cNvPr id="615" name="Łącznik prosty 6"/>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lide Number"/>
          <p:cNvSpPr txBox="1"/>
          <p:nvPr>
            <p:ph type="sldNum" sz="quarter" idx="2"/>
          </p:nvPr>
        </p:nvSpPr>
        <p:spPr>
          <a:xfrm>
            <a:off x="6328883" y="9296400"/>
            <a:ext cx="340260"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8"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79044">
              <a:defRPr b="1" sz="4000">
                <a:latin typeface="Roboto"/>
                <a:ea typeface="Roboto"/>
                <a:cs typeface="Roboto"/>
                <a:sym typeface="Roboto"/>
              </a:defRPr>
            </a:pPr>
            <a:r>
              <a:t>Value Vision Validation</a:t>
            </a:r>
            <a:r>
              <a:t> - </a:t>
            </a:r>
            <a:r>
              <a:t>The Investment Model </a:t>
            </a:r>
          </a:p>
        </p:txBody>
      </p:sp>
      <p:sp>
        <p:nvSpPr>
          <p:cNvPr id="619" name="Łącznik prosty 17"/>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
        <p:nvSpPr>
          <p:cNvPr id="620" name="We practice a 1 week project startup…"/>
          <p:cNvSpPr txBox="1"/>
          <p:nvPr>
            <p:ph type="body" idx="1"/>
          </p:nvPr>
        </p:nvSpPr>
        <p:spPr>
          <a:xfrm>
            <a:off x="1269998" y="2587716"/>
            <a:ext cx="11500606" cy="5982844"/>
          </a:xfrm>
          <a:prstGeom prst="rect">
            <a:avLst/>
          </a:prstGeom>
        </p:spPr>
        <p:txBody>
          <a:bodyPr anchor="t"/>
          <a:lstStyle/>
          <a:p>
            <a:pPr marL="0" indent="0" defTabSz="578712">
              <a:lnSpc>
                <a:spcPct val="120000"/>
              </a:lnSpc>
              <a:spcBef>
                <a:spcPts val="800"/>
              </a:spcBef>
              <a:buSzTx/>
              <a:buNone/>
              <a:defRPr b="1">
                <a:latin typeface="Roboto"/>
                <a:ea typeface="Roboto"/>
                <a:cs typeface="Roboto"/>
                <a:sym typeface="Roboto"/>
              </a:defRPr>
            </a:pPr>
            <a:r>
              <a:t>I.  </a:t>
            </a:r>
            <a:r>
              <a:t>VALUE VISIONS WEEK</a:t>
            </a:r>
            <a:endParaRPr sz="2000"/>
          </a:p>
          <a:p>
            <a:pPr lvl="1" marL="757073" indent="-414173" defTabSz="578712">
              <a:lnSpc>
                <a:spcPct val="120000"/>
              </a:lnSpc>
              <a:spcBef>
                <a:spcPts val="800"/>
              </a:spcBef>
              <a:defRPr sz="2000">
                <a:latin typeface="Roboto"/>
                <a:ea typeface="Roboto"/>
                <a:cs typeface="Roboto"/>
                <a:sym typeface="Roboto"/>
              </a:defRPr>
            </a:pPr>
            <a:r>
              <a:t>Startup Startup: Objectives, Strategies, Effects Estimation, Decomposition, Prioritization, GO/NOGO</a:t>
            </a:r>
          </a:p>
          <a:p>
            <a:pPr lvl="1" marL="0" indent="342900" defTabSz="578712">
              <a:lnSpc>
                <a:spcPct val="120000"/>
              </a:lnSpc>
              <a:spcBef>
                <a:spcPts val="800"/>
              </a:spcBef>
              <a:buSzTx/>
              <a:buNone/>
              <a:defRPr sz="2000">
                <a:latin typeface="Roboto"/>
                <a:ea typeface="Roboto"/>
                <a:cs typeface="Roboto"/>
                <a:sym typeface="Roboto"/>
              </a:defRPr>
            </a:pPr>
          </a:p>
          <a:p>
            <a:pPr marL="0" indent="0" defTabSz="578712">
              <a:lnSpc>
                <a:spcPct val="120000"/>
              </a:lnSpc>
              <a:spcBef>
                <a:spcPts val="800"/>
              </a:spcBef>
              <a:buSzTx/>
              <a:buNone/>
              <a:defRPr b="1">
                <a:latin typeface="Roboto"/>
                <a:ea typeface="Roboto"/>
                <a:cs typeface="Roboto"/>
                <a:sym typeface="Roboto"/>
              </a:defRPr>
            </a:pPr>
            <a:r>
              <a:t>II.  </a:t>
            </a:r>
            <a:r>
              <a:t>VISION DELIVERY WEEK</a:t>
            </a:r>
            <a:endParaRPr sz="2000"/>
          </a:p>
          <a:p>
            <a:pPr lvl="1" marL="757073" indent="-414173" defTabSz="578712">
              <a:lnSpc>
                <a:spcPct val="120000"/>
              </a:lnSpc>
              <a:spcBef>
                <a:spcPts val="800"/>
              </a:spcBef>
              <a:defRPr sz="2000">
                <a:latin typeface="Roboto"/>
                <a:ea typeface="Roboto"/>
                <a:cs typeface="Roboto"/>
                <a:sym typeface="Roboto"/>
              </a:defRPr>
            </a:pPr>
            <a:r>
              <a:t>Create Sub.strategy</a:t>
            </a:r>
          </a:p>
          <a:p>
            <a:pPr lvl="1" marL="757073" indent="-414173" defTabSz="578712">
              <a:lnSpc>
                <a:spcPct val="120000"/>
              </a:lnSpc>
              <a:spcBef>
                <a:spcPts val="800"/>
              </a:spcBef>
              <a:defRPr sz="2000">
                <a:latin typeface="Roboto"/>
                <a:ea typeface="Roboto"/>
                <a:cs typeface="Roboto"/>
                <a:sym typeface="Roboto"/>
              </a:defRPr>
            </a:pPr>
            <a:r>
              <a:t>Increment the Sub-strategy</a:t>
            </a:r>
          </a:p>
          <a:p>
            <a:pPr lvl="1" marL="757073" indent="-414173" defTabSz="578712">
              <a:lnSpc>
                <a:spcPct val="120000"/>
              </a:lnSpc>
              <a:spcBef>
                <a:spcPts val="800"/>
              </a:spcBef>
              <a:defRPr sz="2000">
                <a:latin typeface="Roboto"/>
                <a:ea typeface="Roboto"/>
                <a:cs typeface="Roboto"/>
                <a:sym typeface="Roboto"/>
              </a:defRPr>
            </a:pPr>
            <a:r>
              <a:t>Measure Value increment &amp; costs</a:t>
            </a:r>
          </a:p>
          <a:p>
            <a:pPr lvl="1" marL="0" indent="342900" defTabSz="578712">
              <a:lnSpc>
                <a:spcPct val="120000"/>
              </a:lnSpc>
              <a:spcBef>
                <a:spcPts val="800"/>
              </a:spcBef>
              <a:buSzTx/>
              <a:buNone/>
              <a:defRPr sz="2000">
                <a:latin typeface="Roboto"/>
                <a:ea typeface="Roboto"/>
                <a:cs typeface="Roboto"/>
                <a:sym typeface="Roboto"/>
              </a:defRPr>
            </a:pPr>
          </a:p>
          <a:p>
            <a:pPr marL="0" indent="0" defTabSz="578712">
              <a:lnSpc>
                <a:spcPct val="120000"/>
              </a:lnSpc>
              <a:spcBef>
                <a:spcPts val="800"/>
              </a:spcBef>
              <a:buSzTx/>
              <a:buNone/>
              <a:defRPr b="1">
                <a:latin typeface="Roboto"/>
                <a:ea typeface="Roboto"/>
                <a:cs typeface="Roboto"/>
                <a:sym typeface="Roboto"/>
              </a:defRPr>
            </a:pPr>
            <a:r>
              <a:t>III.  </a:t>
            </a:r>
            <a:r>
              <a:t>REWARD VISION DELIVERY</a:t>
            </a:r>
            <a:endParaRPr sz="2000"/>
          </a:p>
          <a:p>
            <a:pPr lvl="1" marL="757073" indent="-414173" defTabSz="578712">
              <a:lnSpc>
                <a:spcPct val="120000"/>
              </a:lnSpc>
              <a:spcBef>
                <a:spcPts val="800"/>
              </a:spcBef>
              <a:defRPr sz="2000">
                <a:latin typeface="Roboto"/>
                <a:ea typeface="Roboto"/>
                <a:cs typeface="Roboto"/>
                <a:sym typeface="Roboto"/>
              </a:defRPr>
            </a:pPr>
            <a:r>
              <a:t>% Payment, for main planned value</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Slide Number"/>
          <p:cNvSpPr txBox="1"/>
          <p:nvPr>
            <p:ph type="sldNum" sz="quarter" idx="2"/>
          </p:nvPr>
        </p:nvSpPr>
        <p:spPr>
          <a:xfrm>
            <a:off x="6328883" y="9296400"/>
            <a:ext cx="340260"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25" name="Evidence-based Dynamic Investment…"/>
          <p:cNvSpPr txBox="1"/>
          <p:nvPr/>
        </p:nvSpPr>
        <p:spPr>
          <a:xfrm>
            <a:off x="1270000" y="673100"/>
            <a:ext cx="11734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79044">
              <a:defRPr b="1" sz="4000">
                <a:latin typeface="Roboto"/>
                <a:ea typeface="Roboto"/>
                <a:cs typeface="Roboto"/>
                <a:sym typeface="Roboto"/>
              </a:defRPr>
            </a:pPr>
            <a:r>
              <a:t>Value Vision Validation</a:t>
            </a:r>
            <a:r>
              <a:t> - </a:t>
            </a:r>
            <a:r>
              <a:t>The Investment Model </a:t>
            </a:r>
          </a:p>
        </p:txBody>
      </p:sp>
      <p:sp>
        <p:nvSpPr>
          <p:cNvPr id="626" name="Łącznik prosty 17"/>
          <p:cNvSpPr/>
          <p:nvPr/>
        </p:nvSpPr>
        <p:spPr>
          <a:xfrm>
            <a:off x="-13886" y="1900229"/>
            <a:ext cx="13074625" cy="1"/>
          </a:xfrm>
          <a:prstGeom prst="line">
            <a:avLst/>
          </a:prstGeom>
          <a:ln w="25400">
            <a:solidFill>
              <a:srgbClr val="000000"/>
            </a:solidFill>
            <a:prstDash val="sysDash"/>
            <a:miter lim="400000"/>
          </a:ln>
        </p:spPr>
        <p:txBody>
          <a:bodyPr lIns="45718" tIns="45718" rIns="45718" bIns="45718"/>
          <a:lstStyle/>
          <a:p>
            <a:pPr/>
          </a:p>
        </p:txBody>
      </p:sp>
      <p:sp>
        <p:nvSpPr>
          <p:cNvPr id="627" name="We practice a 1 week project startup…"/>
          <p:cNvSpPr txBox="1"/>
          <p:nvPr>
            <p:ph type="body" idx="1"/>
          </p:nvPr>
        </p:nvSpPr>
        <p:spPr>
          <a:xfrm>
            <a:off x="1269998" y="2588216"/>
            <a:ext cx="11500606" cy="6708186"/>
          </a:xfrm>
          <a:prstGeom prst="rect">
            <a:avLst/>
          </a:prstGeom>
        </p:spPr>
        <p:txBody>
          <a:bodyPr anchor="t"/>
          <a:lstStyle/>
          <a:p>
            <a:pPr marL="0" indent="0" defTabSz="578712">
              <a:lnSpc>
                <a:spcPct val="120000"/>
              </a:lnSpc>
              <a:spcBef>
                <a:spcPts val="800"/>
              </a:spcBef>
              <a:buSzTx/>
              <a:buNone/>
              <a:defRPr b="1">
                <a:latin typeface="Roboto"/>
                <a:ea typeface="Roboto"/>
                <a:cs typeface="Roboto"/>
                <a:sym typeface="Roboto"/>
              </a:defRPr>
            </a:pPr>
            <a:r>
              <a:t>IV.  </a:t>
            </a:r>
            <a:r>
              <a:t>EVALUATE NEXT VISION DELIVERY STEP</a:t>
            </a:r>
            <a:endParaRPr sz="2000"/>
          </a:p>
          <a:p>
            <a:pPr lvl="2" marL="1099972" indent="-414173" defTabSz="578712">
              <a:lnSpc>
                <a:spcPct val="120000"/>
              </a:lnSpc>
              <a:spcBef>
                <a:spcPts val="800"/>
              </a:spcBef>
              <a:defRPr sz="2000">
                <a:latin typeface="Roboto"/>
                <a:ea typeface="Roboto"/>
                <a:cs typeface="Roboto"/>
                <a:sym typeface="Roboto"/>
              </a:defRPr>
            </a:pPr>
            <a:r>
              <a:t>Update Value Table  &amp; Costs</a:t>
            </a:r>
          </a:p>
          <a:p>
            <a:pPr lvl="2" marL="1099972" indent="-414173" defTabSz="578712">
              <a:lnSpc>
                <a:spcPct val="120000"/>
              </a:lnSpc>
              <a:spcBef>
                <a:spcPts val="800"/>
              </a:spcBef>
              <a:defRPr sz="2000">
                <a:latin typeface="Roboto"/>
                <a:ea typeface="Roboto"/>
                <a:cs typeface="Roboto"/>
                <a:sym typeface="Roboto"/>
              </a:defRPr>
            </a:pPr>
            <a:r>
              <a:t>Adjust Strategy Specs (experience, new ideas)</a:t>
            </a:r>
          </a:p>
          <a:p>
            <a:pPr lvl="2" marL="1099972" indent="-414173" defTabSz="578712">
              <a:lnSpc>
                <a:spcPct val="120000"/>
              </a:lnSpc>
              <a:spcBef>
                <a:spcPts val="800"/>
              </a:spcBef>
              <a:defRPr sz="2000">
                <a:latin typeface="Roboto"/>
                <a:ea typeface="Roboto"/>
                <a:cs typeface="Roboto"/>
                <a:sym typeface="Roboto"/>
              </a:defRPr>
            </a:pPr>
            <a:r>
              <a:t>Compute Sub-strategy effects</a:t>
            </a:r>
          </a:p>
          <a:p>
            <a:pPr lvl="2" marL="1099972" indent="-414173" defTabSz="578712">
              <a:lnSpc>
                <a:spcPct val="120000"/>
              </a:lnSpc>
              <a:spcBef>
                <a:spcPts val="800"/>
              </a:spcBef>
              <a:defRPr sz="2000">
                <a:latin typeface="Roboto"/>
                <a:ea typeface="Roboto"/>
                <a:cs typeface="Roboto"/>
                <a:sym typeface="Roboto"/>
              </a:defRPr>
            </a:pPr>
            <a:r>
              <a:t>Prioritize Next Step</a:t>
            </a:r>
          </a:p>
          <a:p>
            <a:pPr lvl="2" marL="1099972" indent="-414173" defTabSz="578712">
              <a:lnSpc>
                <a:spcPct val="120000"/>
              </a:lnSpc>
              <a:spcBef>
                <a:spcPts val="800"/>
              </a:spcBef>
              <a:defRPr sz="2000">
                <a:latin typeface="Roboto"/>
                <a:ea typeface="Roboto"/>
                <a:cs typeface="Roboto"/>
                <a:sym typeface="Roboto"/>
              </a:defRPr>
            </a:pPr>
            <a:r>
              <a:t>Repeat Step 2</a:t>
            </a:r>
          </a:p>
          <a:p>
            <a:pPr lvl="2" marL="1099972" indent="-414173" defTabSz="578712">
              <a:lnSpc>
                <a:spcPct val="120000"/>
              </a:lnSpc>
              <a:spcBef>
                <a:spcPts val="800"/>
              </a:spcBef>
              <a:defRPr sz="2000">
                <a:latin typeface="Roboto"/>
                <a:ea typeface="Roboto"/>
                <a:cs typeface="Roboto"/>
                <a:sym typeface="Roboto"/>
              </a:defRPr>
            </a:pPr>
            <a:r>
              <a:t>or stop and declare victory, </a:t>
            </a:r>
          </a:p>
          <a:p>
            <a:pPr lvl="4" defTabSz="578712">
              <a:lnSpc>
                <a:spcPct val="120000"/>
              </a:lnSpc>
              <a:spcBef>
                <a:spcPts val="800"/>
              </a:spcBef>
              <a:buChar char="✓"/>
              <a:defRPr sz="2000">
                <a:latin typeface="Roboto"/>
                <a:ea typeface="Roboto"/>
                <a:cs typeface="Roboto"/>
                <a:sym typeface="Roboto"/>
              </a:defRPr>
            </a:pPr>
            <a:r>
              <a:t>if no profitable enough steps available</a:t>
            </a:r>
          </a:p>
          <a:p>
            <a:pPr lvl="4" defTabSz="578712">
              <a:lnSpc>
                <a:spcPct val="120000"/>
              </a:lnSpc>
              <a:spcBef>
                <a:spcPts val="800"/>
              </a:spcBef>
              <a:buChar char="✓"/>
              <a:defRPr sz="2000">
                <a:latin typeface="Roboto"/>
                <a:ea typeface="Roboto"/>
                <a:cs typeface="Roboto"/>
                <a:sym typeface="Roboto"/>
              </a:defRPr>
            </a:pPr>
            <a:r>
              <a:t>or if all Goal levels reached.</a:t>
            </a:r>
          </a:p>
          <a:p>
            <a:pPr marL="0" indent="0" defTabSz="578712">
              <a:lnSpc>
                <a:spcPct val="120000"/>
              </a:lnSpc>
              <a:spcBef>
                <a:spcPts val="800"/>
              </a:spcBef>
              <a:buSzTx/>
              <a:buNone/>
              <a:defRPr b="1">
                <a:latin typeface="Roboto"/>
                <a:ea typeface="Roboto"/>
                <a:cs typeface="Roboto"/>
                <a:sym typeface="Roboto"/>
              </a:defRPr>
            </a:pPr>
            <a:r>
              <a:t>V.   </a:t>
            </a:r>
            <a:r>
              <a:t>VICTORY WALTZ</a:t>
            </a:r>
            <a:endParaRPr sz="2000"/>
          </a:p>
          <a:p>
            <a:pPr lvl="2" marL="1099972" indent="-414173" defTabSz="578712">
              <a:lnSpc>
                <a:spcPct val="120000"/>
              </a:lnSpc>
              <a:spcBef>
                <a:spcPts val="800"/>
              </a:spcBef>
              <a:defRPr sz="2000">
                <a:latin typeface="Roboto"/>
                <a:ea typeface="Roboto"/>
                <a:cs typeface="Roboto"/>
                <a:sym typeface="Roboto"/>
              </a:defRPr>
            </a:pPr>
            <a:r>
              <a:t>Stop the product development effort, until new Visions (then 1)</a:t>
            </a:r>
          </a:p>
          <a:p>
            <a:pPr lvl="2" marL="1099972" indent="-414173" defTabSz="578712">
              <a:lnSpc>
                <a:spcPct val="120000"/>
              </a:lnSpc>
              <a:spcBef>
                <a:spcPts val="800"/>
              </a:spcBef>
              <a:defRPr sz="2000">
                <a:latin typeface="Roboto"/>
                <a:ea typeface="Roboto"/>
                <a:cs typeface="Roboto"/>
                <a:sym typeface="Roboto"/>
              </a:defRPr>
            </a:pPr>
            <a:r>
              <a:t>Continue selling what is developed.</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lide Number"/>
          <p:cNvSpPr txBox="1"/>
          <p:nvPr>
            <p:ph type="sldNum" sz="quarter" idx="2"/>
          </p:nvPr>
        </p:nvSpPr>
        <p:spPr>
          <a:xfrm>
            <a:off x="6362296" y="9114111"/>
            <a:ext cx="269882" cy="409445"/>
          </a:xfrm>
          <a:prstGeom prst="rect">
            <a:avLst/>
          </a:prstGeom>
          <a:extLst>
            <a:ext uri="{C572A759-6A51-4108-AA02-DFA0A04FC94B}">
              <ma14:wrappingTextBoxFlag xmlns:ma14="http://schemas.microsoft.com/office/mac/drawingml/2011/main" val="1"/>
            </a:ext>
          </a:extLst>
        </p:spPr>
        <p:txBody>
          <a:bodyPr/>
          <a:lstStyle>
            <a:lvl1pPr>
              <a:defRPr>
                <a:latin typeface="Roboto"/>
                <a:ea typeface="Roboto"/>
                <a:cs typeface="Roboto"/>
                <a:sym typeface="Roboto"/>
              </a:defRPr>
            </a:lvl1pPr>
          </a:lstStyle>
          <a:p>
            <a:pPr/>
            <a:fld id="{86CB4B4D-7CA3-9044-876B-883B54F8677D}" type="slidenum"/>
          </a:p>
        </p:txBody>
      </p:sp>
      <p:sp>
        <p:nvSpPr>
          <p:cNvPr id="241" name="Evidence-based Dynamic Investment…"/>
          <p:cNvSpPr txBox="1"/>
          <p:nvPr/>
        </p:nvSpPr>
        <p:spPr>
          <a:xfrm>
            <a:off x="673100" y="161290"/>
            <a:ext cx="9359900" cy="26619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79044">
              <a:lnSpc>
                <a:spcPct val="220000"/>
              </a:lnSpc>
              <a:defRPr b="1" sz="4000">
                <a:solidFill>
                  <a:srgbClr val="FFFFFF"/>
                </a:solidFill>
                <a:latin typeface="Roboto"/>
                <a:ea typeface="Roboto"/>
                <a:cs typeface="Roboto"/>
                <a:sym typeface="Roboto"/>
              </a:defRPr>
            </a:pPr>
            <a:r>
              <a:t>EXAMPLE: </a:t>
            </a:r>
            <a:endParaRPr sz="6500"/>
          </a:p>
          <a:p>
            <a:pPr defTabSz="479044">
              <a:defRPr sz="4000">
                <a:latin typeface="Roboto"/>
                <a:ea typeface="Roboto"/>
                <a:cs typeface="Roboto"/>
                <a:sym typeface="Roboto"/>
              </a:defRPr>
            </a:pPr>
            <a:r>
              <a:t>Triba/claned.com | Startup </a:t>
            </a:r>
            <a:r>
              <a:rPr u="sng"/>
              <a:t>Helsinki 2014</a:t>
            </a:r>
            <a:endParaRPr sz="6500"/>
          </a:p>
          <a:p>
            <a:pPr defTabSz="479044">
              <a:defRPr b="1" sz="4000">
                <a:latin typeface="Roboto"/>
                <a:ea typeface="Roboto"/>
                <a:cs typeface="Roboto"/>
                <a:sym typeface="Roboto"/>
              </a:defRPr>
            </a:pPr>
            <a:r>
              <a:t> </a:t>
            </a:r>
          </a:p>
        </p:txBody>
      </p:sp>
      <p:pic>
        <p:nvPicPr>
          <p:cNvPr id="242" name="Obraz 3" descr="Obraz 3"/>
          <p:cNvPicPr>
            <a:picLocks noChangeAspect="1"/>
          </p:cNvPicPr>
          <p:nvPr/>
        </p:nvPicPr>
        <p:blipFill>
          <a:blip r:embed="rId3">
            <a:extLst/>
          </a:blip>
          <a:srcRect l="0" t="9721" r="976" b="11112"/>
          <a:stretch>
            <a:fillRect/>
          </a:stretch>
        </p:blipFill>
        <p:spPr>
          <a:xfrm>
            <a:off x="-14204" y="3898899"/>
            <a:ext cx="13019004" cy="5854702"/>
          </a:xfrm>
          <a:prstGeom prst="rect">
            <a:avLst/>
          </a:prstGeom>
          <a:ln w="12700">
            <a:miter lim="400000"/>
          </a:ln>
        </p:spPr>
      </p:pic>
      <p:sp>
        <p:nvSpPr>
          <p:cNvPr id="243" name="Evidence-based Dynamic Investment…"/>
          <p:cNvSpPr txBox="1"/>
          <p:nvPr/>
        </p:nvSpPr>
        <p:spPr>
          <a:xfrm>
            <a:off x="6769100" y="2642277"/>
            <a:ext cx="3200400" cy="2052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79044">
              <a:lnSpc>
                <a:spcPct val="220000"/>
              </a:lnSpc>
              <a:defRPr b="1" sz="4000">
                <a:latin typeface="Roboto"/>
                <a:ea typeface="Roboto"/>
                <a:cs typeface="Roboto"/>
                <a:sym typeface="Roboto"/>
              </a:defRPr>
            </a:pPr>
            <a:r>
              <a:t>Today   2019 </a:t>
            </a:r>
            <a:endParaRPr sz="6500"/>
          </a:p>
          <a:p>
            <a:pPr defTabSz="479044">
              <a:defRPr b="1" sz="4000">
                <a:latin typeface="Roboto"/>
                <a:ea typeface="Roboto"/>
                <a:cs typeface="Roboto"/>
                <a:sym typeface="Roboto"/>
              </a:defRPr>
            </a:pPr>
            <a:r>
              <a:t> </a:t>
            </a:r>
          </a:p>
        </p:txBody>
      </p:sp>
      <p:sp>
        <p:nvSpPr>
          <p:cNvPr id="244" name="Łącznik prosty ze strzałką 5"/>
          <p:cNvSpPr/>
          <p:nvPr/>
        </p:nvSpPr>
        <p:spPr>
          <a:xfrm>
            <a:off x="8394700" y="2120900"/>
            <a:ext cx="0" cy="990601"/>
          </a:xfrm>
          <a:prstGeom prst="line">
            <a:avLst/>
          </a:prstGeom>
          <a:ln w="28575">
            <a:solidFill>
              <a:srgbClr val="000000"/>
            </a:solidFill>
            <a:miter lim="400000"/>
            <a:tailEnd type="triangle"/>
          </a:ln>
        </p:spPr>
        <p:txBody>
          <a:bodyPr lIns="45718" tIns="45718" rIns="45718" bIns="45718"/>
          <a:lstStyle/>
          <a:p>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lide Number"/>
          <p:cNvSpPr txBox="1"/>
          <p:nvPr>
            <p:ph type="sldNum" sz="quarter" idx="2"/>
          </p:nvPr>
        </p:nvSpPr>
        <p:spPr>
          <a:xfrm>
            <a:off x="6362296" y="9114111"/>
            <a:ext cx="269882" cy="409445"/>
          </a:xfrm>
          <a:prstGeom prst="rect">
            <a:avLst/>
          </a:prstGeom>
          <a:extLst>
            <a:ext uri="{C572A759-6A51-4108-AA02-DFA0A04FC94B}">
              <ma14:wrappingTextBoxFlag xmlns:ma14="http://schemas.microsoft.com/office/mac/drawingml/2011/main" val="1"/>
            </a:ext>
          </a:extLst>
        </p:spPr>
        <p:txBody>
          <a:bodyPr/>
          <a:lstStyle>
            <a:lvl1pPr>
              <a:defRPr>
                <a:latin typeface="Roboto"/>
                <a:ea typeface="Roboto"/>
                <a:cs typeface="Roboto"/>
                <a:sym typeface="Roboto"/>
              </a:defRPr>
            </a:lvl1pPr>
          </a:lstStyle>
          <a:p>
            <a:pPr/>
            <a:fld id="{86CB4B4D-7CA3-9044-876B-883B54F8677D}" type="slidenum"/>
          </a:p>
        </p:txBody>
      </p:sp>
      <p:sp>
        <p:nvSpPr>
          <p:cNvPr id="249" name="Evidence-based Dynamic Investment…"/>
          <p:cNvSpPr txBox="1"/>
          <p:nvPr/>
        </p:nvSpPr>
        <p:spPr>
          <a:xfrm>
            <a:off x="673100" y="161290"/>
            <a:ext cx="12331700" cy="26619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79044">
              <a:lnSpc>
                <a:spcPct val="220000"/>
              </a:lnSpc>
              <a:defRPr b="1" sz="4000">
                <a:solidFill>
                  <a:srgbClr val="FFFFFF"/>
                </a:solidFill>
                <a:latin typeface="Roboto"/>
                <a:ea typeface="Roboto"/>
                <a:cs typeface="Roboto"/>
                <a:sym typeface="Roboto"/>
              </a:defRPr>
            </a:pPr>
            <a:r>
              <a:t>EXAMPLE: </a:t>
            </a:r>
            <a:endParaRPr sz="6500"/>
          </a:p>
          <a:p>
            <a:pPr defTabSz="479044">
              <a:defRPr sz="4000">
                <a:latin typeface="Roboto"/>
                <a:ea typeface="Roboto"/>
                <a:cs typeface="Roboto"/>
                <a:sym typeface="Roboto"/>
              </a:defRPr>
            </a:pPr>
            <a:r>
              <a:t>Triba/claned.com | Real ‘Critical Values’</a:t>
            </a:r>
            <a:endParaRPr sz="6500"/>
          </a:p>
          <a:p>
            <a:pPr defTabSz="479044">
              <a:defRPr b="1" sz="4000">
                <a:latin typeface="Roboto"/>
                <a:ea typeface="Roboto"/>
                <a:cs typeface="Roboto"/>
                <a:sym typeface="Roboto"/>
              </a:defRPr>
            </a:pPr>
            <a:r>
              <a:t> </a:t>
            </a:r>
          </a:p>
        </p:txBody>
      </p:sp>
      <p:sp>
        <p:nvSpPr>
          <p:cNvPr id="250" name="Prostokąt 1"/>
          <p:cNvSpPr txBox="1"/>
          <p:nvPr/>
        </p:nvSpPr>
        <p:spPr>
          <a:xfrm>
            <a:off x="685800" y="3225800"/>
            <a:ext cx="12090400" cy="4918911"/>
          </a:xfrm>
          <a:prstGeom prst="rect">
            <a:avLst/>
          </a:prstGeom>
          <a:ln w="12700">
            <a:miter lim="400000"/>
          </a:ln>
          <a:extLst>
            <a:ext uri="{C572A759-6A51-4108-AA02-DFA0A04FC94B}">
              <ma14:wrappingTextBoxFlag xmlns:ma14="http://schemas.microsoft.com/office/mac/drawingml/2011/main" val="1"/>
            </a:ext>
          </a:extLst>
        </p:spPr>
        <p:txBody>
          <a:bodyPr lIns="45719" rIns="45719" numCol="2"/>
          <a:lstStyle/>
          <a:p>
            <a:pPr>
              <a:lnSpc>
                <a:spcPct val="150000"/>
              </a:lnSpc>
              <a:defRPr b="1" sz="2400">
                <a:latin typeface="Roboto"/>
                <a:ea typeface="Roboto"/>
                <a:cs typeface="Roboto"/>
                <a:sym typeface="Roboto"/>
              </a:defRPr>
            </a:pPr>
            <a:r>
              <a:t>Effectiveness: </a:t>
            </a:r>
            <a:r>
              <a:rPr b="0" sz="1800"/>
              <a:t>Understand the Effectiveness </a:t>
            </a:r>
            <a:endParaRPr>
              <a:latin typeface="+mj-lt"/>
              <a:ea typeface="+mj-ea"/>
              <a:cs typeface="+mj-cs"/>
              <a:sym typeface="Helvetica"/>
            </a:endParaRPr>
          </a:p>
          <a:p>
            <a:pPr>
              <a:lnSpc>
                <a:spcPct val="150000"/>
              </a:lnSpc>
              <a:defRPr sz="1800">
                <a:latin typeface="Roboto"/>
                <a:ea typeface="Roboto"/>
                <a:cs typeface="Roboto"/>
                <a:sym typeface="Roboto"/>
              </a:defRPr>
            </a:pPr>
            <a:r>
              <a:t>of their Teaching</a:t>
            </a:r>
          </a:p>
          <a:p>
            <a:pPr>
              <a:lnSpc>
                <a:spcPct val="150000"/>
              </a:lnSpc>
              <a:defRPr b="1" sz="2400">
                <a:latin typeface="Roboto"/>
                <a:ea typeface="Roboto"/>
                <a:cs typeface="Roboto"/>
                <a:sym typeface="Roboto"/>
              </a:defRPr>
            </a:pPr>
            <a:r>
              <a:t>Drop Out Rate</a:t>
            </a:r>
          </a:p>
          <a:p>
            <a:pPr>
              <a:lnSpc>
                <a:spcPct val="150000"/>
              </a:lnSpc>
              <a:defRPr b="1" sz="2400">
                <a:latin typeface="Roboto"/>
                <a:ea typeface="Roboto"/>
                <a:cs typeface="Roboto"/>
                <a:sym typeface="Roboto"/>
              </a:defRPr>
            </a:pPr>
            <a:r>
              <a:t>Profitability </a:t>
            </a:r>
            <a:endParaRPr>
              <a:latin typeface="+mj-lt"/>
              <a:ea typeface="+mj-ea"/>
              <a:cs typeface="+mj-cs"/>
              <a:sym typeface="Helvetica"/>
            </a:endParaRPr>
          </a:p>
          <a:p>
            <a:pPr>
              <a:lnSpc>
                <a:spcPct val="150000"/>
              </a:lnSpc>
              <a:defRPr b="1" sz="2400">
                <a:latin typeface="Roboto"/>
                <a:ea typeface="Roboto"/>
                <a:cs typeface="Roboto"/>
                <a:sym typeface="Roboto"/>
              </a:defRPr>
            </a:pPr>
            <a:r>
              <a:t>Scope: </a:t>
            </a:r>
            <a:r>
              <a:rPr b="0"/>
              <a:t>of content</a:t>
            </a:r>
          </a:p>
          <a:p>
            <a:pPr>
              <a:lnSpc>
                <a:spcPct val="150000"/>
              </a:lnSpc>
              <a:defRPr b="1" sz="2400">
                <a:latin typeface="Roboto"/>
                <a:ea typeface="Roboto"/>
                <a:cs typeface="Roboto"/>
                <a:sym typeface="Roboto"/>
              </a:defRPr>
            </a:pPr>
            <a:r>
              <a:t>Employability</a:t>
            </a:r>
          </a:p>
          <a:p>
            <a:pPr>
              <a:lnSpc>
                <a:spcPct val="150000"/>
              </a:lnSpc>
              <a:defRPr b="1" sz="2400">
                <a:latin typeface="Roboto"/>
                <a:ea typeface="Roboto"/>
                <a:cs typeface="Roboto"/>
                <a:sym typeface="Roboto"/>
              </a:defRPr>
            </a:pPr>
            <a:r>
              <a:t>Distance Capability</a:t>
            </a:r>
          </a:p>
          <a:p>
            <a:pPr>
              <a:lnSpc>
                <a:spcPct val="150000"/>
              </a:lnSpc>
              <a:defRPr b="1" sz="2400">
                <a:latin typeface="Roboto"/>
                <a:ea typeface="Roboto"/>
                <a:cs typeface="Roboto"/>
                <a:sym typeface="Roboto"/>
              </a:defRPr>
            </a:pPr>
            <a:r>
              <a:t>Tool Real Deployment</a:t>
            </a:r>
            <a:endParaRPr>
              <a:latin typeface="+mj-lt"/>
              <a:ea typeface="+mj-ea"/>
              <a:cs typeface="+mj-cs"/>
              <a:sym typeface="Helvetica"/>
            </a:endParaRPr>
          </a:p>
          <a:p>
            <a:pPr>
              <a:lnSpc>
                <a:spcPct val="150000"/>
              </a:lnSpc>
              <a:defRPr sz="2400">
                <a:latin typeface="Roboto"/>
                <a:ea typeface="Roboto"/>
                <a:cs typeface="Roboto"/>
                <a:sym typeface="Roboto"/>
              </a:defRPr>
            </a:pPr>
          </a:p>
          <a:p>
            <a:pPr>
              <a:lnSpc>
                <a:spcPct val="150000"/>
              </a:lnSpc>
              <a:defRPr b="1" sz="2400">
                <a:latin typeface="Roboto"/>
                <a:ea typeface="Roboto"/>
                <a:cs typeface="Roboto"/>
                <a:sym typeface="Roboto"/>
              </a:defRPr>
            </a:pPr>
            <a:r>
              <a:t>Visibility of Learning: </a:t>
            </a:r>
            <a:r>
              <a:rPr b="0"/>
              <a:t>Transparency</a:t>
            </a:r>
          </a:p>
          <a:p>
            <a:pPr>
              <a:lnSpc>
                <a:spcPct val="150000"/>
              </a:lnSpc>
              <a:defRPr b="1" sz="2400">
                <a:latin typeface="Roboto"/>
                <a:ea typeface="Roboto"/>
                <a:cs typeface="Roboto"/>
                <a:sym typeface="Roboto"/>
              </a:defRPr>
            </a:pPr>
            <a:r>
              <a:t>Ranking Effect </a:t>
            </a:r>
            <a:endParaRPr>
              <a:latin typeface="+mj-lt"/>
              <a:ea typeface="+mj-ea"/>
              <a:cs typeface="+mj-cs"/>
              <a:sym typeface="Helvetica"/>
            </a:endParaRPr>
          </a:p>
          <a:p>
            <a:pPr>
              <a:lnSpc>
                <a:spcPct val="150000"/>
              </a:lnSpc>
              <a:defRPr b="1" sz="2400">
                <a:latin typeface="Roboto"/>
                <a:ea typeface="Roboto"/>
                <a:cs typeface="Roboto"/>
                <a:sym typeface="Roboto"/>
              </a:defRPr>
            </a:pPr>
            <a:r>
              <a:t>Collaboration Capability</a:t>
            </a:r>
          </a:p>
          <a:p>
            <a:pPr>
              <a:lnSpc>
                <a:spcPct val="150000"/>
              </a:lnSpc>
              <a:defRPr b="1" sz="2400">
                <a:latin typeface="Roboto"/>
                <a:ea typeface="Roboto"/>
                <a:cs typeface="Roboto"/>
                <a:sym typeface="Roboto"/>
              </a:defRPr>
            </a:pPr>
            <a:r>
              <a:t>Competitive Differentiation</a:t>
            </a:r>
          </a:p>
          <a:p>
            <a:pPr>
              <a:lnSpc>
                <a:spcPct val="150000"/>
              </a:lnSpc>
              <a:defRPr b="1" sz="2400">
                <a:latin typeface="Roboto"/>
                <a:ea typeface="Roboto"/>
                <a:cs typeface="Roboto"/>
                <a:sym typeface="Roboto"/>
              </a:defRPr>
            </a:pPr>
            <a:r>
              <a:t>Personal Adaptability</a:t>
            </a:r>
          </a:p>
          <a:p>
            <a:pPr>
              <a:lnSpc>
                <a:spcPct val="150000"/>
              </a:lnSpc>
              <a:defRPr b="1" sz="2400">
                <a:latin typeface="Roboto"/>
                <a:ea typeface="Roboto"/>
                <a:cs typeface="Roboto"/>
                <a:sym typeface="Roboto"/>
              </a:defRPr>
            </a:pPr>
            <a:r>
              <a:t>User Experience</a:t>
            </a:r>
          </a:p>
          <a:p>
            <a:pPr>
              <a:lnSpc>
                <a:spcPct val="150000"/>
              </a:lnSpc>
              <a:defRPr b="1" sz="2400">
                <a:latin typeface="Roboto"/>
                <a:ea typeface="Roboto"/>
                <a:cs typeface="Roboto"/>
                <a:sym typeface="Roboto"/>
              </a:defRPr>
            </a:pPr>
            <a:r>
              <a:t>Usability</a:t>
            </a:r>
          </a:p>
        </p:txBody>
      </p:sp>
      <p:sp>
        <p:nvSpPr>
          <p:cNvPr id="251" name="Łącznik prosty 6"/>
          <p:cNvSpPr/>
          <p:nvPr/>
        </p:nvSpPr>
        <p:spPr>
          <a:xfrm flipV="1">
            <a:off x="-1" y="2324099"/>
            <a:ext cx="13004802" cy="88901"/>
          </a:xfrm>
          <a:prstGeom prst="line">
            <a:avLst/>
          </a:prstGeom>
          <a:ln w="25400">
            <a:solidFill>
              <a:srgbClr val="000000"/>
            </a:solidFill>
            <a:prstDash val="sysDash"/>
            <a:miter lim="400000"/>
          </a:ln>
        </p:spPr>
        <p:txBody>
          <a:bodyPr lIns="45718" tIns="45718" rIns="45718" bIns="45718"/>
          <a:lstStyle/>
          <a:p>
            <a:pPr/>
          </a:p>
        </p:txBody>
      </p:sp>
      <p:sp>
        <p:nvSpPr>
          <p:cNvPr id="252" name="Prostokąt 2"/>
          <p:cNvSpPr/>
          <p:nvPr/>
        </p:nvSpPr>
        <p:spPr>
          <a:xfrm>
            <a:off x="6616700" y="5029200"/>
            <a:ext cx="4140200" cy="457200"/>
          </a:xfrm>
          <a:prstGeom prst="rect">
            <a:avLst/>
          </a:prstGeom>
          <a:ln w="25400">
            <a:solidFill>
              <a:srgbClr val="000000"/>
            </a:solidFill>
          </a:ln>
        </p:spPr>
        <p:txBody>
          <a:bodyPr lIns="50800" tIns="50800" rIns="50800" bIns="50800" anchor="ctr"/>
          <a:lstStyle/>
          <a:p>
            <a:pPr algn="ctr" defTabSz="584200">
              <a:defRPr sz="2200">
                <a:solidFill>
                  <a:srgbClr val="FFFFFF"/>
                </a:solidFill>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lide Number"/>
          <p:cNvSpPr txBox="1"/>
          <p:nvPr>
            <p:ph type="sldNum" sz="quarter" idx="2"/>
          </p:nvPr>
        </p:nvSpPr>
        <p:spPr>
          <a:xfrm>
            <a:off x="12097516" y="9114111"/>
            <a:ext cx="257045" cy="4221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7" name="Evidence-based Dynamic Investment…"/>
          <p:cNvSpPr txBox="1"/>
          <p:nvPr/>
        </p:nvSpPr>
        <p:spPr>
          <a:xfrm>
            <a:off x="673100" y="831849"/>
            <a:ext cx="12331700"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79044">
              <a:defRPr b="1" sz="4000">
                <a:solidFill>
                  <a:srgbClr val="FFFFFF"/>
                </a:solidFill>
                <a:latin typeface="Roboto"/>
                <a:ea typeface="Roboto"/>
                <a:cs typeface="Roboto"/>
                <a:sym typeface="Roboto"/>
              </a:defRPr>
            </a:pPr>
            <a:r>
              <a:t>EXAMPLE: </a:t>
            </a:r>
            <a:endParaRPr sz="6500"/>
          </a:p>
          <a:p>
            <a:pPr defTabSz="479044">
              <a:defRPr sz="4000">
                <a:latin typeface="Roboto"/>
                <a:ea typeface="Roboto"/>
                <a:cs typeface="Roboto"/>
                <a:sym typeface="Roboto"/>
              </a:defRPr>
            </a:pPr>
            <a:r>
              <a:t>Triba/claned.com | Quantification of a Critical Value  </a:t>
            </a:r>
          </a:p>
        </p:txBody>
      </p:sp>
      <p:sp>
        <p:nvSpPr>
          <p:cNvPr id="258" name="Prostokąt 1"/>
          <p:cNvSpPr txBox="1"/>
          <p:nvPr/>
        </p:nvSpPr>
        <p:spPr>
          <a:xfrm>
            <a:off x="739775" y="2522309"/>
            <a:ext cx="12426950" cy="6530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50000"/>
              </a:lnSpc>
              <a:defRPr b="1" sz="2800">
                <a:latin typeface="Roboto"/>
                <a:ea typeface="Roboto"/>
                <a:cs typeface="Roboto"/>
                <a:sym typeface="Roboto"/>
              </a:defRPr>
            </a:pPr>
            <a:r>
              <a:t>COMPETITIVE DIFFERENTIATION</a:t>
            </a:r>
            <a:endParaRPr sz="2000"/>
          </a:p>
          <a:p>
            <a:pPr lvl="3" indent="685800">
              <a:lnSpc>
                <a:spcPct val="150000"/>
              </a:lnSpc>
              <a:defRPr sz="2000">
                <a:latin typeface="Roboto"/>
                <a:ea typeface="Roboto"/>
                <a:cs typeface="Roboto"/>
                <a:sym typeface="Roboto"/>
              </a:defRPr>
            </a:pPr>
            <a:r>
              <a:t>Type: </a:t>
            </a:r>
            <a:r>
              <a:t>	</a:t>
            </a:r>
            <a:r>
              <a:t>Complex Top Level University Objective</a:t>
            </a:r>
            <a:endParaRPr>
              <a:latin typeface="+mj-lt"/>
              <a:ea typeface="+mj-ea"/>
              <a:cs typeface="+mj-cs"/>
              <a:sym typeface="Helvetica"/>
            </a:endParaRPr>
          </a:p>
          <a:p>
            <a:pPr lvl="3" indent="685800">
              <a:lnSpc>
                <a:spcPct val="150000"/>
              </a:lnSpc>
              <a:defRPr sz="2000">
                <a:latin typeface="Roboto"/>
                <a:ea typeface="Roboto"/>
                <a:cs typeface="Roboto"/>
                <a:sym typeface="Roboto"/>
              </a:defRPr>
            </a:pPr>
            <a:r>
              <a:t>Version: </a:t>
            </a:r>
            <a:r>
              <a:t>	</a:t>
            </a:r>
            <a:r>
              <a:t>18.03.2014 11:38</a:t>
            </a:r>
            <a:endParaRPr>
              <a:latin typeface="+mj-lt"/>
              <a:ea typeface="+mj-ea"/>
              <a:cs typeface="+mj-cs"/>
              <a:sym typeface="Helvetica"/>
            </a:endParaRPr>
          </a:p>
          <a:p>
            <a:pPr lvl="3" indent="685800">
              <a:lnSpc>
                <a:spcPct val="150000"/>
              </a:lnSpc>
              <a:defRPr sz="2000">
                <a:latin typeface="Roboto"/>
                <a:ea typeface="Roboto"/>
                <a:cs typeface="Roboto"/>
                <a:sym typeface="Roboto"/>
              </a:defRPr>
            </a:pPr>
            <a:r>
              <a:t>Owner: </a:t>
            </a:r>
            <a:r>
              <a:t>	</a:t>
            </a:r>
            <a:r>
              <a:t>CEO (Mervi)</a:t>
            </a:r>
            <a:endParaRPr>
              <a:latin typeface="+mj-lt"/>
              <a:ea typeface="+mj-ea"/>
              <a:cs typeface="+mj-cs"/>
              <a:sym typeface="Helvetica"/>
            </a:endParaRPr>
          </a:p>
          <a:p>
            <a:pPr lvl="3" indent="685800">
              <a:lnSpc>
                <a:spcPct val="150000"/>
              </a:lnSpc>
              <a:defRPr sz="2000">
                <a:latin typeface="Roboto"/>
                <a:ea typeface="Roboto"/>
                <a:cs typeface="Roboto"/>
                <a:sym typeface="Roboto"/>
              </a:defRPr>
            </a:pPr>
            <a:r>
              <a:t>Ambition: </a:t>
            </a:r>
            <a:r>
              <a:t>	</a:t>
            </a:r>
            <a:r>
              <a:t>“disrupt the education industry” &lt;</a:t>
            </a:r>
            <a:r>
              <a:t>-</a:t>
            </a:r>
            <a:r>
              <a:t> Vesa (Founder) 18.3.14</a:t>
            </a:r>
            <a:endParaRPr>
              <a:latin typeface="+mj-lt"/>
              <a:ea typeface="+mj-ea"/>
              <a:cs typeface="+mj-cs"/>
              <a:sym typeface="Helvetica"/>
            </a:endParaRPr>
          </a:p>
          <a:p>
            <a:pPr lvl="3" indent="685800">
              <a:lnSpc>
                <a:spcPct val="150000"/>
              </a:lnSpc>
              <a:defRPr sz="2000">
                <a:latin typeface="Roboto"/>
                <a:ea typeface="Roboto"/>
                <a:cs typeface="Roboto"/>
                <a:sym typeface="Roboto"/>
              </a:defRPr>
            </a:pPr>
            <a:r>
              <a:t>Includes:  </a:t>
            </a:r>
            <a:r>
              <a:rPr b="1"/>
              <a:t>&lt;subattributes&gt;</a:t>
            </a:r>
            <a:endParaRPr>
              <a:latin typeface="+mj-lt"/>
              <a:ea typeface="+mj-ea"/>
              <a:cs typeface="+mj-cs"/>
              <a:sym typeface="Helvetica"/>
            </a:endParaRPr>
          </a:p>
          <a:p>
            <a:pPr lvl="8" indent="1828800">
              <a:lnSpc>
                <a:spcPct val="150000"/>
              </a:lnSpc>
              <a:defRPr b="1" sz="2000">
                <a:latin typeface="Roboto"/>
                <a:ea typeface="Roboto"/>
                <a:cs typeface="Roboto"/>
                <a:sym typeface="Roboto"/>
              </a:defRPr>
            </a:pPr>
            <a:r>
              <a:t>Market Penetration Rate</a:t>
            </a:r>
            <a:endParaRPr>
              <a:latin typeface="+mj-lt"/>
              <a:ea typeface="+mj-ea"/>
              <a:cs typeface="+mj-cs"/>
              <a:sym typeface="Helvetica"/>
            </a:endParaRPr>
          </a:p>
          <a:p>
            <a:pPr lvl="8" indent="1828800">
              <a:lnSpc>
                <a:spcPct val="150000"/>
              </a:lnSpc>
              <a:defRPr b="1" sz="2000">
                <a:latin typeface="Roboto"/>
                <a:ea typeface="Roboto"/>
                <a:cs typeface="Roboto"/>
                <a:sym typeface="Roboto"/>
              </a:defRPr>
            </a:pPr>
            <a:r>
              <a:t>User Growth Rate</a:t>
            </a:r>
            <a:endParaRPr>
              <a:latin typeface="+mj-lt"/>
              <a:ea typeface="+mj-ea"/>
              <a:cs typeface="+mj-cs"/>
              <a:sym typeface="Helvetica"/>
            </a:endParaRPr>
          </a:p>
          <a:p>
            <a:pPr lvl="8" indent="1828800">
              <a:lnSpc>
                <a:spcPct val="150000"/>
              </a:lnSpc>
              <a:defRPr b="1" sz="2000">
                <a:latin typeface="Roboto"/>
                <a:ea typeface="Roboto"/>
                <a:cs typeface="Roboto"/>
                <a:sym typeface="Roboto"/>
              </a:defRPr>
            </a:pPr>
            <a:r>
              <a:t>Relative Share Price</a:t>
            </a:r>
            <a:endParaRPr>
              <a:latin typeface="+mj-lt"/>
              <a:ea typeface="+mj-ea"/>
              <a:cs typeface="+mj-cs"/>
              <a:sym typeface="Helvetica"/>
            </a:endParaRPr>
          </a:p>
          <a:p>
            <a:pPr lvl="8" indent="1828800">
              <a:lnSpc>
                <a:spcPct val="150000"/>
              </a:lnSpc>
              <a:defRPr b="1" sz="2000">
                <a:latin typeface="Roboto"/>
                <a:ea typeface="Roboto"/>
                <a:cs typeface="Roboto"/>
                <a:sym typeface="Roboto"/>
              </a:defRPr>
            </a:pPr>
            <a:r>
              <a:t>Bottom Up Adoption</a:t>
            </a:r>
            <a:endParaRPr>
              <a:latin typeface="+mj-lt"/>
              <a:ea typeface="+mj-ea"/>
              <a:cs typeface="+mj-cs"/>
              <a:sym typeface="Helvetica"/>
            </a:endParaRPr>
          </a:p>
          <a:p>
            <a:pPr lvl="8" indent="1828800">
              <a:lnSpc>
                <a:spcPct val="150000"/>
              </a:lnSpc>
              <a:defRPr b="1" sz="2000">
                <a:latin typeface="Roboto"/>
                <a:ea typeface="Roboto"/>
                <a:cs typeface="Roboto"/>
                <a:sym typeface="Roboto"/>
              </a:defRPr>
            </a:pPr>
            <a:r>
              <a:t>Education Policy Changes</a:t>
            </a:r>
            <a:endParaRPr>
              <a:latin typeface="+mj-lt"/>
              <a:ea typeface="+mj-ea"/>
              <a:cs typeface="+mj-cs"/>
              <a:sym typeface="Helvetica"/>
            </a:endParaRPr>
          </a:p>
          <a:p>
            <a:pPr lvl="8" indent="1828800">
              <a:lnSpc>
                <a:spcPct val="150000"/>
              </a:lnSpc>
              <a:defRPr b="1" sz="2000">
                <a:latin typeface="Roboto"/>
                <a:ea typeface="Roboto"/>
                <a:cs typeface="Roboto"/>
                <a:sym typeface="Roboto"/>
              </a:defRPr>
            </a:pPr>
            <a:r>
              <a:t>Change of Education Methods</a:t>
            </a:r>
            <a:endParaRPr>
              <a:latin typeface="+mj-lt"/>
              <a:ea typeface="+mj-ea"/>
              <a:cs typeface="+mj-cs"/>
              <a:sym typeface="Helvetica"/>
            </a:endParaRPr>
          </a:p>
          <a:p>
            <a:pPr lvl="8" indent="1828800">
              <a:lnSpc>
                <a:spcPct val="150000"/>
              </a:lnSpc>
              <a:defRPr b="1" sz="2000">
                <a:latin typeface="Roboto"/>
                <a:ea typeface="Roboto"/>
                <a:cs typeface="Roboto"/>
                <a:sym typeface="Roboto"/>
              </a:defRPr>
            </a:pPr>
            <a:r>
              <a:t>A N D …</a:t>
            </a:r>
            <a:endParaRPr>
              <a:latin typeface="+mj-lt"/>
              <a:ea typeface="+mj-ea"/>
              <a:cs typeface="+mj-cs"/>
              <a:sym typeface="Helvetica"/>
            </a:endParaRPr>
          </a:p>
          <a:p>
            <a:pPr>
              <a:lnSpc>
                <a:spcPct val="150000"/>
              </a:lnSpc>
              <a:defRPr b="1" sz="2000">
                <a:latin typeface="Roboto"/>
                <a:ea typeface="Roboto"/>
                <a:cs typeface="Roboto"/>
                <a:sym typeface="Roboto"/>
              </a:defRPr>
            </a:pPr>
            <a:r>
              <a:t>				</a:t>
            </a:r>
            <a:r>
              <a:t>Customer Value</a:t>
            </a:r>
          </a:p>
        </p:txBody>
      </p:sp>
      <p:sp>
        <p:nvSpPr>
          <p:cNvPr id="259" name="Prostokąt 5"/>
          <p:cNvSpPr/>
          <p:nvPr/>
        </p:nvSpPr>
        <p:spPr>
          <a:xfrm>
            <a:off x="752473" y="2628900"/>
            <a:ext cx="5940428" cy="540000"/>
          </a:xfrm>
          <a:prstGeom prst="rect">
            <a:avLst/>
          </a:prstGeom>
          <a:ln w="25400">
            <a:solidFill>
              <a:srgbClr val="000000"/>
            </a:solidFill>
          </a:ln>
        </p:spPr>
        <p:txBody>
          <a:bodyPr lIns="50800" tIns="50800" rIns="50800" bIns="50800" anchor="ctr"/>
          <a:lstStyle/>
          <a:p>
            <a:pPr algn="ctr" defTabSz="584200">
              <a:defRPr sz="2200">
                <a:solidFill>
                  <a:srgbClr val="FFFFFF"/>
                </a:solidFill>
              </a:defRPr>
            </a:pPr>
          </a:p>
        </p:txBody>
      </p:sp>
      <p:sp>
        <p:nvSpPr>
          <p:cNvPr id="260" name="Łącznik prosty 6"/>
          <p:cNvSpPr/>
          <p:nvPr/>
        </p:nvSpPr>
        <p:spPr>
          <a:xfrm flipV="1">
            <a:off x="-1" y="2324099"/>
            <a:ext cx="13004802" cy="8890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Prostokąt 9"/>
          <p:cNvSpPr/>
          <p:nvPr/>
        </p:nvSpPr>
        <p:spPr>
          <a:xfrm>
            <a:off x="2047874" y="6405583"/>
            <a:ext cx="10057380" cy="972001"/>
          </a:xfrm>
          <a:prstGeom prst="rect">
            <a:avLst/>
          </a:prstGeom>
          <a:solidFill>
            <a:srgbClr val="FFFF00"/>
          </a:solidFill>
          <a:ln w="12700">
            <a:miter lim="400000"/>
          </a:ln>
        </p:spPr>
        <p:txBody>
          <a:bodyPr lIns="50800" tIns="50800" rIns="50800" bIns="50800" anchor="ctr"/>
          <a:lstStyle/>
          <a:p>
            <a:pPr algn="ctr" defTabSz="584200">
              <a:defRPr sz="2200">
                <a:solidFill>
                  <a:srgbClr val="FFFFFF"/>
                </a:solidFill>
              </a:defRPr>
            </a:pPr>
          </a:p>
        </p:txBody>
      </p:sp>
      <p:sp>
        <p:nvSpPr>
          <p:cNvPr id="265" name="Slide Number"/>
          <p:cNvSpPr txBox="1"/>
          <p:nvPr>
            <p:ph type="sldNum" sz="quarter" idx="2"/>
          </p:nvPr>
        </p:nvSpPr>
        <p:spPr>
          <a:xfrm>
            <a:off x="12097516" y="9114111"/>
            <a:ext cx="257045" cy="4221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6" name="Evidence-based Dynamic Investment…"/>
          <p:cNvSpPr txBox="1"/>
          <p:nvPr/>
        </p:nvSpPr>
        <p:spPr>
          <a:xfrm>
            <a:off x="673100" y="831849"/>
            <a:ext cx="12331700"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79044">
              <a:defRPr b="1" sz="4000">
                <a:solidFill>
                  <a:srgbClr val="FFFFFF"/>
                </a:solidFill>
                <a:latin typeface="Roboto"/>
                <a:ea typeface="Roboto"/>
                <a:cs typeface="Roboto"/>
                <a:sym typeface="Roboto"/>
              </a:defRPr>
            </a:pPr>
            <a:r>
              <a:t>EXAMPLE: </a:t>
            </a:r>
            <a:endParaRPr sz="6500"/>
          </a:p>
          <a:p>
            <a:pPr defTabSz="479044">
              <a:defRPr sz="4000">
                <a:latin typeface="Roboto"/>
                <a:ea typeface="Roboto"/>
                <a:cs typeface="Roboto"/>
                <a:sym typeface="Roboto"/>
              </a:defRPr>
            </a:pPr>
            <a:r>
              <a:t>Triba/claned.com | Quantification of a Critical Value  </a:t>
            </a:r>
          </a:p>
        </p:txBody>
      </p:sp>
      <p:sp>
        <p:nvSpPr>
          <p:cNvPr id="267" name="Prostokąt 1"/>
          <p:cNvSpPr txBox="1"/>
          <p:nvPr/>
        </p:nvSpPr>
        <p:spPr>
          <a:xfrm>
            <a:off x="739775" y="2522309"/>
            <a:ext cx="11614785" cy="6073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50000"/>
              </a:lnSpc>
              <a:defRPr b="1" sz="2800">
                <a:latin typeface="Roboto"/>
                <a:ea typeface="Roboto"/>
                <a:cs typeface="Roboto"/>
                <a:sym typeface="Roboto"/>
              </a:defRPr>
            </a:pPr>
            <a:r>
              <a:t>COMPETITIVE DIFFERENTIATION</a:t>
            </a:r>
            <a:endParaRPr sz="2000"/>
          </a:p>
          <a:p>
            <a:pPr>
              <a:lnSpc>
                <a:spcPct val="150000"/>
              </a:lnSpc>
              <a:defRPr b="1" sz="2000">
                <a:latin typeface="Roboto"/>
                <a:ea typeface="Roboto"/>
                <a:cs typeface="Roboto"/>
                <a:sym typeface="Roboto"/>
              </a:defRPr>
            </a:pPr>
            <a:r>
              <a:t>				</a:t>
            </a:r>
            <a:endParaRPr>
              <a:latin typeface="+mj-lt"/>
              <a:ea typeface="+mj-ea"/>
              <a:cs typeface="+mj-cs"/>
              <a:sym typeface="Helvetica"/>
            </a:endParaRPr>
          </a:p>
          <a:p>
            <a:pPr>
              <a:lnSpc>
                <a:spcPct val="150000"/>
              </a:lnSpc>
              <a:defRPr b="1" sz="2000">
                <a:latin typeface="Roboto"/>
                <a:ea typeface="Roboto"/>
                <a:cs typeface="Roboto"/>
                <a:sym typeface="Roboto"/>
              </a:defRPr>
            </a:pPr>
            <a:r>
              <a:t>			</a:t>
            </a:r>
            <a:r>
              <a:t>CUSTOMER VALUE</a:t>
            </a:r>
          </a:p>
          <a:p>
            <a:pPr>
              <a:lnSpc>
                <a:spcPct val="150000"/>
              </a:lnSpc>
              <a:defRPr b="1" sz="2000">
                <a:latin typeface="Roboto"/>
                <a:ea typeface="Roboto"/>
                <a:cs typeface="Roboto"/>
                <a:sym typeface="Roboto"/>
              </a:defRPr>
            </a:pPr>
            <a:r>
              <a:t>			</a:t>
            </a:r>
            <a:r>
              <a:rPr b="0"/>
              <a:t>“probably complex but not now”</a:t>
            </a:r>
          </a:p>
          <a:p>
            <a:pPr>
              <a:lnSpc>
                <a:spcPct val="150000"/>
              </a:lnSpc>
              <a:defRPr sz="2000">
                <a:latin typeface="Roboto"/>
                <a:ea typeface="Roboto"/>
                <a:cs typeface="Roboto"/>
                <a:sym typeface="Roboto"/>
              </a:defRPr>
            </a:pPr>
          </a:p>
          <a:p>
            <a:pPr>
              <a:lnSpc>
                <a:spcPct val="150000"/>
              </a:lnSpc>
              <a:defRPr sz="2000">
                <a:latin typeface="Roboto"/>
                <a:ea typeface="Roboto"/>
                <a:cs typeface="Roboto"/>
                <a:sym typeface="Roboto"/>
              </a:defRPr>
            </a:pPr>
            <a:r>
              <a:t>			</a:t>
            </a:r>
            <a:r>
              <a:t>Type: </a:t>
            </a:r>
            <a:r>
              <a:t>		</a:t>
            </a:r>
            <a:r>
              <a:t>Elementary ? Objective.</a:t>
            </a:r>
            <a:endParaRPr>
              <a:latin typeface="+mj-lt"/>
              <a:ea typeface="+mj-ea"/>
              <a:cs typeface="+mj-cs"/>
              <a:sym typeface="Helvetica"/>
            </a:endParaRPr>
          </a:p>
          <a:p>
            <a:pPr>
              <a:lnSpc>
                <a:spcPct val="150000"/>
              </a:lnSpc>
              <a:defRPr sz="2000">
                <a:latin typeface="Roboto"/>
                <a:ea typeface="Roboto"/>
                <a:cs typeface="Roboto"/>
                <a:sym typeface="Roboto"/>
              </a:defRPr>
            </a:pPr>
            <a:r>
              <a:t>			</a:t>
            </a:r>
            <a:r>
              <a:t>Ambition: </a:t>
            </a:r>
            <a:r>
              <a:t>	</a:t>
            </a:r>
            <a:r>
              <a:t>&lt;customer delighted long term&gt;  &lt;- Vesa (Founder) 18.3.14</a:t>
            </a:r>
          </a:p>
          <a:p>
            <a:pPr>
              <a:lnSpc>
                <a:spcPct val="150000"/>
              </a:lnSpc>
              <a:defRPr b="1" sz="2000">
                <a:latin typeface="Roboto"/>
                <a:ea typeface="Roboto"/>
                <a:cs typeface="Roboto"/>
                <a:sym typeface="Roboto"/>
              </a:defRPr>
            </a:pPr>
          </a:p>
          <a:p>
            <a:pPr>
              <a:lnSpc>
                <a:spcPct val="150000"/>
              </a:lnSpc>
              <a:defRPr b="1" sz="2000">
                <a:latin typeface="Roboto"/>
                <a:ea typeface="Roboto"/>
                <a:cs typeface="Roboto"/>
                <a:sym typeface="Roboto"/>
              </a:defRPr>
            </a:pPr>
            <a:r>
              <a:t>			</a:t>
            </a:r>
            <a:r>
              <a:t>Scale: </a:t>
            </a:r>
            <a:r>
              <a:t>		</a:t>
            </a:r>
            <a:r>
              <a:t>% of defined [Customers/Users/Institutions] who retain or improve on </a:t>
            </a:r>
            <a:r>
              <a:t>							</a:t>
            </a:r>
            <a:r>
              <a:t>defined [Delight Level] for defined [Periods]</a:t>
            </a:r>
            <a:endParaRPr>
              <a:latin typeface="+mj-lt"/>
              <a:ea typeface="+mj-ea"/>
              <a:cs typeface="+mj-cs"/>
              <a:sym typeface="Helvetica"/>
            </a:endParaRPr>
          </a:p>
          <a:p>
            <a:pPr>
              <a:lnSpc>
                <a:spcPct val="150000"/>
              </a:lnSpc>
              <a:defRPr b="1" sz="2000">
                <a:latin typeface="Roboto"/>
                <a:ea typeface="Roboto"/>
                <a:cs typeface="Roboto"/>
                <a:sym typeface="Roboto"/>
              </a:defRPr>
            </a:pPr>
          </a:p>
          <a:p>
            <a:pPr>
              <a:lnSpc>
                <a:spcPct val="150000"/>
              </a:lnSpc>
              <a:defRPr b="1" sz="2000">
                <a:latin typeface="Roboto"/>
                <a:ea typeface="Roboto"/>
                <a:cs typeface="Roboto"/>
                <a:sym typeface="Roboto"/>
              </a:defRPr>
            </a:pPr>
            <a:r>
              <a:t>			</a:t>
            </a:r>
            <a:r>
              <a:rPr b="0"/>
              <a:t>Meter [Universities, Introduction Year]  Sampling surveys at least 20% of Users</a:t>
            </a:r>
            <a:endParaRPr>
              <a:latin typeface="+mj-lt"/>
              <a:ea typeface="+mj-ea"/>
              <a:cs typeface="+mj-cs"/>
              <a:sym typeface="Helvetica"/>
            </a:endParaRPr>
          </a:p>
        </p:txBody>
      </p:sp>
      <p:sp>
        <p:nvSpPr>
          <p:cNvPr id="268" name="Prostokąt 5"/>
          <p:cNvSpPr/>
          <p:nvPr/>
        </p:nvSpPr>
        <p:spPr>
          <a:xfrm>
            <a:off x="752473" y="2628900"/>
            <a:ext cx="5940428" cy="540000"/>
          </a:xfrm>
          <a:prstGeom prst="rect">
            <a:avLst/>
          </a:prstGeom>
          <a:ln w="25400">
            <a:solidFill>
              <a:srgbClr val="000000"/>
            </a:solidFill>
          </a:ln>
        </p:spPr>
        <p:txBody>
          <a:bodyPr lIns="50800" tIns="50800" rIns="50800" bIns="50800" anchor="ctr"/>
          <a:lstStyle/>
          <a:p>
            <a:pPr algn="ctr" defTabSz="584200">
              <a:defRPr sz="2200">
                <a:solidFill>
                  <a:srgbClr val="FFFFFF"/>
                </a:solidFill>
              </a:defRPr>
            </a:pPr>
          </a:p>
        </p:txBody>
      </p:sp>
      <p:sp>
        <p:nvSpPr>
          <p:cNvPr id="269" name="Prostokąt 6"/>
          <p:cNvSpPr/>
          <p:nvPr/>
        </p:nvSpPr>
        <p:spPr>
          <a:xfrm>
            <a:off x="1920874" y="3625400"/>
            <a:ext cx="2917827" cy="540001"/>
          </a:xfrm>
          <a:prstGeom prst="rect">
            <a:avLst/>
          </a:prstGeom>
          <a:ln w="25400">
            <a:solidFill>
              <a:srgbClr val="000000"/>
            </a:solidFill>
          </a:ln>
        </p:spPr>
        <p:txBody>
          <a:bodyPr lIns="50800" tIns="50800" rIns="50800" bIns="50800" anchor="ctr"/>
          <a:lstStyle/>
          <a:p>
            <a:pPr algn="ctr" defTabSz="584200">
              <a:defRPr sz="2200">
                <a:solidFill>
                  <a:srgbClr val="FFFFFF"/>
                </a:solidFill>
              </a:defRPr>
            </a:pPr>
          </a:p>
        </p:txBody>
      </p:sp>
      <p:sp>
        <p:nvSpPr>
          <p:cNvPr id="270" name="Łącznik: łamany 3"/>
          <p:cNvSpPr/>
          <p:nvPr/>
        </p:nvSpPr>
        <p:spPr>
          <a:xfrm flipH="1" rot="16200000">
            <a:off x="1263936" y="3238462"/>
            <a:ext cx="726501" cy="587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path>
            </a:pathLst>
          </a:custGeom>
          <a:ln w="28575">
            <a:solidFill>
              <a:srgbClr val="000000"/>
            </a:solidFill>
            <a:miter lim="400000"/>
            <a:tailEnd type="triangle"/>
          </a:ln>
        </p:spPr>
        <p:txBody>
          <a:bodyPr lIns="50800" tIns="50800" rIns="50800" bIns="50800" anchor="ctr"/>
          <a:lstStyle/>
          <a:p>
            <a:pPr/>
          </a:p>
        </p:txBody>
      </p:sp>
      <p:sp>
        <p:nvSpPr>
          <p:cNvPr id="271" name="Łącznik prosty 10"/>
          <p:cNvSpPr/>
          <p:nvPr/>
        </p:nvSpPr>
        <p:spPr>
          <a:xfrm flipV="1">
            <a:off x="-1" y="2324099"/>
            <a:ext cx="13004802" cy="88901"/>
          </a:xfrm>
          <a:prstGeom prst="line">
            <a:avLst/>
          </a:prstGeom>
          <a:ln w="25400">
            <a:solidFill>
              <a:srgbClr val="000000"/>
            </a:solidFill>
            <a:prstDash val="sysDash"/>
            <a:miter lim="400000"/>
          </a:ln>
        </p:spPr>
        <p:txBody>
          <a:bodyPr lIns="45718" tIns="45718" rIns="45718" bIns="45718"/>
          <a:lstStyle/>
          <a:p>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