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media/image1.jpeg" ContentType="image/jpeg"/>
  <Override PartName="/ppt/notesSlides/notesSlide1.xml" ContentType="application/vnd.openxmlformats-officedocument.presentationml.notesSlide+xml"/>
  <Override PartName="/ppt/media/image2.jpeg" ContentType="image/jpeg"/>
  <Override PartName="/ppt/media/image3.jpeg" ContentType="image/jpeg"/>
  <Override PartName="/ppt/notesSlides/notesSlide2.xml" ContentType="application/vnd.openxmlformats-officedocument.presentationml.notesSlide+xml"/>
  <Override PartName="/ppt/media/image4.jpe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5.jpeg" ContentType="image/jpeg"/>
  <Override PartName="/ppt/notesSlides/notesSlide9.xml" ContentType="application/vnd.openxmlformats-officedocument.presentationml.notesSlide+xml"/>
  <Override PartName="/ppt/media/image6.jpe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7.jpeg" ContentType="image/jpe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media/image8.jpeg" ContentType="image/jpeg"/>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s>

</file>

<file path=ppt/charts/_rels/chart1.xml.rels><?xml version="1.0" encoding="UTF-8"?>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view3D>
      <c:rotX val="15"/>
      <c:hPercent val="80"/>
      <c:rotY val="0"/>
      <c:depthPercent val="50"/>
      <c:rAngAx val="0"/>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0.005"/>
          <c:y val="0.005"/>
          <c:w val="0.111786"/>
          <c:h val="0.9875"/>
        </c:manualLayout>
      </c:layout>
      <c:bar3DChart>
        <c:barDir val="col"/>
        <c:grouping val="clustered"/>
        <c:varyColors val="0"/>
        <c:ser>
          <c:idx val="0"/>
          <c:order val="0"/>
          <c:tx>
            <c:strRef>
              <c:f>Sheet1!$A$2</c:f>
              <c:strCache>
                <c:ptCount val="1"/>
                <c:pt idx="0">
                  <c:v>Financial</c:v>
                </c:pt>
              </c:strCache>
            </c:strRef>
          </c:tx>
          <c:spPr>
            <a:solidFill>
              <a:srgbClr val="BBE0E3"/>
            </a:solidFill>
            <a:ln w="12700" cap="flat">
              <a:noFill/>
              <a:miter lim="400000"/>
            </a:ln>
            <a:effectLst/>
            <a:sp3d prstMaterial="matte"/>
          </c:spPr>
          <c:invertIfNegative val="0"/>
          <c:dLbls>
            <c:numFmt formatCode="#,##0" sourceLinked="0"/>
            <c:txPr>
              <a:bodyPr/>
              <a:lstStyle/>
              <a:p>
                <a:pPr>
                  <a:defRPr b="1" i="0" strike="noStrike" sz="2400" u="none">
                    <a:solidFill>
                      <a:srgbClr val="000000"/>
                    </a:solidFill>
                    <a:latin typeface="Arial"/>
                  </a:defRPr>
                </a:pPr>
              </a:p>
            </c:txPr>
            <c:showLegendKey val="0"/>
            <c:showVal val="0"/>
            <c:showCatName val="0"/>
            <c:showSerName val="0"/>
            <c:showPercent val="0"/>
            <c:showBubbleSize val="0"/>
            <c:showLeaderLines val="0"/>
          </c:dLbls>
          <c:cat>
            <c:strRef>
              <c:f>Sheet1!$B$1:$C$1</c:f>
              <c:strCache>
                <c:ptCount val="2"/>
                <c:pt idx="0">
                  <c:v>SQC+Planguage</c:v>
                </c:pt>
                <c:pt idx="1">
                  <c:v>Old Requirements</c:v>
                </c:pt>
              </c:strCache>
            </c:strRef>
          </c:cat>
          <c:val>
            <c:numRef>
              <c:f>Sheet1!$B$2:$C$2</c:f>
              <c:numCache>
                <c:ptCount val="2"/>
                <c:pt idx="0">
                  <c:v>11.200000</c:v>
                </c:pt>
                <c:pt idx="1">
                  <c:v>80.400000</c:v>
                </c:pt>
              </c:numCache>
            </c:numRef>
          </c:val>
          <c:shape val="box"/>
        </c:ser>
        <c:gapWidth val="150"/>
        <c:gapDepth val="150"/>
        <c:shape val="box"/>
        <c:axId val="2094734552"/>
        <c:axId val="2094734553"/>
        <c:axId val="2094734554"/>
      </c:bar3DChart>
      <c:catAx>
        <c:axId val="2094734552"/>
        <c:scaling>
          <c:orientation val="minMax"/>
        </c:scaling>
        <c:delete val="0"/>
        <c:axPos val="b"/>
        <c:numFmt formatCode="General" sourceLinked="0"/>
        <c:majorTickMark val="none"/>
        <c:minorTickMark val="none"/>
        <c:tickLblPos val="low"/>
        <c:spPr>
          <a:ln w="12700" cap="flat">
            <a:noFill/>
            <a:prstDash val="solid"/>
            <a:round/>
          </a:ln>
        </c:spPr>
        <c:txPr>
          <a:bodyPr rot="0"/>
          <a:lstStyle/>
          <a:p>
            <a:pPr>
              <a:defRPr b="1" i="0" strike="noStrike" sz="2400" u="none">
                <a:solidFill>
                  <a:srgbClr val="000000"/>
                </a:solidFill>
                <a:latin typeface="Arial"/>
              </a:defRPr>
            </a:pPr>
          </a:p>
        </c:txPr>
        <c:crossAx val="2094734553"/>
        <c:crosses val="autoZero"/>
        <c:auto val="1"/>
        <c:lblAlgn val="ctr"/>
        <c:noMultiLvlLbl val="1"/>
      </c:catAx>
      <c:valAx>
        <c:axId val="2094734553"/>
        <c:scaling>
          <c:orientation val="minMax"/>
        </c:scaling>
        <c:delete val="0"/>
        <c:axPos val="l"/>
        <c:majorGridlines>
          <c:spPr>
            <a:ln w="12700" cap="flat">
              <a:solidFill>
                <a:srgbClr val="000000"/>
              </a:solidFill>
              <a:prstDash val="solid"/>
              <a:round/>
            </a:ln>
          </c:spPr>
        </c:majorGridlines>
        <c:numFmt formatCode="0.####" sourceLinked="0"/>
        <c:majorTickMark val="none"/>
        <c:minorTickMark val="none"/>
        <c:tickLblPos val="nextTo"/>
        <c:spPr>
          <a:ln w="12700" cap="flat">
            <a:noFill/>
            <a:prstDash val="solid"/>
            <a:round/>
          </a:ln>
        </c:spPr>
        <c:txPr>
          <a:bodyPr rot="0"/>
          <a:lstStyle/>
          <a:p>
            <a:pPr>
              <a:defRPr b="1" i="0" strike="noStrike" sz="2400" u="none">
                <a:solidFill>
                  <a:srgbClr val="000000"/>
                </a:solidFill>
                <a:latin typeface="Arial"/>
              </a:defRPr>
            </a:pPr>
          </a:p>
        </c:txPr>
        <c:crossAx val="2094734552"/>
        <c:crosses val="autoZero"/>
        <c:crossBetween val="between"/>
        <c:majorUnit val="22.5"/>
        <c:minorUnit val="11.25"/>
      </c:valAx>
      <c:serAx>
        <c:axId val="2094734554"/>
        <c:scaling>
          <c:orientation val="minMax"/>
        </c:scaling>
        <c:delete val="0"/>
        <c:axPos val="b"/>
        <c:majorTickMark val="out"/>
        <c:minorTickMark val="none"/>
        <c:tickLblPos val="none"/>
        <c:spPr>
          <a:ln w="12700" cap="flat">
            <a:noFill/>
            <a:prstDash val="solid"/>
            <a:round/>
          </a:ln>
        </c:spPr>
        <c:crossAx val="2094734553"/>
        <c:crosses val="autoZero"/>
        <c:tickLblSkip val="1"/>
      </c:serAx>
      <c:spPr>
        <a:noFill/>
        <a:ln w="12700" cap="flat">
          <a:noFill/>
          <a:miter lim="400000"/>
        </a:ln>
        <a:effectLst/>
      </c:spPr>
    </c:plotArea>
    <c:legend>
      <c:legendPos val="r"/>
      <c:layout>
        <c:manualLayout>
          <c:xMode val="edge"/>
          <c:yMode val="edge"/>
          <c:x val="0.681743"/>
          <c:y val="0.343312"/>
          <c:w val="0.318257"/>
          <c:h val="0.150641"/>
        </c:manualLayout>
      </c:layout>
      <c:overlay val="1"/>
      <c:spPr>
        <a:noFill/>
        <a:ln w="12700" cap="flat">
          <a:noFill/>
          <a:miter lim="400000"/>
        </a:ln>
        <a:effectLst/>
      </c:spPr>
      <c:txPr>
        <a:bodyPr rot="0"/>
        <a:lstStyle/>
        <a:p>
          <a:pPr>
            <a:defRPr b="1" i="0" strike="noStrike" sz="2400" u="none">
              <a:solidFill>
                <a:srgbClr val="000000"/>
              </a:solidFill>
              <a:latin typeface="Arial"/>
            </a:defRPr>
          </a:pPr>
        </a:p>
      </c:txPr>
    </c:legend>
    <c:plotVisOnly val="0"/>
    <c:dispBlanksAs val="gap"/>
  </c:chart>
  <c:spPr>
    <a:noFill/>
    <a:ln>
      <a:noFill/>
    </a:ln>
    <a:effectLst/>
  </c:spPr>
  <c:externalData r:id="rId1">
    <c:autoUpdate val="0"/>
  </c:externalData>
</c:chartSpace>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326" name="Shape 326"/>
          <p:cNvSpPr/>
          <p:nvPr>
            <p:ph type="sldImg"/>
          </p:nvPr>
        </p:nvSpPr>
        <p:spPr>
          <a:xfrm>
            <a:off x="1143000" y="685800"/>
            <a:ext cx="4572000" cy="3429000"/>
          </a:xfrm>
          <a:prstGeom prst="rect">
            <a:avLst/>
          </a:prstGeom>
        </p:spPr>
        <p:txBody>
          <a:bodyPr/>
          <a:lstStyle/>
          <a:p>
            <a:pPr/>
          </a:p>
        </p:txBody>
      </p:sp>
      <p:sp>
        <p:nvSpPr>
          <p:cNvPr id="327" name="Shape 32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 Id="rId3" Type="http://schemas.openxmlformats.org/officeDocument/2006/relationships/hyperlink" Target="https://twitter.com/imtomgilb" TargetMode="External"/></Relationships>

</file>

<file path=ppt/notesSlides/_rels/notesSlide10.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 Id="rId3" Type="http://schemas.openxmlformats.org/officeDocument/2006/relationships/hyperlink" Target="http://concepts.gilb.com/dl137" TargetMode="External"/></Relationships>

</file>

<file path=ppt/notesSlides/_rels/notesSlide12.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 Id="rId3" Type="http://schemas.openxmlformats.org/officeDocument/2006/relationships/hyperlink" Target="http://www.google.com/imgres?imgurl=http://keepingagile.files.wordpress.com/2012/06/genericagileconceptideogram.png&amp;imgrefurl=http://keeping-agile.com/&amp;h=1088&amp;w=1426&amp;sz=439&amp;tbnid=wlLdDxB_sXa_VM:&amp;tbnh=82&amp;tbnw=108&amp;zoom=1&amp;usg=__XS_KE8RhixHHbCmLa3CJiUKdiHA=&amp;docid=YErwU0C8H4LOJM&amp;sa=X&amp;ei=HSayUaX5CYbj4QTpqoC4Aw&amp;ved=0CFEQ9QEwCg&amp;dur=1002" TargetMode="External"/></Relationships>

</file>

<file path=ppt/notesSlides/_rels/notesSlide30.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86.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87.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88.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89.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90.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91.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Shape 349"/>
          <p:cNvSpPr/>
          <p:nvPr>
            <p:ph type="sldImg"/>
          </p:nvPr>
        </p:nvSpPr>
        <p:spPr>
          <a:prstGeom prst="rect">
            <a:avLst/>
          </a:prstGeom>
        </p:spPr>
        <p:txBody>
          <a:bodyPr/>
          <a:lstStyle/>
          <a:p>
            <a:pPr/>
          </a:p>
        </p:txBody>
      </p:sp>
      <p:sp>
        <p:nvSpPr>
          <p:cNvPr id="350" name="Shape 350"/>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 Agile References:  per 1 March 2019  (see end for quotes from my 1976 and 1988 books on ‘agile’.)</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"Tom Gilb invented Evo, arguably the first Agile process. He and his son Kai have been working with me in Norway to align what they are doing with Scrum.</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Kai has some excellent case studies where he has acted as Product Owner. He has done some of the most innovative things I have seen in the Scrum community."</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Jeff Sutherland, co-inventor of Scrum, 5Feb 2010 in Scrum Alliance Email.</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“Tom Gilb's Planguage referenced and praised at #scrumgathering by Jeff Sutherland. I highly agree" Mike Cohn, Tweet, Oct 19 2009</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“I’ve always considered Tom to have been the original agilist. In 1989, he wrote about short iterations (each should be no more than 2% of the total project schedule). This was long before the rest of us had it figured out." Mike Cohn  http://blog.mountaingoatsoftware.com/?p=77</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Mike Cohn says: January 16, 2009 at 9:41 pm</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Tom does, indeed, have excellent advice on non-functional requirements (as well as every other type of requirement). I’d encourage everyone to read his Competitive Engineering book as well as his Principles of Software Engineering Management book. By the way, my company is named after his “Mountain Goat” principle in that book:</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 @RonJeffries “I think tom gilb's evo pre-dated scrum."</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Comment of Kent Beck on Tom Gilb’s book , “Principles of Software Engineering Management”: “ A strong case for evolutionary delivery – small releases, constant refactoring,  intense dialog with the customer”. (Beck, page 173).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In a mail to Tom, Kent wrote: “I'm glad you and I have some alignment of ideas. I stole enough of yours that I'd be disappointed if we didn't :-), Kent” (2003)</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"But if you really want to take a step up, you should read Tom Gilb. The ideas expressed in Principles of Software Engineering Management aren’t quite fully baked into the ADD-sized nuggets that today’s developers might be used to, but make no mistake, Gilb’s thinking on requirements definition, reliability, design generation, code inspection, and project metrics are beyond most current practice."   Corey Ladas http://leansoftwareengineering.com/2007/12/20/tom-gilbs-evolutionary-delivery-a-great-improvement-over-its-successors/</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Jim Highsmith (an Agile Manifesto signatory) commented: “Two individuals in particular pioneered the evolution of iterative development approached in the 1980’s – Barry Boehm with his Spiral Model and Tom Gilb with his Evo model. I drew on Boehm’s and Gilb’s ideas for early inspiration in developing Adaptive Software Development. …. Gilb has long advocated this more explicit (quantitative) valuation in order to capture the early value and increase ROI” (Cutter It Journal: The Journal of Information Technology Management, July 2004page 4, July 2004).</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Ward Cunningham wrote April 2005: “Tom -- Thanks for sharing your work. I hope you find value in ours. I'm also glad that the agile community is paying attention to your work. We know (now) that you were out there ahead of most of us. Best regards. – Ward”, http://c2.com</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Robert C. Martin (Agile Manifesto initial signatory, aka Uncle Bob): "Tom and I talked of many things, and I found myself learning a great deal from him. The item that sticks most prominently in my mind is the definition of progress.", "Tom has invented a planning formalism that he calls Planguage that captures this idea of customer need. I think I'm going to spend some serious time investigating this. "  from http://www.butunclebob.com/ArticleS.UncleBob.TomGilbVisit</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'1985: perhaps the first explicitly named, incremental alternative to the “waterfall” approach is Tom Gilb’s Evolutionary Delivery Model, nicknamed “Evo”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http://guide.agilealliance.org/timeline.html</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Gilb T. (1985). "Evolutionary Delivery versus the "waterfall model" " ACM SIGSOFT, http://dl.acm.org/citation.cfm?id=1012490</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Mary Poppendieck, 2012</a:t>
            </a:r>
          </a:p>
          <a:p>
            <a:pPr>
              <a:lnSpc>
                <a:spcPct val="100000"/>
              </a:lnSpc>
              <a:defRPr sz="1200">
                <a:latin typeface="Calibri"/>
                <a:ea typeface="Calibri"/>
                <a:cs typeface="Calibri"/>
                <a:sym typeface="Calibri"/>
              </a:defRPr>
            </a:pPr>
            <a:r>
              <a:t>In 1988, Tom Gilb wrote the book Principles of Software Engineering Management, which is now in its 20th printing. One of the earliest advocates of evolutionary development, he has recently reiterated the elements of good software engineering in an article in Agile Record[2], from which I quote liberally</a:t>
            </a:r>
          </a:p>
          <a:p>
            <a:pPr>
              <a:lnSpc>
                <a:spcPct val="100000"/>
              </a:lnSpc>
              <a:defRPr sz="1200">
                <a:latin typeface="Calibri"/>
                <a:ea typeface="Calibri"/>
                <a:cs typeface="Calibri"/>
                <a:sym typeface="Calibri"/>
              </a:defRPr>
            </a:pPr>
            <a:r>
              <a:t>http://poppendieck.blogspot.com/2010/12/product-owner-problem.html</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"By the way you should know I call you, Jerry Weinberg, and Tom DeMarco the “grandfathers of Software Agile Development”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 Mike Beedle  (7.Jan2016) RIP 2018</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Mike Beedle is the author of the first Scrum book (with Ken Schwaber), the author of the first Scrum paper published (with Jeff Sutherland, Ken Schwaber, Martine Devos and Yonat Sharon), and co-author of the Agile Manifesto. He is also the author of the Enterprise Scrum Definition and the upcoming Enterprise Scrum book.</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Agile History…	</a:t>
            </a:r>
          </a:p>
          <a:p>
            <a:pPr>
              <a:lnSpc>
                <a:spcPct val="100000"/>
              </a:lnSpc>
              <a:defRPr sz="1200">
                <a:latin typeface="Calibri"/>
                <a:ea typeface="Calibri"/>
                <a:cs typeface="Calibri"/>
                <a:sym typeface="Calibri"/>
              </a:defRPr>
            </a:pPr>
            <a:r>
              <a:t>Historical Roots of Agile Methods:</a:t>
            </a:r>
          </a:p>
          <a:p>
            <a:pPr>
              <a:lnSpc>
                <a:spcPct val="100000"/>
              </a:lnSpc>
              <a:defRPr sz="1200">
                <a:latin typeface="Calibri"/>
                <a:ea typeface="Calibri"/>
                <a:cs typeface="Calibri"/>
                <a:sym typeface="Calibri"/>
              </a:defRPr>
            </a:pPr>
            <a:r>
              <a:t>Where did “Agile Thinking” Come from?</a:t>
            </a:r>
          </a:p>
          <a:p>
            <a:pPr>
              <a:lnSpc>
                <a:spcPct val="100000"/>
              </a:lnSpc>
              <a:defRPr sz="1200">
                <a:latin typeface="Calibri"/>
                <a:ea typeface="Calibri"/>
                <a:cs typeface="Calibri"/>
                <a:sym typeface="Calibri"/>
              </a:defRPr>
            </a:pPr>
            <a:r>
              <a:t>Noura Abbas, Andrew M Gravell, Gary B Wills</a:t>
            </a:r>
          </a:p>
          <a:p>
            <a:pPr>
              <a:lnSpc>
                <a:spcPct val="100000"/>
              </a:lnSpc>
              <a:defRPr sz="1200">
                <a:latin typeface="Calibri"/>
                <a:ea typeface="Calibri"/>
                <a:cs typeface="Calibri"/>
                <a:sym typeface="Calibri"/>
              </a:defRPr>
            </a:pPr>
            <a:r>
              <a:t>School of Electronics and Computer Science, University of Southampton</a:t>
            </a:r>
          </a:p>
          <a:p>
            <a:pPr>
              <a:lnSpc>
                <a:spcPct val="100000"/>
              </a:lnSpc>
              <a:defRPr sz="1200">
                <a:latin typeface="Calibri"/>
                <a:ea typeface="Calibri"/>
                <a:cs typeface="Calibri"/>
                <a:sym typeface="Calibri"/>
              </a:defRPr>
            </a:pPr>
            <a:r>
              <a:t>Southampton, SO17 1BJ, United Kingdom</a:t>
            </a:r>
          </a:p>
          <a:p>
            <a:pPr>
              <a:lnSpc>
                <a:spcPct val="100000"/>
              </a:lnSpc>
              <a:defRPr sz="1200">
                <a:latin typeface="Calibri"/>
                <a:ea typeface="Calibri"/>
                <a:cs typeface="Calibri"/>
                <a:sym typeface="Calibri"/>
              </a:defRPr>
            </a:pPr>
            <a:r>
              <a:t>( Oct 10 2008)</a:t>
            </a:r>
          </a:p>
          <a:p>
            <a:pPr>
              <a:lnSpc>
                <a:spcPct val="100000"/>
              </a:lnSpc>
              <a:defRPr sz="1200">
                <a:latin typeface="Calibri"/>
                <a:ea typeface="Calibri"/>
                <a:cs typeface="Calibri"/>
                <a:sym typeface="Calibri"/>
              </a:defRPr>
            </a:pPr>
            <a:r>
              <a:t>http://eprints.ecs.soton.ac.uk/16606/1/xp2008camera_ready.pdf</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"Agile ideas appeared in old development processes as well. In 1985, Tom Gilb wrote “Evolutionary Delivery versus the ‘Waterfall model’”. In this paper Gilb introduce the EVO method as an alternative of the waterfall which he considered as “unrealistic and dangerous to the primary objectives of any software project”. Gilb based EVO on three simple principles [17]: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 Deliver something to the real end-user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 Measure the added-value to the user in all critical dimensions </a:t>
            </a:r>
          </a:p>
          <a:p>
            <a:pPr>
              <a:lnSpc>
                <a:spcPct val="100000"/>
              </a:lnSpc>
              <a:defRPr sz="1200">
                <a:latin typeface="Calibri"/>
                <a:ea typeface="Calibri"/>
                <a:cs typeface="Calibri"/>
                <a:sym typeface="Calibri"/>
              </a:defRPr>
            </a:pPr>
            <a:r>
              <a:t>• Adjust both design and objectives based on observed realities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a:t>
            </a:r>
          </a:p>
          <a:p>
            <a:pPr>
              <a:lnSpc>
                <a:spcPct val="100000"/>
              </a:lnSpc>
              <a:defRPr sz="1200">
                <a:latin typeface="Calibri"/>
                <a:ea typeface="Calibri"/>
                <a:cs typeface="Calibri"/>
                <a:sym typeface="Calibri"/>
              </a:defRPr>
            </a:pPr>
            <a:r>
              <a:t>A "Must Read" Book, February 24, 2006</a:t>
            </a:r>
          </a:p>
          <a:p>
            <a:pPr>
              <a:lnSpc>
                <a:spcPct val="100000"/>
              </a:lnSpc>
              <a:defRPr sz="1200">
                <a:latin typeface="Calibri"/>
                <a:ea typeface="Calibri"/>
                <a:cs typeface="Calibri"/>
                <a:sym typeface="Calibri"/>
              </a:defRPr>
            </a:pPr>
            <a:r>
              <a:t>By	Scott W. Ambler "Author, Agile Database Techn... (Toronto, Canada) - See all my reviews</a:t>
            </a:r>
          </a:p>
          <a:p>
            <a:pPr>
              <a:lnSpc>
                <a:spcPct val="100000"/>
              </a:lnSpc>
              <a:defRPr sz="1200">
                <a:latin typeface="Calibri"/>
                <a:ea typeface="Calibri"/>
                <a:cs typeface="Calibri"/>
                <a:sym typeface="Calibri"/>
              </a:defRPr>
            </a:pPr>
            <a:r>
              <a:t>Tom Gilb, the father of the Evo methodology, shares his practical, real-world experience for enabling effective collaboration between developers, managers, and stakeholders in this book. Although the book describes in detail Planguage, a specification language for systems engineering, the methodological advice alone is worth the price of the book. Evo is one of the truly underappreciated agile methodologies and as a result Gilb's thought-provoking work isn't as well known as it should be, although I suspect that this will change with this book. The book describes effective practices for requirements and design specification that are highly compatible with the principles and practices of Agile Modeling, yet it goes on to address planning activities, quality, and impact estimation. I suspect that this book will prove to be one of the "must read" software development books of 2006.</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r>
              <a:t>Jan 13 2008:</a:t>
            </a:r>
          </a:p>
          <a:p>
            <a:pPr>
              <a:lnSpc>
                <a:spcPct val="100000"/>
              </a:lnSpc>
              <a:defRPr sz="1200">
                <a:latin typeface="Calibri"/>
                <a:ea typeface="Calibri"/>
                <a:cs typeface="Calibri"/>
                <a:sym typeface="Calibri"/>
              </a:defRPr>
            </a:pPr>
            <a:r>
              <a:t>http://leansoftwareengineering.com/2007/12/20/tom-gilbs-evolutionary-delivery-a-great-improvement-over-its-successors/</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"But if you really want to take a step up, you should read Tom Gilb.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The ideas expressed in Principles of Software Engineering Management aren’t quite fully baked into the ADD-sized nuggets that today’s developers might be used to, but make no mistake, Gilb’s thinking on requirements definition, reliability, design generation, code inspection, and project metrics are beyond most current practice."   Corey Ladas</a:t>
            </a:r>
          </a:p>
          <a:p>
            <a:pPr>
              <a:lnSpc>
                <a:spcPct val="100000"/>
              </a:lnSpc>
              <a:defRPr sz="1200">
                <a:latin typeface="Calibri"/>
                <a:ea typeface="Calibri"/>
                <a:cs typeface="Calibri"/>
                <a:sym typeface="Calibri"/>
              </a:defRPr>
            </a:pPr>
            <a:r>
              <a:t>----------------------------</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and link to </a:t>
            </a:r>
          </a:p>
          <a:p>
            <a:pPr>
              <a:lnSpc>
                <a:spcPct val="100000"/>
              </a:lnSpc>
              <a:defRPr sz="1200">
                <a:latin typeface="Calibri"/>
                <a:ea typeface="Calibri"/>
                <a:cs typeface="Calibri"/>
                <a:sym typeface="Calibri"/>
              </a:defRPr>
            </a:pPr>
            <a:r>
              <a:t>https://www.dropbox.com/sh/n7f96zfchf4vivp/AABzsPD52DAxoxZsNauc5Zrga?dl=0</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If you want to read our Gilb Mythodology  columns in Agile Record.</a:t>
            </a:r>
          </a:p>
          <a:p>
            <a:pPr>
              <a:lnSpc>
                <a:spcPct val="100000"/>
              </a:lnSpc>
              <a:defRPr sz="1200">
                <a:latin typeface="Calibri"/>
                <a:ea typeface="Calibri"/>
                <a:cs typeface="Calibri"/>
                <a:sym typeface="Calibri"/>
              </a:defRPr>
            </a:pPr>
            <a:r>
              <a:t>about 11 short papers on various Agile subjects.</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Apparently I am credited as a general source of Ideas in Prince2 Agile, My ideas around value, quantification, according to Keith Richards (2015, 2017). 9.4.2 Defining Benefits and Value.</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http://www.brendanmartin.com/prince2-agile-booklist/</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Roko Roic 2016</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https://youtu.be/8C5ePOs3Rok</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Credits me 1976 SM book and 1988 PoSEM book</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GARTNER GROUP RECOGNIZES THE ROOTS OF AGILE</a:t>
            </a:r>
          </a:p>
          <a:p>
            <a:pPr>
              <a:lnSpc>
                <a:spcPct val="100000"/>
              </a:lnSpc>
              <a:defRPr sz="1200">
                <a:latin typeface="Calibri"/>
                <a:ea typeface="Calibri"/>
                <a:cs typeface="Calibri"/>
                <a:sym typeface="Calibri"/>
              </a:defRPr>
            </a:pPr>
            <a:r>
              <a:t>diagram won’t paste here so see</a:t>
            </a:r>
          </a:p>
          <a:p>
            <a:pPr>
              <a:lnSpc>
                <a:spcPct val="100000"/>
              </a:lnSpc>
              <a:defRPr sz="1200">
                <a:latin typeface="Calibri"/>
                <a:ea typeface="Calibri"/>
                <a:cs typeface="Calibri"/>
                <a:sym typeface="Calibri"/>
              </a:defRPr>
            </a:pPr>
            <a:r>
              <a:rPr u="sng">
                <a:hlinkClick r:id="rId3" invalidUrl="" action="" tgtFrame="" tooltip="" history="1" highlightClick="0" endSnd="0"/>
              </a:rPr>
              <a:t>https://twitter.com/imtomgilb</a:t>
            </a:r>
          </a:p>
          <a:p>
            <a:pPr>
              <a:lnSpc>
                <a:spcPct val="100000"/>
              </a:lnSpc>
              <a:defRPr sz="1200">
                <a:latin typeface="Calibri"/>
                <a:ea typeface="Calibri"/>
                <a:cs typeface="Calibri"/>
                <a:sym typeface="Calibri"/>
              </a:defRPr>
            </a:pPr>
            <a:r>
              <a:t>og google Gartner Group TheAgile Family Tree</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OUR WEBSITE FOR ALL DOWNLOADS</a:t>
            </a:r>
          </a:p>
          <a:p>
            <a:pPr>
              <a:lnSpc>
                <a:spcPct val="100000"/>
              </a:lnSpc>
              <a:defRPr sz="1200">
                <a:latin typeface="Calibri"/>
                <a:ea typeface="Calibri"/>
                <a:cs typeface="Calibri"/>
                <a:sym typeface="Calibri"/>
              </a:defRPr>
            </a:pPr>
            <a:r>
              <a:t>http://concepts.gilb.com/file24</a:t>
            </a:r>
          </a:p>
          <a:p>
            <a:pPr>
              <a:lnSpc>
                <a:spcPct val="100000"/>
              </a:lnSpc>
              <a:defRPr sz="1200">
                <a:latin typeface="Calibri"/>
                <a:ea typeface="Calibri"/>
                <a:cs typeface="Calibri"/>
                <a:sym typeface="Calibri"/>
              </a:defRPr>
            </a:pPr>
            <a:r>
              <a:t>This will contain all old papers, slides etc and newer ones than this</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a:t>
            </a:r>
          </a:p>
          <a:p>
            <a:pPr>
              <a:lnSpc>
                <a:spcPct val="100000"/>
              </a:lnSpc>
              <a:defRPr sz="1200">
                <a:latin typeface="Calibri"/>
                <a:ea typeface="Calibri"/>
                <a:cs typeface="Calibri"/>
                <a:sym typeface="Calibri"/>
              </a:defRPr>
            </a:pPr>
            <a:r>
              <a:t>HERE ARE SOME REFERENCES TO MY EARLY ‘AGILE’ IDEAS FROM MY 1976 BOOK AND PUBLISHED ARTICLES</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Source: T. Gilb, Software Metrics, October 1976, (Winthrop).</a:t>
            </a:r>
          </a:p>
          <a:p>
            <a:pPr>
              <a:lnSpc>
                <a:spcPct val="100000"/>
              </a:lnSpc>
              <a:defRPr sz="1200">
                <a:latin typeface="Calibri"/>
                <a:ea typeface="Calibri"/>
                <a:cs typeface="Calibri"/>
                <a:sym typeface="Calibri"/>
              </a:defRPr>
            </a:pPr>
            <a:r>
              <a:t>'Evolution is a designed characteristic of a system development which involves gradual stepwise change.' (p. 214)</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On step results measurement and retreat possibility</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'A complex system will be most successful if it is implemented in small steps and if each step has a clear measure of successful achievement as well as a "retreat" possibility to a previous successful step upon failure.' (p. 214)</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On minimizing failure risk, using feedback, correcting design errors</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'The advantage is that you cannot have large failures.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You have the opportunity of receiving some feedback from the real world before throwing in all resources intended for a system, and you can correct possible design errors before they become costly live systems.' (p. 214)</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On total project time</a:t>
            </a:r>
          </a:p>
          <a:p>
            <a:pPr>
              <a:lnSpc>
                <a:spcPct val="100000"/>
              </a:lnSpc>
              <a:defRPr sz="1200">
                <a:latin typeface="Calibri"/>
                <a:ea typeface="Calibri"/>
                <a:cs typeface="Calibri"/>
                <a:sym typeface="Calibri"/>
              </a:defRPr>
            </a:pPr>
            <a:r>
              <a:t>'The disadvantage is that you may sometimes have to wait longer before the whole system is functioning. This is offset by the fact that some results are produced much earlier than they would be if you had to wait for total system completion.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It is also important to distinguish between a date for total system operation and a date for total "successful" system operation.' (p. 215)</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On the general applicability</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'Many people claim that their system cannot be put into operation gradually. It is all or nothing. This may conceivably be true in a few cases . . . I think we shall find that virtually all systems can be fruitfully put-in in more than one step, even though some must inevitably take larger steps than others.' (p. 215)</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A measure of degree of evolution</a:t>
            </a:r>
          </a:p>
          <a:p>
            <a:pPr>
              <a:lnSpc>
                <a:spcPct val="100000"/>
              </a:lnSpc>
              <a:defRPr sz="1200">
                <a:latin typeface="Calibri"/>
                <a:ea typeface="Calibri"/>
                <a:cs typeface="Calibri"/>
                <a:sym typeface="Calibri"/>
              </a:defRPr>
            </a:pPr>
            <a:r>
              <a:t>'A metric for evolution is degree of change to system "S" during any time interval "t".' (p. 214)</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On risk and predicting requirements</a:t>
            </a:r>
          </a:p>
          <a:p>
            <a:pPr>
              <a:lnSpc>
                <a:spcPct val="100000"/>
              </a:lnSpc>
              <a:defRPr sz="1200">
                <a:latin typeface="Calibri"/>
                <a:ea typeface="Calibri"/>
                <a:cs typeface="Calibri"/>
                <a:sym typeface="Calibri"/>
              </a:defRPr>
            </a:pPr>
            <a:r>
              <a:t>'Risk estimates plus/minus worst case are key to selection of step size', and 'Saving of analysis of future real world'. (p. 217)</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The first remark is recognition that step sizing is determined by the need to control risk of failure. It is not small steps in themselves which are important. A large step may be taken if the risk is under control; for example by using contract guarantees or known technology. The second remark is recognition that the evolutionary method avoids the need to predict requirements and environments in the future; it allows us to wait until the future has arrived, to see the current requirements and the current environment.</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On the scientific experiment analogy</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'The concept of stability (where evolution is a technique for achieving stability) at individual levels of a system has the same usefulness as the concept of keeping all-factors-except-one constant in a scientific experiment. It allows systematic and orderly change of systems where the cause and effect may be more accurately measured without interfering factors, which may cause doubt as to the reason for good or bad results.' (p. 217)</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'Systems may be specifically designed to go through a revolution in several phases, where only one level of the system is changed significantly at a time.' (pp. 217-8)</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Evolutionary modularity design: conflict and priority</a:t>
            </a:r>
          </a:p>
          <a:p>
            <a:pPr>
              <a:lnSpc>
                <a:spcPct val="100000"/>
              </a:lnSpc>
              <a:defRPr sz="1200">
                <a:latin typeface="Calibri"/>
                <a:ea typeface="Calibri"/>
                <a:cs typeface="Calibri"/>
                <a:sym typeface="Calibri"/>
              </a:defRPr>
            </a:pPr>
            <a:r>
              <a:t>On p. 187 I raised the issue of 'Modularity division criteria', and gave six examples of rules for dividing software modules. Rule six was 'By calendar schedule of need of module' and the explanation for this rule was: 'Early implementation; evolutionary project develop.'</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'Each rule can conflict with other modularization rules and with other design criteria. Resolution of the conflict can be achieved by a clearly stated set of priorities'.</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This is a forerunner to the present perception of step design and selection being based on those elements of the total system which will contribute the greatest value towards stated objectives at the least development resource cost.</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Later writings on the subject</a:t>
            </a:r>
          </a:p>
          <a:p>
            <a:pPr>
              <a:lnSpc>
                <a:spcPct val="100000"/>
              </a:lnSpc>
              <a:defRPr sz="1200">
                <a:latin typeface="Calibri"/>
                <a:ea typeface="Calibri"/>
                <a:cs typeface="Calibri"/>
                <a:sym typeface="Calibri"/>
              </a:defRPr>
            </a:pPr>
            <a:r>
              <a:t>The evolutionary idea was developed in my articles in the trade press: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'Evolutionary Planning and Delivery: an Alternative', Computer Weekly, 2 August 1979;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'Evolutionary Planning can prevent Failures', Computer Data, Canada, April 1979, p. 13;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'Realistic Time/Cost Data', Computer Weekly, 16 August 1979;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'Eleven Guidelines for Evolutionary Design and Implementation', Computer Weekly, 12 March 1981;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and 'The Seventh Principle of Technology Projects: Small Steps will Result in Earlier Success', Computer Weekly, 30 July 1981.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In all there were about 122 Gilb's Mythodology Columns in Computer Weekly (UK), which developed many of the ideas in this book.</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Should any researchers wish copies of any of this, they are in my personal archives in NOrway. They were before internet of course. Let me know if you want to host copies of these for historic purposes.</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POSEM</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As referenced above, my 1988 PoSEM book was full of my Evo ideas. Here is 1 chapter where I surveyed the history, and you can still buy the book if you want the full picture.</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Gilb: Principles of Software Engineering Management, (1988)</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Pearson.</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 Chapt 15 Deeper Perspectives on Evolutionary Delivery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www.gilb.com/dl561</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9" name="Shape 519"/>
          <p:cNvSpPr/>
          <p:nvPr>
            <p:ph type="sldImg"/>
          </p:nvPr>
        </p:nvSpPr>
        <p:spPr>
          <a:prstGeom prst="rect">
            <a:avLst/>
          </a:prstGeom>
        </p:spPr>
        <p:txBody>
          <a:bodyPr/>
          <a:lstStyle/>
          <a:p>
            <a:pPr/>
          </a:p>
        </p:txBody>
      </p:sp>
      <p:sp>
        <p:nvSpPr>
          <p:cNvPr id="520" name="Shape 520"/>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NORWEGIAN VERSION 25 FEB 2014 FOR SOFTWARE 2014 OSLO evening lyntale. Edited for clarity 1 March 2019 forNFP lecture.</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1. Critical Stakeholders determine the values</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2. Values can and must be quantified</a:t>
            </a:r>
            <a:b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3. Values are supported by Value Architecture</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4. Value levels are determined by timing, architecture effect, and resources </a:t>
            </a:r>
            <a:b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5. Value levels can differ for different scopes (where, who)</a:t>
            </a:r>
            <a:b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6. Value can be delivered early</a:t>
            </a:r>
            <a:b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7. Value can be locked in incrementally</a:t>
            </a:r>
            <a:b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8. New Values can be discovered (external news, 	experience)</a:t>
            </a:r>
            <a:b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9. Values can be evaluated as a function of architecture (Impact Estimation)</a:t>
            </a:r>
            <a:b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10. Value delivery will attract resources.</a:t>
            </a:r>
          </a:p>
          <a:p>
            <a:pPr>
              <a:lnSpc>
                <a:spcPct val="100000"/>
              </a:lnSpc>
              <a:defRPr sz="1200">
                <a:latin typeface="Calibri"/>
                <a:ea typeface="Calibri"/>
                <a:cs typeface="Calibri"/>
                <a:sym typeface="Calibri"/>
              </a:defRPr>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9" name="Shape 529"/>
          <p:cNvSpPr/>
          <p:nvPr>
            <p:ph type="sldImg"/>
          </p:nvPr>
        </p:nvSpPr>
        <p:spPr>
          <a:prstGeom prst="rect">
            <a:avLst/>
          </a:prstGeom>
        </p:spPr>
        <p:txBody>
          <a:bodyPr/>
          <a:lstStyle/>
          <a:p>
            <a:pPr/>
          </a:p>
        </p:txBody>
      </p:sp>
      <p:sp>
        <p:nvSpPr>
          <p:cNvPr id="530" name="Shape 530"/>
          <p:cNvSpPr/>
          <p:nvPr>
            <p:ph type="body" sz="quarter" idx="1"/>
          </p:nvPr>
        </p:nvSpPr>
        <p:spPr>
          <a:prstGeom prst="rect">
            <a:avLst/>
          </a:prstGeom>
        </p:spPr>
        <p:txBody>
          <a:bodyPr/>
          <a:lstStyle/>
          <a:p>
            <a:pPr>
              <a:lnSpc>
                <a:spcPct val="100000"/>
              </a:lnSpc>
              <a:defRPr sz="1200">
                <a:latin typeface="Arial"/>
                <a:ea typeface="Arial"/>
                <a:cs typeface="Arial"/>
                <a:sym typeface="Arial"/>
              </a:defRPr>
            </a:pPr>
            <a:r>
              <a:t>A second set of my value principles will be found in the paper , INCOSE 2008.</a:t>
            </a:r>
          </a:p>
          <a:p>
            <a:pPr>
              <a:lnSpc>
                <a:spcPct val="100000"/>
              </a:lnSpc>
              <a:defRPr sz="1200">
                <a:latin typeface="Arial"/>
                <a:ea typeface="Arial"/>
                <a:cs typeface="Arial"/>
                <a:sym typeface="Arial"/>
              </a:defRPr>
            </a:pPr>
            <a:r>
              <a:t>“Value Delivery in Systems Engineering”  available at www.gilb.com</a:t>
            </a:r>
          </a:p>
          <a:p>
            <a:pPr>
              <a:lnSpc>
                <a:spcPct val="100000"/>
              </a:lnSpc>
              <a:defRPr sz="1200">
                <a:latin typeface="Arial"/>
                <a:ea typeface="Arial"/>
                <a:cs typeface="Arial"/>
                <a:sym typeface="Arial"/>
              </a:defRPr>
            </a:pPr>
            <a:r>
              <a:t>Unpublished paper	</a:t>
            </a:r>
            <a:r>
              <a:rPr u="sng">
                <a:hlinkClick r:id="rId3" invalidUrl="" action="" tgtFrame="" tooltip="" history="1" highlightClick="0" endSnd="0"/>
              </a:rPr>
              <a:t>concepts.gilb.com/dl137</a:t>
            </a:r>
            <a:r>
              <a:t>  (link tested 1.3.2019)</a:t>
            </a:r>
          </a:p>
          <a:p>
            <a:pPr>
              <a:lnSpc>
                <a:spcPct val="100000"/>
              </a:lnSpc>
              <a:defRPr sz="1200">
                <a:latin typeface="Arial"/>
                <a:ea typeface="Arial"/>
                <a:cs typeface="Arial"/>
                <a:sym typeface="Arial"/>
              </a:defRPr>
            </a:pPr>
          </a:p>
          <a:p>
            <a:pPr>
              <a:lnSpc>
                <a:spcPct val="100000"/>
              </a:lnSpc>
              <a:defRPr b="1" sz="1200">
                <a:latin typeface="Arial"/>
                <a:ea typeface="Arial"/>
                <a:cs typeface="Arial"/>
                <a:sym typeface="Arial"/>
              </a:defRPr>
            </a:pPr>
            <a:r>
              <a:t>The Value Principles:</a:t>
            </a:r>
          </a:p>
          <a:p>
            <a:pPr>
              <a:lnSpc>
                <a:spcPct val="100000"/>
              </a:lnSpc>
              <a:defRPr sz="1200">
                <a:latin typeface="Arial"/>
                <a:ea typeface="Arial"/>
                <a:cs typeface="Arial"/>
                <a:sym typeface="Arial"/>
              </a:defRPr>
            </a:pPr>
            <a:r>
              <a:t>1. Value can always be articulated quantitatively, so that we can understand it, agree to it, track it, contract for it and understand it in relation to costs.</a:t>
            </a:r>
          </a:p>
          <a:p>
            <a:pPr>
              <a:lnSpc>
                <a:spcPct val="100000"/>
              </a:lnSpc>
              <a:defRPr sz="1200">
                <a:latin typeface="Arial"/>
                <a:ea typeface="Arial"/>
                <a:cs typeface="Arial"/>
                <a:sym typeface="Arial"/>
              </a:defRPr>
            </a:pPr>
            <a:r>
              <a:t>2. Value is a result, delivered to a real set of stakeholders.</a:t>
            </a:r>
          </a:p>
          <a:p>
            <a:pPr>
              <a:lnSpc>
                <a:spcPct val="100000"/>
              </a:lnSpc>
              <a:defRPr sz="1200">
                <a:latin typeface="Arial"/>
                <a:ea typeface="Arial"/>
                <a:cs typeface="Arial"/>
                <a:sym typeface="Arial"/>
              </a:defRPr>
            </a:pPr>
            <a:r>
              <a:t>3. Value must be seen in light of lifetime total cost aspects, and must be as profitable as alternative investments.</a:t>
            </a:r>
          </a:p>
          <a:p>
            <a:pPr>
              <a:lnSpc>
                <a:spcPct val="100000"/>
              </a:lnSpc>
              <a:defRPr sz="1200">
                <a:latin typeface="Arial"/>
                <a:ea typeface="Arial"/>
                <a:cs typeface="Arial"/>
                <a:sym typeface="Arial"/>
              </a:defRPr>
            </a:pPr>
            <a:r>
              <a:t>4. Value occurs through time, as a stakeholder experience: it is not delivered when a system to enable it is delivered – only when that system is successfully used to extract the value.</a:t>
            </a:r>
          </a:p>
          <a:p>
            <a:pPr>
              <a:lnSpc>
                <a:spcPct val="100000"/>
              </a:lnSpc>
              <a:defRPr sz="1200">
                <a:latin typeface="Arial"/>
                <a:ea typeface="Arial"/>
                <a:cs typeface="Arial"/>
                <a:sym typeface="Arial"/>
              </a:defRPr>
            </a:pPr>
            <a:r>
              <a:t>5. Value can be delivered early, and for part of one stakeholder’s domain. This proves the value potential, and actually improves the real organization. </a:t>
            </a:r>
          </a:p>
          <a:p>
            <a:pPr>
              <a:lnSpc>
                <a:spcPct val="100000"/>
              </a:lnSpc>
              <a:defRPr sz="1200">
                <a:latin typeface="Arial"/>
                <a:ea typeface="Arial"/>
                <a:cs typeface="Arial"/>
                <a:sym typeface="Arial"/>
              </a:defRPr>
            </a:pPr>
            <a:r>
              <a:t>6. There is never a really sufficient reason to put off value delivery until large-scale long-term investments are made. This is just a common excuse from the many weak, ignorant, cowards who would like to spend a lot of money before being held to account.</a:t>
            </a:r>
          </a:p>
          <a:p>
            <a:pPr>
              <a:lnSpc>
                <a:spcPct val="100000"/>
              </a:lnSpc>
              <a:defRPr sz="1200">
                <a:latin typeface="Arial"/>
                <a:ea typeface="Arial"/>
                <a:cs typeface="Arial"/>
                <a:sym typeface="Arial"/>
              </a:defRPr>
            </a:pPr>
            <a:r>
              <a:t>7. People who cannot deliver a little value early, in practice, cannot be entrusted to deliver a lot of value for a larger investment.</a:t>
            </a:r>
          </a:p>
          <a:p>
            <a:pPr>
              <a:lnSpc>
                <a:spcPct val="100000"/>
              </a:lnSpc>
              <a:defRPr sz="1200">
                <a:latin typeface="Arial"/>
                <a:ea typeface="Arial"/>
                <a:cs typeface="Arial"/>
                <a:sym typeface="Arial"/>
              </a:defRPr>
            </a:pPr>
            <a:r>
              <a:t>8. The top management must be primarily responsible for making value delivery happen in their organization. The specialist managers will never in practice take the responsibility, unless they are aiming to take over the top job.</a:t>
            </a:r>
          </a:p>
          <a:p>
            <a:pPr>
              <a:lnSpc>
                <a:spcPct val="100000"/>
              </a:lnSpc>
              <a:defRPr sz="1200">
                <a:latin typeface="Arial"/>
                <a:ea typeface="Arial"/>
                <a:cs typeface="Arial"/>
                <a:sym typeface="Arial"/>
              </a:defRPr>
            </a:pPr>
            <a:r>
              <a:t>9. Value is a multiplicity of improvements, and certainly not all related to money or savings – but we still need to quantify the value proposition in order to understand it, and manage it.</a:t>
            </a:r>
          </a:p>
          <a:p>
            <a:pPr>
              <a:lnSpc>
                <a:spcPct val="100000"/>
              </a:lnSpc>
              <a:defRPr sz="1200">
                <a:latin typeface="Arial"/>
                <a:ea typeface="Arial"/>
                <a:cs typeface="Arial"/>
                <a:sym typeface="Arial"/>
              </a:defRPr>
            </a:pPr>
            <a:r>
              <a:t>10. If we prioritize highest value for money first, then we should normally experience an immediate and continuous flow of dramatic results, that the entire organization can value and relate to. Be deeply suspicious of long-term visions with no short-term proof.</a:t>
            </a:r>
          </a:p>
          <a:p>
            <a:pPr>
              <a:lnSpc>
                <a:spcPct val="100000"/>
              </a:lnSpc>
              <a:defRPr sz="1200">
                <a:latin typeface="Arial"/>
                <a:ea typeface="Arial"/>
                <a:cs typeface="Arial"/>
                <a:sym typeface="Arial"/>
              </a:defRPr>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6" name="Shape 536"/>
          <p:cNvSpPr/>
          <p:nvPr>
            <p:ph type="sldImg"/>
          </p:nvPr>
        </p:nvSpPr>
        <p:spPr>
          <a:prstGeom prst="rect">
            <a:avLst/>
          </a:prstGeom>
        </p:spPr>
        <p:txBody>
          <a:bodyPr/>
          <a:lstStyle/>
          <a:p>
            <a:pPr/>
          </a:p>
        </p:txBody>
      </p:sp>
      <p:sp>
        <p:nvSpPr>
          <p:cNvPr id="537" name="Shape 537"/>
          <p:cNvSpPr/>
          <p:nvPr>
            <p:ph type="body" sz="quarter" idx="1"/>
          </p:nvPr>
        </p:nvSpPr>
        <p:spPr>
          <a:prstGeom prst="rect">
            <a:avLst/>
          </a:prstGeom>
        </p:spPr>
        <p:txBody>
          <a:bodyPr/>
          <a:lstStyle/>
          <a:p>
            <a:pPr>
              <a:lnSpc>
                <a:spcPct val="100000"/>
              </a:lnSpc>
              <a:defRPr>
                <a:latin typeface="Lucida Grande"/>
                <a:ea typeface="Lucida Grande"/>
                <a:cs typeface="Lucida Grande"/>
                <a:sym typeface="Lucida Grande"/>
              </a:defRPr>
            </a:pPr>
            <a:r>
              <a:t>SCALE-FREE: </a:t>
            </a:r>
          </a:p>
          <a:p>
            <a:pPr>
              <a:lnSpc>
                <a:spcPct val="100000"/>
              </a:lnSpc>
              <a:defRPr>
                <a:latin typeface="Lucida Grande"/>
                <a:ea typeface="Lucida Grande"/>
                <a:cs typeface="Lucida Grande"/>
                <a:sym typeface="Lucida Grande"/>
              </a:defRPr>
            </a:pPr>
            <a:r>
              <a:t>Practical Scaling Methods</a:t>
            </a:r>
          </a:p>
          <a:p>
            <a:pPr>
              <a:lnSpc>
                <a:spcPct val="100000"/>
              </a:lnSpc>
              <a:defRPr>
                <a:latin typeface="Lucida Grande"/>
                <a:ea typeface="Lucida Grande"/>
                <a:cs typeface="Lucida Grande"/>
                <a:sym typeface="Lucida Grande"/>
              </a:defRPr>
            </a:pPr>
            <a:r>
              <a:t> for Industrial Systems Engineering”</a:t>
            </a:r>
          </a:p>
          <a:p>
            <a:pPr>
              <a:lnSpc>
                <a:spcPct val="100000"/>
              </a:lnSpc>
              <a:defRPr>
                <a:latin typeface="Lucida Grande"/>
                <a:ea typeface="Lucida Grande"/>
                <a:cs typeface="Lucida Grande"/>
                <a:sym typeface="Lucida Grande"/>
              </a:defRPr>
            </a:pPr>
            <a:r>
              <a:t>lecture slides</a:t>
            </a:r>
          </a:p>
          <a:p>
            <a:pPr>
              <a:lnSpc>
                <a:spcPct val="100000"/>
              </a:lnSpc>
              <a:defRPr>
                <a:latin typeface="Lucida Grande"/>
                <a:ea typeface="Lucida Grande"/>
                <a:cs typeface="Lucida Grande"/>
                <a:sym typeface="Lucida Grande"/>
              </a:defRPr>
            </a:pPr>
            <a:r>
              <a:t>http://concepts.gilb.com/dl892</a:t>
            </a:r>
          </a:p>
          <a:p>
            <a:pPr>
              <a:lnSpc>
                <a:spcPct val="100000"/>
              </a:lnSpc>
              <a:defRPr>
                <a:latin typeface="Lucida Grande"/>
                <a:ea typeface="Lucida Grande"/>
                <a:cs typeface="Lucida Grande"/>
                <a:sym typeface="Lucida Grande"/>
              </a:defRPr>
            </a:pPr>
            <a:r>
              <a:t>Tom Gilb</a:t>
            </a:r>
          </a:p>
          <a:p>
            <a:pPr>
              <a:lnSpc>
                <a:spcPct val="100000"/>
              </a:lnSpc>
              <a:defRPr>
                <a:latin typeface="Lucida Grande"/>
                <a:ea typeface="Lucida Grande"/>
                <a:cs typeface="Lucida Grande"/>
                <a:sym typeface="Lucida Grande"/>
              </a:defRPr>
            </a:pPr>
            <a:r>
              <a:t>for ALSSE</a:t>
            </a:r>
          </a:p>
          <a:p>
            <a:pPr>
              <a:lnSpc>
                <a:spcPct val="100000"/>
              </a:lnSpc>
              <a:defRPr>
                <a:latin typeface="Lucida Grande"/>
                <a:ea typeface="Lucida Grande"/>
                <a:cs typeface="Lucida Grande"/>
                <a:sym typeface="Lucida Grande"/>
              </a:defRPr>
            </a:pPr>
            <a:r>
              <a:t>Norsec, Oslo </a:t>
            </a:r>
          </a:p>
          <a:p>
            <a:pPr>
              <a:lnSpc>
                <a:spcPct val="100000"/>
              </a:lnSpc>
              <a:defRPr>
                <a:latin typeface="Lucida Grande"/>
                <a:ea typeface="Lucida Grande"/>
                <a:cs typeface="Lucida Grande"/>
                <a:sym typeface="Lucida Grande"/>
              </a:defRPr>
            </a:pPr>
            <a:r>
              <a:t>Monday 12 September 2016</a:t>
            </a:r>
          </a:p>
          <a:p>
            <a:pPr>
              <a:lnSpc>
                <a:spcPct val="100000"/>
              </a:lnSpc>
              <a:defRPr>
                <a:latin typeface="Lucida Grande"/>
                <a:ea typeface="Lucida Grande"/>
                <a:cs typeface="Lucida Grande"/>
                <a:sym typeface="Lucida Grande"/>
              </a:defRPr>
            </a:pPr>
          </a:p>
          <a:p>
            <a:pPr>
              <a:lnSpc>
                <a:spcPct val="100000"/>
              </a:lnSpc>
              <a:defRPr>
                <a:latin typeface="Lucida Grande"/>
                <a:ea typeface="Lucida Grande"/>
                <a:cs typeface="Lucida Grande"/>
                <a:sym typeface="Lucida Grande"/>
              </a:defRPr>
            </a:pPr>
            <a:r>
              <a:t>“Beyond Scaling: Scale-free Principles for Agile Value Delivery - Agile Engineering”</a:t>
            </a:r>
          </a:p>
          <a:p>
            <a:pPr>
              <a:lnSpc>
                <a:spcPct val="100000"/>
              </a:lnSpc>
              <a:defRPr>
                <a:latin typeface="Lucida Grande"/>
                <a:ea typeface="Lucida Grande"/>
                <a:cs typeface="Lucida Grande"/>
                <a:sym typeface="Lucida Grande"/>
              </a:defRPr>
            </a:pPr>
            <a:r>
              <a:t>http://www.gilb.com/dl865  (Paper)</a:t>
            </a:r>
          </a:p>
          <a:p>
            <a:pPr>
              <a:lnSpc>
                <a:spcPct val="100000"/>
              </a:lnSpc>
              <a:defRPr>
                <a:latin typeface="Lucida Grande"/>
                <a:ea typeface="Lucida Grande"/>
                <a:cs typeface="Lucida Grande"/>
                <a:sym typeface="Lucida Grande"/>
              </a:defRPr>
            </a:pPr>
            <a:r>
              <a:t>(Jan 8 2016)</a:t>
            </a:r>
          </a:p>
          <a:p>
            <a:pPr>
              <a:lnSpc>
                <a:spcPct val="100000"/>
              </a:lnSpc>
              <a:defRPr>
                <a:latin typeface="Lucida Grande"/>
                <a:ea typeface="Lucida Grande"/>
                <a:cs typeface="Lucida Grande"/>
                <a:sym typeface="Lucida Grande"/>
              </a:defRPr>
            </a:pPr>
          </a:p>
          <a:p>
            <a:pPr>
              <a:lnSpc>
                <a:spcPct val="100000"/>
              </a:lnSpc>
              <a:defRPr>
                <a:latin typeface="Lucida Grande"/>
                <a:ea typeface="Lucida Grande"/>
                <a:cs typeface="Lucida Grande"/>
                <a:sym typeface="Lucida Grande"/>
              </a:defRPr>
            </a:pPr>
            <a:r>
              <a:t>Scalability Metrics: </a:t>
            </a:r>
          </a:p>
          <a:p>
            <a:pPr>
              <a:lnSpc>
                <a:spcPct val="100000"/>
              </a:lnSpc>
              <a:defRPr>
                <a:latin typeface="Lucida Grande"/>
                <a:ea typeface="Lucida Grande"/>
                <a:cs typeface="Lucida Grande"/>
                <a:sym typeface="Lucida Grande"/>
              </a:defRPr>
            </a:pPr>
            <a:r>
              <a:t>An Engineering Structure, </a:t>
            </a:r>
          </a:p>
          <a:p>
            <a:pPr>
              <a:lnSpc>
                <a:spcPct val="100000"/>
              </a:lnSpc>
              <a:defRPr>
                <a:latin typeface="Lucida Grande"/>
                <a:ea typeface="Lucida Grande"/>
                <a:cs typeface="Lucida Grande"/>
                <a:sym typeface="Lucida Grande"/>
              </a:defRPr>
            </a:pPr>
            <a:r>
              <a:t>and </a:t>
            </a:r>
          </a:p>
          <a:p>
            <a:pPr>
              <a:lnSpc>
                <a:spcPct val="100000"/>
              </a:lnSpc>
              <a:defRPr>
                <a:latin typeface="Lucida Grande"/>
                <a:ea typeface="Lucida Grande"/>
                <a:cs typeface="Lucida Grande"/>
                <a:sym typeface="Lucida Grande"/>
              </a:defRPr>
            </a:pPr>
            <a:r>
              <a:t>Principles, for an Agile World</a:t>
            </a:r>
          </a:p>
          <a:p>
            <a:pPr>
              <a:lnSpc>
                <a:spcPct val="100000"/>
              </a:lnSpc>
              <a:defRPr>
                <a:latin typeface="Lucida Grande"/>
                <a:ea typeface="Lucida Grande"/>
                <a:cs typeface="Lucida Grande"/>
                <a:sym typeface="Lucida Grande"/>
              </a:defRPr>
            </a:pPr>
            <a:r>
              <a:t>for June 5 2018 DND/SINTEF Conference</a:t>
            </a:r>
          </a:p>
          <a:p>
            <a:pPr>
              <a:lnSpc>
                <a:spcPct val="100000"/>
              </a:lnSpc>
              <a:defRPr>
                <a:latin typeface="Lucida Grande"/>
                <a:ea typeface="Lucida Grande"/>
                <a:cs typeface="Lucida Grande"/>
                <a:sym typeface="Lucida Grande"/>
              </a:defRPr>
            </a:pPr>
            <a:r>
              <a:t>http://concepts.gilb.com/dl930</a:t>
            </a:r>
          </a:p>
          <a:p>
            <a:pPr>
              <a:lnSpc>
                <a:spcPct val="100000"/>
              </a:lnSpc>
              <a:defRPr>
                <a:latin typeface="Lucida Grande"/>
                <a:ea typeface="Lucida Grande"/>
                <a:cs typeface="Lucida Grande"/>
                <a:sym typeface="Lucida Grande"/>
              </a:defRPr>
            </a:pPr>
            <a:r>
              <a:t>(up 310818)</a:t>
            </a:r>
          </a:p>
          <a:p>
            <a:pPr>
              <a:lnSpc>
                <a:spcPct val="100000"/>
              </a:lnSpc>
              <a:defRPr>
                <a:latin typeface="Lucida Grande"/>
                <a:ea typeface="Lucida Grande"/>
                <a:cs typeface="Lucida Grande"/>
                <a:sym typeface="Lucida Grande"/>
              </a:defRPr>
            </a:pPr>
          </a:p>
          <a:p>
            <a:pPr>
              <a:lnSpc>
                <a:spcPct val="100000"/>
              </a:lnSpc>
              <a:defRPr>
                <a:latin typeface="Lucida Grande"/>
                <a:ea typeface="Lucida Grande"/>
                <a:cs typeface="Lucida Grande"/>
                <a:sym typeface="Lucida Grande"/>
              </a:defRPr>
            </a:pPr>
            <a:r>
              <a:t>Scalability Metrics:</a:t>
            </a:r>
          </a:p>
          <a:p>
            <a:pPr>
              <a:lnSpc>
                <a:spcPct val="100000"/>
              </a:lnSpc>
              <a:defRPr>
                <a:latin typeface="Lucida Grande"/>
                <a:ea typeface="Lucida Grande"/>
                <a:cs typeface="Lucida Grande"/>
                <a:sym typeface="Lucida Grande"/>
              </a:defRPr>
            </a:pPr>
            <a:r>
              <a:t>An Engineering Structure,</a:t>
            </a:r>
          </a:p>
          <a:p>
            <a:pPr>
              <a:lnSpc>
                <a:spcPct val="100000"/>
              </a:lnSpc>
              <a:defRPr>
                <a:latin typeface="Lucida Grande"/>
                <a:ea typeface="Lucida Grande"/>
                <a:cs typeface="Lucida Grande"/>
                <a:sym typeface="Lucida Grande"/>
              </a:defRPr>
            </a:pPr>
            <a:r>
              <a:t>and</a:t>
            </a:r>
          </a:p>
          <a:p>
            <a:pPr>
              <a:lnSpc>
                <a:spcPct val="100000"/>
              </a:lnSpc>
              <a:defRPr>
                <a:latin typeface="Lucida Grande"/>
                <a:ea typeface="Lucida Grande"/>
                <a:cs typeface="Lucida Grande"/>
                <a:sym typeface="Lucida Grande"/>
              </a:defRPr>
            </a:pPr>
            <a:r>
              <a:t>Principles, for an Agile World</a:t>
            </a:r>
          </a:p>
          <a:p>
            <a:pPr>
              <a:lnSpc>
                <a:spcPct val="100000"/>
              </a:lnSpc>
              <a:defRPr>
                <a:latin typeface="Lucida Grande"/>
                <a:ea typeface="Lucida Grande"/>
                <a:cs typeface="Lucida Grande"/>
                <a:sym typeface="Lucida Grande"/>
              </a:defRPr>
            </a:pPr>
            <a:r>
              <a:t>for</a:t>
            </a:r>
          </a:p>
          <a:p>
            <a:pPr>
              <a:lnSpc>
                <a:spcPct val="100000"/>
              </a:lnSpc>
              <a:defRPr>
                <a:latin typeface="Lucida Grande"/>
                <a:ea typeface="Lucida Grande"/>
                <a:cs typeface="Lucida Grande"/>
                <a:sym typeface="Lucida Grande"/>
              </a:defRPr>
            </a:pPr>
            <a:r>
              <a:t>Smidig skalerbarhet</a:t>
            </a:r>
          </a:p>
          <a:p>
            <a:pPr>
              <a:lnSpc>
                <a:spcPct val="100000"/>
              </a:lnSpc>
              <a:defRPr>
                <a:latin typeface="Lucida Grande"/>
                <a:ea typeface="Lucida Grande"/>
                <a:cs typeface="Lucida Grande"/>
                <a:sym typeface="Lucida Grande"/>
              </a:defRPr>
            </a:pPr>
            <a:r>
              <a:t>Nettverksmøte 5. juni 2018 i Oslo</a:t>
            </a:r>
          </a:p>
          <a:p>
            <a:pPr>
              <a:lnSpc>
                <a:spcPct val="100000"/>
              </a:lnSpc>
              <a:defRPr>
                <a:latin typeface="Lucida Grande"/>
                <a:ea typeface="Lucida Grande"/>
                <a:cs typeface="Lucida Grande"/>
                <a:sym typeface="Lucida Grande"/>
              </a:defRPr>
            </a:pPr>
            <a:r>
              <a:t>Et seminar om håndtering av skalerbarhet i smidig utvikling</a:t>
            </a:r>
          </a:p>
          <a:p>
            <a:pPr>
              <a:lnSpc>
                <a:spcPct val="100000"/>
              </a:lnSpc>
              <a:defRPr>
                <a:latin typeface="Lucida Grande"/>
                <a:ea typeface="Lucida Grande"/>
                <a:cs typeface="Lucida Grande"/>
                <a:sym typeface="Lucida Grande"/>
              </a:defRPr>
            </a:pPr>
            <a:r>
              <a:t>http://concepts.gilb.com/dl930</a:t>
            </a:r>
          </a:p>
          <a:p>
            <a:pPr>
              <a:lnSpc>
                <a:spcPct val="100000"/>
              </a:lnSpc>
              <a:defRPr>
                <a:latin typeface="Lucida Grande"/>
                <a:ea typeface="Lucida Grande"/>
                <a:cs typeface="Lucida Grande"/>
                <a:sym typeface="Lucida Grande"/>
              </a:defRPr>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6" name="Shape 546"/>
          <p:cNvSpPr/>
          <p:nvPr>
            <p:ph type="sldImg"/>
          </p:nvPr>
        </p:nvSpPr>
        <p:spPr>
          <a:prstGeom prst="rect">
            <a:avLst/>
          </a:prstGeom>
        </p:spPr>
        <p:txBody>
          <a:bodyPr/>
          <a:lstStyle/>
          <a:p>
            <a:pPr/>
          </a:p>
        </p:txBody>
      </p:sp>
      <p:sp>
        <p:nvSpPr>
          <p:cNvPr id="547" name="Shape 547"/>
          <p:cNvSpPr/>
          <p:nvPr>
            <p:ph type="body" sz="quarter" idx="1"/>
          </p:nvPr>
        </p:nvSpPr>
        <p:spPr>
          <a:prstGeom prst="rect">
            <a:avLst/>
          </a:prstGeom>
        </p:spPr>
        <p:txBody>
          <a:bodyPr/>
          <a:lstStyle/>
          <a:p>
            <a:pPr>
              <a:lnSpc>
                <a:spcPct val="100000"/>
              </a:lnSpc>
              <a:defRPr>
                <a:latin typeface="Lucida Grande"/>
                <a:ea typeface="Lucida Grande"/>
                <a:cs typeface="Lucida Grande"/>
                <a:sym typeface="Lucida Grande"/>
              </a:defRPr>
            </a:pPr>
            <a:r>
              <a:t>SCALE-FREE: </a:t>
            </a:r>
          </a:p>
          <a:p>
            <a:pPr>
              <a:lnSpc>
                <a:spcPct val="100000"/>
              </a:lnSpc>
              <a:defRPr>
                <a:latin typeface="Lucida Grande"/>
                <a:ea typeface="Lucida Grande"/>
                <a:cs typeface="Lucida Grande"/>
                <a:sym typeface="Lucida Grande"/>
              </a:defRPr>
            </a:pPr>
            <a:r>
              <a:t>Practical Scaling Methods</a:t>
            </a:r>
          </a:p>
          <a:p>
            <a:pPr>
              <a:lnSpc>
                <a:spcPct val="100000"/>
              </a:lnSpc>
              <a:defRPr>
                <a:latin typeface="Lucida Grande"/>
                <a:ea typeface="Lucida Grande"/>
                <a:cs typeface="Lucida Grande"/>
                <a:sym typeface="Lucida Grande"/>
              </a:defRPr>
            </a:pPr>
            <a:r>
              <a:t> for Industrial Systems Engineering”</a:t>
            </a:r>
          </a:p>
          <a:p>
            <a:pPr>
              <a:lnSpc>
                <a:spcPct val="100000"/>
              </a:lnSpc>
              <a:defRPr>
                <a:latin typeface="Lucida Grande"/>
                <a:ea typeface="Lucida Grande"/>
                <a:cs typeface="Lucida Grande"/>
                <a:sym typeface="Lucida Grande"/>
              </a:defRPr>
            </a:pPr>
            <a:r>
              <a:t>lecture slides</a:t>
            </a:r>
          </a:p>
          <a:p>
            <a:pPr>
              <a:lnSpc>
                <a:spcPct val="100000"/>
              </a:lnSpc>
              <a:defRPr>
                <a:latin typeface="Lucida Grande"/>
                <a:ea typeface="Lucida Grande"/>
                <a:cs typeface="Lucida Grande"/>
                <a:sym typeface="Lucida Grande"/>
              </a:defRPr>
            </a:pPr>
            <a:r>
              <a:t>http://concepts.gilb.com/dl892</a:t>
            </a:r>
          </a:p>
          <a:p>
            <a:pPr>
              <a:lnSpc>
                <a:spcPct val="100000"/>
              </a:lnSpc>
              <a:defRPr>
                <a:latin typeface="Lucida Grande"/>
                <a:ea typeface="Lucida Grande"/>
                <a:cs typeface="Lucida Grande"/>
                <a:sym typeface="Lucida Grande"/>
              </a:defRPr>
            </a:pPr>
            <a:r>
              <a:t>Tom Gilb</a:t>
            </a:r>
          </a:p>
          <a:p>
            <a:pPr>
              <a:lnSpc>
                <a:spcPct val="100000"/>
              </a:lnSpc>
              <a:defRPr>
                <a:latin typeface="Lucida Grande"/>
                <a:ea typeface="Lucida Grande"/>
                <a:cs typeface="Lucida Grande"/>
                <a:sym typeface="Lucida Grande"/>
              </a:defRPr>
            </a:pPr>
            <a:r>
              <a:t>for ALSSE</a:t>
            </a:r>
          </a:p>
          <a:p>
            <a:pPr>
              <a:lnSpc>
                <a:spcPct val="100000"/>
              </a:lnSpc>
              <a:defRPr>
                <a:latin typeface="Lucida Grande"/>
                <a:ea typeface="Lucida Grande"/>
                <a:cs typeface="Lucida Grande"/>
                <a:sym typeface="Lucida Grande"/>
              </a:defRPr>
            </a:pPr>
            <a:r>
              <a:t>Norsec, Oslo </a:t>
            </a:r>
          </a:p>
          <a:p>
            <a:pPr>
              <a:lnSpc>
                <a:spcPct val="100000"/>
              </a:lnSpc>
              <a:defRPr>
                <a:latin typeface="Lucida Grande"/>
                <a:ea typeface="Lucida Grande"/>
                <a:cs typeface="Lucida Grande"/>
                <a:sym typeface="Lucida Grande"/>
              </a:defRPr>
            </a:pPr>
            <a:r>
              <a:t>Monday 12 September 2016</a:t>
            </a:r>
          </a:p>
          <a:p>
            <a:pPr>
              <a:lnSpc>
                <a:spcPct val="100000"/>
              </a:lnSpc>
              <a:defRPr>
                <a:latin typeface="Lucida Grande"/>
                <a:ea typeface="Lucida Grande"/>
                <a:cs typeface="Lucida Grande"/>
                <a:sym typeface="Lucida Grande"/>
              </a:defRPr>
            </a:pPr>
          </a:p>
          <a:p>
            <a:pPr>
              <a:lnSpc>
                <a:spcPct val="100000"/>
              </a:lnSpc>
              <a:defRPr>
                <a:latin typeface="Lucida Grande"/>
                <a:ea typeface="Lucida Grande"/>
                <a:cs typeface="Lucida Grande"/>
                <a:sym typeface="Lucida Grande"/>
              </a:defRPr>
            </a:pPr>
            <a:r>
              <a:t>“Beyond Scaling: Scale-free Principles for Agile Value Delivery - Agile Engineering”</a:t>
            </a:r>
          </a:p>
          <a:p>
            <a:pPr>
              <a:lnSpc>
                <a:spcPct val="100000"/>
              </a:lnSpc>
              <a:defRPr>
                <a:latin typeface="Lucida Grande"/>
                <a:ea typeface="Lucida Grande"/>
                <a:cs typeface="Lucida Grande"/>
                <a:sym typeface="Lucida Grande"/>
              </a:defRPr>
            </a:pPr>
            <a:r>
              <a:t>http://www.gilb.com/dl865  (Paper)</a:t>
            </a:r>
          </a:p>
          <a:p>
            <a:pPr>
              <a:lnSpc>
                <a:spcPct val="100000"/>
              </a:lnSpc>
              <a:defRPr>
                <a:latin typeface="Lucida Grande"/>
                <a:ea typeface="Lucida Grande"/>
                <a:cs typeface="Lucida Grande"/>
                <a:sym typeface="Lucida Grande"/>
              </a:defRPr>
            </a:pPr>
            <a:r>
              <a:t>(Jan 8 2016)</a:t>
            </a:r>
          </a:p>
          <a:p>
            <a:pPr>
              <a:lnSpc>
                <a:spcPct val="100000"/>
              </a:lnSpc>
              <a:defRPr>
                <a:latin typeface="Lucida Grande"/>
                <a:ea typeface="Lucida Grande"/>
                <a:cs typeface="Lucida Grande"/>
                <a:sym typeface="Lucida Grande"/>
              </a:defRPr>
            </a:pPr>
          </a:p>
          <a:p>
            <a:pPr>
              <a:lnSpc>
                <a:spcPct val="100000"/>
              </a:lnSpc>
              <a:defRPr>
                <a:latin typeface="Lucida Grande"/>
                <a:ea typeface="Lucida Grande"/>
                <a:cs typeface="Lucida Grande"/>
                <a:sym typeface="Lucida Grande"/>
              </a:defRPr>
            </a:pPr>
            <a:r>
              <a:t>Scalability Metrics: </a:t>
            </a:r>
          </a:p>
          <a:p>
            <a:pPr>
              <a:lnSpc>
                <a:spcPct val="100000"/>
              </a:lnSpc>
              <a:defRPr>
                <a:latin typeface="Lucida Grande"/>
                <a:ea typeface="Lucida Grande"/>
                <a:cs typeface="Lucida Grande"/>
                <a:sym typeface="Lucida Grande"/>
              </a:defRPr>
            </a:pPr>
            <a:r>
              <a:t>An Engineering Structure, </a:t>
            </a:r>
          </a:p>
          <a:p>
            <a:pPr>
              <a:lnSpc>
                <a:spcPct val="100000"/>
              </a:lnSpc>
              <a:defRPr>
                <a:latin typeface="Lucida Grande"/>
                <a:ea typeface="Lucida Grande"/>
                <a:cs typeface="Lucida Grande"/>
                <a:sym typeface="Lucida Grande"/>
              </a:defRPr>
            </a:pPr>
            <a:r>
              <a:t>and </a:t>
            </a:r>
          </a:p>
          <a:p>
            <a:pPr>
              <a:lnSpc>
                <a:spcPct val="100000"/>
              </a:lnSpc>
              <a:defRPr>
                <a:latin typeface="Lucida Grande"/>
                <a:ea typeface="Lucida Grande"/>
                <a:cs typeface="Lucida Grande"/>
                <a:sym typeface="Lucida Grande"/>
              </a:defRPr>
            </a:pPr>
            <a:r>
              <a:t>Principles, for an Agile World</a:t>
            </a:r>
          </a:p>
          <a:p>
            <a:pPr>
              <a:lnSpc>
                <a:spcPct val="100000"/>
              </a:lnSpc>
              <a:defRPr>
                <a:latin typeface="Lucida Grande"/>
                <a:ea typeface="Lucida Grande"/>
                <a:cs typeface="Lucida Grande"/>
                <a:sym typeface="Lucida Grande"/>
              </a:defRPr>
            </a:pPr>
            <a:r>
              <a:t>for June 5 2018 DND/SINTEF Conference</a:t>
            </a:r>
          </a:p>
          <a:p>
            <a:pPr>
              <a:lnSpc>
                <a:spcPct val="100000"/>
              </a:lnSpc>
              <a:defRPr>
                <a:latin typeface="Lucida Grande"/>
                <a:ea typeface="Lucida Grande"/>
                <a:cs typeface="Lucida Grande"/>
                <a:sym typeface="Lucida Grande"/>
              </a:defRPr>
            </a:pPr>
            <a:r>
              <a:t>http://concepts.gilb.com/dl930</a:t>
            </a:r>
          </a:p>
          <a:p>
            <a:pPr>
              <a:lnSpc>
                <a:spcPct val="100000"/>
              </a:lnSpc>
              <a:defRPr>
                <a:latin typeface="Lucida Grande"/>
                <a:ea typeface="Lucida Grande"/>
                <a:cs typeface="Lucida Grande"/>
                <a:sym typeface="Lucida Grande"/>
              </a:defRPr>
            </a:pPr>
            <a:r>
              <a:t>(up 310818)</a:t>
            </a:r>
          </a:p>
          <a:p>
            <a:pPr>
              <a:lnSpc>
                <a:spcPct val="100000"/>
              </a:lnSpc>
              <a:defRPr>
                <a:latin typeface="Lucida Grande"/>
                <a:ea typeface="Lucida Grande"/>
                <a:cs typeface="Lucida Grande"/>
                <a:sym typeface="Lucida Grande"/>
              </a:defRPr>
            </a:pPr>
          </a:p>
          <a:p>
            <a:pPr>
              <a:lnSpc>
                <a:spcPct val="100000"/>
              </a:lnSpc>
              <a:defRPr>
                <a:latin typeface="Lucida Grande"/>
                <a:ea typeface="Lucida Grande"/>
                <a:cs typeface="Lucida Grande"/>
                <a:sym typeface="Lucida Grande"/>
              </a:defRPr>
            </a:pPr>
            <a:r>
              <a:t>Scalability Metrics:</a:t>
            </a:r>
          </a:p>
          <a:p>
            <a:pPr>
              <a:lnSpc>
                <a:spcPct val="100000"/>
              </a:lnSpc>
              <a:defRPr>
                <a:latin typeface="Lucida Grande"/>
                <a:ea typeface="Lucida Grande"/>
                <a:cs typeface="Lucida Grande"/>
                <a:sym typeface="Lucida Grande"/>
              </a:defRPr>
            </a:pPr>
            <a:r>
              <a:t>An Engineering Structure,</a:t>
            </a:r>
          </a:p>
          <a:p>
            <a:pPr>
              <a:lnSpc>
                <a:spcPct val="100000"/>
              </a:lnSpc>
              <a:defRPr>
                <a:latin typeface="Lucida Grande"/>
                <a:ea typeface="Lucida Grande"/>
                <a:cs typeface="Lucida Grande"/>
                <a:sym typeface="Lucida Grande"/>
              </a:defRPr>
            </a:pPr>
            <a:r>
              <a:t>and</a:t>
            </a:r>
          </a:p>
          <a:p>
            <a:pPr>
              <a:lnSpc>
                <a:spcPct val="100000"/>
              </a:lnSpc>
              <a:defRPr>
                <a:latin typeface="Lucida Grande"/>
                <a:ea typeface="Lucida Grande"/>
                <a:cs typeface="Lucida Grande"/>
                <a:sym typeface="Lucida Grande"/>
              </a:defRPr>
            </a:pPr>
            <a:r>
              <a:t>Principles, for an Agile World</a:t>
            </a:r>
          </a:p>
          <a:p>
            <a:pPr>
              <a:lnSpc>
                <a:spcPct val="100000"/>
              </a:lnSpc>
              <a:defRPr>
                <a:latin typeface="Lucida Grande"/>
                <a:ea typeface="Lucida Grande"/>
                <a:cs typeface="Lucida Grande"/>
                <a:sym typeface="Lucida Grande"/>
              </a:defRPr>
            </a:pPr>
            <a:r>
              <a:t>for</a:t>
            </a:r>
          </a:p>
          <a:p>
            <a:pPr>
              <a:lnSpc>
                <a:spcPct val="100000"/>
              </a:lnSpc>
              <a:defRPr>
                <a:latin typeface="Lucida Grande"/>
                <a:ea typeface="Lucida Grande"/>
                <a:cs typeface="Lucida Grande"/>
                <a:sym typeface="Lucida Grande"/>
              </a:defRPr>
            </a:pPr>
            <a:r>
              <a:t>Smidig skalerbarhet</a:t>
            </a:r>
          </a:p>
          <a:p>
            <a:pPr>
              <a:lnSpc>
                <a:spcPct val="100000"/>
              </a:lnSpc>
              <a:defRPr>
                <a:latin typeface="Lucida Grande"/>
                <a:ea typeface="Lucida Grande"/>
                <a:cs typeface="Lucida Grande"/>
                <a:sym typeface="Lucida Grande"/>
              </a:defRPr>
            </a:pPr>
            <a:r>
              <a:t>Nettverksmøte 5. juni 2018 i Oslo</a:t>
            </a:r>
          </a:p>
          <a:p>
            <a:pPr>
              <a:lnSpc>
                <a:spcPct val="100000"/>
              </a:lnSpc>
              <a:defRPr>
                <a:latin typeface="Lucida Grande"/>
                <a:ea typeface="Lucida Grande"/>
                <a:cs typeface="Lucida Grande"/>
                <a:sym typeface="Lucida Grande"/>
              </a:defRPr>
            </a:pPr>
            <a:r>
              <a:t>Et seminar om håndtering av skalerbarhet i smidig utvikling</a:t>
            </a:r>
          </a:p>
          <a:p>
            <a:pPr>
              <a:lnSpc>
                <a:spcPct val="100000"/>
              </a:lnSpc>
              <a:defRPr>
                <a:latin typeface="Lucida Grande"/>
                <a:ea typeface="Lucida Grande"/>
                <a:cs typeface="Lucida Grande"/>
                <a:sym typeface="Lucida Grande"/>
              </a:defRPr>
            </a:pPr>
            <a:r>
              <a:t>http://concepts.gilb.com/dl930</a:t>
            </a:r>
          </a:p>
          <a:p>
            <a:pPr>
              <a:lnSpc>
                <a:spcPct val="100000"/>
              </a:lnSpc>
              <a:defRPr>
                <a:latin typeface="Lucida Grande"/>
                <a:ea typeface="Lucida Grande"/>
                <a:cs typeface="Lucida Grande"/>
                <a:sym typeface="Lucida Grande"/>
              </a:defRPr>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5" name="Shape 555"/>
          <p:cNvSpPr/>
          <p:nvPr>
            <p:ph type="sldImg"/>
          </p:nvPr>
        </p:nvSpPr>
        <p:spPr>
          <a:prstGeom prst="rect">
            <a:avLst/>
          </a:prstGeom>
        </p:spPr>
        <p:txBody>
          <a:bodyPr/>
          <a:lstStyle/>
          <a:p>
            <a:pPr/>
          </a:p>
        </p:txBody>
      </p:sp>
      <p:sp>
        <p:nvSpPr>
          <p:cNvPr id="556" name="Shape 556"/>
          <p:cNvSpPr/>
          <p:nvPr>
            <p:ph type="body" sz="quarter" idx="1"/>
          </p:nvPr>
        </p:nvSpPr>
        <p:spPr>
          <a:prstGeom prst="rect">
            <a:avLst/>
          </a:prstGeom>
        </p:spPr>
        <p:txBody>
          <a:bodyPr/>
          <a:lstStyle/>
          <a:p>
            <a:pPr>
              <a:lnSpc>
                <a:spcPct val="100000"/>
              </a:lnSpc>
              <a:defRPr>
                <a:latin typeface="Lucida Grande"/>
                <a:ea typeface="Lucida Grande"/>
                <a:cs typeface="Lucida Grande"/>
                <a:sym typeface="Lucida Grande"/>
              </a:defRPr>
            </a:pPr>
            <a:r>
              <a:t>SCALE-FREE: </a:t>
            </a:r>
          </a:p>
          <a:p>
            <a:pPr>
              <a:lnSpc>
                <a:spcPct val="100000"/>
              </a:lnSpc>
              <a:defRPr>
                <a:latin typeface="Lucida Grande"/>
                <a:ea typeface="Lucida Grande"/>
                <a:cs typeface="Lucida Grande"/>
                <a:sym typeface="Lucida Grande"/>
              </a:defRPr>
            </a:pPr>
            <a:r>
              <a:t>Practical Scaling Methods</a:t>
            </a:r>
          </a:p>
          <a:p>
            <a:pPr>
              <a:lnSpc>
                <a:spcPct val="100000"/>
              </a:lnSpc>
              <a:defRPr>
                <a:latin typeface="Lucida Grande"/>
                <a:ea typeface="Lucida Grande"/>
                <a:cs typeface="Lucida Grande"/>
                <a:sym typeface="Lucida Grande"/>
              </a:defRPr>
            </a:pPr>
            <a:r>
              <a:t> for Industrial Systems Engineering”</a:t>
            </a:r>
          </a:p>
          <a:p>
            <a:pPr>
              <a:lnSpc>
                <a:spcPct val="100000"/>
              </a:lnSpc>
              <a:defRPr>
                <a:latin typeface="Lucida Grande"/>
                <a:ea typeface="Lucida Grande"/>
                <a:cs typeface="Lucida Grande"/>
                <a:sym typeface="Lucida Grande"/>
              </a:defRPr>
            </a:pPr>
            <a:r>
              <a:t>lecture slides</a:t>
            </a:r>
          </a:p>
          <a:p>
            <a:pPr>
              <a:lnSpc>
                <a:spcPct val="100000"/>
              </a:lnSpc>
              <a:defRPr>
                <a:latin typeface="Lucida Grande"/>
                <a:ea typeface="Lucida Grande"/>
                <a:cs typeface="Lucida Grande"/>
                <a:sym typeface="Lucida Grande"/>
              </a:defRPr>
            </a:pPr>
            <a:r>
              <a:t>http://concepts.gilb.com/dl892</a:t>
            </a:r>
          </a:p>
          <a:p>
            <a:pPr>
              <a:lnSpc>
                <a:spcPct val="100000"/>
              </a:lnSpc>
              <a:defRPr>
                <a:latin typeface="Lucida Grande"/>
                <a:ea typeface="Lucida Grande"/>
                <a:cs typeface="Lucida Grande"/>
                <a:sym typeface="Lucida Grande"/>
              </a:defRPr>
            </a:pPr>
            <a:r>
              <a:t>Tom Gilb</a:t>
            </a:r>
          </a:p>
          <a:p>
            <a:pPr>
              <a:lnSpc>
                <a:spcPct val="100000"/>
              </a:lnSpc>
              <a:defRPr>
                <a:latin typeface="Lucida Grande"/>
                <a:ea typeface="Lucida Grande"/>
                <a:cs typeface="Lucida Grande"/>
                <a:sym typeface="Lucida Grande"/>
              </a:defRPr>
            </a:pPr>
            <a:r>
              <a:t>for ALSSE</a:t>
            </a:r>
          </a:p>
          <a:p>
            <a:pPr>
              <a:lnSpc>
                <a:spcPct val="100000"/>
              </a:lnSpc>
              <a:defRPr>
                <a:latin typeface="Lucida Grande"/>
                <a:ea typeface="Lucida Grande"/>
                <a:cs typeface="Lucida Grande"/>
                <a:sym typeface="Lucida Grande"/>
              </a:defRPr>
            </a:pPr>
            <a:r>
              <a:t>Norsec, Oslo </a:t>
            </a:r>
          </a:p>
          <a:p>
            <a:pPr>
              <a:lnSpc>
                <a:spcPct val="100000"/>
              </a:lnSpc>
              <a:defRPr>
                <a:latin typeface="Lucida Grande"/>
                <a:ea typeface="Lucida Grande"/>
                <a:cs typeface="Lucida Grande"/>
                <a:sym typeface="Lucida Grande"/>
              </a:defRPr>
            </a:pPr>
            <a:r>
              <a:t>Monday 12 September 2016</a:t>
            </a:r>
          </a:p>
          <a:p>
            <a:pPr>
              <a:lnSpc>
                <a:spcPct val="100000"/>
              </a:lnSpc>
              <a:defRPr>
                <a:latin typeface="Lucida Grande"/>
                <a:ea typeface="Lucida Grande"/>
                <a:cs typeface="Lucida Grande"/>
                <a:sym typeface="Lucida Grande"/>
              </a:defRPr>
            </a:pPr>
          </a:p>
          <a:p>
            <a:pPr>
              <a:lnSpc>
                <a:spcPct val="100000"/>
              </a:lnSpc>
              <a:defRPr>
                <a:latin typeface="Lucida Grande"/>
                <a:ea typeface="Lucida Grande"/>
                <a:cs typeface="Lucida Grande"/>
                <a:sym typeface="Lucida Grande"/>
              </a:defRPr>
            </a:pPr>
            <a:r>
              <a:t>“Beyond Scaling: Scale-free Principles for Agile Value Delivery - Agile Engineering”</a:t>
            </a:r>
          </a:p>
          <a:p>
            <a:pPr>
              <a:lnSpc>
                <a:spcPct val="100000"/>
              </a:lnSpc>
              <a:defRPr>
                <a:latin typeface="Lucida Grande"/>
                <a:ea typeface="Lucida Grande"/>
                <a:cs typeface="Lucida Grande"/>
                <a:sym typeface="Lucida Grande"/>
              </a:defRPr>
            </a:pPr>
            <a:r>
              <a:t>http://www.gilb.com/dl865  (Paper)</a:t>
            </a:r>
          </a:p>
          <a:p>
            <a:pPr>
              <a:lnSpc>
                <a:spcPct val="100000"/>
              </a:lnSpc>
              <a:defRPr>
                <a:latin typeface="Lucida Grande"/>
                <a:ea typeface="Lucida Grande"/>
                <a:cs typeface="Lucida Grande"/>
                <a:sym typeface="Lucida Grande"/>
              </a:defRPr>
            </a:pPr>
            <a:r>
              <a:t>(Jan 8 2016)</a:t>
            </a:r>
          </a:p>
          <a:p>
            <a:pPr>
              <a:lnSpc>
                <a:spcPct val="100000"/>
              </a:lnSpc>
              <a:defRPr>
                <a:latin typeface="Lucida Grande"/>
                <a:ea typeface="Lucida Grande"/>
                <a:cs typeface="Lucida Grande"/>
                <a:sym typeface="Lucida Grande"/>
              </a:defRPr>
            </a:pPr>
          </a:p>
          <a:p>
            <a:pPr>
              <a:lnSpc>
                <a:spcPct val="100000"/>
              </a:lnSpc>
              <a:defRPr>
                <a:latin typeface="Lucida Grande"/>
                <a:ea typeface="Lucida Grande"/>
                <a:cs typeface="Lucida Grande"/>
                <a:sym typeface="Lucida Grande"/>
              </a:defRPr>
            </a:pPr>
            <a:r>
              <a:t>Scalability Metrics: </a:t>
            </a:r>
          </a:p>
          <a:p>
            <a:pPr>
              <a:lnSpc>
                <a:spcPct val="100000"/>
              </a:lnSpc>
              <a:defRPr>
                <a:latin typeface="Lucida Grande"/>
                <a:ea typeface="Lucida Grande"/>
                <a:cs typeface="Lucida Grande"/>
                <a:sym typeface="Lucida Grande"/>
              </a:defRPr>
            </a:pPr>
            <a:r>
              <a:t>An Engineering Structure, </a:t>
            </a:r>
          </a:p>
          <a:p>
            <a:pPr>
              <a:lnSpc>
                <a:spcPct val="100000"/>
              </a:lnSpc>
              <a:defRPr>
                <a:latin typeface="Lucida Grande"/>
                <a:ea typeface="Lucida Grande"/>
                <a:cs typeface="Lucida Grande"/>
                <a:sym typeface="Lucida Grande"/>
              </a:defRPr>
            </a:pPr>
            <a:r>
              <a:t>and </a:t>
            </a:r>
          </a:p>
          <a:p>
            <a:pPr>
              <a:lnSpc>
                <a:spcPct val="100000"/>
              </a:lnSpc>
              <a:defRPr>
                <a:latin typeface="Lucida Grande"/>
                <a:ea typeface="Lucida Grande"/>
                <a:cs typeface="Lucida Grande"/>
                <a:sym typeface="Lucida Grande"/>
              </a:defRPr>
            </a:pPr>
            <a:r>
              <a:t>Principles, for an Agile World</a:t>
            </a:r>
          </a:p>
          <a:p>
            <a:pPr>
              <a:lnSpc>
                <a:spcPct val="100000"/>
              </a:lnSpc>
              <a:defRPr>
                <a:latin typeface="Lucida Grande"/>
                <a:ea typeface="Lucida Grande"/>
                <a:cs typeface="Lucida Grande"/>
                <a:sym typeface="Lucida Grande"/>
              </a:defRPr>
            </a:pPr>
            <a:r>
              <a:t>for June 5 2018 DND/SINTEF Conference</a:t>
            </a:r>
          </a:p>
          <a:p>
            <a:pPr>
              <a:lnSpc>
                <a:spcPct val="100000"/>
              </a:lnSpc>
              <a:defRPr>
                <a:latin typeface="Lucida Grande"/>
                <a:ea typeface="Lucida Grande"/>
                <a:cs typeface="Lucida Grande"/>
                <a:sym typeface="Lucida Grande"/>
              </a:defRPr>
            </a:pPr>
            <a:r>
              <a:t>http://concepts.gilb.com/dl930</a:t>
            </a:r>
          </a:p>
          <a:p>
            <a:pPr>
              <a:lnSpc>
                <a:spcPct val="100000"/>
              </a:lnSpc>
              <a:defRPr>
                <a:latin typeface="Lucida Grande"/>
                <a:ea typeface="Lucida Grande"/>
                <a:cs typeface="Lucida Grande"/>
                <a:sym typeface="Lucida Grande"/>
              </a:defRPr>
            </a:pPr>
            <a:r>
              <a:t>(up 310818)</a:t>
            </a:r>
          </a:p>
          <a:p>
            <a:pPr>
              <a:lnSpc>
                <a:spcPct val="100000"/>
              </a:lnSpc>
              <a:defRPr>
                <a:latin typeface="Lucida Grande"/>
                <a:ea typeface="Lucida Grande"/>
                <a:cs typeface="Lucida Grande"/>
                <a:sym typeface="Lucida Grande"/>
              </a:defRPr>
            </a:pPr>
          </a:p>
          <a:p>
            <a:pPr>
              <a:lnSpc>
                <a:spcPct val="100000"/>
              </a:lnSpc>
              <a:defRPr>
                <a:latin typeface="Lucida Grande"/>
                <a:ea typeface="Lucida Grande"/>
                <a:cs typeface="Lucida Grande"/>
                <a:sym typeface="Lucida Grande"/>
              </a:defRPr>
            </a:pPr>
            <a:r>
              <a:t>Scalability Metrics:</a:t>
            </a:r>
          </a:p>
          <a:p>
            <a:pPr>
              <a:lnSpc>
                <a:spcPct val="100000"/>
              </a:lnSpc>
              <a:defRPr>
                <a:latin typeface="Lucida Grande"/>
                <a:ea typeface="Lucida Grande"/>
                <a:cs typeface="Lucida Grande"/>
                <a:sym typeface="Lucida Grande"/>
              </a:defRPr>
            </a:pPr>
            <a:r>
              <a:t>An Engineering Structure,</a:t>
            </a:r>
          </a:p>
          <a:p>
            <a:pPr>
              <a:lnSpc>
                <a:spcPct val="100000"/>
              </a:lnSpc>
              <a:defRPr>
                <a:latin typeface="Lucida Grande"/>
                <a:ea typeface="Lucida Grande"/>
                <a:cs typeface="Lucida Grande"/>
                <a:sym typeface="Lucida Grande"/>
              </a:defRPr>
            </a:pPr>
            <a:r>
              <a:t>and</a:t>
            </a:r>
          </a:p>
          <a:p>
            <a:pPr>
              <a:lnSpc>
                <a:spcPct val="100000"/>
              </a:lnSpc>
              <a:defRPr>
                <a:latin typeface="Lucida Grande"/>
                <a:ea typeface="Lucida Grande"/>
                <a:cs typeface="Lucida Grande"/>
                <a:sym typeface="Lucida Grande"/>
              </a:defRPr>
            </a:pPr>
            <a:r>
              <a:t>Principles, for an Agile World</a:t>
            </a:r>
          </a:p>
          <a:p>
            <a:pPr>
              <a:lnSpc>
                <a:spcPct val="100000"/>
              </a:lnSpc>
              <a:defRPr>
                <a:latin typeface="Lucida Grande"/>
                <a:ea typeface="Lucida Grande"/>
                <a:cs typeface="Lucida Grande"/>
                <a:sym typeface="Lucida Grande"/>
              </a:defRPr>
            </a:pPr>
            <a:r>
              <a:t>for</a:t>
            </a:r>
          </a:p>
          <a:p>
            <a:pPr>
              <a:lnSpc>
                <a:spcPct val="100000"/>
              </a:lnSpc>
              <a:defRPr>
                <a:latin typeface="Lucida Grande"/>
                <a:ea typeface="Lucida Grande"/>
                <a:cs typeface="Lucida Grande"/>
                <a:sym typeface="Lucida Grande"/>
              </a:defRPr>
            </a:pPr>
            <a:r>
              <a:t>Smidig skalerbarhet</a:t>
            </a:r>
          </a:p>
          <a:p>
            <a:pPr>
              <a:lnSpc>
                <a:spcPct val="100000"/>
              </a:lnSpc>
              <a:defRPr>
                <a:latin typeface="Lucida Grande"/>
                <a:ea typeface="Lucida Grande"/>
                <a:cs typeface="Lucida Grande"/>
                <a:sym typeface="Lucida Grande"/>
              </a:defRPr>
            </a:pPr>
            <a:r>
              <a:t>Nettverksmøte 5. juni 2018 i Oslo</a:t>
            </a:r>
          </a:p>
          <a:p>
            <a:pPr>
              <a:lnSpc>
                <a:spcPct val="100000"/>
              </a:lnSpc>
              <a:defRPr>
                <a:latin typeface="Lucida Grande"/>
                <a:ea typeface="Lucida Grande"/>
                <a:cs typeface="Lucida Grande"/>
                <a:sym typeface="Lucida Grande"/>
              </a:defRPr>
            </a:pPr>
            <a:r>
              <a:t>Et seminar om håndtering av skalerbarhet i smidig utvikling</a:t>
            </a:r>
          </a:p>
          <a:p>
            <a:pPr>
              <a:lnSpc>
                <a:spcPct val="100000"/>
              </a:lnSpc>
              <a:defRPr>
                <a:latin typeface="Lucida Grande"/>
                <a:ea typeface="Lucida Grande"/>
                <a:cs typeface="Lucida Grande"/>
                <a:sym typeface="Lucida Grande"/>
              </a:defRPr>
            </a:pPr>
            <a:r>
              <a:t>http://concepts.gilb.com/dl930</a:t>
            </a:r>
          </a:p>
          <a:p>
            <a:pPr>
              <a:lnSpc>
                <a:spcPct val="100000"/>
              </a:lnSpc>
              <a:defRPr>
                <a:latin typeface="Lucida Grande"/>
                <a:ea typeface="Lucida Grande"/>
                <a:cs typeface="Lucida Grande"/>
                <a:sym typeface="Lucida Grande"/>
              </a:defRPr>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5" name="Shape 565"/>
          <p:cNvSpPr/>
          <p:nvPr>
            <p:ph type="sldImg"/>
          </p:nvPr>
        </p:nvSpPr>
        <p:spPr>
          <a:prstGeom prst="rect">
            <a:avLst/>
          </a:prstGeom>
        </p:spPr>
        <p:txBody>
          <a:bodyPr/>
          <a:lstStyle/>
          <a:p>
            <a:pPr/>
          </a:p>
        </p:txBody>
      </p:sp>
      <p:sp>
        <p:nvSpPr>
          <p:cNvPr id="566" name="Shape 566"/>
          <p:cNvSpPr/>
          <p:nvPr>
            <p:ph type="body" sz="quarter" idx="1"/>
          </p:nvPr>
        </p:nvSpPr>
        <p:spPr>
          <a:prstGeom prst="rect">
            <a:avLst/>
          </a:prstGeom>
        </p:spPr>
        <p:txBody>
          <a:bodyPr/>
          <a:lstStyle/>
          <a:p>
            <a:pPr>
              <a:lnSpc>
                <a:spcPct val="100000"/>
              </a:lnSpc>
              <a:defRPr sz="1200">
                <a:latin typeface="Arial"/>
                <a:ea typeface="Arial"/>
                <a:cs typeface="Arial"/>
                <a:sym typeface="Arial"/>
              </a:defRPr>
            </a:pPr>
            <a:r>
              <a:t>Thank you for the lecture you gave at OGI.  It gave me much food for thought</a:t>
            </a:r>
            <a:endParaRPr sz="1600"/>
          </a:p>
          <a:p>
            <a:pPr>
              <a:lnSpc>
                <a:spcPct val="100000"/>
              </a:lnSpc>
              <a:defRPr sz="1200">
                <a:latin typeface="Arial"/>
                <a:ea typeface="Arial"/>
                <a:cs typeface="Arial"/>
                <a:sym typeface="Arial"/>
              </a:defRPr>
            </a:pPr>
            <a:r>
              <a:t>and action, particularly in the realm of requirements specification.    Much</a:t>
            </a:r>
            <a:endParaRPr sz="1600"/>
          </a:p>
          <a:p>
            <a:pPr>
              <a:lnSpc>
                <a:spcPct val="100000"/>
              </a:lnSpc>
              <a:defRPr sz="1200">
                <a:latin typeface="Arial"/>
                <a:ea typeface="Arial"/>
                <a:cs typeface="Arial"/>
                <a:sym typeface="Arial"/>
              </a:defRPr>
            </a:pPr>
            <a:r>
              <a:t>to learn, much to apply.</a:t>
            </a:r>
            <a:endParaRPr sz="1600"/>
          </a:p>
          <a:p>
            <a:pPr>
              <a:lnSpc>
                <a:spcPct val="100000"/>
              </a:lnSpc>
              <a:defRPr sz="1200">
                <a:latin typeface="Arial"/>
                <a:ea typeface="Arial"/>
                <a:cs typeface="Arial"/>
                <a:sym typeface="Arial"/>
              </a:defRPr>
            </a:pPr>
            <a:endParaRPr sz="1600"/>
          </a:p>
          <a:p>
            <a:pPr>
              <a:lnSpc>
                <a:spcPct val="100000"/>
              </a:lnSpc>
              <a:defRPr sz="1200">
                <a:latin typeface="Arial"/>
                <a:ea typeface="Arial"/>
                <a:cs typeface="Arial"/>
                <a:sym typeface="Arial"/>
              </a:defRPr>
            </a:pPr>
            <a:r>
              <a:t>As for your Lord Kelvin quote, it prompted an immediate google search.  I</a:t>
            </a:r>
            <a:endParaRPr sz="1600"/>
          </a:p>
          <a:p>
            <a:pPr>
              <a:lnSpc>
                <a:spcPct val="100000"/>
              </a:lnSpc>
              <a:defRPr sz="1200">
                <a:latin typeface="Arial"/>
                <a:ea typeface="Arial"/>
                <a:cs typeface="Arial"/>
                <a:sym typeface="Arial"/>
              </a:defRPr>
            </a:pPr>
            <a:r>
              <a:t>found a fuller version of the quote at</a:t>
            </a:r>
            <a:endParaRPr sz="1600"/>
          </a:p>
          <a:p>
            <a:pPr>
              <a:lnSpc>
                <a:spcPct val="100000"/>
              </a:lnSpc>
              <a:defRPr sz="1200" u="sng">
                <a:solidFill>
                  <a:srgbClr val="0432FF"/>
                </a:solidFill>
                <a:latin typeface="Arial"/>
                <a:ea typeface="Arial"/>
                <a:cs typeface="Arial"/>
                <a:sym typeface="Arial"/>
              </a:defRPr>
            </a:pPr>
            <a:r>
              <a:t>http://zapatopi.net/kelvin/quotes.html</a:t>
            </a:r>
            <a:r>
              <a:rPr u="none">
                <a:solidFill>
                  <a:srgbClr val="000000"/>
                </a:solidFill>
              </a:rPr>
              <a:t>, which reads, </a:t>
            </a:r>
            <a:endParaRPr sz="1600"/>
          </a:p>
          <a:p>
            <a:pPr>
              <a:lnSpc>
                <a:spcPct val="100000"/>
              </a:lnSpc>
              <a:defRPr sz="1200">
                <a:latin typeface="Arial"/>
                <a:ea typeface="Arial"/>
                <a:cs typeface="Arial"/>
                <a:sym typeface="Arial"/>
              </a:defRPr>
            </a:pPr>
            <a:r>
              <a:t>"In physical science the first essential step in the direction of learning any subject is to find principles of numerical reckoning and practicable methods for measuring some quality connected with it. </a:t>
            </a:r>
            <a:endParaRPr sz="1600"/>
          </a:p>
          <a:p>
            <a:pPr>
              <a:lnSpc>
                <a:spcPct val="100000"/>
              </a:lnSpc>
              <a:defRPr sz="1200">
                <a:latin typeface="Arial"/>
                <a:ea typeface="Arial"/>
                <a:cs typeface="Arial"/>
                <a:sym typeface="Arial"/>
              </a:defRPr>
            </a:pPr>
            <a:r>
              <a:t>I often say that when you can measure what you</a:t>
            </a:r>
            <a:endParaRPr sz="1600"/>
          </a:p>
          <a:p>
            <a:pPr>
              <a:lnSpc>
                <a:spcPct val="100000"/>
              </a:lnSpc>
              <a:defRPr sz="1200">
                <a:latin typeface="Arial"/>
                <a:ea typeface="Arial"/>
                <a:cs typeface="Arial"/>
                <a:sym typeface="Arial"/>
              </a:defRPr>
            </a:pPr>
            <a:r>
              <a:t>are speaking about, and express it in numbers, you know something about it;</a:t>
            </a:r>
            <a:endParaRPr sz="1600"/>
          </a:p>
          <a:p>
            <a:pPr>
              <a:lnSpc>
                <a:spcPct val="100000"/>
              </a:lnSpc>
              <a:defRPr sz="1200">
                <a:latin typeface="Arial"/>
                <a:ea typeface="Arial"/>
                <a:cs typeface="Arial"/>
                <a:sym typeface="Arial"/>
              </a:defRPr>
            </a:pPr>
            <a:r>
              <a:t>but when you cannot measure it, when you cannot express it in numbers, your</a:t>
            </a:r>
            <a:endParaRPr sz="1600"/>
          </a:p>
          <a:p>
            <a:pPr>
              <a:lnSpc>
                <a:spcPct val="100000"/>
              </a:lnSpc>
              <a:defRPr sz="1200">
                <a:latin typeface="Arial"/>
                <a:ea typeface="Arial"/>
                <a:cs typeface="Arial"/>
                <a:sym typeface="Arial"/>
              </a:defRPr>
            </a:pPr>
            <a:r>
              <a:t>knowledge is of a meagre and unsatisfactory kind; it may be the beginning of</a:t>
            </a:r>
            <a:endParaRPr sz="1600"/>
          </a:p>
          <a:p>
            <a:pPr>
              <a:lnSpc>
                <a:spcPct val="100000"/>
              </a:lnSpc>
              <a:defRPr sz="1200">
                <a:latin typeface="Arial"/>
                <a:ea typeface="Arial"/>
                <a:cs typeface="Arial"/>
                <a:sym typeface="Arial"/>
              </a:defRPr>
            </a:pPr>
            <a:r>
              <a:t>knowledge, but you have scarcely in your thoughts advanced to the state of</a:t>
            </a:r>
            <a:endParaRPr sz="1600"/>
          </a:p>
          <a:p>
            <a:pPr>
              <a:lnSpc>
                <a:spcPct val="100000"/>
              </a:lnSpc>
              <a:defRPr sz="1200">
                <a:latin typeface="Arial"/>
                <a:ea typeface="Arial"/>
                <a:cs typeface="Arial"/>
                <a:sym typeface="Arial"/>
              </a:defRPr>
            </a:pPr>
            <a:r>
              <a:t>Science, whatever the matter may be."  While his full quote is more narrow</a:t>
            </a:r>
            <a:endParaRPr sz="1600"/>
          </a:p>
          <a:p>
            <a:pPr>
              <a:lnSpc>
                <a:spcPct val="100000"/>
              </a:lnSpc>
              <a:defRPr sz="1200">
                <a:latin typeface="Arial"/>
                <a:ea typeface="Arial"/>
                <a:cs typeface="Arial"/>
                <a:sym typeface="Arial"/>
              </a:defRPr>
            </a:pPr>
            <a:r>
              <a:t>in scope (physical science) I think your extension of the idea to</a:t>
            </a:r>
            <a:endParaRPr sz="1600"/>
          </a:p>
          <a:p>
            <a:pPr>
              <a:lnSpc>
                <a:spcPct val="100000"/>
              </a:lnSpc>
              <a:defRPr sz="1200">
                <a:latin typeface="Arial"/>
                <a:ea typeface="Arial"/>
                <a:cs typeface="Arial"/>
                <a:sym typeface="Arial"/>
              </a:defRPr>
            </a:pPr>
            <a:r>
              <a:t>"requirements science" arena equally applicable.</a:t>
            </a:r>
            <a:endParaRPr sz="1600"/>
          </a:p>
          <a:p>
            <a:pPr>
              <a:lnSpc>
                <a:spcPct val="100000"/>
              </a:lnSpc>
              <a:defRPr sz="1200">
                <a:latin typeface="Arial"/>
                <a:ea typeface="Arial"/>
                <a:cs typeface="Arial"/>
                <a:sym typeface="Arial"/>
              </a:defRPr>
            </a:pPr>
            <a:endParaRPr sz="1600"/>
          </a:p>
          <a:p>
            <a:pPr>
              <a:lnSpc>
                <a:spcPct val="100000"/>
              </a:lnSpc>
              <a:defRPr sz="1200">
                <a:latin typeface="Arial"/>
                <a:ea typeface="Arial"/>
                <a:cs typeface="Arial"/>
                <a:sym typeface="Arial"/>
              </a:defRPr>
            </a:pPr>
            <a:r>
              <a:t>Benjamin Ward</a:t>
            </a:r>
            <a:endParaRPr sz="1600"/>
          </a:p>
          <a:p>
            <a:pPr>
              <a:lnSpc>
                <a:spcPct val="100000"/>
              </a:lnSpc>
              <a:defRPr sz="1200">
                <a:latin typeface="Arial"/>
                <a:ea typeface="Arial"/>
                <a:cs typeface="Arial"/>
                <a:sym typeface="Arial"/>
              </a:defRPr>
            </a:pPr>
            <a:endParaRPr sz="1600"/>
          </a:p>
          <a:p>
            <a:pPr>
              <a:lnSpc>
                <a:spcPct val="100000"/>
              </a:lnSpc>
              <a:defRPr sz="1200">
                <a:latin typeface="Arial"/>
                <a:ea typeface="Arial"/>
                <a:cs typeface="Arial"/>
                <a:sym typeface="Arial"/>
              </a:defRPr>
            </a:pPr>
            <a:r>
              <a:t>---Benjamin Ward-----</a:t>
            </a:r>
            <a:endParaRPr sz="1600"/>
          </a:p>
          <a:p>
            <a:pPr>
              <a:lnSpc>
                <a:spcPct val="100000"/>
              </a:lnSpc>
              <a:defRPr sz="1200">
                <a:latin typeface="Arial"/>
                <a:ea typeface="Arial"/>
                <a:cs typeface="Arial"/>
                <a:sym typeface="Arial"/>
              </a:defRPr>
            </a:pPr>
            <a:r>
              <a:t>    Work:  503.232.7053 / </a:t>
            </a:r>
            <a:r>
              <a:rPr u="sng">
                <a:solidFill>
                  <a:srgbClr val="0432FF"/>
                </a:solidFill>
              </a:rPr>
              <a:t>mailto:benjamin.ward@tek.com</a:t>
            </a:r>
            <a:endParaRPr sz="1600"/>
          </a:p>
          <a:p>
            <a:pPr>
              <a:lnSpc>
                <a:spcPct val="100000"/>
              </a:lnSpc>
              <a:defRPr sz="1200">
                <a:latin typeface="Arial"/>
                <a:ea typeface="Arial"/>
                <a:cs typeface="Arial"/>
                <a:sym typeface="Arial"/>
              </a:defRPr>
            </a:pPr>
            <a:r>
              <a:t>    Home: 503.232.7053 / </a:t>
            </a:r>
            <a:r>
              <a:rPr u="sng">
                <a:solidFill>
                  <a:srgbClr val="0432FF"/>
                </a:solidFill>
              </a:rPr>
              <a:t>mailto:ben_ward@northwest.com</a:t>
            </a:r>
            <a:endParaRPr sz="1600" u="sng">
              <a:solidFill>
                <a:srgbClr val="0432FF"/>
              </a:solidFill>
            </a:endParaRPr>
          </a:p>
          <a:p>
            <a:pPr>
              <a:lnSpc>
                <a:spcPct val="100000"/>
              </a:lnSpc>
              <a:defRPr sz="1200" u="sng">
                <a:solidFill>
                  <a:srgbClr val="0432FF"/>
                </a:solidFill>
                <a:latin typeface="Arial"/>
                <a:ea typeface="Arial"/>
                <a:cs typeface="Arial"/>
                <a:sym typeface="Arial"/>
              </a:defRPr>
            </a:pPr>
            <a:endParaRPr sz="1600"/>
          </a:p>
          <a:p>
            <a:pPr>
              <a:lnSpc>
                <a:spcPct val="100000"/>
              </a:lnSpc>
              <a:defRPr sz="1200" u="sng">
                <a:solidFill>
                  <a:srgbClr val="0432FF"/>
                </a:solidFill>
                <a:latin typeface="Arial"/>
                <a:ea typeface="Arial"/>
                <a:cs typeface="Arial"/>
                <a:sym typeface="Arial"/>
              </a:defRPr>
            </a:pPr>
            <a:r>
              <a:t>------------------------- June 1 contribution Michael Jackson, London</a:t>
            </a:r>
            <a:endParaRPr sz="1600"/>
          </a:p>
          <a:p>
            <a:pPr>
              <a:lnSpc>
                <a:spcPct val="100000"/>
              </a:lnSpc>
              <a:defRPr sz="1200">
                <a:latin typeface="Arial"/>
                <a:ea typeface="Arial"/>
                <a:cs typeface="Arial"/>
                <a:sym typeface="Arial"/>
              </a:defRPr>
            </a:pPr>
            <a:r>
              <a:t>George Miller, the psychologist </a:t>
            </a:r>
            <a:endParaRPr sz="1600"/>
          </a:p>
          <a:p>
            <a:pPr>
              <a:lnSpc>
                <a:spcPct val="100000"/>
              </a:lnSpc>
              <a:defRPr sz="1200">
                <a:latin typeface="Arial"/>
                <a:ea typeface="Arial"/>
                <a:cs typeface="Arial"/>
                <a:sym typeface="Arial"/>
              </a:defRPr>
            </a:pPr>
            <a:r>
              <a:t>&gt;   usually credited with the magic number seven, plus or minus </a:t>
            </a:r>
            <a:endParaRPr sz="1600"/>
          </a:p>
          <a:p>
            <a:pPr>
              <a:lnSpc>
                <a:spcPct val="100000"/>
              </a:lnSpc>
              <a:defRPr sz="1200">
                <a:latin typeface="Arial"/>
                <a:ea typeface="Arial"/>
                <a:cs typeface="Arial"/>
                <a:sym typeface="Arial"/>
              </a:defRPr>
            </a:pPr>
            <a:r>
              <a:t>&gt;   two, wrote: "In truth, a good case could be made that if </a:t>
            </a:r>
            <a:endParaRPr sz="1600"/>
          </a:p>
          <a:p>
            <a:pPr>
              <a:lnSpc>
                <a:spcPct val="100000"/>
              </a:lnSpc>
              <a:defRPr sz="1200">
                <a:latin typeface="Arial"/>
                <a:ea typeface="Arial"/>
                <a:cs typeface="Arial"/>
                <a:sym typeface="Arial"/>
              </a:defRPr>
            </a:pPr>
            <a:r>
              <a:t>&gt;   your knowledge is meagre and unsatisfactory, the last thing </a:t>
            </a:r>
            <a:endParaRPr sz="1600"/>
          </a:p>
          <a:p>
            <a:pPr>
              <a:lnSpc>
                <a:spcPct val="100000"/>
              </a:lnSpc>
              <a:defRPr sz="1200">
                <a:latin typeface="Arial"/>
                <a:ea typeface="Arial"/>
                <a:cs typeface="Arial"/>
                <a:sym typeface="Arial"/>
              </a:defRPr>
            </a:pPr>
            <a:r>
              <a:t>&gt;   in the world you should do is make measurements. The chance </a:t>
            </a:r>
            <a:endParaRPr sz="1600"/>
          </a:p>
          <a:p>
            <a:pPr>
              <a:lnSpc>
                <a:spcPct val="100000"/>
              </a:lnSpc>
              <a:defRPr sz="1200">
                <a:latin typeface="Arial"/>
                <a:ea typeface="Arial"/>
                <a:cs typeface="Arial"/>
                <a:sym typeface="Arial"/>
              </a:defRPr>
            </a:pPr>
            <a:r>
              <a:t>&gt;   is negligible that you will measure the right thing </a:t>
            </a:r>
            <a:endParaRPr sz="1600"/>
          </a:p>
          <a:p>
            <a:pPr>
              <a:lnSpc>
                <a:spcPct val="100000"/>
              </a:lnSpc>
              <a:defRPr sz="1200">
                <a:latin typeface="Arial"/>
                <a:ea typeface="Arial"/>
                <a:cs typeface="Arial"/>
                <a:sym typeface="Arial"/>
              </a:defRPr>
            </a:pPr>
            <a:r>
              <a:t>&gt;   accidentally." Meagre and unsatisfactory knowledge about </a:t>
            </a:r>
            <a:endParaRPr sz="1600"/>
          </a:p>
          <a:p>
            <a:pPr>
              <a:lnSpc>
                <a:spcPct val="100000"/>
              </a:lnSpc>
              <a:defRPr sz="1200">
                <a:latin typeface="Arial"/>
                <a:ea typeface="Arial"/>
                <a:cs typeface="Arial"/>
                <a:sym typeface="Arial"/>
              </a:defRPr>
            </a:pPr>
            <a:r>
              <a:t>&gt;   separability can't be improved by measuring anything, or </a:t>
            </a:r>
            <a:endParaRPr sz="1600"/>
          </a:p>
          <a:p>
            <a:pPr>
              <a:lnSpc>
                <a:spcPct val="100000"/>
              </a:lnSpc>
              <a:buSzPct val="100000"/>
              <a:buFont typeface="Arial"/>
              <a:buChar char="➢"/>
              <a:defRPr sz="1200">
                <a:latin typeface="Arial"/>
                <a:ea typeface="Arial"/>
                <a:cs typeface="Arial"/>
                <a:sym typeface="Arial"/>
              </a:defRPr>
            </a:pPr>
            <a:r>
              <a:t>even by thinking about what you might measure.</a:t>
            </a:r>
            <a:endParaRPr sz="1600"/>
          </a:p>
          <a:p>
            <a:pPr>
              <a:lnSpc>
                <a:spcPct val="100000"/>
              </a:lnSpc>
              <a:buSzPct val="100000"/>
              <a:buFont typeface="Arial"/>
              <a:buChar char="➢"/>
              <a:defRPr sz="1200">
                <a:latin typeface="Arial"/>
                <a:ea typeface="Arial"/>
                <a:cs typeface="Arial"/>
                <a:sym typeface="Arial"/>
              </a:defRPr>
            </a:pPr>
            <a:r>
              <a:t>=========== end MJ quote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1" name="Shape 601"/>
          <p:cNvSpPr/>
          <p:nvPr>
            <p:ph type="sldImg"/>
          </p:nvPr>
        </p:nvSpPr>
        <p:spPr>
          <a:prstGeom prst="rect">
            <a:avLst/>
          </a:prstGeom>
        </p:spPr>
        <p:txBody>
          <a:bodyPr/>
          <a:lstStyle/>
          <a:p>
            <a:pPr/>
          </a:p>
        </p:txBody>
      </p:sp>
      <p:sp>
        <p:nvSpPr>
          <p:cNvPr id="602" name="Shape 602"/>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Slide made 14 May 2012</a:t>
            </a:r>
          </a:p>
          <a:p>
            <a:pPr>
              <a:lnSpc>
                <a:spcPct val="100000"/>
              </a:lnSpc>
              <a:defRPr sz="1200">
                <a:latin typeface="Calibri"/>
                <a:ea typeface="Calibri"/>
                <a:cs typeface="Calibri"/>
                <a:sym typeface="Calibri"/>
              </a:defRPr>
            </a:pPr>
            <a:r>
              <a:t>CTO  = M AR</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0" name="Shape 610"/>
          <p:cNvSpPr/>
          <p:nvPr>
            <p:ph type="sldImg"/>
          </p:nvPr>
        </p:nvSpPr>
        <p:spPr>
          <a:prstGeom prst="rect">
            <a:avLst/>
          </a:prstGeom>
        </p:spPr>
        <p:txBody>
          <a:bodyPr/>
          <a:lstStyle/>
          <a:p>
            <a:pPr/>
          </a:p>
        </p:txBody>
      </p:sp>
      <p:sp>
        <p:nvSpPr>
          <p:cNvPr id="611" name="Shape 611"/>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Slide made 14 May 2012</a:t>
            </a:r>
          </a:p>
          <a:p>
            <a:pPr>
              <a:lnSpc>
                <a:spcPct val="100000"/>
              </a:lnSpc>
              <a:defRPr sz="1200">
                <a:latin typeface="Calibri"/>
                <a:ea typeface="Calibri"/>
                <a:cs typeface="Calibri"/>
                <a:sym typeface="Calibri"/>
              </a:defRPr>
            </a:pPr>
            <a:r>
              <a:t>CTO  = M AR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9" name="Shape 619"/>
          <p:cNvSpPr/>
          <p:nvPr>
            <p:ph type="sldImg"/>
          </p:nvPr>
        </p:nvSpPr>
        <p:spPr>
          <a:prstGeom prst="rect">
            <a:avLst/>
          </a:prstGeom>
        </p:spPr>
        <p:txBody>
          <a:bodyPr/>
          <a:lstStyle/>
          <a:p>
            <a:pPr/>
          </a:p>
        </p:txBody>
      </p:sp>
      <p:sp>
        <p:nvSpPr>
          <p:cNvPr id="620" name="Shape 620"/>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Slide made 14 May 2012</a:t>
            </a:r>
          </a:p>
          <a:p>
            <a:pPr>
              <a:lnSpc>
                <a:spcPct val="100000"/>
              </a:lnSpc>
              <a:defRPr sz="1200">
                <a:latin typeface="Calibri"/>
                <a:ea typeface="Calibri"/>
                <a:cs typeface="Calibri"/>
                <a:sym typeface="Calibri"/>
              </a:defRPr>
            </a:pPr>
            <a:r>
              <a:t>CTO  = M AR</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8" name="Shape 628"/>
          <p:cNvSpPr/>
          <p:nvPr>
            <p:ph type="sldImg"/>
          </p:nvPr>
        </p:nvSpPr>
        <p:spPr>
          <a:prstGeom prst="rect">
            <a:avLst/>
          </a:prstGeom>
        </p:spPr>
        <p:txBody>
          <a:bodyPr/>
          <a:lstStyle/>
          <a:p>
            <a:pPr/>
          </a:p>
        </p:txBody>
      </p:sp>
      <p:sp>
        <p:nvSpPr>
          <p:cNvPr id="629" name="Shape 629"/>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Slide made 14 May 2012</a:t>
            </a:r>
          </a:p>
          <a:p>
            <a:pPr>
              <a:lnSpc>
                <a:spcPct val="100000"/>
              </a:lnSpc>
              <a:defRPr sz="1200">
                <a:latin typeface="Calibri"/>
                <a:ea typeface="Calibri"/>
                <a:cs typeface="Calibri"/>
                <a:sym typeface="Calibri"/>
              </a:defRPr>
            </a:pPr>
            <a:r>
              <a:t>CTO  = M AR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6" name="Shape 356"/>
          <p:cNvSpPr/>
          <p:nvPr>
            <p:ph type="sldImg"/>
          </p:nvPr>
        </p:nvSpPr>
        <p:spPr>
          <a:prstGeom prst="rect">
            <a:avLst/>
          </a:prstGeom>
        </p:spPr>
        <p:txBody>
          <a:bodyPr/>
          <a:lstStyle/>
          <a:p>
            <a:pPr/>
          </a:p>
        </p:txBody>
      </p:sp>
      <p:sp>
        <p:nvSpPr>
          <p:cNvPr id="357" name="Shape 357"/>
          <p:cNvSpPr/>
          <p:nvPr>
            <p:ph type="body" sz="quarter" idx="1"/>
          </p:nvPr>
        </p:nvSpPr>
        <p:spPr>
          <a:prstGeom prst="rect">
            <a:avLst/>
          </a:prstGeom>
        </p:spPr>
        <p:txBody>
          <a:bodyPr/>
          <a:lstStyle/>
          <a:p>
            <a:pPr/>
            <a:r>
              <a:t>added 1 march 2019 tsg</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7" name="Shape 637"/>
          <p:cNvSpPr/>
          <p:nvPr>
            <p:ph type="sldImg"/>
          </p:nvPr>
        </p:nvSpPr>
        <p:spPr>
          <a:prstGeom prst="rect">
            <a:avLst/>
          </a:prstGeom>
        </p:spPr>
        <p:txBody>
          <a:bodyPr/>
          <a:lstStyle/>
          <a:p>
            <a:pPr/>
          </a:p>
        </p:txBody>
      </p:sp>
      <p:sp>
        <p:nvSpPr>
          <p:cNvPr id="638" name="Shape 638"/>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Slide made 14 May 2012</a:t>
            </a:r>
          </a:p>
          <a:p>
            <a:pPr>
              <a:lnSpc>
                <a:spcPct val="100000"/>
              </a:lnSpc>
              <a:defRPr sz="1200">
                <a:latin typeface="Calibri"/>
                <a:ea typeface="Calibri"/>
                <a:cs typeface="Calibri"/>
                <a:sym typeface="Calibri"/>
              </a:defRPr>
            </a:pPr>
            <a:r>
              <a:t>CTO  = M AR</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8" name="Shape 648"/>
          <p:cNvSpPr/>
          <p:nvPr>
            <p:ph type="sldImg"/>
          </p:nvPr>
        </p:nvSpPr>
        <p:spPr>
          <a:prstGeom prst="rect">
            <a:avLst/>
          </a:prstGeom>
        </p:spPr>
        <p:txBody>
          <a:bodyPr/>
          <a:lstStyle/>
          <a:p>
            <a:pPr/>
          </a:p>
        </p:txBody>
      </p:sp>
      <p:sp>
        <p:nvSpPr>
          <p:cNvPr id="649" name="Shape 649"/>
          <p:cNvSpPr/>
          <p:nvPr>
            <p:ph type="body" sz="quarter" idx="1"/>
          </p:nvPr>
        </p:nvSpPr>
        <p:spPr>
          <a:prstGeom prst="rect">
            <a:avLst/>
          </a:prstGeom>
        </p:spPr>
        <p:txBody>
          <a:bodyPr/>
          <a:lstStyle>
            <a:lvl1pPr defTabSz="914400">
              <a:lnSpc>
                <a:spcPct val="100000"/>
              </a:lnSpc>
              <a:spcBef>
                <a:spcPts val="400"/>
              </a:spcBef>
              <a:defRPr sz="1200">
                <a:latin typeface="Times"/>
                <a:ea typeface="Times"/>
                <a:cs typeface="Times"/>
                <a:sym typeface="Times"/>
              </a:defRPr>
            </a:lvl1pPr>
          </a:lstStyle>
          <a:p>
            <a:pPr/>
            <a:r>
              <a:t>http://www.articulate.com/rapid-elearning/wp-content/uploads/2008/11/here2there.gif</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6" name="Shape 656"/>
          <p:cNvSpPr/>
          <p:nvPr>
            <p:ph type="sldImg"/>
          </p:nvPr>
        </p:nvSpPr>
        <p:spPr>
          <a:prstGeom prst="rect">
            <a:avLst/>
          </a:prstGeom>
        </p:spPr>
        <p:txBody>
          <a:bodyPr/>
          <a:lstStyle/>
          <a:p>
            <a:pPr/>
          </a:p>
        </p:txBody>
      </p:sp>
      <p:sp>
        <p:nvSpPr>
          <p:cNvPr id="657" name="Shape 657"/>
          <p:cNvSpPr/>
          <p:nvPr>
            <p:ph type="body" sz="quarter" idx="1"/>
          </p:nvPr>
        </p:nvSpPr>
        <p:spPr>
          <a:prstGeom prst="rect">
            <a:avLst/>
          </a:prstGeom>
        </p:spPr>
        <p:txBody>
          <a:bodyPr/>
          <a:lstStyle>
            <a:lvl1pPr defTabSz="914400">
              <a:lnSpc>
                <a:spcPct val="100000"/>
              </a:lnSpc>
              <a:spcBef>
                <a:spcPts val="400"/>
              </a:spcBef>
              <a:defRPr sz="1200">
                <a:latin typeface="Times"/>
                <a:ea typeface="Times"/>
                <a:cs typeface="Times"/>
                <a:sym typeface="Times"/>
              </a:defRPr>
            </a:lvl1pPr>
          </a:lstStyle>
          <a:p>
            <a:pPr/>
            <a:r>
              <a:t>http://www.umaine.edu/link/Images/chain.jpg</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2" name="Shape 672"/>
          <p:cNvSpPr/>
          <p:nvPr>
            <p:ph type="sldImg"/>
          </p:nvPr>
        </p:nvSpPr>
        <p:spPr>
          <a:prstGeom prst="rect">
            <a:avLst/>
          </a:prstGeom>
        </p:spPr>
        <p:txBody>
          <a:bodyPr/>
          <a:lstStyle/>
          <a:p>
            <a:pPr/>
          </a:p>
        </p:txBody>
      </p:sp>
      <p:sp>
        <p:nvSpPr>
          <p:cNvPr id="673" name="Shape 673"/>
          <p:cNvSpPr/>
          <p:nvPr>
            <p:ph type="body" sz="quarter" idx="1"/>
          </p:nvPr>
        </p:nvSpPr>
        <p:spPr>
          <a:prstGeom prst="rect">
            <a:avLst/>
          </a:prstGeom>
        </p:spPr>
        <p:txBody>
          <a:bodyPr/>
          <a:lstStyle>
            <a:lvl1pPr defTabSz="914400">
              <a:lnSpc>
                <a:spcPct val="100000"/>
              </a:lnSpc>
              <a:spcBef>
                <a:spcPts val="400"/>
              </a:spcBef>
              <a:defRPr sz="1200">
                <a:latin typeface="Times"/>
                <a:ea typeface="Times"/>
                <a:cs typeface="Times"/>
                <a:sym typeface="Times"/>
              </a:defRPr>
            </a:lvl1pPr>
          </a:lstStyle>
          <a:p>
            <a:pPr/>
            <a:r>
              <a:t>http://www.photographyblogcentral.com/wp-content/uploads/2009/07/Sandsont-brick-house.jpg</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9" name="Shape 739"/>
          <p:cNvSpPr/>
          <p:nvPr>
            <p:ph type="sldImg"/>
          </p:nvPr>
        </p:nvSpPr>
        <p:spPr>
          <a:prstGeom prst="rect">
            <a:avLst/>
          </a:prstGeom>
        </p:spPr>
        <p:txBody>
          <a:bodyPr/>
          <a:lstStyle/>
          <a:p>
            <a:pPr/>
          </a:p>
        </p:txBody>
      </p:sp>
      <p:sp>
        <p:nvSpPr>
          <p:cNvPr id="740" name="Shape 740"/>
          <p:cNvSpPr/>
          <p:nvPr>
            <p:ph type="body" sz="quarter" idx="1"/>
          </p:nvPr>
        </p:nvSpPr>
        <p:spPr>
          <a:prstGeom prst="rect">
            <a:avLst/>
          </a:prstGeom>
        </p:spPr>
        <p:txBody>
          <a:bodyPr/>
          <a:lstStyle/>
          <a:p>
            <a:pPr defTabSz="914400">
              <a:lnSpc>
                <a:spcPct val="100000"/>
              </a:lnSpc>
              <a:spcBef>
                <a:spcPts val="400"/>
              </a:spcBef>
              <a:defRPr sz="1200">
                <a:latin typeface="Times"/>
                <a:ea typeface="Times"/>
                <a:cs typeface="Times"/>
                <a:sym typeface="Times"/>
              </a:defRPr>
            </a:pPr>
            <a:r>
              <a:t>12 Tough questions questions paper</a:t>
            </a:r>
          </a:p>
          <a:p>
            <a:pPr defTabSz="914400">
              <a:lnSpc>
                <a:spcPct val="100000"/>
              </a:lnSpc>
              <a:spcBef>
                <a:spcPts val="400"/>
              </a:spcBef>
              <a:defRPr sz="1200">
                <a:latin typeface="Times"/>
                <a:ea typeface="Times"/>
                <a:cs typeface="Times"/>
                <a:sym typeface="Times"/>
              </a:defRPr>
            </a:pPr>
          </a:p>
          <a:p>
            <a:pPr defTabSz="914400">
              <a:lnSpc>
                <a:spcPct val="100000"/>
              </a:lnSpc>
              <a:spcBef>
                <a:spcPts val="400"/>
              </a:spcBef>
              <a:defRPr sz="1200">
                <a:latin typeface="Times"/>
                <a:ea typeface="Times"/>
                <a:cs typeface="Times"/>
                <a:sym typeface="Times"/>
              </a:defRPr>
            </a:pPr>
          </a:p>
          <a:p>
            <a:pPr defTabSz="914400">
              <a:lnSpc>
                <a:spcPct val="100000"/>
              </a:lnSpc>
              <a:spcBef>
                <a:spcPts val="400"/>
              </a:spcBef>
              <a:defRPr sz="1200">
                <a:latin typeface="Times"/>
                <a:ea typeface="Times"/>
                <a:cs typeface="Times"/>
                <a:sym typeface="Times"/>
              </a:defRPr>
            </a:pPr>
            <a:r>
              <a:t>http://www.gilb.com/dl24</a:t>
            </a:r>
          </a:p>
          <a:p>
            <a:pPr defTabSz="914400">
              <a:lnSpc>
                <a:spcPct val="100000"/>
              </a:lnSpc>
              <a:spcBef>
                <a:spcPts val="400"/>
              </a:spcBef>
              <a:defRPr sz="1200">
                <a:latin typeface="Times"/>
                <a:ea typeface="Times"/>
                <a:cs typeface="Times"/>
                <a:sym typeface="Times"/>
              </a:defRPr>
            </a:pPr>
          </a:p>
          <a:p>
            <a:pPr defTabSz="914400">
              <a:lnSpc>
                <a:spcPct val="100000"/>
              </a:lnSpc>
              <a:spcBef>
                <a:spcPts val="400"/>
              </a:spcBef>
              <a:defRPr sz="1200">
                <a:latin typeface="Times"/>
                <a:ea typeface="Times"/>
                <a:cs typeface="Times"/>
                <a:sym typeface="Times"/>
              </a:defRPr>
            </a:pPr>
          </a:p>
          <a:p>
            <a:pPr defTabSz="914400">
              <a:lnSpc>
                <a:spcPct val="100000"/>
              </a:lnSpc>
              <a:spcBef>
                <a:spcPts val="400"/>
              </a:spcBef>
              <a:defRPr sz="1200">
                <a:latin typeface="Times"/>
                <a:ea typeface="Times"/>
                <a:cs typeface="Times"/>
                <a:sym typeface="Times"/>
              </a:defRPr>
            </a:pPr>
            <a:r>
              <a:t>see also 20 Tough Questions 2016</a:t>
            </a:r>
          </a:p>
          <a:p>
            <a:pPr defTabSz="914400">
              <a:lnSpc>
                <a:spcPct val="100000"/>
              </a:lnSpc>
              <a:spcBef>
                <a:spcPts val="400"/>
              </a:spcBef>
              <a:defRPr sz="1200">
                <a:latin typeface="Times"/>
                <a:ea typeface="Times"/>
                <a:cs typeface="Times"/>
                <a:sym typeface="Times"/>
              </a:defRPr>
            </a:pPr>
            <a:r>
              <a:t>http://concepts.gilb.com/dl876</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5" name="Shape 845"/>
          <p:cNvSpPr/>
          <p:nvPr>
            <p:ph type="sldImg"/>
          </p:nvPr>
        </p:nvSpPr>
        <p:spPr>
          <a:prstGeom prst="rect">
            <a:avLst/>
          </a:prstGeom>
        </p:spPr>
        <p:txBody>
          <a:bodyPr/>
          <a:lstStyle/>
          <a:p>
            <a:pPr/>
          </a:p>
        </p:txBody>
      </p:sp>
      <p:sp>
        <p:nvSpPr>
          <p:cNvPr id="846" name="Shape 846"/>
          <p:cNvSpPr/>
          <p:nvPr>
            <p:ph type="body" sz="quarter" idx="1"/>
          </p:nvPr>
        </p:nvSpPr>
        <p:spPr>
          <a:prstGeom prst="rect">
            <a:avLst/>
          </a:prstGeom>
        </p:spPr>
        <p:txBody>
          <a:bodyPr/>
          <a:lstStyle>
            <a:lvl1pPr>
              <a:lnSpc>
                <a:spcPct val="100000"/>
              </a:lnSpc>
              <a:defRPr sz="1200">
                <a:latin typeface="Calibri"/>
                <a:ea typeface="Calibri"/>
                <a:cs typeface="Calibri"/>
                <a:sym typeface="Calibri"/>
              </a:defRPr>
            </a:lvl1pPr>
          </a:lstStyle>
          <a:p>
            <a:pPr/>
            <a:r>
              <a:t>Slide created for CP book 9.10 by tsg sept 3 2014</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9" name="Shape 869"/>
          <p:cNvSpPr/>
          <p:nvPr>
            <p:ph type="sldImg"/>
          </p:nvPr>
        </p:nvSpPr>
        <p:spPr>
          <a:prstGeom prst="rect">
            <a:avLst/>
          </a:prstGeom>
        </p:spPr>
        <p:txBody>
          <a:bodyPr/>
          <a:lstStyle/>
          <a:p>
            <a:pPr/>
          </a:p>
        </p:txBody>
      </p:sp>
      <p:sp>
        <p:nvSpPr>
          <p:cNvPr id="870" name="Shape 870"/>
          <p:cNvSpPr/>
          <p:nvPr>
            <p:ph type="body" sz="quarter" idx="1"/>
          </p:nvPr>
        </p:nvSpPr>
        <p:spPr>
          <a:prstGeom prst="rect">
            <a:avLst/>
          </a:prstGeom>
        </p:spPr>
        <p:txBody>
          <a:bodyPr/>
          <a:lstStyle>
            <a:lvl1pPr>
              <a:lnSpc>
                <a:spcPct val="100000"/>
              </a:lnSpc>
              <a:defRPr sz="1200">
                <a:latin typeface="Calibri"/>
                <a:ea typeface="Calibri"/>
                <a:cs typeface="Calibri"/>
                <a:sym typeface="Calibri"/>
              </a:defRPr>
            </a:lvl1pPr>
          </a:lstStyle>
          <a:p>
            <a:pPr/>
            <a:r>
              <a:t>Slide created for CP book 9.10 by tsg sept 3 2014</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9" name="Shape 899"/>
          <p:cNvSpPr/>
          <p:nvPr>
            <p:ph type="sldImg"/>
          </p:nvPr>
        </p:nvSpPr>
        <p:spPr>
          <a:prstGeom prst="rect">
            <a:avLst/>
          </a:prstGeom>
        </p:spPr>
        <p:txBody>
          <a:bodyPr/>
          <a:lstStyle/>
          <a:p>
            <a:pPr/>
          </a:p>
        </p:txBody>
      </p:sp>
      <p:sp>
        <p:nvSpPr>
          <p:cNvPr id="900" name="Shape 900"/>
          <p:cNvSpPr/>
          <p:nvPr>
            <p:ph type="body" sz="quarter" idx="1"/>
          </p:nvPr>
        </p:nvSpPr>
        <p:spPr>
          <a:prstGeom prst="rect">
            <a:avLst/>
          </a:prstGeom>
        </p:spPr>
        <p:txBody>
          <a:bodyPr/>
          <a:lstStyle>
            <a:lvl1pPr>
              <a:lnSpc>
                <a:spcPct val="100000"/>
              </a:lnSpc>
              <a:defRPr sz="1200">
                <a:latin typeface="Calibri"/>
                <a:ea typeface="Calibri"/>
                <a:cs typeface="Calibri"/>
                <a:sym typeface="Calibri"/>
              </a:defRPr>
            </a:lvl1pPr>
          </a:lstStyle>
          <a:p>
            <a:pPr/>
            <a:r>
              <a:t>Slide created for CP book 9.10 by tsg sept 3 2014</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3" name="Shape 913"/>
          <p:cNvSpPr/>
          <p:nvPr>
            <p:ph type="sldImg"/>
          </p:nvPr>
        </p:nvSpPr>
        <p:spPr>
          <a:prstGeom prst="rect">
            <a:avLst/>
          </a:prstGeom>
        </p:spPr>
        <p:txBody>
          <a:bodyPr/>
          <a:lstStyle/>
          <a:p>
            <a:pPr/>
          </a:p>
        </p:txBody>
      </p:sp>
      <p:sp>
        <p:nvSpPr>
          <p:cNvPr id="914" name="Shape 914"/>
          <p:cNvSpPr/>
          <p:nvPr>
            <p:ph type="body" sz="quarter" idx="1"/>
          </p:nvPr>
        </p:nvSpPr>
        <p:spPr>
          <a:prstGeom prst="rect">
            <a:avLst/>
          </a:prstGeom>
        </p:spPr>
        <p:txBody>
          <a:bodyPr/>
          <a:lstStyle>
            <a:lvl1pPr>
              <a:lnSpc>
                <a:spcPct val="100000"/>
              </a:lnSpc>
              <a:defRPr sz="1200">
                <a:latin typeface="Calibri"/>
                <a:ea typeface="Calibri"/>
                <a:cs typeface="Calibri"/>
                <a:sym typeface="Calibri"/>
              </a:defRPr>
            </a:lvl1pPr>
          </a:lstStyle>
          <a:p>
            <a:pPr/>
            <a:r>
              <a:t>These are real 20xx one page summary objectives. They were made from scratch ib 2 days and this set was extracted from about 10 pages of detailed objectives to give a one page summary. They were evolved in the next few months, and these no longer represent current objectives. This is a non confidential set. Some numbers are changed at random, but the example is the same.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4" name="Shape 934"/>
          <p:cNvSpPr/>
          <p:nvPr>
            <p:ph type="sldImg"/>
          </p:nvPr>
        </p:nvSpPr>
        <p:spPr>
          <a:prstGeom prst="rect">
            <a:avLst/>
          </a:prstGeom>
        </p:spPr>
        <p:txBody>
          <a:bodyPr/>
          <a:lstStyle/>
          <a:p>
            <a:pPr/>
          </a:p>
        </p:txBody>
      </p:sp>
      <p:sp>
        <p:nvSpPr>
          <p:cNvPr id="935" name="Shape 935"/>
          <p:cNvSpPr/>
          <p:nvPr>
            <p:ph type="body" sz="quarter" idx="1"/>
          </p:nvPr>
        </p:nvSpPr>
        <p:spPr>
          <a:prstGeom prst="rect">
            <a:avLst/>
          </a:prstGeom>
        </p:spPr>
        <p:txBody>
          <a:bodyPr/>
          <a:lstStyle>
            <a:lvl1pPr>
              <a:lnSpc>
                <a:spcPct val="100000"/>
              </a:lnSpc>
              <a:defRPr sz="1200">
                <a:latin typeface="Calibri"/>
                <a:ea typeface="Calibri"/>
                <a:cs typeface="Calibri"/>
                <a:sym typeface="Calibri"/>
              </a:defRPr>
            </a:lvl1pPr>
          </a:lstStyle>
          <a:p>
            <a:pPr/>
            <a:r>
              <a:t>Slide created for CP book 9.10 by tsg sept 3 2014</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Shape 366"/>
          <p:cNvSpPr/>
          <p:nvPr>
            <p:ph type="sldImg"/>
          </p:nvPr>
        </p:nvSpPr>
        <p:spPr>
          <a:prstGeom prst="rect">
            <a:avLst/>
          </a:prstGeom>
        </p:spPr>
        <p:txBody>
          <a:bodyPr/>
          <a:lstStyle/>
          <a:p>
            <a:pPr/>
          </a:p>
        </p:txBody>
      </p:sp>
      <p:sp>
        <p:nvSpPr>
          <p:cNvPr id="367" name="Shape 367"/>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rPr u="sng">
                <a:hlinkClick r:id="rId3" invalidUrl="" action="" tgtFrame="" tooltip="" history="1" highlightClick="0" endSnd="0"/>
              </a:rPr>
              <a:t>http://www.google.com/imgres?imgurl=http://keepingagile.files.wordpress.com/2012/06/genericagileconceptideogram.png&amp;imgrefurl=http://keeping-agile.com/&amp;h=1088&amp;w=1426&amp;sz=439&amp;tbnid=wlLdDxB_sXa_VM:&amp;tbnh=82&amp;tbnw=108&amp;zoom=1&amp;usg=__XS_KE8RhixHHbCmLa3CJiUKdiHA=&amp;docid=YErwU0C8H4LOJM&amp;sa=X&amp;ei=HSayUaX5CYbj4QTpqoC4Aw&amp;ved=0CFEQ9QEwCg&amp;dur=1002</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edited 2 march 2019</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2" name="Shape 942"/>
          <p:cNvSpPr/>
          <p:nvPr>
            <p:ph type="sldImg"/>
          </p:nvPr>
        </p:nvSpPr>
        <p:spPr>
          <a:prstGeom prst="rect">
            <a:avLst/>
          </a:prstGeom>
        </p:spPr>
        <p:txBody>
          <a:bodyPr/>
          <a:lstStyle/>
          <a:p>
            <a:pPr/>
          </a:p>
        </p:txBody>
      </p:sp>
      <p:sp>
        <p:nvSpPr>
          <p:cNvPr id="943" name="Shape 943"/>
          <p:cNvSpPr/>
          <p:nvPr>
            <p:ph type="body" sz="quarter" idx="1"/>
          </p:nvPr>
        </p:nvSpPr>
        <p:spPr>
          <a:prstGeom prst="rect">
            <a:avLst/>
          </a:prstGeom>
        </p:spPr>
        <p:txBody>
          <a:bodyPr/>
          <a:lstStyle>
            <a:lvl1pPr defTabSz="914400">
              <a:lnSpc>
                <a:spcPct val="100000"/>
              </a:lnSpc>
              <a:spcBef>
                <a:spcPts val="400"/>
              </a:spcBef>
              <a:defRPr sz="1200">
                <a:latin typeface="Times"/>
                <a:ea typeface="Times"/>
                <a:cs typeface="Times"/>
                <a:sym typeface="Times"/>
              </a:defRPr>
            </a:lvl1pPr>
          </a:lstStyle>
          <a:p>
            <a:pPr/>
            <a:r>
              <a:t>Based on real solution spec Done Dec 20xx London, but modified here for confidentiality. Tom Gilb</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6" name="Shape 996"/>
          <p:cNvSpPr/>
          <p:nvPr>
            <p:ph type="sldImg"/>
          </p:nvPr>
        </p:nvSpPr>
        <p:spPr>
          <a:prstGeom prst="rect">
            <a:avLst/>
          </a:prstGeom>
        </p:spPr>
        <p:txBody>
          <a:bodyPr/>
          <a:lstStyle/>
          <a:p>
            <a:pPr/>
          </a:p>
        </p:txBody>
      </p:sp>
      <p:sp>
        <p:nvSpPr>
          <p:cNvPr id="997" name="Shape 997"/>
          <p:cNvSpPr/>
          <p:nvPr>
            <p:ph type="body" sz="quarter" idx="1"/>
          </p:nvPr>
        </p:nvSpPr>
        <p:spPr>
          <a:prstGeom prst="rect">
            <a:avLst/>
          </a:prstGeom>
        </p:spPr>
        <p:txBody>
          <a:bodyPr/>
          <a:lstStyle>
            <a:lvl1pPr>
              <a:lnSpc>
                <a:spcPct val="100000"/>
              </a:lnSpc>
              <a:defRPr sz="1200">
                <a:latin typeface="Calibri"/>
                <a:ea typeface="Calibri"/>
                <a:cs typeface="Calibri"/>
                <a:sym typeface="Calibri"/>
              </a:defRPr>
            </a:lvl1pPr>
          </a:lstStyle>
          <a:p>
            <a:pPr/>
            <a:r>
              <a:t>Slide created for CP book 9.10 by tsg sept 3 2014</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5" name="Shape 1005"/>
          <p:cNvSpPr/>
          <p:nvPr>
            <p:ph type="sldImg"/>
          </p:nvPr>
        </p:nvSpPr>
        <p:spPr>
          <a:prstGeom prst="rect">
            <a:avLst/>
          </a:prstGeom>
        </p:spPr>
        <p:txBody>
          <a:bodyPr/>
          <a:lstStyle/>
          <a:p>
            <a:pPr/>
          </a:p>
        </p:txBody>
      </p:sp>
      <p:sp>
        <p:nvSpPr>
          <p:cNvPr id="1006" name="Shape 1006"/>
          <p:cNvSpPr/>
          <p:nvPr>
            <p:ph type="body" sz="quarter" idx="1"/>
          </p:nvPr>
        </p:nvSpPr>
        <p:spPr>
          <a:prstGeom prst="rect">
            <a:avLst/>
          </a:prstGeom>
        </p:spPr>
        <p:txBody>
          <a:bodyPr/>
          <a:lstStyle>
            <a:lvl1pPr>
              <a:lnSpc>
                <a:spcPct val="100000"/>
              </a:lnSpc>
              <a:spcBef>
                <a:spcPts val="400"/>
              </a:spcBef>
              <a:defRPr sz="1200">
                <a:latin typeface="Calibri"/>
                <a:ea typeface="Calibri"/>
                <a:cs typeface="Calibri"/>
                <a:sym typeface="Calibri"/>
              </a:defRPr>
            </a:lvl1pPr>
          </a:lstStyle>
          <a:p>
            <a:pPr/>
            <a:r>
              <a:t>Originated July 13 2017 based on BCS Class exercise June 2017 on Terrorist Prevention  Tom Gilb</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3" name="Shape 1013"/>
          <p:cNvSpPr/>
          <p:nvPr>
            <p:ph type="sldImg"/>
          </p:nvPr>
        </p:nvSpPr>
        <p:spPr>
          <a:prstGeom prst="rect">
            <a:avLst/>
          </a:prstGeom>
        </p:spPr>
        <p:txBody>
          <a:bodyPr/>
          <a:lstStyle/>
          <a:p>
            <a:pPr/>
          </a:p>
        </p:txBody>
      </p:sp>
      <p:sp>
        <p:nvSpPr>
          <p:cNvPr id="1014" name="Shape 1014"/>
          <p:cNvSpPr/>
          <p:nvPr>
            <p:ph type="body" sz="quarter" idx="1"/>
          </p:nvPr>
        </p:nvSpPr>
        <p:spPr>
          <a:prstGeom prst="rect">
            <a:avLst/>
          </a:prstGeom>
        </p:spPr>
        <p:txBody>
          <a:bodyPr/>
          <a:lstStyle>
            <a:lvl1pPr>
              <a:lnSpc>
                <a:spcPct val="100000"/>
              </a:lnSpc>
              <a:spcBef>
                <a:spcPts val="400"/>
              </a:spcBef>
              <a:defRPr sz="1200">
                <a:latin typeface="Calibri"/>
                <a:ea typeface="Calibri"/>
                <a:cs typeface="Calibri"/>
                <a:sym typeface="Calibri"/>
              </a:defRPr>
            </a:lvl1pPr>
          </a:lstStyle>
          <a:p>
            <a:pPr/>
            <a:r>
              <a:t>Originated July 13 2017 based on BCS Class exercise June 2017 on Terrorist Prevention  Tom Gilb</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3" name="Shape 1023"/>
          <p:cNvSpPr/>
          <p:nvPr>
            <p:ph type="sldImg"/>
          </p:nvPr>
        </p:nvSpPr>
        <p:spPr>
          <a:prstGeom prst="rect">
            <a:avLst/>
          </a:prstGeom>
        </p:spPr>
        <p:txBody>
          <a:bodyPr/>
          <a:lstStyle/>
          <a:p>
            <a:pPr/>
          </a:p>
        </p:txBody>
      </p:sp>
      <p:sp>
        <p:nvSpPr>
          <p:cNvPr id="1024" name="Shape 1024"/>
          <p:cNvSpPr/>
          <p:nvPr>
            <p:ph type="body" sz="quarter" idx="1"/>
          </p:nvPr>
        </p:nvSpPr>
        <p:spPr>
          <a:prstGeom prst="rect">
            <a:avLst/>
          </a:prstGeom>
        </p:spPr>
        <p:txBody>
          <a:bodyPr/>
          <a:lstStyle>
            <a:lvl1pPr>
              <a:lnSpc>
                <a:spcPct val="100000"/>
              </a:lnSpc>
              <a:spcBef>
                <a:spcPts val="400"/>
              </a:spcBef>
              <a:defRPr sz="1200">
                <a:latin typeface="Calibri"/>
                <a:ea typeface="Calibri"/>
                <a:cs typeface="Calibri"/>
                <a:sym typeface="Calibri"/>
              </a:defRPr>
            </a:lvl1pPr>
          </a:lstStyle>
          <a:p>
            <a:pPr/>
            <a:r>
              <a:t>Originated July 13 2017 based on BCS Class exercise June 2017 on Terrorist Prevention  Tom Gilb</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4" name="Shape 1034"/>
          <p:cNvSpPr/>
          <p:nvPr>
            <p:ph type="sldImg"/>
          </p:nvPr>
        </p:nvSpPr>
        <p:spPr>
          <a:prstGeom prst="rect">
            <a:avLst/>
          </a:prstGeom>
        </p:spPr>
        <p:txBody>
          <a:bodyPr/>
          <a:lstStyle/>
          <a:p>
            <a:pPr/>
          </a:p>
        </p:txBody>
      </p:sp>
      <p:sp>
        <p:nvSpPr>
          <p:cNvPr id="1035" name="Shape 1035"/>
          <p:cNvSpPr/>
          <p:nvPr>
            <p:ph type="body" sz="quarter" idx="1"/>
          </p:nvPr>
        </p:nvSpPr>
        <p:spPr>
          <a:prstGeom prst="rect">
            <a:avLst/>
          </a:prstGeom>
        </p:spPr>
        <p:txBody>
          <a:bodyPr/>
          <a:lstStyle>
            <a:lvl1pPr>
              <a:lnSpc>
                <a:spcPct val="100000"/>
              </a:lnSpc>
              <a:spcBef>
                <a:spcPts val="400"/>
              </a:spcBef>
              <a:defRPr sz="1200">
                <a:latin typeface="Calibri"/>
                <a:ea typeface="Calibri"/>
                <a:cs typeface="Calibri"/>
                <a:sym typeface="Calibri"/>
              </a:defRPr>
            </a:lvl1pPr>
          </a:lstStyle>
          <a:p>
            <a:pPr/>
            <a:r>
              <a:t>Originated July 13 2017 based on BCS Class exercise June 2017 on Terrorist Prevention  Tom Gilb</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0" name="Shape 1040"/>
          <p:cNvSpPr/>
          <p:nvPr>
            <p:ph type="sldImg"/>
          </p:nvPr>
        </p:nvSpPr>
        <p:spPr>
          <a:prstGeom prst="rect">
            <a:avLst/>
          </a:prstGeom>
        </p:spPr>
        <p:txBody>
          <a:bodyPr/>
          <a:lstStyle/>
          <a:p>
            <a:pPr/>
          </a:p>
        </p:txBody>
      </p:sp>
      <p:sp>
        <p:nvSpPr>
          <p:cNvPr id="1041" name="Shape 1041"/>
          <p:cNvSpPr/>
          <p:nvPr>
            <p:ph type="body" sz="quarter" idx="1"/>
          </p:nvPr>
        </p:nvSpPr>
        <p:spPr>
          <a:prstGeom prst="rect">
            <a:avLst/>
          </a:prstGeom>
        </p:spPr>
        <p:txBody>
          <a:bodyPr/>
          <a:lstStyle>
            <a:lvl1pPr>
              <a:lnSpc>
                <a:spcPct val="100000"/>
              </a:lnSpc>
              <a:spcBef>
                <a:spcPts val="400"/>
              </a:spcBef>
              <a:defRPr sz="1200">
                <a:latin typeface="Calibri"/>
                <a:ea typeface="Calibri"/>
                <a:cs typeface="Calibri"/>
                <a:sym typeface="Calibri"/>
              </a:defRPr>
            </a:lvl1pPr>
          </a:lstStyle>
          <a:p>
            <a:pPr/>
            <a:r>
              <a:t>Originated July 13 2017 based on BCS Class exercise June 2017 on Terrorist Prevention  Tom Gilb</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6" name="Shape 1066"/>
          <p:cNvSpPr/>
          <p:nvPr>
            <p:ph type="sldImg"/>
          </p:nvPr>
        </p:nvSpPr>
        <p:spPr>
          <a:prstGeom prst="rect">
            <a:avLst/>
          </a:prstGeom>
        </p:spPr>
        <p:txBody>
          <a:bodyPr/>
          <a:lstStyle/>
          <a:p>
            <a:pPr/>
          </a:p>
        </p:txBody>
      </p:sp>
      <p:sp>
        <p:nvSpPr>
          <p:cNvPr id="1067" name="Shape 1067"/>
          <p:cNvSpPr/>
          <p:nvPr>
            <p:ph type="body" sz="quarter" idx="1"/>
          </p:nvPr>
        </p:nvSpPr>
        <p:spPr>
          <a:prstGeom prst="rect">
            <a:avLst/>
          </a:prstGeom>
        </p:spPr>
        <p:txBody>
          <a:bodyPr/>
          <a:lstStyle>
            <a:lvl1pPr>
              <a:lnSpc>
                <a:spcPct val="100000"/>
              </a:lnSpc>
              <a:defRPr sz="1200">
                <a:latin typeface="Calibri"/>
                <a:ea typeface="Calibri"/>
                <a:cs typeface="Calibri"/>
                <a:sym typeface="Calibri"/>
              </a:defRPr>
            </a:lvl1pPr>
          </a:lstStyle>
          <a:p>
            <a:pPr/>
            <a:r>
              <a:t>Slide created for CP book 9.10 by tsg sept 3 2014</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0" name="Shape 1100"/>
          <p:cNvSpPr/>
          <p:nvPr>
            <p:ph type="sldImg"/>
          </p:nvPr>
        </p:nvSpPr>
        <p:spPr>
          <a:prstGeom prst="rect">
            <a:avLst/>
          </a:prstGeom>
        </p:spPr>
        <p:txBody>
          <a:bodyPr/>
          <a:lstStyle/>
          <a:p>
            <a:pPr/>
          </a:p>
        </p:txBody>
      </p:sp>
      <p:sp>
        <p:nvSpPr>
          <p:cNvPr id="1101" name="Shape 1101"/>
          <p:cNvSpPr/>
          <p:nvPr>
            <p:ph type="body" sz="quarter" idx="1"/>
          </p:nvPr>
        </p:nvSpPr>
        <p:spPr>
          <a:prstGeom prst="rect">
            <a:avLst/>
          </a:prstGeom>
        </p:spPr>
        <p:txBody>
          <a:bodyPr/>
          <a:lstStyle>
            <a:lvl1pPr>
              <a:lnSpc>
                <a:spcPct val="100000"/>
              </a:lnSpc>
              <a:defRPr sz="1200">
                <a:latin typeface="Calibri"/>
                <a:ea typeface="Calibri"/>
                <a:cs typeface="Calibri"/>
                <a:sym typeface="Calibri"/>
              </a:defRPr>
            </a:lvl1pPr>
          </a:lstStyle>
          <a:p>
            <a:pPr/>
            <a:r>
              <a:t>Slide created for CP book 9.10 by tsg sept 3 2014</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1" name="Shape 1111"/>
          <p:cNvSpPr/>
          <p:nvPr>
            <p:ph type="sldImg"/>
          </p:nvPr>
        </p:nvSpPr>
        <p:spPr>
          <a:prstGeom prst="rect">
            <a:avLst/>
          </a:prstGeom>
        </p:spPr>
        <p:txBody>
          <a:bodyPr/>
          <a:lstStyle/>
          <a:p>
            <a:pPr/>
          </a:p>
        </p:txBody>
      </p:sp>
      <p:sp>
        <p:nvSpPr>
          <p:cNvPr id="1112" name="Shape 1112"/>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Yes, Richard was trained in Requirements by you and Kai while he was at Citi.</a:t>
            </a: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r>
              <a:t>From: Tom Gilb [mailto:tom@gilb.com] </a:t>
            </a:r>
          </a:p>
          <a:p>
            <a:pPr>
              <a:lnSpc>
                <a:spcPct val="100000"/>
              </a:lnSpc>
              <a:defRPr sz="1200">
                <a:latin typeface="Calibri"/>
                <a:ea typeface="Calibri"/>
                <a:cs typeface="Calibri"/>
                <a:sym typeface="Calibri"/>
              </a:defRPr>
            </a:pPr>
            <a:r>
              <a:t>Sent: 26 February 2009 15:16</a:t>
            </a:r>
          </a:p>
          <a:p>
            <a:pPr>
              <a:lnSpc>
                <a:spcPct val="100000"/>
              </a:lnSpc>
              <a:defRPr sz="1200">
                <a:latin typeface="Calibri"/>
                <a:ea typeface="Calibri"/>
                <a:cs typeface="Calibri"/>
                <a:sym typeface="Calibri"/>
              </a:defRPr>
            </a:pPr>
            <a:r>
              <a:t>To: Dick Holland</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Hi Tom,</a:t>
            </a: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r>
              <a:t>I am honoured to be in contact with you again!  I attended a 3-day course with you and Kai whilst at Citigroup in 2006 (I worked in the FX e-commerce front-office team at the time).  You may be interested to know that I wrote a detailed business requirements spec (no design, just requirements) adopting many of your ideas shortly after the course including key quantified  requirements. This spec ended up staying largely stable for a year as we did an evo – like development process, at the end of which we successfully went live with a brand-new FX order management system in a global big-bang release to 800 Citi users in 20 locations. </a:t>
            </a: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r>
              <a:t>I hope to continue to use and expand competitive engineering practises at my new home here at LZ, with Dick’s help!</a:t>
            </a: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r>
              <a:t>Many regards,</a:t>
            </a: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r>
              <a:t>Richard.</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Hi Tom,</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Thought you might like to know I have just completed a review of Competitive Engineering on my own company's blog:</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http://rsbatechnology.co.uk/blog:8</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As I tried to do when I worked with Dick at LatentZero, I continue to try and spread the word to a world of (initial) unbelievers!   I actually have an interesting opportunity right now to demonstrate the benefits of early &amp; often delivery of value to stakeholders in a couple of new projects.  Look forward to meeting you and Kai again sometime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Regards,</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Richard Smith.sept 10 2011</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Shape 377"/>
          <p:cNvSpPr/>
          <p:nvPr>
            <p:ph type="sldImg"/>
          </p:nvPr>
        </p:nvSpPr>
        <p:spPr>
          <a:prstGeom prst="rect">
            <a:avLst/>
          </a:prstGeom>
        </p:spPr>
        <p:txBody>
          <a:bodyPr/>
          <a:lstStyle/>
          <a:p>
            <a:pPr/>
          </a:p>
        </p:txBody>
      </p:sp>
      <p:sp>
        <p:nvSpPr>
          <p:cNvPr id="378" name="Shape 378"/>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edited 1 march 2019 tsg, edited more 2 March 2019</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“It was true that DB had 3 Agile standards (for people to choose - and potentially use all 3): Evo for business value; Scrum for how to run a team; XP for development teams and technical practices. And we used the document you wrote for Evo, The Scrum Guide (Jeff Sutherland and Ken Schwaber) and a PDF version of http://www.extremeprogramming.org/ (with permission).</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The standards were recommended by the Agile Community of Practice (and there weren't any other standards at the time).</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I have no idea if this is still true (probably not - just because everything changes!).” Epost 1March2019 from Paul Fields</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1" name="Shape 1121"/>
          <p:cNvSpPr/>
          <p:nvPr>
            <p:ph type="sldImg"/>
          </p:nvPr>
        </p:nvSpPr>
        <p:spPr>
          <a:prstGeom prst="rect">
            <a:avLst/>
          </a:prstGeom>
        </p:spPr>
        <p:txBody>
          <a:bodyPr/>
          <a:lstStyle/>
          <a:p>
            <a:pPr/>
          </a:p>
        </p:txBody>
      </p:sp>
      <p:sp>
        <p:nvSpPr>
          <p:cNvPr id="1122" name="Shape 1122"/>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Yes, Richard was trained in Requirements by you and Kai while he was at Citi.</a:t>
            </a: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r>
              <a:t>From: Tom Gilb [mailto:tom@gilb.com] </a:t>
            </a:r>
          </a:p>
          <a:p>
            <a:pPr>
              <a:lnSpc>
                <a:spcPct val="100000"/>
              </a:lnSpc>
              <a:defRPr sz="1200">
                <a:latin typeface="Calibri"/>
                <a:ea typeface="Calibri"/>
                <a:cs typeface="Calibri"/>
                <a:sym typeface="Calibri"/>
              </a:defRPr>
            </a:pPr>
            <a:r>
              <a:t>Sent: 26 February 2009 15:16</a:t>
            </a:r>
          </a:p>
          <a:p>
            <a:pPr>
              <a:lnSpc>
                <a:spcPct val="100000"/>
              </a:lnSpc>
              <a:defRPr sz="1200">
                <a:latin typeface="Calibri"/>
                <a:ea typeface="Calibri"/>
                <a:cs typeface="Calibri"/>
                <a:sym typeface="Calibri"/>
              </a:defRPr>
            </a:pPr>
            <a:r>
              <a:t>To: Dick Holland</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Hi Tom,</a:t>
            </a: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r>
              <a:t>I am honoured to be in contact with you again!  I attended a 3-day course with you and Kai whilst at Citigroup in 2006 (I worked in the FX e-commerce front-office team at the time).  You may be interested to know that I wrote a detailed business requirements spec (no design, just requirements) adopting many of your ideas shortly after the course including key quantified  requirements. This spec ended up staying largely stable for a year as we did an evo – like development process, at the end of which we successfully went live with a brand-new FX order management system in a global big-bang release to 800 Citi users in 20 locations. </a:t>
            </a: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r>
              <a:t>I hope to continue to use and expand competitive engineering practises at my new home here at LZ, with Dick’s help!</a:t>
            </a: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r>
              <a:t>Many regards,</a:t>
            </a: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r>
              <a:t>Richard.</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Hi Tom,</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Thought you might like to know I have just completed a review of Competitive Engineering on my own company's blog:</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http://rsbatechnology.co.uk/blog:8</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As I tried to do when I worked with Dick at LatentZero, I continue to try and spread the word to a world of (initial) unbelievers!   I actually have an interesting opportunity right now to demonstrate the benefits of early &amp; often delivery of value to stakeholders in a couple of new projects.  Look forward to meeting you and Kai again sometime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Regards,</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Richard Smith.sept 10 2011</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4" name="Shape 1134"/>
          <p:cNvSpPr/>
          <p:nvPr>
            <p:ph type="sldImg"/>
          </p:nvPr>
        </p:nvSpPr>
        <p:spPr>
          <a:prstGeom prst="rect">
            <a:avLst/>
          </a:prstGeom>
        </p:spPr>
        <p:txBody>
          <a:bodyPr/>
          <a:lstStyle/>
          <a:p>
            <a:pPr/>
          </a:p>
        </p:txBody>
      </p:sp>
      <p:sp>
        <p:nvSpPr>
          <p:cNvPr id="1135" name="Shape 1135"/>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Yes, Richard was trained in Requirements by you and Kai while he was at Citi.</a:t>
            </a: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r>
              <a:t>From: Tom Gilb [mailto:tom@gilb.com] </a:t>
            </a:r>
          </a:p>
          <a:p>
            <a:pPr>
              <a:lnSpc>
                <a:spcPct val="100000"/>
              </a:lnSpc>
              <a:defRPr sz="1200">
                <a:latin typeface="Calibri"/>
                <a:ea typeface="Calibri"/>
                <a:cs typeface="Calibri"/>
                <a:sym typeface="Calibri"/>
              </a:defRPr>
            </a:pPr>
            <a:r>
              <a:t>Sent: 26 February 2009 15:16</a:t>
            </a:r>
          </a:p>
          <a:p>
            <a:pPr>
              <a:lnSpc>
                <a:spcPct val="100000"/>
              </a:lnSpc>
              <a:defRPr sz="1200">
                <a:latin typeface="Calibri"/>
                <a:ea typeface="Calibri"/>
                <a:cs typeface="Calibri"/>
                <a:sym typeface="Calibri"/>
              </a:defRPr>
            </a:pPr>
            <a:r>
              <a:t>To: Dick Holland</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Hi Tom,</a:t>
            </a: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r>
              <a:t>I am honoured to be in contact with you again!  I attended a 3-day course with you and Kai whilst at Citigroup in 2006 (I worked in the FX e-commerce front-office team at the time).  You may be interested to know that I wrote a detailed business requirements spec (no design, just requirements) adopting many of your ideas shortly after the course including key quantified  requirements. This spec ended up staying largely stable for a year as we did an evo – like development process, at the end of which we successfully went live with a brand-new FX order management system in a global big-bang release to 800 Citi users in 20 locations. </a:t>
            </a: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r>
              <a:t>I hope to continue to use and expand competitive engineering practises at my new home here at LZ, with Dick’s help!</a:t>
            </a: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r>
              <a:t>Many regards,</a:t>
            </a: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r>
              <a:t>Richard.</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Hi Tom,</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Thought you might like to know I have just completed a review of Competitive Engineering on my own company's blog:</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http://rsbatechnology.co.uk/blog:8</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As I tried to do when I worked with Dick at LatentZero, I continue to try and spread the word to a world of (initial) unbelievers!   I actually have an interesting opportunity right now to demonstrate the benefits of early &amp; often delivery of value to stakeholders in a couple of new projects.  Look forward to meeting you and Kai again sometime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Regards,</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Richard Smith.sept 10 2011</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7" name="Shape 1147"/>
          <p:cNvSpPr/>
          <p:nvPr>
            <p:ph type="sldImg"/>
          </p:nvPr>
        </p:nvSpPr>
        <p:spPr>
          <a:prstGeom prst="rect">
            <a:avLst/>
          </a:prstGeom>
        </p:spPr>
        <p:txBody>
          <a:bodyPr/>
          <a:lstStyle/>
          <a:p>
            <a:pPr/>
          </a:p>
        </p:txBody>
      </p:sp>
      <p:sp>
        <p:nvSpPr>
          <p:cNvPr id="1148" name="Shape 1148"/>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Yes, Richard was trained in Requirements by you and Kai while he was at Citi.</a:t>
            </a: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r>
              <a:t>From: Tom Gilb [mailto:tom@gilb.com] </a:t>
            </a:r>
          </a:p>
          <a:p>
            <a:pPr>
              <a:lnSpc>
                <a:spcPct val="100000"/>
              </a:lnSpc>
              <a:defRPr sz="1200">
                <a:latin typeface="Calibri"/>
                <a:ea typeface="Calibri"/>
                <a:cs typeface="Calibri"/>
                <a:sym typeface="Calibri"/>
              </a:defRPr>
            </a:pPr>
            <a:r>
              <a:t>Sent: 26 February 2009 15:16</a:t>
            </a:r>
          </a:p>
          <a:p>
            <a:pPr>
              <a:lnSpc>
                <a:spcPct val="100000"/>
              </a:lnSpc>
              <a:defRPr sz="1200">
                <a:latin typeface="Calibri"/>
                <a:ea typeface="Calibri"/>
                <a:cs typeface="Calibri"/>
                <a:sym typeface="Calibri"/>
              </a:defRPr>
            </a:pPr>
            <a:r>
              <a:t>To: Dick Holland</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Hi Tom,</a:t>
            </a: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r>
              <a:t>I am honoured to be in contact with you again!  I attended a 3-day course with you and Kai whilst at Citigroup in 2006 (I worked in the FX e-commerce front-office team at the time).  You may be interested to know that I wrote a detailed business requirements spec (no design, just requirements) adopting many of your ideas shortly after the course including key quantified  requirements. This spec ended up staying largely stable for a year as we did an evo – like development process, at the end of which we successfully went live with a brand-new FX order management system in a global big-bang release to 800 Citi users in 20 locations. </a:t>
            </a: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r>
              <a:t>I hope to continue to use and expand competitive engineering practises at my new home here at LZ, with Dick’s help!</a:t>
            </a: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r>
              <a:t>Many regards,</a:t>
            </a: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r>
              <a:t>Richard.</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Hi Tom,</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Thought you might like to know I have just completed a review of Competitive Engineering on my own company's blog:</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http://rsbatechnology.co.uk/blog:8</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As I tried to do when I worked with Dick at LatentZero, I continue to try and spread the word to a world of (initial) unbelievers!   I actually have an interesting opportunity right now to demonstrate the benefits of early &amp; often delivery of value to stakeholders in a couple of new projects.  Look forward to meeting you and Kai again sometime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Regards,</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Richard Smith.sept 10 2011</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0" name="Shape 1160"/>
          <p:cNvSpPr/>
          <p:nvPr>
            <p:ph type="sldImg"/>
          </p:nvPr>
        </p:nvSpPr>
        <p:spPr>
          <a:prstGeom prst="rect">
            <a:avLst/>
          </a:prstGeom>
        </p:spPr>
        <p:txBody>
          <a:bodyPr/>
          <a:lstStyle/>
          <a:p>
            <a:pPr/>
          </a:p>
        </p:txBody>
      </p:sp>
      <p:sp>
        <p:nvSpPr>
          <p:cNvPr id="1161" name="Shape 1161"/>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Yes, Richard was trained in Requirements by you and Kai while he was at Citi.</a:t>
            </a: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r>
              <a:t>From: Tom Gilb [mailto:tom@gilb.com] </a:t>
            </a:r>
          </a:p>
          <a:p>
            <a:pPr>
              <a:lnSpc>
                <a:spcPct val="100000"/>
              </a:lnSpc>
              <a:defRPr sz="1200">
                <a:latin typeface="Calibri"/>
                <a:ea typeface="Calibri"/>
                <a:cs typeface="Calibri"/>
                <a:sym typeface="Calibri"/>
              </a:defRPr>
            </a:pPr>
            <a:r>
              <a:t>Sent: 26 February 2009 15:16</a:t>
            </a:r>
          </a:p>
          <a:p>
            <a:pPr>
              <a:lnSpc>
                <a:spcPct val="100000"/>
              </a:lnSpc>
              <a:defRPr sz="1200">
                <a:latin typeface="Calibri"/>
                <a:ea typeface="Calibri"/>
                <a:cs typeface="Calibri"/>
                <a:sym typeface="Calibri"/>
              </a:defRPr>
            </a:pPr>
            <a:r>
              <a:t>To: Dick Holland</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Hi Tom,</a:t>
            </a: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r>
              <a:t>I am honoured to be in contact with you again!  I attended a 3-day course with you and Kai whilst at Citigroup in 2006 (I worked in the FX e-commerce front-office team at the time).  You may be interested to know that I wrote a detailed business requirements spec (no design, just requirements) adopting many of your ideas shortly after the course including key quantified  requirements. This spec ended up staying largely stable for a year as we did an evo – like development process, at the end of which we successfully went live with a brand-new FX order management system in a global big-bang release to 800 Citi users in 20 locations. </a:t>
            </a: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r>
              <a:t>I hope to continue to use and expand competitive engineering practises at my new home here at LZ, with Dick’s help!</a:t>
            </a: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r>
              <a:t>Many regards,</a:t>
            </a: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r>
              <a:t>Richard.</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Hi Tom,</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Thought you might like to know I have just completed a review of Competitive Engineering on my own company's blog:</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http://rsbatechnology.co.uk/blog:8</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As I tried to do when I worked with Dick at LatentZero, I continue to try and spread the word to a world of (initial) unbelievers!   I actually have an interesting opportunity right now to demonstrate the benefits of early &amp; often delivery of value to stakeholders in a couple of new projects.  Look forward to meeting you and Kai again sometime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Regards,</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Richard Smith.sept 10 2011</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4" name="Shape 1174"/>
          <p:cNvSpPr/>
          <p:nvPr>
            <p:ph type="sldImg"/>
          </p:nvPr>
        </p:nvSpPr>
        <p:spPr>
          <a:prstGeom prst="rect">
            <a:avLst/>
          </a:prstGeom>
        </p:spPr>
        <p:txBody>
          <a:bodyPr/>
          <a:lstStyle/>
          <a:p>
            <a:pPr/>
          </a:p>
        </p:txBody>
      </p:sp>
      <p:sp>
        <p:nvSpPr>
          <p:cNvPr id="1175" name="Shape 1175"/>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Yes, Richard was trained in Requirements by you and Kai while he was at Citi.</a:t>
            </a:r>
          </a:p>
          <a:p>
            <a:pPr>
              <a:lnSpc>
                <a:spcPct val="100000"/>
              </a:lnSpc>
              <a:defRPr sz="1200">
                <a:latin typeface="Calibri"/>
                <a:ea typeface="Calibri"/>
                <a:cs typeface="Calibri"/>
                <a:sym typeface="Calibri"/>
              </a:defRPr>
            </a:pPr>
            <a:r>
              <a:t>Thi was I believe a book rviewputon Amazon for CE book.</a:t>
            </a: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r>
              <a:t>From: Tom Gilb [mailto:tom@gilb.com] </a:t>
            </a:r>
          </a:p>
          <a:p>
            <a:pPr>
              <a:lnSpc>
                <a:spcPct val="100000"/>
              </a:lnSpc>
              <a:defRPr sz="1200">
                <a:latin typeface="Calibri"/>
                <a:ea typeface="Calibri"/>
                <a:cs typeface="Calibri"/>
                <a:sym typeface="Calibri"/>
              </a:defRPr>
            </a:pPr>
            <a:r>
              <a:t>Sent: 26 February 2009 15:16</a:t>
            </a:r>
          </a:p>
          <a:p>
            <a:pPr>
              <a:lnSpc>
                <a:spcPct val="100000"/>
              </a:lnSpc>
              <a:defRPr sz="1200">
                <a:latin typeface="Calibri"/>
                <a:ea typeface="Calibri"/>
                <a:cs typeface="Calibri"/>
                <a:sym typeface="Calibri"/>
              </a:defRPr>
            </a:pPr>
            <a:r>
              <a:t>To: Dick Holland</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Hi Tom,</a:t>
            </a: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r>
              <a:t>I am honoured to be in contact with you again!  I attended a 3-day course with you and Kai whilst at Citigroup in 2006 (I worked in the FX e-commerce front-office team at the time).  You may be interested to know that I wrote a detailed business requirements spec (no design, just requirements) adopting many of your ideas shortly after the course including key quantified  requirements. This spec ended up staying largely stable for a year as we did an evo – like development process, at the end of which we successfully went live with a brand-new FX order management system in a global big-bang release to 800 Citi users in 20 locations. </a:t>
            </a: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r>
              <a:t>I hope to continue to use and expand competitive engineering practises at my new home here at LZ, with Dick’s help!</a:t>
            </a: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r>
              <a:t>Many regards,</a:t>
            </a: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r>
              <a:t>Richard.</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Hi Tom,</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Thought you might like to know I have just completed a review of Competitive Engineering on my own company's blog:</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http://rsbatechnology.co.uk/blog:8</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As I tried to do when I worked with Dick at LatentZero, I continue to try and spread the word to a world of (initial) unbelievers!   I actually have an interesting opportunity right now to demonstrate the benefits of early &amp; often delivery of value to stakeholders in a couple of new projects.  Look forward to meeting you and Kai again sometime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Regards,</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Richard Smith.sept 10 2011</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8" name="Shape 1188"/>
          <p:cNvSpPr/>
          <p:nvPr>
            <p:ph type="sldImg"/>
          </p:nvPr>
        </p:nvSpPr>
        <p:spPr>
          <a:prstGeom prst="rect">
            <a:avLst/>
          </a:prstGeom>
        </p:spPr>
        <p:txBody>
          <a:bodyPr/>
          <a:lstStyle/>
          <a:p>
            <a:pPr/>
          </a:p>
        </p:txBody>
      </p:sp>
      <p:sp>
        <p:nvSpPr>
          <p:cNvPr id="1189" name="Shape 1189"/>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Yes, Richard was trained in Requirements by you and Kai while he was at Citi.</a:t>
            </a: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r>
              <a:t>From: Tom Gilb [mailto:tom@gilb.com] </a:t>
            </a:r>
          </a:p>
          <a:p>
            <a:pPr>
              <a:lnSpc>
                <a:spcPct val="100000"/>
              </a:lnSpc>
              <a:defRPr sz="1200">
                <a:latin typeface="Calibri"/>
                <a:ea typeface="Calibri"/>
                <a:cs typeface="Calibri"/>
                <a:sym typeface="Calibri"/>
              </a:defRPr>
            </a:pPr>
            <a:r>
              <a:t>Sent: 26 February 2009 15:16</a:t>
            </a:r>
          </a:p>
          <a:p>
            <a:pPr>
              <a:lnSpc>
                <a:spcPct val="100000"/>
              </a:lnSpc>
              <a:defRPr sz="1200">
                <a:latin typeface="Calibri"/>
                <a:ea typeface="Calibri"/>
                <a:cs typeface="Calibri"/>
                <a:sym typeface="Calibri"/>
              </a:defRPr>
            </a:pPr>
            <a:r>
              <a:t>To: Dick Holland</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Hi Tom,</a:t>
            </a: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r>
              <a:t>I am honoured to be in contact with you again!  I attended a 3-day course with you and Kai whilst at Citigroup in 2006 (I worked in the FX e-commerce front-office team at the time).  You may be interested to know that I wrote a detailed business requirements spec (no design, just requirements) adopting many of your ideas shortly after the course including key quantified  requirements. This spec ended up staying largely stable for a year as we did an evo – like development process, at the end of which we successfully went live with a brand-new FX order management system in a global big-bang release to 800 Citi users in 20 locations. </a:t>
            </a: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r>
              <a:t>I hope to continue to use and expand competitive engineering practises at my new home here at LZ, with Dick’s help!</a:t>
            </a: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r>
              <a:t>Many regards,</a:t>
            </a: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r>
              <a:t>Richard.</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Hi Tom,</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Thought you might like to know I have just completed a review of Competitive Engineering on my own company's blog:</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http://rsbatechnology.co.uk/blog:8</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As I tried to do when I worked with Dick at LatentZero, I continue to try and spread the word to a world of (initial) unbelievers!   I actually have an interesting opportunity right now to demonstrate the benefits of early &amp; often delivery of value to stakeholders in a couple of new projects.  Look forward to meeting you and Kai again sometime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Regards,</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Richard Smith.sept 10 2011</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2" name="Shape 1202"/>
          <p:cNvSpPr/>
          <p:nvPr>
            <p:ph type="sldImg"/>
          </p:nvPr>
        </p:nvSpPr>
        <p:spPr>
          <a:prstGeom prst="rect">
            <a:avLst/>
          </a:prstGeom>
        </p:spPr>
        <p:txBody>
          <a:bodyPr/>
          <a:lstStyle/>
          <a:p>
            <a:pPr/>
          </a:p>
        </p:txBody>
      </p:sp>
      <p:sp>
        <p:nvSpPr>
          <p:cNvPr id="1203" name="Shape 1203"/>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Yes, Richard was trained in Requirements by you and Kai while he was at Citi.</a:t>
            </a: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r>
              <a:t>From: Tom Gilb [mailto:tom@gilb.com] </a:t>
            </a:r>
          </a:p>
          <a:p>
            <a:pPr>
              <a:lnSpc>
                <a:spcPct val="100000"/>
              </a:lnSpc>
              <a:defRPr sz="1200">
                <a:latin typeface="Calibri"/>
                <a:ea typeface="Calibri"/>
                <a:cs typeface="Calibri"/>
                <a:sym typeface="Calibri"/>
              </a:defRPr>
            </a:pPr>
            <a:r>
              <a:t>Sent: 26 February 2009 15:16</a:t>
            </a:r>
          </a:p>
          <a:p>
            <a:pPr>
              <a:lnSpc>
                <a:spcPct val="100000"/>
              </a:lnSpc>
              <a:defRPr sz="1200">
                <a:latin typeface="Calibri"/>
                <a:ea typeface="Calibri"/>
                <a:cs typeface="Calibri"/>
                <a:sym typeface="Calibri"/>
              </a:defRPr>
            </a:pPr>
            <a:r>
              <a:t>To: Dick Holland</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Hi Tom,</a:t>
            </a: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r>
              <a:t>I am honoured to be in contact with you again!  I attended a 3-day course with you and Kai whilst at Citigroup in 2006 (I worked in the FX e-commerce front-office team at the time).  You may be interested to know that I wrote a detailed business requirements spec (no design, just requirements) adopting many of your ideas shortly after the course including key quantified  requirements. This spec ended up staying largely stable for a year as we did an evo – like development process, at the end of which we successfully went live with a brand-new FX order management system in a global big-bang release to 800 Citi users in 20 locations. </a:t>
            </a: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r>
              <a:t>I hope to continue to use and expand competitive engineering practises at my new home here at LZ, with Dick’s help!</a:t>
            </a: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r>
              <a:t>Many regards,</a:t>
            </a: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r>
              <a:t>Richard.</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Hi Tom,</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Thought you might like to know I have just completed a review of Competitive Engineering on my own company's blog:</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http://rsbatechnology.co.uk/blog:8</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As I tried to do when I worked with Dick at LatentZero, I continue to try and spread the word to a world of (initial) unbelievers!   I actually have an interesting opportunity right now to demonstrate the benefits of early &amp; often delivery of value to stakeholders in a couple of new projects.  Look forward to meeting you and Kai again sometime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Regards,</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Richard Smith.sept 10 2011</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8" name="Shape 418"/>
          <p:cNvSpPr/>
          <p:nvPr>
            <p:ph type="sldImg"/>
          </p:nvPr>
        </p:nvSpPr>
        <p:spPr>
          <a:prstGeom prst="rect">
            <a:avLst/>
          </a:prstGeom>
        </p:spPr>
        <p:txBody>
          <a:bodyPr/>
          <a:lstStyle/>
          <a:p>
            <a:pPr/>
          </a:p>
        </p:txBody>
      </p:sp>
      <p:sp>
        <p:nvSpPr>
          <p:cNvPr id="419" name="Shape 419"/>
          <p:cNvSpPr/>
          <p:nvPr>
            <p:ph type="body" sz="quarter" idx="1"/>
          </p:nvPr>
        </p:nvSpPr>
        <p:spPr>
          <a:prstGeom prst="rect">
            <a:avLst/>
          </a:prstGeom>
        </p:spPr>
        <p:txBody>
          <a:bodyPr/>
          <a:lstStyle>
            <a:lvl1pPr>
              <a:lnSpc>
                <a:spcPct val="100000"/>
              </a:lnSpc>
              <a:defRPr sz="1200">
                <a:latin typeface="Calibri"/>
                <a:ea typeface="Calibri"/>
                <a:cs typeface="Calibri"/>
                <a:sym typeface="Calibri"/>
              </a:defRPr>
            </a:lvl1pPr>
          </a:lstStyle>
          <a:p>
            <a:pPr/>
            <a:r>
              <a:t>Comment: this is the Evo version of an Agile Cycle. But it is a variation on the classic Deming/Shewhart Plan Do Study Act clycle from Statistical Process Control.  TSg June 7 2013</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1" name="Shape 431"/>
          <p:cNvSpPr/>
          <p:nvPr>
            <p:ph type="sldImg"/>
          </p:nvPr>
        </p:nvSpPr>
        <p:spPr>
          <a:prstGeom prst="rect">
            <a:avLst/>
          </a:prstGeom>
        </p:spPr>
        <p:txBody>
          <a:bodyPr/>
          <a:lstStyle/>
          <a:p>
            <a:pPr/>
          </a:p>
        </p:txBody>
      </p:sp>
      <p:sp>
        <p:nvSpPr>
          <p:cNvPr id="432" name="Shape 432"/>
          <p:cNvSpPr/>
          <p:nvPr>
            <p:ph type="body" sz="quarter" idx="1"/>
          </p:nvPr>
        </p:nvSpPr>
        <p:spPr>
          <a:prstGeom prst="rect">
            <a:avLst/>
          </a:prstGeom>
        </p:spPr>
        <p:txBody>
          <a:bodyPr/>
          <a:lstStyle>
            <a:lvl1pPr>
              <a:lnSpc>
                <a:spcPct val="117999"/>
              </a:lnSpc>
            </a:lvl1pPr>
          </a:lstStyle>
          <a:p>
            <a:pPr/>
            <a:r>
              <a:t>edited 2 March 2019 tsg</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5" name="Shape 445"/>
          <p:cNvSpPr/>
          <p:nvPr>
            <p:ph type="sldImg"/>
          </p:nvPr>
        </p:nvSpPr>
        <p:spPr>
          <a:prstGeom prst="rect">
            <a:avLst/>
          </a:prstGeom>
        </p:spPr>
        <p:txBody>
          <a:bodyPr/>
          <a:lstStyle/>
          <a:p>
            <a:pPr/>
          </a:p>
        </p:txBody>
      </p:sp>
      <p:sp>
        <p:nvSpPr>
          <p:cNvPr id="446" name="Shape 446"/>
          <p:cNvSpPr/>
          <p:nvPr>
            <p:ph type="body" sz="quarter" idx="1"/>
          </p:nvPr>
        </p:nvSpPr>
        <p:spPr>
          <a:prstGeom prst="rect">
            <a:avLst/>
          </a:prstGeom>
        </p:spPr>
        <p:txBody>
          <a:bodyPr/>
          <a:lstStyle/>
          <a:p>
            <a:pPr/>
          </a:p>
          <a:p>
            <a:pPr/>
            <a:r>
              <a:t> 'How Well Does the Agile Manifesto Align with Principles that Lead to Success in Product Development?’   by Tom Gilb</a:t>
            </a:r>
          </a:p>
          <a:p>
            <a:pPr/>
            <a:r>
              <a:t>and</a:t>
            </a:r>
          </a:p>
          <a:p>
            <a:pPr/>
            <a:r>
              <a:t>• 'Why Agile Product Development Systematically Fails, and What to Do About It!' by Kai Gilb</a:t>
            </a:r>
          </a:p>
          <a:p>
            <a:pPr/>
          </a:p>
          <a:p>
            <a:pPr/>
            <a:r>
              <a:t>and quite a few links to our other books and papers.</a:t>
            </a:r>
          </a:p>
          <a:p>
            <a:pPr/>
            <a:r>
              <a:t>26 Feb 2018 in SyEN</a:t>
            </a:r>
          </a:p>
          <a:p>
            <a:pPr/>
          </a:p>
          <a:p>
            <a:pPr/>
            <a:r>
              <a:t>https://www.ppi-int.com/wp-content/uploads/2018/02/SyEN_62.pdf</a:t>
            </a:r>
          </a:p>
          <a:p>
            <a:pPr/>
          </a:p>
          <a:p>
            <a:pPr/>
            <a:r>
              <a:t>This is an edited version of the paper below (How well does agile…)</a:t>
            </a:r>
          </a:p>
          <a:p>
            <a:pPr/>
          </a:p>
          <a:p>
            <a:pPr/>
          </a:p>
          <a:p>
            <a:pPr/>
          </a:p>
          <a:p>
            <a:pPr/>
          </a:p>
          <a:p>
            <a:pPr/>
          </a:p>
          <a:p>
            <a:pPr/>
            <a:r>
              <a:t>Tom Gilb: </a:t>
            </a:r>
          </a:p>
          <a:p>
            <a:pPr/>
            <a:r>
              <a:t>"How well does the Agile Manifesto align with the principles that lead to success in product development?” </a:t>
            </a:r>
          </a:p>
          <a:p>
            <a:pPr/>
            <a:r>
              <a:t>Paper</a:t>
            </a:r>
          </a:p>
          <a:p>
            <a:pPr/>
            <a:r>
              <a:t>January 8 2018</a:t>
            </a:r>
          </a:p>
          <a:p>
            <a:pPr/>
            <a:r>
              <a:t>and</a:t>
            </a:r>
          </a:p>
          <a:p>
            <a:pPr/>
            <a:r>
              <a:t>http://concepts.gilb.com/dl921</a:t>
            </a:r>
          </a:p>
          <a:p>
            <a:pPr/>
          </a:p>
          <a:p>
            <a:pPr/>
            <a:r>
              <a:t>https://www.gilb.com/blog/how-well-does-the-agile-manifesto-align-with-principles-that-lead-to-success-in-product-development</a:t>
            </a:r>
          </a:p>
          <a:p>
            <a:pPr/>
            <a:r>
              <a:t>AND</a:t>
            </a:r>
          </a:p>
          <a:p>
            <a:pPr/>
            <a:r>
              <a:t>https://goo.gl/pC9cvd</a:t>
            </a:r>
          </a:p>
          <a:p>
            <a:pPr/>
          </a:p>
          <a:p>
            <a:pPr/>
          </a:p>
          <a:p>
            <a:pPr/>
          </a:p>
          <a:p>
            <a:pPr/>
            <a:r>
              <a:t>Value First Manifesto</a:t>
            </a:r>
          </a:p>
          <a:p>
            <a:pPr/>
            <a:r>
              <a:t>http://concepts.gilb.com/dl898</a:t>
            </a:r>
          </a:p>
          <a:p>
            <a:pPr/>
            <a:r>
              <a:t>Jan 7 2018</a:t>
            </a:r>
          </a:p>
          <a:p>
            <a:pPr/>
            <a:r>
              <a:t>Kai and tom Gilb</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0" name="Shape 500"/>
          <p:cNvSpPr/>
          <p:nvPr>
            <p:ph type="sldImg"/>
          </p:nvPr>
        </p:nvSpPr>
        <p:spPr>
          <a:prstGeom prst="rect">
            <a:avLst/>
          </a:prstGeom>
        </p:spPr>
        <p:txBody>
          <a:bodyPr/>
          <a:lstStyle/>
          <a:p>
            <a:pPr/>
          </a:p>
        </p:txBody>
      </p:sp>
      <p:sp>
        <p:nvSpPr>
          <p:cNvPr id="501" name="Shape 501"/>
          <p:cNvSpPr/>
          <p:nvPr>
            <p:ph type="body" sz="quarter" idx="1"/>
          </p:nvPr>
        </p:nvSpPr>
        <p:spPr>
          <a:prstGeom prst="rect">
            <a:avLst/>
          </a:prstGeom>
        </p:spPr>
        <p:txBody>
          <a:bodyPr/>
          <a:lstStyle>
            <a:lvl1pPr>
              <a:lnSpc>
                <a:spcPct val="100000"/>
              </a:lnSpc>
              <a:defRPr sz="1200">
                <a:latin typeface="Calibri"/>
                <a:ea typeface="Calibri"/>
                <a:cs typeface="Calibri"/>
                <a:sym typeface="Calibri"/>
              </a:defRPr>
            </a:lvl1pPr>
          </a:lstStyle>
          <a:p>
            <a:pPr/>
            <a:r>
              <a:t>Comment: Scrum or other Agile IT methods, are at best a part of the business solution. They must be managed carefully, and quantitatively so they give real busness results, not just dubious IT systems.  TsG June 7 2013</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9" name="Shape 509"/>
          <p:cNvSpPr/>
          <p:nvPr>
            <p:ph type="sldImg"/>
          </p:nvPr>
        </p:nvSpPr>
        <p:spPr>
          <a:prstGeom prst="rect">
            <a:avLst/>
          </a:prstGeom>
        </p:spPr>
        <p:txBody>
          <a:bodyPr/>
          <a:lstStyle/>
          <a:p>
            <a:pPr/>
          </a:p>
        </p:txBody>
      </p:sp>
      <p:sp>
        <p:nvSpPr>
          <p:cNvPr id="510" name="Shape 510"/>
          <p:cNvSpPr/>
          <p:nvPr>
            <p:ph type="body" sz="quarter" idx="1"/>
          </p:nvPr>
        </p:nvSpPr>
        <p:spPr>
          <a:prstGeom prst="rect">
            <a:avLst/>
          </a:prstGeom>
        </p:spPr>
        <p:txBody>
          <a:bodyPr/>
          <a:lstStyle/>
          <a:p>
            <a:pPr/>
            <a:r>
              <a:t>first made 1 March 2019 tsg for NFP 8.3.19 lecture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i="1" sz="2400"/>
            </a:lvl1pPr>
          </a:lstStyle>
          <a:p>
            <a:pPr/>
            <a:r>
              <a:t>–Johnny Appleseed</a:t>
            </a:r>
          </a:p>
        </p:txBody>
      </p:sp>
      <p:sp>
        <p:nvSpPr>
          <p:cNvPr id="94" name="“Type a quote here.”"/>
          <p:cNvSpPr txBox="1"/>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17" name="Title Text"/>
          <p:cNvSpPr txBox="1"/>
          <p:nvPr>
            <p:ph type="title"/>
          </p:nvPr>
        </p:nvSpPr>
        <p:spPr>
          <a:xfrm>
            <a:off x="650239" y="390596"/>
            <a:ext cx="11704322" cy="1625601"/>
          </a:xfrm>
          <a:prstGeom prst="rect">
            <a:avLst/>
          </a:prstGeom>
        </p:spPr>
        <p:txBody>
          <a:bodyPr lIns="65023" tIns="65023" rIns="65023" bIns="65023"/>
          <a:lstStyle>
            <a:lvl1pPr defTabSz="650240">
              <a:defRPr sz="6200">
                <a:latin typeface="Calibri"/>
                <a:ea typeface="Calibri"/>
                <a:cs typeface="Calibri"/>
                <a:sym typeface="Calibri"/>
              </a:defRPr>
            </a:lvl1pPr>
          </a:lstStyle>
          <a:p>
            <a:pPr/>
            <a:r>
              <a:t>Title Text</a:t>
            </a:r>
          </a:p>
        </p:txBody>
      </p:sp>
      <p:sp>
        <p:nvSpPr>
          <p:cNvPr id="118" name="Body Level One…"/>
          <p:cNvSpPr txBox="1"/>
          <p:nvPr>
            <p:ph type="body" idx="1"/>
          </p:nvPr>
        </p:nvSpPr>
        <p:spPr>
          <a:xfrm>
            <a:off x="650239" y="2275839"/>
            <a:ext cx="11704322" cy="6436927"/>
          </a:xfrm>
          <a:prstGeom prst="rect">
            <a:avLst/>
          </a:prstGeom>
        </p:spPr>
        <p:txBody>
          <a:bodyPr lIns="65023" tIns="65023" rIns="65023" bIns="65023" anchor="t"/>
          <a:lstStyle>
            <a:lvl1pPr marL="471487" indent="-471487" defTabSz="650240">
              <a:spcBef>
                <a:spcPts val="1000"/>
              </a:spcBef>
              <a:buSzPct val="100000"/>
              <a:buFont typeface="Arial"/>
              <a:defRPr sz="4400">
                <a:latin typeface="Calibri"/>
                <a:ea typeface="Calibri"/>
                <a:cs typeface="Calibri"/>
                <a:sym typeface="Calibri"/>
              </a:defRPr>
            </a:lvl1pPr>
            <a:lvl2pPr marL="906235" indent="-449035" defTabSz="650240">
              <a:spcBef>
                <a:spcPts val="1000"/>
              </a:spcBef>
              <a:buSzPct val="100000"/>
              <a:buFont typeface="Arial"/>
              <a:buChar char="–"/>
              <a:defRPr sz="4400">
                <a:latin typeface="Calibri"/>
                <a:ea typeface="Calibri"/>
                <a:cs typeface="Calibri"/>
                <a:sym typeface="Calibri"/>
              </a:defRPr>
            </a:lvl2pPr>
            <a:lvl3pPr indent="-419100" defTabSz="650240">
              <a:spcBef>
                <a:spcPts val="1000"/>
              </a:spcBef>
              <a:buSzPct val="100000"/>
              <a:buFont typeface="Arial"/>
              <a:defRPr sz="4400">
                <a:latin typeface="Calibri"/>
                <a:ea typeface="Calibri"/>
                <a:cs typeface="Calibri"/>
                <a:sym typeface="Calibri"/>
              </a:defRPr>
            </a:lvl3pPr>
            <a:lvl4pPr marL="1874520" indent="-502920" defTabSz="650240">
              <a:spcBef>
                <a:spcPts val="1000"/>
              </a:spcBef>
              <a:buSzPct val="100000"/>
              <a:buFont typeface="Arial"/>
              <a:buChar char="–"/>
              <a:defRPr sz="4400">
                <a:latin typeface="Calibri"/>
                <a:ea typeface="Calibri"/>
                <a:cs typeface="Calibri"/>
                <a:sym typeface="Calibri"/>
              </a:defRPr>
            </a:lvl4pPr>
            <a:lvl5pPr marL="2331720" indent="-502920" defTabSz="650240">
              <a:spcBef>
                <a:spcPts val="1000"/>
              </a:spcBef>
              <a:buSzPct val="100000"/>
              <a:buFont typeface="Arial"/>
              <a:buChar char="»"/>
              <a:defRPr sz="4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xfrm>
            <a:off x="11998689" y="9114112"/>
            <a:ext cx="355871" cy="371349"/>
          </a:xfrm>
          <a:prstGeom prst="rect">
            <a:avLst/>
          </a:prstGeom>
        </p:spPr>
        <p:txBody>
          <a:bodyPr lIns="65023" tIns="65023" rIns="65023" bIns="65023" anchor="ctr"/>
          <a:lstStyle>
            <a:lvl1pPr algn="r" defTabSz="650240">
              <a:defRPr>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126" name="Title Text"/>
          <p:cNvSpPr txBox="1"/>
          <p:nvPr>
            <p:ph type="title"/>
          </p:nvPr>
        </p:nvSpPr>
        <p:spPr>
          <a:xfrm>
            <a:off x="650239" y="390596"/>
            <a:ext cx="11704322" cy="1625601"/>
          </a:xfrm>
          <a:prstGeom prst="rect">
            <a:avLst/>
          </a:prstGeom>
        </p:spPr>
        <p:txBody>
          <a:bodyPr lIns="65014" tIns="65014" rIns="65014" bIns="65014"/>
          <a:lstStyle>
            <a:lvl1pPr defTabSz="650140">
              <a:defRPr sz="6200">
                <a:latin typeface="Calibri"/>
                <a:ea typeface="Calibri"/>
                <a:cs typeface="Calibri"/>
                <a:sym typeface="Calibri"/>
              </a:defRPr>
            </a:lvl1pPr>
          </a:lstStyle>
          <a:p>
            <a:pPr/>
            <a:r>
              <a:t>Title Text</a:t>
            </a:r>
          </a:p>
        </p:txBody>
      </p:sp>
      <p:sp>
        <p:nvSpPr>
          <p:cNvPr id="127" name="Body Level One…"/>
          <p:cNvSpPr txBox="1"/>
          <p:nvPr>
            <p:ph type="body" sz="half" idx="1"/>
          </p:nvPr>
        </p:nvSpPr>
        <p:spPr>
          <a:xfrm>
            <a:off x="650239" y="2275844"/>
            <a:ext cx="5743788" cy="6436926"/>
          </a:xfrm>
          <a:prstGeom prst="rect">
            <a:avLst/>
          </a:prstGeom>
        </p:spPr>
        <p:txBody>
          <a:bodyPr lIns="65014" tIns="65014" rIns="65014" bIns="65014" anchor="t"/>
          <a:lstStyle>
            <a:lvl1pPr marL="465293" indent="-465293" defTabSz="650140">
              <a:spcBef>
                <a:spcPts val="900"/>
              </a:spcBef>
              <a:buSzPct val="100000"/>
              <a:buFont typeface="Arial"/>
              <a:defRPr sz="3800">
                <a:latin typeface="Calibri"/>
                <a:ea typeface="Calibri"/>
                <a:cs typeface="Calibri"/>
                <a:sym typeface="Calibri"/>
              </a:defRPr>
            </a:lvl1pPr>
            <a:lvl2pPr marL="909498" indent="-452369" defTabSz="650140">
              <a:spcBef>
                <a:spcPts val="900"/>
              </a:spcBef>
              <a:buSzPct val="100000"/>
              <a:buFont typeface="Arial"/>
              <a:buChar char="–"/>
              <a:defRPr sz="3800">
                <a:latin typeface="Calibri"/>
                <a:ea typeface="Calibri"/>
                <a:cs typeface="Calibri"/>
                <a:sym typeface="Calibri"/>
              </a:defRPr>
            </a:lvl2pPr>
            <a:lvl3pPr marL="1348531" indent="-434271" defTabSz="650140">
              <a:spcBef>
                <a:spcPts val="900"/>
              </a:spcBef>
              <a:buSzPct val="100000"/>
              <a:buFont typeface="Arial"/>
              <a:defRPr sz="3800">
                <a:latin typeface="Calibri"/>
                <a:ea typeface="Calibri"/>
                <a:cs typeface="Calibri"/>
                <a:sym typeface="Calibri"/>
              </a:defRPr>
            </a:lvl3pPr>
            <a:lvl4pPr marL="1853913" indent="-482524" defTabSz="650140">
              <a:spcBef>
                <a:spcPts val="900"/>
              </a:spcBef>
              <a:buSzPct val="100000"/>
              <a:buFont typeface="Arial"/>
              <a:buChar char="–"/>
              <a:defRPr sz="3800">
                <a:latin typeface="Calibri"/>
                <a:ea typeface="Calibri"/>
                <a:cs typeface="Calibri"/>
                <a:sym typeface="Calibri"/>
              </a:defRPr>
            </a:lvl4pPr>
            <a:lvl5pPr marL="2311044" indent="-482523" defTabSz="650140">
              <a:spcBef>
                <a:spcPts val="900"/>
              </a:spcBef>
              <a:buSzPct val="100000"/>
              <a:buFont typeface="Arial"/>
              <a:buChar char="»"/>
              <a:defRPr sz="38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28" name="Slide Number"/>
          <p:cNvSpPr txBox="1"/>
          <p:nvPr>
            <p:ph type="sldNum" sz="quarter" idx="2"/>
          </p:nvPr>
        </p:nvSpPr>
        <p:spPr>
          <a:xfrm>
            <a:off x="11998709" y="9114127"/>
            <a:ext cx="355851" cy="371329"/>
          </a:xfrm>
          <a:prstGeom prst="rect">
            <a:avLst/>
          </a:prstGeom>
        </p:spPr>
        <p:txBody>
          <a:bodyPr lIns="65014" tIns="65014" rIns="65014" bIns="65014" anchor="ctr"/>
          <a:lstStyle>
            <a:lvl1pPr algn="r" defTabSz="65014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35" name="Title Text"/>
          <p:cNvSpPr txBox="1"/>
          <p:nvPr>
            <p:ph type="title"/>
          </p:nvPr>
        </p:nvSpPr>
        <p:spPr>
          <a:xfrm>
            <a:off x="650239" y="390596"/>
            <a:ext cx="11704322" cy="1625601"/>
          </a:xfrm>
          <a:prstGeom prst="rect">
            <a:avLst/>
          </a:prstGeom>
        </p:spPr>
        <p:txBody>
          <a:bodyPr lIns="65014" tIns="65014" rIns="65014" bIns="65014"/>
          <a:lstStyle>
            <a:lvl1pPr defTabSz="650140">
              <a:defRPr sz="6200">
                <a:latin typeface="Calibri"/>
                <a:ea typeface="Calibri"/>
                <a:cs typeface="Calibri"/>
                <a:sym typeface="Calibri"/>
              </a:defRPr>
            </a:lvl1pPr>
          </a:lstStyle>
          <a:p>
            <a:pPr/>
            <a:r>
              <a:t>Title Text</a:t>
            </a:r>
          </a:p>
        </p:txBody>
      </p:sp>
      <p:sp>
        <p:nvSpPr>
          <p:cNvPr id="136" name="Body Level One…"/>
          <p:cNvSpPr txBox="1"/>
          <p:nvPr>
            <p:ph type="body" idx="1"/>
          </p:nvPr>
        </p:nvSpPr>
        <p:spPr>
          <a:xfrm>
            <a:off x="650239" y="2275844"/>
            <a:ext cx="11704322" cy="6436926"/>
          </a:xfrm>
          <a:prstGeom prst="rect">
            <a:avLst/>
          </a:prstGeom>
        </p:spPr>
        <p:txBody>
          <a:bodyPr lIns="65014" tIns="65014" rIns="65014" bIns="65014" anchor="t"/>
          <a:lstStyle>
            <a:lvl1pPr marL="471415" indent="-471415" defTabSz="650140">
              <a:spcBef>
                <a:spcPts val="1000"/>
              </a:spcBef>
              <a:buSzPct val="100000"/>
              <a:buFont typeface="Arial"/>
              <a:defRPr sz="4400">
                <a:latin typeface="Calibri"/>
                <a:ea typeface="Calibri"/>
                <a:cs typeface="Calibri"/>
                <a:sym typeface="Calibri"/>
              </a:defRPr>
            </a:lvl1pPr>
            <a:lvl2pPr marL="906097" indent="-448968" defTabSz="650140">
              <a:spcBef>
                <a:spcPts val="1000"/>
              </a:spcBef>
              <a:buSzPct val="100000"/>
              <a:buFont typeface="Arial"/>
              <a:buChar char="–"/>
              <a:defRPr sz="4400">
                <a:latin typeface="Calibri"/>
                <a:ea typeface="Calibri"/>
                <a:cs typeface="Calibri"/>
                <a:sym typeface="Calibri"/>
              </a:defRPr>
            </a:lvl2pPr>
            <a:lvl3pPr marL="1333294" indent="-419033" defTabSz="650140">
              <a:spcBef>
                <a:spcPts val="1000"/>
              </a:spcBef>
              <a:buSzPct val="100000"/>
              <a:buFont typeface="Arial"/>
              <a:defRPr sz="4400">
                <a:latin typeface="Calibri"/>
                <a:ea typeface="Calibri"/>
                <a:cs typeface="Calibri"/>
                <a:sym typeface="Calibri"/>
              </a:defRPr>
            </a:lvl3pPr>
            <a:lvl4pPr marL="1874230" indent="-502841" defTabSz="650140">
              <a:spcBef>
                <a:spcPts val="1000"/>
              </a:spcBef>
              <a:buSzPct val="100000"/>
              <a:buFont typeface="Arial"/>
              <a:buChar char="–"/>
              <a:defRPr sz="4400">
                <a:latin typeface="Calibri"/>
                <a:ea typeface="Calibri"/>
                <a:cs typeface="Calibri"/>
                <a:sym typeface="Calibri"/>
              </a:defRPr>
            </a:lvl4pPr>
            <a:lvl5pPr marL="2331361" indent="-502840" defTabSz="650140">
              <a:spcBef>
                <a:spcPts val="1000"/>
              </a:spcBef>
              <a:buSzPct val="100000"/>
              <a:buFont typeface="Arial"/>
              <a:buChar char="»"/>
              <a:defRPr sz="4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37" name="Slide Number"/>
          <p:cNvSpPr txBox="1"/>
          <p:nvPr>
            <p:ph type="sldNum" sz="quarter" idx="2"/>
          </p:nvPr>
        </p:nvSpPr>
        <p:spPr>
          <a:xfrm>
            <a:off x="11998709" y="9114127"/>
            <a:ext cx="355851" cy="371329"/>
          </a:xfrm>
          <a:prstGeom prst="rect">
            <a:avLst/>
          </a:prstGeom>
        </p:spPr>
        <p:txBody>
          <a:bodyPr lIns="65014" tIns="65014" rIns="65014" bIns="65014" anchor="ctr"/>
          <a:lstStyle>
            <a:lvl1pPr algn="r" defTabSz="65014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Clip Art and Text">
    <p:spTree>
      <p:nvGrpSpPr>
        <p:cNvPr id="1" name=""/>
        <p:cNvGrpSpPr/>
        <p:nvPr/>
      </p:nvGrpSpPr>
      <p:grpSpPr>
        <a:xfrm>
          <a:off x="0" y="0"/>
          <a:ext cx="0" cy="0"/>
          <a:chOff x="0" y="0"/>
          <a:chExt cx="0" cy="0"/>
        </a:xfrm>
      </p:grpSpPr>
      <p:sp>
        <p:nvSpPr>
          <p:cNvPr id="144" name="Title Text"/>
          <p:cNvSpPr txBox="1"/>
          <p:nvPr>
            <p:ph type="title"/>
          </p:nvPr>
        </p:nvSpPr>
        <p:spPr>
          <a:xfrm>
            <a:off x="1679786" y="266417"/>
            <a:ext cx="11126331" cy="1300481"/>
          </a:xfrm>
          <a:prstGeom prst="rect">
            <a:avLst/>
          </a:prstGeom>
        </p:spPr>
        <p:txBody>
          <a:bodyPr lIns="65022" tIns="65022" rIns="65022" bIns="65022"/>
          <a:lstStyle>
            <a:lvl1pPr defTabSz="650240">
              <a:defRPr sz="6200">
                <a:latin typeface="Trebuchet MS"/>
                <a:ea typeface="Trebuchet MS"/>
                <a:cs typeface="Trebuchet MS"/>
                <a:sym typeface="Trebuchet MS"/>
              </a:defRPr>
            </a:lvl1pPr>
          </a:lstStyle>
          <a:p>
            <a:pPr/>
            <a:r>
              <a:t>Title Text</a:t>
            </a:r>
          </a:p>
        </p:txBody>
      </p:sp>
      <p:sp>
        <p:nvSpPr>
          <p:cNvPr id="145" name="Body Level One…"/>
          <p:cNvSpPr txBox="1"/>
          <p:nvPr>
            <p:ph type="body" sz="half" idx="1"/>
          </p:nvPr>
        </p:nvSpPr>
        <p:spPr>
          <a:xfrm>
            <a:off x="6719146" y="1435946"/>
            <a:ext cx="5508979" cy="7242952"/>
          </a:xfrm>
          <a:prstGeom prst="rect">
            <a:avLst/>
          </a:prstGeom>
        </p:spPr>
        <p:txBody>
          <a:bodyPr lIns="65022" tIns="65022" rIns="65022" bIns="65022" anchor="t"/>
          <a:lstStyle>
            <a:lvl1pPr marL="471487" indent="-471487" defTabSz="650240">
              <a:spcBef>
                <a:spcPts val="900"/>
              </a:spcBef>
              <a:buSzPct val="100000"/>
              <a:buFont typeface="Arial"/>
              <a:defRPr sz="4400">
                <a:latin typeface="Trebuchet MS"/>
                <a:ea typeface="Trebuchet MS"/>
                <a:cs typeface="Trebuchet MS"/>
                <a:sym typeface="Trebuchet MS"/>
              </a:defRPr>
            </a:lvl1pPr>
            <a:lvl2pPr marL="906235" indent="-449035" defTabSz="650240">
              <a:spcBef>
                <a:spcPts val="900"/>
              </a:spcBef>
              <a:buSzPct val="100000"/>
              <a:buFont typeface="Arial"/>
              <a:buChar char="–"/>
              <a:defRPr sz="4400">
                <a:latin typeface="Trebuchet MS"/>
                <a:ea typeface="Trebuchet MS"/>
                <a:cs typeface="Trebuchet MS"/>
                <a:sym typeface="Trebuchet MS"/>
              </a:defRPr>
            </a:lvl2pPr>
            <a:lvl3pPr indent="-419100" defTabSz="650240">
              <a:spcBef>
                <a:spcPts val="900"/>
              </a:spcBef>
              <a:buSzPct val="100000"/>
              <a:buFont typeface="Arial"/>
              <a:defRPr sz="4400">
                <a:latin typeface="Trebuchet MS"/>
                <a:ea typeface="Trebuchet MS"/>
                <a:cs typeface="Trebuchet MS"/>
                <a:sym typeface="Trebuchet MS"/>
              </a:defRPr>
            </a:lvl3pPr>
            <a:lvl4pPr marL="1874520" indent="-502920" defTabSz="650240">
              <a:spcBef>
                <a:spcPts val="900"/>
              </a:spcBef>
              <a:buSzPct val="100000"/>
              <a:buFont typeface="Arial"/>
              <a:buChar char="–"/>
              <a:defRPr sz="4400">
                <a:latin typeface="Trebuchet MS"/>
                <a:ea typeface="Trebuchet MS"/>
                <a:cs typeface="Trebuchet MS"/>
                <a:sym typeface="Trebuchet MS"/>
              </a:defRPr>
            </a:lvl4pPr>
            <a:lvl5pPr marL="2331720" indent="-502920" defTabSz="650240">
              <a:spcBef>
                <a:spcPts val="900"/>
              </a:spcBef>
              <a:buSzPct val="100000"/>
              <a:buFont typeface="Arial"/>
              <a:buChar char="»"/>
              <a:defRPr sz="4400">
                <a:latin typeface="Trebuchet MS"/>
                <a:ea typeface="Trebuchet MS"/>
                <a:cs typeface="Trebuchet MS"/>
                <a:sym typeface="Trebuchet MS"/>
              </a:defRPr>
            </a:lvl5pPr>
          </a:lstStyle>
          <a:p>
            <a:pPr/>
            <a:r>
              <a:t>Body Level One</a:t>
            </a:r>
          </a:p>
          <a:p>
            <a:pPr lvl="1"/>
            <a:r>
              <a:t>Body Level Two</a:t>
            </a:r>
          </a:p>
          <a:p>
            <a:pPr lvl="2"/>
            <a:r>
              <a:t>Body Level Three</a:t>
            </a:r>
          </a:p>
          <a:p>
            <a:pPr lvl="3"/>
            <a:r>
              <a:t>Body Level Four</a:t>
            </a:r>
          </a:p>
          <a:p>
            <a:pPr lvl="4"/>
            <a:r>
              <a:t>Body Level Five</a:t>
            </a:r>
          </a:p>
        </p:txBody>
      </p:sp>
      <p:sp>
        <p:nvSpPr>
          <p:cNvPr id="146" name="Slide Number"/>
          <p:cNvSpPr txBox="1"/>
          <p:nvPr>
            <p:ph type="sldNum" sz="quarter" idx="2"/>
          </p:nvPr>
        </p:nvSpPr>
        <p:spPr>
          <a:xfrm>
            <a:off x="8964240" y="8592568"/>
            <a:ext cx="355868" cy="371346"/>
          </a:xfrm>
          <a:prstGeom prst="rect">
            <a:avLst/>
          </a:prstGeom>
        </p:spPr>
        <p:txBody>
          <a:bodyPr lIns="65022" tIns="65022" rIns="65022" bIns="65022" anchor="ctr"/>
          <a:lstStyle>
            <a:lvl1pPr algn="r" defTabSz="650240">
              <a:defRPr>
                <a:solidFill>
                  <a:srgbClr val="888888"/>
                </a:solidFill>
                <a:latin typeface="Trebuchet MS"/>
                <a:ea typeface="Trebuchet MS"/>
                <a:cs typeface="Trebuchet MS"/>
                <a:sym typeface="Trebuchet M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153" name="Title Text"/>
          <p:cNvSpPr txBox="1"/>
          <p:nvPr>
            <p:ph type="title"/>
          </p:nvPr>
        </p:nvSpPr>
        <p:spPr>
          <a:xfrm>
            <a:off x="1270000" y="1638300"/>
            <a:ext cx="10464800" cy="3302000"/>
          </a:xfrm>
          <a:prstGeom prst="rect">
            <a:avLst/>
          </a:prstGeom>
        </p:spPr>
        <p:txBody>
          <a:bodyPr anchor="b"/>
          <a:lstStyle/>
          <a:p>
            <a:pPr/>
            <a:r>
              <a:t>Title Text</a:t>
            </a:r>
          </a:p>
        </p:txBody>
      </p:sp>
      <p:sp>
        <p:nvSpPr>
          <p:cNvPr id="154" name="Body Level One…"/>
          <p:cNvSpPr txBox="1"/>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155" name="Slide Number"/>
          <p:cNvSpPr txBox="1"/>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pic>
        <p:nvPicPr>
          <p:cNvPr id="162" name="Picture 7" descr="Picture 7"/>
          <p:cNvPicPr>
            <a:picLocks noChangeAspect="1"/>
          </p:cNvPicPr>
          <p:nvPr/>
        </p:nvPicPr>
        <p:blipFill>
          <a:blip r:embed="rId2">
            <a:extLst/>
          </a:blip>
          <a:stretch>
            <a:fillRect/>
          </a:stretch>
        </p:blipFill>
        <p:spPr>
          <a:xfrm>
            <a:off x="138238" y="8712762"/>
            <a:ext cx="1465608" cy="925278"/>
          </a:xfrm>
          <a:prstGeom prst="rect">
            <a:avLst/>
          </a:prstGeom>
          <a:ln w="12700">
            <a:miter lim="400000"/>
          </a:ln>
        </p:spPr>
      </p:pic>
      <p:sp>
        <p:nvSpPr>
          <p:cNvPr id="163" name="Title Text"/>
          <p:cNvSpPr txBox="1"/>
          <p:nvPr>
            <p:ph type="title"/>
          </p:nvPr>
        </p:nvSpPr>
        <p:spPr>
          <a:xfrm>
            <a:off x="650238" y="390595"/>
            <a:ext cx="11704324" cy="1625603"/>
          </a:xfrm>
          <a:prstGeom prst="rect">
            <a:avLst/>
          </a:prstGeom>
        </p:spPr>
        <p:txBody>
          <a:bodyPr lIns="65022" tIns="65022" rIns="65022" bIns="65022"/>
          <a:lstStyle>
            <a:lvl1pPr defTabSz="650240">
              <a:defRPr sz="6200">
                <a:latin typeface="Calibri"/>
                <a:ea typeface="Calibri"/>
                <a:cs typeface="Calibri"/>
                <a:sym typeface="Calibri"/>
              </a:defRPr>
            </a:lvl1pPr>
          </a:lstStyle>
          <a:p>
            <a:pPr/>
            <a:r>
              <a:t>Title Text</a:t>
            </a:r>
          </a:p>
        </p:txBody>
      </p:sp>
      <p:sp>
        <p:nvSpPr>
          <p:cNvPr id="164" name="Body Level One…"/>
          <p:cNvSpPr txBox="1"/>
          <p:nvPr>
            <p:ph type="body" idx="1"/>
          </p:nvPr>
        </p:nvSpPr>
        <p:spPr>
          <a:xfrm>
            <a:off x="650238" y="2275838"/>
            <a:ext cx="11704324" cy="6436928"/>
          </a:xfrm>
          <a:prstGeom prst="rect">
            <a:avLst/>
          </a:prstGeom>
        </p:spPr>
        <p:txBody>
          <a:bodyPr lIns="65022" tIns="65022" rIns="65022" bIns="65022" anchor="t"/>
          <a:lstStyle>
            <a:lvl1pPr marL="471487" indent="-471487" defTabSz="650240">
              <a:spcBef>
                <a:spcPts val="900"/>
              </a:spcBef>
              <a:buSzPct val="100000"/>
              <a:buFont typeface="Arial"/>
              <a:defRPr sz="4400">
                <a:latin typeface="Calibri"/>
                <a:ea typeface="Calibri"/>
                <a:cs typeface="Calibri"/>
                <a:sym typeface="Calibri"/>
              </a:defRPr>
            </a:lvl1pPr>
            <a:lvl2pPr marL="906234" indent="-449034" defTabSz="650240">
              <a:spcBef>
                <a:spcPts val="900"/>
              </a:spcBef>
              <a:buSzPct val="100000"/>
              <a:buFont typeface="Arial"/>
              <a:buChar char="–"/>
              <a:defRPr sz="4400">
                <a:latin typeface="Calibri"/>
                <a:ea typeface="Calibri"/>
                <a:cs typeface="Calibri"/>
                <a:sym typeface="Calibri"/>
              </a:defRPr>
            </a:lvl2pPr>
            <a:lvl3pPr indent="-419100" defTabSz="650240">
              <a:spcBef>
                <a:spcPts val="900"/>
              </a:spcBef>
              <a:buSzPct val="100000"/>
              <a:buFont typeface="Arial"/>
              <a:defRPr sz="4400">
                <a:latin typeface="Calibri"/>
                <a:ea typeface="Calibri"/>
                <a:cs typeface="Calibri"/>
                <a:sym typeface="Calibri"/>
              </a:defRPr>
            </a:lvl3pPr>
            <a:lvl4pPr marL="1874520" indent="-502919" defTabSz="650240">
              <a:spcBef>
                <a:spcPts val="900"/>
              </a:spcBef>
              <a:buSzPct val="100000"/>
              <a:buFont typeface="Arial"/>
              <a:buChar char="–"/>
              <a:defRPr sz="4400">
                <a:latin typeface="Calibri"/>
                <a:ea typeface="Calibri"/>
                <a:cs typeface="Calibri"/>
                <a:sym typeface="Calibri"/>
              </a:defRPr>
            </a:lvl4pPr>
            <a:lvl5pPr marL="2331720" indent="-502920" defTabSz="650240">
              <a:spcBef>
                <a:spcPts val="900"/>
              </a:spcBef>
              <a:buSzPct val="100000"/>
              <a:buFont typeface="Arial"/>
              <a:buChar char="»"/>
              <a:defRPr sz="4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65" name="Slide Number"/>
          <p:cNvSpPr txBox="1"/>
          <p:nvPr>
            <p:ph type="sldNum" sz="quarter" idx="2"/>
          </p:nvPr>
        </p:nvSpPr>
        <p:spPr>
          <a:xfrm>
            <a:off x="11998696" y="9114115"/>
            <a:ext cx="355867" cy="371345"/>
          </a:xfrm>
          <a:prstGeom prst="rect">
            <a:avLst/>
          </a:prstGeom>
        </p:spPr>
        <p:txBody>
          <a:bodyPr lIns="65022" tIns="65022" rIns="65022" bIns="65022" anchor="ctr"/>
          <a:lstStyle>
            <a:lvl1pPr algn="r" defTabSz="65024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172" name="Title Text"/>
          <p:cNvSpPr txBox="1"/>
          <p:nvPr>
            <p:ph type="title"/>
          </p:nvPr>
        </p:nvSpPr>
        <p:spPr>
          <a:xfrm>
            <a:off x="975358" y="866986"/>
            <a:ext cx="11054083" cy="1625602"/>
          </a:xfrm>
          <a:prstGeom prst="rect">
            <a:avLst/>
          </a:prstGeom>
        </p:spPr>
        <p:txBody>
          <a:bodyPr lIns="65022" tIns="65022" rIns="65022" bIns="65022"/>
          <a:lstStyle>
            <a:lvl1pPr defTabSz="1300480">
              <a:defRPr sz="6200">
                <a:latin typeface="Times"/>
                <a:ea typeface="Times"/>
                <a:cs typeface="Times"/>
                <a:sym typeface="Times"/>
              </a:defRPr>
            </a:lvl1pPr>
          </a:lstStyle>
          <a:p>
            <a:pPr/>
            <a:r>
              <a:t>Title Text</a:t>
            </a:r>
          </a:p>
        </p:txBody>
      </p:sp>
      <p:sp>
        <p:nvSpPr>
          <p:cNvPr id="173" name="Body Level One…"/>
          <p:cNvSpPr txBox="1"/>
          <p:nvPr>
            <p:ph type="body" sz="half" idx="1"/>
          </p:nvPr>
        </p:nvSpPr>
        <p:spPr>
          <a:xfrm>
            <a:off x="975358" y="2817705"/>
            <a:ext cx="5418670" cy="5852162"/>
          </a:xfrm>
          <a:prstGeom prst="rect">
            <a:avLst/>
          </a:prstGeom>
        </p:spPr>
        <p:txBody>
          <a:bodyPr lIns="65022" tIns="65022" rIns="65022" bIns="65022" anchor="t"/>
          <a:lstStyle>
            <a:lvl1pPr marL="465363" indent="-465363" defTabSz="1300480">
              <a:spcBef>
                <a:spcPts val="900"/>
              </a:spcBef>
              <a:buSzPct val="100000"/>
              <a:defRPr sz="3800">
                <a:latin typeface="Times"/>
                <a:ea typeface="Times"/>
                <a:cs typeface="Times"/>
                <a:sym typeface="Times"/>
              </a:defRPr>
            </a:lvl1pPr>
            <a:lvl2pPr marL="909637" indent="-452437" defTabSz="1300480">
              <a:spcBef>
                <a:spcPts val="900"/>
              </a:spcBef>
              <a:buSzPct val="100000"/>
              <a:buChar char="–"/>
              <a:defRPr sz="3800">
                <a:latin typeface="Times"/>
                <a:ea typeface="Times"/>
                <a:cs typeface="Times"/>
                <a:sym typeface="Times"/>
              </a:defRPr>
            </a:lvl2pPr>
            <a:lvl3pPr marL="1348738" indent="-434338" defTabSz="1300480">
              <a:spcBef>
                <a:spcPts val="900"/>
              </a:spcBef>
              <a:buSzPct val="100000"/>
              <a:defRPr sz="3800">
                <a:latin typeface="Times"/>
                <a:ea typeface="Times"/>
                <a:cs typeface="Times"/>
                <a:sym typeface="Times"/>
              </a:defRPr>
            </a:lvl3pPr>
            <a:lvl4pPr marL="1854200" indent="-482600" defTabSz="1300480">
              <a:spcBef>
                <a:spcPts val="900"/>
              </a:spcBef>
              <a:buSzPct val="100000"/>
              <a:buChar char="–"/>
              <a:defRPr sz="3800">
                <a:latin typeface="Times"/>
                <a:ea typeface="Times"/>
                <a:cs typeface="Times"/>
                <a:sym typeface="Times"/>
              </a:defRPr>
            </a:lvl4pPr>
            <a:lvl5pPr marL="2311400" indent="-482600" defTabSz="1300480">
              <a:spcBef>
                <a:spcPts val="900"/>
              </a:spcBef>
              <a:buSzPct val="100000"/>
              <a:buChar char="»"/>
              <a:defRPr sz="3800">
                <a:latin typeface="Times"/>
                <a:ea typeface="Times"/>
                <a:cs typeface="Times"/>
                <a:sym typeface="Times"/>
              </a:defRPr>
            </a:lvl5pPr>
          </a:lstStyle>
          <a:p>
            <a:pPr/>
            <a:r>
              <a:t>Body Level One</a:t>
            </a:r>
          </a:p>
          <a:p>
            <a:pPr lvl="1"/>
            <a:r>
              <a:t>Body Level Two</a:t>
            </a:r>
          </a:p>
          <a:p>
            <a:pPr lvl="2"/>
            <a:r>
              <a:t>Body Level Three</a:t>
            </a:r>
          </a:p>
          <a:p>
            <a:pPr lvl="3"/>
            <a:r>
              <a:t>Body Level Four</a:t>
            </a:r>
          </a:p>
          <a:p>
            <a:pPr lvl="4"/>
            <a:r>
              <a:t>Body Level Five</a:t>
            </a:r>
          </a:p>
        </p:txBody>
      </p:sp>
      <p:sp>
        <p:nvSpPr>
          <p:cNvPr id="174" name="Slide Number"/>
          <p:cNvSpPr txBox="1"/>
          <p:nvPr>
            <p:ph type="sldNum" sz="quarter" idx="2"/>
          </p:nvPr>
        </p:nvSpPr>
        <p:spPr>
          <a:xfrm>
            <a:off x="11658094" y="9320106"/>
            <a:ext cx="371347" cy="422147"/>
          </a:xfrm>
          <a:prstGeom prst="rect">
            <a:avLst/>
          </a:prstGeom>
        </p:spPr>
        <p:txBody>
          <a:bodyPr lIns="65022" tIns="65022" rIns="65022" bIns="65022"/>
          <a:lstStyle>
            <a:lvl1pPr algn="r" defTabSz="1300480">
              <a:defRPr sz="1800">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625600" y="673100"/>
            <a:ext cx="9753600" cy="590550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718300"/>
            <a:ext cx="10464800" cy="1422400"/>
          </a:xfrm>
          <a:prstGeom prst="rect">
            <a:avLst/>
          </a:prstGeom>
        </p:spPr>
        <p:txBody>
          <a:bodyPr anchor="b"/>
          <a:lstStyle/>
          <a:p>
            <a:pPr/>
            <a:r>
              <a:t>Title Text</a:t>
            </a:r>
          </a:p>
        </p:txBody>
      </p:sp>
      <p:sp>
        <p:nvSpPr>
          <p:cNvPr id="22" name="Body Level One…"/>
          <p:cNvSpPr txBox="1"/>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81" name="Title Text"/>
          <p:cNvSpPr txBox="1"/>
          <p:nvPr>
            <p:ph type="title"/>
          </p:nvPr>
        </p:nvSpPr>
        <p:spPr>
          <a:xfrm>
            <a:off x="975358" y="866986"/>
            <a:ext cx="11054083" cy="1625602"/>
          </a:xfrm>
          <a:prstGeom prst="rect">
            <a:avLst/>
          </a:prstGeom>
        </p:spPr>
        <p:txBody>
          <a:bodyPr lIns="65022" tIns="65022" rIns="65022" bIns="65022"/>
          <a:lstStyle>
            <a:lvl1pPr defTabSz="1300480">
              <a:defRPr sz="6200">
                <a:latin typeface="Times"/>
                <a:ea typeface="Times"/>
                <a:cs typeface="Times"/>
                <a:sym typeface="Times"/>
              </a:defRPr>
            </a:lvl1pPr>
          </a:lstStyle>
          <a:p>
            <a:pPr/>
            <a:r>
              <a:t>Title Text</a:t>
            </a:r>
          </a:p>
        </p:txBody>
      </p:sp>
      <p:sp>
        <p:nvSpPr>
          <p:cNvPr id="182" name="Body Level One…"/>
          <p:cNvSpPr txBox="1"/>
          <p:nvPr>
            <p:ph type="body" idx="1"/>
          </p:nvPr>
        </p:nvSpPr>
        <p:spPr>
          <a:xfrm>
            <a:off x="975358" y="2817705"/>
            <a:ext cx="11054083" cy="5852162"/>
          </a:xfrm>
          <a:prstGeom prst="rect">
            <a:avLst/>
          </a:prstGeom>
        </p:spPr>
        <p:txBody>
          <a:bodyPr lIns="65022" tIns="65022" rIns="65022" bIns="65022" anchor="t"/>
          <a:lstStyle>
            <a:lvl1pPr marL="471487" indent="-471487" defTabSz="1300480">
              <a:spcBef>
                <a:spcPts val="1000"/>
              </a:spcBef>
              <a:buSzPct val="100000"/>
              <a:defRPr sz="4400">
                <a:latin typeface="Times"/>
                <a:ea typeface="Times"/>
                <a:cs typeface="Times"/>
                <a:sym typeface="Times"/>
              </a:defRPr>
            </a:lvl1pPr>
            <a:lvl2pPr marL="906234" indent="-449034" defTabSz="1300480">
              <a:spcBef>
                <a:spcPts val="1000"/>
              </a:spcBef>
              <a:buSzPct val="100000"/>
              <a:buChar char="–"/>
              <a:defRPr sz="4400">
                <a:latin typeface="Times"/>
                <a:ea typeface="Times"/>
                <a:cs typeface="Times"/>
                <a:sym typeface="Times"/>
              </a:defRPr>
            </a:lvl2pPr>
            <a:lvl3pPr indent="-419100" defTabSz="1300480">
              <a:spcBef>
                <a:spcPts val="1000"/>
              </a:spcBef>
              <a:buSzPct val="100000"/>
              <a:defRPr sz="4400">
                <a:latin typeface="Times"/>
                <a:ea typeface="Times"/>
                <a:cs typeface="Times"/>
                <a:sym typeface="Times"/>
              </a:defRPr>
            </a:lvl3pPr>
            <a:lvl4pPr marL="1874520" indent="-502919" defTabSz="1300480">
              <a:spcBef>
                <a:spcPts val="1000"/>
              </a:spcBef>
              <a:buSzPct val="100000"/>
              <a:buChar char="–"/>
              <a:defRPr sz="4400">
                <a:latin typeface="Times"/>
                <a:ea typeface="Times"/>
                <a:cs typeface="Times"/>
                <a:sym typeface="Times"/>
              </a:defRPr>
            </a:lvl4pPr>
            <a:lvl5pPr marL="2331720" indent="-502920" defTabSz="1300480">
              <a:spcBef>
                <a:spcPts val="1000"/>
              </a:spcBef>
              <a:buSzPct val="100000"/>
              <a:buChar char="»"/>
              <a:defRPr sz="4400">
                <a:latin typeface="Times"/>
                <a:ea typeface="Times"/>
                <a:cs typeface="Times"/>
                <a:sym typeface="Times"/>
              </a:defRPr>
            </a:lvl5pPr>
          </a:lstStyle>
          <a:p>
            <a:pPr/>
            <a:r>
              <a:t>Body Level One</a:t>
            </a:r>
          </a:p>
          <a:p>
            <a:pPr lvl="1"/>
            <a:r>
              <a:t>Body Level Two</a:t>
            </a:r>
          </a:p>
          <a:p>
            <a:pPr lvl="2"/>
            <a:r>
              <a:t>Body Level Three</a:t>
            </a:r>
          </a:p>
          <a:p>
            <a:pPr lvl="3"/>
            <a:r>
              <a:t>Body Level Four</a:t>
            </a:r>
          </a:p>
          <a:p>
            <a:pPr lvl="4"/>
            <a:r>
              <a:t>Body Level Five</a:t>
            </a:r>
          </a:p>
        </p:txBody>
      </p:sp>
      <p:sp>
        <p:nvSpPr>
          <p:cNvPr id="183" name="Slide Number"/>
          <p:cNvSpPr txBox="1"/>
          <p:nvPr>
            <p:ph type="sldNum" sz="quarter" idx="2"/>
          </p:nvPr>
        </p:nvSpPr>
        <p:spPr>
          <a:xfrm>
            <a:off x="11658094" y="9320106"/>
            <a:ext cx="371347" cy="422147"/>
          </a:xfrm>
          <a:prstGeom prst="rect">
            <a:avLst/>
          </a:prstGeom>
        </p:spPr>
        <p:txBody>
          <a:bodyPr lIns="65022" tIns="65022" rIns="65022" bIns="65022"/>
          <a:lstStyle>
            <a:lvl1pPr algn="r" defTabSz="1300480">
              <a:defRPr sz="1800">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90" name="Title Text"/>
          <p:cNvSpPr txBox="1"/>
          <p:nvPr>
            <p:ph type="title"/>
          </p:nvPr>
        </p:nvSpPr>
        <p:spPr>
          <a:prstGeom prst="rect">
            <a:avLst/>
          </a:prstGeom>
        </p:spPr>
        <p:txBody>
          <a:bodyPr/>
          <a:lstStyle/>
          <a:p>
            <a:pPr/>
            <a:r>
              <a:t>Title Text</a:t>
            </a:r>
          </a:p>
        </p:txBody>
      </p:sp>
      <p:sp>
        <p:nvSpPr>
          <p:cNvPr id="19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9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99"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2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207" name="Title Text"/>
          <p:cNvSpPr txBox="1"/>
          <p:nvPr>
            <p:ph type="title"/>
          </p:nvPr>
        </p:nvSpPr>
        <p:spPr>
          <a:xfrm>
            <a:off x="975358" y="866986"/>
            <a:ext cx="11054083" cy="1625602"/>
          </a:xfrm>
          <a:prstGeom prst="rect">
            <a:avLst/>
          </a:prstGeom>
        </p:spPr>
        <p:txBody>
          <a:bodyPr lIns="65022" tIns="65022" rIns="65022" bIns="65022"/>
          <a:lstStyle>
            <a:lvl1pPr defTabSz="1300480">
              <a:defRPr sz="6200">
                <a:latin typeface="Times"/>
                <a:ea typeface="Times"/>
                <a:cs typeface="Times"/>
                <a:sym typeface="Times"/>
              </a:defRPr>
            </a:lvl1pPr>
          </a:lstStyle>
          <a:p>
            <a:pPr/>
            <a:r>
              <a:t>Title Text</a:t>
            </a:r>
          </a:p>
        </p:txBody>
      </p:sp>
      <p:sp>
        <p:nvSpPr>
          <p:cNvPr id="208" name="Body Level One…"/>
          <p:cNvSpPr txBox="1"/>
          <p:nvPr>
            <p:ph type="body" sz="half" idx="1"/>
          </p:nvPr>
        </p:nvSpPr>
        <p:spPr>
          <a:xfrm>
            <a:off x="975358" y="2817705"/>
            <a:ext cx="5418670" cy="5852162"/>
          </a:xfrm>
          <a:prstGeom prst="rect">
            <a:avLst/>
          </a:prstGeom>
        </p:spPr>
        <p:txBody>
          <a:bodyPr lIns="65022" tIns="65022" rIns="65022" bIns="65022" anchor="t"/>
          <a:lstStyle>
            <a:lvl1pPr marL="465363" indent="-465363" defTabSz="1300480">
              <a:spcBef>
                <a:spcPts val="800"/>
              </a:spcBef>
              <a:buSzPct val="100000"/>
              <a:defRPr sz="3800">
                <a:latin typeface="Times"/>
                <a:ea typeface="Times"/>
                <a:cs typeface="Times"/>
                <a:sym typeface="Times"/>
              </a:defRPr>
            </a:lvl1pPr>
            <a:lvl2pPr marL="909637" indent="-452437" defTabSz="1300480">
              <a:spcBef>
                <a:spcPts val="800"/>
              </a:spcBef>
              <a:buSzPct val="100000"/>
              <a:buChar char="–"/>
              <a:defRPr sz="3800">
                <a:latin typeface="Times"/>
                <a:ea typeface="Times"/>
                <a:cs typeface="Times"/>
                <a:sym typeface="Times"/>
              </a:defRPr>
            </a:lvl2pPr>
            <a:lvl3pPr marL="1348738" indent="-434338" defTabSz="1300480">
              <a:spcBef>
                <a:spcPts val="800"/>
              </a:spcBef>
              <a:buSzPct val="100000"/>
              <a:defRPr sz="3800">
                <a:latin typeface="Times"/>
                <a:ea typeface="Times"/>
                <a:cs typeface="Times"/>
                <a:sym typeface="Times"/>
              </a:defRPr>
            </a:lvl3pPr>
            <a:lvl4pPr marL="1854200" indent="-482600" defTabSz="1300480">
              <a:spcBef>
                <a:spcPts val="800"/>
              </a:spcBef>
              <a:buSzPct val="100000"/>
              <a:buChar char="–"/>
              <a:defRPr sz="3800">
                <a:latin typeface="Times"/>
                <a:ea typeface="Times"/>
                <a:cs typeface="Times"/>
                <a:sym typeface="Times"/>
              </a:defRPr>
            </a:lvl4pPr>
            <a:lvl5pPr marL="2311400" indent="-482600" defTabSz="1300480">
              <a:spcBef>
                <a:spcPts val="800"/>
              </a:spcBef>
              <a:buSzPct val="100000"/>
              <a:buChar char="»"/>
              <a:defRPr sz="3800">
                <a:latin typeface="Times"/>
                <a:ea typeface="Times"/>
                <a:cs typeface="Times"/>
                <a:sym typeface="Times"/>
              </a:defRPr>
            </a:lvl5pPr>
          </a:lstStyle>
          <a:p>
            <a:pPr/>
            <a:r>
              <a:t>Body Level One</a:t>
            </a:r>
          </a:p>
          <a:p>
            <a:pPr lvl="1"/>
            <a:r>
              <a:t>Body Level Two</a:t>
            </a:r>
          </a:p>
          <a:p>
            <a:pPr lvl="2"/>
            <a:r>
              <a:t>Body Level Three</a:t>
            </a:r>
          </a:p>
          <a:p>
            <a:pPr lvl="3"/>
            <a:r>
              <a:t>Body Level Four</a:t>
            </a:r>
          </a:p>
          <a:p>
            <a:pPr lvl="4"/>
            <a:r>
              <a:t>Body Level Five</a:t>
            </a:r>
          </a:p>
        </p:txBody>
      </p:sp>
      <p:sp>
        <p:nvSpPr>
          <p:cNvPr id="209" name="Slide Number"/>
          <p:cNvSpPr txBox="1"/>
          <p:nvPr>
            <p:ph type="sldNum" sz="quarter" idx="2"/>
          </p:nvPr>
        </p:nvSpPr>
        <p:spPr>
          <a:xfrm>
            <a:off x="11658096" y="8886613"/>
            <a:ext cx="371345" cy="422145"/>
          </a:xfrm>
          <a:prstGeom prst="rect">
            <a:avLst/>
          </a:prstGeom>
        </p:spPr>
        <p:txBody>
          <a:bodyPr lIns="65022" tIns="65022" rIns="65022" bIns="65022"/>
          <a:lstStyle>
            <a:lvl1pPr algn="r" defTabSz="1300480">
              <a:defRPr sz="1800">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216" name="Title Text"/>
          <p:cNvSpPr txBox="1"/>
          <p:nvPr>
            <p:ph type="title"/>
          </p:nvPr>
        </p:nvSpPr>
        <p:spPr>
          <a:xfrm>
            <a:off x="975358" y="3029936"/>
            <a:ext cx="11054083" cy="2090705"/>
          </a:xfrm>
          <a:prstGeom prst="rect">
            <a:avLst/>
          </a:prstGeom>
        </p:spPr>
        <p:txBody>
          <a:bodyPr lIns="65022" tIns="65022" rIns="65022" bIns="65022"/>
          <a:lstStyle>
            <a:lvl1pPr defTabSz="650240">
              <a:defRPr sz="6200">
                <a:latin typeface="Calibri"/>
                <a:ea typeface="Calibri"/>
                <a:cs typeface="Calibri"/>
                <a:sym typeface="Calibri"/>
              </a:defRPr>
            </a:lvl1pPr>
          </a:lstStyle>
          <a:p>
            <a:pPr/>
            <a:r>
              <a:t>Title Text</a:t>
            </a:r>
          </a:p>
        </p:txBody>
      </p:sp>
      <p:sp>
        <p:nvSpPr>
          <p:cNvPr id="217" name="Body Level One…"/>
          <p:cNvSpPr txBox="1"/>
          <p:nvPr>
            <p:ph type="body" sz="quarter" idx="1"/>
          </p:nvPr>
        </p:nvSpPr>
        <p:spPr>
          <a:xfrm>
            <a:off x="1950718" y="5527040"/>
            <a:ext cx="9103364" cy="2492588"/>
          </a:xfrm>
          <a:prstGeom prst="rect">
            <a:avLst/>
          </a:prstGeom>
        </p:spPr>
        <p:txBody>
          <a:bodyPr lIns="65022" tIns="65022" rIns="65022" bIns="65022" anchor="t"/>
          <a:lstStyle>
            <a:lvl1pPr marL="0" indent="0" algn="ctr" defTabSz="650240">
              <a:spcBef>
                <a:spcPts val="1000"/>
              </a:spcBef>
              <a:buSzTx/>
              <a:buNone/>
              <a:defRPr sz="4400">
                <a:solidFill>
                  <a:srgbClr val="888888"/>
                </a:solidFill>
                <a:latin typeface="Calibri"/>
                <a:ea typeface="Calibri"/>
                <a:cs typeface="Calibri"/>
                <a:sym typeface="Calibri"/>
              </a:defRPr>
            </a:lvl1pPr>
            <a:lvl2pPr marL="0" indent="0" algn="ctr" defTabSz="650240">
              <a:spcBef>
                <a:spcPts val="1000"/>
              </a:spcBef>
              <a:buSzTx/>
              <a:buNone/>
              <a:defRPr sz="4400">
                <a:solidFill>
                  <a:srgbClr val="888888"/>
                </a:solidFill>
                <a:latin typeface="Calibri"/>
                <a:ea typeface="Calibri"/>
                <a:cs typeface="Calibri"/>
                <a:sym typeface="Calibri"/>
              </a:defRPr>
            </a:lvl2pPr>
            <a:lvl3pPr marL="0" indent="0" algn="ctr" defTabSz="650240">
              <a:spcBef>
                <a:spcPts val="1000"/>
              </a:spcBef>
              <a:buSzTx/>
              <a:buNone/>
              <a:defRPr sz="4400">
                <a:solidFill>
                  <a:srgbClr val="888888"/>
                </a:solidFill>
                <a:latin typeface="Calibri"/>
                <a:ea typeface="Calibri"/>
                <a:cs typeface="Calibri"/>
                <a:sym typeface="Calibri"/>
              </a:defRPr>
            </a:lvl3pPr>
            <a:lvl4pPr marL="0" indent="0" algn="ctr" defTabSz="650240">
              <a:spcBef>
                <a:spcPts val="1000"/>
              </a:spcBef>
              <a:buSzTx/>
              <a:buNone/>
              <a:defRPr sz="4400">
                <a:solidFill>
                  <a:srgbClr val="888888"/>
                </a:solidFill>
                <a:latin typeface="Calibri"/>
                <a:ea typeface="Calibri"/>
                <a:cs typeface="Calibri"/>
                <a:sym typeface="Calibri"/>
              </a:defRPr>
            </a:lvl4pPr>
            <a:lvl5pPr marL="0" indent="0" algn="ctr" defTabSz="650240">
              <a:spcBef>
                <a:spcPts val="1000"/>
              </a:spcBef>
              <a:buSzTx/>
              <a:buNone/>
              <a:defRPr sz="4400">
                <a:solidFill>
                  <a:srgbClr val="888888"/>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18" name="Slide Number"/>
          <p:cNvSpPr txBox="1"/>
          <p:nvPr>
            <p:ph type="sldNum" sz="quarter" idx="2"/>
          </p:nvPr>
        </p:nvSpPr>
        <p:spPr>
          <a:xfrm>
            <a:off x="11998693" y="9114113"/>
            <a:ext cx="355869" cy="371347"/>
          </a:xfrm>
          <a:prstGeom prst="rect">
            <a:avLst/>
          </a:prstGeom>
        </p:spPr>
        <p:txBody>
          <a:bodyPr lIns="65022" tIns="65022" rIns="65022" bIns="65022" anchor="ctr"/>
          <a:lstStyle>
            <a:lvl1pPr algn="r" defTabSz="650240">
              <a:defRPr>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25" name="Title Text"/>
          <p:cNvSpPr txBox="1"/>
          <p:nvPr>
            <p:ph type="title"/>
          </p:nvPr>
        </p:nvSpPr>
        <p:spPr>
          <a:xfrm>
            <a:off x="650238" y="390595"/>
            <a:ext cx="11704324" cy="1625602"/>
          </a:xfrm>
          <a:prstGeom prst="rect">
            <a:avLst/>
          </a:prstGeom>
        </p:spPr>
        <p:txBody>
          <a:bodyPr lIns="65022" tIns="65022" rIns="65022" bIns="65022"/>
          <a:lstStyle>
            <a:lvl1pPr defTabSz="650240">
              <a:defRPr sz="6200">
                <a:latin typeface="Calibri"/>
                <a:ea typeface="Calibri"/>
                <a:cs typeface="Calibri"/>
                <a:sym typeface="Calibri"/>
              </a:defRPr>
            </a:lvl1pPr>
          </a:lstStyle>
          <a:p>
            <a:pPr/>
            <a:r>
              <a:t>Title Text</a:t>
            </a:r>
          </a:p>
        </p:txBody>
      </p:sp>
      <p:sp>
        <p:nvSpPr>
          <p:cNvPr id="226" name="Body Level One…"/>
          <p:cNvSpPr txBox="1"/>
          <p:nvPr>
            <p:ph type="body" idx="1"/>
          </p:nvPr>
        </p:nvSpPr>
        <p:spPr>
          <a:xfrm>
            <a:off x="650238" y="2275838"/>
            <a:ext cx="11704324" cy="6436928"/>
          </a:xfrm>
          <a:prstGeom prst="rect">
            <a:avLst/>
          </a:prstGeom>
        </p:spPr>
        <p:txBody>
          <a:bodyPr lIns="65022" tIns="65022" rIns="65022" bIns="65022" anchor="t"/>
          <a:lstStyle>
            <a:lvl1pPr marL="471487" indent="-471487" defTabSz="650240">
              <a:spcBef>
                <a:spcPts val="1000"/>
              </a:spcBef>
              <a:buSzPct val="100000"/>
              <a:buFont typeface="Arial"/>
              <a:defRPr sz="4400">
                <a:latin typeface="Calibri"/>
                <a:ea typeface="Calibri"/>
                <a:cs typeface="Calibri"/>
                <a:sym typeface="Calibri"/>
              </a:defRPr>
            </a:lvl1pPr>
            <a:lvl2pPr marL="906234" indent="-449034" defTabSz="650240">
              <a:spcBef>
                <a:spcPts val="1000"/>
              </a:spcBef>
              <a:buSzPct val="100000"/>
              <a:buFont typeface="Arial"/>
              <a:buChar char="–"/>
              <a:defRPr sz="4400">
                <a:latin typeface="Calibri"/>
                <a:ea typeface="Calibri"/>
                <a:cs typeface="Calibri"/>
                <a:sym typeface="Calibri"/>
              </a:defRPr>
            </a:lvl2pPr>
            <a:lvl3pPr indent="-419100" defTabSz="650240">
              <a:spcBef>
                <a:spcPts val="1000"/>
              </a:spcBef>
              <a:buSzPct val="100000"/>
              <a:buFont typeface="Arial"/>
              <a:defRPr sz="4400">
                <a:latin typeface="Calibri"/>
                <a:ea typeface="Calibri"/>
                <a:cs typeface="Calibri"/>
                <a:sym typeface="Calibri"/>
              </a:defRPr>
            </a:lvl3pPr>
            <a:lvl4pPr marL="1874520" indent="-502919" defTabSz="650240">
              <a:spcBef>
                <a:spcPts val="1000"/>
              </a:spcBef>
              <a:buSzPct val="100000"/>
              <a:buFont typeface="Arial"/>
              <a:buChar char="–"/>
              <a:defRPr sz="4400">
                <a:latin typeface="Calibri"/>
                <a:ea typeface="Calibri"/>
                <a:cs typeface="Calibri"/>
                <a:sym typeface="Calibri"/>
              </a:defRPr>
            </a:lvl4pPr>
            <a:lvl5pPr marL="2331720" indent="-502920" defTabSz="650240">
              <a:spcBef>
                <a:spcPts val="1000"/>
              </a:spcBef>
              <a:buSzPct val="100000"/>
              <a:buFont typeface="Arial"/>
              <a:buChar char="»"/>
              <a:defRPr sz="4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27" name="Slide Number"/>
          <p:cNvSpPr txBox="1"/>
          <p:nvPr>
            <p:ph type="sldNum" sz="quarter" idx="2"/>
          </p:nvPr>
        </p:nvSpPr>
        <p:spPr>
          <a:xfrm>
            <a:off x="11998693" y="9114113"/>
            <a:ext cx="355869" cy="371347"/>
          </a:xfrm>
          <a:prstGeom prst="rect">
            <a:avLst/>
          </a:prstGeom>
        </p:spPr>
        <p:txBody>
          <a:bodyPr lIns="65022" tIns="65022" rIns="65022" bIns="65022" anchor="ctr"/>
          <a:lstStyle>
            <a:lvl1pPr algn="r" defTabSz="650240">
              <a:defRPr>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4" name="Title Text"/>
          <p:cNvSpPr txBox="1"/>
          <p:nvPr>
            <p:ph type="title"/>
          </p:nvPr>
        </p:nvSpPr>
        <p:spPr>
          <a:xfrm>
            <a:off x="781190" y="152996"/>
            <a:ext cx="11437905" cy="1901451"/>
          </a:xfrm>
          <a:prstGeom prst="rect">
            <a:avLst/>
          </a:prstGeom>
        </p:spPr>
        <p:txBody>
          <a:bodyPr lIns="65022" tIns="65022" rIns="65022" bIns="65022" anchor="b"/>
          <a:lstStyle>
            <a:lvl1pPr defTabSz="1300480">
              <a:defRPr sz="6400">
                <a:solidFill>
                  <a:srgbClr val="2C7C9F"/>
                </a:solidFill>
                <a:latin typeface="News Gothic MT"/>
                <a:ea typeface="News Gothic MT"/>
                <a:cs typeface="News Gothic MT"/>
                <a:sym typeface="News Gothic MT"/>
              </a:defRPr>
            </a:lvl1pPr>
          </a:lstStyle>
          <a:p>
            <a:pPr/>
            <a:r>
              <a:t>Title Text</a:t>
            </a:r>
          </a:p>
        </p:txBody>
      </p:sp>
      <p:sp>
        <p:nvSpPr>
          <p:cNvPr id="235" name="Body Level One…"/>
          <p:cNvSpPr txBox="1"/>
          <p:nvPr>
            <p:ph type="body" sz="half" idx="1"/>
          </p:nvPr>
        </p:nvSpPr>
        <p:spPr>
          <a:xfrm>
            <a:off x="781190" y="2275840"/>
            <a:ext cx="5462018" cy="6177283"/>
          </a:xfrm>
          <a:prstGeom prst="rect">
            <a:avLst/>
          </a:prstGeom>
        </p:spPr>
        <p:txBody>
          <a:bodyPr lIns="65022" tIns="65022" rIns="65022" bIns="65022" anchor="t"/>
          <a:lstStyle>
            <a:lvl1pPr marL="488950" indent="-488950" defTabSz="1300480">
              <a:spcBef>
                <a:spcPts val="2200"/>
              </a:spcBef>
              <a:buClr>
                <a:srgbClr val="6FB7D7"/>
              </a:buClr>
              <a:buSzPct val="110000"/>
              <a:buChar char="●"/>
              <a:defRPr sz="2800">
                <a:solidFill>
                  <a:srgbClr val="595959"/>
                </a:solidFill>
                <a:latin typeface="News Gothic MT"/>
                <a:ea typeface="News Gothic MT"/>
                <a:cs typeface="News Gothic MT"/>
                <a:sym typeface="News Gothic MT"/>
              </a:defRPr>
            </a:lvl1pPr>
            <a:lvl2pPr marL="872772" indent="-523522" defTabSz="1300480">
              <a:spcBef>
                <a:spcPts val="2200"/>
              </a:spcBef>
              <a:buClr>
                <a:srgbClr val="6FB7D7"/>
              </a:buClr>
              <a:buSzPct val="110000"/>
              <a:buChar char="●"/>
              <a:defRPr sz="2800">
                <a:solidFill>
                  <a:srgbClr val="595959"/>
                </a:solidFill>
                <a:latin typeface="News Gothic MT"/>
                <a:ea typeface="News Gothic MT"/>
                <a:cs typeface="News Gothic MT"/>
                <a:sym typeface="News Gothic MT"/>
              </a:defRPr>
            </a:lvl2pPr>
            <a:lvl3pPr marL="1125360" indent="-439561" defTabSz="1300480">
              <a:spcBef>
                <a:spcPts val="2200"/>
              </a:spcBef>
              <a:buClr>
                <a:srgbClr val="6FB7D7"/>
              </a:buClr>
              <a:buSzPct val="110000"/>
              <a:buChar char="●"/>
              <a:defRPr sz="2800">
                <a:solidFill>
                  <a:srgbClr val="595959"/>
                </a:solidFill>
                <a:latin typeface="News Gothic MT"/>
                <a:ea typeface="News Gothic MT"/>
                <a:cs typeface="News Gothic MT"/>
                <a:sym typeface="News Gothic MT"/>
              </a:defRPr>
            </a:lvl3pPr>
            <a:lvl4pPr marL="1427690" indent="-459315" defTabSz="1300480">
              <a:spcBef>
                <a:spcPts val="2200"/>
              </a:spcBef>
              <a:buClr>
                <a:srgbClr val="6FB7D7"/>
              </a:buClr>
              <a:buSzPct val="110000"/>
              <a:buChar char="●"/>
              <a:defRPr sz="2800">
                <a:solidFill>
                  <a:srgbClr val="595959"/>
                </a:solidFill>
                <a:latin typeface="News Gothic MT"/>
                <a:ea typeface="News Gothic MT"/>
                <a:cs typeface="News Gothic MT"/>
                <a:sym typeface="News Gothic MT"/>
              </a:defRPr>
            </a:lvl4pPr>
            <a:lvl5pPr marL="1703210" indent="-439560" defTabSz="1300480">
              <a:spcBef>
                <a:spcPts val="2200"/>
              </a:spcBef>
              <a:buClr>
                <a:srgbClr val="6FB7D7"/>
              </a:buClr>
              <a:buSzPct val="110000"/>
              <a:buChar char="●"/>
              <a:defRPr sz="2800">
                <a:solidFill>
                  <a:srgbClr val="595959"/>
                </a:solidFill>
                <a:latin typeface="News Gothic MT"/>
                <a:ea typeface="News Gothic MT"/>
                <a:cs typeface="News Gothic MT"/>
                <a:sym typeface="News Gothic MT"/>
              </a:defRPr>
            </a:lvl5pPr>
          </a:lstStyle>
          <a:p>
            <a:pPr/>
            <a:r>
              <a:t>Body Level One</a:t>
            </a:r>
          </a:p>
          <a:p>
            <a:pPr lvl="1"/>
            <a:r>
              <a:t>Body Level Two</a:t>
            </a:r>
          </a:p>
          <a:p>
            <a:pPr lvl="2"/>
            <a:r>
              <a:t>Body Level Three</a:t>
            </a:r>
          </a:p>
          <a:p>
            <a:pPr lvl="3"/>
            <a:r>
              <a:t>Body Level Four</a:t>
            </a:r>
          </a:p>
          <a:p>
            <a:pPr lvl="4"/>
            <a:r>
              <a:t>Body Level Five</a:t>
            </a:r>
          </a:p>
        </p:txBody>
      </p:sp>
      <p:sp>
        <p:nvSpPr>
          <p:cNvPr id="236" name="Slide Number"/>
          <p:cNvSpPr txBox="1"/>
          <p:nvPr>
            <p:ph type="sldNum" sz="quarter" idx="2"/>
          </p:nvPr>
        </p:nvSpPr>
        <p:spPr>
          <a:xfrm>
            <a:off x="11792372" y="8762104"/>
            <a:ext cx="849061" cy="845873"/>
          </a:xfrm>
          <a:prstGeom prst="rect">
            <a:avLst/>
          </a:prstGeom>
        </p:spPr>
        <p:txBody>
          <a:bodyPr lIns="65022" tIns="65022" rIns="65022" bIns="65022" anchor="ctr"/>
          <a:lstStyle>
            <a:lvl1pPr algn="r" defTabSz="1300480">
              <a:defRPr b="1" sz="5000">
                <a:solidFill>
                  <a:srgbClr val="FFFFFF"/>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43" name="Title Text"/>
          <p:cNvSpPr txBox="1"/>
          <p:nvPr>
            <p:ph type="title"/>
          </p:nvPr>
        </p:nvSpPr>
        <p:spPr>
          <a:xfrm>
            <a:off x="781188" y="152996"/>
            <a:ext cx="11437906" cy="1901451"/>
          </a:xfrm>
          <a:prstGeom prst="rect">
            <a:avLst/>
          </a:prstGeom>
        </p:spPr>
        <p:txBody>
          <a:bodyPr lIns="65022" tIns="65022" rIns="65022" bIns="65022" anchor="b"/>
          <a:lstStyle>
            <a:lvl1pPr defTabSz="1300480">
              <a:defRPr sz="6400">
                <a:solidFill>
                  <a:srgbClr val="2C7C9F"/>
                </a:solidFill>
                <a:latin typeface="News Gothic MT"/>
                <a:ea typeface="News Gothic MT"/>
                <a:cs typeface="News Gothic MT"/>
                <a:sym typeface="News Gothic MT"/>
              </a:defRPr>
            </a:lvl1pPr>
          </a:lstStyle>
          <a:p>
            <a:pPr/>
            <a:r>
              <a:t>Title Text</a:t>
            </a:r>
          </a:p>
        </p:txBody>
      </p:sp>
      <p:sp>
        <p:nvSpPr>
          <p:cNvPr id="244" name="Body Level One…"/>
          <p:cNvSpPr txBox="1"/>
          <p:nvPr>
            <p:ph type="body" sz="quarter" idx="1"/>
          </p:nvPr>
        </p:nvSpPr>
        <p:spPr>
          <a:xfrm>
            <a:off x="781188" y="2066806"/>
            <a:ext cx="5462018" cy="1067930"/>
          </a:xfrm>
          <a:prstGeom prst="rect">
            <a:avLst/>
          </a:prstGeom>
        </p:spPr>
        <p:txBody>
          <a:bodyPr lIns="65022" tIns="65022" rIns="65022" bIns="65022" anchor="b"/>
          <a:lstStyle>
            <a:lvl1pPr marL="0" indent="0" algn="ctr" defTabSz="1300480">
              <a:spcBef>
                <a:spcPts val="0"/>
              </a:spcBef>
              <a:buSzTx/>
              <a:buNone/>
              <a:defRPr sz="3400">
                <a:solidFill>
                  <a:srgbClr val="6FB7D7"/>
                </a:solidFill>
                <a:latin typeface="News Gothic MT"/>
                <a:ea typeface="News Gothic MT"/>
                <a:cs typeface="News Gothic MT"/>
                <a:sym typeface="News Gothic MT"/>
              </a:defRPr>
            </a:lvl1pPr>
            <a:lvl2pPr marL="0" indent="0" algn="ctr" defTabSz="1300480">
              <a:spcBef>
                <a:spcPts val="0"/>
              </a:spcBef>
              <a:buSzTx/>
              <a:buNone/>
              <a:defRPr sz="3400">
                <a:solidFill>
                  <a:srgbClr val="6FB7D7"/>
                </a:solidFill>
                <a:latin typeface="News Gothic MT"/>
                <a:ea typeface="News Gothic MT"/>
                <a:cs typeface="News Gothic MT"/>
                <a:sym typeface="News Gothic MT"/>
              </a:defRPr>
            </a:lvl2pPr>
            <a:lvl3pPr marL="0" indent="0" algn="ctr" defTabSz="1300480">
              <a:spcBef>
                <a:spcPts val="0"/>
              </a:spcBef>
              <a:buSzTx/>
              <a:buNone/>
              <a:defRPr sz="3400">
                <a:solidFill>
                  <a:srgbClr val="6FB7D7"/>
                </a:solidFill>
                <a:latin typeface="News Gothic MT"/>
                <a:ea typeface="News Gothic MT"/>
                <a:cs typeface="News Gothic MT"/>
                <a:sym typeface="News Gothic MT"/>
              </a:defRPr>
            </a:lvl3pPr>
            <a:lvl4pPr marL="0" indent="0" algn="ctr" defTabSz="1300480">
              <a:spcBef>
                <a:spcPts val="0"/>
              </a:spcBef>
              <a:buSzTx/>
              <a:buNone/>
              <a:defRPr sz="3400">
                <a:solidFill>
                  <a:srgbClr val="6FB7D7"/>
                </a:solidFill>
                <a:latin typeface="News Gothic MT"/>
                <a:ea typeface="News Gothic MT"/>
                <a:cs typeface="News Gothic MT"/>
                <a:sym typeface="News Gothic MT"/>
              </a:defRPr>
            </a:lvl4pPr>
            <a:lvl5pPr marL="0" indent="0" algn="ctr" defTabSz="1300480">
              <a:spcBef>
                <a:spcPts val="0"/>
              </a:spcBef>
              <a:buSzTx/>
              <a:buNone/>
              <a:defRPr sz="3400">
                <a:solidFill>
                  <a:srgbClr val="6FB7D7"/>
                </a:solidFill>
                <a:latin typeface="News Gothic MT"/>
                <a:ea typeface="News Gothic MT"/>
                <a:cs typeface="News Gothic MT"/>
                <a:sym typeface="News Gothic MT"/>
              </a:defRPr>
            </a:lvl5pPr>
          </a:lstStyle>
          <a:p>
            <a:pPr/>
            <a:r>
              <a:t>Body Level One</a:t>
            </a:r>
          </a:p>
          <a:p>
            <a:pPr lvl="1"/>
            <a:r>
              <a:t>Body Level Two</a:t>
            </a:r>
          </a:p>
          <a:p>
            <a:pPr lvl="2"/>
            <a:r>
              <a:t>Body Level Three</a:t>
            </a:r>
          </a:p>
          <a:p>
            <a:pPr lvl="3"/>
            <a:r>
              <a:t>Body Level Four</a:t>
            </a:r>
          </a:p>
          <a:p>
            <a:pPr lvl="4"/>
            <a:r>
              <a:t>Body Level Five</a:t>
            </a:r>
          </a:p>
        </p:txBody>
      </p:sp>
      <p:sp>
        <p:nvSpPr>
          <p:cNvPr id="245" name="Text Placeholder 4"/>
          <p:cNvSpPr/>
          <p:nvPr>
            <p:ph type="body" sz="quarter" idx="13"/>
          </p:nvPr>
        </p:nvSpPr>
        <p:spPr>
          <a:xfrm>
            <a:off x="6757076" y="2066806"/>
            <a:ext cx="5462018" cy="1067930"/>
          </a:xfrm>
          <a:prstGeom prst="rect">
            <a:avLst/>
          </a:prstGeom>
        </p:spPr>
        <p:txBody>
          <a:bodyPr lIns="65022" tIns="65022" rIns="65022" bIns="65022" anchor="b"/>
          <a:lstStyle/>
          <a:p>
            <a:pPr/>
          </a:p>
        </p:txBody>
      </p:sp>
      <p:sp>
        <p:nvSpPr>
          <p:cNvPr id="246" name="Slide Number"/>
          <p:cNvSpPr txBox="1"/>
          <p:nvPr>
            <p:ph type="sldNum" sz="quarter" idx="2"/>
          </p:nvPr>
        </p:nvSpPr>
        <p:spPr>
          <a:xfrm>
            <a:off x="11792372" y="8762104"/>
            <a:ext cx="849061" cy="845873"/>
          </a:xfrm>
          <a:prstGeom prst="rect">
            <a:avLst/>
          </a:prstGeom>
        </p:spPr>
        <p:txBody>
          <a:bodyPr lIns="65022" tIns="65022" rIns="65022" bIns="65022" anchor="ctr"/>
          <a:lstStyle>
            <a:lvl1pPr algn="r" defTabSz="1300480">
              <a:defRPr b="1" sz="5000">
                <a:solidFill>
                  <a:srgbClr val="FFFFFF"/>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253" name="Title Text"/>
          <p:cNvSpPr txBox="1"/>
          <p:nvPr>
            <p:ph type="title"/>
          </p:nvPr>
        </p:nvSpPr>
        <p:spPr>
          <a:xfrm>
            <a:off x="650238" y="390595"/>
            <a:ext cx="11704324" cy="1625603"/>
          </a:xfrm>
          <a:prstGeom prst="rect">
            <a:avLst/>
          </a:prstGeom>
        </p:spPr>
        <p:txBody>
          <a:bodyPr lIns="65021" tIns="65021" rIns="65021" bIns="65021"/>
          <a:lstStyle>
            <a:lvl1pPr defTabSz="650240">
              <a:defRPr sz="6200">
                <a:latin typeface="Calibri"/>
                <a:ea typeface="Calibri"/>
                <a:cs typeface="Calibri"/>
                <a:sym typeface="Calibri"/>
              </a:defRPr>
            </a:lvl1pPr>
          </a:lstStyle>
          <a:p>
            <a:pPr/>
            <a:r>
              <a:t>Title Text</a:t>
            </a:r>
          </a:p>
        </p:txBody>
      </p:sp>
      <p:sp>
        <p:nvSpPr>
          <p:cNvPr id="254" name="Slide Number"/>
          <p:cNvSpPr txBox="1"/>
          <p:nvPr>
            <p:ph type="sldNum" sz="quarter" idx="2"/>
          </p:nvPr>
        </p:nvSpPr>
        <p:spPr>
          <a:xfrm>
            <a:off x="11998698" y="9114115"/>
            <a:ext cx="355865" cy="371343"/>
          </a:xfrm>
          <a:prstGeom prst="rect">
            <a:avLst/>
          </a:prstGeom>
        </p:spPr>
        <p:txBody>
          <a:bodyPr lIns="65021" tIns="65021" rIns="65021" bIns="65021" anchor="ctr"/>
          <a:lstStyle>
            <a:lvl1pPr algn="r" defTabSz="650240">
              <a:defRPr>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261" name="Title Text"/>
          <p:cNvSpPr txBox="1"/>
          <p:nvPr>
            <p:ph type="title"/>
          </p:nvPr>
        </p:nvSpPr>
        <p:spPr>
          <a:xfrm>
            <a:off x="975358" y="3029936"/>
            <a:ext cx="11054083" cy="2090705"/>
          </a:xfrm>
          <a:prstGeom prst="rect">
            <a:avLst/>
          </a:prstGeom>
        </p:spPr>
        <p:txBody>
          <a:bodyPr lIns="65021" tIns="65021" rIns="65021" bIns="65021"/>
          <a:lstStyle>
            <a:lvl1pPr defTabSz="650240">
              <a:defRPr sz="6200">
                <a:latin typeface="Calibri"/>
                <a:ea typeface="Calibri"/>
                <a:cs typeface="Calibri"/>
                <a:sym typeface="Calibri"/>
              </a:defRPr>
            </a:lvl1pPr>
          </a:lstStyle>
          <a:p>
            <a:pPr/>
            <a:r>
              <a:t>Title Text</a:t>
            </a:r>
          </a:p>
        </p:txBody>
      </p:sp>
      <p:sp>
        <p:nvSpPr>
          <p:cNvPr id="262" name="Body Level One…"/>
          <p:cNvSpPr txBox="1"/>
          <p:nvPr>
            <p:ph type="body" sz="quarter" idx="1"/>
          </p:nvPr>
        </p:nvSpPr>
        <p:spPr>
          <a:xfrm>
            <a:off x="1950718" y="5527040"/>
            <a:ext cx="9103364" cy="2492588"/>
          </a:xfrm>
          <a:prstGeom prst="rect">
            <a:avLst/>
          </a:prstGeom>
        </p:spPr>
        <p:txBody>
          <a:bodyPr lIns="65021" tIns="65021" rIns="65021" bIns="65021" anchor="t"/>
          <a:lstStyle>
            <a:lvl1pPr marL="0" indent="0" algn="ctr" defTabSz="650240">
              <a:spcBef>
                <a:spcPts val="900"/>
              </a:spcBef>
              <a:buSzTx/>
              <a:buNone/>
              <a:defRPr sz="4400">
                <a:solidFill>
                  <a:srgbClr val="888888"/>
                </a:solidFill>
                <a:latin typeface="Calibri"/>
                <a:ea typeface="Calibri"/>
                <a:cs typeface="Calibri"/>
                <a:sym typeface="Calibri"/>
              </a:defRPr>
            </a:lvl1pPr>
            <a:lvl2pPr marL="0" indent="0" algn="ctr" defTabSz="650240">
              <a:spcBef>
                <a:spcPts val="900"/>
              </a:spcBef>
              <a:buSzTx/>
              <a:buNone/>
              <a:defRPr sz="4400">
                <a:solidFill>
                  <a:srgbClr val="888888"/>
                </a:solidFill>
                <a:latin typeface="Calibri"/>
                <a:ea typeface="Calibri"/>
                <a:cs typeface="Calibri"/>
                <a:sym typeface="Calibri"/>
              </a:defRPr>
            </a:lvl2pPr>
            <a:lvl3pPr marL="0" indent="0" algn="ctr" defTabSz="650240">
              <a:spcBef>
                <a:spcPts val="900"/>
              </a:spcBef>
              <a:buSzTx/>
              <a:buNone/>
              <a:defRPr sz="4400">
                <a:solidFill>
                  <a:srgbClr val="888888"/>
                </a:solidFill>
                <a:latin typeface="Calibri"/>
                <a:ea typeface="Calibri"/>
                <a:cs typeface="Calibri"/>
                <a:sym typeface="Calibri"/>
              </a:defRPr>
            </a:lvl3pPr>
            <a:lvl4pPr marL="0" indent="0" algn="ctr" defTabSz="650240">
              <a:spcBef>
                <a:spcPts val="900"/>
              </a:spcBef>
              <a:buSzTx/>
              <a:buNone/>
              <a:defRPr sz="4400">
                <a:solidFill>
                  <a:srgbClr val="888888"/>
                </a:solidFill>
                <a:latin typeface="Calibri"/>
                <a:ea typeface="Calibri"/>
                <a:cs typeface="Calibri"/>
                <a:sym typeface="Calibri"/>
              </a:defRPr>
            </a:lvl4pPr>
            <a:lvl5pPr marL="0" indent="0" algn="ctr" defTabSz="650240">
              <a:spcBef>
                <a:spcPts val="900"/>
              </a:spcBef>
              <a:buSzTx/>
              <a:buNone/>
              <a:defRPr sz="4400">
                <a:solidFill>
                  <a:srgbClr val="888888"/>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63" name="Slide Number"/>
          <p:cNvSpPr txBox="1"/>
          <p:nvPr>
            <p:ph type="sldNum" sz="quarter" idx="2"/>
          </p:nvPr>
        </p:nvSpPr>
        <p:spPr>
          <a:xfrm>
            <a:off x="11998698" y="9114115"/>
            <a:ext cx="355865" cy="371343"/>
          </a:xfrm>
          <a:prstGeom prst="rect">
            <a:avLst/>
          </a:prstGeom>
        </p:spPr>
        <p:txBody>
          <a:bodyPr lIns="65021" tIns="65021" rIns="65021" bIns="65021" anchor="ctr"/>
          <a:lstStyle>
            <a:lvl1pPr algn="r" defTabSz="650240">
              <a:defRPr>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270000" y="3225800"/>
            <a:ext cx="10464800" cy="33020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pic>
        <p:nvPicPr>
          <p:cNvPr id="270" name="Picture 7" descr="Picture 7"/>
          <p:cNvPicPr>
            <a:picLocks noChangeAspect="1"/>
          </p:cNvPicPr>
          <p:nvPr/>
        </p:nvPicPr>
        <p:blipFill>
          <a:blip r:embed="rId2">
            <a:extLst/>
          </a:blip>
          <a:stretch>
            <a:fillRect/>
          </a:stretch>
        </p:blipFill>
        <p:spPr>
          <a:xfrm>
            <a:off x="138238" y="8712762"/>
            <a:ext cx="1465608" cy="925278"/>
          </a:xfrm>
          <a:prstGeom prst="rect">
            <a:avLst/>
          </a:prstGeom>
          <a:ln w="12700">
            <a:miter lim="400000"/>
          </a:ln>
        </p:spPr>
      </p:pic>
      <p:sp>
        <p:nvSpPr>
          <p:cNvPr id="271" name="Title Text"/>
          <p:cNvSpPr txBox="1"/>
          <p:nvPr>
            <p:ph type="title"/>
          </p:nvPr>
        </p:nvSpPr>
        <p:spPr>
          <a:xfrm>
            <a:off x="650238" y="390595"/>
            <a:ext cx="11704324" cy="1625603"/>
          </a:xfrm>
          <a:prstGeom prst="rect">
            <a:avLst/>
          </a:prstGeom>
        </p:spPr>
        <p:txBody>
          <a:bodyPr lIns="65022" tIns="65022" rIns="65022" bIns="65022"/>
          <a:lstStyle>
            <a:lvl1pPr defTabSz="650240">
              <a:defRPr sz="6200">
                <a:latin typeface="Calibri"/>
                <a:ea typeface="Calibri"/>
                <a:cs typeface="Calibri"/>
                <a:sym typeface="Calibri"/>
              </a:defRPr>
            </a:lvl1pPr>
          </a:lstStyle>
          <a:p>
            <a:pPr/>
            <a:r>
              <a:t>Title Text</a:t>
            </a:r>
          </a:p>
        </p:txBody>
      </p:sp>
      <p:sp>
        <p:nvSpPr>
          <p:cNvPr id="272" name="Body Level One…"/>
          <p:cNvSpPr txBox="1"/>
          <p:nvPr>
            <p:ph type="body" sz="half" idx="1"/>
          </p:nvPr>
        </p:nvSpPr>
        <p:spPr>
          <a:xfrm>
            <a:off x="650238" y="2275838"/>
            <a:ext cx="5743790" cy="6436928"/>
          </a:xfrm>
          <a:prstGeom prst="rect">
            <a:avLst/>
          </a:prstGeom>
        </p:spPr>
        <p:txBody>
          <a:bodyPr lIns="65022" tIns="65022" rIns="65022" bIns="65022" anchor="t"/>
          <a:lstStyle>
            <a:lvl1pPr marL="465363" indent="-465363" defTabSz="650240">
              <a:spcBef>
                <a:spcPts val="800"/>
              </a:spcBef>
              <a:buSzPct val="100000"/>
              <a:buFont typeface="Arial"/>
              <a:defRPr sz="3800">
                <a:latin typeface="Calibri"/>
                <a:ea typeface="Calibri"/>
                <a:cs typeface="Calibri"/>
                <a:sym typeface="Calibri"/>
              </a:defRPr>
            </a:lvl1pPr>
            <a:lvl2pPr marL="909637" indent="-452437" defTabSz="650240">
              <a:spcBef>
                <a:spcPts val="800"/>
              </a:spcBef>
              <a:buSzPct val="100000"/>
              <a:buFont typeface="Arial"/>
              <a:buChar char="–"/>
              <a:defRPr sz="3800">
                <a:latin typeface="Calibri"/>
                <a:ea typeface="Calibri"/>
                <a:cs typeface="Calibri"/>
                <a:sym typeface="Calibri"/>
              </a:defRPr>
            </a:lvl2pPr>
            <a:lvl3pPr marL="1348738" indent="-434338" defTabSz="650240">
              <a:spcBef>
                <a:spcPts val="800"/>
              </a:spcBef>
              <a:buSzPct val="100000"/>
              <a:buFont typeface="Arial"/>
              <a:defRPr sz="3800">
                <a:latin typeface="Calibri"/>
                <a:ea typeface="Calibri"/>
                <a:cs typeface="Calibri"/>
                <a:sym typeface="Calibri"/>
              </a:defRPr>
            </a:lvl3pPr>
            <a:lvl4pPr marL="1854200" indent="-482600" defTabSz="650240">
              <a:spcBef>
                <a:spcPts val="800"/>
              </a:spcBef>
              <a:buSzPct val="100000"/>
              <a:buFont typeface="Arial"/>
              <a:buChar char="–"/>
              <a:defRPr sz="3800">
                <a:latin typeface="Calibri"/>
                <a:ea typeface="Calibri"/>
                <a:cs typeface="Calibri"/>
                <a:sym typeface="Calibri"/>
              </a:defRPr>
            </a:lvl4pPr>
            <a:lvl5pPr marL="2311400" indent="-482600" defTabSz="650240">
              <a:spcBef>
                <a:spcPts val="800"/>
              </a:spcBef>
              <a:buSzPct val="100000"/>
              <a:buFont typeface="Arial"/>
              <a:buChar char="»"/>
              <a:defRPr sz="38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73" name="Slide Number"/>
          <p:cNvSpPr txBox="1"/>
          <p:nvPr>
            <p:ph type="sldNum" sz="quarter" idx="2"/>
          </p:nvPr>
        </p:nvSpPr>
        <p:spPr>
          <a:xfrm>
            <a:off x="11998696" y="9114115"/>
            <a:ext cx="355867" cy="371345"/>
          </a:xfrm>
          <a:prstGeom prst="rect">
            <a:avLst/>
          </a:prstGeom>
        </p:spPr>
        <p:txBody>
          <a:bodyPr lIns="65022" tIns="65022" rIns="65022" bIns="65022" anchor="ctr"/>
          <a:lstStyle>
            <a:lvl1pPr algn="r" defTabSz="65024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280" name="Image"/>
          <p:cNvSpPr/>
          <p:nvPr>
            <p:ph type="pic" sz="half" idx="13"/>
          </p:nvPr>
        </p:nvSpPr>
        <p:spPr>
          <a:xfrm>
            <a:off x="6718300" y="635000"/>
            <a:ext cx="5334000" cy="8216900"/>
          </a:xfrm>
          <a:prstGeom prst="rect">
            <a:avLst/>
          </a:prstGeom>
        </p:spPr>
        <p:txBody>
          <a:bodyPr lIns="91439" tIns="45719" rIns="91439" bIns="45719" anchor="t">
            <a:noAutofit/>
          </a:bodyPr>
          <a:lstStyle/>
          <a:p>
            <a:pPr/>
          </a:p>
        </p:txBody>
      </p:sp>
      <p:sp>
        <p:nvSpPr>
          <p:cNvPr id="281" name="Title Text"/>
          <p:cNvSpPr txBox="1"/>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282" name="Body Level One…"/>
          <p:cNvSpPr txBox="1"/>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28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90" name="Title Text"/>
          <p:cNvSpPr txBox="1"/>
          <p:nvPr>
            <p:ph type="title"/>
          </p:nvPr>
        </p:nvSpPr>
        <p:spPr>
          <a:xfrm>
            <a:off x="650239" y="390596"/>
            <a:ext cx="11704322" cy="1625601"/>
          </a:xfrm>
          <a:prstGeom prst="rect">
            <a:avLst/>
          </a:prstGeom>
        </p:spPr>
        <p:txBody>
          <a:bodyPr lIns="65023" tIns="65023" rIns="65023" bIns="65023"/>
          <a:lstStyle>
            <a:lvl1pPr defTabSz="650240">
              <a:defRPr sz="6200">
                <a:latin typeface="Calibri"/>
                <a:ea typeface="Calibri"/>
                <a:cs typeface="Calibri"/>
                <a:sym typeface="Calibri"/>
              </a:defRPr>
            </a:lvl1pPr>
          </a:lstStyle>
          <a:p>
            <a:pPr/>
            <a:r>
              <a:t>Title Text</a:t>
            </a:r>
          </a:p>
        </p:txBody>
      </p:sp>
      <p:sp>
        <p:nvSpPr>
          <p:cNvPr id="291" name="Body Level One…"/>
          <p:cNvSpPr txBox="1"/>
          <p:nvPr>
            <p:ph type="body" idx="1"/>
          </p:nvPr>
        </p:nvSpPr>
        <p:spPr>
          <a:xfrm>
            <a:off x="650239" y="2275839"/>
            <a:ext cx="11704322" cy="6436927"/>
          </a:xfrm>
          <a:prstGeom prst="rect">
            <a:avLst/>
          </a:prstGeom>
        </p:spPr>
        <p:txBody>
          <a:bodyPr lIns="65023" tIns="65023" rIns="65023" bIns="65023" anchor="t"/>
          <a:lstStyle>
            <a:lvl1pPr marL="471487" indent="-471487" defTabSz="650240">
              <a:spcBef>
                <a:spcPts val="1000"/>
              </a:spcBef>
              <a:buSzPct val="100000"/>
              <a:buFont typeface="Arial"/>
              <a:defRPr sz="4400">
                <a:latin typeface="Calibri"/>
                <a:ea typeface="Calibri"/>
                <a:cs typeface="Calibri"/>
                <a:sym typeface="Calibri"/>
              </a:defRPr>
            </a:lvl1pPr>
            <a:lvl2pPr marL="906235" indent="-449035" defTabSz="650240">
              <a:spcBef>
                <a:spcPts val="1000"/>
              </a:spcBef>
              <a:buSzPct val="100000"/>
              <a:buFont typeface="Arial"/>
              <a:buChar char="–"/>
              <a:defRPr sz="4400">
                <a:latin typeface="Calibri"/>
                <a:ea typeface="Calibri"/>
                <a:cs typeface="Calibri"/>
                <a:sym typeface="Calibri"/>
              </a:defRPr>
            </a:lvl2pPr>
            <a:lvl3pPr indent="-419100" defTabSz="650240">
              <a:spcBef>
                <a:spcPts val="1000"/>
              </a:spcBef>
              <a:buSzPct val="100000"/>
              <a:buFont typeface="Arial"/>
              <a:defRPr sz="4400">
                <a:latin typeface="Calibri"/>
                <a:ea typeface="Calibri"/>
                <a:cs typeface="Calibri"/>
                <a:sym typeface="Calibri"/>
              </a:defRPr>
            </a:lvl3pPr>
            <a:lvl4pPr marL="1874520" indent="-502920" defTabSz="650240">
              <a:spcBef>
                <a:spcPts val="1000"/>
              </a:spcBef>
              <a:buSzPct val="100000"/>
              <a:buFont typeface="Arial"/>
              <a:buChar char="–"/>
              <a:defRPr sz="4400">
                <a:latin typeface="Calibri"/>
                <a:ea typeface="Calibri"/>
                <a:cs typeface="Calibri"/>
                <a:sym typeface="Calibri"/>
              </a:defRPr>
            </a:lvl4pPr>
            <a:lvl5pPr marL="2331720" indent="-502920" defTabSz="650240">
              <a:spcBef>
                <a:spcPts val="1000"/>
              </a:spcBef>
              <a:buSzPct val="100000"/>
              <a:buFont typeface="Arial"/>
              <a:buChar char="»"/>
              <a:defRPr sz="4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92" name="Slide Number"/>
          <p:cNvSpPr txBox="1"/>
          <p:nvPr>
            <p:ph type="sldNum" sz="quarter" idx="2"/>
          </p:nvPr>
        </p:nvSpPr>
        <p:spPr>
          <a:xfrm>
            <a:off x="11998689" y="9114112"/>
            <a:ext cx="355871" cy="371349"/>
          </a:xfrm>
          <a:prstGeom prst="rect">
            <a:avLst/>
          </a:prstGeom>
        </p:spPr>
        <p:txBody>
          <a:bodyPr lIns="65023" tIns="65023" rIns="65023" bIns="65023" anchor="ctr"/>
          <a:lstStyle>
            <a:lvl1pPr algn="r" defTabSz="65024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299" name="Title Text"/>
          <p:cNvSpPr txBox="1"/>
          <p:nvPr>
            <p:ph type="title"/>
          </p:nvPr>
        </p:nvSpPr>
        <p:spPr>
          <a:xfrm>
            <a:off x="650239" y="390596"/>
            <a:ext cx="11704322" cy="1625601"/>
          </a:xfrm>
          <a:prstGeom prst="rect">
            <a:avLst/>
          </a:prstGeom>
        </p:spPr>
        <p:txBody>
          <a:bodyPr lIns="65023" tIns="65023" rIns="65023" bIns="65023"/>
          <a:lstStyle>
            <a:lvl1pPr defTabSz="650240">
              <a:defRPr sz="6200">
                <a:latin typeface="Calibri"/>
                <a:ea typeface="Calibri"/>
                <a:cs typeface="Calibri"/>
                <a:sym typeface="Calibri"/>
              </a:defRPr>
            </a:lvl1pPr>
          </a:lstStyle>
          <a:p>
            <a:pPr/>
            <a:r>
              <a:t>Title Text</a:t>
            </a:r>
          </a:p>
        </p:txBody>
      </p:sp>
      <p:sp>
        <p:nvSpPr>
          <p:cNvPr id="300" name="Body Level One…"/>
          <p:cNvSpPr txBox="1"/>
          <p:nvPr>
            <p:ph type="body" sz="half" idx="1"/>
          </p:nvPr>
        </p:nvSpPr>
        <p:spPr>
          <a:xfrm>
            <a:off x="650239" y="2275839"/>
            <a:ext cx="5743788" cy="6436927"/>
          </a:xfrm>
          <a:prstGeom prst="rect">
            <a:avLst/>
          </a:prstGeom>
        </p:spPr>
        <p:txBody>
          <a:bodyPr lIns="65023" tIns="65023" rIns="65023" bIns="65023" anchor="t"/>
          <a:lstStyle>
            <a:lvl1pPr marL="465364" indent="-465364" defTabSz="650240">
              <a:spcBef>
                <a:spcPts val="900"/>
              </a:spcBef>
              <a:buSzPct val="100000"/>
              <a:buFont typeface="Arial"/>
              <a:defRPr sz="3800">
                <a:latin typeface="Calibri"/>
                <a:ea typeface="Calibri"/>
                <a:cs typeface="Calibri"/>
                <a:sym typeface="Calibri"/>
              </a:defRPr>
            </a:lvl1pPr>
            <a:lvl2pPr marL="909637" indent="-452437" defTabSz="650240">
              <a:spcBef>
                <a:spcPts val="900"/>
              </a:spcBef>
              <a:buSzPct val="100000"/>
              <a:buFont typeface="Arial"/>
              <a:buChar char="–"/>
              <a:defRPr sz="3800">
                <a:latin typeface="Calibri"/>
                <a:ea typeface="Calibri"/>
                <a:cs typeface="Calibri"/>
                <a:sym typeface="Calibri"/>
              </a:defRPr>
            </a:lvl2pPr>
            <a:lvl3pPr marL="1348739" indent="-434339" defTabSz="650240">
              <a:spcBef>
                <a:spcPts val="900"/>
              </a:spcBef>
              <a:buSzPct val="100000"/>
              <a:buFont typeface="Arial"/>
              <a:defRPr sz="3800">
                <a:latin typeface="Calibri"/>
                <a:ea typeface="Calibri"/>
                <a:cs typeface="Calibri"/>
                <a:sym typeface="Calibri"/>
              </a:defRPr>
            </a:lvl3pPr>
            <a:lvl4pPr marL="1854200" indent="-482600" defTabSz="650240">
              <a:spcBef>
                <a:spcPts val="900"/>
              </a:spcBef>
              <a:buSzPct val="100000"/>
              <a:buFont typeface="Arial"/>
              <a:buChar char="–"/>
              <a:defRPr sz="3800">
                <a:latin typeface="Calibri"/>
                <a:ea typeface="Calibri"/>
                <a:cs typeface="Calibri"/>
                <a:sym typeface="Calibri"/>
              </a:defRPr>
            </a:lvl4pPr>
            <a:lvl5pPr marL="2311400" indent="-482600" defTabSz="650240">
              <a:spcBef>
                <a:spcPts val="900"/>
              </a:spcBef>
              <a:buSzPct val="100000"/>
              <a:buFont typeface="Arial"/>
              <a:buChar char="»"/>
              <a:defRPr sz="38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301" name="Slide Number"/>
          <p:cNvSpPr txBox="1"/>
          <p:nvPr>
            <p:ph type="sldNum" sz="quarter" idx="2"/>
          </p:nvPr>
        </p:nvSpPr>
        <p:spPr>
          <a:xfrm>
            <a:off x="11998689" y="9114112"/>
            <a:ext cx="355871" cy="371349"/>
          </a:xfrm>
          <a:prstGeom prst="rect">
            <a:avLst/>
          </a:prstGeom>
        </p:spPr>
        <p:txBody>
          <a:bodyPr lIns="65023" tIns="65023" rIns="65023" bIns="65023" anchor="ctr"/>
          <a:lstStyle>
            <a:lvl1pPr algn="r" defTabSz="65024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308" name="Title Text"/>
          <p:cNvSpPr txBox="1"/>
          <p:nvPr>
            <p:ph type="title"/>
          </p:nvPr>
        </p:nvSpPr>
        <p:spPr>
          <a:xfrm>
            <a:off x="952500" y="444500"/>
            <a:ext cx="11099800" cy="2159000"/>
          </a:xfrm>
          <a:prstGeom prst="rect">
            <a:avLst/>
          </a:prstGeom>
        </p:spPr>
        <p:txBody>
          <a:bodyPr/>
          <a:lstStyle>
            <a:lvl1pPr>
              <a:defRPr>
                <a:latin typeface="Helvetica Light"/>
                <a:ea typeface="Helvetica Light"/>
                <a:cs typeface="Helvetica Light"/>
                <a:sym typeface="Helvetica Light"/>
              </a:defRPr>
            </a:lvl1pPr>
          </a:lstStyle>
          <a:p>
            <a:pPr/>
            <a:r>
              <a:t>Title Text</a:t>
            </a:r>
          </a:p>
        </p:txBody>
      </p:sp>
      <p:sp>
        <p:nvSpPr>
          <p:cNvPr id="309" name="Body Level One…"/>
          <p:cNvSpPr txBox="1"/>
          <p:nvPr>
            <p:ph type="body" idx="1"/>
          </p:nvPr>
        </p:nvSpPr>
        <p:spPr>
          <a:xfrm>
            <a:off x="952500" y="2603500"/>
            <a:ext cx="11099800" cy="6286500"/>
          </a:xfrm>
          <a:prstGeom prst="rect">
            <a:avLst/>
          </a:prstGeom>
        </p:spPr>
        <p:txBody>
          <a:bodyPr/>
          <a:lstStyle>
            <a:lvl1pPr>
              <a:buSzPct val="75000"/>
              <a:defRPr sz="3600">
                <a:latin typeface="Helvetica Light"/>
                <a:ea typeface="Helvetica Light"/>
                <a:cs typeface="Helvetica Light"/>
                <a:sym typeface="Helvetica Light"/>
              </a:defRPr>
            </a:lvl1pPr>
            <a:lvl2pPr>
              <a:buSzPct val="75000"/>
              <a:defRPr sz="3600">
                <a:latin typeface="Helvetica Light"/>
                <a:ea typeface="Helvetica Light"/>
                <a:cs typeface="Helvetica Light"/>
                <a:sym typeface="Helvetica Light"/>
              </a:defRPr>
            </a:lvl2pPr>
            <a:lvl3pPr>
              <a:buSzPct val="75000"/>
              <a:defRPr sz="3600">
                <a:latin typeface="Helvetica Light"/>
                <a:ea typeface="Helvetica Light"/>
                <a:cs typeface="Helvetica Light"/>
                <a:sym typeface="Helvetica Light"/>
              </a:defRPr>
            </a:lvl3pPr>
            <a:lvl4pPr>
              <a:buSzPct val="75000"/>
              <a:defRPr sz="3600">
                <a:latin typeface="Helvetica Light"/>
                <a:ea typeface="Helvetica Light"/>
                <a:cs typeface="Helvetica Light"/>
                <a:sym typeface="Helvetica Light"/>
              </a:defRPr>
            </a:lvl4pPr>
            <a:lvl5pPr>
              <a:buSzPct val="75000"/>
              <a:defRPr sz="3600">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310" name="Slide Number"/>
          <p:cNvSpPr txBox="1"/>
          <p:nvPr>
            <p:ph type="sldNum" sz="quarter" idx="2"/>
          </p:nvPr>
        </p:nvSpPr>
        <p:spPr>
          <a:xfrm>
            <a:off x="6311798" y="9251950"/>
            <a:ext cx="368504" cy="381000"/>
          </a:xfrm>
          <a:prstGeom prst="rect">
            <a:avLst/>
          </a:prstGeom>
        </p:spPr>
        <p:txBody>
          <a:bodyPr/>
          <a:lstStyle>
            <a:lvl1pPr>
              <a:defRPr sz="1800">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317" name="Image"/>
          <p:cNvSpPr/>
          <p:nvPr>
            <p:ph type="pic" sz="half" idx="13"/>
          </p:nvPr>
        </p:nvSpPr>
        <p:spPr>
          <a:xfrm>
            <a:off x="6718300" y="2603500"/>
            <a:ext cx="5334000" cy="6286500"/>
          </a:xfrm>
          <a:prstGeom prst="rect">
            <a:avLst/>
          </a:prstGeom>
        </p:spPr>
        <p:txBody>
          <a:bodyPr lIns="91439" tIns="45719" rIns="91439" bIns="45719" anchor="t">
            <a:noAutofit/>
          </a:bodyPr>
          <a:lstStyle/>
          <a:p>
            <a:pPr/>
          </a:p>
        </p:txBody>
      </p:sp>
      <p:sp>
        <p:nvSpPr>
          <p:cNvPr id="318" name="Title Text"/>
          <p:cNvSpPr txBox="1"/>
          <p:nvPr>
            <p:ph type="title"/>
          </p:nvPr>
        </p:nvSpPr>
        <p:spPr>
          <a:xfrm>
            <a:off x="952500" y="444500"/>
            <a:ext cx="11099800" cy="2159000"/>
          </a:xfrm>
          <a:prstGeom prst="rect">
            <a:avLst/>
          </a:prstGeom>
        </p:spPr>
        <p:txBody>
          <a:bodyPr/>
          <a:lstStyle>
            <a:lvl1pPr>
              <a:defRPr>
                <a:latin typeface="Helvetica Light"/>
                <a:ea typeface="Helvetica Light"/>
                <a:cs typeface="Helvetica Light"/>
                <a:sym typeface="Helvetica Light"/>
              </a:defRPr>
            </a:lvl1pPr>
          </a:lstStyle>
          <a:p>
            <a:pPr/>
            <a:r>
              <a:t>Title Text</a:t>
            </a:r>
          </a:p>
        </p:txBody>
      </p:sp>
      <p:sp>
        <p:nvSpPr>
          <p:cNvPr id="319" name="Body Level One…"/>
          <p:cNvSpPr txBox="1"/>
          <p:nvPr>
            <p:ph type="body" sz="half" idx="1"/>
          </p:nvPr>
        </p:nvSpPr>
        <p:spPr>
          <a:xfrm>
            <a:off x="952500" y="2603500"/>
            <a:ext cx="5334000" cy="6286500"/>
          </a:xfrm>
          <a:prstGeom prst="rect">
            <a:avLst/>
          </a:prstGeom>
        </p:spPr>
        <p:txBody>
          <a:bodyPr/>
          <a:lstStyle>
            <a:lvl1pPr marL="342900" indent="-342900">
              <a:spcBef>
                <a:spcPts val="3200"/>
              </a:spcBef>
              <a:buSzPct val="75000"/>
              <a:defRPr sz="2800">
                <a:latin typeface="Helvetica Light"/>
                <a:ea typeface="Helvetica Light"/>
                <a:cs typeface="Helvetica Light"/>
                <a:sym typeface="Helvetica Light"/>
              </a:defRPr>
            </a:lvl1pPr>
            <a:lvl2pPr marL="685800" indent="-342900">
              <a:spcBef>
                <a:spcPts val="3200"/>
              </a:spcBef>
              <a:buSzPct val="75000"/>
              <a:defRPr sz="2800">
                <a:latin typeface="Helvetica Light"/>
                <a:ea typeface="Helvetica Light"/>
                <a:cs typeface="Helvetica Light"/>
                <a:sym typeface="Helvetica Light"/>
              </a:defRPr>
            </a:lvl2pPr>
            <a:lvl3pPr marL="1028700" indent="-342900">
              <a:spcBef>
                <a:spcPts val="3200"/>
              </a:spcBef>
              <a:buSzPct val="75000"/>
              <a:defRPr sz="2800">
                <a:latin typeface="Helvetica Light"/>
                <a:ea typeface="Helvetica Light"/>
                <a:cs typeface="Helvetica Light"/>
                <a:sym typeface="Helvetica Light"/>
              </a:defRPr>
            </a:lvl3pPr>
            <a:lvl4pPr marL="1371600" indent="-342900">
              <a:spcBef>
                <a:spcPts val="3200"/>
              </a:spcBef>
              <a:buSzPct val="75000"/>
              <a:defRPr sz="2800">
                <a:latin typeface="Helvetica Light"/>
                <a:ea typeface="Helvetica Light"/>
                <a:cs typeface="Helvetica Light"/>
                <a:sym typeface="Helvetica Light"/>
              </a:defRPr>
            </a:lvl4pPr>
            <a:lvl5pPr marL="1714500" indent="-342900">
              <a:spcBef>
                <a:spcPts val="3200"/>
              </a:spcBef>
              <a:buSzPct val="75000"/>
              <a:defRPr sz="2800">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320" name="Slide Number"/>
          <p:cNvSpPr txBox="1"/>
          <p:nvPr>
            <p:ph type="sldNum" sz="quarter" idx="2"/>
          </p:nvPr>
        </p:nvSpPr>
        <p:spPr>
          <a:xfrm>
            <a:off x="6311798" y="9251950"/>
            <a:ext cx="368504" cy="381000"/>
          </a:xfrm>
          <a:prstGeom prst="rect">
            <a:avLst/>
          </a:prstGeom>
        </p:spPr>
        <p:txBody>
          <a:bodyPr/>
          <a:lstStyle>
            <a:lvl1pPr>
              <a:defRPr sz="1800">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718300" y="635000"/>
            <a:ext cx="5334000" cy="8216900"/>
          </a:xfrm>
          <a:prstGeom prst="rect">
            <a:avLst/>
          </a:prstGeom>
        </p:spPr>
        <p:txBody>
          <a:bodyPr lIns="91439" tIns="45719" rIns="91439" bIns="45719" anchor="t">
            <a:noAutofit/>
          </a:bodyPr>
          <a:lstStyle/>
          <a:p>
            <a:pPr/>
          </a:p>
        </p:txBody>
      </p:sp>
      <p:sp>
        <p:nvSpPr>
          <p:cNvPr id="39" name="Title Text"/>
          <p:cNvSpPr txBox="1"/>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Body Level One…"/>
          <p:cNvSpPr txBox="1"/>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718300" y="2590800"/>
            <a:ext cx="5334000" cy="62865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718300" y="5092700"/>
            <a:ext cx="5334000" cy="3771900"/>
          </a:xfrm>
          <a:prstGeom prst="rect">
            <a:avLst/>
          </a:prstGeom>
        </p:spPr>
        <p:txBody>
          <a:bodyPr lIns="91439" tIns="45719" rIns="91439" bIns="45719" anchor="t">
            <a:noAutofit/>
          </a:bodyPr>
          <a:lstStyle/>
          <a:p>
            <a:pPr/>
          </a:p>
        </p:txBody>
      </p:sp>
      <p:sp>
        <p:nvSpPr>
          <p:cNvPr id="84" name="Image"/>
          <p:cNvSpPr/>
          <p:nvPr>
            <p:ph type="pic" sz="quarter" idx="14"/>
          </p:nvPr>
        </p:nvSpPr>
        <p:spPr>
          <a:xfrm>
            <a:off x="6718300" y="889000"/>
            <a:ext cx="5334000" cy="3771900"/>
          </a:xfrm>
          <a:prstGeom prst="rect">
            <a:avLst/>
          </a:prstGeom>
        </p:spPr>
        <p:txBody>
          <a:bodyPr lIns="91439" tIns="45719" rIns="91439" bIns="45719" anchor="t">
            <a:noAutofit/>
          </a:bodyPr>
          <a:lstStyle/>
          <a:p>
            <a:pPr/>
          </a:p>
        </p:txBody>
      </p:sp>
      <p:sp>
        <p:nvSpPr>
          <p:cNvPr id="85" name="Image"/>
          <p:cNvSpPr/>
          <p:nvPr>
            <p:ph type="pic" sz="half" idx="15"/>
          </p:nvPr>
        </p:nvSpPr>
        <p:spPr>
          <a:xfrm>
            <a:off x="952500" y="889000"/>
            <a:ext cx="5334000" cy="79756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 Id="rId31" Type="http://schemas.openxmlformats.org/officeDocument/2006/relationships/slideLayout" Target="../slideLayouts/slideLayout30.xml"/><Relationship Id="rId32" Type="http://schemas.openxmlformats.org/officeDocument/2006/relationships/slideLayout" Target="../slideLayouts/slideLayout31.xml"/><Relationship Id="rId33" Type="http://schemas.openxmlformats.org/officeDocument/2006/relationships/slideLayout" Target="../slideLayouts/slideLayout32.xml"/><Relationship Id="rId34" Type="http://schemas.openxmlformats.org/officeDocument/2006/relationships/slideLayout" Target="../slideLayouts/slideLayout33.xml"/><Relationship Id="rId35" Type="http://schemas.openxmlformats.org/officeDocument/2006/relationships/slideLayout" Target="../slideLayouts/slideLayout34.xml"/><Relationship Id="rId36"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lide Number"/>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b="0" sz="1600">
                <a:latin typeface="Helvetica Neue Light"/>
                <a:ea typeface="Helvetica Neue Light"/>
                <a:cs typeface="Helvetica Neue Light"/>
                <a:sym typeface="Helvetica Neue Light"/>
              </a:defRPr>
            </a:lvl1pPr>
          </a:lstStyle>
          <a:p>
            <a:pPr/>
            <a:fld id="{86CB4B4D-7CA3-9044-876B-883B54F8677D}" type="slidenum"/>
          </a:p>
        </p:txBody>
      </p:sp>
      <p:sp>
        <p:nvSpPr>
          <p:cNvPr id="4" name="Body Level One…"/>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gilb.com" TargetMode="External"/><Relationship Id="rId3" Type="http://schemas.openxmlformats.org/officeDocument/2006/relationships/image" Target="../media/image3.png"/><Relationship Id="rId4" Type="http://schemas.openxmlformats.org/officeDocument/2006/relationships/hyperlink" Target="http://tinyurl.com/NFP8MARS" TargetMode="External"/><Relationship Id="rId5"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xml"/><Relationship Id="rId3" Type="http://schemas.openxmlformats.org/officeDocument/2006/relationships/image" Target="../media/image1.jpeg"/><Relationship Id="rId4" Type="http://schemas.openxmlformats.org/officeDocument/2006/relationships/image" Target="../media/image16.png"/><Relationship Id="rId5" Type="http://schemas.openxmlformats.org/officeDocument/2006/relationships/hyperlink" Target="mailto:tom@gilb.com" TargetMode="External"/><Relationship Id="rId6" Type="http://schemas.openxmlformats.org/officeDocument/2006/relationships/image" Target="../media/image17.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hyperlink" Target="http://gilb.com" TargetMode="External"/><Relationship Id="rId3" Type="http://schemas.openxmlformats.org/officeDocument/2006/relationships/image" Target="../media/image1.jpeg"/><Relationship Id="rId4" Type="http://schemas.openxmlformats.org/officeDocument/2006/relationships/image" Target="../media/image18.png"/><Relationship Id="rId5" Type="http://schemas.openxmlformats.org/officeDocument/2006/relationships/image" Target="../media/image19.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hyperlink" Target="http://gilb.com" TargetMode="External"/><Relationship Id="rId3" Type="http://schemas.openxmlformats.org/officeDocument/2006/relationships/image" Target="../media/image1.jpeg"/><Relationship Id="rId4" Type="http://schemas.openxmlformats.org/officeDocument/2006/relationships/image" Target="../media/image18.png"/><Relationship Id="rId5" Type="http://schemas.openxmlformats.org/officeDocument/2006/relationships/image" Target="../media/image19.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5.jpeg"/><Relationship Id="rId6" Type="http://schemas.openxmlformats.org/officeDocument/2006/relationships/image" Target="../media/image8.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6.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2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2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2.png"/><Relationship Id="rId4" Type="http://schemas.openxmlformats.org/officeDocument/2006/relationships/image" Target="../media/image23.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3.xml"/><Relationship Id="rId3" Type="http://schemas.openxmlformats.org/officeDocument/2006/relationships/image" Target="../media/image24.png"/><Relationship Id="rId4" Type="http://schemas.openxmlformats.org/officeDocument/2006/relationships/image" Target="../media/image25.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4.xml"/><Relationship Id="rId3" Type="http://schemas.openxmlformats.org/officeDocument/2006/relationships/hyperlink" Target="mailto:erik.simmons@construx.com" TargetMode="External"/><Relationship Id="rId4" Type="http://schemas.openxmlformats.org/officeDocument/2006/relationships/image" Target="../media/image26.png"/><Relationship Id="rId5" Type="http://schemas.openxmlformats.org/officeDocument/2006/relationships/image" Target="../media/image2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xml"/><Relationship Id="rId3" Type="http://schemas.openxmlformats.org/officeDocument/2006/relationships/image" Target="../media/image2.jpeg"/><Relationship Id="rId4" Type="http://schemas.openxmlformats.org/officeDocument/2006/relationships/hyperlink" Target="http://gilb.com" TargetMode="External"/><Relationship Id="rId5" Type="http://schemas.openxmlformats.org/officeDocument/2006/relationships/image" Target="../media/image3.jpe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image" Target="../media/image28.png"/><Relationship Id="rId4" Type="http://schemas.openxmlformats.org/officeDocument/2006/relationships/image" Target="../media/image7.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9.png"/><Relationship Id="rId3" Type="http://schemas.openxmlformats.org/officeDocument/2006/relationships/hyperlink" Target="mailto:tom@Gilb.com" TargetMode="Externa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0.png"/><Relationship Id="rId3" Type="http://schemas.openxmlformats.org/officeDocument/2006/relationships/hyperlink" Target="https://www.youtube.com/watch?v=Ozpek_FrOPs" TargetMode="External"/></Relationships>

</file>

<file path=ppt/slides/_rels/slide23.xml.rels><?xml version="1.0" encoding="UTF-8"?>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29.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 Id="rId3" Type="http://schemas.openxmlformats.org/officeDocument/2006/relationships/image" Target="../media/image32.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image" Target="../media/image32.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 Id="rId3" Type="http://schemas.openxmlformats.org/officeDocument/2006/relationships/image" Target="../media/image32.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 Id="rId3" Type="http://schemas.openxmlformats.org/officeDocument/2006/relationships/image" Target="../media/image3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 Id="rId3" Type="http://schemas.openxmlformats.org/officeDocument/2006/relationships/image" Target="../media/image32.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 Id="rId3" Type="http://schemas.openxmlformats.org/officeDocument/2006/relationships/image" Target="../media/image33.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2.xml"/><Relationship Id="rId3" Type="http://schemas.openxmlformats.org/officeDocument/2006/relationships/image" Target="../media/image34.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5.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3.xml"/><Relationship Id="rId3" Type="http://schemas.openxmlformats.org/officeDocument/2006/relationships/image" Target="../media/image36.png"/><Relationship Id="rId4" Type="http://schemas.openxmlformats.org/officeDocument/2006/relationships/image" Target="../media/image37.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chart" Target="../charts/chart1.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0.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8.png"/><Relationship Id="rId3" Type="http://schemas.openxmlformats.org/officeDocument/2006/relationships/image" Target="../media/image39.png"/><Relationship Id="rId4" Type="http://schemas.openxmlformats.org/officeDocument/2006/relationships/image" Target="../media/image40.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5.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41.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21.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21.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21.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21.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4.xml"/><Relationship Id="rId3" Type="http://schemas.openxmlformats.org/officeDocument/2006/relationships/hyperlink" Target="http://www.gilb.com/dl24" TargetMode="External"/></Relationships>

</file>

<file path=ppt/slides/_rels/slide5.xml.rels><?xml version="1.0" encoding="UTF-8"?>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9.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2.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21.xml"/></Relationships>

</file>

<file path=ppt/slides/_rels/slide5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4.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5.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6.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7.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8.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9.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50.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0.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51.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52.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53.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54.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55.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56.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5.xml"/></Relationships>

</file>

<file path=ppt/slides/_rels/slide68.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6.xml"/></Relationships>

</file>

<file path=ppt/slides/_rels/slide69.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7.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1.png"/><Relationship Id="rId3" Type="http://schemas.openxmlformats.org/officeDocument/2006/relationships/image" Target="../media/image12.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41.png"/></Relationships>

</file>

<file path=ppt/slides/_rels/slide71.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8.xml"/></Relationships>

</file>

<file path=ppt/slides/_rels/slide72.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9.xml"/></Relationships>

</file>

<file path=ppt/slides/_rels/slide73.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0.xml"/></Relationships>

</file>

<file path=ppt/slides/_rels/slide74.xml.rels><?xml version="1.0" encoding="UTF-8"?>
<Relationships xmlns="http://schemas.openxmlformats.org/package/2006/relationships"><Relationship Id="rId1" Type="http://schemas.openxmlformats.org/officeDocument/2006/relationships/slideLayout" Target="../slideLayouts/slideLayout27.xml"/></Relationships>

</file>

<file path=ppt/slides/_rels/slide75.xml.rels><?xml version="1.0" encoding="UTF-8"?>
<Relationships xmlns="http://schemas.openxmlformats.org/package/2006/relationships"><Relationship Id="rId1" Type="http://schemas.openxmlformats.org/officeDocument/2006/relationships/slideLayout" Target="../slideLayouts/slideLayout26.xml"/></Relationships>

</file>

<file path=ppt/slides/_rels/slide76.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1.xml"/></Relationships>

</file>

<file path=ppt/slides/_rels/slide77.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2.xml"/><Relationship Id="rId3" Type="http://schemas.openxmlformats.org/officeDocument/2006/relationships/image" Target="../media/image57.png"/></Relationships>

</file>

<file path=ppt/slides/_rels/slide78.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3.xml"/><Relationship Id="rId3" Type="http://schemas.openxmlformats.org/officeDocument/2006/relationships/image" Target="../media/image58.png"/></Relationships>

</file>

<file path=ppt/slides/_rels/slide79.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4.xml"/><Relationship Id="rId3" Type="http://schemas.openxmlformats.org/officeDocument/2006/relationships/image" Target="../media/image59.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hyperlink" Target="http://concepts.gilb.com/dl931" TargetMode="External"/></Relationships>

</file>

<file path=ppt/slides/_rels/slide80.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5.xml"/><Relationship Id="rId3" Type="http://schemas.openxmlformats.org/officeDocument/2006/relationships/image" Target="../media/image60.png"/></Relationships>

</file>

<file path=ppt/slides/_rels/slide81.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6.xml"/><Relationship Id="rId3" Type="http://schemas.openxmlformats.org/officeDocument/2006/relationships/image" Target="../media/image61.png"/></Relationships>

</file>

<file path=ppt/slides/_rels/slide82.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7.xml"/></Relationships>

</file>

<file path=ppt/slides/_rels/slide83.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8.xml"/></Relationships>

</file>

<file path=ppt/slides/_rels/slide84.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9.xml"/><Relationship Id="rId3" Type="http://schemas.openxmlformats.org/officeDocument/2006/relationships/hyperlink" Target="http://rsbatechnology.co.uk/blog:8" TargetMode="External"/><Relationship Id="rId4" Type="http://schemas.openxmlformats.org/officeDocument/2006/relationships/image" Target="../media/image8.jpeg"/><Relationship Id="rId5" Type="http://schemas.openxmlformats.org/officeDocument/2006/relationships/image" Target="../media/image62.png"/></Relationships>

</file>

<file path=ppt/slides/_rels/slide85.xml.rels><?xml version="1.0" encoding="UTF-8"?>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0.xml"/><Relationship Id="rId3" Type="http://schemas.openxmlformats.org/officeDocument/2006/relationships/image" Target="../media/image8.jpeg"/><Relationship Id="rId4" Type="http://schemas.openxmlformats.org/officeDocument/2006/relationships/image" Target="../media/image62.png"/></Relationships>

</file>

<file path=ppt/slides/_rels/slide86.xml.rels><?xml version="1.0" encoding="UTF-8"?>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1.xml"/><Relationship Id="rId3" Type="http://schemas.openxmlformats.org/officeDocument/2006/relationships/image" Target="../media/image8.jpeg"/><Relationship Id="rId4" Type="http://schemas.openxmlformats.org/officeDocument/2006/relationships/image" Target="../media/image62.png"/></Relationships>

</file>

<file path=ppt/slides/_rels/slide87.xml.rels><?xml version="1.0" encoding="UTF-8"?>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2.xml"/><Relationship Id="rId3" Type="http://schemas.openxmlformats.org/officeDocument/2006/relationships/image" Target="../media/image8.jpeg"/><Relationship Id="rId4" Type="http://schemas.openxmlformats.org/officeDocument/2006/relationships/image" Target="../media/image62.png"/></Relationships>

</file>

<file path=ppt/slides/_rels/slide88.xml.rels><?xml version="1.0" encoding="UTF-8"?>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3.xml"/><Relationship Id="rId3" Type="http://schemas.openxmlformats.org/officeDocument/2006/relationships/image" Target="../media/image8.jpeg"/><Relationship Id="rId4" Type="http://schemas.openxmlformats.org/officeDocument/2006/relationships/image" Target="../media/image62.png"/></Relationships>

</file>

<file path=ppt/slides/_rels/slide89.xml.rels><?xml version="1.0" encoding="UTF-8"?>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4.xml"/><Relationship Id="rId3" Type="http://schemas.openxmlformats.org/officeDocument/2006/relationships/image" Target="../media/image8.jpeg"/><Relationship Id="rId4" Type="http://schemas.openxmlformats.org/officeDocument/2006/relationships/image" Target="../media/image6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90.xml.rels><?xml version="1.0" encoding="UTF-8"?>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5.xml"/><Relationship Id="rId3" Type="http://schemas.openxmlformats.org/officeDocument/2006/relationships/image" Target="../media/image62.png"/><Relationship Id="rId4" Type="http://schemas.openxmlformats.org/officeDocument/2006/relationships/image" Target="../media/image8.jpeg"/></Relationships>

</file>

<file path=ppt/slides/_rels/slide91.xml.rels><?xml version="1.0" encoding="UTF-8"?>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6.xml"/><Relationship Id="rId3" Type="http://schemas.openxmlformats.org/officeDocument/2006/relationships/image" Target="../media/image8.jpeg"/><Relationship Id="rId4" Type="http://schemas.openxmlformats.org/officeDocument/2006/relationships/image" Target="../media/image62.png"/></Relationships>

</file>

<file path=ppt/slides/_rels/slide92.xml.rels><?xml version="1.0" encoding="UTF-8"?>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29.png"/></Relationships>

</file>

<file path=ppt/slides/_rels/slide9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Verdi som prosjektfokus:…"/>
          <p:cNvSpPr txBox="1"/>
          <p:nvPr>
            <p:ph type="ctrTitle"/>
          </p:nvPr>
        </p:nvSpPr>
        <p:spPr>
          <a:xfrm>
            <a:off x="1270000" y="436364"/>
            <a:ext cx="10464800" cy="4503936"/>
          </a:xfrm>
          <a:prstGeom prst="rect">
            <a:avLst/>
          </a:prstGeom>
        </p:spPr>
        <p:txBody>
          <a:bodyPr/>
          <a:lstStyle/>
          <a:p>
            <a:pPr defTabSz="362204">
              <a:defRPr sz="4960"/>
            </a:pPr>
            <a:r>
              <a:t>Verdi som prosjektfokus: </a:t>
            </a:r>
          </a:p>
          <a:p>
            <a:pPr defTabSz="362204">
              <a:defRPr sz="2294">
                <a:latin typeface="Helvetica Neue"/>
                <a:ea typeface="Helvetica Neue"/>
                <a:cs typeface="Helvetica Neue"/>
                <a:sym typeface="Helvetica Neue"/>
              </a:defRPr>
            </a:pPr>
            <a:r>
              <a:t>Smidig</a:t>
            </a:r>
            <a:r>
              <a:rPr b="1"/>
              <a:t> verdi</a:t>
            </a:r>
            <a:r>
              <a:t>leveranse, ikke ‘kodeleveranse’</a:t>
            </a:r>
          </a:p>
          <a:p>
            <a:pPr defTabSz="362204">
              <a:defRPr sz="2294">
                <a:latin typeface="Helvetica Neue"/>
                <a:ea typeface="Helvetica Neue"/>
                <a:cs typeface="Helvetica Neue"/>
                <a:sym typeface="Helvetica Neue"/>
              </a:defRPr>
            </a:pPr>
            <a:r>
              <a:t>or</a:t>
            </a:r>
          </a:p>
          <a:p>
            <a:pPr defTabSz="362204">
              <a:defRPr b="1" sz="2294">
                <a:latin typeface="Helvetica Neue"/>
                <a:ea typeface="Helvetica Neue"/>
                <a:cs typeface="Helvetica Neue"/>
                <a:sym typeface="Helvetica Neue"/>
              </a:defRPr>
            </a:pPr>
            <a:r>
              <a:t>‘Value Driven Agile Project Management’</a:t>
            </a:r>
            <a:endParaRPr>
              <a:solidFill>
                <a:srgbClr val="7A7A7A"/>
              </a:solidFill>
            </a:endParaRPr>
          </a:p>
          <a:p>
            <a:pPr algn="l" defTabSz="283463">
              <a:defRPr b="1" sz="868">
                <a:solidFill>
                  <a:srgbClr val="0E427E"/>
                </a:solidFill>
                <a:latin typeface="Helvetica"/>
                <a:ea typeface="Helvetica"/>
                <a:cs typeface="Helvetica"/>
                <a:sym typeface="Helvetica"/>
              </a:defRPr>
            </a:pPr>
            <a:endParaRPr b="0">
              <a:solidFill>
                <a:srgbClr val="7A7A7A"/>
              </a:solidFill>
            </a:endParaRPr>
          </a:p>
          <a:p>
            <a:pPr defTabSz="283463">
              <a:defRPr b="1" sz="1302">
                <a:solidFill>
                  <a:srgbClr val="0E427E"/>
                </a:solidFill>
                <a:latin typeface="Helvetica"/>
                <a:ea typeface="Helvetica"/>
                <a:cs typeface="Helvetica"/>
                <a:sym typeface="Helvetica"/>
              </a:defRPr>
            </a:pPr>
            <a:r>
              <a:t>Innleder: Tom Gilb, selvstendig konsulent og foredragsholder. www.</a:t>
            </a:r>
            <a:r>
              <a:rPr u="sng">
                <a:hlinkClick r:id="rId2" invalidUrl="" action="" tgtFrame="" tooltip="" history="1" highlightClick="0" endSnd="0"/>
              </a:rPr>
              <a:t>gilb.com</a:t>
            </a:r>
            <a:r>
              <a:t>, Tom@Gilb.com</a:t>
            </a:r>
            <a:endParaRPr>
              <a:solidFill>
                <a:srgbClr val="7A7A7A"/>
              </a:solidFill>
            </a:endParaRPr>
          </a:p>
          <a:p>
            <a:pPr algn="l" defTabSz="283463">
              <a:defRPr b="1" sz="1302">
                <a:solidFill>
                  <a:srgbClr val="7A7A7A"/>
                </a:solidFill>
                <a:latin typeface="Helvetica"/>
                <a:ea typeface="Helvetica"/>
                <a:cs typeface="Helvetica"/>
                <a:sym typeface="Helvetica"/>
              </a:defRPr>
            </a:pPr>
          </a:p>
          <a:p>
            <a:pPr defTabSz="283463">
              <a:defRPr b="1" sz="1612">
                <a:solidFill>
                  <a:srgbClr val="942192"/>
                </a:solidFill>
                <a:latin typeface="Helvetica"/>
                <a:ea typeface="Helvetica"/>
                <a:cs typeface="Helvetica"/>
                <a:sym typeface="Helvetica"/>
              </a:defRPr>
            </a:pPr>
            <a:r>
              <a:t>Bankene, som mange andre organisasjoner, er gått lei av IT fiaskoer, </a:t>
            </a:r>
          </a:p>
          <a:p>
            <a:pPr defTabSz="283463">
              <a:defRPr b="1" sz="1612">
                <a:solidFill>
                  <a:srgbClr val="942192"/>
                </a:solidFill>
                <a:latin typeface="Helvetica"/>
                <a:ea typeface="Helvetica"/>
                <a:cs typeface="Helvetica"/>
                <a:sym typeface="Helvetica"/>
              </a:defRPr>
            </a:pPr>
            <a:r>
              <a:t>og gått lei av av smidig fokus på «IT leveranser» (ikke fokus på ‘bank resultater’). </a:t>
            </a:r>
          </a:p>
          <a:p>
            <a:pPr defTabSz="283463">
              <a:defRPr b="1" sz="1612">
                <a:solidFill>
                  <a:srgbClr val="942192"/>
                </a:solidFill>
                <a:latin typeface="Helvetica"/>
                <a:ea typeface="Helvetica"/>
                <a:cs typeface="Helvetica"/>
                <a:sym typeface="Helvetica"/>
              </a:defRPr>
            </a:pPr>
          </a:p>
          <a:p>
            <a:pPr defTabSz="283463">
              <a:defRPr b="1" sz="1612">
                <a:solidFill>
                  <a:srgbClr val="942192"/>
                </a:solidFill>
                <a:latin typeface="Helvetica"/>
                <a:ea typeface="Helvetica"/>
                <a:cs typeface="Helvetica"/>
                <a:sym typeface="Helvetica"/>
              </a:defRPr>
            </a:pPr>
            <a:r>
              <a:t>Flere internasjonale banker har på bestemt seg for å bli kvitt den «teknologiske» tankegang.</a:t>
            </a:r>
          </a:p>
          <a:p>
            <a:pPr defTabSz="283463">
              <a:defRPr b="1" sz="1612">
                <a:solidFill>
                  <a:srgbClr val="942192"/>
                </a:solidFill>
                <a:latin typeface="Helvetica"/>
                <a:ea typeface="Helvetica"/>
                <a:cs typeface="Helvetica"/>
                <a:sym typeface="Helvetica"/>
              </a:defRPr>
            </a:pPr>
          </a:p>
          <a:p>
            <a:pPr defTabSz="283463">
              <a:defRPr b="1" sz="1612">
                <a:solidFill>
                  <a:srgbClr val="942192"/>
                </a:solidFill>
                <a:latin typeface="Helvetica"/>
                <a:ea typeface="Helvetica"/>
                <a:cs typeface="Helvetica"/>
                <a:sym typeface="Helvetica"/>
              </a:defRPr>
            </a:pPr>
            <a:r>
              <a:t> I stedet skal fokus være på smidig forbedring av kompetanse. </a:t>
            </a:r>
          </a:p>
          <a:p>
            <a:pPr defTabSz="283463">
              <a:defRPr b="1" sz="1612">
                <a:solidFill>
                  <a:srgbClr val="942192"/>
                </a:solidFill>
                <a:latin typeface="Helvetica"/>
                <a:ea typeface="Helvetica"/>
                <a:cs typeface="Helvetica"/>
                <a:sym typeface="Helvetica"/>
              </a:defRPr>
            </a:pPr>
          </a:p>
          <a:p>
            <a:pPr defTabSz="283463">
              <a:defRPr b="1" sz="1612">
                <a:solidFill>
                  <a:srgbClr val="942192"/>
                </a:solidFill>
                <a:latin typeface="Helvetica"/>
                <a:ea typeface="Helvetica"/>
                <a:cs typeface="Helvetica"/>
                <a:sym typeface="Helvetica"/>
              </a:defRPr>
            </a:pPr>
            <a:r>
              <a:t>Innlegget ser på hvordan er dette verdi-skifte gjort, og hva siste utvikling på området er.</a:t>
            </a:r>
          </a:p>
        </p:txBody>
      </p:sp>
      <p:sp>
        <p:nvSpPr>
          <p:cNvPr id="330" name="‘Smidig utvikling og prosjektledelse'…"/>
          <p:cNvSpPr txBox="1"/>
          <p:nvPr>
            <p:ph type="subTitle" sz="quarter" idx="1"/>
          </p:nvPr>
        </p:nvSpPr>
        <p:spPr>
          <a:xfrm>
            <a:off x="1036306" y="5566833"/>
            <a:ext cx="9749302" cy="1754651"/>
          </a:xfrm>
          <a:prstGeom prst="rect">
            <a:avLst/>
          </a:prstGeom>
          <a:ln w="9525">
            <a:round/>
          </a:ln>
        </p:spPr>
        <p:txBody>
          <a:bodyPr/>
          <a:lstStyle/>
          <a:p>
            <a:pPr defTabSz="233172">
              <a:defRPr b="1" sz="1989" u="sng">
                <a:solidFill>
                  <a:srgbClr val="0E427E"/>
                </a:solidFill>
                <a:latin typeface="Helvetica"/>
                <a:ea typeface="Helvetica"/>
                <a:cs typeface="Helvetica"/>
                <a:sym typeface="Helvetica"/>
              </a:defRPr>
            </a:pPr>
            <a:r>
              <a:t>‘Smidig utvikling og prosjektledelse'</a:t>
            </a:r>
          </a:p>
          <a:p>
            <a:pPr algn="l" defTabSz="233172">
              <a:defRPr b="1" sz="1224">
                <a:solidFill>
                  <a:srgbClr val="0E427E"/>
                </a:solidFill>
                <a:latin typeface="Helvetica"/>
                <a:ea typeface="Helvetica"/>
                <a:cs typeface="Helvetica"/>
                <a:sym typeface="Helvetica"/>
              </a:defRPr>
            </a:pPr>
          </a:p>
          <a:p>
            <a:pPr algn="l" defTabSz="233172">
              <a:defRPr b="1" sz="1224">
                <a:solidFill>
                  <a:srgbClr val="0E427E"/>
                </a:solidFill>
                <a:latin typeface="Helvetica"/>
                <a:ea typeface="Helvetica"/>
                <a:cs typeface="Helvetica"/>
                <a:sym typeface="Helvetica"/>
              </a:defRPr>
            </a:pPr>
            <a:r>
              <a:t>NFP </a:t>
            </a:r>
            <a:r>
              <a:t>Temamøtet avholdes i Dr. Maudsgate 15, 1. etasje, 8. mars 2019 kl 09-12</a:t>
            </a:r>
            <a:endParaRPr b="0">
              <a:solidFill>
                <a:srgbClr val="7A7A7A"/>
              </a:solidFill>
            </a:endParaRPr>
          </a:p>
          <a:p>
            <a:pPr algn="l" defTabSz="233172">
              <a:defRPr b="1" sz="1224">
                <a:solidFill>
                  <a:srgbClr val="0E427E"/>
                </a:solidFill>
                <a:latin typeface="Helvetica"/>
                <a:ea typeface="Helvetica"/>
                <a:cs typeface="Helvetica"/>
                <a:sym typeface="Helvetica"/>
              </a:defRPr>
            </a:pPr>
            <a:r>
              <a:t>Denne gangen vil bank/finans dele sine erfaringer og synspunkter</a:t>
            </a:r>
          </a:p>
          <a:p>
            <a:pPr algn="l" defTabSz="233172">
              <a:defRPr b="1" sz="1224">
                <a:solidFill>
                  <a:srgbClr val="0E427E"/>
                </a:solidFill>
                <a:latin typeface="Helvetica"/>
                <a:ea typeface="Helvetica"/>
                <a:cs typeface="Helvetica"/>
                <a:sym typeface="Helvetica"/>
              </a:defRPr>
            </a:pPr>
          </a:p>
          <a:p>
            <a:pPr algn="l" defTabSz="233172">
              <a:defRPr b="1" sz="1224">
                <a:solidFill>
                  <a:srgbClr val="0E427E"/>
                </a:solidFill>
                <a:latin typeface="Helvetica"/>
                <a:ea typeface="Helvetica"/>
                <a:cs typeface="Helvetica"/>
                <a:sym typeface="Helvetica"/>
              </a:defRPr>
            </a:pPr>
            <a:r>
              <a:t>This talk 30-35 minutes (1 minute per slide average)</a:t>
            </a:r>
          </a:p>
          <a:p>
            <a:pPr algn="l" defTabSz="233172">
              <a:defRPr b="1" sz="1224">
                <a:solidFill>
                  <a:srgbClr val="0E427E"/>
                </a:solidFill>
                <a:latin typeface="Helvetica"/>
                <a:ea typeface="Helvetica"/>
                <a:cs typeface="Helvetica"/>
                <a:sym typeface="Helvetica"/>
              </a:defRPr>
            </a:pPr>
          </a:p>
          <a:p>
            <a:pPr algn="l" defTabSz="233172">
              <a:defRPr b="1" sz="1224">
                <a:solidFill>
                  <a:srgbClr val="0E427E"/>
                </a:solidFill>
                <a:latin typeface="Helvetica"/>
                <a:ea typeface="Helvetica"/>
                <a:cs typeface="Helvetica"/>
                <a:sym typeface="Helvetica"/>
              </a:defRPr>
            </a:pPr>
            <a:r>
              <a:t>Most slides are in english, but I expect to hold the talk in NOrwegian,and their are a few slides in Norwegian.</a:t>
            </a:r>
          </a:p>
        </p:txBody>
      </p:sp>
      <p:pic>
        <p:nvPicPr>
          <p:cNvPr id="331" name="logotype.png" descr="logotype.png"/>
          <p:cNvPicPr>
            <a:picLocks noChangeAspect="1"/>
          </p:cNvPicPr>
          <p:nvPr/>
        </p:nvPicPr>
        <p:blipFill>
          <a:blip r:embed="rId3">
            <a:extLst/>
          </a:blip>
          <a:stretch>
            <a:fillRect/>
          </a:stretch>
        </p:blipFill>
        <p:spPr>
          <a:xfrm>
            <a:off x="1675507" y="7625840"/>
            <a:ext cx="8470901" cy="952501"/>
          </a:xfrm>
          <a:prstGeom prst="rect">
            <a:avLst/>
          </a:prstGeom>
          <a:ln w="12700">
            <a:miter lim="400000"/>
          </a:ln>
        </p:spPr>
      </p:pic>
      <p:sp>
        <p:nvSpPr>
          <p:cNvPr id="332" name="Version 050319, added Scale Free 3.3   kopi på http://tinyurl.com/NFP8MARS"/>
          <p:cNvSpPr txBox="1"/>
          <p:nvPr/>
        </p:nvSpPr>
        <p:spPr>
          <a:xfrm>
            <a:off x="1027887" y="9085904"/>
            <a:ext cx="10949026" cy="46258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0"/>
            </a:pPr>
            <a:r>
              <a:t>Version 050319, added Scale Free 3.3   kopi på</a:t>
            </a:r>
            <a:r>
              <a:rPr b="1"/>
              <a:t> </a:t>
            </a:r>
            <a:r>
              <a:rPr b="1" u="sng">
                <a:hlinkClick r:id="rId4" invalidUrl="" action="" tgtFrame="" tooltip="" history="1" highlightClick="0" endSnd="0"/>
              </a:rPr>
              <a:t>http://tinyurl.com/NFP8MARS</a:t>
            </a:r>
          </a:p>
        </p:txBody>
      </p:sp>
      <p:pic>
        <p:nvPicPr>
          <p:cNvPr id="333" name="BVOF ESI Tom Gilb 1.jpg" descr="BVOF ESI Tom Gilb 1.jpg"/>
          <p:cNvPicPr>
            <a:picLocks noChangeAspect="1"/>
          </p:cNvPicPr>
          <p:nvPr/>
        </p:nvPicPr>
        <p:blipFill>
          <a:blip r:embed="rId5">
            <a:extLst/>
          </a:blip>
          <a:stretch>
            <a:fillRect/>
          </a:stretch>
        </p:blipFill>
        <p:spPr>
          <a:xfrm>
            <a:off x="11248356" y="5147190"/>
            <a:ext cx="1452955" cy="2172642"/>
          </a:xfrm>
          <a:prstGeom prst="rect">
            <a:avLst/>
          </a:prstGeom>
          <a:ln w="12700">
            <a:miter lim="400000"/>
          </a:ln>
        </p:spPr>
      </p:pic>
      <p:sp>
        <p:nvSpPr>
          <p:cNvPr id="334" name="Slide Number"/>
          <p:cNvSpPr txBox="1"/>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35" name="Tom…"/>
          <p:cNvSpPr txBox="1"/>
          <p:nvPr/>
        </p:nvSpPr>
        <p:spPr>
          <a:xfrm>
            <a:off x="11105087" y="7342572"/>
            <a:ext cx="1739494" cy="8293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Tom</a:t>
            </a:r>
          </a:p>
          <a:p>
            <a:pPr/>
            <a:r>
              <a:t>fra Kolbotn</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4" name="Re-defining Manifesto Values…"/>
          <p:cNvSpPr txBox="1"/>
          <p:nvPr>
            <p:ph type="title"/>
          </p:nvPr>
        </p:nvSpPr>
        <p:spPr>
          <a:xfrm>
            <a:off x="975359" y="54186"/>
            <a:ext cx="11054082" cy="1625602"/>
          </a:xfrm>
          <a:prstGeom prst="rect">
            <a:avLst/>
          </a:prstGeom>
        </p:spPr>
        <p:txBody>
          <a:bodyPr/>
          <a:lstStyle/>
          <a:p>
            <a:pPr defTabSz="1014374">
              <a:defRPr sz="4835"/>
            </a:pPr>
            <a:r>
              <a:t>Re-defining Manifesto </a:t>
            </a:r>
            <a:r>
              <a:rPr b="1"/>
              <a:t>Values</a:t>
            </a:r>
          </a:p>
          <a:p>
            <a:pPr defTabSz="1014374">
              <a:defRPr sz="4835"/>
            </a:pPr>
            <a:r>
              <a:t>(the ‘objectives’ of projects)</a:t>
            </a:r>
          </a:p>
        </p:txBody>
      </p:sp>
      <p:sp>
        <p:nvSpPr>
          <p:cNvPr id="435" name="Individuals and Interactions Over Processes and Tools…"/>
          <p:cNvSpPr txBox="1"/>
          <p:nvPr>
            <p:ph type="body" sz="half" idx="1"/>
          </p:nvPr>
        </p:nvSpPr>
        <p:spPr>
          <a:xfrm>
            <a:off x="492498" y="1818570"/>
            <a:ext cx="6450060" cy="5852162"/>
          </a:xfrm>
          <a:prstGeom prst="rect">
            <a:avLst/>
          </a:prstGeom>
        </p:spPr>
        <p:txBody>
          <a:bodyPr/>
          <a:lstStyle/>
          <a:p>
            <a:pPr marL="228600" indent="-228600" defTabSz="457200">
              <a:spcBef>
                <a:spcPts val="0"/>
              </a:spcBef>
              <a:buAutoNum type="arabicPeriod" startAt="1"/>
              <a:defRPr b="1" sz="2600">
                <a:solidFill>
                  <a:srgbClr val="FF2600">
                    <a:alpha val="63562"/>
                  </a:srgbClr>
                </a:solidFill>
                <a:latin typeface="Helvetica"/>
                <a:ea typeface="Helvetica"/>
                <a:cs typeface="Helvetica"/>
                <a:sym typeface="Helvetica"/>
              </a:defRPr>
            </a:pPr>
            <a:r>
              <a:t>Individuals and Interactions Over Processes and Tools</a:t>
            </a:r>
          </a:p>
          <a:p>
            <a:pPr marL="0" indent="0" defTabSz="457200">
              <a:spcBef>
                <a:spcPts val="0"/>
              </a:spcBef>
              <a:buSzTx/>
              <a:buNone/>
              <a:defRPr b="1" sz="2600">
                <a:solidFill>
                  <a:srgbClr val="FF2600">
                    <a:alpha val="63562"/>
                  </a:srgbClr>
                </a:solidFill>
                <a:latin typeface="Helvetica"/>
                <a:ea typeface="Helvetica"/>
                <a:cs typeface="Helvetica"/>
                <a:sym typeface="Helvetica"/>
              </a:defRPr>
            </a:pPr>
          </a:p>
          <a:p>
            <a:pPr marL="0" indent="0" defTabSz="457200">
              <a:spcBef>
                <a:spcPts val="0"/>
              </a:spcBef>
              <a:buSzTx/>
              <a:buNone/>
              <a:defRPr b="1" sz="2600">
                <a:solidFill>
                  <a:srgbClr val="FF2600">
                    <a:alpha val="63562"/>
                  </a:srgbClr>
                </a:solidFill>
                <a:latin typeface="Helvetica"/>
                <a:ea typeface="Helvetica"/>
                <a:cs typeface="Helvetica"/>
                <a:sym typeface="Helvetica"/>
              </a:defRPr>
            </a:pPr>
            <a:r>
              <a:t>2. Working Software Over Comprehensive Documentation.</a:t>
            </a:r>
          </a:p>
          <a:p>
            <a:pPr marL="0" indent="0" defTabSz="457200">
              <a:spcBef>
                <a:spcPts val="0"/>
              </a:spcBef>
              <a:buSzTx/>
              <a:buNone/>
              <a:defRPr b="1" sz="2600">
                <a:solidFill>
                  <a:srgbClr val="FF2600">
                    <a:alpha val="63562"/>
                  </a:srgbClr>
                </a:solidFill>
                <a:latin typeface="Helvetica"/>
                <a:ea typeface="Helvetica"/>
                <a:cs typeface="Helvetica"/>
                <a:sym typeface="Helvetica"/>
              </a:defRPr>
            </a:pPr>
          </a:p>
          <a:p>
            <a:pPr marL="0" indent="0" defTabSz="457200">
              <a:spcBef>
                <a:spcPts val="0"/>
              </a:spcBef>
              <a:buSzTx/>
              <a:buNone/>
              <a:defRPr b="1" sz="2600">
                <a:solidFill>
                  <a:srgbClr val="FF2600">
                    <a:alpha val="63562"/>
                  </a:srgbClr>
                </a:solidFill>
                <a:latin typeface="Helvetica"/>
                <a:ea typeface="Helvetica"/>
                <a:cs typeface="Helvetica"/>
                <a:sym typeface="Helvetica"/>
              </a:defRPr>
            </a:pPr>
            <a:r>
              <a:t>3. Customer Collaboration Over Contract Negotiation</a:t>
            </a:r>
          </a:p>
          <a:p>
            <a:pPr marL="0" indent="0" defTabSz="457200">
              <a:spcBef>
                <a:spcPts val="0"/>
              </a:spcBef>
              <a:buSzTx/>
              <a:buNone/>
              <a:defRPr b="1" sz="2600">
                <a:solidFill>
                  <a:srgbClr val="FF2600">
                    <a:alpha val="63562"/>
                  </a:srgbClr>
                </a:solidFill>
                <a:latin typeface="Helvetica"/>
                <a:ea typeface="Helvetica"/>
                <a:cs typeface="Helvetica"/>
                <a:sym typeface="Helvetica"/>
              </a:defRPr>
            </a:pPr>
          </a:p>
          <a:p>
            <a:pPr marL="0" indent="0" defTabSz="457200">
              <a:spcBef>
                <a:spcPts val="0"/>
              </a:spcBef>
              <a:buSzTx/>
              <a:buNone/>
              <a:defRPr b="1" sz="2600">
                <a:solidFill>
                  <a:srgbClr val="FF2600">
                    <a:alpha val="63562"/>
                  </a:srgbClr>
                </a:solidFill>
                <a:latin typeface="Helvetica"/>
                <a:ea typeface="Helvetica"/>
                <a:cs typeface="Helvetica"/>
                <a:sym typeface="Helvetica"/>
              </a:defRPr>
            </a:pPr>
            <a:r>
              <a:t>4. Responding to Change Over Following a Plan.</a:t>
            </a:r>
          </a:p>
        </p:txBody>
      </p:sp>
      <p:sp>
        <p:nvSpPr>
          <p:cNvPr id="436" name="Stakeholder Values first.…"/>
          <p:cNvSpPr txBox="1"/>
          <p:nvPr/>
        </p:nvSpPr>
        <p:spPr>
          <a:xfrm>
            <a:off x="6656244" y="1700105"/>
            <a:ext cx="6021757" cy="5852162"/>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ormAutofit fontScale="100000" lnSpcReduction="0"/>
          </a:bodyPr>
          <a:lstStyle/>
          <a:p>
            <a:pPr marL="228600" indent="-228600" algn="l" defTabSz="1300480">
              <a:spcBef>
                <a:spcPts val="800"/>
              </a:spcBef>
              <a:buSzPct val="100000"/>
              <a:buAutoNum type="arabicPeriod" startAt="1"/>
              <a:defRPr sz="3800">
                <a:solidFill>
                  <a:srgbClr val="0433FF"/>
                </a:solidFill>
                <a:latin typeface="Times"/>
                <a:ea typeface="Times"/>
                <a:cs typeface="Times"/>
                <a:sym typeface="Times"/>
              </a:defRPr>
            </a:pPr>
            <a:r>
              <a:t> Stakeholder Values </a:t>
            </a:r>
            <a:r>
              <a:rPr i="1"/>
              <a:t>first</a:t>
            </a:r>
            <a:r>
              <a:t>.</a:t>
            </a:r>
          </a:p>
          <a:p>
            <a:pPr marL="228600" indent="-228600" algn="l" defTabSz="1300480">
              <a:spcBef>
                <a:spcPts val="800"/>
              </a:spcBef>
              <a:buSzPct val="100000"/>
              <a:buAutoNum type="arabicPeriod" startAt="1"/>
              <a:defRPr sz="3800">
                <a:solidFill>
                  <a:srgbClr val="0433FF"/>
                </a:solidFill>
                <a:latin typeface="Times"/>
                <a:ea typeface="Times"/>
                <a:cs typeface="Times"/>
                <a:sym typeface="Times"/>
              </a:defRPr>
            </a:pPr>
            <a:r>
              <a:t> Deliver </a:t>
            </a:r>
            <a:r>
              <a:rPr i="1"/>
              <a:t>real measurable stakeholder</a:t>
            </a:r>
            <a:r>
              <a:t> values.</a:t>
            </a:r>
          </a:p>
          <a:p>
            <a:pPr marL="228600" indent="-228600" algn="l" defTabSz="1300480">
              <a:spcBef>
                <a:spcPts val="800"/>
              </a:spcBef>
              <a:buSzPct val="100000"/>
              <a:buAutoNum type="arabicPeriod" startAt="1"/>
              <a:defRPr sz="3800">
                <a:solidFill>
                  <a:srgbClr val="0433FF"/>
                </a:solidFill>
                <a:latin typeface="Times"/>
                <a:ea typeface="Times"/>
                <a:cs typeface="Times"/>
                <a:sym typeface="Times"/>
              </a:defRPr>
            </a:pPr>
            <a:r>
              <a:t> Zero failures, to deliver values.</a:t>
            </a:r>
          </a:p>
          <a:p>
            <a:pPr marL="228600" indent="-228600" algn="l" defTabSz="1300480">
              <a:spcBef>
                <a:spcPts val="800"/>
              </a:spcBef>
              <a:buSzPct val="100000"/>
              <a:buAutoNum type="arabicPeriod" startAt="1"/>
              <a:defRPr sz="3800">
                <a:solidFill>
                  <a:srgbClr val="0433FF"/>
                </a:solidFill>
                <a:latin typeface="Times"/>
                <a:ea typeface="Times"/>
                <a:cs typeface="Times"/>
                <a:sym typeface="Times"/>
              </a:defRPr>
            </a:pPr>
            <a:r>
              <a:t> </a:t>
            </a:r>
            <a:r>
              <a:rPr i="1"/>
              <a:t>Change</a:t>
            </a:r>
            <a:r>
              <a:t> the architecture </a:t>
            </a:r>
            <a:r>
              <a:rPr i="1"/>
              <a:t>fast</a:t>
            </a:r>
            <a:r>
              <a:t>, if it does </a:t>
            </a:r>
            <a:r>
              <a:rPr u="sng"/>
              <a:t>not</a:t>
            </a:r>
            <a:r>
              <a:t> deliver values.</a:t>
            </a:r>
          </a:p>
        </p:txBody>
      </p:sp>
      <p:sp>
        <p:nvSpPr>
          <p:cNvPr id="437" name="'How Well Does the Agile Manifesto Align with Principles that Lead to Success in Product Development?’…"/>
          <p:cNvSpPr txBox="1"/>
          <p:nvPr/>
        </p:nvSpPr>
        <p:spPr>
          <a:xfrm>
            <a:off x="5994" y="8500916"/>
            <a:ext cx="12992812" cy="12427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lnSpc>
                <a:spcPct val="117999"/>
              </a:lnSpc>
              <a:defRPr sz="2200"/>
            </a:pPr>
            <a:r>
              <a:t> </a:t>
            </a:r>
            <a:r>
              <a:rPr sz="2000"/>
              <a:t>'How Well Does the Agile Manifesto Align with Principles that Lead to Success in Product Development?’ </a:t>
            </a:r>
            <a:endParaRPr sz="2000"/>
          </a:p>
          <a:p>
            <a:pPr defTabSz="457200">
              <a:lnSpc>
                <a:spcPct val="117999"/>
              </a:lnSpc>
              <a:defRPr sz="2200"/>
            </a:pPr>
            <a:r>
              <a:t>https://www.ppi-int.com/wp-content/uploads/2018/02/SyEN_62.pdf</a:t>
            </a:r>
          </a:p>
        </p:txBody>
      </p:sp>
      <p:pic>
        <p:nvPicPr>
          <p:cNvPr id="438" name="BVOF ESI Tom Gilb 1.jpg" descr="BVOF ESI Tom Gilb 1.jpg"/>
          <p:cNvPicPr>
            <a:picLocks noChangeAspect="1"/>
          </p:cNvPicPr>
          <p:nvPr/>
        </p:nvPicPr>
        <p:blipFill>
          <a:blip r:embed="rId3">
            <a:extLst/>
          </a:blip>
          <a:stretch>
            <a:fillRect/>
          </a:stretch>
        </p:blipFill>
        <p:spPr>
          <a:xfrm>
            <a:off x="9553131" y="6810926"/>
            <a:ext cx="831071" cy="1242722"/>
          </a:xfrm>
          <a:prstGeom prst="rect">
            <a:avLst/>
          </a:prstGeom>
          <a:ln w="12700">
            <a:miter lim="400000"/>
          </a:ln>
        </p:spPr>
      </p:pic>
      <p:pic>
        <p:nvPicPr>
          <p:cNvPr id="439" name="Line" descr="Line"/>
          <p:cNvPicPr>
            <a:picLocks noChangeAspect="0"/>
          </p:cNvPicPr>
          <p:nvPr/>
        </p:nvPicPr>
        <p:blipFill>
          <a:blip r:embed="rId4">
            <a:extLst/>
          </a:blip>
          <a:stretch>
            <a:fillRect/>
          </a:stretch>
        </p:blipFill>
        <p:spPr>
          <a:xfrm rot="18981548">
            <a:off x="-357332" y="4238605"/>
            <a:ext cx="6957987" cy="101601"/>
          </a:xfrm>
          <a:prstGeom prst="rect">
            <a:avLst/>
          </a:prstGeom>
        </p:spPr>
      </p:pic>
      <p:sp>
        <p:nvSpPr>
          <p:cNvPr id="441" name="PS I have, for fun, quantified all these ‘manifesto’ values as objectives, in Planguage.…"/>
          <p:cNvSpPr txBox="1"/>
          <p:nvPr/>
        </p:nvSpPr>
        <p:spPr>
          <a:xfrm>
            <a:off x="356184" y="6793516"/>
            <a:ext cx="6021758" cy="1709343"/>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0" sz="1400">
                <a:solidFill>
                  <a:srgbClr val="FFFFFF"/>
                </a:solidFill>
                <a:latin typeface="+mn-lt"/>
                <a:ea typeface="+mn-ea"/>
                <a:cs typeface="+mn-cs"/>
                <a:sym typeface="Helvetica Neue Medium"/>
              </a:defRPr>
            </a:pPr>
            <a:r>
              <a:t>PS</a:t>
            </a:r>
            <a:r>
              <a:rPr b="1" sz="1700">
                <a:latin typeface="Helvetica Neue"/>
                <a:ea typeface="Helvetica Neue"/>
                <a:cs typeface="Helvetica Neue"/>
                <a:sym typeface="Helvetica Neue"/>
              </a:rPr>
              <a:t> I have, for fun, quantified all </a:t>
            </a:r>
            <a:r>
              <a:rPr b="1" i="1" sz="1700">
                <a:latin typeface="Helvetica Neue"/>
                <a:ea typeface="Helvetica Neue"/>
                <a:cs typeface="Helvetica Neue"/>
                <a:sym typeface="Helvetica Neue"/>
              </a:rPr>
              <a:t>these</a:t>
            </a:r>
            <a:r>
              <a:rPr b="1" sz="1700">
                <a:latin typeface="Helvetica Neue"/>
                <a:ea typeface="Helvetica Neue"/>
                <a:cs typeface="Helvetica Neue"/>
                <a:sym typeface="Helvetica Neue"/>
              </a:rPr>
              <a:t> ‘manifesto’ values as objectives, in Planguage.</a:t>
            </a:r>
            <a:endParaRPr b="1" sz="1700">
              <a:latin typeface="Helvetica Neue"/>
              <a:ea typeface="Helvetica Neue"/>
              <a:cs typeface="Helvetica Neue"/>
              <a:sym typeface="Helvetica Neue"/>
            </a:endParaRPr>
          </a:p>
          <a:p>
            <a:pPr>
              <a:defRPr b="0" sz="1400">
                <a:solidFill>
                  <a:srgbClr val="FFFFFF"/>
                </a:solidFill>
                <a:latin typeface="+mn-lt"/>
                <a:ea typeface="+mn-ea"/>
                <a:cs typeface="+mn-cs"/>
                <a:sym typeface="Helvetica Neue Medium"/>
              </a:defRPr>
            </a:pPr>
            <a:r>
              <a:t>Ask me for them if you are interested in going so deep (</a:t>
            </a:r>
            <a:r>
              <a:rPr u="sng">
                <a:hlinkClick r:id="rId5" invalidUrl="" action="" tgtFrame="" tooltip="" history="1" highlightClick="0" endSnd="0"/>
              </a:rPr>
              <a:t>tom@gilb.com</a:t>
            </a:r>
            <a:r>
              <a:t>).  </a:t>
            </a:r>
          </a:p>
          <a:p>
            <a:pPr>
              <a:defRPr b="0" sz="1400">
                <a:solidFill>
                  <a:srgbClr val="FFFFFF"/>
                </a:solidFill>
                <a:latin typeface="+mn-lt"/>
                <a:ea typeface="+mn-ea"/>
                <a:cs typeface="+mn-cs"/>
                <a:sym typeface="Helvetica Neue Medium"/>
              </a:defRPr>
            </a:pPr>
            <a:r>
              <a:t>The quantification in Planguage makes it clear that the above is highly ambiguous B***hit. Billions of possible interpretations. Do you think the Manifesto writers had a clear common understanding of these values? (no way)</a:t>
            </a:r>
          </a:p>
        </p:txBody>
      </p:sp>
      <p:pic>
        <p:nvPicPr>
          <p:cNvPr id="442" name="Line" descr="Line"/>
          <p:cNvPicPr>
            <a:picLocks noChangeAspect="0"/>
          </p:cNvPicPr>
          <p:nvPr/>
        </p:nvPicPr>
        <p:blipFill>
          <a:blip r:embed="rId6">
            <a:extLst/>
          </a:blip>
          <a:stretch>
            <a:fillRect/>
          </a:stretch>
        </p:blipFill>
        <p:spPr>
          <a:xfrm rot="13500000">
            <a:off x="6549" y="4238605"/>
            <a:ext cx="6721028" cy="101601"/>
          </a:xfrm>
          <a:prstGeom prst="rect">
            <a:avLst/>
          </a:prstGeom>
        </p:spPr>
      </p:pic>
      <p:sp>
        <p:nvSpPr>
          <p:cNvPr id="44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8" name="Re-defining Manifesto Principles (1-&gt;5)…"/>
          <p:cNvSpPr txBox="1"/>
          <p:nvPr>
            <p:ph type="title"/>
          </p:nvPr>
        </p:nvSpPr>
        <p:spPr>
          <a:xfrm>
            <a:off x="975359" y="43897"/>
            <a:ext cx="11054082" cy="1625602"/>
          </a:xfrm>
          <a:prstGeom prst="rect">
            <a:avLst/>
          </a:prstGeom>
        </p:spPr>
        <p:txBody>
          <a:bodyPr/>
          <a:lstStyle/>
          <a:p>
            <a:pPr defTabSz="1014374">
              <a:defRPr sz="4835"/>
            </a:pPr>
            <a:r>
              <a:t>Re-defining Manifesto </a:t>
            </a:r>
            <a:r>
              <a:rPr b="1"/>
              <a:t>Principles (1-&gt;5)</a:t>
            </a:r>
          </a:p>
          <a:p>
            <a:pPr defTabSz="1014374">
              <a:defRPr sz="4835"/>
            </a:pPr>
            <a:r>
              <a:t>(the ‘means’ to attain the ‘values’</a:t>
            </a:r>
          </a:p>
        </p:txBody>
      </p:sp>
      <p:sp>
        <p:nvSpPr>
          <p:cNvPr id="449" name="1. Our highest priority is to satisfy the customer through early and continuous delivery of valuable software.…"/>
          <p:cNvSpPr txBox="1"/>
          <p:nvPr>
            <p:ph type="body" sz="half" idx="1"/>
          </p:nvPr>
        </p:nvSpPr>
        <p:spPr>
          <a:xfrm>
            <a:off x="299518" y="1690855"/>
            <a:ext cx="6094510" cy="6979012"/>
          </a:xfrm>
          <a:prstGeom prst="rect">
            <a:avLst/>
          </a:prstGeom>
          <a:solidFill>
            <a:schemeClr val="accent5">
              <a:hueOff val="-82419"/>
              <a:satOff val="-9513"/>
              <a:lumOff val="-16343"/>
            </a:schemeClr>
          </a:solidFill>
        </p:spPr>
        <p:txBody>
          <a:bodyPr/>
          <a:lstStyle/>
          <a:p>
            <a:pPr marL="0" indent="0" defTabSz="549148">
              <a:spcBef>
                <a:spcPts val="0"/>
              </a:spcBef>
              <a:buSzTx/>
              <a:buNone/>
              <a:defRPr sz="2068">
                <a:solidFill>
                  <a:srgbClr val="FFFFFF"/>
                </a:solidFill>
                <a:latin typeface="+mn-lt"/>
                <a:ea typeface="+mn-ea"/>
                <a:cs typeface="+mn-cs"/>
                <a:sym typeface="Helvetica Neue Medium"/>
              </a:defRPr>
            </a:pPr>
            <a:r>
              <a:rPr b="1">
                <a:latin typeface="Helvetica Neue"/>
                <a:ea typeface="Helvetica Neue"/>
                <a:cs typeface="Helvetica Neue"/>
                <a:sym typeface="Helvetica Neue"/>
              </a:rPr>
              <a:t>1. Our highest priority is to satisfy the customer through early and continuous delivery</a:t>
            </a:r>
            <a:br>
              <a:rPr b="1">
                <a:latin typeface="Helvetica Neue"/>
                <a:ea typeface="Helvetica Neue"/>
                <a:cs typeface="Helvetica Neue"/>
                <a:sym typeface="Helvetica Neue"/>
              </a:rPr>
            </a:br>
            <a:r>
              <a:rPr b="1">
                <a:latin typeface="Helvetica Neue"/>
                <a:ea typeface="Helvetica Neue"/>
                <a:cs typeface="Helvetica Neue"/>
                <a:sym typeface="Helvetica Neue"/>
              </a:rPr>
              <a:t>of valuable software.</a:t>
            </a:r>
          </a:p>
          <a:p>
            <a:pPr marL="0" indent="0" defTabSz="549148">
              <a:spcBef>
                <a:spcPts val="0"/>
              </a:spcBef>
              <a:buSzTx/>
              <a:buNone/>
              <a:defRPr sz="2068">
                <a:solidFill>
                  <a:srgbClr val="FFFFFF"/>
                </a:solidFill>
                <a:latin typeface="+mn-lt"/>
                <a:ea typeface="+mn-ea"/>
                <a:cs typeface="+mn-cs"/>
                <a:sym typeface="Helvetica Neue Medium"/>
              </a:defRPr>
            </a:pPr>
          </a:p>
          <a:p>
            <a:pPr marL="0" indent="0" defTabSz="549148">
              <a:spcBef>
                <a:spcPts val="0"/>
              </a:spcBef>
              <a:buSzTx/>
              <a:buNone/>
              <a:defRPr sz="2068">
                <a:solidFill>
                  <a:srgbClr val="FFFFFF"/>
                </a:solidFill>
                <a:latin typeface="+mn-lt"/>
                <a:ea typeface="+mn-ea"/>
                <a:cs typeface="+mn-cs"/>
                <a:sym typeface="Helvetica Neue Medium"/>
              </a:defRPr>
            </a:pPr>
            <a:r>
              <a:rPr b="1">
                <a:latin typeface="Helvetica Neue"/>
                <a:ea typeface="Helvetica Neue"/>
                <a:cs typeface="Helvetica Neue"/>
                <a:sym typeface="Helvetica Neue"/>
              </a:rPr>
              <a:t>2. Welcome changing requirements, even late in development. Agile processes harness change for the customer's competitive advantage. </a:t>
            </a:r>
            <a:endParaRPr b="1">
              <a:latin typeface="Helvetica Neue"/>
              <a:ea typeface="Helvetica Neue"/>
              <a:cs typeface="Helvetica Neue"/>
              <a:sym typeface="Helvetica Neue"/>
            </a:endParaRPr>
          </a:p>
          <a:p>
            <a:pPr marL="0" indent="0" defTabSz="549148">
              <a:spcBef>
                <a:spcPts val="0"/>
              </a:spcBef>
              <a:buSzTx/>
              <a:buNone/>
              <a:defRPr sz="2068">
                <a:solidFill>
                  <a:srgbClr val="FFFFFF"/>
                </a:solidFill>
                <a:latin typeface="+mn-lt"/>
                <a:ea typeface="+mn-ea"/>
                <a:cs typeface="+mn-cs"/>
                <a:sym typeface="Helvetica Neue Medium"/>
              </a:defRPr>
            </a:pPr>
            <a:endParaRPr b="1">
              <a:latin typeface="Helvetica Neue"/>
              <a:ea typeface="Helvetica Neue"/>
              <a:cs typeface="Helvetica Neue"/>
              <a:sym typeface="Helvetica Neue"/>
            </a:endParaRPr>
          </a:p>
          <a:p>
            <a:pPr marL="0" indent="0" defTabSz="549148">
              <a:spcBef>
                <a:spcPts val="0"/>
              </a:spcBef>
              <a:buSzTx/>
              <a:buNone/>
              <a:defRPr sz="2068">
                <a:solidFill>
                  <a:srgbClr val="FFFFFF"/>
                </a:solidFill>
                <a:latin typeface="+mn-lt"/>
                <a:ea typeface="+mn-ea"/>
                <a:cs typeface="+mn-cs"/>
                <a:sym typeface="Helvetica Neue Medium"/>
              </a:defRPr>
            </a:pPr>
            <a:r>
              <a:rPr b="1">
                <a:latin typeface="Helvetica Neue"/>
                <a:ea typeface="Helvetica Neue"/>
                <a:cs typeface="Helvetica Neue"/>
                <a:sym typeface="Helvetica Neue"/>
              </a:rPr>
              <a:t>3. Deliver working software frequently, from a couple of weeks to a couple of months, with a preference to the shorter timescale.</a:t>
            </a:r>
            <a:endParaRPr b="1">
              <a:latin typeface="Helvetica Neue"/>
              <a:ea typeface="Helvetica Neue"/>
              <a:cs typeface="Helvetica Neue"/>
              <a:sym typeface="Helvetica Neue"/>
            </a:endParaRPr>
          </a:p>
          <a:p>
            <a:pPr marL="0" indent="0" defTabSz="549148">
              <a:spcBef>
                <a:spcPts val="0"/>
              </a:spcBef>
              <a:buSzTx/>
              <a:buNone/>
              <a:defRPr sz="2068">
                <a:solidFill>
                  <a:srgbClr val="FFFFFF"/>
                </a:solidFill>
                <a:latin typeface="+mn-lt"/>
                <a:ea typeface="+mn-ea"/>
                <a:cs typeface="+mn-cs"/>
                <a:sym typeface="Helvetica Neue Medium"/>
              </a:defRPr>
            </a:pPr>
            <a:endParaRPr b="1">
              <a:latin typeface="Helvetica Neue"/>
              <a:ea typeface="Helvetica Neue"/>
              <a:cs typeface="Helvetica Neue"/>
              <a:sym typeface="Helvetica Neue"/>
            </a:endParaRPr>
          </a:p>
          <a:p>
            <a:pPr marL="0" indent="0" defTabSz="549148">
              <a:spcBef>
                <a:spcPts val="0"/>
              </a:spcBef>
              <a:buSzTx/>
              <a:buNone/>
              <a:defRPr sz="2068">
                <a:solidFill>
                  <a:srgbClr val="FFFFFF"/>
                </a:solidFill>
                <a:latin typeface="+mn-lt"/>
                <a:ea typeface="+mn-ea"/>
                <a:cs typeface="+mn-cs"/>
                <a:sym typeface="Helvetica Neue Medium"/>
              </a:defRPr>
            </a:pPr>
            <a:r>
              <a:rPr b="1">
                <a:latin typeface="Helvetica Neue"/>
                <a:ea typeface="Helvetica Neue"/>
                <a:cs typeface="Helvetica Neue"/>
                <a:sym typeface="Helvetica Neue"/>
              </a:rPr>
              <a:t>4. Business people and developers must work </a:t>
            </a:r>
            <a:br>
              <a:rPr b="1">
                <a:latin typeface="Helvetica Neue"/>
                <a:ea typeface="Helvetica Neue"/>
                <a:cs typeface="Helvetica Neue"/>
                <a:sym typeface="Helvetica Neue"/>
              </a:rPr>
            </a:br>
            <a:r>
              <a:rPr b="1">
                <a:latin typeface="Helvetica Neue"/>
                <a:ea typeface="Helvetica Neue"/>
                <a:cs typeface="Helvetica Neue"/>
                <a:sym typeface="Helvetica Neue"/>
              </a:rPr>
              <a:t>together daily throughout the project.</a:t>
            </a:r>
            <a:endParaRPr b="1">
              <a:latin typeface="Helvetica Neue"/>
              <a:ea typeface="Helvetica Neue"/>
              <a:cs typeface="Helvetica Neue"/>
              <a:sym typeface="Helvetica Neue"/>
            </a:endParaRPr>
          </a:p>
          <a:p>
            <a:pPr marL="0" indent="0" defTabSz="549148">
              <a:spcBef>
                <a:spcPts val="0"/>
              </a:spcBef>
              <a:buSzTx/>
              <a:buNone/>
              <a:defRPr sz="2068">
                <a:solidFill>
                  <a:srgbClr val="FFFFFF"/>
                </a:solidFill>
                <a:latin typeface="+mn-lt"/>
                <a:ea typeface="+mn-ea"/>
                <a:cs typeface="+mn-cs"/>
                <a:sym typeface="Helvetica Neue Medium"/>
              </a:defRPr>
            </a:pPr>
            <a:endParaRPr b="1">
              <a:latin typeface="Helvetica Neue"/>
              <a:ea typeface="Helvetica Neue"/>
              <a:cs typeface="Helvetica Neue"/>
              <a:sym typeface="Helvetica Neue"/>
            </a:endParaRPr>
          </a:p>
          <a:p>
            <a:pPr marL="0" indent="0" defTabSz="549148">
              <a:spcBef>
                <a:spcPts val="0"/>
              </a:spcBef>
              <a:buSzTx/>
              <a:buNone/>
              <a:defRPr sz="2068">
                <a:solidFill>
                  <a:srgbClr val="FFFFFF"/>
                </a:solidFill>
                <a:latin typeface="+mn-lt"/>
                <a:ea typeface="+mn-ea"/>
                <a:cs typeface="+mn-cs"/>
                <a:sym typeface="Helvetica Neue Medium"/>
              </a:defRPr>
            </a:pPr>
            <a:r>
              <a:rPr b="1">
                <a:latin typeface="Helvetica Neue"/>
                <a:ea typeface="Helvetica Neue"/>
                <a:cs typeface="Helvetica Neue"/>
                <a:sym typeface="Helvetica Neue"/>
              </a:rPr>
              <a:t>5. Build projects around motivated individuals. </a:t>
            </a:r>
            <a:br>
              <a:rPr b="1">
                <a:latin typeface="Helvetica Neue"/>
                <a:ea typeface="Helvetica Neue"/>
                <a:cs typeface="Helvetica Neue"/>
                <a:sym typeface="Helvetica Neue"/>
              </a:rPr>
            </a:br>
            <a:r>
              <a:rPr b="1">
                <a:latin typeface="Helvetica Neue"/>
                <a:ea typeface="Helvetica Neue"/>
                <a:cs typeface="Helvetica Neue"/>
                <a:sym typeface="Helvetica Neue"/>
              </a:rPr>
              <a:t>Give them the environment and support they need, and trust them to get the job done.</a:t>
            </a:r>
            <a:endParaRPr b="1">
              <a:latin typeface="Helvetica Neue"/>
              <a:ea typeface="Helvetica Neue"/>
              <a:cs typeface="Helvetica Neue"/>
              <a:sym typeface="Helvetica Neue"/>
            </a:endParaRPr>
          </a:p>
        </p:txBody>
      </p:sp>
      <p:sp>
        <p:nvSpPr>
          <p:cNvPr id="450" name="1. Development efforts should attempt to deliver, measurably and cost-effectively, a well defined set of prioritized stakeholder value levels, as early as possible.…"/>
          <p:cNvSpPr txBox="1"/>
          <p:nvPr/>
        </p:nvSpPr>
        <p:spPr>
          <a:xfrm>
            <a:off x="6827532" y="1690855"/>
            <a:ext cx="6094510" cy="6979012"/>
          </a:xfrm>
          <a:prstGeom prst="rect">
            <a:avLst/>
          </a:prstGeom>
          <a:solidFill>
            <a:schemeClr val="accent3"/>
          </a:solidFill>
          <a:ln w="12700">
            <a:miter lim="400000"/>
          </a:ln>
          <a:extLst>
            <a:ext uri="{C572A759-6A51-4108-AA02-DFA0A04FC94B}">
              <ma14:wrappingTextBoxFlag xmlns:ma14="http://schemas.microsoft.com/office/mac/drawingml/2011/main" val="1"/>
            </a:ext>
          </a:extLst>
        </p:spPr>
        <p:txBody>
          <a:bodyPr lIns="65022" tIns="65022" rIns="65022" bIns="65022">
            <a:normAutofit fontScale="100000" lnSpcReduction="0"/>
          </a:bodyPr>
          <a:lstStyle/>
          <a:p>
            <a:pPr algn="l" defTabSz="443991">
              <a:defRPr sz="1671"/>
            </a:pPr>
            <a:r>
              <a:t>1. Development efforts should attempt to deliver, measurably and cost-effectively, a well defined set of prioritized </a:t>
            </a:r>
            <a:r>
              <a:rPr u="sng"/>
              <a:t>stakeholder value levels</a:t>
            </a:r>
            <a:r>
              <a:t>, as </a:t>
            </a:r>
            <a:r>
              <a:rPr u="sng"/>
              <a:t>early</a:t>
            </a:r>
            <a:r>
              <a:t> as possible.</a:t>
            </a:r>
          </a:p>
          <a:p>
            <a:pPr defTabSz="443991">
              <a:defRPr b="0" sz="1671">
                <a:latin typeface="+mn-lt"/>
                <a:ea typeface="+mn-ea"/>
                <a:cs typeface="+mn-cs"/>
                <a:sym typeface="Helvetica Neue Medium"/>
              </a:defRPr>
            </a:pPr>
            <a:r>
              <a:t>See 2018 book’100 Practical Project Planning Principles’ (</a:t>
            </a:r>
            <a:r>
              <a:rPr u="sng">
                <a:hlinkClick r:id="rId2" invalidUrl="" action="" tgtFrame="" tooltip="" history="1" highlightClick="0" endSnd="0"/>
              </a:rPr>
              <a:t>gilb.com</a:t>
            </a:r>
            <a:r>
              <a:t>)</a:t>
            </a:r>
          </a:p>
          <a:p>
            <a:pPr defTabSz="443991">
              <a:defRPr sz="1671"/>
            </a:pPr>
          </a:p>
          <a:p>
            <a:pPr algn="l" defTabSz="443991">
              <a:defRPr sz="1671"/>
            </a:pPr>
            <a:r>
              <a:t>2. Development processes must be able to </a:t>
            </a:r>
            <a:r>
              <a:rPr u="sng"/>
              <a:t>discover</a:t>
            </a:r>
            <a:r>
              <a:t> and incorporate </a:t>
            </a:r>
            <a:r>
              <a:rPr u="sng"/>
              <a:t>changes</a:t>
            </a:r>
            <a:r>
              <a:t> in stakeholder </a:t>
            </a:r>
            <a:r>
              <a:rPr u="sng"/>
              <a:t>requirements</a:t>
            </a:r>
            <a:r>
              <a:t>, as soon as possible, and to understand their priority, their consequences to other stakeholders, to system architecture plans, to project plans, and contracts.</a:t>
            </a:r>
          </a:p>
          <a:p>
            <a:pPr algn="l" defTabSz="443991">
              <a:defRPr sz="1671"/>
            </a:pPr>
          </a:p>
          <a:p>
            <a:pPr algn="l" defTabSz="443991">
              <a:defRPr sz="1671"/>
            </a:pPr>
            <a:r>
              <a:t>3. Plan to </a:t>
            </a:r>
            <a:r>
              <a:rPr u="sng"/>
              <a:t>deliver</a:t>
            </a:r>
            <a:r>
              <a:t> some </a:t>
            </a:r>
            <a:r>
              <a:rPr u="sng"/>
              <a:t>measurable</a:t>
            </a:r>
            <a:r>
              <a:t> degree of </a:t>
            </a:r>
            <a:r>
              <a:rPr u="sng"/>
              <a:t>improvement</a:t>
            </a:r>
            <a:r>
              <a:t> to planned and prioritized stakeholder value requirements, as soon, and as frequently, as resources permit.</a:t>
            </a:r>
          </a:p>
          <a:p>
            <a:pPr algn="l" defTabSz="443991">
              <a:defRPr sz="1671"/>
            </a:pPr>
          </a:p>
          <a:p>
            <a:pPr algn="l" defTabSz="443991">
              <a:defRPr sz="1671"/>
            </a:pPr>
            <a:r>
              <a:rPr i="1"/>
              <a:t>4.  </a:t>
            </a:r>
            <a:r>
              <a:t>All parties to a development effort (stakeholders), need to have a </a:t>
            </a:r>
            <a:r>
              <a:rPr u="sng"/>
              <a:t>relevant voic</a:t>
            </a:r>
            <a:r>
              <a:t>e for their interests (requirements), and an insight on the parts of the effort that they will potentially impact, or which can impact them, on a </a:t>
            </a:r>
            <a:r>
              <a:rPr u="sng"/>
              <a:t>continuous</a:t>
            </a:r>
            <a:r>
              <a:t> basis, including into operations and decommissioning of a system.</a:t>
            </a:r>
          </a:p>
          <a:p>
            <a:pPr algn="l" defTabSz="443991">
              <a:defRPr sz="1671"/>
            </a:pPr>
          </a:p>
          <a:p>
            <a:pPr algn="l" defTabSz="443991">
              <a:defRPr sz="1671"/>
            </a:pPr>
            <a:r>
              <a:t>5. </a:t>
            </a:r>
            <a:r>
              <a:rPr u="sng"/>
              <a:t>Motivate</a:t>
            </a:r>
            <a:r>
              <a:t> stakeholders and developers, by agreeing their </a:t>
            </a:r>
            <a:r>
              <a:rPr u="sng"/>
              <a:t>high-level priority objectives</a:t>
            </a:r>
            <a:r>
              <a:t>, and give them </a:t>
            </a:r>
            <a:r>
              <a:rPr u="sng"/>
              <a:t>freedom</a:t>
            </a:r>
            <a:r>
              <a:t> to find the </a:t>
            </a:r>
            <a:r>
              <a:rPr u="sng"/>
              <a:t>most cost-effective solutions</a:t>
            </a:r>
            <a:r>
              <a:t>. </a:t>
            </a:r>
          </a:p>
        </p:txBody>
      </p:sp>
      <p:sp>
        <p:nvSpPr>
          <p:cNvPr id="451" name="'How Well Does the Agile Manifesto Align with Principles that Lead to Success in Product Development?’…"/>
          <p:cNvSpPr txBox="1"/>
          <p:nvPr/>
        </p:nvSpPr>
        <p:spPr>
          <a:xfrm>
            <a:off x="5994" y="8809208"/>
            <a:ext cx="12992812" cy="8395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lnSpc>
                <a:spcPct val="117999"/>
              </a:lnSpc>
              <a:defRPr sz="2200"/>
            </a:pPr>
            <a:r>
              <a:t> </a:t>
            </a:r>
            <a:r>
              <a:rPr sz="2000"/>
              <a:t>'How Well Does the Agile Manifesto Align with Principles that Lead to Success in Product Development?’ </a:t>
            </a:r>
            <a:endParaRPr sz="2000"/>
          </a:p>
          <a:p>
            <a:pPr defTabSz="457200">
              <a:lnSpc>
                <a:spcPct val="117999"/>
              </a:lnSpc>
              <a:defRPr sz="2200"/>
            </a:pPr>
            <a:r>
              <a:t>https://www.ppi-int.com/wp-content/uploads/2018/02/SyEN_62.pdf</a:t>
            </a:r>
          </a:p>
        </p:txBody>
      </p:sp>
      <p:pic>
        <p:nvPicPr>
          <p:cNvPr id="452" name="BVOF ESI Tom Gilb 1.jpg" descr="BVOF ESI Tom Gilb 1.jpg"/>
          <p:cNvPicPr>
            <a:picLocks noChangeAspect="1"/>
          </p:cNvPicPr>
          <p:nvPr/>
        </p:nvPicPr>
        <p:blipFill>
          <a:blip r:embed="rId3">
            <a:extLst/>
          </a:blip>
          <a:stretch>
            <a:fillRect/>
          </a:stretch>
        </p:blipFill>
        <p:spPr>
          <a:xfrm>
            <a:off x="11911517" y="428689"/>
            <a:ext cx="959979" cy="1435482"/>
          </a:xfrm>
          <a:prstGeom prst="rect">
            <a:avLst/>
          </a:prstGeom>
          <a:ln w="12700">
            <a:miter lim="400000"/>
          </a:ln>
        </p:spPr>
      </p:pic>
      <p:pic>
        <p:nvPicPr>
          <p:cNvPr id="453" name="Line" descr="Line"/>
          <p:cNvPicPr>
            <a:picLocks noChangeAspect="0"/>
          </p:cNvPicPr>
          <p:nvPr/>
        </p:nvPicPr>
        <p:blipFill>
          <a:blip r:embed="rId4">
            <a:extLst/>
          </a:blip>
          <a:stretch>
            <a:fillRect/>
          </a:stretch>
        </p:blipFill>
        <p:spPr>
          <a:xfrm rot="13694688">
            <a:off x="-254468" y="4646015"/>
            <a:ext cx="7468203" cy="101601"/>
          </a:xfrm>
          <a:prstGeom prst="rect">
            <a:avLst/>
          </a:prstGeom>
        </p:spPr>
      </p:pic>
      <p:pic>
        <p:nvPicPr>
          <p:cNvPr id="455" name="Line" descr="Line"/>
          <p:cNvPicPr>
            <a:picLocks noChangeAspect="0"/>
          </p:cNvPicPr>
          <p:nvPr/>
        </p:nvPicPr>
        <p:blipFill>
          <a:blip r:embed="rId5">
            <a:extLst/>
          </a:blip>
          <a:stretch>
            <a:fillRect/>
          </a:stretch>
        </p:blipFill>
        <p:spPr>
          <a:xfrm rot="18813838">
            <a:off x="-575285" y="4826000"/>
            <a:ext cx="7628938" cy="101601"/>
          </a:xfrm>
          <a:prstGeom prst="rect">
            <a:avLst/>
          </a:prstGeom>
        </p:spPr>
      </p:pic>
      <p:sp>
        <p:nvSpPr>
          <p:cNvPr id="457" name="Slide Number"/>
          <p:cNvSpPr txBox="1"/>
          <p:nvPr>
            <p:ph type="sldNum" sz="quarter" idx="2"/>
          </p:nvPr>
        </p:nvSpPr>
        <p:spPr>
          <a:xfrm>
            <a:off x="11666468" y="8886613"/>
            <a:ext cx="362973" cy="4221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9" name="Re-defining Manifesto Principles (6-&gt;10)…"/>
          <p:cNvSpPr txBox="1"/>
          <p:nvPr>
            <p:ph type="title"/>
          </p:nvPr>
        </p:nvSpPr>
        <p:spPr>
          <a:xfrm>
            <a:off x="975359" y="43897"/>
            <a:ext cx="11054082" cy="1625602"/>
          </a:xfrm>
          <a:prstGeom prst="rect">
            <a:avLst/>
          </a:prstGeom>
        </p:spPr>
        <p:txBody>
          <a:bodyPr/>
          <a:lstStyle/>
          <a:p>
            <a:pPr defTabSz="1014374">
              <a:defRPr sz="4835"/>
            </a:pPr>
            <a:r>
              <a:t>Re-defining Manifesto </a:t>
            </a:r>
            <a:r>
              <a:rPr b="1"/>
              <a:t>Principles (6-&gt;10)</a:t>
            </a:r>
          </a:p>
          <a:p>
            <a:pPr defTabSz="1014374">
              <a:defRPr sz="4835"/>
            </a:pPr>
            <a:r>
              <a:t>(the ‘means’ to attain the ‘values’</a:t>
            </a:r>
          </a:p>
        </p:txBody>
      </p:sp>
      <p:sp>
        <p:nvSpPr>
          <p:cNvPr id="460" name="6. Enable face-to-face interactions.…"/>
          <p:cNvSpPr txBox="1"/>
          <p:nvPr>
            <p:ph type="body" sz="half" idx="1"/>
          </p:nvPr>
        </p:nvSpPr>
        <p:spPr>
          <a:xfrm>
            <a:off x="421114" y="1651376"/>
            <a:ext cx="6117040" cy="7121256"/>
          </a:xfrm>
          <a:prstGeom prst="rect">
            <a:avLst/>
          </a:prstGeom>
          <a:solidFill>
            <a:schemeClr val="accent5">
              <a:hueOff val="-82419"/>
              <a:satOff val="-9513"/>
              <a:lumOff val="-16343"/>
            </a:schemeClr>
          </a:solidFill>
        </p:spPr>
        <p:txBody>
          <a:bodyPr/>
          <a:lstStyle/>
          <a:p>
            <a:pPr marL="0" indent="0" algn="ctr" defTabSz="578358">
              <a:spcBef>
                <a:spcPts val="0"/>
              </a:spcBef>
              <a:buSzTx/>
              <a:buNone/>
              <a:defRPr sz="2178">
                <a:solidFill>
                  <a:srgbClr val="FFFFFF"/>
                </a:solidFill>
                <a:latin typeface="+mn-lt"/>
                <a:ea typeface="+mn-ea"/>
                <a:cs typeface="+mn-cs"/>
                <a:sym typeface="Helvetica Neue Medium"/>
              </a:defRPr>
            </a:pPr>
            <a:r>
              <a:rPr b="1">
                <a:latin typeface="Helvetica Neue"/>
                <a:ea typeface="Helvetica Neue"/>
                <a:cs typeface="Helvetica Neue"/>
                <a:sym typeface="Helvetica Neue"/>
              </a:rPr>
              <a:t> </a:t>
            </a:r>
            <a:endParaRPr b="1">
              <a:latin typeface="Helvetica Neue"/>
              <a:ea typeface="Helvetica Neue"/>
              <a:cs typeface="Helvetica Neue"/>
              <a:sym typeface="Helvetica Neue"/>
            </a:endParaRPr>
          </a:p>
          <a:p>
            <a:pPr marL="0" indent="0" defTabSz="578358">
              <a:spcBef>
                <a:spcPts val="0"/>
              </a:spcBef>
              <a:buSzTx/>
              <a:buNone/>
              <a:defRPr sz="2178">
                <a:solidFill>
                  <a:srgbClr val="FFFFFF"/>
                </a:solidFill>
                <a:latin typeface="+mn-lt"/>
                <a:ea typeface="+mn-ea"/>
                <a:cs typeface="+mn-cs"/>
                <a:sym typeface="Helvetica Neue Medium"/>
              </a:defRPr>
            </a:pPr>
            <a:r>
              <a:rPr b="1">
                <a:latin typeface="Helvetica Neue"/>
                <a:ea typeface="Helvetica Neue"/>
                <a:cs typeface="Helvetica Neue"/>
                <a:sym typeface="Helvetica Neue"/>
              </a:rPr>
              <a:t>6. Enable face-to-face interactions.</a:t>
            </a:r>
            <a:endParaRPr b="1">
              <a:latin typeface="Helvetica Neue"/>
              <a:ea typeface="Helvetica Neue"/>
              <a:cs typeface="Helvetica Neue"/>
              <a:sym typeface="Helvetica Neue"/>
            </a:endParaRPr>
          </a:p>
          <a:p>
            <a:pPr marL="0" indent="0" defTabSz="578358">
              <a:spcBef>
                <a:spcPts val="0"/>
              </a:spcBef>
              <a:buSzTx/>
              <a:buNone/>
              <a:defRPr sz="2178">
                <a:solidFill>
                  <a:srgbClr val="FFFFFF"/>
                </a:solidFill>
                <a:latin typeface="+mn-lt"/>
                <a:ea typeface="+mn-ea"/>
                <a:cs typeface="+mn-cs"/>
                <a:sym typeface="Helvetica Neue Medium"/>
              </a:defRPr>
            </a:pPr>
            <a:r>
              <a:rPr b="1">
                <a:latin typeface="Helvetica Neue"/>
                <a:ea typeface="Helvetica Neue"/>
                <a:cs typeface="Helvetica Neue"/>
                <a:sym typeface="Helvetica Neue"/>
              </a:rPr>
              <a:t> </a:t>
            </a:r>
            <a:endParaRPr b="1">
              <a:latin typeface="Helvetica Neue"/>
              <a:ea typeface="Helvetica Neue"/>
              <a:cs typeface="Helvetica Neue"/>
              <a:sym typeface="Helvetica Neue"/>
            </a:endParaRPr>
          </a:p>
          <a:p>
            <a:pPr marL="0" indent="0" defTabSz="578358">
              <a:spcBef>
                <a:spcPts val="0"/>
              </a:spcBef>
              <a:buSzTx/>
              <a:buNone/>
              <a:defRPr sz="2178">
                <a:solidFill>
                  <a:srgbClr val="FFFFFF"/>
                </a:solidFill>
                <a:latin typeface="+mn-lt"/>
                <a:ea typeface="+mn-ea"/>
                <a:cs typeface="+mn-cs"/>
                <a:sym typeface="Helvetica Neue Medium"/>
              </a:defRPr>
            </a:pPr>
            <a:endParaRPr b="1">
              <a:latin typeface="Helvetica Neue"/>
              <a:ea typeface="Helvetica Neue"/>
              <a:cs typeface="Helvetica Neue"/>
              <a:sym typeface="Helvetica Neue"/>
            </a:endParaRPr>
          </a:p>
          <a:p>
            <a:pPr marL="0" indent="0" defTabSz="578358">
              <a:spcBef>
                <a:spcPts val="0"/>
              </a:spcBef>
              <a:buSzTx/>
              <a:buNone/>
              <a:defRPr sz="2178">
                <a:solidFill>
                  <a:srgbClr val="FFFFFF"/>
                </a:solidFill>
                <a:latin typeface="+mn-lt"/>
                <a:ea typeface="+mn-ea"/>
                <a:cs typeface="+mn-cs"/>
                <a:sym typeface="Helvetica Neue Medium"/>
              </a:defRPr>
            </a:pPr>
            <a:r>
              <a:rPr b="1">
                <a:latin typeface="Helvetica Neue"/>
                <a:ea typeface="Helvetica Neue"/>
                <a:cs typeface="Helvetica Neue"/>
                <a:sym typeface="Helvetica Neue"/>
              </a:rPr>
              <a:t>7. Working software is the primary measure of progress.</a:t>
            </a:r>
            <a:endParaRPr b="1">
              <a:latin typeface="Helvetica Neue"/>
              <a:ea typeface="Helvetica Neue"/>
              <a:cs typeface="Helvetica Neue"/>
              <a:sym typeface="Helvetica Neue"/>
            </a:endParaRPr>
          </a:p>
          <a:p>
            <a:pPr marL="0" indent="0" defTabSz="578358">
              <a:spcBef>
                <a:spcPts val="0"/>
              </a:spcBef>
              <a:buSzTx/>
              <a:buNone/>
              <a:defRPr sz="2178">
                <a:solidFill>
                  <a:srgbClr val="FFFFFF"/>
                </a:solidFill>
                <a:latin typeface="+mn-lt"/>
                <a:ea typeface="+mn-ea"/>
                <a:cs typeface="+mn-cs"/>
                <a:sym typeface="Helvetica Neue Medium"/>
              </a:defRPr>
            </a:pPr>
          </a:p>
          <a:p>
            <a:pPr marL="0" indent="0" defTabSz="578358">
              <a:spcBef>
                <a:spcPts val="0"/>
              </a:spcBef>
              <a:buSzTx/>
              <a:buNone/>
              <a:defRPr sz="2178">
                <a:solidFill>
                  <a:srgbClr val="FFFFFF"/>
                </a:solidFill>
                <a:latin typeface="+mn-lt"/>
                <a:ea typeface="+mn-ea"/>
                <a:cs typeface="+mn-cs"/>
                <a:sym typeface="Helvetica Neue Medium"/>
              </a:defRPr>
            </a:pPr>
            <a:r>
              <a:rPr b="1">
                <a:latin typeface="Helvetica Neue"/>
                <a:ea typeface="Helvetica Neue"/>
                <a:cs typeface="Helvetica Neue"/>
                <a:sym typeface="Helvetica Neue"/>
              </a:rPr>
              <a:t>8. Agile processes promote sustainable development. The sponsors, developers, and users should be able to maintain a constant pace indefinitely.</a:t>
            </a:r>
            <a:endParaRPr b="1">
              <a:latin typeface="Helvetica Neue"/>
              <a:ea typeface="Helvetica Neue"/>
              <a:cs typeface="Helvetica Neue"/>
              <a:sym typeface="Helvetica Neue"/>
            </a:endParaRPr>
          </a:p>
          <a:p>
            <a:pPr marL="0" indent="0" defTabSz="578358">
              <a:spcBef>
                <a:spcPts val="0"/>
              </a:spcBef>
              <a:buSzTx/>
              <a:buNone/>
              <a:defRPr sz="2178">
                <a:solidFill>
                  <a:srgbClr val="FFFFFF"/>
                </a:solidFill>
                <a:latin typeface="+mn-lt"/>
                <a:ea typeface="+mn-ea"/>
                <a:cs typeface="+mn-cs"/>
                <a:sym typeface="Helvetica Neue Medium"/>
              </a:defRPr>
            </a:pPr>
            <a:endParaRPr b="1">
              <a:latin typeface="Helvetica Neue"/>
              <a:ea typeface="Helvetica Neue"/>
              <a:cs typeface="Helvetica Neue"/>
              <a:sym typeface="Helvetica Neue"/>
            </a:endParaRPr>
          </a:p>
          <a:p>
            <a:pPr marL="0" indent="0" defTabSz="578358">
              <a:spcBef>
                <a:spcPts val="0"/>
              </a:spcBef>
              <a:buSzTx/>
              <a:buNone/>
              <a:defRPr sz="2178">
                <a:solidFill>
                  <a:srgbClr val="FFFFFF"/>
                </a:solidFill>
                <a:latin typeface="+mn-lt"/>
                <a:ea typeface="+mn-ea"/>
                <a:cs typeface="+mn-cs"/>
                <a:sym typeface="Helvetica Neue Medium"/>
              </a:defRPr>
            </a:pPr>
            <a:r>
              <a:rPr b="1">
                <a:latin typeface="Helvetica Neue"/>
                <a:ea typeface="Helvetica Neue"/>
                <a:cs typeface="Helvetica Neue"/>
                <a:sym typeface="Helvetica Neue"/>
              </a:rPr>
              <a:t>9. Continuous attention to technical excellence and good design enhances agility.</a:t>
            </a:r>
            <a:endParaRPr b="1">
              <a:latin typeface="Helvetica Neue"/>
              <a:ea typeface="Helvetica Neue"/>
              <a:cs typeface="Helvetica Neue"/>
              <a:sym typeface="Helvetica Neue"/>
            </a:endParaRPr>
          </a:p>
          <a:p>
            <a:pPr marL="0" indent="0" defTabSz="578358">
              <a:spcBef>
                <a:spcPts val="0"/>
              </a:spcBef>
              <a:buSzTx/>
              <a:buNone/>
              <a:defRPr sz="2178">
                <a:solidFill>
                  <a:srgbClr val="FFFFFF"/>
                </a:solidFill>
                <a:latin typeface="+mn-lt"/>
                <a:ea typeface="+mn-ea"/>
                <a:cs typeface="+mn-cs"/>
                <a:sym typeface="Helvetica Neue Medium"/>
              </a:defRPr>
            </a:pPr>
            <a:endParaRPr b="1">
              <a:latin typeface="Helvetica Neue"/>
              <a:ea typeface="Helvetica Neue"/>
              <a:cs typeface="Helvetica Neue"/>
              <a:sym typeface="Helvetica Neue"/>
            </a:endParaRPr>
          </a:p>
          <a:p>
            <a:pPr marL="0" indent="0" defTabSz="578358">
              <a:spcBef>
                <a:spcPts val="0"/>
              </a:spcBef>
              <a:buSzTx/>
              <a:buNone/>
              <a:defRPr sz="2178">
                <a:solidFill>
                  <a:srgbClr val="FFFFFF"/>
                </a:solidFill>
                <a:latin typeface="+mn-lt"/>
                <a:ea typeface="+mn-ea"/>
                <a:cs typeface="+mn-cs"/>
                <a:sym typeface="Helvetica Neue Medium"/>
              </a:defRPr>
            </a:pPr>
            <a:r>
              <a:rPr b="1">
                <a:latin typeface="Helvetica Neue"/>
                <a:ea typeface="Helvetica Neue"/>
                <a:cs typeface="Helvetica Neue"/>
                <a:sym typeface="Helvetica Neue"/>
              </a:rPr>
              <a:t>10. Simplicity--the art of maximizing the amount of work not done--is essential.</a:t>
            </a:r>
            <a:endParaRPr b="1">
              <a:latin typeface="Helvetica Neue"/>
              <a:ea typeface="Helvetica Neue"/>
              <a:cs typeface="Helvetica Neue"/>
              <a:sym typeface="Helvetica Neue"/>
            </a:endParaRPr>
          </a:p>
          <a:p>
            <a:pPr marL="0" indent="0" algn="ctr" defTabSz="578358">
              <a:spcBef>
                <a:spcPts val="0"/>
              </a:spcBef>
              <a:buSzTx/>
              <a:buNone/>
              <a:defRPr sz="2178">
                <a:solidFill>
                  <a:srgbClr val="FFFFFF"/>
                </a:solidFill>
                <a:latin typeface="+mn-lt"/>
                <a:ea typeface="+mn-ea"/>
                <a:cs typeface="+mn-cs"/>
                <a:sym typeface="Helvetica Neue Medium"/>
              </a:defRPr>
            </a:pPr>
          </a:p>
          <a:p>
            <a:pPr marL="0" indent="0" algn="ctr" defTabSz="578358">
              <a:spcBef>
                <a:spcPts val="0"/>
              </a:spcBef>
              <a:buSzTx/>
              <a:buNone/>
              <a:defRPr sz="2178">
                <a:solidFill>
                  <a:srgbClr val="FFFFFF"/>
                </a:solidFill>
                <a:latin typeface="+mn-lt"/>
                <a:ea typeface="+mn-ea"/>
                <a:cs typeface="+mn-cs"/>
                <a:sym typeface="Helvetica Neue Medium"/>
              </a:defRPr>
            </a:pPr>
            <a:endParaRPr b="1">
              <a:latin typeface="Helvetica Neue"/>
              <a:ea typeface="Helvetica Neue"/>
              <a:cs typeface="Helvetica Neue"/>
              <a:sym typeface="Helvetica Neue"/>
            </a:endParaRPr>
          </a:p>
        </p:txBody>
      </p:sp>
      <p:sp>
        <p:nvSpPr>
          <p:cNvPr id="461" name="6. Enable crystal clear communication, in writing, in a common project database. Enable collection and prioritization and continuous updates of all considerations about requirements, designs, economics, constraints, risks, issues, dependencies and prioritization.…"/>
          <p:cNvSpPr txBox="1"/>
          <p:nvPr/>
        </p:nvSpPr>
        <p:spPr>
          <a:xfrm>
            <a:off x="6792157" y="1644113"/>
            <a:ext cx="6117040" cy="7135783"/>
          </a:xfrm>
          <a:prstGeom prst="rect">
            <a:avLst/>
          </a:prstGeom>
          <a:solidFill>
            <a:schemeClr val="accent3"/>
          </a:solidFill>
          <a:ln w="12700">
            <a:miter lim="400000"/>
          </a:ln>
          <a:extLst>
            <a:ext uri="{C572A759-6A51-4108-AA02-DFA0A04FC94B}">
              <ma14:wrappingTextBoxFlag xmlns:ma14="http://schemas.microsoft.com/office/mac/drawingml/2011/main" val="1"/>
            </a:ext>
          </a:extLst>
        </p:spPr>
        <p:txBody>
          <a:bodyPr lIns="65022" tIns="65022" rIns="65022" bIns="65022">
            <a:normAutofit fontScale="100000" lnSpcReduction="0"/>
          </a:bodyPr>
          <a:lstStyle/>
          <a:p>
            <a:pPr algn="l" defTabSz="449833">
              <a:defRPr b="0" sz="1693">
                <a:latin typeface="+mn-lt"/>
                <a:ea typeface="+mn-ea"/>
                <a:cs typeface="+mn-cs"/>
                <a:sym typeface="Helvetica Neue Medium"/>
              </a:defRPr>
            </a:pPr>
            <a:r>
              <a:t> </a:t>
            </a:r>
            <a:r>
              <a:rPr b="1">
                <a:latin typeface="Helvetica Neue"/>
                <a:ea typeface="Helvetica Neue"/>
                <a:cs typeface="Helvetica Neue"/>
                <a:sym typeface="Helvetica Neue"/>
              </a:rPr>
              <a:t>6. Enable </a:t>
            </a:r>
            <a:r>
              <a:rPr b="1" u="sng">
                <a:latin typeface="Helvetica Neue"/>
                <a:ea typeface="Helvetica Neue"/>
                <a:cs typeface="Helvetica Neue"/>
                <a:sym typeface="Helvetica Neue"/>
              </a:rPr>
              <a:t>crystal clear communication, in writing</a:t>
            </a:r>
            <a:r>
              <a:rPr b="1">
                <a:latin typeface="Helvetica Neue"/>
                <a:ea typeface="Helvetica Neue"/>
                <a:cs typeface="Helvetica Neue"/>
                <a:sym typeface="Helvetica Neue"/>
              </a:rPr>
              <a:t>, in a common project database. Enable collection and prioritization and continuous updates of all considerations about requirements, designs, economics, constraints, risks, issues, dependencies and prioritization. </a:t>
            </a:r>
            <a:endParaRPr b="1">
              <a:latin typeface="Helvetica Neue"/>
              <a:ea typeface="Helvetica Neue"/>
              <a:cs typeface="Helvetica Neue"/>
              <a:sym typeface="Helvetica Neue"/>
            </a:endParaRPr>
          </a:p>
          <a:p>
            <a:pPr defTabSz="449833">
              <a:defRPr b="0" sz="1693">
                <a:latin typeface="+mn-lt"/>
                <a:ea typeface="+mn-ea"/>
                <a:cs typeface="+mn-cs"/>
                <a:sym typeface="Helvetica Neue Medium"/>
              </a:defRPr>
            </a:pPr>
            <a:r>
              <a:t>See 2018 Book ‘Clear Communication’ at </a:t>
            </a:r>
            <a:r>
              <a:rPr u="sng">
                <a:hlinkClick r:id="rId2" invalidUrl="" action="" tgtFrame="" tooltip="" history="1" highlightClick="0" endSnd="0"/>
              </a:rPr>
              <a:t>gilb.com</a:t>
            </a:r>
          </a:p>
          <a:p>
            <a:pPr defTabSz="449833">
              <a:defRPr sz="1693"/>
            </a:pPr>
          </a:p>
          <a:p>
            <a:pPr defTabSz="449833">
              <a:defRPr sz="1693"/>
            </a:pPr>
            <a:r>
              <a:t>7. The </a:t>
            </a:r>
            <a:r>
              <a:rPr u="sng"/>
              <a:t>primary measures</a:t>
            </a:r>
            <a:r>
              <a:t> of development progress is the degree of </a:t>
            </a:r>
            <a:r>
              <a:rPr u="sng"/>
              <a:t>actual stakeholder-delivered planned value</a:t>
            </a:r>
            <a:r>
              <a:t> level</a:t>
            </a:r>
            <a:r>
              <a:rPr u="sng"/>
              <a:t>s</a:t>
            </a:r>
            <a:r>
              <a:t> with respect to planned resources such as budgets and deadlines.</a:t>
            </a:r>
          </a:p>
          <a:p>
            <a:pPr algn="l" defTabSz="449833">
              <a:defRPr sz="1693"/>
            </a:pPr>
          </a:p>
          <a:p>
            <a:pPr algn="l" defTabSz="449833">
              <a:defRPr sz="1693"/>
            </a:pPr>
            <a:r>
              <a:t>8. We believe that a </a:t>
            </a:r>
            <a:r>
              <a:rPr u="sng"/>
              <a:t>wide variety of strategies</a:t>
            </a:r>
            <a:r>
              <a:t>, adapted to current local cultures, can be used </a:t>
            </a:r>
            <a:r>
              <a:rPr u="sng"/>
              <a:t>to maintain a reasonable workload</a:t>
            </a:r>
            <a:r>
              <a:t> for developers and other stakeholders; so that stress and pressures which result in failed systems need not occur.</a:t>
            </a:r>
          </a:p>
          <a:p>
            <a:pPr algn="l" defTabSz="449833">
              <a:defRPr sz="1693"/>
            </a:pPr>
          </a:p>
          <a:p>
            <a:pPr algn="l" defTabSz="449833">
              <a:defRPr sz="1693"/>
            </a:pPr>
            <a:r>
              <a:t>9. </a:t>
            </a:r>
            <a:r>
              <a:rPr u="sng"/>
              <a:t>Quality must be quantified</a:t>
            </a:r>
            <a:r>
              <a:t>, supporting </a:t>
            </a:r>
            <a:r>
              <a:rPr u="sng"/>
              <a:t>designs for quality must be estimated and measured</a:t>
            </a:r>
            <a:r>
              <a:t>.</a:t>
            </a:r>
          </a:p>
          <a:p>
            <a:pPr algn="l" defTabSz="449833">
              <a:defRPr sz="1693"/>
            </a:pPr>
          </a:p>
          <a:p>
            <a:pPr algn="l" defTabSz="449833">
              <a:defRPr sz="1693"/>
            </a:pPr>
            <a:r>
              <a:t>10.	We need to </a:t>
            </a:r>
            <a:r>
              <a:rPr u="sng"/>
              <a:t>learn and apply methods</a:t>
            </a:r>
            <a:r>
              <a:t>, of which there are many,  to </a:t>
            </a:r>
            <a:r>
              <a:rPr u="sng"/>
              <a:t>help us understand complex systems and complex relations</a:t>
            </a:r>
            <a:r>
              <a:t> and succeed in meeting our goals in spite of them.</a:t>
            </a:r>
          </a:p>
          <a:p>
            <a:pPr lvl="1" indent="0" defTabSz="449833">
              <a:defRPr b="0" sz="1693">
                <a:latin typeface="+mn-lt"/>
                <a:ea typeface="+mn-ea"/>
                <a:cs typeface="+mn-cs"/>
                <a:sym typeface="Helvetica Neue Medium"/>
              </a:defRPr>
            </a:pPr>
            <a:r>
              <a:t>See 2018  ‘Technoscopes’ book at Gilb.com</a:t>
            </a:r>
          </a:p>
        </p:txBody>
      </p:sp>
      <p:sp>
        <p:nvSpPr>
          <p:cNvPr id="462" name="'How Well Does the Agile Manifesto Align with Principles that Lead to Success in Product Development?’…"/>
          <p:cNvSpPr txBox="1"/>
          <p:nvPr/>
        </p:nvSpPr>
        <p:spPr>
          <a:xfrm>
            <a:off x="5994" y="8809208"/>
            <a:ext cx="12992812" cy="8395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lnSpc>
                <a:spcPct val="117999"/>
              </a:lnSpc>
              <a:defRPr sz="2200"/>
            </a:pPr>
            <a:r>
              <a:t> </a:t>
            </a:r>
            <a:r>
              <a:rPr sz="2000"/>
              <a:t>'How Well Does the Agile Manifesto Align with Principles that Lead to Success in Product Development?’ </a:t>
            </a:r>
            <a:endParaRPr sz="2000"/>
          </a:p>
          <a:p>
            <a:pPr defTabSz="457200">
              <a:lnSpc>
                <a:spcPct val="117999"/>
              </a:lnSpc>
              <a:defRPr sz="2200"/>
            </a:pPr>
            <a:r>
              <a:t>https://www.ppi-int.com/wp-content/uploads/2018/02/SyEN_62.pdf</a:t>
            </a:r>
          </a:p>
        </p:txBody>
      </p:sp>
      <p:pic>
        <p:nvPicPr>
          <p:cNvPr id="463" name="BVOF ESI Tom Gilb 1.jpg" descr="BVOF ESI Tom Gilb 1.jpg"/>
          <p:cNvPicPr>
            <a:picLocks noChangeAspect="1"/>
          </p:cNvPicPr>
          <p:nvPr/>
        </p:nvPicPr>
        <p:blipFill>
          <a:blip r:embed="rId3">
            <a:extLst/>
          </a:blip>
          <a:stretch>
            <a:fillRect/>
          </a:stretch>
        </p:blipFill>
        <p:spPr>
          <a:xfrm>
            <a:off x="11945952" y="308169"/>
            <a:ext cx="959978" cy="1435481"/>
          </a:xfrm>
          <a:prstGeom prst="rect">
            <a:avLst/>
          </a:prstGeom>
          <a:ln w="12700">
            <a:miter lim="400000"/>
          </a:ln>
        </p:spPr>
      </p:pic>
      <p:pic>
        <p:nvPicPr>
          <p:cNvPr id="464" name="Line" descr="Line"/>
          <p:cNvPicPr>
            <a:picLocks noChangeAspect="0"/>
          </p:cNvPicPr>
          <p:nvPr/>
        </p:nvPicPr>
        <p:blipFill>
          <a:blip r:embed="rId4">
            <a:extLst/>
          </a:blip>
          <a:stretch>
            <a:fillRect/>
          </a:stretch>
        </p:blipFill>
        <p:spPr>
          <a:xfrm rot="13694688">
            <a:off x="-254468" y="4646015"/>
            <a:ext cx="7468203" cy="101601"/>
          </a:xfrm>
          <a:prstGeom prst="rect">
            <a:avLst/>
          </a:prstGeom>
        </p:spPr>
      </p:pic>
      <p:pic>
        <p:nvPicPr>
          <p:cNvPr id="466" name="Line" descr="Line"/>
          <p:cNvPicPr>
            <a:picLocks noChangeAspect="0"/>
          </p:cNvPicPr>
          <p:nvPr/>
        </p:nvPicPr>
        <p:blipFill>
          <a:blip r:embed="rId5">
            <a:extLst/>
          </a:blip>
          <a:stretch>
            <a:fillRect/>
          </a:stretch>
        </p:blipFill>
        <p:spPr>
          <a:xfrm rot="18813838">
            <a:off x="-575285" y="4826000"/>
            <a:ext cx="7628938" cy="101601"/>
          </a:xfrm>
          <a:prstGeom prst="rect">
            <a:avLst/>
          </a:prstGeom>
        </p:spPr>
      </p:pic>
      <p:sp>
        <p:nvSpPr>
          <p:cNvPr id="46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0" name="Footer Placeholder 2"/>
          <p:cNvSpPr txBox="1"/>
          <p:nvPr/>
        </p:nvSpPr>
        <p:spPr>
          <a:xfrm>
            <a:off x="4443306" y="9114112"/>
            <a:ext cx="4118188"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650240">
              <a:defRPr b="0" sz="1600">
                <a:solidFill>
                  <a:srgbClr val="888888"/>
                </a:solidFill>
                <a:latin typeface="Calibri"/>
                <a:ea typeface="Calibri"/>
                <a:cs typeface="Calibri"/>
                <a:sym typeface="Calibri"/>
              </a:defRPr>
            </a:lvl1pPr>
          </a:lstStyle>
          <a:p>
            <a:pPr/>
            <a:r>
              <a:t>© Gilb.com</a:t>
            </a:r>
          </a:p>
        </p:txBody>
      </p:sp>
      <p:sp>
        <p:nvSpPr>
          <p:cNvPr id="471" name="Rectangle 1"/>
          <p:cNvSpPr txBox="1"/>
          <p:nvPr/>
        </p:nvSpPr>
        <p:spPr>
          <a:xfrm>
            <a:off x="104774" y="9315450"/>
            <a:ext cx="3417740" cy="355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650240">
              <a:defRPr b="0">
                <a:latin typeface="Calibri"/>
                <a:ea typeface="Calibri"/>
                <a:cs typeface="Calibri"/>
                <a:sym typeface="Calibri"/>
              </a:defRPr>
            </a:lvl1pPr>
          </a:lstStyle>
          <a:p>
            <a:pPr/>
            <a:r>
              <a:t>Copyright: Kai@Gilb.com</a:t>
            </a:r>
          </a:p>
        </p:txBody>
      </p:sp>
      <p:sp>
        <p:nvSpPr>
          <p:cNvPr id="472" name="Rectangle 2"/>
          <p:cNvSpPr txBox="1"/>
          <p:nvPr/>
        </p:nvSpPr>
        <p:spPr>
          <a:xfrm>
            <a:off x="104774" y="9315450"/>
            <a:ext cx="3417740" cy="355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650240">
              <a:defRPr b="0">
                <a:latin typeface="Calibri"/>
                <a:ea typeface="Calibri"/>
                <a:cs typeface="Calibri"/>
                <a:sym typeface="Calibri"/>
              </a:defRPr>
            </a:lvl1pPr>
          </a:lstStyle>
          <a:p>
            <a:pPr/>
            <a:r>
              <a:t>Copyright: Kai@Gilb.com</a:t>
            </a:r>
          </a:p>
        </p:txBody>
      </p:sp>
      <p:grpSp>
        <p:nvGrpSpPr>
          <p:cNvPr id="481" name="Group 3"/>
          <p:cNvGrpSpPr/>
          <p:nvPr/>
        </p:nvGrpSpPr>
        <p:grpSpPr>
          <a:xfrm>
            <a:off x="2286057" y="451611"/>
            <a:ext cx="8754387" cy="8771969"/>
            <a:chOff x="0" y="0"/>
            <a:chExt cx="8754386" cy="8771968"/>
          </a:xfrm>
        </p:grpSpPr>
        <p:pic>
          <p:nvPicPr>
            <p:cNvPr id="473" name="Picture 4" descr="Picture 4"/>
            <p:cNvPicPr>
              <a:picLocks noChangeAspect="1"/>
            </p:cNvPicPr>
            <p:nvPr/>
          </p:nvPicPr>
          <p:blipFill>
            <a:blip r:embed="rId3">
              <a:extLst/>
            </a:blip>
            <a:stretch>
              <a:fillRect/>
            </a:stretch>
          </p:blipFill>
          <p:spPr>
            <a:xfrm rot="2760000">
              <a:off x="1192061" y="550393"/>
              <a:ext cx="1054291" cy="2120901"/>
            </a:xfrm>
            <a:prstGeom prst="rect">
              <a:avLst/>
            </a:prstGeom>
            <a:ln w="12700" cap="flat">
              <a:noFill/>
              <a:miter lim="400000"/>
            </a:ln>
            <a:effectLst/>
          </p:spPr>
        </p:pic>
        <p:pic>
          <p:nvPicPr>
            <p:cNvPr id="474" name="Picture 5" descr="Picture 5"/>
            <p:cNvPicPr>
              <a:picLocks noChangeAspect="1"/>
            </p:cNvPicPr>
            <p:nvPr/>
          </p:nvPicPr>
          <p:blipFill>
            <a:blip r:embed="rId3">
              <a:extLst/>
            </a:blip>
            <a:stretch>
              <a:fillRect/>
            </a:stretch>
          </p:blipFill>
          <p:spPr>
            <a:xfrm rot="5389581">
              <a:off x="3846360" y="-529303"/>
              <a:ext cx="1054292" cy="2119314"/>
            </a:xfrm>
            <a:prstGeom prst="rect">
              <a:avLst/>
            </a:prstGeom>
            <a:ln w="12700" cap="flat">
              <a:noFill/>
              <a:miter lim="400000"/>
            </a:ln>
            <a:effectLst/>
          </p:spPr>
        </p:pic>
        <p:pic>
          <p:nvPicPr>
            <p:cNvPr id="475" name="Picture 6" descr="Picture 6"/>
            <p:cNvPicPr>
              <a:picLocks noChangeAspect="1"/>
            </p:cNvPicPr>
            <p:nvPr/>
          </p:nvPicPr>
          <p:blipFill>
            <a:blip r:embed="rId3">
              <a:extLst/>
            </a:blip>
            <a:stretch>
              <a:fillRect/>
            </a:stretch>
          </p:blipFill>
          <p:spPr>
            <a:xfrm rot="8328146">
              <a:off x="6767456" y="804247"/>
              <a:ext cx="1054101" cy="2121285"/>
            </a:xfrm>
            <a:prstGeom prst="rect">
              <a:avLst/>
            </a:prstGeom>
            <a:ln w="12700" cap="flat">
              <a:noFill/>
              <a:miter lim="400000"/>
            </a:ln>
            <a:effectLst/>
          </p:spPr>
        </p:pic>
        <p:pic>
          <p:nvPicPr>
            <p:cNvPr id="476" name="Picture 7" descr="Picture 7"/>
            <p:cNvPicPr>
              <a:picLocks noChangeAspect="1"/>
            </p:cNvPicPr>
            <p:nvPr/>
          </p:nvPicPr>
          <p:blipFill>
            <a:blip r:embed="rId4">
              <a:extLst/>
            </a:blip>
            <a:stretch>
              <a:fillRect/>
            </a:stretch>
          </p:blipFill>
          <p:spPr>
            <a:xfrm rot="21540002">
              <a:off x="7681856" y="3306600"/>
              <a:ext cx="1054101" cy="2121284"/>
            </a:xfrm>
            <a:prstGeom prst="rect">
              <a:avLst/>
            </a:prstGeom>
            <a:ln w="12700" cap="flat">
              <a:noFill/>
              <a:miter lim="400000"/>
            </a:ln>
            <a:effectLst/>
          </p:spPr>
        </p:pic>
        <p:pic>
          <p:nvPicPr>
            <p:cNvPr id="477" name="Picture 8" descr="Picture 8"/>
            <p:cNvPicPr>
              <a:picLocks noChangeAspect="1"/>
            </p:cNvPicPr>
            <p:nvPr/>
          </p:nvPicPr>
          <p:blipFill>
            <a:blip r:embed="rId4">
              <a:extLst/>
            </a:blip>
            <a:stretch>
              <a:fillRect/>
            </a:stretch>
          </p:blipFill>
          <p:spPr>
            <a:xfrm rot="2697825">
              <a:off x="6564256" y="6037594"/>
              <a:ext cx="1054101" cy="2121285"/>
            </a:xfrm>
            <a:prstGeom prst="rect">
              <a:avLst/>
            </a:prstGeom>
            <a:ln w="12700" cap="flat">
              <a:noFill/>
              <a:miter lim="400000"/>
            </a:ln>
            <a:effectLst/>
          </p:spPr>
        </p:pic>
        <p:pic>
          <p:nvPicPr>
            <p:cNvPr id="478" name="Picture 9" descr="Picture 9"/>
            <p:cNvPicPr>
              <a:picLocks noChangeAspect="1"/>
            </p:cNvPicPr>
            <p:nvPr/>
          </p:nvPicPr>
          <p:blipFill>
            <a:blip r:embed="rId3">
              <a:extLst/>
            </a:blip>
            <a:stretch>
              <a:fillRect/>
            </a:stretch>
          </p:blipFill>
          <p:spPr>
            <a:xfrm rot="16335857">
              <a:off x="3681260" y="7142886"/>
              <a:ext cx="1054292" cy="2120901"/>
            </a:xfrm>
            <a:prstGeom prst="rect">
              <a:avLst/>
            </a:prstGeom>
            <a:ln w="12700" cap="flat">
              <a:noFill/>
              <a:miter lim="400000"/>
            </a:ln>
            <a:effectLst/>
          </p:spPr>
        </p:pic>
        <p:pic>
          <p:nvPicPr>
            <p:cNvPr id="479" name="Picture 10" descr="Picture 10"/>
            <p:cNvPicPr>
              <a:picLocks noChangeAspect="1"/>
            </p:cNvPicPr>
            <p:nvPr/>
          </p:nvPicPr>
          <p:blipFill>
            <a:blip r:embed="rId3">
              <a:extLst/>
            </a:blip>
            <a:stretch>
              <a:fillRect/>
            </a:stretch>
          </p:blipFill>
          <p:spPr>
            <a:xfrm rot="18900000">
              <a:off x="1027056" y="5935976"/>
              <a:ext cx="1054101" cy="2121285"/>
            </a:xfrm>
            <a:prstGeom prst="rect">
              <a:avLst/>
            </a:prstGeom>
            <a:ln w="12700" cap="flat">
              <a:noFill/>
              <a:miter lim="400000"/>
            </a:ln>
            <a:effectLst/>
          </p:spPr>
        </p:pic>
        <p:pic>
          <p:nvPicPr>
            <p:cNvPr id="480" name="Picture 11" descr="Picture 11"/>
            <p:cNvPicPr>
              <a:picLocks noChangeAspect="1"/>
            </p:cNvPicPr>
            <p:nvPr/>
          </p:nvPicPr>
          <p:blipFill>
            <a:blip r:embed="rId3">
              <a:extLst/>
            </a:blip>
            <a:stretch>
              <a:fillRect/>
            </a:stretch>
          </p:blipFill>
          <p:spPr>
            <a:xfrm rot="77439">
              <a:off x="23756" y="3204982"/>
              <a:ext cx="1054101" cy="2121284"/>
            </a:xfrm>
            <a:prstGeom prst="rect">
              <a:avLst/>
            </a:prstGeom>
            <a:ln w="12700" cap="flat">
              <a:noFill/>
              <a:miter lim="400000"/>
            </a:ln>
            <a:effectLst/>
          </p:spPr>
        </p:pic>
      </p:grpSp>
      <p:sp>
        <p:nvSpPr>
          <p:cNvPr id="482" name="Rectangle 12"/>
          <p:cNvSpPr txBox="1"/>
          <p:nvPr/>
        </p:nvSpPr>
        <p:spPr>
          <a:xfrm>
            <a:off x="7602538" y="996949"/>
            <a:ext cx="1758157" cy="355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650240">
              <a:defRPr b="0">
                <a:latin typeface="Calibri"/>
                <a:ea typeface="Calibri"/>
                <a:cs typeface="Calibri"/>
                <a:sym typeface="Calibri"/>
              </a:defRPr>
            </a:lvl1pPr>
          </a:lstStyle>
          <a:p>
            <a:pPr/>
            <a:r>
              <a:t>Stakeholders</a:t>
            </a:r>
          </a:p>
        </p:txBody>
      </p:sp>
      <p:sp>
        <p:nvSpPr>
          <p:cNvPr id="483" name="Rectangle 13"/>
          <p:cNvSpPr txBox="1"/>
          <p:nvPr/>
        </p:nvSpPr>
        <p:spPr>
          <a:xfrm>
            <a:off x="9893301" y="3238499"/>
            <a:ext cx="873969" cy="355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650240">
              <a:defRPr b="0">
                <a:latin typeface="Calibri"/>
                <a:ea typeface="Calibri"/>
                <a:cs typeface="Calibri"/>
                <a:sym typeface="Calibri"/>
              </a:defRPr>
            </a:lvl1pPr>
          </a:lstStyle>
          <a:p>
            <a:pPr/>
            <a:r>
              <a:t>Values</a:t>
            </a:r>
          </a:p>
        </p:txBody>
      </p:sp>
      <p:sp>
        <p:nvSpPr>
          <p:cNvPr id="484" name="Rectangle 14"/>
          <p:cNvSpPr txBox="1"/>
          <p:nvPr/>
        </p:nvSpPr>
        <p:spPr>
          <a:xfrm>
            <a:off x="2474914" y="3047999"/>
            <a:ext cx="1129953" cy="355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650240">
              <a:defRPr b="0">
                <a:latin typeface="Calibri"/>
                <a:ea typeface="Calibri"/>
                <a:cs typeface="Calibri"/>
                <a:sym typeface="Calibri"/>
              </a:defRPr>
            </a:lvl1pPr>
          </a:lstStyle>
          <a:p>
            <a:pPr/>
            <a:r>
              <a:t>Measure</a:t>
            </a:r>
          </a:p>
        </p:txBody>
      </p:sp>
      <p:sp>
        <p:nvSpPr>
          <p:cNvPr id="485" name="Rectangle 15"/>
          <p:cNvSpPr txBox="1"/>
          <p:nvPr/>
        </p:nvSpPr>
        <p:spPr>
          <a:xfrm>
            <a:off x="4702175" y="1003299"/>
            <a:ext cx="778422" cy="355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650240">
              <a:defRPr b="0">
                <a:latin typeface="Calibri"/>
                <a:ea typeface="Calibri"/>
                <a:cs typeface="Calibri"/>
                <a:sym typeface="Calibri"/>
              </a:defRPr>
            </a:lvl1pPr>
          </a:lstStyle>
          <a:p>
            <a:pPr/>
            <a:r>
              <a:t>Learn</a:t>
            </a:r>
          </a:p>
        </p:txBody>
      </p:sp>
      <p:sp>
        <p:nvSpPr>
          <p:cNvPr id="486" name="Rectangle 16"/>
          <p:cNvSpPr txBox="1"/>
          <p:nvPr/>
        </p:nvSpPr>
        <p:spPr>
          <a:xfrm>
            <a:off x="4467224" y="3905249"/>
            <a:ext cx="2663181" cy="711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lgn="l" defTabSz="650240">
              <a:defRPr b="0">
                <a:latin typeface="Calibri"/>
                <a:ea typeface="Calibri"/>
                <a:cs typeface="Calibri"/>
                <a:sym typeface="Calibri"/>
              </a:defRPr>
            </a:pPr>
            <a:r>
              <a:t>Value Management </a:t>
            </a:r>
            <a:br/>
            <a:r>
              <a:t>Process</a:t>
            </a:r>
          </a:p>
        </p:txBody>
      </p:sp>
      <p:grpSp>
        <p:nvGrpSpPr>
          <p:cNvPr id="489" name="Oval 17"/>
          <p:cNvGrpSpPr/>
          <p:nvPr/>
        </p:nvGrpSpPr>
        <p:grpSpPr>
          <a:xfrm>
            <a:off x="1473200" y="4889500"/>
            <a:ext cx="10388601" cy="4279903"/>
            <a:chOff x="0" y="0"/>
            <a:chExt cx="10388600" cy="4279901"/>
          </a:xfrm>
        </p:grpSpPr>
        <p:sp>
          <p:nvSpPr>
            <p:cNvPr id="487" name="Oval"/>
            <p:cNvSpPr/>
            <p:nvPr/>
          </p:nvSpPr>
          <p:spPr>
            <a:xfrm>
              <a:off x="-1" y="-1"/>
              <a:ext cx="10388601" cy="4279903"/>
            </a:xfrm>
            <a:prstGeom prst="ellipse">
              <a:avLst/>
            </a:prstGeom>
            <a:blipFill rotWithShape="1">
              <a:blip r:embed="rId5"/>
              <a:srcRect l="0" t="0" r="0" b="0"/>
              <a:tile tx="0" ty="0" sx="100000" sy="100000" flip="none" algn="tl"/>
            </a:blipFill>
            <a:ln w="12700" cap="flat">
              <a:noFill/>
              <a:miter lim="400000"/>
            </a:ln>
            <a:effectLst/>
          </p:spPr>
          <p:txBody>
            <a:bodyPr wrap="square" lIns="65023" tIns="65023" rIns="65023" bIns="65023" numCol="1" anchor="t">
              <a:noAutofit/>
            </a:bodyPr>
            <a:lstStyle/>
            <a:p>
              <a:pPr algn="l" defTabSz="650240">
                <a:defRPr b="0">
                  <a:latin typeface="Calibri"/>
                  <a:ea typeface="Calibri"/>
                  <a:cs typeface="Calibri"/>
                  <a:sym typeface="Calibri"/>
                </a:defRPr>
              </a:pPr>
            </a:p>
          </p:txBody>
        </p:sp>
        <p:sp>
          <p:nvSpPr>
            <p:cNvPr id="488" name="Oval"/>
            <p:cNvSpPr/>
            <p:nvPr/>
          </p:nvSpPr>
          <p:spPr>
            <a:xfrm>
              <a:off x="-1" y="-1"/>
              <a:ext cx="10388601" cy="4279903"/>
            </a:xfrm>
            <a:prstGeom prst="ellipse">
              <a:avLst/>
            </a:prstGeom>
            <a:noFill/>
            <a:ln w="177800" cap="flat">
              <a:solidFill>
                <a:srgbClr val="000000">
                  <a:alpha val="23137"/>
                </a:srgbClr>
              </a:solidFill>
              <a:prstDash val="solid"/>
              <a:miter lim="800000"/>
            </a:ln>
            <a:effectLst/>
          </p:spPr>
          <p:txBody>
            <a:bodyPr wrap="square" lIns="65023" tIns="65023" rIns="65023" bIns="65023" numCol="1" anchor="t">
              <a:noAutofit/>
            </a:bodyPr>
            <a:lstStyle/>
            <a:p>
              <a:pPr algn="l" defTabSz="650240">
                <a:defRPr b="0">
                  <a:latin typeface="Calibri"/>
                  <a:ea typeface="Calibri"/>
                  <a:cs typeface="Calibri"/>
                  <a:sym typeface="Calibri"/>
                </a:defRPr>
              </a:pPr>
            </a:p>
          </p:txBody>
        </p:sp>
      </p:grpSp>
      <p:pic>
        <p:nvPicPr>
          <p:cNvPr id="490" name="Picture 18" descr="Picture 18"/>
          <p:cNvPicPr>
            <a:picLocks noChangeAspect="1"/>
          </p:cNvPicPr>
          <p:nvPr/>
        </p:nvPicPr>
        <p:blipFill>
          <a:blip r:embed="rId6">
            <a:extLst/>
          </a:blip>
          <a:stretch>
            <a:fillRect/>
          </a:stretch>
        </p:blipFill>
        <p:spPr>
          <a:xfrm>
            <a:off x="4457699" y="5454650"/>
            <a:ext cx="5194301" cy="2597151"/>
          </a:xfrm>
          <a:prstGeom prst="rect">
            <a:avLst/>
          </a:prstGeom>
          <a:ln w="12700">
            <a:miter lim="400000"/>
          </a:ln>
        </p:spPr>
      </p:pic>
      <p:sp>
        <p:nvSpPr>
          <p:cNvPr id="491" name="Text Box 19"/>
          <p:cNvSpPr txBox="1"/>
          <p:nvPr>
            <p:ph type="sldNum" sz="quarter" idx="2"/>
          </p:nvPr>
        </p:nvSpPr>
        <p:spPr>
          <a:xfrm>
            <a:off x="6324599" y="9258300"/>
            <a:ext cx="332739" cy="358138"/>
          </a:xfrm>
          <a:prstGeom prst="rect">
            <a:avLst/>
          </a:prstGeom>
          <a:extLst>
            <a:ext uri="{C572A759-6A51-4108-AA02-DFA0A04FC94B}">
              <ma14:wrappingTextBoxFlag xmlns:ma14="http://schemas.microsoft.com/office/mac/drawingml/2011/main" val="1"/>
            </a:ext>
          </a:extLst>
        </p:spPr>
        <p:txBody>
          <a:bodyPr lIns="45718" tIns="45718" rIns="45718" bIns="45718" anchor="t"/>
          <a:lstStyle>
            <a:lvl1pPr algn="l">
              <a:defRPr sz="1800">
                <a:solidFill>
                  <a:srgbClr val="000000"/>
                </a:solidFill>
                <a:latin typeface="Gill Sans"/>
                <a:ea typeface="Gill Sans"/>
                <a:cs typeface="Gill Sans"/>
                <a:sym typeface="Gill Sans"/>
              </a:defRPr>
            </a:lvl1pPr>
          </a:lstStyle>
          <a:p>
            <a:pPr/>
            <a:fld id="{86CB4B4D-7CA3-9044-876B-883B54F8677D}" type="slidenum"/>
          </a:p>
        </p:txBody>
      </p:sp>
      <p:sp>
        <p:nvSpPr>
          <p:cNvPr id="492" name="Rectangle 20"/>
          <p:cNvSpPr txBox="1"/>
          <p:nvPr/>
        </p:nvSpPr>
        <p:spPr>
          <a:xfrm>
            <a:off x="9591674" y="6083299"/>
            <a:ext cx="1240533" cy="355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650240">
              <a:defRPr b="0">
                <a:latin typeface="Calibri"/>
                <a:ea typeface="Calibri"/>
                <a:cs typeface="Calibri"/>
                <a:sym typeface="Calibri"/>
              </a:defRPr>
            </a:lvl1pPr>
          </a:lstStyle>
          <a:p>
            <a:pPr/>
            <a:r>
              <a:t>Solutions</a:t>
            </a:r>
          </a:p>
        </p:txBody>
      </p:sp>
      <p:sp>
        <p:nvSpPr>
          <p:cNvPr id="493" name="Rectangle 21"/>
          <p:cNvSpPr txBox="1"/>
          <p:nvPr/>
        </p:nvSpPr>
        <p:spPr>
          <a:xfrm>
            <a:off x="7248525" y="8153399"/>
            <a:ext cx="1556346" cy="355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650240">
              <a:defRPr b="0">
                <a:latin typeface="Calibri"/>
                <a:ea typeface="Calibri"/>
                <a:cs typeface="Calibri"/>
                <a:sym typeface="Calibri"/>
              </a:defRPr>
            </a:lvl1pPr>
          </a:lstStyle>
          <a:p>
            <a:pPr/>
            <a:r>
              <a:t>Decompose</a:t>
            </a:r>
          </a:p>
        </p:txBody>
      </p:sp>
      <p:sp>
        <p:nvSpPr>
          <p:cNvPr id="494" name="Rectangle 22"/>
          <p:cNvSpPr txBox="1"/>
          <p:nvPr/>
        </p:nvSpPr>
        <p:spPr>
          <a:xfrm>
            <a:off x="4481513" y="8064499"/>
            <a:ext cx="1104653" cy="355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650240">
              <a:defRPr b="0">
                <a:latin typeface="Calibri"/>
                <a:ea typeface="Calibri"/>
                <a:cs typeface="Calibri"/>
                <a:sym typeface="Calibri"/>
              </a:defRPr>
            </a:lvl1pPr>
          </a:lstStyle>
          <a:p>
            <a:pPr/>
            <a:r>
              <a:t>Develop</a:t>
            </a:r>
          </a:p>
        </p:txBody>
      </p:sp>
      <p:sp>
        <p:nvSpPr>
          <p:cNvPr id="495" name="Rectangle 23"/>
          <p:cNvSpPr txBox="1"/>
          <p:nvPr/>
        </p:nvSpPr>
        <p:spPr>
          <a:xfrm>
            <a:off x="2476499" y="6083299"/>
            <a:ext cx="976661" cy="355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650240">
              <a:defRPr b="0">
                <a:latin typeface="Calibri"/>
                <a:ea typeface="Calibri"/>
                <a:cs typeface="Calibri"/>
                <a:sym typeface="Calibri"/>
              </a:defRPr>
            </a:lvl1pPr>
          </a:lstStyle>
          <a:p>
            <a:pPr/>
            <a:r>
              <a:t>Deliver</a:t>
            </a:r>
          </a:p>
        </p:txBody>
      </p:sp>
      <p:sp>
        <p:nvSpPr>
          <p:cNvPr id="496" name="Rectangle 24"/>
          <p:cNvSpPr txBox="1"/>
          <p:nvPr/>
        </p:nvSpPr>
        <p:spPr>
          <a:xfrm rot="20812192">
            <a:off x="3933228" y="5019739"/>
            <a:ext cx="1648930" cy="685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650240">
              <a:defRPr b="0" sz="4700">
                <a:latin typeface="Calibri"/>
                <a:ea typeface="Calibri"/>
                <a:cs typeface="Calibri"/>
                <a:sym typeface="Calibri"/>
              </a:defRPr>
            </a:lvl1pPr>
          </a:lstStyle>
          <a:p>
            <a:pPr/>
            <a:r>
              <a:t>Scrum</a:t>
            </a:r>
          </a:p>
        </p:txBody>
      </p:sp>
      <p:sp>
        <p:nvSpPr>
          <p:cNvPr id="497" name="Slide Number Placeholder 3"/>
          <p:cNvSpPr txBox="1"/>
          <p:nvPr/>
        </p:nvSpPr>
        <p:spPr>
          <a:xfrm>
            <a:off x="9320107" y="9114112"/>
            <a:ext cx="3034454"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r" defTabSz="650240">
              <a:defRPr b="0" sz="1600">
                <a:solidFill>
                  <a:srgbClr val="888888"/>
                </a:solidFill>
                <a:latin typeface="Calibri"/>
                <a:ea typeface="Calibri"/>
                <a:cs typeface="Calibri"/>
                <a:sym typeface="Calibri"/>
              </a:defRPr>
            </a:lvl1pPr>
          </a:lstStyle>
          <a:p>
            <a:pPr/>
            <a:r>
              <a:t>6</a:t>
            </a:r>
          </a:p>
        </p:txBody>
      </p:sp>
      <p:sp>
        <p:nvSpPr>
          <p:cNvPr id="498" name="Build"/>
          <p:cNvSpPr/>
          <p:nvPr/>
        </p:nvSpPr>
        <p:spPr>
          <a:xfrm>
            <a:off x="13706" y="5935961"/>
            <a:ext cx="1458255" cy="2186981"/>
          </a:xfrm>
          <a:prstGeom prst="rightArrow">
            <a:avLst>
              <a:gd name="adj1" fmla="val 32000"/>
              <a:gd name="adj2" fmla="val 64000"/>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200">
                <a:solidFill>
                  <a:srgbClr val="FFFFFF"/>
                </a:solidFill>
              </a:defRPr>
            </a:lvl1pPr>
          </a:lstStyle>
          <a:p>
            <a:pPr/>
            <a:r>
              <a:t>Build</a:t>
            </a:r>
          </a:p>
        </p:txBody>
      </p:sp>
      <p:sp>
        <p:nvSpPr>
          <p:cNvPr id="499" name="Design"/>
          <p:cNvSpPr/>
          <p:nvPr/>
        </p:nvSpPr>
        <p:spPr>
          <a:xfrm>
            <a:off x="13706" y="2565994"/>
            <a:ext cx="1458255" cy="2186981"/>
          </a:xfrm>
          <a:prstGeom prst="rightArrow">
            <a:avLst>
              <a:gd name="adj1" fmla="val 32000"/>
              <a:gd name="adj2" fmla="val 64000"/>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200">
                <a:solidFill>
                  <a:srgbClr val="FFFFFF"/>
                </a:solidFill>
              </a:defRPr>
            </a:lvl1pPr>
          </a:lstStyle>
          <a:p>
            <a:pPr/>
            <a:r>
              <a:t>Design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4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9"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3" name="HOVEDPOENG"/>
          <p:cNvSpPr txBox="1"/>
          <p:nvPr>
            <p:ph type="title"/>
          </p:nvPr>
        </p:nvSpPr>
        <p:spPr>
          <a:xfrm>
            <a:off x="952500" y="-357083"/>
            <a:ext cx="11099800" cy="2159001"/>
          </a:xfrm>
          <a:prstGeom prst="rect">
            <a:avLst/>
          </a:prstGeom>
        </p:spPr>
        <p:txBody>
          <a:bodyPr/>
          <a:lstStyle/>
          <a:p>
            <a:pPr/>
            <a:r>
              <a:t>HOVEDPOENG</a:t>
            </a:r>
          </a:p>
        </p:txBody>
      </p:sp>
      <p:sp>
        <p:nvSpPr>
          <p:cNvPr id="504" name="Verdileveranse er hovedpoenget…"/>
          <p:cNvSpPr txBox="1"/>
          <p:nvPr>
            <p:ph type="body" sz="half" idx="1"/>
          </p:nvPr>
        </p:nvSpPr>
        <p:spPr>
          <a:xfrm>
            <a:off x="286897" y="1369398"/>
            <a:ext cx="6096001" cy="8048901"/>
          </a:xfrm>
          <a:prstGeom prst="rect">
            <a:avLst/>
          </a:prstGeom>
        </p:spPr>
        <p:txBody>
          <a:bodyPr/>
          <a:lstStyle/>
          <a:p>
            <a:pPr marL="308610" indent="-308610" defTabSz="525779">
              <a:spcBef>
                <a:spcPts val="2800"/>
              </a:spcBef>
              <a:defRPr sz="3059"/>
            </a:pPr>
            <a:r>
              <a:rPr b="1"/>
              <a:t>Verdileveranse</a:t>
            </a:r>
            <a:r>
              <a:t> er hovedpoenget </a:t>
            </a:r>
          </a:p>
          <a:p>
            <a:pPr lvl="1" marL="617219" indent="-308609" defTabSz="525779">
              <a:spcBef>
                <a:spcPts val="2800"/>
              </a:spcBef>
              <a:defRPr sz="3059"/>
            </a:pPr>
            <a:r>
              <a:t>‘smidig’ er </a:t>
            </a:r>
            <a:r>
              <a:rPr i="1"/>
              <a:t>kun et </a:t>
            </a:r>
            <a:r>
              <a:rPr b="1" i="1"/>
              <a:t>middel</a:t>
            </a:r>
            <a:r>
              <a:rPr i="1"/>
              <a:t> </a:t>
            </a:r>
            <a:endParaRPr i="1"/>
          </a:p>
          <a:p>
            <a:pPr lvl="2" marL="925830" indent="-308609" defTabSz="525779">
              <a:spcBef>
                <a:spcPts val="2800"/>
              </a:spcBef>
              <a:defRPr sz="3059"/>
            </a:pPr>
            <a:r>
              <a:rPr i="1"/>
              <a:t>for </a:t>
            </a:r>
            <a:r>
              <a:t>å levere verdier </a:t>
            </a:r>
            <a:r>
              <a:rPr b="1"/>
              <a:t>tidlig</a:t>
            </a:r>
            <a:r>
              <a:t> og </a:t>
            </a:r>
            <a:r>
              <a:rPr b="1"/>
              <a:t>kontinuerlig</a:t>
            </a:r>
          </a:p>
          <a:p>
            <a:pPr lvl="1" marL="617219" indent="-308609" defTabSz="525779">
              <a:spcBef>
                <a:spcPts val="2800"/>
              </a:spcBef>
              <a:defRPr sz="3059"/>
            </a:pPr>
            <a:r>
              <a:rPr b="1"/>
              <a:t>smidighet</a:t>
            </a:r>
            <a:r>
              <a:t> benyttes som </a:t>
            </a:r>
            <a:r>
              <a:rPr i="1"/>
              <a:t>verktøy:</a:t>
            </a:r>
            <a:r>
              <a:t> </a:t>
            </a:r>
          </a:p>
          <a:p>
            <a:pPr lvl="2" marL="925830" indent="-308609" defTabSz="525779">
              <a:spcBef>
                <a:spcPts val="2800"/>
              </a:spcBef>
              <a:defRPr sz="3059"/>
            </a:pPr>
            <a:r>
              <a:t>for å </a:t>
            </a:r>
            <a:r>
              <a:rPr i="1"/>
              <a:t>reagerer</a:t>
            </a:r>
            <a:r>
              <a:t> og </a:t>
            </a:r>
            <a:r>
              <a:rPr i="1"/>
              <a:t>endre kurs</a:t>
            </a:r>
            <a:r>
              <a:t>, </a:t>
            </a:r>
          </a:p>
          <a:p>
            <a:pPr lvl="2" marL="925830" indent="-308609" defTabSz="525779">
              <a:spcBef>
                <a:spcPts val="2800"/>
              </a:spcBef>
              <a:defRPr sz="3059"/>
            </a:pPr>
            <a:r>
              <a:rPr b="1"/>
              <a:t>når</a:t>
            </a:r>
            <a:r>
              <a:t> ‘målte leverte verdier’ avviker fra ‘forventede verdier’</a:t>
            </a:r>
          </a:p>
          <a:p>
            <a:pPr lvl="2" marL="925830" indent="-308609" defTabSz="525779">
              <a:spcBef>
                <a:spcPts val="2800"/>
              </a:spcBef>
              <a:defRPr sz="3059"/>
            </a:pPr>
            <a:r>
              <a:t>tenk seiltur</a:t>
            </a:r>
          </a:p>
        </p:txBody>
      </p:sp>
      <p:pic>
        <p:nvPicPr>
          <p:cNvPr id="505" name="50003742_337698370291463_5930469347992440053_n.jpg" descr="50003742_337698370291463_5930469347992440053_n.jpg"/>
          <p:cNvPicPr>
            <a:picLocks noChangeAspect="1"/>
          </p:cNvPicPr>
          <p:nvPr/>
        </p:nvPicPr>
        <p:blipFill>
          <a:blip r:embed="rId3">
            <a:extLst/>
          </a:blip>
          <a:stretch>
            <a:fillRect/>
          </a:stretch>
        </p:blipFill>
        <p:spPr>
          <a:xfrm>
            <a:off x="6694278" y="5219323"/>
            <a:ext cx="6096001" cy="3556001"/>
          </a:xfrm>
          <a:prstGeom prst="rect">
            <a:avLst/>
          </a:prstGeom>
          <a:ln w="12700">
            <a:miter lim="400000"/>
          </a:ln>
        </p:spPr>
      </p:pic>
      <p:sp>
        <p:nvSpPr>
          <p:cNvPr id="506" name="http://myephemerae.com/tag/williamfife"/>
          <p:cNvSpPr txBox="1"/>
          <p:nvPr/>
        </p:nvSpPr>
        <p:spPr>
          <a:xfrm>
            <a:off x="7088350" y="9117327"/>
            <a:ext cx="5544923"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http://myephemerae.com/tag/williamfife</a:t>
            </a:r>
          </a:p>
        </p:txBody>
      </p:sp>
      <p:sp>
        <p:nvSpPr>
          <p:cNvPr id="507" name="‘Stakeholder value delivery’ is the point,…"/>
          <p:cNvSpPr txBox="1"/>
          <p:nvPr/>
        </p:nvSpPr>
        <p:spPr>
          <a:xfrm>
            <a:off x="5708726" y="1513951"/>
            <a:ext cx="7353148" cy="906296"/>
          </a:xfrm>
          <a:prstGeom prst="rect">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0" sz="2200">
                <a:solidFill>
                  <a:srgbClr val="FFFFFF"/>
                </a:solidFill>
                <a:latin typeface="+mn-lt"/>
                <a:ea typeface="+mn-ea"/>
                <a:cs typeface="+mn-cs"/>
                <a:sym typeface="Helvetica Neue Medium"/>
              </a:defRPr>
            </a:pPr>
            <a:r>
              <a:t>‘</a:t>
            </a:r>
            <a:r>
              <a:rPr b="1" sz="3000">
                <a:latin typeface="Helvetica Neue"/>
                <a:ea typeface="Helvetica Neue"/>
                <a:cs typeface="Helvetica Neue"/>
                <a:sym typeface="Helvetica Neue"/>
              </a:rPr>
              <a:t>Stakeholder value delivery’ is the point</a:t>
            </a:r>
            <a:r>
              <a:t>,</a:t>
            </a:r>
          </a:p>
          <a:p>
            <a:pPr>
              <a:defRPr b="0" sz="2200">
                <a:solidFill>
                  <a:srgbClr val="FFFFFF"/>
                </a:solidFill>
                <a:latin typeface="+mn-lt"/>
                <a:ea typeface="+mn-ea"/>
                <a:cs typeface="+mn-cs"/>
                <a:sym typeface="Helvetica Neue Medium"/>
              </a:defRPr>
            </a:pPr>
            <a:r>
              <a:t>nice - if ‘agile’ can make it </a:t>
            </a:r>
            <a:r>
              <a:rPr i="1">
                <a:latin typeface="Helvetica Neue"/>
                <a:ea typeface="Helvetica Neue"/>
                <a:cs typeface="Helvetica Neue"/>
                <a:sym typeface="Helvetica Neue"/>
              </a:rPr>
              <a:t>better</a:t>
            </a:r>
            <a:r>
              <a:t> and </a:t>
            </a:r>
            <a:r>
              <a:rPr i="1">
                <a:latin typeface="Helvetica Neue"/>
                <a:ea typeface="Helvetica Neue"/>
                <a:cs typeface="Helvetica Neue"/>
                <a:sym typeface="Helvetica Neue"/>
              </a:rPr>
              <a:t>faster</a:t>
            </a:r>
            <a:r>
              <a:t>!</a:t>
            </a:r>
          </a:p>
        </p:txBody>
      </p:sp>
      <p:sp>
        <p:nvSpPr>
          <p:cNvPr id="50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2" name="Footer Placeholder 4"/>
          <p:cNvSpPr txBox="1"/>
          <p:nvPr/>
        </p:nvSpPr>
        <p:spPr>
          <a:xfrm>
            <a:off x="4443306" y="9114112"/>
            <a:ext cx="4118188"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650240">
              <a:defRPr b="0" sz="1600">
                <a:solidFill>
                  <a:srgbClr val="888888"/>
                </a:solidFill>
                <a:latin typeface="Calibri"/>
                <a:ea typeface="Calibri"/>
                <a:cs typeface="Calibri"/>
                <a:sym typeface="Calibri"/>
              </a:defRPr>
            </a:lvl1pPr>
          </a:lstStyle>
          <a:p>
            <a:pPr/>
            <a:r>
              <a:t>Copyright Tom@Gilb.com 2014-2019</a:t>
            </a:r>
          </a:p>
        </p:txBody>
      </p:sp>
      <p:pic>
        <p:nvPicPr>
          <p:cNvPr id="513" name="page1image11637632.png" descr="page1image11637632.png"/>
          <p:cNvPicPr>
            <a:picLocks noChangeAspect="1"/>
          </p:cNvPicPr>
          <p:nvPr/>
        </p:nvPicPr>
        <p:blipFill>
          <a:blip r:embed="rId3">
            <a:extLst/>
          </a:blip>
          <a:stretch>
            <a:fillRect/>
          </a:stretch>
        </p:blipFill>
        <p:spPr>
          <a:xfrm>
            <a:off x="-196298" y="-249811"/>
            <a:ext cx="3695866" cy="3137129"/>
          </a:xfrm>
          <a:prstGeom prst="rect">
            <a:avLst/>
          </a:prstGeom>
          <a:ln w="12700">
            <a:miter lim="400000"/>
          </a:ln>
        </p:spPr>
      </p:pic>
      <p:sp>
        <p:nvSpPr>
          <p:cNvPr id="514" name="Text"/>
          <p:cNvSpPr txBox="1"/>
          <p:nvPr/>
        </p:nvSpPr>
        <p:spPr>
          <a:xfrm>
            <a:off x="1924050" y="876299"/>
            <a:ext cx="19050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b="0" sz="1200">
                <a:latin typeface="Times"/>
                <a:ea typeface="Times"/>
                <a:cs typeface="Times"/>
                <a:sym typeface="Times"/>
              </a:defRPr>
            </a:lvl1pPr>
          </a:lstStyle>
          <a:p>
            <a:pPr/>
            <a:r>
              <a:t> </a:t>
            </a:r>
          </a:p>
        </p:txBody>
      </p:sp>
      <p:sp>
        <p:nvSpPr>
          <p:cNvPr id="515" name="Title 1"/>
          <p:cNvSpPr txBox="1"/>
          <p:nvPr>
            <p:ph type="title"/>
          </p:nvPr>
        </p:nvSpPr>
        <p:spPr>
          <a:xfrm>
            <a:off x="3093539" y="213041"/>
            <a:ext cx="9050091" cy="778256"/>
          </a:xfrm>
          <a:prstGeom prst="rect">
            <a:avLst/>
          </a:prstGeom>
          <a:solidFill>
            <a:schemeClr val="accent5">
              <a:hueOff val="-82419"/>
              <a:satOff val="-9513"/>
              <a:lumOff val="-16343"/>
            </a:schemeClr>
          </a:solidFill>
        </p:spPr>
        <p:txBody>
          <a:bodyPr/>
          <a:lstStyle/>
          <a:p>
            <a:pPr defTabSz="549148">
              <a:defRPr sz="2068">
                <a:solidFill>
                  <a:srgbClr val="FFFFFF"/>
                </a:solidFill>
                <a:latin typeface="+mn-lt"/>
                <a:ea typeface="+mn-ea"/>
                <a:cs typeface="+mn-cs"/>
                <a:sym typeface="Helvetica Neue Medium"/>
              </a:defRPr>
            </a:pPr>
            <a:r>
              <a:t>Mine Hovedprinsipper for Prosjektplanlegging: Verdi-prioritering</a:t>
            </a:r>
            <a:br/>
          </a:p>
        </p:txBody>
      </p:sp>
      <p:sp>
        <p:nvSpPr>
          <p:cNvPr id="516" name="Slide Number Placeholder 5"/>
          <p:cNvSpPr txBox="1"/>
          <p:nvPr>
            <p:ph type="sldNum" sz="quarter" idx="2"/>
          </p:nvPr>
        </p:nvSpPr>
        <p:spPr>
          <a:xfrm>
            <a:off x="11998689" y="9114112"/>
            <a:ext cx="355871" cy="37134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17" name="Content Placeholder 2"/>
          <p:cNvSpPr txBox="1"/>
          <p:nvPr>
            <p:ph type="body" idx="1"/>
          </p:nvPr>
        </p:nvSpPr>
        <p:spPr>
          <a:xfrm>
            <a:off x="1924136" y="1380557"/>
            <a:ext cx="10921276" cy="7482890"/>
          </a:xfrm>
          <a:prstGeom prst="rect">
            <a:avLst/>
          </a:prstGeom>
        </p:spPr>
        <p:txBody>
          <a:bodyPr/>
          <a:lstStyle/>
          <a:p>
            <a:pPr marL="797627" indent="-797627" defTabSz="598220">
              <a:spcBef>
                <a:spcPts val="700"/>
              </a:spcBef>
              <a:buSzTx/>
              <a:buNone/>
              <a:defRPr b="1" sz="2116">
                <a:latin typeface="Arial"/>
                <a:ea typeface="Arial"/>
                <a:cs typeface="Arial"/>
                <a:sym typeface="Arial"/>
              </a:defRPr>
            </a:pPr>
            <a:r>
              <a:t>1. Det er de mest kritiske interessenter som bestemmer ‘verdiene’ som vi må ta hensyn til.</a:t>
            </a:r>
          </a:p>
          <a:p>
            <a:pPr marL="797627" indent="-797627" defTabSz="598220">
              <a:spcBef>
                <a:spcPts val="700"/>
              </a:spcBef>
              <a:buSzTx/>
              <a:buNone/>
              <a:defRPr b="1" sz="2116">
                <a:latin typeface="Arial"/>
                <a:ea typeface="Arial"/>
                <a:cs typeface="Arial"/>
                <a:sym typeface="Arial"/>
              </a:defRPr>
            </a:pPr>
            <a:r>
              <a:t>2. Alle verdier kan uttrykkes med tall, og de behøver ikke ‘oversettes’ til penger.</a:t>
            </a:r>
          </a:p>
          <a:p>
            <a:pPr marL="797627" indent="-797627" defTabSz="598220">
              <a:spcBef>
                <a:spcPts val="700"/>
              </a:spcBef>
              <a:buSzTx/>
              <a:buNone/>
              <a:defRPr b="1" sz="2116">
                <a:latin typeface="Arial"/>
                <a:ea typeface="Arial"/>
                <a:cs typeface="Arial"/>
                <a:sym typeface="Arial"/>
              </a:defRPr>
            </a:pPr>
            <a:r>
              <a:t>3. Vi leverer verdiene ved hjelp av passende ‘arkitektur’ </a:t>
            </a:r>
            <a:r>
              <a:rPr i="1"/>
              <a:t>(aka ‘strategier, midler osv.). </a:t>
            </a:r>
          </a:p>
          <a:p>
            <a:pPr marL="797627" indent="-797627" defTabSz="598220">
              <a:spcBef>
                <a:spcPts val="700"/>
              </a:spcBef>
              <a:buSzTx/>
              <a:buNone/>
              <a:defRPr b="1" sz="2116">
                <a:latin typeface="Arial"/>
                <a:ea typeface="Arial"/>
                <a:cs typeface="Arial"/>
                <a:sym typeface="Arial"/>
              </a:defRPr>
            </a:pPr>
            <a:r>
              <a:t>4. De verdi-nivåene, man kan faktisk levere, bestemmes av flere ting; arkitektur, tidspunkt, og ressurser.</a:t>
            </a:r>
          </a:p>
          <a:p>
            <a:pPr marL="797627" indent="-797627" defTabSz="598220">
              <a:spcBef>
                <a:spcPts val="700"/>
              </a:spcBef>
              <a:buSzTx/>
              <a:buNone/>
              <a:defRPr b="1" sz="2116">
                <a:latin typeface="Arial"/>
                <a:ea typeface="Arial"/>
                <a:cs typeface="Arial"/>
                <a:sym typeface="Arial"/>
              </a:defRPr>
            </a:pPr>
            <a:r>
              <a:t>5. Påkrevde verdi-nivåene for samme egenskap (‘Sikkerhet’, ‘Brukervennlighet’),  kan variere, avhengig av prioritetene til interessenter, tidspunkt, og sted.</a:t>
            </a:r>
          </a:p>
          <a:p>
            <a:pPr marL="797627" indent="-797627" defTabSz="598220">
              <a:spcBef>
                <a:spcPts val="700"/>
              </a:spcBef>
              <a:buSzTx/>
              <a:buNone/>
              <a:defRPr b="1" sz="2116">
                <a:latin typeface="Arial"/>
                <a:ea typeface="Arial"/>
                <a:cs typeface="Arial"/>
                <a:sym typeface="Arial"/>
              </a:defRPr>
            </a:pPr>
            <a:r>
              <a:t>6. En målbar verdi-strøm kan leveres nesten umiddelbart, hyppig, og med prioritet for de </a:t>
            </a:r>
            <a:r>
              <a:rPr i="1"/>
              <a:t>største</a:t>
            </a:r>
            <a:r>
              <a:t> leverbare verdi-nivåene, i forhold til de tilgjengelige ressursene.</a:t>
            </a:r>
          </a:p>
          <a:p>
            <a:pPr marL="797627" indent="-797627" defTabSz="598220">
              <a:spcBef>
                <a:spcPts val="700"/>
              </a:spcBef>
              <a:buSzTx/>
              <a:buNone/>
              <a:defRPr b="1" sz="2116">
                <a:latin typeface="Arial"/>
                <a:ea typeface="Arial"/>
                <a:cs typeface="Arial"/>
                <a:sym typeface="Arial"/>
              </a:defRPr>
            </a:pPr>
            <a:r>
              <a:t>7. Verdi-leveranser kan kumuleres, beholdes, og forbedres, fra dagens nivå</a:t>
            </a:r>
            <a:r>
              <a:rPr i="1"/>
              <a:t>.</a:t>
            </a:r>
            <a:endParaRPr i="1"/>
          </a:p>
          <a:p>
            <a:pPr marL="797627" indent="-797627" defTabSz="598220">
              <a:spcBef>
                <a:spcPts val="700"/>
              </a:spcBef>
              <a:buSzTx/>
              <a:buNone/>
              <a:defRPr b="1" i="1" sz="2116">
                <a:latin typeface="Arial"/>
                <a:ea typeface="Arial"/>
                <a:cs typeface="Arial"/>
                <a:sym typeface="Arial"/>
              </a:defRPr>
            </a:pPr>
            <a:r>
              <a:t>	 (Det er ikke nødvendig å ha langvarige investeringer for å oppnå det).</a:t>
            </a:r>
          </a:p>
          <a:p>
            <a:pPr marL="797627" indent="-797627" defTabSz="598220">
              <a:spcBef>
                <a:spcPts val="700"/>
              </a:spcBef>
              <a:buSzTx/>
              <a:buNone/>
              <a:defRPr b="1" sz="2116">
                <a:latin typeface="Arial"/>
                <a:ea typeface="Arial"/>
                <a:cs typeface="Arial"/>
                <a:sym typeface="Arial"/>
              </a:defRPr>
            </a:pPr>
            <a:r>
              <a:t>8. Helt nye prioriterte interessent-verdier blir oppdaget underveis, gjennom erfaring, og eksterne forandringer.  </a:t>
            </a:r>
          </a:p>
          <a:p>
            <a:pPr marL="797627" indent="-797627" defTabSz="598220">
              <a:spcBef>
                <a:spcPts val="700"/>
              </a:spcBef>
              <a:buSzTx/>
              <a:buNone/>
              <a:defRPr b="1" sz="2116">
                <a:latin typeface="Arial"/>
                <a:ea typeface="Arial"/>
                <a:cs typeface="Arial"/>
                <a:sym typeface="Arial"/>
              </a:defRPr>
            </a:pPr>
            <a:r>
              <a:t>9. Vi kan først </a:t>
            </a:r>
            <a:r>
              <a:rPr i="1"/>
              <a:t>estimere</a:t>
            </a:r>
            <a:r>
              <a:t>, og siden </a:t>
            </a:r>
            <a:r>
              <a:rPr i="1"/>
              <a:t>måle</a:t>
            </a:r>
            <a:r>
              <a:t>, de flerfoldige verdier som gitte strategier og arkitekturer kan bidra med. </a:t>
            </a:r>
          </a:p>
          <a:p>
            <a:pPr marL="797627" indent="-797627" defTabSz="598220">
              <a:spcBef>
                <a:spcPts val="700"/>
              </a:spcBef>
              <a:buSzTx/>
              <a:buNone/>
              <a:defRPr b="1" sz="2116">
                <a:latin typeface="Arial"/>
                <a:ea typeface="Arial"/>
                <a:cs typeface="Arial"/>
                <a:sym typeface="Arial"/>
              </a:defRPr>
            </a:pPr>
            <a:r>
              <a:t>10. Din faktisk fremgang, og din faktisk evne til å levere prioriterte verdier, vil nødvendigvis tiltrekke seg flere ressurser.</a:t>
            </a:r>
          </a:p>
          <a:p>
            <a:pPr marL="797627" indent="-797627" algn="ctr" defTabSz="598220">
              <a:spcBef>
                <a:spcPts val="700"/>
              </a:spcBef>
              <a:buSzTx/>
              <a:buNone/>
              <a:defRPr sz="1472">
                <a:latin typeface="Arial"/>
                <a:ea typeface="Arial"/>
                <a:cs typeface="Arial"/>
                <a:sym typeface="Arial"/>
              </a:defRPr>
            </a:pPr>
            <a:r>
              <a:t>(ENGLISH TRANSLATION IN THE PRESENTER NOTES FOR THIS SLIDE)</a:t>
            </a:r>
          </a:p>
        </p:txBody>
      </p:sp>
      <p:pic>
        <p:nvPicPr>
          <p:cNvPr id="518" name="page11image11624784.png" descr="page11image11624784.png"/>
          <p:cNvPicPr>
            <a:picLocks noChangeAspect="1"/>
          </p:cNvPicPr>
          <p:nvPr/>
        </p:nvPicPr>
        <p:blipFill>
          <a:blip r:embed="rId4">
            <a:extLst/>
          </a:blip>
          <a:stretch>
            <a:fillRect/>
          </a:stretch>
        </p:blipFill>
        <p:spPr>
          <a:xfrm>
            <a:off x="5043" y="5813536"/>
            <a:ext cx="1966363" cy="26164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2" name="page1image11637632.png" descr="page1image11637632.png"/>
          <p:cNvPicPr>
            <a:picLocks noChangeAspect="1"/>
          </p:cNvPicPr>
          <p:nvPr/>
        </p:nvPicPr>
        <p:blipFill>
          <a:blip r:embed="rId3">
            <a:extLst/>
          </a:blip>
          <a:stretch>
            <a:fillRect/>
          </a:stretch>
        </p:blipFill>
        <p:spPr>
          <a:xfrm>
            <a:off x="9840014" y="669006"/>
            <a:ext cx="2810631" cy="2385723"/>
          </a:xfrm>
          <a:prstGeom prst="rect">
            <a:avLst/>
          </a:prstGeom>
          <a:ln w="12700">
            <a:miter lim="400000"/>
          </a:ln>
        </p:spPr>
      </p:pic>
      <p:sp>
        <p:nvSpPr>
          <p:cNvPr id="523" name="Rectangle 2"/>
          <p:cNvSpPr txBox="1"/>
          <p:nvPr>
            <p:ph type="title"/>
          </p:nvPr>
        </p:nvSpPr>
        <p:spPr>
          <a:xfrm>
            <a:off x="541866" y="216746"/>
            <a:ext cx="11812695" cy="650241"/>
          </a:xfrm>
          <a:prstGeom prst="rect">
            <a:avLst/>
          </a:prstGeom>
          <a:gradFill>
            <a:gsLst>
              <a:gs pos="0">
                <a:srgbClr val="FFA5A3"/>
              </a:gs>
              <a:gs pos="35000">
                <a:srgbClr val="FFBFBE"/>
              </a:gs>
              <a:gs pos="100000">
                <a:srgbClr val="FFE6E6"/>
              </a:gs>
            </a:gsLst>
            <a:lin ang="16200000"/>
          </a:gradFill>
          <a:ln>
            <a:solidFill>
              <a:srgbClr val="BE4B48"/>
            </a:solidFill>
            <a:round/>
          </a:ln>
          <a:effectLst>
            <a:outerShdw sx="100000" sy="100000" kx="0" ky="0" algn="b" rotWithShape="0" blurRad="50800" dist="25400" dir="5400000">
              <a:srgbClr val="000000">
                <a:alpha val="38000"/>
              </a:srgbClr>
            </a:outerShdw>
          </a:effectLst>
        </p:spPr>
        <p:txBody>
          <a:bodyPr/>
          <a:lstStyle>
            <a:lvl1pPr defTabSz="260096">
              <a:defRPr b="1" sz="2120">
                <a:latin typeface="Verdana"/>
                <a:ea typeface="Verdana"/>
                <a:cs typeface="Verdana"/>
                <a:sym typeface="Verdana"/>
              </a:defRPr>
            </a:lvl1pPr>
          </a:lstStyle>
          <a:p>
            <a:pPr/>
            <a:r>
              <a:t>Gilb’s ‘Value Driven Planning’ Principles: ‘Prioritize Value’ </a:t>
            </a:r>
          </a:p>
        </p:txBody>
      </p:sp>
      <p:sp>
        <p:nvSpPr>
          <p:cNvPr id="524" name="Rectangle 3"/>
          <p:cNvSpPr txBox="1"/>
          <p:nvPr>
            <p:ph type="body" idx="1"/>
          </p:nvPr>
        </p:nvSpPr>
        <p:spPr>
          <a:xfrm>
            <a:off x="395798" y="1063707"/>
            <a:ext cx="12462934" cy="8128001"/>
          </a:xfrm>
          <a:prstGeom prst="rect">
            <a:avLst/>
          </a:prstGeom>
        </p:spPr>
        <p:txBody>
          <a:bodyPr/>
          <a:lstStyle/>
          <a:p>
            <a:pPr marL="866986" indent="-866986">
              <a:lnSpc>
                <a:spcPct val="80000"/>
              </a:lnSpc>
              <a:spcBef>
                <a:spcPts val="600"/>
              </a:spcBef>
              <a:buSzTx/>
              <a:buNone/>
              <a:defRPr b="1" sz="2400">
                <a:latin typeface="Verdana"/>
                <a:ea typeface="Verdana"/>
                <a:cs typeface="Verdana"/>
                <a:sym typeface="Verdana"/>
              </a:defRPr>
            </a:pPr>
            <a:r>
              <a:t>1. Critical Stakeholders determine the values</a:t>
            </a:r>
          </a:p>
          <a:p>
            <a:pPr marL="866986" indent="-866986">
              <a:lnSpc>
                <a:spcPct val="80000"/>
              </a:lnSpc>
              <a:buSzTx/>
              <a:buNone/>
              <a:defRPr b="1" sz="2400">
                <a:latin typeface="Verdana"/>
                <a:ea typeface="Verdana"/>
                <a:cs typeface="Verdana"/>
                <a:sym typeface="Verdana"/>
              </a:defRPr>
            </a:pPr>
          </a:p>
          <a:p>
            <a:pPr marL="866986" indent="-866986">
              <a:lnSpc>
                <a:spcPct val="80000"/>
              </a:lnSpc>
              <a:spcBef>
                <a:spcPts val="600"/>
              </a:spcBef>
              <a:buSzTx/>
              <a:buNone/>
              <a:defRPr b="1" sz="2400">
                <a:latin typeface="Verdana"/>
                <a:ea typeface="Verdana"/>
                <a:cs typeface="Verdana"/>
                <a:sym typeface="Verdana"/>
              </a:defRPr>
            </a:pPr>
            <a:r>
              <a:t>2. Values can and must be quantified</a:t>
            </a:r>
            <a:br/>
          </a:p>
          <a:p>
            <a:pPr marL="866986" indent="-866986">
              <a:lnSpc>
                <a:spcPct val="80000"/>
              </a:lnSpc>
              <a:spcBef>
                <a:spcPts val="600"/>
              </a:spcBef>
              <a:buSzTx/>
              <a:buNone/>
              <a:defRPr b="1" sz="2400">
                <a:latin typeface="Verdana"/>
                <a:ea typeface="Verdana"/>
                <a:cs typeface="Verdana"/>
                <a:sym typeface="Verdana"/>
              </a:defRPr>
            </a:pPr>
            <a:r>
              <a:t>3. Values are supported by Value Architecture</a:t>
            </a:r>
            <a:endParaRPr>
              <a:latin typeface="Calibri"/>
              <a:ea typeface="Calibri"/>
              <a:cs typeface="Calibri"/>
              <a:sym typeface="Calibri"/>
            </a:endParaRPr>
          </a:p>
          <a:p>
            <a:pPr marL="866986" indent="-866986">
              <a:lnSpc>
                <a:spcPct val="80000"/>
              </a:lnSpc>
              <a:buSzTx/>
              <a:buNone/>
              <a:defRPr b="1" sz="2400">
                <a:latin typeface="Verdana"/>
                <a:ea typeface="Verdana"/>
                <a:cs typeface="Verdana"/>
                <a:sym typeface="Verdana"/>
              </a:defRPr>
            </a:pPr>
          </a:p>
          <a:p>
            <a:pPr marL="866986" indent="-866986">
              <a:lnSpc>
                <a:spcPct val="80000"/>
              </a:lnSpc>
              <a:spcBef>
                <a:spcPts val="600"/>
              </a:spcBef>
              <a:buSzTx/>
              <a:buNone/>
              <a:defRPr b="1" sz="2400">
                <a:latin typeface="Verdana"/>
                <a:ea typeface="Verdana"/>
                <a:cs typeface="Verdana"/>
                <a:sym typeface="Verdana"/>
              </a:defRPr>
            </a:pPr>
            <a:r>
              <a:t>4. Value levels are determined by timing, architecture effect, and resources </a:t>
            </a:r>
            <a:br/>
          </a:p>
          <a:p>
            <a:pPr marL="866986" indent="-866986">
              <a:lnSpc>
                <a:spcPct val="80000"/>
              </a:lnSpc>
              <a:spcBef>
                <a:spcPts val="600"/>
              </a:spcBef>
              <a:buSzTx/>
              <a:buNone/>
              <a:defRPr b="1" sz="2400">
                <a:latin typeface="Verdana"/>
                <a:ea typeface="Verdana"/>
                <a:cs typeface="Verdana"/>
                <a:sym typeface="Verdana"/>
              </a:defRPr>
            </a:pPr>
            <a:r>
              <a:t>5. Value levels can differ for different scopes (where, who)</a:t>
            </a:r>
            <a:br/>
          </a:p>
          <a:p>
            <a:pPr marL="866986" indent="-866986">
              <a:lnSpc>
                <a:spcPct val="80000"/>
              </a:lnSpc>
              <a:spcBef>
                <a:spcPts val="600"/>
              </a:spcBef>
              <a:buSzTx/>
              <a:buNone/>
              <a:defRPr b="1" sz="2400">
                <a:latin typeface="Verdana"/>
                <a:ea typeface="Verdana"/>
                <a:cs typeface="Verdana"/>
                <a:sym typeface="Verdana"/>
              </a:defRPr>
            </a:pPr>
            <a:r>
              <a:t>6. Value can be delivered early</a:t>
            </a:r>
            <a:br/>
          </a:p>
          <a:p>
            <a:pPr marL="866986" indent="-866986">
              <a:lnSpc>
                <a:spcPct val="80000"/>
              </a:lnSpc>
              <a:spcBef>
                <a:spcPts val="600"/>
              </a:spcBef>
              <a:buSzTx/>
              <a:buNone/>
              <a:defRPr b="1" sz="2400">
                <a:latin typeface="Verdana"/>
                <a:ea typeface="Verdana"/>
                <a:cs typeface="Verdana"/>
                <a:sym typeface="Verdana"/>
              </a:defRPr>
            </a:pPr>
            <a:r>
              <a:t>7. Value can be locked in incrementally</a:t>
            </a:r>
            <a:br/>
          </a:p>
          <a:p>
            <a:pPr marL="866986" indent="-866986">
              <a:lnSpc>
                <a:spcPct val="80000"/>
              </a:lnSpc>
              <a:spcBef>
                <a:spcPts val="600"/>
              </a:spcBef>
              <a:buSzTx/>
              <a:buNone/>
              <a:defRPr b="1" sz="2400">
                <a:latin typeface="Verdana"/>
                <a:ea typeface="Verdana"/>
                <a:cs typeface="Verdana"/>
                <a:sym typeface="Verdana"/>
              </a:defRPr>
            </a:pPr>
            <a:r>
              <a:t>8. New Values can be discovered (external news, experience)</a:t>
            </a:r>
            <a:br/>
          </a:p>
          <a:p>
            <a:pPr marL="866986" indent="-866986">
              <a:lnSpc>
                <a:spcPct val="80000"/>
              </a:lnSpc>
              <a:spcBef>
                <a:spcPts val="600"/>
              </a:spcBef>
              <a:buSzTx/>
              <a:buNone/>
              <a:defRPr b="1" sz="2400">
                <a:latin typeface="Verdana"/>
                <a:ea typeface="Verdana"/>
                <a:cs typeface="Verdana"/>
                <a:sym typeface="Verdana"/>
              </a:defRPr>
            </a:pPr>
            <a:r>
              <a:t>9. Values can be evaluated as a function of architecture </a:t>
            </a:r>
          </a:p>
          <a:p>
            <a:pPr lvl="1" marL="866986" indent="-164858">
              <a:lnSpc>
                <a:spcPct val="80000"/>
              </a:lnSpc>
              <a:spcBef>
                <a:spcPts val="600"/>
              </a:spcBef>
              <a:buSzTx/>
              <a:buNone/>
              <a:defRPr b="1" sz="2400">
                <a:latin typeface="Verdana"/>
                <a:ea typeface="Verdana"/>
                <a:cs typeface="Verdana"/>
                <a:sym typeface="Verdana"/>
              </a:defRPr>
            </a:pPr>
            <a:r>
              <a:t>(Impact Estimation)</a:t>
            </a:r>
            <a:br/>
          </a:p>
          <a:p>
            <a:pPr marL="866986" indent="-866986">
              <a:lnSpc>
                <a:spcPct val="80000"/>
              </a:lnSpc>
              <a:spcBef>
                <a:spcPts val="600"/>
              </a:spcBef>
              <a:buSzTx/>
              <a:buNone/>
              <a:defRPr b="1" sz="2400">
                <a:latin typeface="Verdana"/>
                <a:ea typeface="Verdana"/>
                <a:cs typeface="Verdana"/>
                <a:sym typeface="Verdana"/>
              </a:defRPr>
            </a:pPr>
            <a:r>
              <a:t>10. Value delivery will attract resources.</a:t>
            </a:r>
          </a:p>
        </p:txBody>
      </p:sp>
      <p:pic>
        <p:nvPicPr>
          <p:cNvPr id="525" name="page11image11624784.png" descr="page11image11624784.png"/>
          <p:cNvPicPr>
            <a:picLocks noChangeAspect="1"/>
          </p:cNvPicPr>
          <p:nvPr/>
        </p:nvPicPr>
        <p:blipFill>
          <a:blip r:embed="rId4">
            <a:extLst/>
          </a:blip>
          <a:stretch>
            <a:fillRect/>
          </a:stretch>
        </p:blipFill>
        <p:spPr>
          <a:xfrm>
            <a:off x="10942504" y="6891380"/>
            <a:ext cx="2211864" cy="2943059"/>
          </a:xfrm>
          <a:prstGeom prst="rect">
            <a:avLst/>
          </a:prstGeom>
          <a:ln w="12700">
            <a:miter lim="400000"/>
          </a:ln>
        </p:spPr>
      </p:pic>
      <p:sp>
        <p:nvSpPr>
          <p:cNvPr id="526" name="Text"/>
          <p:cNvSpPr txBox="1"/>
          <p:nvPr/>
        </p:nvSpPr>
        <p:spPr>
          <a:xfrm>
            <a:off x="11133004" y="5516438"/>
            <a:ext cx="636795" cy="45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ts val="2800"/>
              </a:lnSpc>
              <a:defRPr b="0" sz="1200">
                <a:latin typeface="Times"/>
                <a:ea typeface="Times"/>
                <a:cs typeface="Times"/>
                <a:sym typeface="Times"/>
              </a:defRPr>
            </a:lvl1pPr>
          </a:lstStyle>
          <a:p>
            <a:pPr/>
            <a:r>
              <a:t> </a:t>
            </a:r>
          </a:p>
        </p:txBody>
      </p:sp>
      <p:sp>
        <p:nvSpPr>
          <p:cNvPr id="527" name="SEE ALSO concepts.gilb.com/dl137"/>
          <p:cNvSpPr txBox="1"/>
          <p:nvPr/>
        </p:nvSpPr>
        <p:spPr>
          <a:xfrm>
            <a:off x="564989" y="8892724"/>
            <a:ext cx="2940956" cy="29898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0" sz="1400">
                <a:solidFill>
                  <a:srgbClr val="006621"/>
                </a:solidFill>
                <a:latin typeface="Arial"/>
                <a:ea typeface="Arial"/>
                <a:cs typeface="Arial"/>
                <a:sym typeface="Arial"/>
              </a:defRPr>
            </a:lvl1pPr>
          </a:lstStyle>
          <a:p>
            <a:pPr/>
            <a:r>
              <a:t>SEE ALSO concepts.gilb.com/dl137</a:t>
            </a:r>
          </a:p>
        </p:txBody>
      </p:sp>
      <p:sp>
        <p:nvSpPr>
          <p:cNvPr id="52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2" name="Slide Number"/>
          <p:cNvSpPr txBox="1"/>
          <p:nvPr>
            <p:ph type="sldNum" sz="quarter" idx="2"/>
          </p:nvPr>
        </p:nvSpPr>
        <p:spPr>
          <a:xfrm>
            <a:off x="6328882" y="9296399"/>
            <a:ext cx="340260" cy="32430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33" name="Screen Shot 2018-05-29 at 23.23.17.png" descr="Screen Shot 2018-05-29 at 23.23.17.png"/>
          <p:cNvPicPr>
            <a:picLocks noChangeAspect="1"/>
          </p:cNvPicPr>
          <p:nvPr/>
        </p:nvPicPr>
        <p:blipFill>
          <a:blip r:embed="rId3">
            <a:extLst/>
          </a:blip>
          <a:srcRect l="3514" t="0" r="0" b="0"/>
          <a:stretch>
            <a:fillRect/>
          </a:stretch>
        </p:blipFill>
        <p:spPr>
          <a:xfrm>
            <a:off x="134683" y="66329"/>
            <a:ext cx="13216820" cy="8571883"/>
          </a:xfrm>
          <a:prstGeom prst="rect">
            <a:avLst/>
          </a:prstGeom>
          <a:ln w="12700">
            <a:miter lim="400000"/>
          </a:ln>
        </p:spPr>
      </p:pic>
      <p:pic>
        <p:nvPicPr>
          <p:cNvPr id="534" name="tom gilb ABE Drawing.png.pdf" descr="tom gilb ABE Drawing.png.pdf"/>
          <p:cNvPicPr>
            <a:picLocks noChangeAspect="1"/>
          </p:cNvPicPr>
          <p:nvPr/>
        </p:nvPicPr>
        <p:blipFill>
          <a:blip r:embed="rId4">
            <a:extLst/>
          </a:blip>
          <a:stretch>
            <a:fillRect/>
          </a:stretch>
        </p:blipFill>
        <p:spPr>
          <a:xfrm>
            <a:off x="8100290" y="-186267"/>
            <a:ext cx="6896486" cy="9753601"/>
          </a:xfrm>
          <a:prstGeom prst="rect">
            <a:avLst/>
          </a:prstGeom>
          <a:ln w="12700">
            <a:miter lim="400000"/>
          </a:ln>
        </p:spPr>
      </p:pic>
      <p:sp>
        <p:nvSpPr>
          <p:cNvPr id="535" name="I wrote a paper on Agile Scaling in 2016"/>
          <p:cNvSpPr txBox="1"/>
          <p:nvPr/>
        </p:nvSpPr>
        <p:spPr>
          <a:xfrm>
            <a:off x="407318" y="69668"/>
            <a:ext cx="5213631" cy="436397"/>
          </a:xfrm>
          <a:prstGeom prst="rect">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2200">
                <a:solidFill>
                  <a:srgbClr val="FFFFFF"/>
                </a:solidFill>
                <a:latin typeface="+mn-lt"/>
                <a:ea typeface="+mn-ea"/>
                <a:cs typeface="+mn-cs"/>
                <a:sym typeface="Helvetica Neue Medium"/>
              </a:defRPr>
            </a:lvl1pPr>
          </a:lstStyle>
          <a:p>
            <a:pPr/>
            <a:r>
              <a:t>I wrote a paper on Agile Scaling in 2016</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9" name="Scale-free Principles"/>
          <p:cNvSpPr txBox="1"/>
          <p:nvPr>
            <p:ph type="title"/>
          </p:nvPr>
        </p:nvSpPr>
        <p:spPr>
          <a:xfrm>
            <a:off x="214464" y="-72677"/>
            <a:ext cx="9185341" cy="960637"/>
          </a:xfrm>
          <a:prstGeom prst="rect">
            <a:avLst/>
          </a:prstGeom>
        </p:spPr>
        <p:txBody>
          <a:bodyPr/>
          <a:lstStyle/>
          <a:p>
            <a:pPr defTabSz="490727">
              <a:defRPr sz="3800"/>
            </a:pPr>
            <a:r>
              <a:t>Scale-free Agile </a:t>
            </a:r>
            <a:r>
              <a:rPr b="1">
                <a:latin typeface="Helvetica"/>
                <a:ea typeface="Helvetica"/>
                <a:cs typeface="Helvetica"/>
                <a:sym typeface="Helvetica"/>
              </a:rPr>
              <a:t>Principles</a:t>
            </a:r>
          </a:p>
        </p:txBody>
      </p:sp>
      <p:sp>
        <p:nvSpPr>
          <p:cNvPr id="540" name="Keep focus on measurable delivery of critical values and their costs. [3, 4, 5, 6, 9, 10,  12, VP (20) Part 1, VP 10.6 ]…"/>
          <p:cNvSpPr txBox="1"/>
          <p:nvPr>
            <p:ph type="body" idx="1"/>
          </p:nvPr>
        </p:nvSpPr>
        <p:spPr>
          <a:xfrm>
            <a:off x="232858" y="1502286"/>
            <a:ext cx="12788039" cy="7843658"/>
          </a:xfrm>
          <a:prstGeom prst="rect">
            <a:avLst/>
          </a:prstGeom>
        </p:spPr>
        <p:txBody>
          <a:bodyPr/>
          <a:lstStyle/>
          <a:p>
            <a:pPr marL="208435" indent="-208435" defTabSz="416874">
              <a:spcBef>
                <a:spcPts val="300"/>
              </a:spcBef>
              <a:buSzPct val="100000"/>
              <a:buAutoNum type="arabicPeriod" startAt="1"/>
              <a:defRPr b="1" sz="2200">
                <a:latin typeface="Helvetica"/>
                <a:ea typeface="Helvetica"/>
                <a:cs typeface="Helvetica"/>
                <a:sym typeface="Helvetica"/>
              </a:defRPr>
            </a:pPr>
            <a:r>
              <a:t>Keep focus on measurable delivery of critical values and their </a:t>
            </a:r>
            <a:r>
              <a:rPr u="sng"/>
              <a:t>costs</a:t>
            </a:r>
            <a:r>
              <a:t>. [3, 4, 5, 6, 9, 10,  12, VP (20) Part 1, VP 10.6 ]</a:t>
            </a:r>
          </a:p>
          <a:p>
            <a:pPr marL="208435" indent="-208435" defTabSz="416874">
              <a:spcBef>
                <a:spcPts val="300"/>
              </a:spcBef>
              <a:buSzPct val="100000"/>
              <a:buAutoNum type="arabicPeriod" startAt="1"/>
              <a:defRPr b="1" sz="2200">
                <a:latin typeface="Helvetica"/>
                <a:ea typeface="Helvetica"/>
                <a:cs typeface="Helvetica"/>
                <a:sym typeface="Helvetica"/>
              </a:defRPr>
            </a:pPr>
            <a:r>
              <a:t>Deliver value early, quickly and regularly: in roughly 2% increments. [14, 11, VP Ch.4, 2, 5  ]</a:t>
            </a:r>
          </a:p>
          <a:p>
            <a:pPr marL="208435" indent="-208435" defTabSz="416874">
              <a:spcBef>
                <a:spcPts val="300"/>
              </a:spcBef>
              <a:buSzPct val="100000"/>
              <a:buAutoNum type="arabicPeriod" startAt="1"/>
              <a:defRPr b="1" sz="2200">
                <a:latin typeface="Helvetica"/>
                <a:ea typeface="Helvetica"/>
                <a:cs typeface="Helvetica"/>
                <a:sym typeface="Helvetica"/>
              </a:defRPr>
            </a:pPr>
            <a:r>
              <a:t>Do NOT focus on code delivery; focus on overall system value and costs.  [ VP Ch.4, 10D, 10F, 13, VP 3.4, VP 2.10, VP 9.8, 4, 12]</a:t>
            </a:r>
          </a:p>
          <a:p>
            <a:pPr marL="208435" indent="-208435" defTabSz="416874">
              <a:spcBef>
                <a:spcPts val="300"/>
              </a:spcBef>
              <a:buSzPct val="100000"/>
              <a:buAutoNum type="arabicPeriod" startAt="1"/>
              <a:defRPr b="1" sz="2200">
                <a:latin typeface="Helvetica"/>
                <a:ea typeface="Helvetica"/>
                <a:cs typeface="Helvetica"/>
                <a:sym typeface="Helvetica"/>
              </a:defRPr>
            </a:pPr>
            <a:r>
              <a:t>Focus on quantified </a:t>
            </a:r>
            <a:r>
              <a:rPr i="1"/>
              <a:t>critical stakeholder</a:t>
            </a:r>
            <a:r>
              <a:t> values.  [19, VP 3.4, VP 3.7, VP 3.9, VP 3.10 VP 4.2, 10 ] </a:t>
            </a:r>
          </a:p>
          <a:p>
            <a:pPr marL="208435" indent="-208435" defTabSz="416874">
              <a:spcBef>
                <a:spcPts val="300"/>
              </a:spcBef>
              <a:buSzPct val="100000"/>
              <a:buAutoNum type="arabicPeriod" startAt="1"/>
              <a:defRPr b="1" sz="2200">
                <a:latin typeface="Helvetica"/>
                <a:ea typeface="Helvetica"/>
                <a:cs typeface="Helvetica"/>
                <a:sym typeface="Helvetica"/>
              </a:defRPr>
            </a:pPr>
            <a:r>
              <a:t>Synchronize all teams in terms of measurable value delivery. [VP 3.3, VP 3.4, VP Part 1, VP 3.6, VP 3.8, VP 8.4 , 11, 12, 13 ]</a:t>
            </a:r>
          </a:p>
          <a:p>
            <a:pPr marL="208435" indent="-208435" defTabSz="416874">
              <a:spcBef>
                <a:spcPts val="300"/>
              </a:spcBef>
              <a:buSzPct val="100000"/>
              <a:buAutoNum type="arabicPeriod" startAt="1"/>
              <a:defRPr b="1" sz="2200">
                <a:latin typeface="Helvetica"/>
                <a:ea typeface="Helvetica"/>
                <a:cs typeface="Helvetica"/>
                <a:sym typeface="Helvetica"/>
              </a:defRPr>
            </a:pPr>
            <a:r>
              <a:t>Solve big problems through </a:t>
            </a:r>
            <a:r>
              <a:rPr u="sng"/>
              <a:t>ingenious architecture</a:t>
            </a:r>
            <a:r>
              <a:t>; not through coding faster. [VP 4.5, VP 5.1, VP 5.3, VP 7.2, 15 ]</a:t>
            </a:r>
          </a:p>
          <a:p>
            <a:pPr marL="208435" indent="-208435" defTabSz="416874">
              <a:spcBef>
                <a:spcPts val="300"/>
              </a:spcBef>
              <a:buSzPct val="100000"/>
              <a:buAutoNum type="arabicPeriod" startAt="1"/>
              <a:defRPr b="1" sz="2200">
                <a:latin typeface="Helvetica"/>
                <a:ea typeface="Helvetica"/>
                <a:cs typeface="Helvetica"/>
                <a:sym typeface="Helvetica"/>
              </a:defRPr>
            </a:pPr>
            <a:r>
              <a:rPr u="sng"/>
              <a:t>Decompose</a:t>
            </a:r>
            <a:r>
              <a:t> the large problems by incremental </a:t>
            </a:r>
            <a:r>
              <a:rPr u="sng"/>
              <a:t>value deliveries</a:t>
            </a:r>
            <a:r>
              <a:t>: not code deliveries. [7, VP Ch. 5, VP 5.1, VP 5.6 , 10, 11, 13, 15]</a:t>
            </a:r>
          </a:p>
          <a:p>
            <a:pPr marL="208435" indent="-208435" defTabSz="416874">
              <a:spcBef>
                <a:spcPts val="300"/>
              </a:spcBef>
              <a:buSzPct val="100000"/>
              <a:buAutoNum type="arabicPeriod" startAt="1"/>
              <a:defRPr b="1" sz="2200">
                <a:latin typeface="Helvetica"/>
                <a:ea typeface="Helvetica"/>
                <a:cs typeface="Helvetica"/>
                <a:sym typeface="Helvetica"/>
              </a:defRPr>
            </a:pPr>
            <a:r>
              <a:t>The software component needs to be </a:t>
            </a:r>
            <a:r>
              <a:rPr u="sng"/>
              <a:t>integrated into the total system</a:t>
            </a:r>
            <a:r>
              <a:t> of hardware, data, people, culture. [ VP 5.2, 10 ]</a:t>
            </a:r>
          </a:p>
          <a:p>
            <a:pPr marL="208435" indent="-208435" defTabSz="416874">
              <a:spcBef>
                <a:spcPts val="300"/>
              </a:spcBef>
              <a:buSzPct val="100000"/>
              <a:buAutoNum type="arabicPeriod" startAt="1"/>
              <a:defRPr b="1" sz="2200">
                <a:latin typeface="Helvetica"/>
                <a:ea typeface="Helvetica"/>
                <a:cs typeface="Helvetica"/>
                <a:sym typeface="Helvetica"/>
              </a:defRPr>
            </a:pPr>
            <a:r>
              <a:t>If your team cannot deliver small increments of real value early, frequently, and predictably; they are incompetent and need to be abandoned for those who can deliver. [7,  VP 2.8, 10]</a:t>
            </a:r>
          </a:p>
          <a:p>
            <a:pPr marL="208435" indent="-208435" defTabSz="416874">
              <a:spcBef>
                <a:spcPts val="300"/>
              </a:spcBef>
              <a:buSzPct val="100000"/>
              <a:buAutoNum type="arabicPeriod" startAt="1"/>
              <a:defRPr b="1" sz="2200">
                <a:latin typeface="Helvetica"/>
                <a:ea typeface="Helvetica"/>
                <a:cs typeface="Helvetica"/>
                <a:sym typeface="Helvetica"/>
              </a:defRPr>
            </a:pPr>
            <a:r>
              <a:t>Never commit to contracts for </a:t>
            </a:r>
            <a:r>
              <a:rPr i="1"/>
              <a:t>work done</a:t>
            </a:r>
            <a:r>
              <a:t> or </a:t>
            </a:r>
            <a:r>
              <a:rPr i="1"/>
              <a:t>code delivered</a:t>
            </a:r>
            <a:r>
              <a:t> alone: there must always be a sufficiently large contractual protection, of </a:t>
            </a:r>
            <a:r>
              <a:rPr u="sng"/>
              <a:t>paying for measurable value delivered.</a:t>
            </a:r>
            <a:r>
              <a:t> [12, 15 ]. </a:t>
            </a:r>
          </a:p>
        </p:txBody>
      </p:sp>
      <p:sp>
        <p:nvSpPr>
          <p:cNvPr id="541" name="http://gilb.com/dl853…"/>
          <p:cNvSpPr txBox="1"/>
          <p:nvPr/>
        </p:nvSpPr>
        <p:spPr>
          <a:xfrm>
            <a:off x="9755602" y="95002"/>
            <a:ext cx="3111278" cy="1823643"/>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0" sz="1400">
                <a:solidFill>
                  <a:srgbClr val="FFFFFF"/>
                </a:solidFill>
                <a:latin typeface="+mn-lt"/>
                <a:ea typeface="+mn-ea"/>
                <a:cs typeface="+mn-cs"/>
                <a:sym typeface="Helvetica Neue Medium"/>
              </a:defRPr>
            </a:pPr>
            <a:r>
              <a:t>Value Planning  https://www.gilb.com/offers/SN2UR7vu/checkout</a:t>
            </a:r>
          </a:p>
          <a:p>
            <a:pPr>
              <a:defRPr b="0" sz="1400">
                <a:solidFill>
                  <a:srgbClr val="FFFFFF"/>
                </a:solidFill>
                <a:latin typeface="+mn-lt"/>
                <a:ea typeface="+mn-ea"/>
                <a:cs typeface="+mn-cs"/>
                <a:sym typeface="Helvetica Neue Medium"/>
              </a:defRPr>
            </a:pPr>
            <a:r>
              <a:t>FREE GIFT REVIEW COPY FOR YOU ALONE. NO COUPON CODE REQUIRED.</a:t>
            </a:r>
          </a:p>
          <a:p>
            <a:pPr>
              <a:defRPr b="0" sz="1400">
                <a:solidFill>
                  <a:srgbClr val="FFFFFF"/>
                </a:solidFill>
                <a:latin typeface="+mn-lt"/>
                <a:ea typeface="+mn-ea"/>
                <a:cs typeface="+mn-cs"/>
                <a:sym typeface="Helvetica Neue Medium"/>
              </a:defRPr>
            </a:pPr>
            <a:endParaRPr>
              <a:latin typeface="Helvetica"/>
              <a:ea typeface="Helvetica"/>
              <a:cs typeface="Helvetica"/>
              <a:sym typeface="Helvetica"/>
            </a:endParaRPr>
          </a:p>
          <a:p>
            <a:pPr>
              <a:defRPr b="0" sz="1400">
                <a:solidFill>
                  <a:srgbClr val="FFFFFF"/>
                </a:solidFill>
                <a:latin typeface="+mn-lt"/>
                <a:ea typeface="+mn-ea"/>
                <a:cs typeface="+mn-cs"/>
                <a:sym typeface="Helvetica Neue Medium"/>
              </a:defRPr>
            </a:pPr>
            <a:r>
              <a:t>the VP ref. below</a:t>
            </a:r>
          </a:p>
        </p:txBody>
      </p:sp>
      <p:grpSp>
        <p:nvGrpSpPr>
          <p:cNvPr id="544" name="Value Planning cover.png"/>
          <p:cNvGrpSpPr/>
          <p:nvPr/>
        </p:nvGrpSpPr>
        <p:grpSpPr>
          <a:xfrm>
            <a:off x="7849418" y="-34606"/>
            <a:ext cx="1711644" cy="2311460"/>
            <a:chOff x="0" y="0"/>
            <a:chExt cx="1711643" cy="2311459"/>
          </a:xfrm>
        </p:grpSpPr>
        <p:pic>
          <p:nvPicPr>
            <p:cNvPr id="542" name="Value Planning cover.png" descr="Value Planning cover.png"/>
            <p:cNvPicPr>
              <a:picLocks noChangeAspect="1"/>
            </p:cNvPicPr>
            <p:nvPr/>
          </p:nvPicPr>
          <p:blipFill>
            <a:blip r:embed="rId3">
              <a:extLst/>
            </a:blip>
            <a:stretch>
              <a:fillRect/>
            </a:stretch>
          </p:blipFill>
          <p:spPr>
            <a:xfrm>
              <a:off x="127000" y="88900"/>
              <a:ext cx="1457642" cy="1981260"/>
            </a:xfrm>
            <a:prstGeom prst="rect">
              <a:avLst/>
            </a:prstGeom>
            <a:ln w="12700" cap="flat">
              <a:noFill/>
              <a:miter lim="400000"/>
            </a:ln>
            <a:effectLst/>
          </p:spPr>
        </p:pic>
        <p:pic>
          <p:nvPicPr>
            <p:cNvPr id="543" name="Value Planning cover.png" descr="Value Planning cover.png"/>
            <p:cNvPicPr>
              <a:picLocks noChangeAspect="1"/>
            </p:cNvPicPr>
            <p:nvPr/>
          </p:nvPicPr>
          <p:blipFill>
            <a:blip r:embed="rId4">
              <a:extLst/>
            </a:blip>
            <a:stretch>
              <a:fillRect/>
            </a:stretch>
          </p:blipFill>
          <p:spPr>
            <a:xfrm>
              <a:off x="-1" y="0"/>
              <a:ext cx="1711644" cy="2311460"/>
            </a:xfrm>
            <a:prstGeom prst="rect">
              <a:avLst/>
            </a:prstGeom>
            <a:ln w="12700" cap="flat">
              <a:noFill/>
              <a:miter lim="400000"/>
            </a:ln>
            <a:effectLst/>
          </p:spPr>
        </p:pic>
      </p:grpSp>
      <p:sp>
        <p:nvSpPr>
          <p:cNvPr id="545" name="Slide source: Scalability Metrics:…"/>
          <p:cNvSpPr txBox="1"/>
          <p:nvPr/>
        </p:nvSpPr>
        <p:spPr>
          <a:xfrm>
            <a:off x="1555535" y="8905462"/>
            <a:ext cx="9893731" cy="781876"/>
          </a:xfrm>
          <a:prstGeom prst="rect">
            <a:avLst/>
          </a:prstGeom>
          <a:solidFill>
            <a:schemeClr val="accent6"/>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0" sz="1500">
                <a:solidFill>
                  <a:srgbClr val="FFFFFF"/>
                </a:solidFill>
                <a:latin typeface="+mn-lt"/>
                <a:ea typeface="+mn-ea"/>
                <a:cs typeface="+mn-cs"/>
                <a:sym typeface="Helvetica Neue Medium"/>
              </a:defRPr>
            </a:pPr>
            <a:r>
              <a:t>Slide source: Scalability Metrics: </a:t>
            </a:r>
          </a:p>
          <a:p>
            <a:pPr>
              <a:defRPr b="0" sz="1500">
                <a:solidFill>
                  <a:srgbClr val="FFFFFF"/>
                </a:solidFill>
                <a:latin typeface="+mn-lt"/>
                <a:ea typeface="+mn-ea"/>
                <a:cs typeface="+mn-cs"/>
                <a:sym typeface="Helvetica Neue Medium"/>
              </a:defRPr>
            </a:pPr>
            <a:r>
              <a:t>An Engineering Structure, and Principles, for an Agile World</a:t>
            </a:r>
          </a:p>
          <a:p>
            <a:pPr>
              <a:defRPr b="0" sz="1500">
                <a:solidFill>
                  <a:srgbClr val="FFFFFF"/>
                </a:solidFill>
                <a:latin typeface="+mn-lt"/>
                <a:ea typeface="+mn-ea"/>
                <a:cs typeface="+mn-cs"/>
                <a:sym typeface="Helvetica Neue Medium"/>
              </a:defRPr>
            </a:pPr>
            <a:r>
              <a:t>for June 5 2018 DND/SINTEF Conferencehttp://concepts.gilb.com/dl930 </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9" name="Erik Simmons, Intel Scaling"/>
          <p:cNvSpPr txBox="1"/>
          <p:nvPr>
            <p:ph type="title"/>
          </p:nvPr>
        </p:nvSpPr>
        <p:spPr>
          <a:xfrm>
            <a:off x="952500" y="-12700"/>
            <a:ext cx="11099800" cy="700567"/>
          </a:xfrm>
          <a:prstGeom prst="rect">
            <a:avLst/>
          </a:prstGeom>
        </p:spPr>
        <p:txBody>
          <a:bodyPr/>
          <a:lstStyle>
            <a:lvl1pPr defTabSz="286258">
              <a:defRPr sz="3900"/>
            </a:lvl1pPr>
          </a:lstStyle>
          <a:p>
            <a:pPr/>
            <a:r>
              <a:t>Erik Simmons, Intel 20 years Experience Scaling </a:t>
            </a:r>
          </a:p>
        </p:txBody>
      </p:sp>
      <p:sp>
        <p:nvSpPr>
          <p:cNvPr id="550" name="Instead, I believe that the majority of what you have included for ideas, principles, etc. from CE and VP are in fact scale-free.…"/>
          <p:cNvSpPr txBox="1"/>
          <p:nvPr>
            <p:ph type="body" idx="1"/>
          </p:nvPr>
        </p:nvSpPr>
        <p:spPr>
          <a:xfrm>
            <a:off x="192431" y="704457"/>
            <a:ext cx="9629916" cy="8695537"/>
          </a:xfrm>
          <a:prstGeom prst="rect">
            <a:avLst/>
          </a:prstGeom>
        </p:spPr>
        <p:txBody>
          <a:bodyPr/>
          <a:lstStyle/>
          <a:p>
            <a:pPr marL="146214" indent="-146214" defTabSz="246097">
              <a:lnSpc>
                <a:spcPct val="117999"/>
              </a:lnSpc>
              <a:spcBef>
                <a:spcPts val="0"/>
              </a:spcBef>
              <a:defRPr sz="1602">
                <a:latin typeface="Helvetica Neue"/>
                <a:ea typeface="Helvetica Neue"/>
                <a:cs typeface="Helvetica Neue"/>
                <a:sym typeface="Helvetica Neue"/>
              </a:defRPr>
            </a:pPr>
            <a:r>
              <a:t>“ Instead, I believe that the </a:t>
            </a:r>
            <a:r>
              <a:rPr b="1"/>
              <a:t>majority of what you have</a:t>
            </a:r>
            <a:r>
              <a:t> included for ideas, principles, etc. from CE and VP are in fact </a:t>
            </a:r>
            <a:r>
              <a:rPr b="1"/>
              <a:t>scale-free</a:t>
            </a:r>
            <a:r>
              <a:t>. </a:t>
            </a:r>
          </a:p>
          <a:p>
            <a:pPr marL="146214" indent="-146214" defTabSz="246097">
              <a:lnSpc>
                <a:spcPct val="117999"/>
              </a:lnSpc>
              <a:spcBef>
                <a:spcPts val="0"/>
              </a:spcBef>
              <a:defRPr sz="1602">
                <a:latin typeface="Helvetica Neue"/>
                <a:ea typeface="Helvetica Neue"/>
                <a:cs typeface="Helvetica Neue"/>
                <a:sym typeface="Helvetica Neue"/>
              </a:defRPr>
            </a:pPr>
          </a:p>
          <a:p>
            <a:pPr marL="146214" indent="-146214" defTabSz="246097">
              <a:lnSpc>
                <a:spcPct val="117999"/>
              </a:lnSpc>
              <a:spcBef>
                <a:spcPts val="0"/>
              </a:spcBef>
              <a:defRPr sz="1602">
                <a:latin typeface="Helvetica Neue"/>
                <a:ea typeface="Helvetica Neue"/>
                <a:cs typeface="Helvetica Neue"/>
                <a:sym typeface="Helvetica Neue"/>
              </a:defRPr>
            </a:pPr>
            <a:r>
              <a:t>They are </a:t>
            </a:r>
            <a:r>
              <a:rPr b="1"/>
              <a:t>not dependent on </a:t>
            </a:r>
            <a:r>
              <a:rPr b="1" i="1"/>
              <a:t>project</a:t>
            </a:r>
            <a:r>
              <a:rPr b="1"/>
              <a:t> or </a:t>
            </a:r>
            <a:r>
              <a:rPr b="1" i="1"/>
              <a:t>organization</a:t>
            </a:r>
            <a:r>
              <a:rPr b="1"/>
              <a:t> size.</a:t>
            </a:r>
            <a:r>
              <a:t> </a:t>
            </a:r>
          </a:p>
          <a:p>
            <a:pPr marL="146214" indent="-146214" defTabSz="246097">
              <a:lnSpc>
                <a:spcPct val="117999"/>
              </a:lnSpc>
              <a:spcBef>
                <a:spcPts val="0"/>
              </a:spcBef>
              <a:defRPr sz="1602">
                <a:latin typeface="Helvetica Neue"/>
                <a:ea typeface="Helvetica Neue"/>
                <a:cs typeface="Helvetica Neue"/>
                <a:sym typeface="Helvetica Neue"/>
              </a:defRPr>
            </a:pPr>
          </a:p>
          <a:p>
            <a:pPr marL="146214" indent="-146214" defTabSz="246097">
              <a:lnSpc>
                <a:spcPct val="117999"/>
              </a:lnSpc>
              <a:spcBef>
                <a:spcPts val="0"/>
              </a:spcBef>
              <a:defRPr sz="1602">
                <a:latin typeface="Helvetica Neue"/>
                <a:ea typeface="Helvetica Neue"/>
                <a:cs typeface="Helvetica Neue"/>
                <a:sym typeface="Helvetica Neue"/>
              </a:defRPr>
            </a:pPr>
            <a:r>
              <a:t>They are </a:t>
            </a:r>
            <a:r>
              <a:rPr b="1"/>
              <a:t>good heuristics for almost any project,</a:t>
            </a:r>
            <a:r>
              <a:t> </a:t>
            </a:r>
          </a:p>
          <a:p>
            <a:pPr marL="146214" indent="-146214" defTabSz="246097">
              <a:lnSpc>
                <a:spcPct val="117999"/>
              </a:lnSpc>
              <a:spcBef>
                <a:spcPts val="0"/>
              </a:spcBef>
              <a:defRPr sz="1602">
                <a:latin typeface="Helvetica Neue"/>
                <a:ea typeface="Helvetica Neue"/>
                <a:cs typeface="Helvetica Neue"/>
                <a:sym typeface="Helvetica Neue"/>
              </a:defRPr>
            </a:pPr>
          </a:p>
          <a:p>
            <a:pPr marL="146214" indent="-146214" defTabSz="246097">
              <a:lnSpc>
                <a:spcPct val="117999"/>
              </a:lnSpc>
              <a:spcBef>
                <a:spcPts val="0"/>
              </a:spcBef>
              <a:defRPr sz="1602">
                <a:latin typeface="Helvetica Neue"/>
                <a:ea typeface="Helvetica Neue"/>
                <a:cs typeface="Helvetica Neue"/>
                <a:sym typeface="Helvetica Neue"/>
              </a:defRPr>
            </a:pPr>
            <a:r>
              <a:t>and </a:t>
            </a:r>
            <a:r>
              <a:rPr b="1"/>
              <a:t>nearly universally applicable </a:t>
            </a:r>
            <a:endParaRPr b="1"/>
          </a:p>
          <a:p>
            <a:pPr lvl="1" marL="385476" indent="-146214" defTabSz="246097">
              <a:lnSpc>
                <a:spcPct val="117999"/>
              </a:lnSpc>
              <a:spcBef>
                <a:spcPts val="0"/>
              </a:spcBef>
              <a:defRPr sz="1602">
                <a:latin typeface="Helvetica Neue"/>
                <a:ea typeface="Helvetica Neue"/>
                <a:cs typeface="Helvetica Neue"/>
                <a:sym typeface="Helvetica Neue"/>
              </a:defRPr>
            </a:pPr>
            <a:r>
              <a:t>(nearly universal because I hear Koen in my head, and all is heuristic). </a:t>
            </a:r>
          </a:p>
          <a:p>
            <a:pPr marL="146214" indent="-146214" defTabSz="246097">
              <a:lnSpc>
                <a:spcPct val="117999"/>
              </a:lnSpc>
              <a:spcBef>
                <a:spcPts val="0"/>
              </a:spcBef>
              <a:defRPr sz="1602">
                <a:latin typeface="Helvetica Neue"/>
                <a:ea typeface="Helvetica Neue"/>
                <a:cs typeface="Helvetica Neue"/>
                <a:sym typeface="Helvetica Neue"/>
              </a:defRPr>
            </a:pPr>
          </a:p>
          <a:p>
            <a:pPr marL="146214" indent="-146214" defTabSz="246097">
              <a:lnSpc>
                <a:spcPct val="117999"/>
              </a:lnSpc>
              <a:spcBef>
                <a:spcPts val="0"/>
              </a:spcBef>
              <a:defRPr sz="1602">
                <a:latin typeface="Helvetica Neue"/>
                <a:ea typeface="Helvetica Neue"/>
                <a:cs typeface="Helvetica Neue"/>
                <a:sym typeface="Helvetica Neue"/>
              </a:defRPr>
            </a:pPr>
            <a:r>
              <a:t>So, CE and VP are not </a:t>
            </a:r>
            <a:r>
              <a:rPr i="1"/>
              <a:t>about</a:t>
            </a:r>
            <a:r>
              <a:t> scaling</a:t>
            </a:r>
          </a:p>
          <a:p>
            <a:pPr lvl="1" marL="385476" indent="-146214" defTabSz="246097">
              <a:lnSpc>
                <a:spcPct val="117999"/>
              </a:lnSpc>
              <a:spcBef>
                <a:spcPts val="0"/>
              </a:spcBef>
              <a:defRPr sz="1602">
                <a:latin typeface="Helvetica Neue"/>
                <a:ea typeface="Helvetica Neue"/>
                <a:cs typeface="Helvetica Neue"/>
                <a:sym typeface="Helvetica Neue"/>
              </a:defRPr>
            </a:pPr>
            <a:r>
              <a:t> so much as they should be taught and understood as </a:t>
            </a:r>
            <a:r>
              <a:rPr b="1"/>
              <a:t>scale-free.</a:t>
            </a:r>
            <a:r>
              <a:t> </a:t>
            </a:r>
          </a:p>
          <a:p>
            <a:pPr marL="146214" indent="-146214" defTabSz="246097">
              <a:lnSpc>
                <a:spcPct val="117999"/>
              </a:lnSpc>
              <a:spcBef>
                <a:spcPts val="0"/>
              </a:spcBef>
              <a:defRPr sz="1602">
                <a:latin typeface="Helvetica Neue"/>
                <a:ea typeface="Helvetica Neue"/>
                <a:cs typeface="Helvetica Neue"/>
                <a:sym typeface="Helvetica Neue"/>
              </a:defRPr>
            </a:pPr>
          </a:p>
          <a:p>
            <a:pPr marL="146214" indent="-146214" defTabSz="246097">
              <a:lnSpc>
                <a:spcPct val="117999"/>
              </a:lnSpc>
              <a:spcBef>
                <a:spcPts val="0"/>
              </a:spcBef>
              <a:defRPr sz="1602">
                <a:latin typeface="Helvetica Neue"/>
                <a:ea typeface="Helvetica Neue"/>
                <a:cs typeface="Helvetica Neue"/>
                <a:sym typeface="Helvetica Neue"/>
              </a:defRPr>
            </a:pPr>
            <a:r>
              <a:t>Size is not a reason to choose (or not choose) to use Competitive Engineering, Evo, Planguage, etc. </a:t>
            </a:r>
          </a:p>
          <a:p>
            <a:pPr marL="146214" indent="-146214" defTabSz="246097">
              <a:lnSpc>
                <a:spcPct val="117999"/>
              </a:lnSpc>
              <a:spcBef>
                <a:spcPts val="0"/>
              </a:spcBef>
              <a:defRPr sz="1602">
                <a:latin typeface="Helvetica Neue"/>
                <a:ea typeface="Helvetica Neue"/>
                <a:cs typeface="Helvetica Neue"/>
                <a:sym typeface="Helvetica Neue"/>
              </a:defRPr>
            </a:pPr>
          </a:p>
          <a:p>
            <a:pPr marL="146214" indent="-146214" defTabSz="246097">
              <a:lnSpc>
                <a:spcPct val="117999"/>
              </a:lnSpc>
              <a:spcBef>
                <a:spcPts val="0"/>
              </a:spcBef>
              <a:defRPr sz="1602">
                <a:latin typeface="Helvetica Neue"/>
                <a:ea typeface="Helvetica Neue"/>
                <a:cs typeface="Helvetica Neue"/>
                <a:sym typeface="Helvetica Neue"/>
              </a:defRPr>
            </a:pPr>
            <a:r>
              <a:t>As you quoted me in the paper – </a:t>
            </a:r>
            <a:r>
              <a:rPr b="1"/>
              <a:t>this stuff works</a:t>
            </a:r>
            <a:r>
              <a:t>. </a:t>
            </a:r>
          </a:p>
          <a:p>
            <a:pPr lvl="1" marL="385476" indent="-146214" defTabSz="246097">
              <a:lnSpc>
                <a:spcPct val="117999"/>
              </a:lnSpc>
              <a:spcBef>
                <a:spcPts val="0"/>
              </a:spcBef>
              <a:defRPr sz="1602">
                <a:latin typeface="Helvetica Neue"/>
                <a:ea typeface="Helvetica Neue"/>
                <a:cs typeface="Helvetica Neue"/>
                <a:sym typeface="Helvetica Neue"/>
              </a:defRPr>
            </a:pPr>
            <a:r>
              <a:t>It works on </a:t>
            </a:r>
            <a:r>
              <a:rPr b="1"/>
              <a:t>small</a:t>
            </a:r>
            <a:r>
              <a:t> projects. It works on </a:t>
            </a:r>
            <a:r>
              <a:rPr b="1"/>
              <a:t>large</a:t>
            </a:r>
            <a:r>
              <a:t> projects. </a:t>
            </a:r>
          </a:p>
          <a:p>
            <a:pPr marL="146214" indent="-146214" defTabSz="246097">
              <a:lnSpc>
                <a:spcPct val="117999"/>
              </a:lnSpc>
              <a:spcBef>
                <a:spcPts val="0"/>
              </a:spcBef>
              <a:defRPr sz="1602">
                <a:latin typeface="Helvetica Neue"/>
                <a:ea typeface="Helvetica Neue"/>
                <a:cs typeface="Helvetica Neue"/>
                <a:sym typeface="Helvetica Neue"/>
              </a:defRPr>
            </a:pPr>
          </a:p>
          <a:p>
            <a:pPr marL="146214" indent="-146214" defTabSz="246097">
              <a:lnSpc>
                <a:spcPct val="117999"/>
              </a:lnSpc>
              <a:spcBef>
                <a:spcPts val="0"/>
              </a:spcBef>
              <a:defRPr sz="1602">
                <a:latin typeface="Helvetica Neue"/>
                <a:ea typeface="Helvetica Neue"/>
                <a:cs typeface="Helvetica Neue"/>
                <a:sym typeface="Helvetica Neue"/>
              </a:defRPr>
            </a:pPr>
            <a:r>
              <a:t>Evo on a 5-person team is not really much different than Evo on a 100-person team, except there are more people. </a:t>
            </a:r>
          </a:p>
          <a:p>
            <a:pPr marL="146214" indent="-146214" defTabSz="246097">
              <a:lnSpc>
                <a:spcPct val="117999"/>
              </a:lnSpc>
              <a:spcBef>
                <a:spcPts val="0"/>
              </a:spcBef>
              <a:defRPr sz="1602">
                <a:latin typeface="Helvetica Neue"/>
                <a:ea typeface="Helvetica Neue"/>
                <a:cs typeface="Helvetica Neue"/>
                <a:sym typeface="Helvetica Neue"/>
              </a:defRPr>
            </a:pPr>
          </a:p>
          <a:p>
            <a:pPr marL="146214" indent="-146214" defTabSz="246097">
              <a:lnSpc>
                <a:spcPct val="117999"/>
              </a:lnSpc>
              <a:spcBef>
                <a:spcPts val="0"/>
              </a:spcBef>
              <a:defRPr sz="1602">
                <a:latin typeface="Helvetica Neue"/>
                <a:ea typeface="Helvetica Neue"/>
                <a:cs typeface="Helvetica Neue"/>
                <a:sym typeface="Helvetica Neue"/>
              </a:defRPr>
            </a:pPr>
            <a:r>
              <a:t>The principles apply </a:t>
            </a:r>
            <a:r>
              <a:rPr b="1"/>
              <a:t>without alteration</a:t>
            </a:r>
            <a:r>
              <a:t> (or “scaling”). </a:t>
            </a:r>
          </a:p>
          <a:p>
            <a:pPr marL="146214" indent="-146214" defTabSz="246097">
              <a:lnSpc>
                <a:spcPct val="117999"/>
              </a:lnSpc>
              <a:spcBef>
                <a:spcPts val="0"/>
              </a:spcBef>
              <a:defRPr sz="1602">
                <a:latin typeface="Helvetica Neue"/>
                <a:ea typeface="Helvetica Neue"/>
                <a:cs typeface="Helvetica Neue"/>
                <a:sym typeface="Helvetica Neue"/>
              </a:defRPr>
            </a:pPr>
          </a:p>
          <a:p>
            <a:pPr marL="146214" indent="-146214" defTabSz="246097">
              <a:lnSpc>
                <a:spcPct val="117999"/>
              </a:lnSpc>
              <a:spcBef>
                <a:spcPts val="0"/>
              </a:spcBef>
              <a:defRPr sz="1602">
                <a:latin typeface="Helvetica Neue"/>
                <a:ea typeface="Helvetica Neue"/>
                <a:cs typeface="Helvetica Neue"/>
                <a:sym typeface="Helvetica Neue"/>
              </a:defRPr>
            </a:pPr>
            <a:r>
              <a:t>Anyone who sees a random page of your new paper would probably not guess the topic is scaling (unless you happen to mention that in the text on that particular page). </a:t>
            </a:r>
          </a:p>
          <a:p>
            <a:pPr lvl="1" marL="385476" indent="-146214" defTabSz="246097">
              <a:lnSpc>
                <a:spcPct val="117999"/>
              </a:lnSpc>
              <a:spcBef>
                <a:spcPts val="0"/>
              </a:spcBef>
              <a:defRPr sz="1602">
                <a:latin typeface="Helvetica Neue"/>
                <a:ea typeface="Helvetica Neue"/>
                <a:cs typeface="Helvetica Neue"/>
                <a:sym typeface="Helvetica Neue"/>
              </a:defRPr>
            </a:pPr>
          </a:p>
          <a:p>
            <a:pPr marL="146214" indent="-146214" defTabSz="246097">
              <a:lnSpc>
                <a:spcPct val="117999"/>
              </a:lnSpc>
              <a:spcBef>
                <a:spcPts val="0"/>
              </a:spcBef>
              <a:defRPr sz="1602">
                <a:latin typeface="Helvetica Neue"/>
                <a:ea typeface="Helvetica Neue"/>
                <a:cs typeface="Helvetica Neue"/>
                <a:sym typeface="Helvetica Neue"/>
              </a:defRPr>
            </a:pPr>
          </a:p>
          <a:p>
            <a:pPr marL="146214" indent="-146214" defTabSz="246097">
              <a:lnSpc>
                <a:spcPct val="117999"/>
              </a:lnSpc>
              <a:spcBef>
                <a:spcPts val="0"/>
              </a:spcBef>
              <a:defRPr b="1" sz="1602">
                <a:latin typeface="Helvetica Neue"/>
                <a:ea typeface="Helvetica Neue"/>
                <a:cs typeface="Helvetica Neue"/>
                <a:sym typeface="Helvetica Neue"/>
              </a:defRPr>
            </a:pPr>
            <a:r>
              <a:t>‘Competitive Engineering’ does not scale. It doesn’t need to.”</a:t>
            </a:r>
          </a:p>
          <a:p>
            <a:pPr marL="146214" indent="-146214" defTabSz="246097">
              <a:lnSpc>
                <a:spcPct val="117999"/>
              </a:lnSpc>
              <a:spcBef>
                <a:spcPts val="0"/>
              </a:spcBef>
              <a:defRPr b="1" sz="1246">
                <a:latin typeface="Helvetica Neue"/>
                <a:ea typeface="Helvetica Neue"/>
                <a:cs typeface="Helvetica Neue"/>
                <a:sym typeface="Helvetica Neue"/>
              </a:defRPr>
            </a:pPr>
          </a:p>
          <a:p>
            <a:pPr marL="0" indent="0" defTabSz="390630">
              <a:spcBef>
                <a:spcPts val="0"/>
              </a:spcBef>
              <a:buSzTx/>
              <a:buNone/>
              <a:defRPr sz="1513">
                <a:solidFill>
                  <a:srgbClr val="0069D9"/>
                </a:solidFill>
                <a:uFill>
                  <a:solidFill>
                    <a:srgbClr val="0069D9"/>
                  </a:solidFill>
                </a:uFill>
                <a:latin typeface="Helvetica"/>
                <a:ea typeface="Helvetica"/>
                <a:cs typeface="Helvetica"/>
                <a:sym typeface="Helvetica"/>
              </a:defRPr>
            </a:pPr>
            <a:r>
              <a:rPr u="sng">
                <a:solidFill>
                  <a:srgbClr val="0000FF"/>
                </a:solidFill>
                <a:uFill>
                  <a:solidFill>
                    <a:srgbClr val="0000FF"/>
                  </a:solidFill>
                </a:uFill>
                <a:hlinkClick r:id="rId3" invalidUrl="" action="" tgtFrame="" tooltip="" history="1" highlightClick="0" endSnd="0"/>
              </a:rPr>
              <a:t>erik.simmons@construx.com</a:t>
            </a:r>
            <a:endParaRPr b="1" sz="1246" u="sng">
              <a:latin typeface="Helvetica Neue"/>
              <a:ea typeface="Helvetica Neue"/>
              <a:cs typeface="Helvetica Neue"/>
              <a:sym typeface="Helvetica Neue"/>
            </a:endParaRPr>
          </a:p>
          <a:p>
            <a:pPr marL="0" indent="0" defTabSz="246097">
              <a:lnSpc>
                <a:spcPct val="117999"/>
              </a:lnSpc>
              <a:spcBef>
                <a:spcPts val="0"/>
              </a:spcBef>
              <a:buSzTx/>
              <a:buNone/>
              <a:defRPr sz="1246">
                <a:latin typeface="Helvetica Neue"/>
                <a:ea typeface="Helvetica Neue"/>
                <a:cs typeface="Helvetica Neue"/>
                <a:sym typeface="Helvetica Neue"/>
              </a:defRPr>
            </a:pPr>
            <a:r>
              <a:t> </a:t>
            </a:r>
          </a:p>
          <a:p>
            <a:pPr marL="0" indent="0" defTabSz="246097">
              <a:lnSpc>
                <a:spcPct val="117999"/>
              </a:lnSpc>
              <a:spcBef>
                <a:spcPts val="0"/>
              </a:spcBef>
              <a:buSzTx/>
              <a:buNone/>
              <a:defRPr sz="1246">
                <a:latin typeface="Helvetica Neue"/>
                <a:ea typeface="Helvetica Neue"/>
                <a:cs typeface="Helvetica Neue"/>
                <a:sym typeface="Helvetica Neue"/>
              </a:defRPr>
            </a:pPr>
            <a:r>
              <a:t> </a:t>
            </a:r>
          </a:p>
        </p:txBody>
      </p:sp>
      <p:pic>
        <p:nvPicPr>
          <p:cNvPr id="551" name="image3.png" descr="image3.png"/>
          <p:cNvPicPr>
            <a:picLocks noChangeAspect="1"/>
          </p:cNvPicPr>
          <p:nvPr/>
        </p:nvPicPr>
        <p:blipFill>
          <a:blip r:embed="rId4">
            <a:extLst/>
          </a:blip>
          <a:stretch>
            <a:fillRect/>
          </a:stretch>
        </p:blipFill>
        <p:spPr>
          <a:xfrm>
            <a:off x="10110044" y="2886554"/>
            <a:ext cx="2792797" cy="2776746"/>
          </a:xfrm>
          <a:prstGeom prst="rect">
            <a:avLst/>
          </a:prstGeom>
          <a:ln w="12700">
            <a:miter lim="400000"/>
          </a:ln>
        </p:spPr>
      </p:pic>
      <p:pic>
        <p:nvPicPr>
          <p:cNvPr id="552" name="image4.png" descr="image4.png"/>
          <p:cNvPicPr>
            <a:picLocks noChangeAspect="1"/>
          </p:cNvPicPr>
          <p:nvPr/>
        </p:nvPicPr>
        <p:blipFill>
          <a:blip r:embed="rId5">
            <a:extLst/>
          </a:blip>
          <a:stretch>
            <a:fillRect/>
          </a:stretch>
        </p:blipFill>
        <p:spPr>
          <a:xfrm>
            <a:off x="6364771" y="7629585"/>
            <a:ext cx="1316680" cy="1979322"/>
          </a:xfrm>
          <a:prstGeom prst="rect">
            <a:avLst/>
          </a:prstGeom>
          <a:ln w="12700">
            <a:miter lim="400000"/>
          </a:ln>
        </p:spPr>
      </p:pic>
      <p:sp>
        <p:nvSpPr>
          <p:cNvPr id="553" name="SOURCE: SCALE-FREE:…"/>
          <p:cNvSpPr txBox="1"/>
          <p:nvPr/>
        </p:nvSpPr>
        <p:spPr>
          <a:xfrm>
            <a:off x="7865690" y="7581900"/>
            <a:ext cx="5420582" cy="175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0" sz="2200">
                <a:latin typeface="Lucida Grande"/>
                <a:ea typeface="Lucida Grande"/>
                <a:cs typeface="Lucida Grande"/>
                <a:sym typeface="Lucida Grande"/>
              </a:defRPr>
            </a:pPr>
            <a:r>
              <a:t>SOURCE: </a:t>
            </a:r>
            <a:r>
              <a:rPr b="1"/>
              <a:t>SCALE-FREE: </a:t>
            </a:r>
            <a:endParaRPr b="1"/>
          </a:p>
          <a:p>
            <a:pPr algn="l" defTabSz="457200">
              <a:defRPr sz="2200">
                <a:latin typeface="Lucida Grande"/>
                <a:ea typeface="Lucida Grande"/>
                <a:cs typeface="Lucida Grande"/>
                <a:sym typeface="Lucida Grande"/>
              </a:defRPr>
            </a:pPr>
            <a:r>
              <a:t>Practical Scaling Methods</a:t>
            </a:r>
          </a:p>
          <a:p>
            <a:pPr algn="l" defTabSz="457200">
              <a:defRPr sz="2200">
                <a:latin typeface="Lucida Grande"/>
                <a:ea typeface="Lucida Grande"/>
                <a:cs typeface="Lucida Grande"/>
                <a:sym typeface="Lucida Grande"/>
              </a:defRPr>
            </a:pPr>
            <a:r>
              <a:t> for Industrial Systems Engineering”</a:t>
            </a:r>
          </a:p>
          <a:p>
            <a:pPr algn="l" defTabSz="457200">
              <a:defRPr b="0" sz="2200">
                <a:latin typeface="Lucida Grande"/>
                <a:ea typeface="Lucida Grande"/>
                <a:cs typeface="Lucida Grande"/>
                <a:sym typeface="Lucida Grande"/>
              </a:defRPr>
            </a:pPr>
            <a:r>
              <a:t>lecture slides</a:t>
            </a:r>
          </a:p>
          <a:p>
            <a:pPr algn="l" defTabSz="457200">
              <a:defRPr b="0" sz="2200">
                <a:latin typeface="Lucida Grande"/>
                <a:ea typeface="Lucida Grande"/>
                <a:cs typeface="Lucida Grande"/>
                <a:sym typeface="Lucida Grande"/>
              </a:defRPr>
            </a:pPr>
            <a:r>
              <a:t>http://concepts.gilb.com/dl892</a:t>
            </a:r>
          </a:p>
        </p:txBody>
      </p:sp>
      <p:sp>
        <p:nvSpPr>
          <p:cNvPr id="554" name="Get a free e-copy of ‘Competitive Engineering’ book.…"/>
          <p:cNvSpPr txBox="1"/>
          <p:nvPr/>
        </p:nvSpPr>
        <p:spPr>
          <a:xfrm>
            <a:off x="1067849" y="9058047"/>
            <a:ext cx="5250181" cy="57830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600"/>
            </a:pPr>
            <a:r>
              <a:t>Get a free e-copy of ‘Competitive Engineering’ book.</a:t>
            </a:r>
          </a:p>
          <a:p>
            <a:pPr>
              <a:defRPr sz="1600"/>
            </a:pPr>
            <a:r>
              <a:t> https://www.gilb.com/p/competitive-engineering</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Footer Placeholder 4"/>
          <p:cNvSpPr txBox="1"/>
          <p:nvPr/>
        </p:nvSpPr>
        <p:spPr>
          <a:xfrm>
            <a:off x="4443306" y="9114112"/>
            <a:ext cx="4118188"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650240">
              <a:defRPr b="0" sz="1600">
                <a:solidFill>
                  <a:srgbClr val="888888"/>
                </a:solidFill>
                <a:latin typeface="Calibri"/>
                <a:ea typeface="Calibri"/>
                <a:cs typeface="Calibri"/>
                <a:sym typeface="Calibri"/>
              </a:defRPr>
            </a:lvl1pPr>
          </a:lstStyle>
          <a:p>
            <a:pPr/>
            <a:r>
              <a:t>© Gilb.com</a:t>
            </a:r>
          </a:p>
        </p:txBody>
      </p:sp>
      <p:pic>
        <p:nvPicPr>
          <p:cNvPr id="338" name="Picture 6" descr="Picture 6"/>
          <p:cNvPicPr>
            <a:picLocks noChangeAspect="1"/>
          </p:cNvPicPr>
          <p:nvPr/>
        </p:nvPicPr>
        <p:blipFill>
          <a:blip r:embed="rId3">
            <a:extLst/>
          </a:blip>
          <a:stretch>
            <a:fillRect/>
          </a:stretch>
        </p:blipFill>
        <p:spPr>
          <a:xfrm>
            <a:off x="10830708" y="222630"/>
            <a:ext cx="1605926" cy="2334195"/>
          </a:xfrm>
          <a:prstGeom prst="rect">
            <a:avLst/>
          </a:prstGeom>
          <a:ln w="12700">
            <a:miter lim="400000"/>
          </a:ln>
        </p:spPr>
      </p:pic>
      <p:sp>
        <p:nvSpPr>
          <p:cNvPr id="339" name="Title 1"/>
          <p:cNvSpPr txBox="1"/>
          <p:nvPr>
            <p:ph type="title"/>
          </p:nvPr>
        </p:nvSpPr>
        <p:spPr>
          <a:xfrm>
            <a:off x="2501051" y="-8063"/>
            <a:ext cx="6866365" cy="1070649"/>
          </a:xfrm>
          <a:prstGeom prst="rect">
            <a:avLst/>
          </a:prstGeom>
        </p:spPr>
        <p:txBody>
          <a:bodyPr/>
          <a:lstStyle/>
          <a:p>
            <a:pPr/>
            <a:r>
              <a:t>Agile Credibility</a:t>
            </a:r>
          </a:p>
        </p:txBody>
      </p:sp>
      <p:sp>
        <p:nvSpPr>
          <p:cNvPr id="340" name="Content Placeholder 2"/>
          <p:cNvSpPr txBox="1"/>
          <p:nvPr>
            <p:ph type="body" idx="1"/>
          </p:nvPr>
        </p:nvSpPr>
        <p:spPr>
          <a:xfrm>
            <a:off x="82073" y="1105072"/>
            <a:ext cx="10499120" cy="6436926"/>
          </a:xfrm>
          <a:prstGeom prst="rect">
            <a:avLst/>
          </a:prstGeom>
        </p:spPr>
        <p:txBody>
          <a:bodyPr/>
          <a:lstStyle/>
          <a:p>
            <a:pPr marL="332993" indent="-332993" defTabSz="448665">
              <a:lnSpc>
                <a:spcPct val="80000"/>
              </a:lnSpc>
              <a:spcBef>
                <a:spcPts val="600"/>
              </a:spcBef>
              <a:defRPr sz="2622"/>
            </a:pPr>
            <a:r>
              <a:t>Agile ‘Grandfather’ (Tom)</a:t>
            </a:r>
          </a:p>
          <a:p>
            <a:pPr lvl="1" marL="589788" indent="-274320" defTabSz="448665">
              <a:lnSpc>
                <a:spcPct val="80000"/>
              </a:lnSpc>
              <a:spcBef>
                <a:spcPts val="500"/>
              </a:spcBef>
              <a:defRPr sz="2208"/>
            </a:pPr>
            <a:r>
              <a:t>Practicing ‘Agile’ IT Projects since 1960 (Dobloug, Oslo)</a:t>
            </a:r>
          </a:p>
          <a:p>
            <a:pPr lvl="1" marL="589788" indent="-274320" defTabSz="448665">
              <a:lnSpc>
                <a:spcPct val="80000"/>
              </a:lnSpc>
              <a:spcBef>
                <a:spcPts val="500"/>
              </a:spcBef>
              <a:defRPr sz="2208"/>
            </a:pPr>
            <a:r>
              <a:t>Preaching Agile since 1970’s (Computer World column UK)</a:t>
            </a:r>
          </a:p>
          <a:p>
            <a:pPr lvl="1" marL="589788" indent="-274320" defTabSz="448665">
              <a:lnSpc>
                <a:spcPct val="80000"/>
              </a:lnSpc>
              <a:spcBef>
                <a:spcPts val="500"/>
              </a:spcBef>
              <a:defRPr sz="2208"/>
            </a:pPr>
            <a:r>
              <a:t>Acknowledged Pioneer by Agile Manifesto Gurus, and Research</a:t>
            </a:r>
          </a:p>
          <a:p>
            <a:pPr lvl="2" marL="851763" indent="-220827" defTabSz="448665">
              <a:lnSpc>
                <a:spcPct val="80000"/>
              </a:lnSpc>
              <a:spcBef>
                <a:spcPts val="400"/>
              </a:spcBef>
              <a:defRPr sz="1932"/>
            </a:pPr>
            <a:r>
              <a:t>See Presenter’s Notes to this slide for detail</a:t>
            </a:r>
          </a:p>
          <a:p>
            <a:pPr marL="332993" indent="-332993" defTabSz="448665">
              <a:lnSpc>
                <a:spcPct val="80000"/>
              </a:lnSpc>
              <a:spcBef>
                <a:spcPts val="600"/>
              </a:spcBef>
              <a:defRPr sz="2622"/>
            </a:pPr>
            <a:r>
              <a:t>Agile Practice</a:t>
            </a:r>
          </a:p>
          <a:p>
            <a:pPr lvl="1" marL="589788" indent="-274320" defTabSz="448665">
              <a:lnSpc>
                <a:spcPct val="80000"/>
              </a:lnSpc>
              <a:spcBef>
                <a:spcPts val="500"/>
              </a:spcBef>
              <a:defRPr sz="2208"/>
            </a:pPr>
            <a:r>
              <a:t>IT: decades (Kai and Tom)</a:t>
            </a:r>
          </a:p>
          <a:p>
            <a:pPr lvl="1" marL="589788" indent="-274320" defTabSz="448665">
              <a:lnSpc>
                <a:spcPct val="80000"/>
              </a:lnSpc>
              <a:spcBef>
                <a:spcPts val="500"/>
              </a:spcBef>
              <a:defRPr sz="2208"/>
            </a:pPr>
            <a:r>
              <a:t>Organisations: Decades. Some selected examples. </a:t>
            </a:r>
          </a:p>
          <a:p>
            <a:pPr lvl="2" marL="905255" indent="-274319" defTabSz="448665">
              <a:lnSpc>
                <a:spcPct val="80000"/>
              </a:lnSpc>
              <a:spcBef>
                <a:spcPts val="500"/>
              </a:spcBef>
              <a:buChar char="–"/>
              <a:defRPr sz="1862"/>
            </a:pPr>
            <a:r>
              <a:t>Citigroup, JP Morgan, Deutsche Bank, UBS, Credit Suisse, </a:t>
            </a:r>
          </a:p>
          <a:p>
            <a:pPr lvl="2" marL="905255" indent="-274319" defTabSz="448665">
              <a:lnSpc>
                <a:spcPct val="80000"/>
              </a:lnSpc>
              <a:spcBef>
                <a:spcPts val="500"/>
              </a:spcBef>
              <a:buChar char="–"/>
              <a:defRPr sz="1862"/>
            </a:pPr>
            <a:r>
              <a:t>Intel, HP, Boeing, Confirmit AS 2003, Universitetsforlaget 1968, Ericsson, NTNU IT, Philips</a:t>
            </a:r>
          </a:p>
          <a:p>
            <a:pPr marL="332993" indent="-332993" defTabSz="448665">
              <a:lnSpc>
                <a:spcPct val="80000"/>
              </a:lnSpc>
              <a:spcBef>
                <a:spcPts val="600"/>
              </a:spcBef>
              <a:defRPr sz="2622"/>
            </a:pPr>
            <a:r>
              <a:t>Books:</a:t>
            </a:r>
          </a:p>
          <a:p>
            <a:pPr lvl="1" marL="641222" indent="-325754" defTabSz="448665">
              <a:lnSpc>
                <a:spcPct val="80000"/>
              </a:lnSpc>
              <a:spcBef>
                <a:spcPts val="500"/>
              </a:spcBef>
              <a:defRPr sz="2208"/>
            </a:pPr>
            <a:r>
              <a:rPr sz="2622"/>
              <a:t>‘</a:t>
            </a:r>
            <a:r>
              <a:t>Software Metrics’ (1976)</a:t>
            </a:r>
          </a:p>
          <a:p>
            <a:pPr lvl="1" marL="589788" indent="-274320" defTabSz="448665">
              <a:lnSpc>
                <a:spcPct val="80000"/>
              </a:lnSpc>
              <a:spcBef>
                <a:spcPts val="500"/>
              </a:spcBef>
              <a:defRPr sz="2208"/>
            </a:pPr>
            <a:r>
              <a:t>‘Principles of Software Engineering Management’ (1988)</a:t>
            </a:r>
          </a:p>
          <a:p>
            <a:pPr lvl="1" marL="589788" indent="-274320" defTabSz="448665">
              <a:lnSpc>
                <a:spcPct val="80000"/>
              </a:lnSpc>
              <a:spcBef>
                <a:spcPts val="500"/>
              </a:spcBef>
              <a:defRPr sz="2208"/>
            </a:pPr>
            <a:r>
              <a:t>‘</a:t>
            </a:r>
            <a:r>
              <a:t>Competitive Engineering’ (2005)</a:t>
            </a:r>
          </a:p>
          <a:p>
            <a:pPr lvl="1" marL="589788" indent="-274320" defTabSz="448665">
              <a:lnSpc>
                <a:spcPct val="80000"/>
              </a:lnSpc>
              <a:spcBef>
                <a:spcPts val="500"/>
              </a:spcBef>
              <a:defRPr sz="2208"/>
            </a:pPr>
            <a:r>
              <a:t>‘</a:t>
            </a:r>
            <a:r>
              <a:t>Evo’: (Kai, evolving, 55 iterations)</a:t>
            </a:r>
          </a:p>
          <a:p>
            <a:pPr lvl="1" marL="589788" indent="-274320" defTabSz="448665">
              <a:lnSpc>
                <a:spcPct val="80000"/>
              </a:lnSpc>
              <a:spcBef>
                <a:spcPts val="500"/>
              </a:spcBef>
              <a:defRPr sz="2208"/>
            </a:pPr>
            <a:r>
              <a:t>‘Value Planning’ (2014-2019)</a:t>
            </a:r>
          </a:p>
          <a:p>
            <a:pPr lvl="1" marL="589788" indent="-274320" defTabSz="448665">
              <a:lnSpc>
                <a:spcPct val="80000"/>
              </a:lnSpc>
              <a:spcBef>
                <a:spcPts val="500"/>
              </a:spcBef>
              <a:defRPr sz="2208"/>
            </a:pPr>
            <a:r>
              <a:t>5 Books in 2018 (see </a:t>
            </a:r>
            <a:r>
              <a:rPr u="sng">
                <a:hlinkClick r:id="rId4" invalidUrl="" action="" tgtFrame="" tooltip="" history="1" highlightClick="0" endSnd="0"/>
              </a:rPr>
              <a:t>gilb.com</a:t>
            </a:r>
            <a:r>
              <a:t>): </a:t>
            </a:r>
          </a:p>
          <a:p>
            <a:pPr lvl="2" marL="905255" indent="-274320" defTabSz="448665">
              <a:lnSpc>
                <a:spcPct val="80000"/>
              </a:lnSpc>
              <a:spcBef>
                <a:spcPts val="500"/>
              </a:spcBef>
              <a:buChar char="–"/>
              <a:defRPr sz="2208"/>
            </a:pPr>
            <a:r>
              <a:t>LD, IC, 100 PPP, Technoscopes, Clear Communication</a:t>
            </a:r>
          </a:p>
        </p:txBody>
      </p:sp>
      <p:sp>
        <p:nvSpPr>
          <p:cNvPr id="341" name="Slide Number Placeholder 5"/>
          <p:cNvSpPr txBox="1"/>
          <p:nvPr>
            <p:ph type="sldNum" sz="quarter" idx="2"/>
          </p:nvPr>
        </p:nvSpPr>
        <p:spPr>
          <a:xfrm>
            <a:off x="12105250" y="9114112"/>
            <a:ext cx="249310" cy="37134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2" name="Picture 7" descr="Picture 7"/>
          <p:cNvPicPr>
            <a:picLocks noChangeAspect="1"/>
          </p:cNvPicPr>
          <p:nvPr/>
        </p:nvPicPr>
        <p:blipFill>
          <a:blip r:embed="rId5">
            <a:extLst/>
          </a:blip>
          <a:srcRect l="16308" t="0" r="2994" b="7227"/>
          <a:stretch>
            <a:fillRect/>
          </a:stretch>
        </p:blipFill>
        <p:spPr>
          <a:xfrm>
            <a:off x="10874250" y="3306498"/>
            <a:ext cx="1518851" cy="2328160"/>
          </a:xfrm>
          <a:prstGeom prst="rect">
            <a:avLst/>
          </a:prstGeom>
          <a:ln w="12700">
            <a:miter lim="400000"/>
          </a:ln>
        </p:spPr>
      </p:pic>
      <p:pic>
        <p:nvPicPr>
          <p:cNvPr id="343" name="Picture 8" descr="Picture 8"/>
          <p:cNvPicPr>
            <a:picLocks noChangeAspect="1"/>
          </p:cNvPicPr>
          <p:nvPr/>
        </p:nvPicPr>
        <p:blipFill>
          <a:blip r:embed="rId6">
            <a:extLst/>
          </a:blip>
          <a:stretch>
            <a:fillRect/>
          </a:stretch>
        </p:blipFill>
        <p:spPr>
          <a:xfrm>
            <a:off x="5549176" y="5750527"/>
            <a:ext cx="770115" cy="1070649"/>
          </a:xfrm>
          <a:prstGeom prst="rect">
            <a:avLst/>
          </a:prstGeom>
          <a:ln w="12700">
            <a:miter lim="400000"/>
          </a:ln>
        </p:spPr>
      </p:pic>
      <p:sp>
        <p:nvSpPr>
          <p:cNvPr id="344" name="See this slide’s Presenter Notes for more detail,…"/>
          <p:cNvSpPr txBox="1"/>
          <p:nvPr/>
        </p:nvSpPr>
        <p:spPr>
          <a:xfrm>
            <a:off x="346259" y="7825525"/>
            <a:ext cx="9970748" cy="157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0" sz="1600"/>
            </a:pPr>
            <a:r>
              <a:t>See this slide’s Presenter Notes for more detail, </a:t>
            </a:r>
          </a:p>
          <a:p>
            <a:pPr>
              <a:defRPr b="0" sz="1600"/>
            </a:pPr>
            <a:r>
              <a:t>even 1976 SM book quotes), LIKE </a:t>
            </a:r>
          </a:p>
          <a:p>
            <a:pPr algn="l" defTabSz="457200">
              <a:defRPr sz="1700">
                <a:latin typeface="Calibri"/>
                <a:ea typeface="Calibri"/>
                <a:cs typeface="Calibri"/>
                <a:sym typeface="Calibri"/>
              </a:defRPr>
            </a:pPr>
            <a:r>
              <a:t>'A complex system will be most successful, if it is implemented in small steps, </a:t>
            </a:r>
          </a:p>
          <a:p>
            <a:pPr algn="l" defTabSz="457200">
              <a:defRPr sz="1700">
                <a:latin typeface="Calibri"/>
                <a:ea typeface="Calibri"/>
                <a:cs typeface="Calibri"/>
                <a:sym typeface="Calibri"/>
              </a:defRPr>
            </a:pPr>
            <a:r>
              <a:t>and if </a:t>
            </a:r>
            <a:r>
              <a:rPr i="1"/>
              <a:t>each</a:t>
            </a:r>
            <a:r>
              <a:t> step has a </a:t>
            </a:r>
            <a:r>
              <a:rPr u="sng"/>
              <a:t>clear measure of successful achievement, </a:t>
            </a:r>
            <a:r>
              <a:t>as well as a "retreat" possibility </a:t>
            </a:r>
          </a:p>
          <a:p>
            <a:pPr algn="l" defTabSz="457200">
              <a:defRPr sz="1700">
                <a:latin typeface="Calibri"/>
                <a:ea typeface="Calibri"/>
                <a:cs typeface="Calibri"/>
                <a:sym typeface="Calibri"/>
              </a:defRPr>
            </a:pPr>
            <a:r>
              <a:t>to a previous successful step, upon failure.' (SM BOOK 1976 p. 214)</a:t>
            </a:r>
          </a:p>
        </p:txBody>
      </p:sp>
      <p:pic>
        <p:nvPicPr>
          <p:cNvPr id="345" name="software metrics 76 cover.png" descr="software metrics 76 cover.png"/>
          <p:cNvPicPr>
            <a:picLocks noChangeAspect="1"/>
          </p:cNvPicPr>
          <p:nvPr/>
        </p:nvPicPr>
        <p:blipFill>
          <a:blip r:embed="rId7">
            <a:extLst/>
          </a:blip>
          <a:stretch>
            <a:fillRect/>
          </a:stretch>
        </p:blipFill>
        <p:spPr>
          <a:xfrm>
            <a:off x="10728904" y="6384240"/>
            <a:ext cx="1809534" cy="2764403"/>
          </a:xfrm>
          <a:prstGeom prst="rect">
            <a:avLst/>
          </a:prstGeom>
          <a:ln w="12700">
            <a:miter lim="400000"/>
          </a:ln>
        </p:spPr>
      </p:pic>
      <p:sp>
        <p:nvSpPr>
          <p:cNvPr id="346" name="UPDATE 010319"/>
          <p:cNvSpPr txBox="1"/>
          <p:nvPr/>
        </p:nvSpPr>
        <p:spPr>
          <a:xfrm>
            <a:off x="8432470" y="9125009"/>
            <a:ext cx="1718222" cy="3495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1700"/>
            </a:lvl1pPr>
          </a:lstStyle>
          <a:p>
            <a:pPr/>
            <a:r>
              <a:t>UPDATE 010319</a:t>
            </a:r>
          </a:p>
        </p:txBody>
      </p:sp>
      <p:pic>
        <p:nvPicPr>
          <p:cNvPr id="347" name="Line" descr="Line"/>
          <p:cNvPicPr>
            <a:picLocks noChangeAspect="0"/>
          </p:cNvPicPr>
          <p:nvPr/>
        </p:nvPicPr>
        <p:blipFill>
          <a:blip r:embed="rId8">
            <a:extLst/>
          </a:blip>
          <a:stretch>
            <a:fillRect/>
          </a:stretch>
        </p:blipFill>
        <p:spPr>
          <a:xfrm>
            <a:off x="7312131" y="8780232"/>
            <a:ext cx="3295798" cy="458555"/>
          </a:xfrm>
          <a:prstGeom prst="rect">
            <a:avLst/>
          </a:prstGeom>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8" name="© Gilb.com"/>
          <p:cNvSpPr txBox="1"/>
          <p:nvPr/>
        </p:nvSpPr>
        <p:spPr>
          <a:xfrm>
            <a:off x="8886613" y="9158140"/>
            <a:ext cx="4118187" cy="371346"/>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lvl1pPr defTabSz="650240">
              <a:defRPr b="0" sz="1600">
                <a:solidFill>
                  <a:srgbClr val="888888"/>
                </a:solidFill>
                <a:latin typeface="Trebuchet MS"/>
                <a:ea typeface="Trebuchet MS"/>
                <a:cs typeface="Trebuchet MS"/>
                <a:sym typeface="Trebuchet MS"/>
              </a:defRPr>
            </a:lvl1pPr>
          </a:lstStyle>
          <a:p>
            <a:pPr/>
            <a:r>
              <a:t>© Gilb.com</a:t>
            </a:r>
          </a:p>
        </p:txBody>
      </p:sp>
      <p:sp>
        <p:nvSpPr>
          <p:cNvPr id="559" name="Kvantifiserings visdom"/>
          <p:cNvSpPr txBox="1"/>
          <p:nvPr>
            <p:ph type="title"/>
          </p:nvPr>
        </p:nvSpPr>
        <p:spPr>
          <a:xfrm>
            <a:off x="1878470" y="-1"/>
            <a:ext cx="11126331" cy="799255"/>
          </a:xfrm>
          <a:prstGeom prst="rect">
            <a:avLst/>
          </a:prstGeom>
        </p:spPr>
        <p:txBody>
          <a:bodyPr/>
          <a:lstStyle>
            <a:lvl1pPr>
              <a:defRPr b="1" sz="2600">
                <a:latin typeface="Arial"/>
                <a:ea typeface="Arial"/>
                <a:cs typeface="Arial"/>
                <a:sym typeface="Arial"/>
              </a:defRPr>
            </a:lvl1pPr>
          </a:lstStyle>
          <a:p>
            <a:pPr/>
            <a:r>
              <a:t>Kvantifiserings visdom</a:t>
            </a:r>
          </a:p>
        </p:txBody>
      </p:sp>
      <p:sp>
        <p:nvSpPr>
          <p:cNvPr id="560" name="Body"/>
          <p:cNvSpPr txBox="1"/>
          <p:nvPr>
            <p:ph type="body" sz="quarter" idx="1"/>
          </p:nvPr>
        </p:nvSpPr>
        <p:spPr>
          <a:xfrm>
            <a:off x="1192106" y="866986"/>
            <a:ext cx="11334046" cy="1950721"/>
          </a:xfrm>
          <a:prstGeom prst="rect">
            <a:avLst/>
          </a:prstGeom>
        </p:spPr>
        <p:txBody>
          <a:bodyPr/>
          <a:lstStyle/>
          <a:p>
            <a:pPr marL="0" indent="0" algn="ctr" defTabSz="1386275">
              <a:lnSpc>
                <a:spcPct val="90000"/>
              </a:lnSpc>
              <a:spcBef>
                <a:spcPts val="400"/>
              </a:spcBef>
              <a:buSzTx/>
              <a:buNone/>
              <a:defRPr b="1" sz="2200">
                <a:latin typeface="Arial"/>
                <a:ea typeface="Arial"/>
                <a:cs typeface="Arial"/>
                <a:sym typeface="Arial"/>
              </a:defRPr>
            </a:pPr>
            <a:r>
              <a:t> </a:t>
            </a:r>
            <a:br/>
            <a:br/>
          </a:p>
        </p:txBody>
      </p:sp>
      <p:sp>
        <p:nvSpPr>
          <p:cNvPr id="561" name="”Jeg har ofte sagt at når du klarer å måle det du snakker om, og uttrykke det med tall, så vet du noe om emnet; …”…"/>
          <p:cNvSpPr txBox="1"/>
          <p:nvPr/>
        </p:nvSpPr>
        <p:spPr>
          <a:xfrm>
            <a:off x="160301" y="816184"/>
            <a:ext cx="10243542" cy="6796700"/>
          </a:xfrm>
          <a:prstGeom prst="rect">
            <a:avLst/>
          </a:prstGeom>
          <a:gradFill>
            <a:gsLst>
              <a:gs pos="0">
                <a:srgbClr val="FFA5A3"/>
              </a:gs>
              <a:gs pos="35000">
                <a:srgbClr val="FFBFBE"/>
              </a:gs>
              <a:gs pos="100000">
                <a:srgbClr val="FFE6E6"/>
              </a:gs>
            </a:gsLst>
            <a:lin ang="16200000"/>
          </a:gradFill>
          <a:ln w="12700">
            <a:solidFill>
              <a:srgbClr val="BE4B48"/>
            </a:solidFil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lIns="65022" tIns="65022" rIns="65022" bIns="65022">
            <a:spAutoFit/>
          </a:bodyPr>
          <a:lstStyle/>
          <a:p>
            <a:pPr algn="l" defTabSz="650240">
              <a:spcBef>
                <a:spcPts val="3400"/>
              </a:spcBef>
              <a:defRPr sz="5600">
                <a:latin typeface="Trebuchet MS"/>
                <a:ea typeface="Trebuchet MS"/>
                <a:cs typeface="Trebuchet MS"/>
                <a:sym typeface="Trebuchet MS"/>
              </a:defRPr>
            </a:pPr>
            <a:r>
              <a:t>”Jeg har ofte sagt at når du klarer å måle det du snakker om, og uttrykke det med tall, så vet du noe om emnet; …”</a:t>
            </a:r>
          </a:p>
          <a:p>
            <a:pPr algn="l" defTabSz="650240">
              <a:spcBef>
                <a:spcPts val="2200"/>
              </a:spcBef>
              <a:defRPr sz="2800">
                <a:latin typeface="Trebuchet MS"/>
                <a:ea typeface="Trebuchet MS"/>
                <a:cs typeface="Trebuchet MS"/>
                <a:sym typeface="Trebuchet MS"/>
              </a:defRPr>
            </a:pPr>
            <a:r>
              <a:t>” </a:t>
            </a:r>
            <a:r>
              <a:rPr sz="3800">
                <a:solidFill>
                  <a:srgbClr val="C0504D"/>
                </a:solidFill>
              </a:rPr>
              <a:t>I often say that when you can </a:t>
            </a:r>
            <a:r>
              <a:rPr b="0" sz="3800">
                <a:latin typeface="Helvetica"/>
                <a:ea typeface="Helvetica"/>
                <a:cs typeface="Helvetica"/>
                <a:sym typeface="Helvetica"/>
              </a:rPr>
              <a:t>measure </a:t>
            </a:r>
            <a:r>
              <a:rPr sz="3800">
                <a:solidFill>
                  <a:srgbClr val="C0504D"/>
                </a:solidFill>
              </a:rPr>
              <a:t>what you are speaking about, </a:t>
            </a:r>
            <a:r>
              <a:rPr b="0" sz="3800">
                <a:latin typeface="Helvetica"/>
                <a:ea typeface="Helvetica"/>
                <a:cs typeface="Helvetica"/>
                <a:sym typeface="Helvetica"/>
              </a:rPr>
              <a:t>and express it in numbers</a:t>
            </a:r>
            <a:r>
              <a:rPr sz="3800">
                <a:solidFill>
                  <a:srgbClr val="C0504D"/>
                </a:solidFill>
              </a:rPr>
              <a:t>, you know something about it;”</a:t>
            </a:r>
            <a:endParaRPr sz="3800">
              <a:solidFill>
                <a:srgbClr val="C0504D"/>
              </a:solidFill>
            </a:endParaRPr>
          </a:p>
          <a:p>
            <a:pPr algn="l" defTabSz="650240">
              <a:spcBef>
                <a:spcPts val="1500"/>
              </a:spcBef>
              <a:defRPr i="1" sz="4400">
                <a:solidFill>
                  <a:srgbClr val="FF2600"/>
                </a:solidFill>
                <a:latin typeface="Trebuchet MS"/>
                <a:ea typeface="Trebuchet MS"/>
                <a:cs typeface="Trebuchet MS"/>
                <a:sym typeface="Trebuchet MS"/>
              </a:defRPr>
            </a:pPr>
            <a:r>
              <a:t>Lord Kelvin, 1893</a:t>
            </a:r>
          </a:p>
          <a:p>
            <a:pPr algn="l" defTabSz="650240">
              <a:spcBef>
                <a:spcPts val="800"/>
              </a:spcBef>
              <a:defRPr>
                <a:latin typeface="Trebuchet MS"/>
                <a:ea typeface="Trebuchet MS"/>
                <a:cs typeface="Trebuchet MS"/>
                <a:sym typeface="Trebuchet MS"/>
              </a:defRPr>
            </a:pPr>
            <a:r>
              <a:t>From  </a:t>
            </a:r>
            <a:r>
              <a:rPr u="sng">
                <a:solidFill>
                  <a:srgbClr val="0432FF"/>
                </a:solidFill>
              </a:rPr>
              <a:t>http://zapatopi.net/kelvin/quotes.html</a:t>
            </a:r>
          </a:p>
        </p:txBody>
      </p:sp>
      <p:pic>
        <p:nvPicPr>
          <p:cNvPr id="562" name="image14.png" descr="image14.png"/>
          <p:cNvPicPr>
            <a:picLocks noChangeAspect="1"/>
          </p:cNvPicPr>
          <p:nvPr/>
        </p:nvPicPr>
        <p:blipFill>
          <a:blip r:embed="rId3">
            <a:extLst/>
          </a:blip>
          <a:stretch>
            <a:fillRect/>
          </a:stretch>
        </p:blipFill>
        <p:spPr>
          <a:xfrm>
            <a:off x="10455770" y="1950719"/>
            <a:ext cx="2549033" cy="3416022"/>
          </a:xfrm>
          <a:prstGeom prst="rect">
            <a:avLst/>
          </a:prstGeom>
          <a:ln w="12700">
            <a:miter lim="400000"/>
          </a:ln>
        </p:spPr>
      </p:pic>
      <p:pic>
        <p:nvPicPr>
          <p:cNvPr id="563" name="image15.jpeg" descr="image15.jpeg"/>
          <p:cNvPicPr>
            <a:picLocks noChangeAspect="1"/>
          </p:cNvPicPr>
          <p:nvPr/>
        </p:nvPicPr>
        <p:blipFill>
          <a:blip r:embed="rId4">
            <a:extLst/>
          </a:blip>
          <a:stretch>
            <a:fillRect/>
          </a:stretch>
        </p:blipFill>
        <p:spPr>
          <a:xfrm>
            <a:off x="10403840" y="5743786"/>
            <a:ext cx="2600961" cy="2589674"/>
          </a:xfrm>
          <a:prstGeom prst="rect">
            <a:avLst/>
          </a:prstGeom>
          <a:ln w="12700">
            <a:miter lim="400000"/>
          </a:ln>
        </p:spPr>
      </p:pic>
      <p:sp>
        <p:nvSpPr>
          <p:cNvPr id="564" name="Slide Number"/>
          <p:cNvSpPr txBox="1"/>
          <p:nvPr>
            <p:ph type="sldNum" sz="quarter" idx="2"/>
          </p:nvPr>
        </p:nvSpPr>
        <p:spPr>
          <a:xfrm>
            <a:off x="8964240" y="8854469"/>
            <a:ext cx="355868" cy="37134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68" name="Screenshot 2019-01-24 at 11.07.16.png" descr="Screenshot 2019-01-24 at 11.07.16.png"/>
          <p:cNvPicPr>
            <a:picLocks noChangeAspect="1"/>
          </p:cNvPicPr>
          <p:nvPr/>
        </p:nvPicPr>
        <p:blipFill>
          <a:blip r:embed="rId2">
            <a:extLst/>
          </a:blip>
          <a:stretch>
            <a:fillRect/>
          </a:stretch>
        </p:blipFill>
        <p:spPr>
          <a:xfrm>
            <a:off x="8131181" y="211482"/>
            <a:ext cx="4965702" cy="4241802"/>
          </a:xfrm>
          <a:prstGeom prst="rect">
            <a:avLst/>
          </a:prstGeom>
          <a:ln w="12700">
            <a:miter lim="400000"/>
          </a:ln>
        </p:spPr>
      </p:pic>
      <p:sp>
        <p:nvSpPr>
          <p:cNvPr id="569" name="CHANGE…"/>
          <p:cNvSpPr txBox="1"/>
          <p:nvPr>
            <p:ph type="title"/>
          </p:nvPr>
        </p:nvSpPr>
        <p:spPr>
          <a:prstGeom prst="rect">
            <a:avLst/>
          </a:prstGeom>
        </p:spPr>
        <p:txBody>
          <a:bodyPr/>
          <a:lstStyle/>
          <a:p>
            <a:pPr defTabSz="502412">
              <a:defRPr sz="6800"/>
            </a:pPr>
            <a:r>
              <a:t>CHANGE</a:t>
            </a:r>
          </a:p>
          <a:p>
            <a:pPr defTabSz="502412">
              <a:defRPr sz="6800"/>
            </a:pPr>
            <a:r>
              <a:t>means</a:t>
            </a:r>
          </a:p>
          <a:p>
            <a:pPr defTabSz="502412">
              <a:defRPr sz="6800"/>
            </a:pPr>
            <a:r>
              <a:t>Value Improvement</a:t>
            </a:r>
          </a:p>
        </p:txBody>
      </p:sp>
      <p:sp>
        <p:nvSpPr>
          <p:cNvPr id="570" name="tom@Gilb.com…"/>
          <p:cNvSpPr txBox="1"/>
          <p:nvPr>
            <p:ph type="body" sz="half" idx="1"/>
          </p:nvPr>
        </p:nvSpPr>
        <p:spPr>
          <a:xfrm>
            <a:off x="1270000" y="5041900"/>
            <a:ext cx="10464800" cy="2861867"/>
          </a:xfrm>
          <a:prstGeom prst="rect">
            <a:avLst/>
          </a:prstGeom>
        </p:spPr>
        <p:txBody>
          <a:bodyPr/>
          <a:lstStyle/>
          <a:p>
            <a:pPr defTabSz="411977">
              <a:defRPr sz="2580" u="sng"/>
            </a:pPr>
            <a:r>
              <a:rPr>
                <a:solidFill>
                  <a:srgbClr val="0000FF"/>
                </a:solidFill>
                <a:uFill>
                  <a:solidFill>
                    <a:srgbClr val="0000FF"/>
                  </a:solidFill>
                </a:uFill>
                <a:hlinkClick r:id="rId3" invalidUrl="" action="" tgtFrame="" tooltip="" history="1" highlightClick="0" endSnd="0"/>
              </a:rPr>
              <a:t>tom@Gilb.com</a:t>
            </a:r>
          </a:p>
          <a:p>
            <a:pPr defTabSz="411977">
              <a:defRPr sz="2580"/>
            </a:pPr>
            <a:r>
              <a:t>24 Jan 2019</a:t>
            </a:r>
          </a:p>
          <a:p>
            <a:pPr defTabSz="411977">
              <a:defRPr sz="2580"/>
            </a:pPr>
            <a:r>
              <a:t>For XXXX Bank, London</a:t>
            </a:r>
          </a:p>
          <a:p>
            <a:pPr defTabSz="411977">
              <a:defRPr sz="2580"/>
            </a:pPr>
          </a:p>
          <a:p>
            <a:pPr defTabSz="411977">
              <a:defRPr sz="2580"/>
            </a:pPr>
            <a:r>
              <a:t> An invited presentation to COO and CIO Level,</a:t>
            </a:r>
          </a:p>
          <a:p>
            <a:pPr defTabSz="411977">
              <a:defRPr sz="2580"/>
            </a:pPr>
            <a:r>
              <a:t> in their Boardroom,</a:t>
            </a:r>
          </a:p>
          <a:p>
            <a:pPr defTabSz="411977">
              <a:defRPr sz="2580"/>
            </a:pPr>
            <a:r>
              <a:t>responsible for £2 Billion/annual ‘Change’ programmes</a:t>
            </a:r>
          </a:p>
        </p:txBody>
      </p:sp>
      <p:sp>
        <p:nvSpPr>
          <p:cNvPr id="571" name="Slide Number"/>
          <p:cNvSpPr txBox="1"/>
          <p:nvPr>
            <p:ph type="sldNum" sz="quarter" idx="2"/>
          </p:nvPr>
        </p:nvSpPr>
        <p:spPr>
          <a:xfrm>
            <a:off x="6328883" y="9296400"/>
            <a:ext cx="34026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3" name="Footer Placeholder 4"/>
          <p:cNvSpPr txBox="1"/>
          <p:nvPr/>
        </p:nvSpPr>
        <p:spPr>
          <a:xfrm>
            <a:off x="4443305" y="9114114"/>
            <a:ext cx="4118190" cy="371345"/>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lvl1pPr defTabSz="650240">
              <a:defRPr b="0" sz="1600">
                <a:solidFill>
                  <a:srgbClr val="888888"/>
                </a:solidFill>
                <a:latin typeface="Calibri"/>
                <a:ea typeface="Calibri"/>
                <a:cs typeface="Calibri"/>
                <a:sym typeface="Calibri"/>
              </a:defRPr>
            </a:lvl1pPr>
          </a:lstStyle>
          <a:p>
            <a:pPr/>
            <a:r>
              <a:t>© Gilb.com</a:t>
            </a:r>
          </a:p>
        </p:txBody>
      </p:sp>
      <p:sp>
        <p:nvSpPr>
          <p:cNvPr id="574" name="Title 1"/>
          <p:cNvSpPr txBox="1"/>
          <p:nvPr>
            <p:ph type="title"/>
          </p:nvPr>
        </p:nvSpPr>
        <p:spPr>
          <a:xfrm>
            <a:off x="650238" y="390596"/>
            <a:ext cx="11704324" cy="1625602"/>
          </a:xfrm>
          <a:prstGeom prst="rect">
            <a:avLst/>
          </a:prstGeom>
        </p:spPr>
        <p:txBody>
          <a:bodyPr/>
          <a:lstStyle/>
          <a:p>
            <a:pPr/>
            <a:r>
              <a:t>Unclear Objectives</a:t>
            </a:r>
          </a:p>
        </p:txBody>
      </p:sp>
      <p:pic>
        <p:nvPicPr>
          <p:cNvPr id="575" name="Content Placeholder 6" descr="Content Placeholder 6"/>
          <p:cNvPicPr>
            <a:picLocks noChangeAspect="1"/>
          </p:cNvPicPr>
          <p:nvPr/>
        </p:nvPicPr>
        <p:blipFill>
          <a:blip r:embed="rId2">
            <a:extLst/>
          </a:blip>
          <a:srcRect l="582" t="0" r="0" b="0"/>
          <a:stretch>
            <a:fillRect/>
          </a:stretch>
        </p:blipFill>
        <p:spPr>
          <a:xfrm>
            <a:off x="8202" y="2551302"/>
            <a:ext cx="13082956" cy="4671659"/>
          </a:xfrm>
          <a:prstGeom prst="rect">
            <a:avLst/>
          </a:prstGeom>
          <a:ln w="12700">
            <a:miter lim="400000"/>
          </a:ln>
        </p:spPr>
      </p:pic>
      <p:sp>
        <p:nvSpPr>
          <p:cNvPr id="576" name="Date Placeholder 3"/>
          <p:cNvSpPr txBox="1"/>
          <p:nvPr/>
        </p:nvSpPr>
        <p:spPr>
          <a:xfrm>
            <a:off x="650238" y="9114114"/>
            <a:ext cx="3034457" cy="371345"/>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lvl1pPr algn="l" defTabSz="650240">
              <a:defRPr b="0" sz="1600">
                <a:solidFill>
                  <a:srgbClr val="888888"/>
                </a:solidFill>
                <a:latin typeface="Calibri"/>
                <a:ea typeface="Calibri"/>
                <a:cs typeface="Calibri"/>
                <a:sym typeface="Calibri"/>
              </a:defRPr>
            </a:lvl1pPr>
          </a:lstStyle>
          <a:p>
            <a:pPr/>
            <a:r>
              <a:t>28 March 2015</a:t>
            </a:r>
          </a:p>
        </p:txBody>
      </p:sp>
      <p:sp>
        <p:nvSpPr>
          <p:cNvPr id="577" name="Slide Number Placeholder 5"/>
          <p:cNvSpPr txBox="1"/>
          <p:nvPr>
            <p:ph type="sldNum" sz="quarter" idx="2"/>
          </p:nvPr>
        </p:nvSpPr>
        <p:spPr>
          <a:xfrm>
            <a:off x="11998695" y="9114115"/>
            <a:ext cx="355867" cy="3713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78" name="SEE ALSO 4 CANDLES  https://www.youtube.com/watch?v=Ozpek_FrOPs"/>
          <p:cNvSpPr txBox="1"/>
          <p:nvPr/>
        </p:nvSpPr>
        <p:spPr>
          <a:xfrm>
            <a:off x="1263987" y="8215224"/>
            <a:ext cx="10849357"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SEE ALSO 4 CANDLES  </a:t>
            </a:r>
            <a:r>
              <a:rPr u="sng">
                <a:solidFill>
                  <a:srgbClr val="0000FF"/>
                </a:solidFill>
                <a:uFill>
                  <a:solidFill>
                    <a:srgbClr val="0000FF"/>
                  </a:solidFill>
                </a:uFill>
                <a:hlinkClick r:id="rId3" invalidUrl="" action="" tgtFrame="" tooltip="" history="1" highlightClick="0" endSnd="0"/>
              </a:rPr>
              <a:t>https://www.youtube.com/watch?v=Ozpek_FrOPs</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0" name="∑"/>
          <p:cNvSpPr txBox="1"/>
          <p:nvPr>
            <p:ph type="title"/>
          </p:nvPr>
        </p:nvSpPr>
        <p:spPr>
          <a:xfrm>
            <a:off x="561407" y="390567"/>
            <a:ext cx="5334001" cy="898098"/>
          </a:xfrm>
          <a:prstGeom prst="rect">
            <a:avLst/>
          </a:prstGeom>
        </p:spPr>
        <p:txBody>
          <a:bodyPr/>
          <a:lstStyle>
            <a:lvl1pPr defTabSz="514094">
              <a:defRPr sz="5200"/>
            </a:lvl1pPr>
          </a:lstStyle>
          <a:p>
            <a:pPr/>
            <a:r>
              <a:t>∑</a:t>
            </a:r>
          </a:p>
        </p:txBody>
      </p:sp>
      <p:sp>
        <p:nvSpPr>
          <p:cNvPr id="581" name="1. Focus on delivering BANK values, quantified.…"/>
          <p:cNvSpPr txBox="1"/>
          <p:nvPr>
            <p:ph type="body" sz="half" idx="1"/>
          </p:nvPr>
        </p:nvSpPr>
        <p:spPr>
          <a:xfrm>
            <a:off x="240970" y="1791778"/>
            <a:ext cx="6452664" cy="7532851"/>
          </a:xfrm>
          <a:prstGeom prst="rect">
            <a:avLst/>
          </a:prstGeom>
        </p:spPr>
        <p:txBody>
          <a:bodyPr/>
          <a:lstStyle/>
          <a:p>
            <a:pPr algn="l" defTabSz="303783">
              <a:defRPr b="1" sz="2200"/>
            </a:pPr>
            <a:r>
              <a:t>1. Focus on delivering BANK values, quantified.</a:t>
            </a:r>
          </a:p>
          <a:p>
            <a:pPr algn="l" defTabSz="303783">
              <a:defRPr b="1" sz="2200"/>
            </a:pPr>
          </a:p>
          <a:p>
            <a:pPr algn="l" defTabSz="303783">
              <a:defRPr b="1" sz="2200"/>
            </a:pPr>
            <a:r>
              <a:t>2. Plan a week, then start the value delivery stream</a:t>
            </a:r>
          </a:p>
          <a:p>
            <a:pPr algn="l" defTabSz="303783">
              <a:defRPr b="1" sz="2200"/>
            </a:pPr>
          </a:p>
          <a:p>
            <a:pPr algn="l" defTabSz="303783">
              <a:defRPr b="1" sz="2200"/>
            </a:pPr>
            <a:r>
              <a:t>3. Resources are given for quantified bank Value improvements</a:t>
            </a:r>
          </a:p>
          <a:p>
            <a:pPr algn="l" defTabSz="303783">
              <a:defRPr b="1" sz="2200"/>
            </a:pPr>
          </a:p>
          <a:p>
            <a:pPr algn="l" defTabSz="303783">
              <a:defRPr b="1" sz="2200"/>
            </a:pPr>
            <a:r>
              <a:t>4. Continued resources are dependent on actual measurable delivery levels</a:t>
            </a:r>
          </a:p>
          <a:p>
            <a:pPr algn="l" defTabSz="303783">
              <a:defRPr b="1" sz="2200"/>
            </a:pPr>
          </a:p>
          <a:p>
            <a:pPr algn="l" defTabSz="303783">
              <a:defRPr b="1" sz="2200"/>
            </a:pPr>
            <a:r>
              <a:t>5. Shift from ‘IT’ focus to Bank Systems Focus (IT is a tool, Agile is a tool)</a:t>
            </a:r>
          </a:p>
          <a:p>
            <a:pPr algn="l" defTabSz="303783">
              <a:defRPr b="1" sz="2200"/>
            </a:pPr>
          </a:p>
          <a:p>
            <a:pPr algn="l" defTabSz="303783">
              <a:defRPr b="1" sz="2200"/>
            </a:pPr>
            <a:r>
              <a:t>6. Do this at all levels of management, starting starting with this Change project</a:t>
            </a:r>
          </a:p>
          <a:p>
            <a:pPr algn="l" defTabSz="303783">
              <a:defRPr b="1" sz="2200"/>
            </a:pPr>
          </a:p>
          <a:p>
            <a:pPr algn="l" defTabSz="303783">
              <a:defRPr b="1" sz="2200"/>
            </a:pPr>
            <a:r>
              <a:t>7.Pilot some ‘IT’ projects with Value Planning</a:t>
            </a:r>
          </a:p>
          <a:p>
            <a:pPr lvl="2" algn="l" defTabSz="303783">
              <a:defRPr b="1" sz="2200"/>
            </a:pPr>
            <a:r>
              <a:t>A. SOME OLD PROJECTS. WHICH ARE STUCK</a:t>
            </a:r>
          </a:p>
          <a:p>
            <a:pPr lvl="2" algn="l" defTabSz="303783">
              <a:defRPr b="1" sz="2200"/>
            </a:pPr>
            <a:r>
              <a:t>B.SOME NEW PROJECTS (like AFC)</a:t>
            </a:r>
          </a:p>
        </p:txBody>
      </p:sp>
      <p:sp>
        <p:nvSpPr>
          <p:cNvPr id="582" name="Slide Number"/>
          <p:cNvSpPr txBox="1"/>
          <p:nvPr>
            <p:ph type="sldNum" sz="quarter" idx="2"/>
          </p:nvPr>
        </p:nvSpPr>
        <p:spPr>
          <a:xfrm>
            <a:off x="6328883" y="9296400"/>
            <a:ext cx="34026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83" name="Screenshot 2019-01-24 at 11.07.16.png" descr="Screenshot 2019-01-24 at 11.07.16.png"/>
          <p:cNvPicPr>
            <a:picLocks noChangeAspect="1"/>
          </p:cNvPicPr>
          <p:nvPr/>
        </p:nvPicPr>
        <p:blipFill>
          <a:blip r:embed="rId2">
            <a:extLst/>
          </a:blip>
          <a:srcRect l="9356" t="0" r="0" b="3735"/>
          <a:stretch>
            <a:fillRect/>
          </a:stretch>
        </p:blipFill>
        <p:spPr>
          <a:xfrm>
            <a:off x="6659396" y="912118"/>
            <a:ext cx="6283011" cy="5699838"/>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5" name="Jeg antar at jeg ikke kommer lengere på mine 30 minutter enn ca. her"/>
          <p:cNvSpPr txBox="1"/>
          <p:nvPr>
            <p:ph type="title"/>
          </p:nvPr>
        </p:nvSpPr>
        <p:spPr>
          <a:prstGeom prst="rect">
            <a:avLst/>
          </a:prstGeom>
        </p:spPr>
        <p:txBody>
          <a:bodyPr/>
          <a:lstStyle>
            <a:lvl1pPr defTabSz="490727">
              <a:defRPr sz="5040"/>
            </a:lvl1pPr>
          </a:lstStyle>
          <a:p>
            <a:pPr/>
            <a:r>
              <a:t>Jeg antar at jeg ikke kommer lengere på mine 30 minutter enn ca. her</a:t>
            </a:r>
          </a:p>
        </p:txBody>
      </p:sp>
      <p:sp>
        <p:nvSpPr>
          <p:cNvPr id="586" name="derfor er neste slide ‘den siste’…"/>
          <p:cNvSpPr txBox="1"/>
          <p:nvPr>
            <p:ph type="body" sz="quarter" idx="1"/>
          </p:nvPr>
        </p:nvSpPr>
        <p:spPr>
          <a:prstGeom prst="rect">
            <a:avLst/>
          </a:prstGeom>
        </p:spPr>
        <p:txBody>
          <a:bodyPr/>
          <a:lstStyle/>
          <a:p>
            <a:pPr defTabSz="484886">
              <a:defRPr sz="3071"/>
            </a:pPr>
            <a:r>
              <a:t>derfor er </a:t>
            </a:r>
            <a:r>
              <a:rPr b="1"/>
              <a:t>neste</a:t>
            </a:r>
            <a:r>
              <a:t> slide ‘den siste’</a:t>
            </a:r>
          </a:p>
          <a:p>
            <a:pPr defTabSz="484886">
              <a:defRPr sz="3071"/>
            </a:pPr>
          </a:p>
          <a:p>
            <a:pPr defTabSz="484886">
              <a:defRPr sz="3071"/>
            </a:pPr>
            <a:r>
              <a:t>Men jeg legger ved, flere detaljerte praktiske eksempler av plansjer, for de som ønsker mye mer tekniske detaljer for ‘bank smidig’</a:t>
            </a:r>
          </a:p>
        </p:txBody>
      </p:sp>
      <p:pic>
        <p:nvPicPr>
          <p:cNvPr id="587" name="100 PRACTICAL PLANNING PRINCIPLES COVER.pdf" descr="100 PRACTICAL PLANNING PRINCIPLES COVER.pdf"/>
          <p:cNvPicPr>
            <a:picLocks noChangeAspect="1"/>
          </p:cNvPicPr>
          <p:nvPr/>
        </p:nvPicPr>
        <p:blipFill>
          <a:blip r:embed="rId2">
            <a:extLst/>
          </a:blip>
          <a:stretch>
            <a:fillRect/>
          </a:stretch>
        </p:blipFill>
        <p:spPr>
          <a:xfrm>
            <a:off x="6326524" y="-1846019"/>
            <a:ext cx="6896485" cy="9753601"/>
          </a:xfrm>
          <a:prstGeom prst="rect">
            <a:avLst/>
          </a:prstGeom>
          <a:ln w="12700">
            <a:miter lim="400000"/>
          </a:ln>
        </p:spPr>
      </p:pic>
      <p:sp>
        <p:nvSpPr>
          <p:cNvPr id="588" name="Har jeg mer tid, så kjører jeg et stykke…"/>
          <p:cNvSpPr txBox="1"/>
          <p:nvPr/>
        </p:nvSpPr>
        <p:spPr>
          <a:xfrm>
            <a:off x="6012840" y="6255765"/>
            <a:ext cx="7049720" cy="30391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Har jeg mer tid, så kjører jeg et stykke</a:t>
            </a:r>
          </a:p>
          <a:p>
            <a:pPr/>
            <a:r>
              <a:t>inne i eksemplene som fortsetter.</a:t>
            </a:r>
          </a:p>
          <a:p>
            <a:pPr/>
          </a:p>
          <a:p>
            <a:pPr/>
            <a:r>
              <a:t>Og jeg kan sikkert overtales</a:t>
            </a:r>
          </a:p>
          <a:p>
            <a:pPr/>
            <a:r>
              <a:t>til å holde ett lengere innlegg </a:t>
            </a:r>
          </a:p>
          <a:p>
            <a:pPr/>
            <a:r>
              <a:t>et annet sted og tid. </a:t>
            </a:r>
          </a:p>
          <a:p>
            <a:pPr/>
          </a:p>
          <a:p>
            <a:pPr/>
            <a:r>
              <a:t>Kurs i Oslo holdes ved Tekna, og OSWA Meetup</a:t>
            </a:r>
          </a:p>
        </p:txBody>
      </p:sp>
      <p:sp>
        <p:nvSpPr>
          <p:cNvPr id="58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1" name="We have written down the details for our ‘Value Agile’"/>
          <p:cNvSpPr txBox="1"/>
          <p:nvPr>
            <p:ph type="title"/>
          </p:nvPr>
        </p:nvSpPr>
        <p:spPr>
          <a:prstGeom prst="rect">
            <a:avLst/>
          </a:prstGeom>
        </p:spPr>
        <p:txBody>
          <a:bodyPr/>
          <a:lstStyle>
            <a:lvl1pPr defTabSz="484886">
              <a:defRPr sz="6640"/>
            </a:lvl1pPr>
          </a:lstStyle>
          <a:p>
            <a:pPr/>
            <a:r>
              <a:t>We have written down the details for our ‘Value Agile’</a:t>
            </a:r>
          </a:p>
        </p:txBody>
      </p:sp>
      <p:sp>
        <p:nvSpPr>
          <p:cNvPr id="592" name="‘100 Practical Planning Principles'.…"/>
          <p:cNvSpPr txBox="1"/>
          <p:nvPr>
            <p:ph type="body" sz="half" idx="1"/>
          </p:nvPr>
        </p:nvSpPr>
        <p:spPr>
          <a:prstGeom prst="rect">
            <a:avLst/>
          </a:prstGeom>
        </p:spPr>
        <p:txBody>
          <a:bodyPr/>
          <a:lstStyle/>
          <a:p>
            <a:pPr marL="195452" indent="-195452" defTabSz="332993">
              <a:spcBef>
                <a:spcPts val="1800"/>
              </a:spcBef>
              <a:defRPr sz="2394"/>
            </a:pPr>
            <a:r>
              <a:t>‘</a:t>
            </a:r>
            <a:r>
              <a:rPr b="1"/>
              <a:t>100 Practical Planning Principles'</a:t>
            </a:r>
            <a:r>
              <a:t>. </a:t>
            </a:r>
          </a:p>
          <a:p>
            <a:pPr marL="195453" indent="-195453" defTabSz="332993">
              <a:spcBef>
                <a:spcPts val="1800"/>
              </a:spcBef>
              <a:defRPr sz="1824"/>
            </a:pPr>
            <a:r>
              <a:t>https://www.gilb.com/offers/Shju4Zqn/checkout</a:t>
            </a:r>
          </a:p>
          <a:p>
            <a:pPr marL="195453" indent="-195453" defTabSz="332993">
              <a:spcBef>
                <a:spcPts val="1800"/>
              </a:spcBef>
              <a:defRPr sz="1824"/>
            </a:pPr>
            <a:r>
              <a:t>FREE GIFT REVIEW COPY FOR YOU ALONE. NO COUPON CODE REQUIRED.</a:t>
            </a:r>
          </a:p>
          <a:p>
            <a:pPr marL="195453" indent="-195453" defTabSz="332993">
              <a:spcBef>
                <a:spcPts val="1800"/>
              </a:spcBef>
              <a:defRPr sz="1824"/>
            </a:pPr>
            <a:r>
              <a:t>Be my guest</a:t>
            </a:r>
          </a:p>
          <a:p>
            <a:pPr lvl="1" marL="390905" indent="-195452" defTabSz="332993">
              <a:spcBef>
                <a:spcPts val="1800"/>
              </a:spcBef>
              <a:defRPr sz="1824"/>
            </a:pPr>
            <a:r>
              <a:t>But it demands </a:t>
            </a:r>
            <a:r>
              <a:rPr b="1"/>
              <a:t>hard wor</a:t>
            </a:r>
            <a:r>
              <a:t>k of </a:t>
            </a:r>
            <a:r>
              <a:rPr b="1"/>
              <a:t>smart </a:t>
            </a:r>
            <a:r>
              <a:t>people</a:t>
            </a:r>
          </a:p>
          <a:p>
            <a:pPr lvl="1" marL="390905" indent="-195452" defTabSz="332993">
              <a:spcBef>
                <a:spcPts val="1800"/>
              </a:spcBef>
              <a:defRPr sz="1824"/>
            </a:pPr>
            <a:r>
              <a:t>But ‘</a:t>
            </a:r>
            <a:r>
              <a:rPr b="1"/>
              <a:t>This Stuff Works</a:t>
            </a:r>
            <a:r>
              <a:t>!” (E.S. Intel. CE book foreword.</a:t>
            </a:r>
          </a:p>
          <a:p>
            <a:pPr marL="195453" indent="-195453" defTabSz="332993">
              <a:spcBef>
                <a:spcPts val="1800"/>
              </a:spcBef>
              <a:defRPr sz="1824"/>
            </a:pPr>
            <a:r>
              <a:t>Hvis du vil oversette til Norsk, ‘be my gjest’</a:t>
            </a:r>
          </a:p>
          <a:p>
            <a:pPr marL="195453" indent="-195453" defTabSz="332993">
              <a:spcBef>
                <a:spcPts val="1800"/>
              </a:spcBef>
              <a:defRPr sz="1824"/>
            </a:pPr>
            <a:r>
              <a:t>Ekspert/Lærer detaljer er i Value Planning boka. </a:t>
            </a:r>
          </a:p>
          <a:p>
            <a:pPr lvl="1" marL="390905" indent="-195452" defTabSz="332993">
              <a:spcBef>
                <a:spcPts val="1800"/>
              </a:spcBef>
              <a:defRPr sz="1824"/>
            </a:pPr>
            <a:r>
              <a:t>For deltagere her.     50% </a:t>
            </a:r>
          </a:p>
          <a:p>
            <a:pPr lvl="1" marL="390905" indent="-195452" defTabSz="332993">
              <a:spcBef>
                <a:spcPts val="1800"/>
              </a:spcBef>
              <a:defRPr sz="1824"/>
            </a:pPr>
            <a:r>
              <a:t>https://goo.gl/XGMgwg</a:t>
            </a:r>
          </a:p>
          <a:p>
            <a:pPr lvl="1" marL="390905" indent="-195452" defTabSz="332993">
              <a:spcBef>
                <a:spcPts val="1800"/>
              </a:spcBef>
              <a:defRPr sz="1824"/>
            </a:pPr>
            <a:r>
              <a:t>Code:      WS50</a:t>
            </a:r>
          </a:p>
        </p:txBody>
      </p:sp>
      <p:pic>
        <p:nvPicPr>
          <p:cNvPr id="593" name="100 PRACTICAL PLANNING PRINCIPLES COVER.pdf" descr="100 PRACTICAL PLANNING PRINCIPLES COVER.pdf"/>
          <p:cNvPicPr>
            <a:picLocks noChangeAspect="1"/>
          </p:cNvPicPr>
          <p:nvPr/>
        </p:nvPicPr>
        <p:blipFill>
          <a:blip r:embed="rId2">
            <a:extLst/>
          </a:blip>
          <a:stretch>
            <a:fillRect/>
          </a:stretch>
        </p:blipFill>
        <p:spPr>
          <a:xfrm>
            <a:off x="6182900" y="562195"/>
            <a:ext cx="6896485" cy="9753601"/>
          </a:xfrm>
          <a:prstGeom prst="rect">
            <a:avLst/>
          </a:prstGeom>
          <a:ln w="12700">
            <a:miter lim="400000"/>
          </a:ln>
        </p:spPr>
      </p:pic>
      <p:sp>
        <p:nvSpPr>
          <p:cNvPr id="59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6" name="Footer Placeholder 4"/>
          <p:cNvSpPr txBox="1"/>
          <p:nvPr/>
        </p:nvSpPr>
        <p:spPr>
          <a:xfrm>
            <a:off x="4443305" y="9114114"/>
            <a:ext cx="4118190" cy="371345"/>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lvl1pPr defTabSz="650240">
              <a:defRPr b="0" sz="1600">
                <a:solidFill>
                  <a:srgbClr val="888888"/>
                </a:solidFill>
                <a:latin typeface="Calibri"/>
                <a:ea typeface="Calibri"/>
                <a:cs typeface="Calibri"/>
                <a:sym typeface="Calibri"/>
              </a:defRPr>
            </a:lvl1pPr>
          </a:lstStyle>
          <a:p>
            <a:pPr/>
            <a:r>
              <a:t>© Gilb.com</a:t>
            </a:r>
          </a:p>
        </p:txBody>
      </p:sp>
      <p:pic>
        <p:nvPicPr>
          <p:cNvPr id="597" name="Picture 7" descr="Picture 7"/>
          <p:cNvPicPr>
            <a:picLocks noChangeAspect="1"/>
          </p:cNvPicPr>
          <p:nvPr/>
        </p:nvPicPr>
        <p:blipFill>
          <a:blip r:embed="rId3">
            <a:extLst/>
          </a:blip>
          <a:stretch>
            <a:fillRect/>
          </a:stretch>
        </p:blipFill>
        <p:spPr>
          <a:xfrm>
            <a:off x="2532222" y="4676883"/>
            <a:ext cx="7716612" cy="5076718"/>
          </a:xfrm>
          <a:prstGeom prst="rect">
            <a:avLst/>
          </a:prstGeom>
          <a:ln w="12700">
            <a:miter lim="400000"/>
          </a:ln>
        </p:spPr>
      </p:pic>
      <p:sp>
        <p:nvSpPr>
          <p:cNvPr id="598" name="Title 1"/>
          <p:cNvSpPr txBox="1"/>
          <p:nvPr>
            <p:ph type="title"/>
          </p:nvPr>
        </p:nvSpPr>
        <p:spPr>
          <a:xfrm>
            <a:off x="1806082" y="390596"/>
            <a:ext cx="10548478" cy="1098127"/>
          </a:xfrm>
          <a:prstGeom prst="rect">
            <a:avLst/>
          </a:prstGeom>
        </p:spPr>
        <p:txBody>
          <a:bodyPr/>
          <a:lstStyle/>
          <a:p>
            <a:pPr defTabSz="591718">
              <a:defRPr sz="2400"/>
            </a:pPr>
            <a:r>
              <a:t>Case: Multinational Bank 2011</a:t>
            </a:r>
            <a:br/>
            <a:r>
              <a:rPr b="1" sz="4000"/>
              <a:t>Critical Project Objectives ‘not clear’</a:t>
            </a:r>
          </a:p>
        </p:txBody>
      </p:sp>
      <p:sp>
        <p:nvSpPr>
          <p:cNvPr id="599" name="Date Placeholder 3"/>
          <p:cNvSpPr txBox="1"/>
          <p:nvPr/>
        </p:nvSpPr>
        <p:spPr>
          <a:xfrm>
            <a:off x="650238" y="9114114"/>
            <a:ext cx="3034457" cy="371345"/>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lvl1pPr algn="l" defTabSz="650240">
              <a:defRPr b="0" sz="1600">
                <a:solidFill>
                  <a:srgbClr val="888888"/>
                </a:solidFill>
                <a:latin typeface="Calibri"/>
                <a:ea typeface="Calibri"/>
                <a:cs typeface="Calibri"/>
                <a:sym typeface="Calibri"/>
              </a:defRPr>
            </a:lvl1pPr>
          </a:lstStyle>
          <a:p>
            <a:pPr/>
            <a:r>
              <a:t>28 March 2015</a:t>
            </a:r>
          </a:p>
        </p:txBody>
      </p:sp>
      <p:sp>
        <p:nvSpPr>
          <p:cNvPr id="600" name="Slide Number Placeholder 5"/>
          <p:cNvSpPr txBox="1"/>
          <p:nvPr>
            <p:ph type="sldNum" sz="quarter" idx="2"/>
          </p:nvPr>
        </p:nvSpPr>
        <p:spPr>
          <a:xfrm>
            <a:off x="11998695" y="9114115"/>
            <a:ext cx="355867" cy="3713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4" name="Footer Placeholder 4"/>
          <p:cNvSpPr txBox="1"/>
          <p:nvPr/>
        </p:nvSpPr>
        <p:spPr>
          <a:xfrm>
            <a:off x="4443305" y="9114114"/>
            <a:ext cx="4118190" cy="371345"/>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lvl1pPr defTabSz="650240">
              <a:defRPr b="0" sz="1600">
                <a:solidFill>
                  <a:srgbClr val="888888"/>
                </a:solidFill>
                <a:latin typeface="Calibri"/>
                <a:ea typeface="Calibri"/>
                <a:cs typeface="Calibri"/>
                <a:sym typeface="Calibri"/>
              </a:defRPr>
            </a:lvl1pPr>
          </a:lstStyle>
          <a:p>
            <a:pPr/>
            <a:r>
              <a:t>© Gilb.com</a:t>
            </a:r>
          </a:p>
        </p:txBody>
      </p:sp>
      <p:pic>
        <p:nvPicPr>
          <p:cNvPr id="605" name="Picture 7" descr="Picture 7"/>
          <p:cNvPicPr>
            <a:picLocks noChangeAspect="1"/>
          </p:cNvPicPr>
          <p:nvPr/>
        </p:nvPicPr>
        <p:blipFill>
          <a:blip r:embed="rId3">
            <a:extLst/>
          </a:blip>
          <a:stretch>
            <a:fillRect/>
          </a:stretch>
        </p:blipFill>
        <p:spPr>
          <a:xfrm>
            <a:off x="4926057" y="7742777"/>
            <a:ext cx="3056455" cy="2010825"/>
          </a:xfrm>
          <a:prstGeom prst="rect">
            <a:avLst/>
          </a:prstGeom>
          <a:ln w="12700">
            <a:miter lim="400000"/>
          </a:ln>
        </p:spPr>
      </p:pic>
      <p:sp>
        <p:nvSpPr>
          <p:cNvPr id="606" name="Title 1"/>
          <p:cNvSpPr txBox="1"/>
          <p:nvPr>
            <p:ph type="title"/>
          </p:nvPr>
        </p:nvSpPr>
        <p:spPr>
          <a:xfrm>
            <a:off x="1806082" y="390596"/>
            <a:ext cx="10548478" cy="1098127"/>
          </a:xfrm>
          <a:prstGeom prst="rect">
            <a:avLst/>
          </a:prstGeom>
        </p:spPr>
        <p:txBody>
          <a:bodyPr/>
          <a:lstStyle/>
          <a:p>
            <a:pPr defTabSz="591718">
              <a:defRPr sz="2400"/>
            </a:pPr>
            <a:r>
              <a:t>Case: Multinational Bank 2011</a:t>
            </a:r>
            <a:br/>
            <a:r>
              <a:rPr b="1" sz="4000"/>
              <a:t>Critical Project Objectives ‘not clear’</a:t>
            </a:r>
          </a:p>
        </p:txBody>
      </p:sp>
      <p:sp>
        <p:nvSpPr>
          <p:cNvPr id="607" name="Content Placeholder 2"/>
          <p:cNvSpPr txBox="1"/>
          <p:nvPr>
            <p:ph type="body" idx="1"/>
          </p:nvPr>
        </p:nvSpPr>
        <p:spPr>
          <a:xfrm>
            <a:off x="178622" y="1904043"/>
            <a:ext cx="12826180" cy="7136101"/>
          </a:xfrm>
          <a:prstGeom prst="rect">
            <a:avLst/>
          </a:prstGeom>
        </p:spPr>
        <p:txBody>
          <a:bodyPr/>
          <a:lstStyle/>
          <a:p>
            <a:pPr marL="465363" indent="-465363">
              <a:spcBef>
                <a:spcPts val="800"/>
              </a:spcBef>
              <a:defRPr sz="3800">
                <a:latin typeface="Arial"/>
                <a:ea typeface="Arial"/>
                <a:cs typeface="Arial"/>
                <a:sym typeface="Arial"/>
              </a:defRPr>
            </a:pPr>
            <a:r>
              <a:t>A sample of about 6 projects, showed that </a:t>
            </a:r>
            <a:r>
              <a:rPr b="1"/>
              <a:t>none of them had clear </a:t>
            </a:r>
            <a:r>
              <a:t>quantified project top level critical requirements, yet</a:t>
            </a:r>
          </a:p>
          <a:p>
            <a:pPr marL="465363" indent="-465363">
              <a:spcBef>
                <a:spcPts val="800"/>
              </a:spcBef>
              <a:defRPr sz="3800">
                <a:latin typeface="Arial"/>
                <a:ea typeface="Arial"/>
                <a:cs typeface="Arial"/>
                <a:sym typeface="Arial"/>
              </a:defRPr>
            </a:pPr>
            <a:r>
              <a:t>The CTO commissioned us to look at his own selected sample of large troubled projects, wrt their requirements (2 days)</a:t>
            </a:r>
          </a:p>
          <a:p>
            <a:pPr marL="465363" indent="-465363">
              <a:spcBef>
                <a:spcPts val="800"/>
              </a:spcBef>
              <a:defRPr sz="3800">
                <a:latin typeface="Arial"/>
                <a:ea typeface="Arial"/>
                <a:cs typeface="Arial"/>
                <a:sym typeface="Arial"/>
              </a:defRPr>
            </a:pPr>
            <a:r>
              <a:t>The sample showed that they did </a:t>
            </a:r>
            <a:r>
              <a:rPr b="1"/>
              <a:t>not</a:t>
            </a:r>
            <a:r>
              <a:t> have clear quantified top level requirements</a:t>
            </a:r>
          </a:p>
          <a:p>
            <a:pPr lvl="1" marL="862012" indent="-404812">
              <a:spcBef>
                <a:spcPts val="700"/>
              </a:spcBef>
              <a:defRPr sz="3400">
                <a:latin typeface="Arial"/>
                <a:ea typeface="Arial"/>
                <a:cs typeface="Arial"/>
                <a:sym typeface="Arial"/>
              </a:defRPr>
            </a:pPr>
            <a:r>
              <a:t>But that their team </a:t>
            </a:r>
            <a:r>
              <a:rPr b="1"/>
              <a:t>was easily able to write quantified requirements, same day.</a:t>
            </a:r>
            <a:r>
              <a:t> When coached.</a:t>
            </a:r>
          </a:p>
        </p:txBody>
      </p:sp>
      <p:sp>
        <p:nvSpPr>
          <p:cNvPr id="608" name="Date Placeholder 3"/>
          <p:cNvSpPr txBox="1"/>
          <p:nvPr/>
        </p:nvSpPr>
        <p:spPr>
          <a:xfrm>
            <a:off x="650238" y="9114114"/>
            <a:ext cx="3034457" cy="371345"/>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lvl1pPr algn="l" defTabSz="650240">
              <a:defRPr b="0" sz="1600">
                <a:solidFill>
                  <a:srgbClr val="888888"/>
                </a:solidFill>
                <a:latin typeface="Calibri"/>
                <a:ea typeface="Calibri"/>
                <a:cs typeface="Calibri"/>
                <a:sym typeface="Calibri"/>
              </a:defRPr>
            </a:lvl1pPr>
          </a:lstStyle>
          <a:p>
            <a:pPr/>
            <a:r>
              <a:t>28 March 2015</a:t>
            </a:r>
          </a:p>
        </p:txBody>
      </p:sp>
      <p:sp>
        <p:nvSpPr>
          <p:cNvPr id="609" name="Slide Number Placeholder 5"/>
          <p:cNvSpPr txBox="1"/>
          <p:nvPr>
            <p:ph type="sldNum" sz="quarter" idx="2"/>
          </p:nvPr>
        </p:nvSpPr>
        <p:spPr>
          <a:xfrm>
            <a:off x="11998695" y="9114115"/>
            <a:ext cx="355867" cy="3713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3" name="Footer Placeholder 4"/>
          <p:cNvSpPr txBox="1"/>
          <p:nvPr/>
        </p:nvSpPr>
        <p:spPr>
          <a:xfrm>
            <a:off x="4443305" y="9114114"/>
            <a:ext cx="4118190" cy="371345"/>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lvl1pPr defTabSz="650240">
              <a:defRPr b="0" sz="1600">
                <a:solidFill>
                  <a:srgbClr val="888888"/>
                </a:solidFill>
                <a:latin typeface="Calibri"/>
                <a:ea typeface="Calibri"/>
                <a:cs typeface="Calibri"/>
                <a:sym typeface="Calibri"/>
              </a:defRPr>
            </a:lvl1pPr>
          </a:lstStyle>
          <a:p>
            <a:pPr/>
            <a:r>
              <a:t>© Gilb.com</a:t>
            </a:r>
          </a:p>
        </p:txBody>
      </p:sp>
      <p:pic>
        <p:nvPicPr>
          <p:cNvPr id="614" name="Picture 7" descr="Picture 7"/>
          <p:cNvPicPr>
            <a:picLocks noChangeAspect="1"/>
          </p:cNvPicPr>
          <p:nvPr/>
        </p:nvPicPr>
        <p:blipFill>
          <a:blip r:embed="rId3">
            <a:extLst/>
          </a:blip>
          <a:stretch>
            <a:fillRect/>
          </a:stretch>
        </p:blipFill>
        <p:spPr>
          <a:xfrm>
            <a:off x="2532222" y="4676883"/>
            <a:ext cx="7716612" cy="5076718"/>
          </a:xfrm>
          <a:prstGeom prst="rect">
            <a:avLst/>
          </a:prstGeom>
          <a:ln w="12700">
            <a:miter lim="400000"/>
          </a:ln>
        </p:spPr>
      </p:pic>
      <p:sp>
        <p:nvSpPr>
          <p:cNvPr id="615" name="Title 1"/>
          <p:cNvSpPr txBox="1"/>
          <p:nvPr>
            <p:ph type="title"/>
          </p:nvPr>
        </p:nvSpPr>
        <p:spPr>
          <a:xfrm>
            <a:off x="1806082" y="390596"/>
            <a:ext cx="10548478" cy="1098127"/>
          </a:xfrm>
          <a:prstGeom prst="rect">
            <a:avLst/>
          </a:prstGeom>
        </p:spPr>
        <p:txBody>
          <a:bodyPr/>
          <a:lstStyle/>
          <a:p>
            <a:pPr defTabSz="591718">
              <a:defRPr sz="2400"/>
            </a:pPr>
            <a:r>
              <a:t>Case: Multinational Bank 2011</a:t>
            </a:r>
            <a:br/>
            <a:r>
              <a:rPr b="1" sz="4000"/>
              <a:t>Critical Project Objectives ‘not clear’</a:t>
            </a:r>
          </a:p>
        </p:txBody>
      </p:sp>
      <p:sp>
        <p:nvSpPr>
          <p:cNvPr id="616" name="Content Placeholder 2"/>
          <p:cNvSpPr txBox="1"/>
          <p:nvPr>
            <p:ph type="body" sz="half" idx="1"/>
          </p:nvPr>
        </p:nvSpPr>
        <p:spPr>
          <a:xfrm>
            <a:off x="650236" y="2315261"/>
            <a:ext cx="12502347" cy="3858750"/>
          </a:xfrm>
          <a:prstGeom prst="rect">
            <a:avLst/>
          </a:prstGeom>
        </p:spPr>
        <p:txBody>
          <a:bodyPr/>
          <a:lstStyle/>
          <a:p>
            <a:pPr>
              <a:defRPr>
                <a:latin typeface="Arial"/>
                <a:ea typeface="Arial"/>
                <a:cs typeface="Arial"/>
                <a:sym typeface="Arial"/>
              </a:defRPr>
            </a:pPr>
            <a:r>
              <a:t>The CTO concluded that </a:t>
            </a:r>
            <a:br/>
            <a:r>
              <a:rPr b="1"/>
              <a:t>none of their 100s of projects </a:t>
            </a:r>
            <a:br>
              <a:rPr b="1"/>
            </a:br>
            <a:r>
              <a:rPr b="1"/>
              <a:t>had clear enough objectives</a:t>
            </a:r>
            <a:r>
              <a:t>, </a:t>
            </a:r>
            <a:br/>
            <a:r>
              <a:t>or primary improvement requirements, </a:t>
            </a:r>
            <a:br/>
            <a:r>
              <a:t>at their base.</a:t>
            </a:r>
          </a:p>
        </p:txBody>
      </p:sp>
      <p:sp>
        <p:nvSpPr>
          <p:cNvPr id="617" name="Date Placeholder 3"/>
          <p:cNvSpPr txBox="1"/>
          <p:nvPr/>
        </p:nvSpPr>
        <p:spPr>
          <a:xfrm>
            <a:off x="650238" y="9114114"/>
            <a:ext cx="3034457" cy="371345"/>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lvl1pPr algn="l" defTabSz="650240">
              <a:defRPr b="0" sz="1600">
                <a:solidFill>
                  <a:srgbClr val="888888"/>
                </a:solidFill>
                <a:latin typeface="Calibri"/>
                <a:ea typeface="Calibri"/>
                <a:cs typeface="Calibri"/>
                <a:sym typeface="Calibri"/>
              </a:defRPr>
            </a:lvl1pPr>
          </a:lstStyle>
          <a:p>
            <a:pPr/>
            <a:r>
              <a:t>28 March 2015</a:t>
            </a:r>
          </a:p>
        </p:txBody>
      </p:sp>
      <p:sp>
        <p:nvSpPr>
          <p:cNvPr id="618" name="Slide Number Placeholder 5"/>
          <p:cNvSpPr txBox="1"/>
          <p:nvPr>
            <p:ph type="sldNum" sz="quarter" idx="2"/>
          </p:nvPr>
        </p:nvSpPr>
        <p:spPr>
          <a:xfrm>
            <a:off x="11998695" y="9114115"/>
            <a:ext cx="355867" cy="3713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2" name="Footer Placeholder 4"/>
          <p:cNvSpPr txBox="1"/>
          <p:nvPr/>
        </p:nvSpPr>
        <p:spPr>
          <a:xfrm>
            <a:off x="4443305" y="9114114"/>
            <a:ext cx="4118190" cy="371345"/>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lvl1pPr defTabSz="650240">
              <a:defRPr b="0" sz="1600">
                <a:solidFill>
                  <a:srgbClr val="888888"/>
                </a:solidFill>
                <a:latin typeface="Calibri"/>
                <a:ea typeface="Calibri"/>
                <a:cs typeface="Calibri"/>
                <a:sym typeface="Calibri"/>
              </a:defRPr>
            </a:lvl1pPr>
          </a:lstStyle>
          <a:p>
            <a:pPr/>
            <a:r>
              <a:t>© Gilb.com</a:t>
            </a:r>
          </a:p>
        </p:txBody>
      </p:sp>
      <p:pic>
        <p:nvPicPr>
          <p:cNvPr id="623" name="Picture 7" descr="Picture 7"/>
          <p:cNvPicPr>
            <a:picLocks noChangeAspect="1"/>
          </p:cNvPicPr>
          <p:nvPr/>
        </p:nvPicPr>
        <p:blipFill>
          <a:blip r:embed="rId3">
            <a:extLst/>
          </a:blip>
          <a:stretch>
            <a:fillRect/>
          </a:stretch>
        </p:blipFill>
        <p:spPr>
          <a:xfrm>
            <a:off x="5106682" y="7742777"/>
            <a:ext cx="3056455" cy="2010825"/>
          </a:xfrm>
          <a:prstGeom prst="rect">
            <a:avLst/>
          </a:prstGeom>
          <a:ln w="12700">
            <a:miter lim="400000"/>
          </a:ln>
        </p:spPr>
      </p:pic>
      <p:sp>
        <p:nvSpPr>
          <p:cNvPr id="624" name="Title 1"/>
          <p:cNvSpPr txBox="1"/>
          <p:nvPr>
            <p:ph type="title"/>
          </p:nvPr>
        </p:nvSpPr>
        <p:spPr>
          <a:xfrm>
            <a:off x="1806082" y="390596"/>
            <a:ext cx="10548478" cy="1098127"/>
          </a:xfrm>
          <a:prstGeom prst="rect">
            <a:avLst/>
          </a:prstGeom>
        </p:spPr>
        <p:txBody>
          <a:bodyPr/>
          <a:lstStyle/>
          <a:p>
            <a:pPr defTabSz="591718">
              <a:defRPr sz="2400"/>
            </a:pPr>
            <a:r>
              <a:t>Case: Multinational Bank 2011</a:t>
            </a:r>
            <a:br/>
            <a:r>
              <a:rPr b="1" sz="4000"/>
              <a:t>Critical Project Objectives ‘not clear’</a:t>
            </a:r>
          </a:p>
        </p:txBody>
      </p:sp>
      <p:sp>
        <p:nvSpPr>
          <p:cNvPr id="625" name="Content Placeholder 2"/>
          <p:cNvSpPr txBox="1"/>
          <p:nvPr>
            <p:ph type="body" idx="1"/>
          </p:nvPr>
        </p:nvSpPr>
        <p:spPr>
          <a:xfrm>
            <a:off x="178622" y="1821945"/>
            <a:ext cx="12826180" cy="7136102"/>
          </a:xfrm>
          <a:prstGeom prst="rect">
            <a:avLst/>
          </a:prstGeom>
        </p:spPr>
        <p:txBody>
          <a:bodyPr/>
          <a:lstStyle/>
          <a:p>
            <a:pPr marL="0" indent="0">
              <a:spcBef>
                <a:spcPts val="800"/>
              </a:spcBef>
              <a:buSzTx/>
              <a:buNone/>
              <a:defRPr sz="3800">
                <a:latin typeface="Arial"/>
                <a:ea typeface="Arial"/>
                <a:cs typeface="Arial"/>
                <a:sym typeface="Arial"/>
              </a:defRPr>
            </a:pPr>
            <a:r>
              <a:t>The CTO asked Tom,</a:t>
            </a:r>
          </a:p>
          <a:p>
            <a:pPr lvl="1" marL="0" indent="650240">
              <a:buSzTx/>
              <a:buNone/>
              <a:defRPr b="1">
                <a:latin typeface="Arial"/>
                <a:ea typeface="Arial"/>
                <a:cs typeface="Arial"/>
                <a:sym typeface="Arial"/>
              </a:defRPr>
            </a:pPr>
            <a:r>
              <a:t>“This is so simple and obvious! </a:t>
            </a:r>
            <a:br/>
            <a:r>
              <a:t>							Why don’t we do it?”</a:t>
            </a:r>
          </a:p>
          <a:p>
            <a:pPr lvl="1" marL="0" indent="650240">
              <a:buSzTx/>
              <a:buNone/>
              <a:defRPr>
                <a:latin typeface="Arial"/>
                <a:ea typeface="Arial"/>
                <a:cs typeface="Arial"/>
                <a:sym typeface="Arial"/>
              </a:defRPr>
            </a:pPr>
            <a:r>
              <a:t>Tom replied: </a:t>
            </a:r>
          </a:p>
          <a:p>
            <a:pPr lvl="1" marL="0" indent="650240">
              <a:buSzTx/>
              <a:buNone/>
              <a:defRPr>
                <a:latin typeface="Arial"/>
                <a:ea typeface="Arial"/>
                <a:cs typeface="Arial"/>
                <a:sym typeface="Arial"/>
              </a:defRPr>
            </a:pPr>
            <a:r>
              <a:t>“Universities don’t teach it. </a:t>
            </a:r>
            <a:endParaRPr sz="3800"/>
          </a:p>
          <a:p>
            <a:pPr lvl="2" marL="0" indent="1300480">
              <a:buSzTx/>
              <a:buNone/>
              <a:defRPr>
                <a:latin typeface="Arial"/>
                <a:ea typeface="Arial"/>
                <a:cs typeface="Arial"/>
                <a:sym typeface="Arial"/>
              </a:defRPr>
            </a:pPr>
            <a:r>
              <a:t>You don’t teach it in house</a:t>
            </a:r>
            <a:endParaRPr sz="3400"/>
          </a:p>
          <a:p>
            <a:pPr lvl="2" marL="0" indent="1300480">
              <a:buSzTx/>
              <a:buNone/>
              <a:defRPr>
                <a:latin typeface="Arial"/>
                <a:ea typeface="Arial"/>
                <a:cs typeface="Arial"/>
                <a:sym typeface="Arial"/>
              </a:defRPr>
            </a:pPr>
            <a:r>
              <a:t>You as CTO have not required it to be done</a:t>
            </a:r>
            <a:endParaRPr sz="3400"/>
          </a:p>
          <a:p>
            <a:pPr lvl="3" marL="0" indent="1950720">
              <a:spcBef>
                <a:spcPts val="800"/>
              </a:spcBef>
              <a:buSzTx/>
              <a:buNone/>
              <a:defRPr sz="3800">
                <a:latin typeface="Arial"/>
                <a:ea typeface="Arial"/>
                <a:cs typeface="Arial"/>
                <a:sym typeface="Arial"/>
              </a:defRPr>
            </a:pPr>
            <a:r>
              <a:t> before  giving funding”</a:t>
            </a:r>
            <a:r>
              <a:rPr sz="1200"/>
              <a:t>.</a:t>
            </a:r>
          </a:p>
        </p:txBody>
      </p:sp>
      <p:sp>
        <p:nvSpPr>
          <p:cNvPr id="626" name="Date Placeholder 3"/>
          <p:cNvSpPr txBox="1"/>
          <p:nvPr/>
        </p:nvSpPr>
        <p:spPr>
          <a:xfrm>
            <a:off x="650238" y="9114114"/>
            <a:ext cx="3034457" cy="371345"/>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lvl1pPr algn="l" defTabSz="650240">
              <a:defRPr b="0" sz="1600">
                <a:solidFill>
                  <a:srgbClr val="888888"/>
                </a:solidFill>
                <a:latin typeface="Calibri"/>
                <a:ea typeface="Calibri"/>
                <a:cs typeface="Calibri"/>
                <a:sym typeface="Calibri"/>
              </a:defRPr>
            </a:lvl1pPr>
          </a:lstStyle>
          <a:p>
            <a:pPr/>
            <a:r>
              <a:t>28 March 2015</a:t>
            </a:r>
          </a:p>
        </p:txBody>
      </p:sp>
      <p:sp>
        <p:nvSpPr>
          <p:cNvPr id="627" name="Slide Number Placeholder 5"/>
          <p:cNvSpPr txBox="1"/>
          <p:nvPr>
            <p:ph type="sldNum" sz="quarter" idx="2"/>
          </p:nvPr>
        </p:nvSpPr>
        <p:spPr>
          <a:xfrm>
            <a:off x="11998695" y="9114115"/>
            <a:ext cx="355867" cy="3713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2" name="DxDW8aDX0AEi6lu.jpg" descr="DxDW8aDX0AEi6lu.jpg"/>
          <p:cNvPicPr>
            <a:picLocks noChangeAspect="1"/>
          </p:cNvPicPr>
          <p:nvPr/>
        </p:nvPicPr>
        <p:blipFill>
          <a:blip r:embed="rId3">
            <a:extLst/>
          </a:blip>
          <a:srcRect l="0" t="5206" r="0" b="5206"/>
          <a:stretch>
            <a:fillRect/>
          </a:stretch>
        </p:blipFill>
        <p:spPr>
          <a:xfrm>
            <a:off x="0" y="949222"/>
            <a:ext cx="13004801" cy="7281669"/>
          </a:xfrm>
          <a:prstGeom prst="rect">
            <a:avLst/>
          </a:prstGeom>
          <a:ln w="12700">
            <a:miter lim="400000"/>
          </a:ln>
        </p:spPr>
      </p:pic>
      <p:sp>
        <p:nvSpPr>
          <p:cNvPr id="353" name="Gilb"/>
          <p:cNvSpPr/>
          <p:nvPr/>
        </p:nvSpPr>
        <p:spPr>
          <a:xfrm>
            <a:off x="784233" y="5990956"/>
            <a:ext cx="1652881" cy="1879596"/>
          </a:xfrm>
          <a:prstGeom prst="rightArrow">
            <a:avLst>
              <a:gd name="adj1" fmla="val 32000"/>
              <a:gd name="adj2" fmla="val 49175"/>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Gilb</a:t>
            </a:r>
          </a:p>
        </p:txBody>
      </p:sp>
      <p:sp>
        <p:nvSpPr>
          <p:cNvPr id="354" name="Gartner Group 2018"/>
          <p:cNvSpPr txBox="1"/>
          <p:nvPr/>
        </p:nvSpPr>
        <p:spPr>
          <a:xfrm>
            <a:off x="5019547" y="290327"/>
            <a:ext cx="2965705"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Gartner Group 2018</a:t>
            </a:r>
          </a:p>
        </p:txBody>
      </p:sp>
      <p:sp>
        <p:nvSpPr>
          <p:cNvPr id="355" name="Slide Number"/>
          <p:cNvSpPr txBox="1"/>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1" name="Footer Placeholder 4"/>
          <p:cNvSpPr txBox="1"/>
          <p:nvPr/>
        </p:nvSpPr>
        <p:spPr>
          <a:xfrm>
            <a:off x="4443305" y="9114114"/>
            <a:ext cx="4118190" cy="371345"/>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lvl1pPr defTabSz="650240">
              <a:defRPr b="0" sz="1600">
                <a:solidFill>
                  <a:srgbClr val="888888"/>
                </a:solidFill>
                <a:latin typeface="Calibri"/>
                <a:ea typeface="Calibri"/>
                <a:cs typeface="Calibri"/>
                <a:sym typeface="Calibri"/>
              </a:defRPr>
            </a:lvl1pPr>
          </a:lstStyle>
          <a:p>
            <a:pPr/>
            <a:r>
              <a:t>© Gilb.com</a:t>
            </a:r>
          </a:p>
        </p:txBody>
      </p:sp>
      <p:pic>
        <p:nvPicPr>
          <p:cNvPr id="632" name="Picture 7" descr="Picture 7"/>
          <p:cNvPicPr>
            <a:picLocks noChangeAspect="1"/>
          </p:cNvPicPr>
          <p:nvPr/>
        </p:nvPicPr>
        <p:blipFill>
          <a:blip r:embed="rId3">
            <a:extLst/>
          </a:blip>
          <a:stretch>
            <a:fillRect/>
          </a:stretch>
        </p:blipFill>
        <p:spPr>
          <a:xfrm>
            <a:off x="1001628" y="2643650"/>
            <a:ext cx="10807120" cy="7109950"/>
          </a:xfrm>
          <a:prstGeom prst="rect">
            <a:avLst/>
          </a:prstGeom>
          <a:ln w="12700">
            <a:miter lim="400000"/>
          </a:ln>
        </p:spPr>
      </p:pic>
      <p:sp>
        <p:nvSpPr>
          <p:cNvPr id="633" name="Title 1"/>
          <p:cNvSpPr txBox="1"/>
          <p:nvPr>
            <p:ph type="title"/>
          </p:nvPr>
        </p:nvSpPr>
        <p:spPr>
          <a:xfrm>
            <a:off x="1806082" y="390596"/>
            <a:ext cx="10548478" cy="1098127"/>
          </a:xfrm>
          <a:prstGeom prst="rect">
            <a:avLst/>
          </a:prstGeom>
        </p:spPr>
        <p:txBody>
          <a:bodyPr/>
          <a:lstStyle/>
          <a:p>
            <a:pPr defTabSz="591718">
              <a:defRPr sz="2400"/>
            </a:pPr>
            <a:r>
              <a:t>Case: Multinational Bank 2011</a:t>
            </a:r>
            <a:br/>
            <a:r>
              <a:rPr b="1" sz="4000"/>
              <a:t>Critical Project Objectives ‘not clear’</a:t>
            </a:r>
          </a:p>
        </p:txBody>
      </p:sp>
      <p:sp>
        <p:nvSpPr>
          <p:cNvPr id="634" name="Content Placeholder 2"/>
          <p:cNvSpPr txBox="1"/>
          <p:nvPr>
            <p:ph type="body" idx="1"/>
          </p:nvPr>
        </p:nvSpPr>
        <p:spPr>
          <a:xfrm>
            <a:off x="178622" y="2282406"/>
            <a:ext cx="12826180" cy="6675636"/>
          </a:xfrm>
          <a:prstGeom prst="rect">
            <a:avLst/>
          </a:prstGeom>
        </p:spPr>
        <p:txBody>
          <a:bodyPr/>
          <a:lstStyle>
            <a:lvl1pPr marL="0" indent="0" algn="ctr">
              <a:spcBef>
                <a:spcPts val="800"/>
              </a:spcBef>
              <a:buSzTx/>
              <a:buNone/>
              <a:defRPr sz="3800">
                <a:latin typeface="Arial"/>
                <a:ea typeface="Arial"/>
                <a:cs typeface="Arial"/>
                <a:sym typeface="Arial"/>
              </a:defRPr>
            </a:lvl1pPr>
          </a:lstStyle>
          <a:p>
            <a:pPr/>
            <a:r>
              <a:t>What about You ?</a:t>
            </a:r>
          </a:p>
        </p:txBody>
      </p:sp>
      <p:sp>
        <p:nvSpPr>
          <p:cNvPr id="635" name="Date Placeholder 3"/>
          <p:cNvSpPr txBox="1"/>
          <p:nvPr/>
        </p:nvSpPr>
        <p:spPr>
          <a:xfrm>
            <a:off x="650238" y="9114114"/>
            <a:ext cx="3034457" cy="371345"/>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lvl1pPr algn="l" defTabSz="650240">
              <a:defRPr b="0" sz="1600">
                <a:solidFill>
                  <a:srgbClr val="888888"/>
                </a:solidFill>
                <a:latin typeface="Calibri"/>
                <a:ea typeface="Calibri"/>
                <a:cs typeface="Calibri"/>
                <a:sym typeface="Calibri"/>
              </a:defRPr>
            </a:lvl1pPr>
          </a:lstStyle>
          <a:p>
            <a:pPr/>
            <a:r>
              <a:t>28 March 2015</a:t>
            </a:r>
          </a:p>
        </p:txBody>
      </p:sp>
      <p:sp>
        <p:nvSpPr>
          <p:cNvPr id="636" name="Slide Number Placeholder 5"/>
          <p:cNvSpPr txBox="1"/>
          <p:nvPr>
            <p:ph type="sldNum" sz="quarter" idx="2"/>
          </p:nvPr>
        </p:nvSpPr>
        <p:spPr>
          <a:xfrm>
            <a:off x="11998695" y="9114115"/>
            <a:ext cx="355867" cy="3713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0" name="ENKEL KVALITETSSIKRING…"/>
          <p:cNvSpPr txBox="1"/>
          <p:nvPr>
            <p:ph type="title"/>
          </p:nvPr>
        </p:nvSpPr>
        <p:spPr>
          <a:prstGeom prst="rect">
            <a:avLst/>
          </a:prstGeom>
        </p:spPr>
        <p:txBody>
          <a:bodyPr/>
          <a:lstStyle/>
          <a:p>
            <a:pPr defTabSz="461518">
              <a:defRPr sz="6320"/>
            </a:pPr>
            <a:r>
              <a:t>ENKEL KVALITETSSIKRING</a:t>
            </a:r>
          </a:p>
          <a:p>
            <a:pPr defTabSz="461518">
              <a:defRPr sz="6320"/>
            </a:pPr>
            <a:r>
              <a:t>AV BANK PROSJEKT HOVEDVERDIER</a:t>
            </a:r>
          </a:p>
        </p:txBody>
      </p:sp>
      <p:sp>
        <p:nvSpPr>
          <p:cNvPr id="64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3" name="Footer Placeholder 5"/>
          <p:cNvSpPr txBox="1"/>
          <p:nvPr/>
        </p:nvSpPr>
        <p:spPr>
          <a:xfrm>
            <a:off x="4443305" y="9320106"/>
            <a:ext cx="4118190" cy="422147"/>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lvl1pPr defTabSz="1300480">
              <a:defRPr b="0" sz="1800">
                <a:latin typeface="Times"/>
                <a:ea typeface="Times"/>
                <a:cs typeface="Times"/>
                <a:sym typeface="Times"/>
              </a:defRPr>
            </a:lvl1pPr>
          </a:lstStyle>
          <a:p>
            <a:pPr/>
            <a:r>
              <a:t>www.Gilb.com</a:t>
            </a:r>
          </a:p>
        </p:txBody>
      </p:sp>
      <p:pic>
        <p:nvPicPr>
          <p:cNvPr id="644" name="Picture 8" descr="Picture 8"/>
          <p:cNvPicPr>
            <a:picLocks noChangeAspect="1"/>
          </p:cNvPicPr>
          <p:nvPr/>
        </p:nvPicPr>
        <p:blipFill>
          <a:blip r:embed="rId3">
            <a:extLst/>
          </a:blip>
          <a:stretch>
            <a:fillRect/>
          </a:stretch>
        </p:blipFill>
        <p:spPr>
          <a:xfrm>
            <a:off x="8669866" y="-2"/>
            <a:ext cx="4334936" cy="2958061"/>
          </a:xfrm>
          <a:prstGeom prst="rect">
            <a:avLst/>
          </a:prstGeom>
          <a:ln w="12700">
            <a:miter lim="400000"/>
          </a:ln>
        </p:spPr>
      </p:pic>
      <p:sp>
        <p:nvSpPr>
          <p:cNvPr id="645" name="Title 1"/>
          <p:cNvSpPr txBox="1"/>
          <p:nvPr>
            <p:ph type="title"/>
          </p:nvPr>
        </p:nvSpPr>
        <p:spPr>
          <a:xfrm>
            <a:off x="433492" y="216746"/>
            <a:ext cx="8019630" cy="2492588"/>
          </a:xfrm>
          <a:prstGeom prst="rect">
            <a:avLst/>
          </a:prstGeom>
          <a:ln>
            <a:solidFill>
              <a:srgbClr val="000000"/>
            </a:solidFill>
            <a:miter lim="800000"/>
          </a:ln>
        </p:spPr>
        <p:txBody>
          <a:bodyPr/>
          <a:lstStyle/>
          <a:p>
            <a:pPr>
              <a:defRPr sz="3600"/>
            </a:pPr>
            <a:r>
              <a:t>WHY are we doing this?</a:t>
            </a:r>
            <a:br/>
            <a:r>
              <a:t>Part of Platform Rationalisation Initiative, with below </a:t>
            </a:r>
            <a:r>
              <a:rPr b="1" u="sng"/>
              <a:t>Main Objectives.</a:t>
            </a:r>
            <a:br>
              <a:rPr b="1" u="sng"/>
            </a:br>
          </a:p>
        </p:txBody>
      </p:sp>
      <p:sp>
        <p:nvSpPr>
          <p:cNvPr id="646" name="Content Placeholder 2"/>
          <p:cNvSpPr txBox="1"/>
          <p:nvPr>
            <p:ph type="body" idx="1"/>
          </p:nvPr>
        </p:nvSpPr>
        <p:spPr>
          <a:xfrm>
            <a:off x="325118" y="2926078"/>
            <a:ext cx="12462937" cy="6068910"/>
          </a:xfrm>
          <a:prstGeom prst="rect">
            <a:avLst/>
          </a:prstGeom>
          <a:ln>
            <a:solidFill>
              <a:srgbClr val="000000"/>
            </a:solidFill>
            <a:miter lim="800000"/>
          </a:ln>
        </p:spPr>
        <p:txBody>
          <a:bodyPr/>
          <a:lstStyle/>
          <a:p>
            <a:pPr marL="487680" indent="-487680">
              <a:lnSpc>
                <a:spcPct val="80000"/>
              </a:lnSpc>
              <a:spcBef>
                <a:spcPts val="600"/>
              </a:spcBef>
              <a:buSzTx/>
              <a:buNone/>
              <a:defRPr b="1" sz="2600"/>
            </a:pPr>
            <a:r>
              <a:t> • Rationalize into a smaller number of core processing platforms. This cuts technology spend on duplicate platforms, and creates the opportunity for operational saves. Expected 60%-80% reduction in processing cost to Fixed </a:t>
            </a:r>
            <a:r>
              <a:rPr b="0">
                <a:ln w="13034">
                  <a:solidFill>
                    <a:srgbClr val="000000"/>
                  </a:solidFill>
                </a:ln>
              </a:rPr>
              <a:t>Income</a:t>
            </a:r>
            <a:r>
              <a:rPr b="0"/>
              <a:t> </a:t>
            </a:r>
            <a:r>
              <a:t>Business levies.</a:t>
            </a:r>
          </a:p>
          <a:p>
            <a:pPr marL="487680" indent="-487680">
              <a:lnSpc>
                <a:spcPct val="80000"/>
              </a:lnSpc>
              <a:spcBef>
                <a:spcPts val="600"/>
              </a:spcBef>
              <a:buSzTx/>
              <a:buNone/>
              <a:defRPr b="1" sz="2600"/>
            </a:pPr>
            <a:r>
              <a:t>• International Securities on one platform, Fixed Income and Equities (Institutional and PB).</a:t>
            </a:r>
          </a:p>
          <a:p>
            <a:pPr marL="487680" indent="-487680">
              <a:lnSpc>
                <a:spcPct val="80000"/>
              </a:lnSpc>
              <a:spcBef>
                <a:spcPts val="600"/>
              </a:spcBef>
              <a:buSzTx/>
              <a:buNone/>
              <a:defRPr b="1" sz="2600"/>
            </a:pPr>
            <a:r>
              <a:t>• Global Processing consistency with single Operations In-Tray and associated workflow.</a:t>
            </a:r>
          </a:p>
          <a:p>
            <a:pPr marL="487680" indent="-487680">
              <a:lnSpc>
                <a:spcPct val="80000"/>
              </a:lnSpc>
              <a:spcBef>
                <a:spcPts val="600"/>
              </a:spcBef>
              <a:buSzTx/>
              <a:buNone/>
              <a:defRPr b="1" sz="2600"/>
            </a:pPr>
            <a:r>
              <a:t>• Consistent financial processing on one Accounting engine, feeding a single sub-ledger across products.</a:t>
            </a:r>
          </a:p>
          <a:p>
            <a:pPr marL="487680" indent="-487680">
              <a:lnSpc>
                <a:spcPct val="80000"/>
              </a:lnSpc>
              <a:spcBef>
                <a:spcPts val="600"/>
              </a:spcBef>
              <a:buSzTx/>
              <a:buNone/>
              <a:defRPr b="1" sz="2600"/>
            </a:pPr>
            <a:r>
              <a:t>• First step towards evolution of  “Big Ideas” for Securities.</a:t>
            </a:r>
          </a:p>
          <a:p>
            <a:pPr marL="487680" indent="-487680">
              <a:lnSpc>
                <a:spcPct val="80000"/>
              </a:lnSpc>
              <a:spcBef>
                <a:spcPts val="600"/>
              </a:spcBef>
              <a:buSzTx/>
              <a:buNone/>
              <a:defRPr b="1" sz="2600"/>
            </a:pPr>
            <a:r>
              <a:t>• </a:t>
            </a:r>
            <a:r>
              <a:rPr i="1" u="sng"/>
              <a:t>Improved development environment</a:t>
            </a:r>
            <a:r>
              <a:t>, leading to increased capacity to enhance functionality in future.</a:t>
            </a:r>
          </a:p>
          <a:p>
            <a:pPr marL="487680" indent="-487680">
              <a:lnSpc>
                <a:spcPct val="80000"/>
              </a:lnSpc>
              <a:spcBef>
                <a:spcPts val="600"/>
              </a:spcBef>
              <a:buSzTx/>
              <a:buNone/>
              <a:defRPr b="1" sz="2600"/>
            </a:pPr>
            <a:r>
              <a:t>• Removes duplicative spend on two back office platforms in support of mandatory message changes, etc.</a:t>
            </a:r>
          </a:p>
        </p:txBody>
      </p:sp>
      <p:sp>
        <p:nvSpPr>
          <p:cNvPr id="647" name="Slide Number Placeholder 6"/>
          <p:cNvSpPr txBox="1"/>
          <p:nvPr>
            <p:ph type="sldNum" sz="quarter" idx="2"/>
          </p:nvPr>
        </p:nvSpPr>
        <p:spPr>
          <a:xfrm>
            <a:off x="11658094" y="9320106"/>
            <a:ext cx="371347" cy="42214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1" name="Footer Placeholder 5"/>
          <p:cNvSpPr txBox="1"/>
          <p:nvPr/>
        </p:nvSpPr>
        <p:spPr>
          <a:xfrm>
            <a:off x="4443305" y="9320106"/>
            <a:ext cx="4118190" cy="422147"/>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lvl1pPr defTabSz="1300480">
              <a:defRPr b="0" sz="1800">
                <a:latin typeface="Times"/>
                <a:ea typeface="Times"/>
                <a:cs typeface="Times"/>
                <a:sym typeface="Times"/>
              </a:defRPr>
            </a:lvl1pPr>
          </a:lstStyle>
          <a:p>
            <a:pPr/>
            <a:r>
              <a:t>www.Gilb.com</a:t>
            </a:r>
          </a:p>
        </p:txBody>
      </p:sp>
      <p:pic>
        <p:nvPicPr>
          <p:cNvPr id="652" name="Picture 7" descr="Picture 7"/>
          <p:cNvPicPr>
            <a:picLocks noChangeAspect="1"/>
          </p:cNvPicPr>
          <p:nvPr/>
        </p:nvPicPr>
        <p:blipFill>
          <a:blip r:embed="rId3">
            <a:extLst/>
          </a:blip>
          <a:stretch>
            <a:fillRect/>
          </a:stretch>
        </p:blipFill>
        <p:spPr>
          <a:xfrm>
            <a:off x="9970345" y="-2"/>
            <a:ext cx="3034456" cy="1847384"/>
          </a:xfrm>
          <a:prstGeom prst="rect">
            <a:avLst/>
          </a:prstGeom>
          <a:ln w="12700">
            <a:miter lim="400000"/>
          </a:ln>
        </p:spPr>
      </p:pic>
      <p:sp>
        <p:nvSpPr>
          <p:cNvPr id="653" name="Title 1"/>
          <p:cNvSpPr txBox="1"/>
          <p:nvPr>
            <p:ph type="title"/>
          </p:nvPr>
        </p:nvSpPr>
        <p:spPr>
          <a:xfrm>
            <a:off x="975359" y="-2"/>
            <a:ext cx="9320108" cy="1842350"/>
          </a:xfrm>
          <a:prstGeom prst="rect">
            <a:avLst/>
          </a:prstGeom>
          <a:ln w="50800">
            <a:solidFill>
              <a:srgbClr val="000000"/>
            </a:solidFill>
            <a:miter lim="800000"/>
          </a:ln>
        </p:spPr>
        <p:txBody>
          <a:bodyPr/>
          <a:lstStyle/>
          <a:p>
            <a:pPr>
              <a:defRPr sz="3600" u="sng"/>
            </a:pPr>
            <a:r>
              <a:t>LINK WORDS</a:t>
            </a:r>
            <a:r>
              <a:rPr u="none"/>
              <a:t>: OBJECTIVE:ARCHITECTURE</a:t>
            </a:r>
            <a:br>
              <a:rPr u="none"/>
            </a:br>
            <a:r>
              <a:rPr b="1" u="none"/>
              <a:t>RULE 4. No Design/Architecture</a:t>
            </a:r>
          </a:p>
        </p:txBody>
      </p:sp>
      <p:sp>
        <p:nvSpPr>
          <p:cNvPr id="654" name="Content Placeholder 2"/>
          <p:cNvSpPr txBox="1"/>
          <p:nvPr>
            <p:ph type="body" idx="1"/>
          </p:nvPr>
        </p:nvSpPr>
        <p:spPr>
          <a:xfrm>
            <a:off x="325118" y="1842346"/>
            <a:ext cx="12462937" cy="7152642"/>
          </a:xfrm>
          <a:prstGeom prst="rect">
            <a:avLst/>
          </a:prstGeom>
        </p:spPr>
        <p:txBody>
          <a:bodyPr/>
          <a:lstStyle/>
          <a:p>
            <a:pPr marL="487680" indent="-487680">
              <a:lnSpc>
                <a:spcPct val="80000"/>
              </a:lnSpc>
              <a:spcBef>
                <a:spcPts val="700"/>
              </a:spcBef>
              <a:buSzTx/>
              <a:buNone/>
              <a:defRPr b="1" sz="3200"/>
            </a:pPr>
            <a:r>
              <a:t> • Rationalize into a smaller number of core processing platforms. </a:t>
            </a:r>
            <a:r>
              <a:rPr i="1"/>
              <a:t>This cuts technology spend</a:t>
            </a:r>
            <a:r>
              <a:t> on duplicate platforms, and </a:t>
            </a:r>
            <a:r>
              <a:rPr i="1"/>
              <a:t>creates the opportunity for</a:t>
            </a:r>
            <a:r>
              <a:t> operational saves. Expected 60%-80% reduction in processing cost to Fixed Income Business lines.</a:t>
            </a:r>
          </a:p>
          <a:p>
            <a:pPr marL="487680" indent="-487680">
              <a:lnSpc>
                <a:spcPct val="80000"/>
              </a:lnSpc>
              <a:spcBef>
                <a:spcPts val="700"/>
              </a:spcBef>
              <a:buSzTx/>
              <a:buNone/>
              <a:defRPr b="1" sz="3200"/>
            </a:pPr>
            <a:r>
              <a:t>• International Securities on one platform, Fixed Income and Equities (Institutional and PB). </a:t>
            </a:r>
          </a:p>
          <a:p>
            <a:pPr marL="487680" indent="-487680">
              <a:lnSpc>
                <a:spcPct val="80000"/>
              </a:lnSpc>
              <a:spcBef>
                <a:spcPts val="700"/>
              </a:spcBef>
              <a:buSzTx/>
              <a:buNone/>
              <a:defRPr b="1" sz="3200"/>
            </a:pPr>
            <a:r>
              <a:t>• Global Processing consistency </a:t>
            </a:r>
            <a:r>
              <a:rPr u="sng"/>
              <a:t>with </a:t>
            </a:r>
            <a:r>
              <a:t>single Operations In-Tray and associated workflow.</a:t>
            </a:r>
          </a:p>
          <a:p>
            <a:pPr marL="487680" indent="-487680">
              <a:lnSpc>
                <a:spcPct val="80000"/>
              </a:lnSpc>
              <a:spcBef>
                <a:spcPts val="700"/>
              </a:spcBef>
              <a:buSzTx/>
              <a:buNone/>
              <a:defRPr b="1" sz="3200"/>
            </a:pPr>
            <a:r>
              <a:t>• Consistent financial processing on one Accounting engine, </a:t>
            </a:r>
            <a:r>
              <a:rPr u="sng"/>
              <a:t>feeding </a:t>
            </a:r>
            <a:r>
              <a:t>a single sub-ledger across products.</a:t>
            </a:r>
          </a:p>
          <a:p>
            <a:pPr marL="487680" indent="-487680">
              <a:lnSpc>
                <a:spcPct val="80000"/>
              </a:lnSpc>
              <a:spcBef>
                <a:spcPts val="700"/>
              </a:spcBef>
              <a:buSzTx/>
              <a:buNone/>
              <a:defRPr b="1" sz="3200"/>
            </a:pPr>
            <a:r>
              <a:t>• First step towards evolution of  “Big Ideas” for Securities.</a:t>
            </a:r>
          </a:p>
          <a:p>
            <a:pPr marL="487680" indent="-487680">
              <a:lnSpc>
                <a:spcPct val="80000"/>
              </a:lnSpc>
              <a:spcBef>
                <a:spcPts val="700"/>
              </a:spcBef>
              <a:buSzTx/>
              <a:buNone/>
              <a:defRPr b="1" sz="3200"/>
            </a:pPr>
            <a:r>
              <a:t>• </a:t>
            </a:r>
            <a:r>
              <a:rPr i="1"/>
              <a:t>Improved development environment</a:t>
            </a:r>
            <a:r>
              <a:t>, </a:t>
            </a:r>
            <a:r>
              <a:rPr u="sng"/>
              <a:t>leading to </a:t>
            </a:r>
            <a:r>
              <a:t>increased capacity to enhance functionality in future.</a:t>
            </a:r>
          </a:p>
          <a:p>
            <a:pPr marL="487680" indent="-487680">
              <a:lnSpc>
                <a:spcPct val="80000"/>
              </a:lnSpc>
              <a:spcBef>
                <a:spcPts val="700"/>
              </a:spcBef>
              <a:buSzTx/>
              <a:buNone/>
              <a:defRPr b="1" sz="3200"/>
            </a:pPr>
            <a:r>
              <a:t>• </a:t>
            </a:r>
            <a:r>
              <a:rPr u="sng"/>
              <a:t>Removes </a:t>
            </a:r>
            <a:r>
              <a:t>duplicative spend on two back office platforms </a:t>
            </a:r>
            <a:r>
              <a:rPr u="sng"/>
              <a:t>in support </a:t>
            </a:r>
            <a:r>
              <a:t>of mandatory message changes, etc.</a:t>
            </a:r>
          </a:p>
        </p:txBody>
      </p:sp>
      <p:sp>
        <p:nvSpPr>
          <p:cNvPr id="655" name="Slide Number Placeholder 6"/>
          <p:cNvSpPr txBox="1"/>
          <p:nvPr>
            <p:ph type="sldNum" sz="quarter" idx="2"/>
          </p:nvPr>
        </p:nvSpPr>
        <p:spPr>
          <a:xfrm>
            <a:off x="11658094" y="9320106"/>
            <a:ext cx="371347" cy="42214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9" name="Footer Placeholder 5"/>
          <p:cNvSpPr txBox="1"/>
          <p:nvPr/>
        </p:nvSpPr>
        <p:spPr>
          <a:xfrm>
            <a:off x="4443305" y="9320106"/>
            <a:ext cx="4118190" cy="422147"/>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lvl1pPr defTabSz="1300480">
              <a:defRPr b="0" sz="1800">
                <a:latin typeface="Times"/>
                <a:ea typeface="Times"/>
                <a:cs typeface="Times"/>
                <a:sym typeface="Times"/>
              </a:defRPr>
            </a:lvl1pPr>
          </a:lstStyle>
          <a:p>
            <a:pPr/>
            <a:r>
              <a:t>www.Gilb.com</a:t>
            </a:r>
          </a:p>
        </p:txBody>
      </p:sp>
      <p:sp>
        <p:nvSpPr>
          <p:cNvPr id="660" name="Title 1"/>
          <p:cNvSpPr txBox="1"/>
          <p:nvPr>
            <p:ph type="title"/>
          </p:nvPr>
        </p:nvSpPr>
        <p:spPr>
          <a:xfrm>
            <a:off x="975359" y="866986"/>
            <a:ext cx="11054082" cy="1625602"/>
          </a:xfrm>
          <a:prstGeom prst="rect">
            <a:avLst/>
          </a:prstGeom>
        </p:spPr>
        <p:txBody>
          <a:bodyPr/>
          <a:lstStyle/>
          <a:p>
            <a:pPr/>
            <a:r>
              <a:t>Agile Spec QC Results</a:t>
            </a:r>
          </a:p>
        </p:txBody>
      </p:sp>
      <p:sp>
        <p:nvSpPr>
          <p:cNvPr id="661" name="Content Placeholder 2"/>
          <p:cNvSpPr txBox="1"/>
          <p:nvPr>
            <p:ph type="body" sz="half" idx="1"/>
          </p:nvPr>
        </p:nvSpPr>
        <p:spPr>
          <a:xfrm>
            <a:off x="325118" y="2817705"/>
            <a:ext cx="4660057" cy="5852162"/>
          </a:xfrm>
          <a:prstGeom prst="rect">
            <a:avLst/>
          </a:prstGeom>
          <a:ln>
            <a:solidFill>
              <a:srgbClr val="000000"/>
            </a:solidFill>
            <a:miter lim="800000"/>
          </a:ln>
        </p:spPr>
        <p:txBody>
          <a:bodyPr/>
          <a:lstStyle/>
          <a:p>
            <a:pPr>
              <a:defRPr b="1"/>
            </a:pPr>
            <a:r>
              <a:t>Reported </a:t>
            </a:r>
            <a:r>
              <a:rPr b="0"/>
              <a:t>major defects =</a:t>
            </a:r>
            <a:endParaRPr b="0"/>
          </a:p>
          <a:p>
            <a:pPr/>
            <a:r>
              <a:t>Last week: 15, 17, 21</a:t>
            </a:r>
          </a:p>
          <a:p>
            <a:pPr>
              <a:defRPr b="1"/>
            </a:pPr>
            <a:r>
              <a:t>Today </a:t>
            </a:r>
            <a:r>
              <a:rPr b="0"/>
              <a:t>=18, 15, 15, 13   others less</a:t>
            </a:r>
          </a:p>
        </p:txBody>
      </p:sp>
      <p:sp>
        <p:nvSpPr>
          <p:cNvPr id="662" name="Content Placeholder 3"/>
          <p:cNvSpPr/>
          <p:nvPr/>
        </p:nvSpPr>
        <p:spPr>
          <a:xfrm>
            <a:off x="5527038" y="2275838"/>
            <a:ext cx="7152642" cy="7152642"/>
          </a:xfrm>
          <a:prstGeom prst="rect">
            <a:avLst/>
          </a:prstGeom>
          <a:ln w="12700">
            <a:solidFill>
              <a:srgbClr val="000000"/>
            </a:solidFill>
            <a:miter/>
          </a:ln>
          <a:extLst>
            <a:ext uri="{C572A759-6A51-4108-AA02-DFA0A04FC94B}">
              <ma14:wrappingTextBoxFlag xmlns:ma14="http://schemas.microsoft.com/office/mac/drawingml/2011/main" val="1"/>
            </a:ext>
          </a:extLst>
        </p:spPr>
        <p:txBody>
          <a:bodyPr lIns="65022" tIns="65022" rIns="65022" bIns="65022">
            <a:normAutofit fontScale="100000" lnSpcReduction="0"/>
          </a:bodyPr>
          <a:lstStyle/>
          <a:p>
            <a:pPr marL="432788" indent="-432788" algn="l" defTabSz="1209446">
              <a:spcBef>
                <a:spcPts val="800"/>
              </a:spcBef>
              <a:buSzPct val="100000"/>
              <a:buChar char="•"/>
              <a:defRPr b="0" sz="3500">
                <a:latin typeface="Times"/>
                <a:ea typeface="Times"/>
                <a:cs typeface="Times"/>
                <a:sym typeface="Times"/>
              </a:defRPr>
            </a:pPr>
            <a:r>
              <a:t>Estimated appx. Total defects found by a small team (2-4 people) = 36±6</a:t>
            </a:r>
          </a:p>
          <a:p>
            <a:pPr lvl="1" marL="801670" indent="-376475" algn="l" defTabSz="1209446">
              <a:spcBef>
                <a:spcPts val="700"/>
              </a:spcBef>
              <a:buSzPct val="100000"/>
              <a:buChar char="–"/>
              <a:defRPr b="0" sz="3100">
                <a:latin typeface="Times"/>
                <a:ea typeface="Times"/>
                <a:cs typeface="Times"/>
                <a:sym typeface="Times"/>
              </a:defRPr>
            </a:pPr>
            <a:r>
              <a:t>2x highest found.</a:t>
            </a:r>
          </a:p>
          <a:p>
            <a:pPr marL="432788" indent="-432788" algn="l" defTabSz="1209446">
              <a:spcBef>
                <a:spcPts val="800"/>
              </a:spcBef>
              <a:buSzPct val="100000"/>
              <a:buChar char="•"/>
              <a:defRPr b="0" sz="3500">
                <a:ln w="11180">
                  <a:solidFill>
                    <a:srgbClr val="000000"/>
                  </a:solidFill>
                </a:ln>
                <a:latin typeface="Times"/>
                <a:ea typeface="Times"/>
                <a:cs typeface="Times"/>
                <a:sym typeface="Times"/>
              </a:defRPr>
            </a:pPr>
            <a:r>
              <a:t>Estimated</a:t>
            </a:r>
            <a:r>
              <a:rPr>
                <a:ln>
                  <a:noFill/>
                </a:ln>
              </a:rPr>
              <a:t> appx. Total Majors in the 110 words = 100±10</a:t>
            </a:r>
          </a:p>
          <a:p>
            <a:pPr lvl="1" marL="801670" indent="-376475" algn="l" defTabSz="1209446">
              <a:spcBef>
                <a:spcPts val="700"/>
              </a:spcBef>
              <a:buSzPct val="100000"/>
              <a:buChar char="–"/>
              <a:defRPr b="0" sz="3100">
                <a:latin typeface="Times"/>
                <a:ea typeface="Times"/>
                <a:cs typeface="Times"/>
                <a:sym typeface="Times"/>
              </a:defRPr>
            </a:pPr>
            <a:r>
              <a:t>(3x group total. 30% effectiveness of team)</a:t>
            </a:r>
          </a:p>
          <a:p>
            <a:pPr marL="432788" indent="-432788" algn="l" defTabSz="1209446">
              <a:spcBef>
                <a:spcPts val="800"/>
              </a:spcBef>
              <a:buSzPct val="100000"/>
              <a:buChar char="•"/>
              <a:defRPr b="0" sz="3500">
                <a:latin typeface="Times"/>
                <a:ea typeface="Times"/>
                <a:cs typeface="Times"/>
                <a:sym typeface="Times"/>
              </a:defRPr>
            </a:pPr>
            <a:r>
              <a:t>Estimated approximate total defects in normalized page (300 words) = 280±20</a:t>
            </a:r>
          </a:p>
          <a:p>
            <a:pPr marL="432788" indent="-432788" algn="l" defTabSz="1209446">
              <a:spcBef>
                <a:spcPts val="800"/>
              </a:spcBef>
              <a:buSzPct val="100000"/>
              <a:buChar char="•"/>
              <a:defRPr b="0" sz="3500">
                <a:latin typeface="Times"/>
                <a:ea typeface="Times"/>
                <a:cs typeface="Times"/>
                <a:sym typeface="Times"/>
              </a:defRPr>
            </a:pPr>
          </a:p>
          <a:p>
            <a:pPr lvl="2" marL="1148028" indent="-297636" algn="l" defTabSz="1209446">
              <a:spcBef>
                <a:spcPts val="600"/>
              </a:spcBef>
              <a:buSzPct val="100000"/>
              <a:buChar char="•"/>
              <a:defRPr b="0" sz="2600">
                <a:latin typeface="Times"/>
                <a:ea typeface="Times"/>
                <a:cs typeface="Times"/>
                <a:sym typeface="Times"/>
              </a:defRPr>
            </a:pPr>
            <a:r>
              <a:t>(Majors in 110 words x 3)</a:t>
            </a:r>
          </a:p>
        </p:txBody>
      </p:sp>
      <p:sp>
        <p:nvSpPr>
          <p:cNvPr id="663" name="Slide Number Placeholder 6"/>
          <p:cNvSpPr txBox="1"/>
          <p:nvPr>
            <p:ph type="sldNum" sz="quarter" idx="2"/>
          </p:nvPr>
        </p:nvSpPr>
        <p:spPr>
          <a:xfrm>
            <a:off x="11658091" y="9320106"/>
            <a:ext cx="371347" cy="42214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64" name="Picture 7" descr="Picture 7"/>
          <p:cNvPicPr>
            <a:picLocks noChangeAspect="1"/>
          </p:cNvPicPr>
          <p:nvPr/>
        </p:nvPicPr>
        <p:blipFill>
          <a:blip r:embed="rId2">
            <a:extLst/>
          </a:blip>
          <a:stretch>
            <a:fillRect/>
          </a:stretch>
        </p:blipFill>
        <p:spPr>
          <a:xfrm>
            <a:off x="10548336" y="-2"/>
            <a:ext cx="2456465" cy="184235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6" name="Footer Placeholder 5"/>
          <p:cNvSpPr txBox="1"/>
          <p:nvPr/>
        </p:nvSpPr>
        <p:spPr>
          <a:xfrm>
            <a:off x="4443305" y="9320106"/>
            <a:ext cx="4118190" cy="422147"/>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lvl1pPr defTabSz="1300480">
              <a:defRPr b="0" sz="1800">
                <a:latin typeface="Times"/>
                <a:ea typeface="Times"/>
                <a:cs typeface="Times"/>
                <a:sym typeface="Times"/>
              </a:defRPr>
            </a:lvl1pPr>
          </a:lstStyle>
          <a:p>
            <a:pPr/>
            <a:r>
              <a:t>www.Gilb.com</a:t>
            </a:r>
          </a:p>
        </p:txBody>
      </p:sp>
      <p:sp>
        <p:nvSpPr>
          <p:cNvPr id="667" name="Title 1"/>
          <p:cNvSpPr txBox="1"/>
          <p:nvPr>
            <p:ph type="title"/>
          </p:nvPr>
        </p:nvSpPr>
        <p:spPr>
          <a:xfrm>
            <a:off x="2167465" y="108372"/>
            <a:ext cx="9320109" cy="1300482"/>
          </a:xfrm>
          <a:prstGeom prst="rect">
            <a:avLst/>
          </a:prstGeom>
          <a:ln>
            <a:solidFill>
              <a:srgbClr val="000000"/>
            </a:solidFill>
            <a:miter lim="800000"/>
          </a:ln>
        </p:spPr>
        <p:txBody>
          <a:bodyPr/>
          <a:lstStyle>
            <a:lvl1pPr defTabSz="1118411">
              <a:defRPr sz="3700"/>
            </a:lvl1pPr>
          </a:lstStyle>
          <a:p>
            <a:pPr/>
            <a:r>
              <a:t>How can we improve such bad specification? (‘Planguage’)</a:t>
            </a:r>
          </a:p>
        </p:txBody>
      </p:sp>
      <p:sp>
        <p:nvSpPr>
          <p:cNvPr id="668" name="Content Placeholder 7"/>
          <p:cNvSpPr txBox="1"/>
          <p:nvPr>
            <p:ph type="body" idx="1"/>
          </p:nvPr>
        </p:nvSpPr>
        <p:spPr>
          <a:xfrm>
            <a:off x="-1" y="1300478"/>
            <a:ext cx="13004802" cy="7911257"/>
          </a:xfrm>
          <a:prstGeom prst="rect">
            <a:avLst/>
          </a:prstGeom>
        </p:spPr>
        <p:txBody>
          <a:bodyPr/>
          <a:lstStyle/>
          <a:p>
            <a:pPr marL="473048" indent="-473048" defTabSz="1261464">
              <a:spcBef>
                <a:spcPts val="500"/>
              </a:spcBef>
              <a:buSzTx/>
              <a:buNone/>
              <a:defRPr b="1" sz="2300" u="sng"/>
            </a:pPr>
            <a:r>
              <a:t>Development Capacity</a:t>
            </a:r>
            <a:r>
              <a:rPr b="0" u="none"/>
              <a:t>:</a:t>
            </a:r>
          </a:p>
          <a:p>
            <a:pPr marL="473048" indent="-473048" defTabSz="1261464">
              <a:spcBef>
                <a:spcPts val="500"/>
              </a:spcBef>
              <a:buSzTx/>
              <a:buNone/>
              <a:defRPr b="1" sz="2300"/>
            </a:pPr>
            <a:r>
              <a:t>Version</a:t>
            </a:r>
            <a:r>
              <a:rPr b="0"/>
              <a:t>: 3 Sept 2009 16:26</a:t>
            </a:r>
          </a:p>
          <a:p>
            <a:pPr marL="473048" indent="-473048" defTabSz="1261464">
              <a:spcBef>
                <a:spcPts val="500"/>
              </a:spcBef>
              <a:buSzTx/>
              <a:buNone/>
              <a:defRPr b="1" sz="2300"/>
            </a:pPr>
            <a:r>
              <a:t>Type</a:t>
            </a:r>
            <a:r>
              <a:rPr b="0"/>
              <a:t>: Main &lt;Complex/Elementary&gt; Objective for a project.</a:t>
            </a:r>
          </a:p>
          <a:p>
            <a:pPr marL="473048" indent="-473048" defTabSz="1261464">
              <a:spcBef>
                <a:spcPts val="500"/>
              </a:spcBef>
              <a:buSzTx/>
              <a:buNone/>
              <a:defRPr b="1" sz="2300"/>
            </a:pPr>
            <a:r>
              <a:t>Ambition </a:t>
            </a:r>
            <a:r>
              <a:rPr b="0"/>
              <a:t>Level: radically increase the capacity for developers to do defined tasks.  &lt;- Tsg</a:t>
            </a:r>
          </a:p>
          <a:p>
            <a:pPr marL="473048" indent="-473048" defTabSz="1261464">
              <a:spcBef>
                <a:spcPts val="500"/>
              </a:spcBef>
              <a:buSzTx/>
              <a:buNone/>
              <a:defRPr b="1" sz="2300"/>
            </a:pPr>
            <a:r>
              <a:t>Scale</a:t>
            </a:r>
            <a:r>
              <a:rPr b="0"/>
              <a:t>: the Calendar Time for defined [Developers] to Successfully carry out defined [Tasks].</a:t>
            </a:r>
          </a:p>
          <a:p>
            <a:pPr marL="473048" indent="-473048" defTabSz="1261464">
              <a:spcBef>
                <a:spcPts val="500"/>
              </a:spcBef>
              <a:buSzTx/>
              <a:buNone/>
              <a:defRPr b="1" sz="2300"/>
            </a:pPr>
            <a:r>
              <a:t>Owner</a:t>
            </a:r>
            <a:r>
              <a:rPr b="0"/>
              <a:t>: Tim Fxxx </a:t>
            </a:r>
          </a:p>
          <a:p>
            <a:pPr marL="473048" indent="-473048" defTabSz="1261464">
              <a:spcBef>
                <a:spcPts val="500"/>
              </a:spcBef>
              <a:buSzTx/>
              <a:buNone/>
              <a:defRPr sz="2300"/>
            </a:pPr>
            <a:r>
              <a:t>C</a:t>
            </a:r>
            <a:r>
              <a:rPr b="1" u="sng"/>
              <a:t>alendar Time</a:t>
            </a:r>
            <a:r>
              <a:t>: defined as: full working days within the start to delivery time frame.</a:t>
            </a:r>
          </a:p>
          <a:p>
            <a:pPr marL="473048" indent="-473048" defTabSz="1261464">
              <a:buSzTx/>
              <a:buNone/>
              <a:defRPr b="1" sz="2300"/>
            </a:pPr>
          </a:p>
          <a:p>
            <a:pPr marL="473048" indent="-473048" defTabSz="1261464">
              <a:spcBef>
                <a:spcPts val="500"/>
              </a:spcBef>
              <a:buSzTx/>
              <a:buNone/>
              <a:defRPr b="1" sz="2300"/>
            </a:pPr>
            <a:r>
              <a:t>Past</a:t>
            </a:r>
            <a:r>
              <a:rPr b="0"/>
              <a:t> [ 2009, {Bxx, Lxx, Gxx},  If QA Approved Processes used, Developer = Architect, Task = Draft Architecture ]      </a:t>
            </a:r>
            <a:r>
              <a:t>15 days </a:t>
            </a:r>
            <a:r>
              <a:rPr b="0"/>
              <a:t>±4 ?? &lt;-  Rob</a:t>
            </a:r>
          </a:p>
          <a:p>
            <a:pPr marL="473048" indent="-473048" defTabSz="1261464">
              <a:buSzTx/>
              <a:buNone/>
              <a:defRPr sz="2300"/>
            </a:pPr>
          </a:p>
          <a:p>
            <a:pPr marL="473048" indent="-473048" defTabSz="1261464">
              <a:spcBef>
                <a:spcPts val="500"/>
              </a:spcBef>
              <a:buSzTx/>
              <a:buNone/>
              <a:defRPr sz="2300"/>
            </a:pPr>
            <a:r>
              <a:t> </a:t>
            </a:r>
            <a:r>
              <a:rPr b="1"/>
              <a:t>Goal</a:t>
            </a:r>
            <a:r>
              <a:t>[ 2011, { Bxx, Lxx, Gxx },  If QA Approved Processes used, Developer = Architect, Task = Draft Architecture ]      </a:t>
            </a:r>
            <a:r>
              <a:rPr b="1"/>
              <a:t>1.5 days </a:t>
            </a:r>
            <a:r>
              <a:t>± 0.4 ?? &lt;-  Rob</a:t>
            </a:r>
          </a:p>
          <a:p>
            <a:pPr marL="473048" indent="-473048" defTabSz="1261464">
              <a:spcBef>
                <a:spcPts val="500"/>
              </a:spcBef>
              <a:buSzTx/>
              <a:buNone/>
              <a:defRPr sz="2300"/>
            </a:pPr>
            <a:r>
              <a:t>	</a:t>
            </a:r>
          </a:p>
          <a:p>
            <a:pPr marL="473048" indent="-473048" defTabSz="1261464">
              <a:spcBef>
                <a:spcPts val="500"/>
              </a:spcBef>
              <a:buSzTx/>
              <a:buNone/>
              <a:defRPr b="1" sz="2300"/>
            </a:pPr>
            <a:r>
              <a:t>Justification</a:t>
            </a:r>
            <a:r>
              <a:rPr b="0"/>
              <a:t>: Really good architects are very scarce so we need to optimize their use.</a:t>
            </a:r>
          </a:p>
          <a:p>
            <a:pPr marL="473048" indent="-473048" defTabSz="1261464">
              <a:spcBef>
                <a:spcPts val="500"/>
              </a:spcBef>
              <a:buSzTx/>
              <a:buNone/>
              <a:defRPr sz="2300"/>
            </a:pPr>
            <a:r>
              <a:t>	</a:t>
            </a:r>
          </a:p>
          <a:p>
            <a:pPr marL="473048" indent="-473048" defTabSz="1261464">
              <a:spcBef>
                <a:spcPts val="500"/>
              </a:spcBef>
              <a:buSzTx/>
              <a:buNone/>
              <a:defRPr b="1" sz="2300"/>
            </a:pPr>
            <a:r>
              <a:t>Risks</a:t>
            </a:r>
            <a:r>
              <a:rPr b="0"/>
              <a:t>: we use effort that should be directed to really high volume or even more critical areas (like Main Objective).</a:t>
            </a:r>
          </a:p>
        </p:txBody>
      </p:sp>
      <p:sp>
        <p:nvSpPr>
          <p:cNvPr id="669" name="Slide Number Placeholder 6"/>
          <p:cNvSpPr txBox="1"/>
          <p:nvPr>
            <p:ph type="sldNum" sz="quarter" idx="2"/>
          </p:nvPr>
        </p:nvSpPr>
        <p:spPr>
          <a:xfrm>
            <a:off x="11658091" y="9320106"/>
            <a:ext cx="371347" cy="42214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70" name="Picture 8" descr="Picture 8"/>
          <p:cNvPicPr>
            <a:picLocks noChangeAspect="1"/>
          </p:cNvPicPr>
          <p:nvPr/>
        </p:nvPicPr>
        <p:blipFill>
          <a:blip r:embed="rId3">
            <a:extLst/>
          </a:blip>
          <a:stretch>
            <a:fillRect/>
          </a:stretch>
        </p:blipFill>
        <p:spPr>
          <a:xfrm>
            <a:off x="11476763" y="-2"/>
            <a:ext cx="1528039" cy="1932660"/>
          </a:xfrm>
          <a:prstGeom prst="rect">
            <a:avLst/>
          </a:prstGeom>
          <a:ln w="12700">
            <a:miter lim="400000"/>
          </a:ln>
        </p:spPr>
      </p:pic>
      <p:pic>
        <p:nvPicPr>
          <p:cNvPr id="671" name="Picture 9" descr="Picture 9"/>
          <p:cNvPicPr>
            <a:picLocks noChangeAspect="1"/>
          </p:cNvPicPr>
          <p:nvPr/>
        </p:nvPicPr>
        <p:blipFill>
          <a:blip r:embed="rId4">
            <a:extLst/>
          </a:blip>
          <a:stretch>
            <a:fillRect/>
          </a:stretch>
        </p:blipFill>
        <p:spPr>
          <a:xfrm>
            <a:off x="1" y="1"/>
            <a:ext cx="1842347" cy="1381759"/>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5" name="Footer Placeholder 5"/>
          <p:cNvSpPr txBox="1"/>
          <p:nvPr/>
        </p:nvSpPr>
        <p:spPr>
          <a:xfrm>
            <a:off x="4443305" y="9320106"/>
            <a:ext cx="4118190" cy="422147"/>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lvl1pPr defTabSz="1300480">
              <a:defRPr b="0" sz="1800">
                <a:latin typeface="Times"/>
                <a:ea typeface="Times"/>
                <a:cs typeface="Times"/>
                <a:sym typeface="Times"/>
              </a:defRPr>
            </a:lvl1pPr>
          </a:lstStyle>
          <a:p>
            <a:pPr/>
            <a:r>
              <a:t>www.Gilb.com</a:t>
            </a:r>
          </a:p>
        </p:txBody>
      </p:sp>
      <p:sp>
        <p:nvSpPr>
          <p:cNvPr id="676" name="Slide Number Placeholder 6"/>
          <p:cNvSpPr txBox="1"/>
          <p:nvPr>
            <p:ph type="sldNum" sz="quarter" idx="2"/>
          </p:nvPr>
        </p:nvSpPr>
        <p:spPr>
          <a:xfrm>
            <a:off x="11658094" y="9320106"/>
            <a:ext cx="371347" cy="42214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77" name="Rectangle 2"/>
          <p:cNvSpPr txBox="1"/>
          <p:nvPr>
            <p:ph type="title"/>
          </p:nvPr>
        </p:nvSpPr>
        <p:spPr>
          <a:xfrm>
            <a:off x="975359" y="541866"/>
            <a:ext cx="11054082" cy="1625601"/>
          </a:xfrm>
          <a:prstGeom prst="rect">
            <a:avLst/>
          </a:prstGeom>
        </p:spPr>
        <p:txBody>
          <a:bodyPr/>
          <a:lstStyle/>
          <a:p>
            <a:pPr>
              <a:defRPr b="1" sz="2800"/>
            </a:pPr>
            <a:r>
              <a:t>Defect Rates </a:t>
            </a:r>
            <a:br/>
            <a:r>
              <a:t>in 2003 Citigroup, London, Gilb Client</a:t>
            </a:r>
            <a:br/>
            <a:r>
              <a:t>Spec QC/Extreme Inspection + Planguage Requirements</a:t>
            </a:r>
          </a:p>
        </p:txBody>
      </p:sp>
      <p:sp>
        <p:nvSpPr>
          <p:cNvPr id="678" name="Rectangle 3"/>
          <p:cNvSpPr txBox="1"/>
          <p:nvPr/>
        </p:nvSpPr>
        <p:spPr>
          <a:xfrm>
            <a:off x="-2" y="2492586"/>
            <a:ext cx="6285657" cy="5816799"/>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p>
            <a:pPr algn="l" defTabSz="1300480">
              <a:lnSpc>
                <a:spcPct val="90000"/>
              </a:lnSpc>
              <a:defRPr b="0" sz="2200">
                <a:latin typeface="Arial"/>
                <a:ea typeface="Arial"/>
                <a:cs typeface="Arial"/>
                <a:sym typeface="Arial"/>
              </a:defRPr>
            </a:pPr>
            <a:r>
              <a:t>Across 18 DV (DeVelopment) Projects using the new requirements method, the average major defect rate on first inspection is 11.2.</a:t>
            </a:r>
          </a:p>
          <a:p>
            <a:pPr algn="l" defTabSz="1300480">
              <a:lnSpc>
                <a:spcPct val="90000"/>
              </a:lnSpc>
              <a:defRPr b="0" sz="2200">
                <a:latin typeface="Arial"/>
                <a:ea typeface="Arial"/>
                <a:cs typeface="Arial"/>
                <a:sym typeface="Arial"/>
              </a:defRPr>
            </a:pPr>
          </a:p>
          <a:p>
            <a:pPr algn="l" defTabSz="1300480">
              <a:lnSpc>
                <a:spcPct val="90000"/>
              </a:lnSpc>
              <a:defRPr b="0" sz="2200">
                <a:latin typeface="Arial"/>
                <a:ea typeface="Arial"/>
                <a:cs typeface="Arial"/>
                <a:sym typeface="Arial"/>
              </a:defRPr>
            </a:pPr>
            <a:r>
              <a:t>4 of the 18 DV projects were re-inspected after failing to meet the Exit Criteria of 10 major defects per page.</a:t>
            </a:r>
          </a:p>
          <a:p>
            <a:pPr algn="l" defTabSz="1300480">
              <a:lnSpc>
                <a:spcPct val="90000"/>
              </a:lnSpc>
              <a:defRPr b="0" sz="2200">
                <a:latin typeface="Arial"/>
                <a:ea typeface="Arial"/>
                <a:cs typeface="Arial"/>
                <a:sym typeface="Arial"/>
              </a:defRPr>
            </a:pPr>
          </a:p>
          <a:p>
            <a:pPr algn="l" defTabSz="1300480">
              <a:lnSpc>
                <a:spcPct val="90000"/>
              </a:lnSpc>
              <a:defRPr b="0" sz="2200">
                <a:latin typeface="Arial"/>
                <a:ea typeface="Arial"/>
                <a:cs typeface="Arial"/>
                <a:sym typeface="Arial"/>
              </a:defRPr>
            </a:pPr>
            <a:r>
              <a:t>A sample of 6 DV projects with requirements in the ‘old’ format were tested against the rules set of:</a:t>
            </a:r>
          </a:p>
          <a:p>
            <a:pPr lvl="1" indent="457200" algn="l" defTabSz="1300480">
              <a:lnSpc>
                <a:spcPct val="90000"/>
              </a:lnSpc>
              <a:defRPr b="0" sz="2200">
                <a:latin typeface="Arial"/>
                <a:ea typeface="Arial"/>
                <a:cs typeface="Arial"/>
                <a:sym typeface="Arial"/>
              </a:defRPr>
            </a:pPr>
            <a:r>
              <a:t>The requirement is uniquely identifiable</a:t>
            </a:r>
          </a:p>
          <a:p>
            <a:pPr lvl="1" indent="457200" algn="l" defTabSz="1300480">
              <a:lnSpc>
                <a:spcPct val="90000"/>
              </a:lnSpc>
              <a:defRPr b="0" sz="2200">
                <a:latin typeface="Arial"/>
                <a:ea typeface="Arial"/>
                <a:cs typeface="Arial"/>
                <a:sym typeface="Arial"/>
              </a:defRPr>
            </a:pPr>
            <a:r>
              <a:t>All stakeholders are identified.</a:t>
            </a:r>
          </a:p>
          <a:p>
            <a:pPr lvl="1" indent="457200" algn="l" defTabSz="1300480">
              <a:lnSpc>
                <a:spcPct val="90000"/>
              </a:lnSpc>
              <a:defRPr b="0" sz="2200">
                <a:latin typeface="Arial"/>
                <a:ea typeface="Arial"/>
                <a:cs typeface="Arial"/>
                <a:sym typeface="Arial"/>
              </a:defRPr>
            </a:pPr>
            <a:r>
              <a:t>The content of the requirement is ‘clear and unambiguous’</a:t>
            </a:r>
          </a:p>
          <a:p>
            <a:pPr lvl="1" indent="457200" algn="l" defTabSz="1300480">
              <a:lnSpc>
                <a:spcPct val="90000"/>
              </a:lnSpc>
              <a:defRPr b="0" sz="2200">
                <a:latin typeface="Arial"/>
                <a:ea typeface="Arial"/>
                <a:cs typeface="Arial"/>
                <a:sym typeface="Arial"/>
              </a:defRPr>
            </a:pPr>
            <a:r>
              <a:t>A practical test can be applied to validate it’s delivery.</a:t>
            </a:r>
          </a:p>
          <a:p>
            <a:pPr algn="l" defTabSz="1300480">
              <a:lnSpc>
                <a:spcPct val="90000"/>
              </a:lnSpc>
              <a:defRPr b="0" sz="2200">
                <a:latin typeface="Arial"/>
                <a:ea typeface="Arial"/>
                <a:cs typeface="Arial"/>
                <a:sym typeface="Arial"/>
              </a:defRPr>
            </a:pPr>
            <a:r>
              <a:t>The average major defect rate in this sample was 80.4.</a:t>
            </a:r>
          </a:p>
        </p:txBody>
      </p:sp>
      <p:graphicFrame>
        <p:nvGraphicFramePr>
          <p:cNvPr id="679" name="3D Column Chart"/>
          <p:cNvGraphicFramePr/>
          <p:nvPr/>
        </p:nvGraphicFramePr>
        <p:xfrm>
          <a:off x="6604222" y="4178873"/>
          <a:ext cx="9534601" cy="2750915"/>
        </p:xfrm>
        <a:graphic xmlns:a="http://schemas.openxmlformats.org/drawingml/2006/main">
          <a:graphicData uri="http://schemas.openxmlformats.org/drawingml/2006/chart">
            <c:chart xmlns:c="http://schemas.openxmlformats.org/drawingml/2006/chart" r:id="rId2"/>
          </a:graphicData>
        </a:graphic>
      </p:graphicFrame>
      <p:sp>
        <p:nvSpPr>
          <p:cNvPr id="680" name="WordArt 5"/>
          <p:cNvSpPr txBox="1"/>
          <p:nvPr/>
        </p:nvSpPr>
        <p:spPr>
          <a:xfrm rot="5400000">
            <a:off x="5284329" y="4794389"/>
            <a:ext cx="3684695" cy="81506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defTabSz="1001369">
              <a:defRPr b="0" sz="2300">
                <a:ln w="7700">
                  <a:solidFill>
                    <a:srgbClr val="000000"/>
                  </a:solidFill>
                </a:ln>
                <a:latin typeface="Arial Black"/>
                <a:ea typeface="Arial Black"/>
                <a:cs typeface="Arial Black"/>
                <a:sym typeface="Arial Black"/>
              </a:defRPr>
            </a:pPr>
            <a:r>
              <a:t>Major defects/page</a:t>
            </a:r>
            <a:endParaRPr sz="1800">
              <a:ln w="6160">
                <a:solidFill>
                  <a:srgbClr val="000000"/>
                </a:solidFill>
              </a:ln>
            </a:endParaRPr>
          </a:p>
          <a:p>
            <a:pPr defTabSz="1001369">
              <a:defRPr b="0" sz="2300">
                <a:ln w="7700">
                  <a:solidFill>
                    <a:srgbClr val="000000"/>
                  </a:solidFill>
                </a:ln>
                <a:latin typeface="Arial Black"/>
                <a:ea typeface="Arial Black"/>
                <a:cs typeface="Arial Black"/>
                <a:sym typeface="Arial Black"/>
              </a:defRPr>
            </a:pPr>
            <a:r>
              <a:t>on 1st Quality Control</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2" name="EXAMPLE OF…"/>
          <p:cNvSpPr txBox="1"/>
          <p:nvPr>
            <p:ph type="title"/>
          </p:nvPr>
        </p:nvSpPr>
        <p:spPr>
          <a:prstGeom prst="rect">
            <a:avLst/>
          </a:prstGeom>
        </p:spPr>
        <p:txBody>
          <a:bodyPr/>
          <a:lstStyle/>
          <a:p>
            <a:pPr defTabSz="373887">
              <a:defRPr sz="5119"/>
            </a:pPr>
            <a:r>
              <a:t>EXAMPLE OF</a:t>
            </a:r>
          </a:p>
          <a:p>
            <a:pPr defTabSz="373887">
              <a:defRPr sz="5119"/>
            </a:pPr>
            <a:r>
              <a:t>BANK ‘CHANGE PROCESS’</a:t>
            </a:r>
          </a:p>
          <a:p>
            <a:pPr defTabSz="373887">
              <a:defRPr sz="5119"/>
            </a:pPr>
            <a:r>
              <a:t>BOARD LEVEL</a:t>
            </a:r>
          </a:p>
          <a:p>
            <a:pPr defTabSz="373887">
              <a:defRPr sz="5119"/>
            </a:pPr>
            <a:r>
              <a:t>‘VALUES’ AND ‘STRATEGIES’</a:t>
            </a:r>
          </a:p>
        </p:txBody>
      </p:sp>
      <p:sp>
        <p:nvSpPr>
          <p:cNvPr id="68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85" name="SIMPLE BASIC DIAGRAM VALUES STRATEGIES COSTS 2019-01-18 at 07.43.59.png.pdf" descr="SIMPLE BASIC DIAGRAM VALUES STRATEGIES COSTS 2019-01-18 at 07.43.59.png.pdf"/>
          <p:cNvPicPr>
            <a:picLocks noChangeAspect="1"/>
          </p:cNvPicPr>
          <p:nvPr/>
        </p:nvPicPr>
        <p:blipFill>
          <a:blip r:embed="rId2">
            <a:extLst/>
          </a:blip>
          <a:stretch>
            <a:fillRect/>
          </a:stretch>
        </p:blipFill>
        <p:spPr>
          <a:xfrm rot="5400000">
            <a:off x="1332698" y="-1457069"/>
            <a:ext cx="8813226" cy="12465114"/>
          </a:xfrm>
          <a:prstGeom prst="rect">
            <a:avLst/>
          </a:prstGeom>
          <a:ln w="12700">
            <a:miter lim="400000"/>
          </a:ln>
        </p:spPr>
      </p:pic>
      <p:sp>
        <p:nvSpPr>
          <p:cNvPr id="686" name="Example of Change Process Values and Strategies"/>
          <p:cNvSpPr txBox="1"/>
          <p:nvPr>
            <p:ph type="title"/>
          </p:nvPr>
        </p:nvSpPr>
        <p:spPr>
          <a:xfrm>
            <a:off x="952500" y="254000"/>
            <a:ext cx="11099800" cy="1161389"/>
          </a:xfrm>
          <a:prstGeom prst="rect">
            <a:avLst/>
          </a:prstGeom>
        </p:spPr>
        <p:txBody>
          <a:bodyPr/>
          <a:lstStyle>
            <a:lvl1pPr defTabSz="268731">
              <a:defRPr sz="3600"/>
            </a:lvl1pPr>
          </a:lstStyle>
          <a:p>
            <a:pPr/>
            <a:r>
              <a:t>Example of Change Process Values and Strategies</a:t>
            </a:r>
          </a:p>
        </p:txBody>
      </p:sp>
      <p:sp>
        <p:nvSpPr>
          <p:cNvPr id="687" name="Slide Number"/>
          <p:cNvSpPr txBox="1"/>
          <p:nvPr>
            <p:ph type="sldNum" sz="quarter" idx="2"/>
          </p:nvPr>
        </p:nvSpPr>
        <p:spPr>
          <a:xfrm>
            <a:off x="6328883" y="9296400"/>
            <a:ext cx="34026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9" name="Quantifying ‘Business Effectiveness’: a Scale"/>
          <p:cNvSpPr txBox="1"/>
          <p:nvPr>
            <p:ph type="title"/>
          </p:nvPr>
        </p:nvSpPr>
        <p:spPr>
          <a:xfrm>
            <a:off x="952500" y="254000"/>
            <a:ext cx="11099800" cy="915816"/>
          </a:xfrm>
          <a:prstGeom prst="rect">
            <a:avLst/>
          </a:prstGeom>
        </p:spPr>
        <p:txBody>
          <a:bodyPr/>
          <a:lstStyle>
            <a:lvl1pPr defTabSz="303783">
              <a:defRPr sz="4100"/>
            </a:lvl1pPr>
          </a:lstStyle>
          <a:p>
            <a:pPr/>
            <a:r>
              <a:t>Quantifying ‘Business Effectiveness’: a Scale</a:t>
            </a:r>
          </a:p>
        </p:txBody>
      </p:sp>
      <p:sp>
        <p:nvSpPr>
          <p:cNvPr id="690" name="Body"/>
          <p:cNvSpPr txBox="1"/>
          <p:nvPr>
            <p:ph type="body" idx="1"/>
          </p:nvPr>
        </p:nvSpPr>
        <p:spPr>
          <a:prstGeom prst="rect">
            <a:avLst/>
          </a:prstGeom>
        </p:spPr>
        <p:txBody>
          <a:bodyPr/>
          <a:lstStyle/>
          <a:p>
            <a:pPr/>
          </a:p>
        </p:txBody>
      </p:sp>
      <p:pic>
        <p:nvPicPr>
          <p:cNvPr id="691" name="Business Effectiveness value with Scale Detail.png" descr="Business Effectiveness value with Scale Detail.png"/>
          <p:cNvPicPr>
            <a:picLocks noChangeAspect="1"/>
          </p:cNvPicPr>
          <p:nvPr/>
        </p:nvPicPr>
        <p:blipFill>
          <a:blip r:embed="rId2">
            <a:extLst/>
          </a:blip>
          <a:stretch>
            <a:fillRect/>
          </a:stretch>
        </p:blipFill>
        <p:spPr>
          <a:xfrm>
            <a:off x="0" y="1149350"/>
            <a:ext cx="15139811" cy="8678779"/>
          </a:xfrm>
          <a:prstGeom prst="rect">
            <a:avLst/>
          </a:prstGeom>
          <a:ln w="12700">
            <a:miter lim="400000"/>
          </a:ln>
        </p:spPr>
      </p:pic>
      <p:sp>
        <p:nvSpPr>
          <p:cNvPr id="692" name="Slide Number"/>
          <p:cNvSpPr txBox="1"/>
          <p:nvPr>
            <p:ph type="sldNum" sz="quarter" idx="2"/>
          </p:nvPr>
        </p:nvSpPr>
        <p:spPr>
          <a:xfrm>
            <a:off x="6328883" y="9296400"/>
            <a:ext cx="34026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 name="Footer Placeholder 4"/>
          <p:cNvSpPr txBox="1"/>
          <p:nvPr/>
        </p:nvSpPr>
        <p:spPr>
          <a:xfrm>
            <a:off x="4443306" y="9114112"/>
            <a:ext cx="4118188"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650240">
              <a:defRPr b="0" sz="1600">
                <a:solidFill>
                  <a:srgbClr val="888888"/>
                </a:solidFill>
                <a:latin typeface="Calibri"/>
                <a:ea typeface="Calibri"/>
                <a:cs typeface="Calibri"/>
                <a:sym typeface="Calibri"/>
              </a:defRPr>
            </a:lvl1pPr>
          </a:lstStyle>
          <a:p>
            <a:pPr/>
            <a:r>
              <a:t>© Gilb.com</a:t>
            </a:r>
          </a:p>
        </p:txBody>
      </p:sp>
      <p:sp>
        <p:nvSpPr>
          <p:cNvPr id="360" name="Title 1"/>
          <p:cNvSpPr txBox="1"/>
          <p:nvPr>
            <p:ph type="title"/>
          </p:nvPr>
        </p:nvSpPr>
        <p:spPr>
          <a:xfrm>
            <a:off x="650239" y="390596"/>
            <a:ext cx="7779785" cy="1465096"/>
          </a:xfrm>
          <a:prstGeom prst="rect">
            <a:avLst/>
          </a:prstGeom>
        </p:spPr>
        <p:txBody>
          <a:bodyPr/>
          <a:lstStyle/>
          <a:p>
            <a:pPr/>
            <a:r>
              <a:t>Defining ‘Agile’</a:t>
            </a:r>
          </a:p>
        </p:txBody>
      </p:sp>
      <p:sp>
        <p:nvSpPr>
          <p:cNvPr id="361" name="Content Placeholder 2"/>
          <p:cNvSpPr txBox="1"/>
          <p:nvPr>
            <p:ph type="body" sz="half" idx="1"/>
          </p:nvPr>
        </p:nvSpPr>
        <p:spPr>
          <a:xfrm>
            <a:off x="719108" y="2346691"/>
            <a:ext cx="7779785" cy="6436927"/>
          </a:xfrm>
          <a:prstGeom prst="rect">
            <a:avLst/>
          </a:prstGeom>
        </p:spPr>
        <p:txBody>
          <a:bodyPr/>
          <a:lstStyle/>
          <a:p>
            <a:pPr marL="379475" indent="-379475" defTabSz="539699">
              <a:lnSpc>
                <a:spcPct val="80000"/>
              </a:lnSpc>
              <a:spcBef>
                <a:spcPts val="500"/>
              </a:spcBef>
              <a:defRPr sz="3652"/>
            </a:pPr>
            <a:r>
              <a:t>“Any set of tactics that </a:t>
            </a:r>
            <a:r>
              <a:rPr b="1"/>
              <a:t>enable a prioritised stream of useful results</a:t>
            </a:r>
            <a:r>
              <a:rPr i="1"/>
              <a:t>, in spite of a changing environment”</a:t>
            </a:r>
            <a:r>
              <a:t> 		</a:t>
            </a:r>
          </a:p>
          <a:p>
            <a:pPr lvl="3" marL="1401142" indent="-262714" defTabSz="539699">
              <a:lnSpc>
                <a:spcPct val="80000"/>
              </a:lnSpc>
              <a:spcBef>
                <a:spcPts val="300"/>
              </a:spcBef>
              <a:defRPr sz="1494"/>
            </a:pPr>
          </a:p>
          <a:p>
            <a:pPr lvl="3" marL="1401142" indent="-262714" defTabSz="539699">
              <a:lnSpc>
                <a:spcPct val="80000"/>
              </a:lnSpc>
              <a:spcBef>
                <a:spcPts val="300"/>
              </a:spcBef>
              <a:defRPr sz="1494"/>
            </a:pPr>
            <a:r>
              <a:t>TsG 7 June 2013, for UK Bank Board (SLC)</a:t>
            </a:r>
          </a:p>
          <a:p>
            <a:pPr marL="379475" indent="-379475" defTabSz="539699">
              <a:lnSpc>
                <a:spcPct val="80000"/>
              </a:lnSpc>
              <a:spcBef>
                <a:spcPts val="500"/>
              </a:spcBef>
              <a:defRPr sz="2324"/>
            </a:pPr>
          </a:p>
          <a:p>
            <a:pPr marL="379475" indent="-379475" defTabSz="539699">
              <a:lnSpc>
                <a:spcPct val="80000"/>
              </a:lnSpc>
              <a:spcBef>
                <a:spcPts val="500"/>
              </a:spcBef>
              <a:defRPr sz="2324"/>
            </a:pPr>
            <a:r>
              <a:t>A focus on ‘Agile’, </a:t>
            </a:r>
          </a:p>
          <a:p>
            <a:pPr lvl="1" marL="758951" indent="-379475" defTabSz="539699">
              <a:lnSpc>
                <a:spcPct val="80000"/>
              </a:lnSpc>
              <a:spcBef>
                <a:spcPts val="500"/>
              </a:spcBef>
              <a:buChar char="•"/>
              <a:defRPr sz="2324"/>
            </a:pPr>
            <a:r>
              <a:t>is the </a:t>
            </a:r>
            <a:r>
              <a:rPr b="1" i="1"/>
              <a:t>wrong</a:t>
            </a:r>
            <a:r>
              <a:rPr b="1"/>
              <a:t> level of </a:t>
            </a:r>
            <a:r>
              <a:rPr b="1" i="1" u="sng"/>
              <a:t>focus</a:t>
            </a:r>
            <a:r>
              <a:rPr b="1"/>
              <a:t>.</a:t>
            </a:r>
            <a:endParaRPr b="1"/>
          </a:p>
          <a:p>
            <a:pPr lvl="1" marL="695705" indent="-316229" defTabSz="539699">
              <a:lnSpc>
                <a:spcPct val="80000"/>
              </a:lnSpc>
              <a:spcBef>
                <a:spcPts val="500"/>
              </a:spcBef>
              <a:defRPr sz="1992"/>
            </a:pPr>
            <a:r>
              <a:t>Using agile tactics that ‘work’, is a good idea.</a:t>
            </a:r>
          </a:p>
          <a:p>
            <a:pPr marL="379475" indent="-379475" defTabSz="539699">
              <a:lnSpc>
                <a:spcPct val="80000"/>
              </a:lnSpc>
              <a:spcBef>
                <a:spcPts val="500"/>
              </a:spcBef>
              <a:defRPr sz="2324"/>
            </a:pPr>
            <a:endParaRPr sz="1992"/>
          </a:p>
          <a:p>
            <a:pPr marL="379475" indent="-379475" defTabSz="539699">
              <a:lnSpc>
                <a:spcPct val="80000"/>
              </a:lnSpc>
              <a:spcBef>
                <a:spcPts val="500"/>
              </a:spcBef>
              <a:defRPr sz="2324"/>
            </a:pPr>
            <a:endParaRPr sz="1992"/>
          </a:p>
          <a:p>
            <a:pPr marL="379475" indent="-379475" defTabSz="539699">
              <a:lnSpc>
                <a:spcPct val="80000"/>
              </a:lnSpc>
              <a:spcBef>
                <a:spcPts val="500"/>
              </a:spcBef>
              <a:defRPr sz="2324"/>
            </a:pPr>
            <a:r>
              <a:rPr b="1"/>
              <a:t>Focus on </a:t>
            </a:r>
            <a:r>
              <a:rPr b="1" i="1"/>
              <a:t>results</a:t>
            </a:r>
            <a:r>
              <a:t>, no matter what</a:t>
            </a:r>
          </a:p>
          <a:p>
            <a:pPr marL="379475" indent="-379475" defTabSz="539699">
              <a:lnSpc>
                <a:spcPct val="80000"/>
              </a:lnSpc>
              <a:spcBef>
                <a:spcPts val="500"/>
              </a:spcBef>
              <a:defRPr sz="2324"/>
            </a:pPr>
          </a:p>
          <a:p>
            <a:pPr marL="379475" indent="-379475" defTabSz="539699">
              <a:lnSpc>
                <a:spcPct val="80000"/>
              </a:lnSpc>
              <a:spcBef>
                <a:spcPts val="500"/>
              </a:spcBef>
              <a:defRPr sz="2324"/>
            </a:pPr>
            <a:r>
              <a:t>Agile ‘means’, to improve the results ‘ends’,</a:t>
            </a:r>
          </a:p>
          <a:p>
            <a:pPr marL="379475" indent="-379475" defTabSz="539699">
              <a:lnSpc>
                <a:spcPct val="80000"/>
              </a:lnSpc>
              <a:spcBef>
                <a:spcPts val="500"/>
              </a:spcBef>
              <a:defRPr sz="2324"/>
            </a:pPr>
            <a:r>
              <a:t>are only as good as the improvement </a:t>
            </a:r>
          </a:p>
          <a:p>
            <a:pPr lvl="1" marL="758951" indent="-379475" defTabSz="539699">
              <a:lnSpc>
                <a:spcPct val="80000"/>
              </a:lnSpc>
              <a:spcBef>
                <a:spcPts val="500"/>
              </a:spcBef>
              <a:buChar char="•"/>
              <a:defRPr sz="2324"/>
            </a:pPr>
            <a:r>
              <a:t>in results </a:t>
            </a:r>
          </a:p>
          <a:p>
            <a:pPr lvl="2" marL="1138427" indent="-379475" defTabSz="539699">
              <a:lnSpc>
                <a:spcPct val="80000"/>
              </a:lnSpc>
              <a:spcBef>
                <a:spcPts val="500"/>
              </a:spcBef>
              <a:defRPr sz="2324"/>
            </a:pPr>
            <a:r>
              <a:t>that are a consequence of using agile.</a:t>
            </a:r>
          </a:p>
        </p:txBody>
      </p:sp>
      <p:pic>
        <p:nvPicPr>
          <p:cNvPr id="362" name="Content Placeholder 7" descr="Content Placeholder 7"/>
          <p:cNvPicPr>
            <a:picLocks noChangeAspect="1"/>
          </p:cNvPicPr>
          <p:nvPr/>
        </p:nvPicPr>
        <p:blipFill>
          <a:blip r:embed="rId3">
            <a:extLst/>
          </a:blip>
          <a:stretch>
            <a:fillRect/>
          </a:stretch>
        </p:blipFill>
        <p:spPr>
          <a:xfrm>
            <a:off x="9209707" y="2838429"/>
            <a:ext cx="3626934" cy="2767268"/>
          </a:xfrm>
          <a:prstGeom prst="rect">
            <a:avLst/>
          </a:prstGeom>
          <a:ln w="12700">
            <a:miter lim="400000"/>
          </a:ln>
        </p:spPr>
      </p:pic>
      <p:sp>
        <p:nvSpPr>
          <p:cNvPr id="363" name="Slide Number Placeholder 5"/>
          <p:cNvSpPr txBox="1"/>
          <p:nvPr>
            <p:ph type="sldNum" sz="quarter" idx="2"/>
          </p:nvPr>
        </p:nvSpPr>
        <p:spPr>
          <a:xfrm>
            <a:off x="12105250" y="9114112"/>
            <a:ext cx="249310" cy="37134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64" name="Smidig =…"/>
          <p:cNvSpPr txBox="1"/>
          <p:nvPr/>
        </p:nvSpPr>
        <p:spPr>
          <a:xfrm>
            <a:off x="8768723" y="60120"/>
            <a:ext cx="3696209" cy="1807996"/>
          </a:xfrm>
          <a:prstGeom prst="rect">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0" sz="2200">
                <a:solidFill>
                  <a:srgbClr val="FFFFFF"/>
                </a:solidFill>
                <a:latin typeface="+mn-lt"/>
                <a:ea typeface="+mn-ea"/>
                <a:cs typeface="+mn-cs"/>
                <a:sym typeface="Helvetica Neue Medium"/>
              </a:defRPr>
            </a:pPr>
            <a:r>
              <a:t>Smidig = </a:t>
            </a:r>
          </a:p>
          <a:p>
            <a:pPr>
              <a:defRPr b="0" sz="2200">
                <a:solidFill>
                  <a:srgbClr val="FFFFFF"/>
                </a:solidFill>
                <a:latin typeface="+mn-lt"/>
                <a:ea typeface="+mn-ea"/>
                <a:cs typeface="+mn-cs"/>
                <a:sym typeface="Helvetica Neue Medium"/>
              </a:defRPr>
            </a:pPr>
            <a:r>
              <a:t>Alle tiltak som muliggjør</a:t>
            </a:r>
          </a:p>
          <a:p>
            <a:pPr>
              <a:defRPr b="0" sz="2200">
                <a:solidFill>
                  <a:srgbClr val="FFFFFF"/>
                </a:solidFill>
                <a:latin typeface="+mn-lt"/>
                <a:ea typeface="+mn-ea"/>
                <a:cs typeface="+mn-cs"/>
                <a:sym typeface="Helvetica Neue Medium"/>
              </a:defRPr>
            </a:pPr>
            <a:r>
              <a:t>høye prioriterte resultater</a:t>
            </a:r>
          </a:p>
          <a:p>
            <a:pPr>
              <a:defRPr b="0" sz="2200">
                <a:solidFill>
                  <a:srgbClr val="FFFFFF"/>
                </a:solidFill>
                <a:latin typeface="+mn-lt"/>
                <a:ea typeface="+mn-ea"/>
                <a:cs typeface="+mn-cs"/>
                <a:sym typeface="Helvetica Neue Medium"/>
              </a:defRPr>
            </a:pPr>
            <a:r>
              <a:t>til tross for</a:t>
            </a:r>
          </a:p>
          <a:p>
            <a:pPr>
              <a:defRPr b="0" sz="2200">
                <a:solidFill>
                  <a:srgbClr val="FFFFFF"/>
                </a:solidFill>
                <a:latin typeface="+mn-lt"/>
                <a:ea typeface="+mn-ea"/>
                <a:cs typeface="+mn-cs"/>
                <a:sym typeface="Helvetica Neue Medium"/>
              </a:defRPr>
            </a:pPr>
            <a:r>
              <a:t>stadige endringer i alt mulig</a:t>
            </a:r>
          </a:p>
        </p:txBody>
      </p:sp>
      <p:sp>
        <p:nvSpPr>
          <p:cNvPr id="365" name="m.a.o.…"/>
          <p:cNvSpPr txBox="1"/>
          <p:nvPr/>
        </p:nvSpPr>
        <p:spPr>
          <a:xfrm>
            <a:off x="8022080" y="5598637"/>
            <a:ext cx="4839793" cy="3522496"/>
          </a:xfrm>
          <a:prstGeom prst="rect">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0" sz="2200">
                <a:solidFill>
                  <a:srgbClr val="FFFFFF"/>
                </a:solidFill>
                <a:latin typeface="+mn-lt"/>
                <a:ea typeface="+mn-ea"/>
                <a:cs typeface="+mn-cs"/>
                <a:sym typeface="Helvetica Neue Medium"/>
              </a:defRPr>
            </a:pPr>
            <a:r>
              <a:t>m.a.o.</a:t>
            </a:r>
          </a:p>
          <a:p>
            <a:pPr>
              <a:defRPr b="0" sz="2200">
                <a:solidFill>
                  <a:srgbClr val="FFFFFF"/>
                </a:solidFill>
                <a:latin typeface="+mn-lt"/>
                <a:ea typeface="+mn-ea"/>
                <a:cs typeface="+mn-cs"/>
                <a:sym typeface="Helvetica Neue Medium"/>
              </a:defRPr>
            </a:pPr>
            <a:r>
              <a:t>Smidige metoder er bare ett </a:t>
            </a:r>
            <a:r>
              <a:rPr i="1" u="sng">
                <a:latin typeface="Helvetica Neue"/>
                <a:ea typeface="Helvetica Neue"/>
                <a:cs typeface="Helvetica Neue"/>
                <a:sym typeface="Helvetica Neue"/>
              </a:rPr>
              <a:t>middel</a:t>
            </a:r>
            <a:r>
              <a:t>,</a:t>
            </a:r>
          </a:p>
          <a:p>
            <a:pPr>
              <a:defRPr b="0" sz="2200">
                <a:solidFill>
                  <a:srgbClr val="FFFFFF"/>
                </a:solidFill>
                <a:latin typeface="+mn-lt"/>
                <a:ea typeface="+mn-ea"/>
                <a:cs typeface="+mn-cs"/>
                <a:sym typeface="Helvetica Neue Medium"/>
              </a:defRPr>
            </a:pPr>
            <a:r>
              <a:t>blant mange, </a:t>
            </a:r>
          </a:p>
          <a:p>
            <a:pPr>
              <a:defRPr b="0" sz="2200">
                <a:solidFill>
                  <a:srgbClr val="FFFFFF"/>
                </a:solidFill>
                <a:latin typeface="+mn-lt"/>
                <a:ea typeface="+mn-ea"/>
                <a:cs typeface="+mn-cs"/>
                <a:sym typeface="Helvetica Neue Medium"/>
              </a:defRPr>
            </a:pPr>
            <a:r>
              <a:t>for å levere prosjekt-resultater.</a:t>
            </a:r>
          </a:p>
          <a:p>
            <a:pPr>
              <a:defRPr b="0" sz="2200">
                <a:solidFill>
                  <a:srgbClr val="FFFFFF"/>
                </a:solidFill>
                <a:latin typeface="+mn-lt"/>
                <a:ea typeface="+mn-ea"/>
                <a:cs typeface="+mn-cs"/>
                <a:sym typeface="Helvetica Neue Medium"/>
              </a:defRPr>
            </a:pPr>
          </a:p>
          <a:p>
            <a:pPr>
              <a:defRPr b="0" sz="2200">
                <a:solidFill>
                  <a:srgbClr val="FFFFFF"/>
                </a:solidFill>
                <a:latin typeface="+mn-lt"/>
                <a:ea typeface="+mn-ea"/>
                <a:cs typeface="+mn-cs"/>
                <a:sym typeface="Helvetica Neue Medium"/>
              </a:defRPr>
            </a:pPr>
            <a:r>
              <a:t>de skal bare brukes </a:t>
            </a:r>
          </a:p>
          <a:p>
            <a:pPr>
              <a:defRPr b="0" sz="2200">
                <a:solidFill>
                  <a:srgbClr val="FFFFFF"/>
                </a:solidFill>
                <a:latin typeface="+mn-lt"/>
                <a:ea typeface="+mn-ea"/>
                <a:cs typeface="+mn-cs"/>
                <a:sym typeface="Helvetica Neue Medium"/>
              </a:defRPr>
            </a:pPr>
            <a:r>
              <a:t>når de gir ‘nytteverdi’:  -</a:t>
            </a:r>
          </a:p>
          <a:p>
            <a:pPr>
              <a:defRPr b="0" sz="2200">
                <a:solidFill>
                  <a:srgbClr val="FFFFFF"/>
                </a:solidFill>
                <a:latin typeface="+mn-lt"/>
                <a:ea typeface="+mn-ea"/>
                <a:cs typeface="+mn-cs"/>
                <a:sym typeface="Helvetica Neue Medium"/>
              </a:defRPr>
            </a:pPr>
          </a:p>
          <a:p>
            <a:pPr>
              <a:defRPr b="0" sz="2200">
                <a:solidFill>
                  <a:srgbClr val="FFFFFF"/>
                </a:solidFill>
                <a:latin typeface="+mn-lt"/>
                <a:ea typeface="+mn-ea"/>
                <a:cs typeface="+mn-cs"/>
                <a:sym typeface="Helvetica Neue Medium"/>
              </a:defRPr>
            </a:pPr>
            <a:r>
              <a:t>ikke ‘alltid’ i alle prosjekter</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4" name="Specifying Numeric Objectives for ‘Business Effectiveness’"/>
          <p:cNvSpPr txBox="1"/>
          <p:nvPr>
            <p:ph type="title"/>
          </p:nvPr>
        </p:nvSpPr>
        <p:spPr>
          <a:xfrm>
            <a:off x="731174" y="97895"/>
            <a:ext cx="11542452" cy="826177"/>
          </a:xfrm>
          <a:prstGeom prst="rect">
            <a:avLst/>
          </a:prstGeom>
        </p:spPr>
        <p:txBody>
          <a:bodyPr/>
          <a:lstStyle>
            <a:lvl1pPr defTabSz="239522">
              <a:defRPr sz="3200"/>
            </a:lvl1pPr>
          </a:lstStyle>
          <a:p>
            <a:pPr/>
            <a:r>
              <a:t>Specifying Numeric Objectives for ‘Business Effectiveness’</a:t>
            </a:r>
          </a:p>
        </p:txBody>
      </p:sp>
      <p:sp>
        <p:nvSpPr>
          <p:cNvPr id="695" name="Body"/>
          <p:cNvSpPr txBox="1"/>
          <p:nvPr>
            <p:ph type="body" idx="1"/>
          </p:nvPr>
        </p:nvSpPr>
        <p:spPr>
          <a:prstGeom prst="rect">
            <a:avLst/>
          </a:prstGeom>
        </p:spPr>
        <p:txBody>
          <a:bodyPr/>
          <a:lstStyle/>
          <a:p>
            <a:pPr/>
          </a:p>
        </p:txBody>
      </p:sp>
      <p:pic>
        <p:nvPicPr>
          <p:cNvPr id="696" name="Business Effectivess summary.png" descr="Business Effectivess summary.png"/>
          <p:cNvPicPr>
            <a:picLocks noChangeAspect="1"/>
          </p:cNvPicPr>
          <p:nvPr/>
        </p:nvPicPr>
        <p:blipFill>
          <a:blip r:embed="rId2">
            <a:extLst/>
          </a:blip>
          <a:stretch>
            <a:fillRect/>
          </a:stretch>
        </p:blipFill>
        <p:spPr>
          <a:xfrm>
            <a:off x="-2" y="1024028"/>
            <a:ext cx="13004803" cy="5803903"/>
          </a:xfrm>
          <a:prstGeom prst="rect">
            <a:avLst/>
          </a:prstGeom>
          <a:ln w="12700">
            <a:miter lim="400000"/>
          </a:ln>
        </p:spPr>
      </p:pic>
      <p:sp>
        <p:nvSpPr>
          <p:cNvPr id="697" name="Slide Number"/>
          <p:cNvSpPr txBox="1"/>
          <p:nvPr>
            <p:ph type="sldNum" sz="quarter" idx="2"/>
          </p:nvPr>
        </p:nvSpPr>
        <p:spPr>
          <a:xfrm>
            <a:off x="6328883" y="9296400"/>
            <a:ext cx="34026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98" name="Line" descr="Line"/>
          <p:cNvPicPr>
            <a:picLocks noChangeAspect="1"/>
          </p:cNvPicPr>
          <p:nvPr/>
        </p:nvPicPr>
        <p:blipFill>
          <a:blip r:embed="rId3">
            <a:extLst/>
          </a:blip>
          <a:stretch>
            <a:fillRect/>
          </a:stretch>
        </p:blipFill>
        <p:spPr>
          <a:xfrm rot="18900000">
            <a:off x="1154025" y="6818894"/>
            <a:ext cx="1897653" cy="457905"/>
          </a:xfrm>
          <a:prstGeom prst="rect">
            <a:avLst/>
          </a:prstGeom>
          <a:ln w="12700">
            <a:miter lim="400000"/>
          </a:ln>
        </p:spPr>
      </p:pic>
      <p:pic>
        <p:nvPicPr>
          <p:cNvPr id="699" name="Line" descr="Line"/>
          <p:cNvPicPr>
            <a:picLocks noChangeAspect="1"/>
          </p:cNvPicPr>
          <p:nvPr/>
        </p:nvPicPr>
        <p:blipFill>
          <a:blip r:embed="rId4">
            <a:extLst/>
          </a:blip>
          <a:stretch>
            <a:fillRect/>
          </a:stretch>
        </p:blipFill>
        <p:spPr>
          <a:xfrm rot="7012267">
            <a:off x="4572865" y="1732114"/>
            <a:ext cx="1560039" cy="457905"/>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1" name="A Value Decision Table"/>
          <p:cNvSpPr txBox="1"/>
          <p:nvPr>
            <p:ph type="title"/>
          </p:nvPr>
        </p:nvSpPr>
        <p:spPr>
          <a:xfrm>
            <a:off x="952500" y="254000"/>
            <a:ext cx="4168157" cy="1052368"/>
          </a:xfrm>
          <a:prstGeom prst="rect">
            <a:avLst/>
          </a:prstGeom>
        </p:spPr>
        <p:txBody>
          <a:bodyPr/>
          <a:lstStyle>
            <a:lvl1pPr defTabSz="224040">
              <a:defRPr sz="3055"/>
            </a:lvl1pPr>
          </a:lstStyle>
          <a:p>
            <a:pPr/>
            <a:r>
              <a:t>A Value Decision Table</a:t>
            </a:r>
          </a:p>
        </p:txBody>
      </p:sp>
      <p:sp>
        <p:nvSpPr>
          <p:cNvPr id="702" name="helps us analyse…"/>
          <p:cNvSpPr txBox="1"/>
          <p:nvPr>
            <p:ph type="body" sz="half" idx="1"/>
          </p:nvPr>
        </p:nvSpPr>
        <p:spPr>
          <a:xfrm>
            <a:off x="512615" y="1288908"/>
            <a:ext cx="4740809" cy="7588392"/>
          </a:xfrm>
          <a:prstGeom prst="rect">
            <a:avLst/>
          </a:prstGeom>
        </p:spPr>
        <p:txBody>
          <a:bodyPr/>
          <a:lstStyle/>
          <a:p>
            <a:pPr marL="309016" indent="-309016" defTabSz="406135">
              <a:spcBef>
                <a:spcPts val="2900"/>
              </a:spcBef>
              <a:defRPr b="1" sz="2200"/>
            </a:pPr>
            <a:r>
              <a:t>helps us analyse</a:t>
            </a:r>
          </a:p>
          <a:p>
            <a:pPr lvl="1" marL="618032" indent="-309016" defTabSz="406135">
              <a:spcBef>
                <a:spcPts val="2900"/>
              </a:spcBef>
              <a:defRPr b="1" sz="2200"/>
            </a:pPr>
            <a:r>
              <a:t>how good any strategy is expected to be</a:t>
            </a:r>
          </a:p>
          <a:p>
            <a:pPr lvl="1" marL="618032" indent="-309016" defTabSz="406135">
              <a:spcBef>
                <a:spcPts val="2900"/>
              </a:spcBef>
              <a:defRPr b="1" sz="2200"/>
            </a:pPr>
            <a:r>
              <a:t>for meeting our entire set of critical objectives</a:t>
            </a:r>
          </a:p>
          <a:p>
            <a:pPr lvl="1" marL="618032" indent="-309016" defTabSz="406135">
              <a:spcBef>
                <a:spcPts val="2900"/>
              </a:spcBef>
              <a:defRPr b="1" sz="2200"/>
            </a:pPr>
            <a:r>
              <a:t>so, we can ‘prioritize’ based on effectiveness</a:t>
            </a:r>
          </a:p>
          <a:p>
            <a:pPr lvl="1" marL="618032" indent="-309016" defTabSz="406135">
              <a:spcBef>
                <a:spcPts val="2900"/>
              </a:spcBef>
              <a:defRPr b="1" sz="2200"/>
            </a:pPr>
            <a:r>
              <a:t>and by adding budgets, we can base decisions on Cost-Effectiveness</a:t>
            </a:r>
          </a:p>
          <a:p>
            <a:pPr lvl="1" marL="618032" indent="-309016" defTabSz="406135">
              <a:spcBef>
                <a:spcPts val="2900"/>
              </a:spcBef>
              <a:defRPr b="1" sz="2200"/>
            </a:pPr>
            <a:r>
              <a:t>Helps us decompose to agile value delivery steps</a:t>
            </a:r>
          </a:p>
          <a:p>
            <a:pPr lvl="1" marL="618032" indent="-309016" defTabSz="406135">
              <a:spcBef>
                <a:spcPts val="2900"/>
              </a:spcBef>
              <a:defRPr b="1" sz="2200"/>
            </a:pPr>
            <a:r>
              <a:t>Can be used to get step value feedback measurement, and ‘be agile’ if necessary</a:t>
            </a:r>
          </a:p>
        </p:txBody>
      </p:sp>
      <p:pic>
        <p:nvPicPr>
          <p:cNvPr id="703" name="table stru export as pdf.pdf" descr="table stru export as pdf.pdf"/>
          <p:cNvPicPr>
            <a:picLocks noChangeAspect="1"/>
          </p:cNvPicPr>
          <p:nvPr/>
        </p:nvPicPr>
        <p:blipFill>
          <a:blip r:embed="rId2">
            <a:extLst/>
          </a:blip>
          <a:srcRect l="7518" t="17931" r="2985" b="1465"/>
          <a:stretch>
            <a:fillRect/>
          </a:stretch>
        </p:blipFill>
        <p:spPr>
          <a:xfrm>
            <a:off x="5339039" y="199731"/>
            <a:ext cx="7614144" cy="9610592"/>
          </a:xfrm>
          <a:prstGeom prst="rect">
            <a:avLst/>
          </a:prstGeom>
          <a:ln w="12700">
            <a:miter lim="400000"/>
          </a:ln>
        </p:spPr>
      </p:pic>
      <p:sp>
        <p:nvSpPr>
          <p:cNvPr id="704" name="Slide Number"/>
          <p:cNvSpPr txBox="1"/>
          <p:nvPr>
            <p:ph type="sldNum" sz="quarter" idx="2"/>
          </p:nvPr>
        </p:nvSpPr>
        <p:spPr>
          <a:xfrm>
            <a:off x="6328883" y="9296400"/>
            <a:ext cx="34026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6" name="Slide Number"/>
          <p:cNvSpPr txBox="1"/>
          <p:nvPr>
            <p:ph type="sldNum" sz="quarter" idx="2"/>
          </p:nvPr>
        </p:nvSpPr>
        <p:spPr>
          <a:xfrm>
            <a:off x="6328883" y="9296400"/>
            <a:ext cx="34026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07" name="Screenshot 2019-01-24 at 09.05.23.png" descr="Screenshot 2019-01-24 at 09.05.23.png"/>
          <p:cNvPicPr>
            <a:picLocks noChangeAspect="1"/>
          </p:cNvPicPr>
          <p:nvPr/>
        </p:nvPicPr>
        <p:blipFill>
          <a:blip r:embed="rId2">
            <a:extLst/>
          </a:blip>
          <a:stretch>
            <a:fillRect/>
          </a:stretch>
        </p:blipFill>
        <p:spPr>
          <a:xfrm>
            <a:off x="0" y="428729"/>
            <a:ext cx="13004800" cy="8896143"/>
          </a:xfrm>
          <a:prstGeom prst="rect">
            <a:avLst/>
          </a:prstGeom>
          <a:ln w="12700">
            <a:miter lim="400000"/>
          </a:ln>
        </p:spPr>
      </p:pic>
      <p:sp>
        <p:nvSpPr>
          <p:cNvPr id="708" name="notice how ‘bank’ these requirements are !"/>
          <p:cNvSpPr txBox="1"/>
          <p:nvPr/>
        </p:nvSpPr>
        <p:spPr>
          <a:xfrm>
            <a:off x="851069" y="7528802"/>
            <a:ext cx="5596129" cy="436396"/>
          </a:xfrm>
          <a:prstGeom prst="rect">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2200">
                <a:solidFill>
                  <a:srgbClr val="FFFFFF"/>
                </a:solidFill>
                <a:latin typeface="+mn-lt"/>
                <a:ea typeface="+mn-ea"/>
                <a:cs typeface="+mn-cs"/>
                <a:sym typeface="Helvetica Neue Medium"/>
              </a:defRPr>
            </a:lvl1pPr>
          </a:lstStyle>
          <a:p>
            <a:pPr/>
            <a:r>
              <a:t>notice how ‘bank’ these requirements are !</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0" name="Our Focus is…"/>
          <p:cNvSpPr txBox="1"/>
          <p:nvPr>
            <p:ph type="title"/>
          </p:nvPr>
        </p:nvSpPr>
        <p:spPr>
          <a:prstGeom prst="rect">
            <a:avLst/>
          </a:prstGeom>
        </p:spPr>
        <p:txBody>
          <a:bodyPr/>
          <a:lstStyle/>
          <a:p>
            <a:pPr defTabSz="373886">
              <a:defRPr sz="5100"/>
            </a:pPr>
            <a:r>
              <a:t>Our Focus is</a:t>
            </a:r>
          </a:p>
          <a:p>
            <a:pPr defTabSz="373886">
              <a:defRPr sz="5100"/>
            </a:pPr>
          </a:p>
          <a:p>
            <a:pPr defTabSz="373886">
              <a:defRPr b="1" sz="5100" u="sng">
                <a:latin typeface="Helvetica Neue"/>
                <a:ea typeface="Helvetica Neue"/>
                <a:cs typeface="Helvetica Neue"/>
                <a:sym typeface="Helvetica Neue"/>
              </a:defRPr>
            </a:pPr>
            <a:r>
              <a:t>Values First</a:t>
            </a:r>
          </a:p>
        </p:txBody>
      </p:sp>
      <p:sp>
        <p:nvSpPr>
          <p:cNvPr id="711" name="Body"/>
          <p:cNvSpPr txBox="1"/>
          <p:nvPr>
            <p:ph type="body" sz="quarter" idx="1"/>
          </p:nvPr>
        </p:nvSpPr>
        <p:spPr>
          <a:prstGeom prst="rect">
            <a:avLst/>
          </a:prstGeom>
        </p:spPr>
        <p:txBody>
          <a:bodyPr/>
          <a:lstStyle/>
          <a:p>
            <a:pPr/>
          </a:p>
        </p:txBody>
      </p:sp>
      <p:sp>
        <p:nvSpPr>
          <p:cNvPr id="712" name="Slide Number"/>
          <p:cNvSpPr txBox="1"/>
          <p:nvPr>
            <p:ph type="sldNum" sz="quarter" idx="2"/>
          </p:nvPr>
        </p:nvSpPr>
        <p:spPr>
          <a:xfrm>
            <a:off x="6328883" y="9296400"/>
            <a:ext cx="34026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4" name="Everything will be evaluated on ‘Critical Values delivered’."/>
          <p:cNvSpPr txBox="1"/>
          <p:nvPr>
            <p:ph type="title"/>
          </p:nvPr>
        </p:nvSpPr>
        <p:spPr>
          <a:xfrm>
            <a:off x="952500" y="254000"/>
            <a:ext cx="11099800" cy="936645"/>
          </a:xfrm>
          <a:prstGeom prst="rect">
            <a:avLst/>
          </a:prstGeom>
          <a:solidFill>
            <a:schemeClr val="accent5">
              <a:hueOff val="-82419"/>
              <a:satOff val="-9513"/>
              <a:lumOff val="-16343"/>
            </a:schemeClr>
          </a:solidFill>
        </p:spPr>
        <p:txBody>
          <a:bodyPr/>
          <a:lstStyle/>
          <a:p>
            <a:pPr>
              <a:defRPr sz="2200">
                <a:solidFill>
                  <a:srgbClr val="FFFFFF"/>
                </a:solidFill>
              </a:defRPr>
            </a:pPr>
            <a:r>
              <a:t>Everything</a:t>
            </a:r>
            <a:r>
              <a:t> will be evaluated on ‘Critical Values delivered’.</a:t>
            </a:r>
          </a:p>
        </p:txBody>
      </p:sp>
      <p:sp>
        <p:nvSpPr>
          <p:cNvPr id="715" name="This implies:    (some core strategies for change and improvement)…"/>
          <p:cNvSpPr txBox="1"/>
          <p:nvPr>
            <p:ph type="body" idx="1"/>
          </p:nvPr>
        </p:nvSpPr>
        <p:spPr>
          <a:xfrm>
            <a:off x="441805" y="1506840"/>
            <a:ext cx="12342348" cy="7703903"/>
          </a:xfrm>
          <a:prstGeom prst="rect">
            <a:avLst/>
          </a:prstGeom>
        </p:spPr>
        <p:txBody>
          <a:bodyPr/>
          <a:lstStyle/>
          <a:p>
            <a:pPr marL="0" indent="0" defTabSz="329184">
              <a:spcBef>
                <a:spcPts val="0"/>
              </a:spcBef>
              <a:buSzTx/>
              <a:buNone/>
              <a:defRPr b="1" sz="2100"/>
            </a:pPr>
            <a:r>
              <a:t>This implies:    (some core </a:t>
            </a:r>
            <a:r>
              <a:rPr u="sng"/>
              <a:t>strategies</a:t>
            </a:r>
            <a:r>
              <a:t> for change and improvement)</a:t>
            </a:r>
          </a:p>
          <a:p>
            <a:pPr marL="0" indent="0" defTabSz="329184">
              <a:spcBef>
                <a:spcPts val="0"/>
              </a:spcBef>
              <a:buSzTx/>
              <a:buNone/>
              <a:defRPr b="1" sz="2100"/>
            </a:pPr>
          </a:p>
          <a:p>
            <a:pPr marL="164590" indent="-164590" defTabSz="329184">
              <a:lnSpc>
                <a:spcPct val="200000"/>
              </a:lnSpc>
              <a:spcBef>
                <a:spcPts val="0"/>
              </a:spcBef>
              <a:buSzPct val="100000"/>
              <a:buAutoNum type="arabicPeriod" startAt="1"/>
              <a:defRPr b="1" sz="2100"/>
            </a:pPr>
            <a:r>
              <a:t>Leaders will </a:t>
            </a:r>
            <a:r>
              <a:rPr i="1"/>
              <a:t>plan</a:t>
            </a:r>
            <a:r>
              <a:t> value improvements, </a:t>
            </a:r>
            <a:r>
              <a:rPr i="1"/>
              <a:t>manage</a:t>
            </a:r>
            <a:r>
              <a:t> value improvements, </a:t>
            </a:r>
            <a:r>
              <a:rPr i="1"/>
              <a:t>expect rapid</a:t>
            </a:r>
            <a:r>
              <a:t> value improvements, </a:t>
            </a:r>
            <a:r>
              <a:rPr i="1"/>
              <a:t>reward</a:t>
            </a:r>
            <a:r>
              <a:t> value improvements: themselves </a:t>
            </a:r>
            <a:r>
              <a:rPr i="1"/>
              <a:t>be judged on</a:t>
            </a:r>
            <a:r>
              <a:t> </a:t>
            </a:r>
            <a:r>
              <a:rPr u="sng"/>
              <a:t>actual delivery</a:t>
            </a:r>
            <a:r>
              <a:t> of critical value levels.</a:t>
            </a:r>
          </a:p>
          <a:p>
            <a:pPr marL="164590" indent="-164590" defTabSz="329184">
              <a:lnSpc>
                <a:spcPct val="200000"/>
              </a:lnSpc>
              <a:spcBef>
                <a:spcPts val="0"/>
              </a:spcBef>
              <a:buSzPct val="100000"/>
              <a:buAutoNum type="arabicPeriod" startAt="1"/>
              <a:defRPr b="1" sz="2100"/>
            </a:pPr>
            <a:r>
              <a:t>Values are the </a:t>
            </a:r>
            <a:r>
              <a:rPr i="1"/>
              <a:t>‘multiplicity of enablers for profitable banking’</a:t>
            </a:r>
            <a:r>
              <a:t>: for example speed, quality of information, reputation, and employee competence. See suggested DB Board-level values  3 slides below.</a:t>
            </a:r>
          </a:p>
          <a:p>
            <a:pPr marL="164590" indent="-164590" defTabSz="329184">
              <a:lnSpc>
                <a:spcPct val="200000"/>
              </a:lnSpc>
              <a:spcBef>
                <a:spcPts val="0"/>
              </a:spcBef>
              <a:buSzPct val="100000"/>
              <a:buAutoNum type="arabicPeriod" startAt="1"/>
              <a:defRPr b="1" sz="2100"/>
            </a:pPr>
            <a:r>
              <a:t>Every business unit, for every project, process, improvement effort - will </a:t>
            </a:r>
            <a:r>
              <a:rPr i="1"/>
              <a:t>continuously</a:t>
            </a:r>
            <a:r>
              <a:t> determine </a:t>
            </a:r>
            <a:r>
              <a:rPr i="1"/>
              <a:t>their</a:t>
            </a:r>
            <a:r>
              <a:t> </a:t>
            </a:r>
            <a:r>
              <a:rPr i="1"/>
              <a:t>own</a:t>
            </a:r>
            <a:r>
              <a:t> top-few critical values, at any one moment: and </a:t>
            </a:r>
            <a:r>
              <a:rPr i="1"/>
              <a:t>focus their energy on </a:t>
            </a:r>
            <a:r>
              <a:rPr u="sng"/>
              <a:t>improving</a:t>
            </a:r>
            <a:r>
              <a:t> those critical values, </a:t>
            </a:r>
            <a:r>
              <a:rPr u="sng"/>
              <a:t>rapidly</a:t>
            </a:r>
            <a:r>
              <a:t>.</a:t>
            </a:r>
          </a:p>
          <a:p>
            <a:pPr marL="164590" indent="-164590" defTabSz="329184">
              <a:lnSpc>
                <a:spcPct val="200000"/>
              </a:lnSpc>
              <a:spcBef>
                <a:spcPts val="0"/>
              </a:spcBef>
              <a:buSzPct val="100000"/>
              <a:buAutoNum type="arabicPeriod" startAt="1"/>
              <a:defRPr b="1" sz="2100"/>
            </a:pPr>
            <a:r>
              <a:t>These critical values must be ‘the ones that determine’ our </a:t>
            </a:r>
            <a:r>
              <a:rPr i="1"/>
              <a:t>competitiveness</a:t>
            </a:r>
            <a:r>
              <a:t>, and our </a:t>
            </a:r>
            <a:r>
              <a:rPr i="1"/>
              <a:t>profitability</a:t>
            </a:r>
            <a:r>
              <a:t>. They must be ‘impact’ aligned with financials.</a:t>
            </a:r>
          </a:p>
        </p:txBody>
      </p:sp>
      <p:sp>
        <p:nvSpPr>
          <p:cNvPr id="716" name="Slide Number"/>
          <p:cNvSpPr txBox="1"/>
          <p:nvPr>
            <p:ph type="sldNum" sz="quarter" idx="2"/>
          </p:nvPr>
        </p:nvSpPr>
        <p:spPr>
          <a:xfrm>
            <a:off x="6328883" y="9296400"/>
            <a:ext cx="34026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8" name="Practical Tactics for Value Management. (Everyday practical action.)"/>
          <p:cNvSpPr txBox="1"/>
          <p:nvPr>
            <p:ph type="title"/>
          </p:nvPr>
        </p:nvSpPr>
        <p:spPr>
          <a:xfrm>
            <a:off x="952500" y="-381526"/>
            <a:ext cx="11099800" cy="2159001"/>
          </a:xfrm>
          <a:prstGeom prst="rect">
            <a:avLst/>
          </a:prstGeom>
          <a:solidFill>
            <a:schemeClr val="accent5">
              <a:hueOff val="-82419"/>
              <a:satOff val="-9513"/>
              <a:lumOff val="-16343"/>
            </a:schemeClr>
          </a:solidFill>
        </p:spPr>
        <p:txBody>
          <a:bodyPr/>
          <a:lstStyle/>
          <a:p>
            <a:pPr>
              <a:defRPr sz="3800">
                <a:solidFill>
                  <a:srgbClr val="FFFFFF"/>
                </a:solidFill>
              </a:defRPr>
            </a:pPr>
            <a:r>
              <a:t>Practical Tactics for Value Management. </a:t>
            </a:r>
          </a:p>
          <a:p>
            <a:pPr>
              <a:defRPr sz="2700">
                <a:solidFill>
                  <a:srgbClr val="FFFFFF"/>
                </a:solidFill>
              </a:defRPr>
            </a:pPr>
            <a:r>
              <a:t>(Everyday practical action.)</a:t>
            </a:r>
          </a:p>
        </p:txBody>
      </p:sp>
      <p:sp>
        <p:nvSpPr>
          <p:cNvPr id="719" name="All critical values will be articulated unambiguously, clearly, quantitatively, &amp; measurably.…"/>
          <p:cNvSpPr txBox="1"/>
          <p:nvPr>
            <p:ph type="body" idx="1"/>
          </p:nvPr>
        </p:nvSpPr>
        <p:spPr>
          <a:xfrm>
            <a:off x="305419" y="2023144"/>
            <a:ext cx="12393962" cy="7210096"/>
          </a:xfrm>
          <a:prstGeom prst="rect">
            <a:avLst/>
          </a:prstGeom>
        </p:spPr>
        <p:txBody>
          <a:bodyPr/>
          <a:lstStyle/>
          <a:p>
            <a:pPr marL="445561" indent="-445561" defTabSz="391413">
              <a:spcBef>
                <a:spcPts val="2800"/>
              </a:spcBef>
              <a:buSzPct val="100000"/>
              <a:buAutoNum type="arabicPeriod" startAt="1"/>
              <a:defRPr b="1" sz="2400"/>
            </a:pPr>
            <a:r>
              <a:t>All critical values will be articulated unambiguously, clearly, quantitatively, &amp; measurably.</a:t>
            </a:r>
          </a:p>
          <a:p>
            <a:pPr marL="445561" indent="-445561" defTabSz="391413">
              <a:spcBef>
                <a:spcPts val="2800"/>
              </a:spcBef>
              <a:buSzPct val="100000"/>
              <a:buAutoNum type="arabicPeriod" startAt="1"/>
              <a:defRPr b="1" sz="2400"/>
            </a:pPr>
            <a:r>
              <a:t>All projects, efforts, strategies, investments, and organizational change will primarily be defined and evaluated in terms of these values, and their measurable delivery. </a:t>
            </a:r>
          </a:p>
          <a:p>
            <a:pPr marL="445561" indent="-445561" defTabSz="391413">
              <a:spcBef>
                <a:spcPts val="2800"/>
              </a:spcBef>
              <a:buSzPct val="100000"/>
              <a:buAutoNum type="arabicPeriod" startAt="1"/>
              <a:defRPr b="1" sz="2400"/>
            </a:pPr>
            <a:r>
              <a:t>All levels of responsibility are to be defined in terms of the sets of values which they are responsible for, and have really accomplished, to date. The 1-page Value Interface.</a:t>
            </a:r>
          </a:p>
          <a:p>
            <a:pPr marL="445561" indent="-445561" defTabSz="391413">
              <a:spcBef>
                <a:spcPts val="2800"/>
              </a:spcBef>
              <a:buSzPct val="100000"/>
              <a:buAutoNum type="arabicPeriod" startAt="1"/>
              <a:defRPr b="1" sz="2400"/>
            </a:pPr>
            <a:r>
              <a:t>Organizational Effectiveness is to be defined and understood in terms of these values.</a:t>
            </a:r>
          </a:p>
          <a:p>
            <a:pPr marL="445561" indent="-445561" defTabSz="391413">
              <a:spcBef>
                <a:spcPts val="2800"/>
              </a:spcBef>
              <a:buSzPct val="100000"/>
              <a:buAutoNum type="arabicPeriod" startAt="1"/>
              <a:defRPr b="1" sz="2400"/>
            </a:pPr>
            <a:r>
              <a:t>Organizational Efficiency is to be understood in terms of these values/their costs.</a:t>
            </a:r>
          </a:p>
          <a:p>
            <a:pPr marL="445561" indent="-445561" defTabSz="391413">
              <a:spcBef>
                <a:spcPts val="2800"/>
              </a:spcBef>
              <a:buSzPct val="100000"/>
              <a:buAutoNum type="arabicPeriod" startAt="1"/>
              <a:defRPr b="1" sz="2400"/>
            </a:pPr>
            <a:r>
              <a:t>The assumption is that our ‘value levels’ enable and determine profitability: but our choice of values must constantly be adjusted so that we are always working towards relevant values for the bottom line. </a:t>
            </a:r>
          </a:p>
        </p:txBody>
      </p:sp>
      <p:sp>
        <p:nvSpPr>
          <p:cNvPr id="720" name="Slide Number"/>
          <p:cNvSpPr txBox="1"/>
          <p:nvPr>
            <p:ph type="sldNum" sz="quarter" idx="2"/>
          </p:nvPr>
        </p:nvSpPr>
        <p:spPr>
          <a:xfrm>
            <a:off x="6328883" y="9296400"/>
            <a:ext cx="34026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2" name="Practical Change Consequences:"/>
          <p:cNvSpPr txBox="1"/>
          <p:nvPr>
            <p:ph type="title"/>
          </p:nvPr>
        </p:nvSpPr>
        <p:spPr>
          <a:xfrm>
            <a:off x="952500" y="254000"/>
            <a:ext cx="11099800" cy="964542"/>
          </a:xfrm>
          <a:prstGeom prst="rect">
            <a:avLst/>
          </a:prstGeom>
        </p:spPr>
        <p:txBody>
          <a:bodyPr/>
          <a:lstStyle>
            <a:lvl1pPr defTabSz="408940">
              <a:defRPr sz="5600"/>
            </a:lvl1pPr>
          </a:lstStyle>
          <a:p>
            <a:pPr/>
            <a:r>
              <a:t>Practical Change Consequences:</a:t>
            </a:r>
          </a:p>
        </p:txBody>
      </p:sp>
      <p:sp>
        <p:nvSpPr>
          <p:cNvPr id="723" name="Management must be trained to deal with ‘quantified organizational values’.…"/>
          <p:cNvSpPr txBox="1"/>
          <p:nvPr>
            <p:ph type="body" idx="1"/>
          </p:nvPr>
        </p:nvSpPr>
        <p:spPr>
          <a:xfrm>
            <a:off x="291547" y="1298107"/>
            <a:ext cx="12669001" cy="7784521"/>
          </a:xfrm>
          <a:prstGeom prst="rect">
            <a:avLst/>
          </a:prstGeom>
          <a:solidFill>
            <a:srgbClr val="000000"/>
          </a:solidFill>
        </p:spPr>
        <p:txBody>
          <a:bodyPr/>
          <a:lstStyle/>
          <a:p>
            <a:pPr marL="375443" indent="-375443" defTabSz="502412">
              <a:lnSpc>
                <a:spcPct val="150000"/>
              </a:lnSpc>
              <a:spcBef>
                <a:spcPts val="0"/>
              </a:spcBef>
              <a:buSzPct val="100000"/>
              <a:buAutoNum type="arabicPeriod" startAt="1"/>
              <a:defRPr sz="2322">
                <a:solidFill>
                  <a:srgbClr val="FFFFFF"/>
                </a:solidFill>
                <a:latin typeface="+mn-lt"/>
                <a:ea typeface="+mn-ea"/>
                <a:cs typeface="+mn-cs"/>
                <a:sym typeface="Helvetica Neue Medium"/>
              </a:defRPr>
            </a:pPr>
            <a:r>
              <a:t>Management must be trained to deal with ‘quantified organizational values’.</a:t>
            </a:r>
          </a:p>
          <a:p>
            <a:pPr marL="375443" indent="-375443" defTabSz="502412">
              <a:lnSpc>
                <a:spcPct val="150000"/>
              </a:lnSpc>
              <a:spcBef>
                <a:spcPts val="0"/>
              </a:spcBef>
              <a:buSzPct val="100000"/>
              <a:buAutoNum type="arabicPeriod" startAt="1"/>
              <a:defRPr sz="2322">
                <a:solidFill>
                  <a:srgbClr val="FFFFFF"/>
                </a:solidFill>
                <a:latin typeface="+mn-lt"/>
                <a:ea typeface="+mn-ea"/>
                <a:cs typeface="+mn-cs"/>
                <a:sym typeface="Helvetica Neue Medium"/>
              </a:defRPr>
            </a:pPr>
            <a:r>
              <a:t>Staff and Suppliers must be trained, and coached, to deal with </a:t>
            </a:r>
            <a:r>
              <a:rPr i="1">
                <a:latin typeface="Helvetica Neue"/>
                <a:ea typeface="Helvetica Neue"/>
                <a:cs typeface="Helvetica Neue"/>
                <a:sym typeface="Helvetica Neue"/>
              </a:rPr>
              <a:t>their</a:t>
            </a:r>
            <a:r>
              <a:t> quantified values.</a:t>
            </a:r>
          </a:p>
          <a:p>
            <a:pPr marL="375443" indent="-375443" defTabSz="502412">
              <a:lnSpc>
                <a:spcPct val="150000"/>
              </a:lnSpc>
              <a:spcBef>
                <a:spcPts val="0"/>
              </a:spcBef>
              <a:buSzPct val="100000"/>
              <a:buAutoNum type="arabicPeriod" startAt="1"/>
              <a:defRPr sz="2322">
                <a:solidFill>
                  <a:srgbClr val="FFFFFF"/>
                </a:solidFill>
                <a:latin typeface="+mn-lt"/>
                <a:ea typeface="+mn-ea"/>
                <a:cs typeface="+mn-cs"/>
                <a:sym typeface="Helvetica Neue Medium"/>
              </a:defRPr>
            </a:pPr>
            <a:r>
              <a:t>All current change programs, projects and investments need to be reformulated in terms of value delivery (</a:t>
            </a:r>
            <a:r>
              <a:rPr i="1">
                <a:latin typeface="Helvetica Neue"/>
                <a:ea typeface="Helvetica Neue"/>
                <a:cs typeface="Helvetica Neue"/>
                <a:sym typeface="Helvetica Neue"/>
              </a:rPr>
              <a:t>not</a:t>
            </a:r>
            <a:r>
              <a:t> ‘system construction')</a:t>
            </a:r>
          </a:p>
          <a:p>
            <a:pPr marL="375443" indent="-375443" defTabSz="502412">
              <a:lnSpc>
                <a:spcPct val="150000"/>
              </a:lnSpc>
              <a:spcBef>
                <a:spcPts val="0"/>
              </a:spcBef>
              <a:buSzPct val="100000"/>
              <a:buAutoNum type="arabicPeriod" startAt="1"/>
              <a:defRPr sz="2322">
                <a:solidFill>
                  <a:srgbClr val="FFFFFF"/>
                </a:solidFill>
                <a:latin typeface="+mn-lt"/>
                <a:ea typeface="+mn-ea"/>
                <a:cs typeface="+mn-cs"/>
                <a:sym typeface="Helvetica Neue Medium"/>
              </a:defRPr>
            </a:pPr>
            <a:r>
              <a:t>All current projects which cannot, or do not, focus on ‘values for consequent profitability’ are to be denied resources. Don’t throw good money after bad.</a:t>
            </a:r>
          </a:p>
          <a:p>
            <a:pPr marL="375443" indent="-375443" defTabSz="502412">
              <a:lnSpc>
                <a:spcPct val="150000"/>
              </a:lnSpc>
              <a:spcBef>
                <a:spcPts val="0"/>
              </a:spcBef>
              <a:buSzPct val="100000"/>
              <a:buAutoNum type="arabicPeriod" startAt="1"/>
              <a:defRPr sz="2322">
                <a:solidFill>
                  <a:srgbClr val="FFFFFF"/>
                </a:solidFill>
                <a:latin typeface="+mn-lt"/>
                <a:ea typeface="+mn-ea"/>
                <a:cs typeface="+mn-cs"/>
                <a:sym typeface="Helvetica Neue Medium"/>
              </a:defRPr>
            </a:pPr>
            <a:r>
              <a:t>All change and improvement projects are expected to deliver </a:t>
            </a:r>
            <a:r>
              <a:rPr i="1">
                <a:latin typeface="Helvetica Neue"/>
                <a:ea typeface="Helvetica Neue"/>
                <a:cs typeface="Helvetica Neue"/>
                <a:sym typeface="Helvetica Neue"/>
              </a:rPr>
              <a:t>immediate regular continuous </a:t>
            </a:r>
            <a:r>
              <a:t>improvement in values:</a:t>
            </a:r>
          </a:p>
          <a:p>
            <a:pPr marL="375443" indent="-375443" defTabSz="502412">
              <a:lnSpc>
                <a:spcPct val="150000"/>
              </a:lnSpc>
              <a:spcBef>
                <a:spcPts val="0"/>
              </a:spcBef>
              <a:buSzPct val="100000"/>
              <a:buAutoNum type="arabicPeriod" startAt="1"/>
              <a:defRPr sz="2322">
                <a:solidFill>
                  <a:srgbClr val="FFFFFF"/>
                </a:solidFill>
                <a:latin typeface="+mn-lt"/>
                <a:ea typeface="+mn-ea"/>
                <a:cs typeface="+mn-cs"/>
                <a:sym typeface="Helvetica Neue Medium"/>
              </a:defRPr>
            </a:pPr>
            <a:r>
              <a:t>Long-term investments with ‘years and months’ of ‘no improvement’ will not be tolerated. </a:t>
            </a:r>
          </a:p>
          <a:p>
            <a:pPr marL="375443" indent="-375443" defTabSz="502412">
              <a:lnSpc>
                <a:spcPct val="150000"/>
              </a:lnSpc>
              <a:spcBef>
                <a:spcPts val="0"/>
              </a:spcBef>
              <a:buSzPct val="100000"/>
              <a:buAutoNum type="arabicPeriod" startAt="1"/>
              <a:defRPr i="1" sz="2322">
                <a:solidFill>
                  <a:srgbClr val="FFFFFF"/>
                </a:solidFill>
              </a:defRPr>
            </a:pPr>
            <a:r>
              <a:t>Delay</a:t>
            </a:r>
            <a:r>
              <a:rPr i="0">
                <a:latin typeface="+mn-lt"/>
                <a:ea typeface="+mn-ea"/>
                <a:cs typeface="+mn-cs"/>
                <a:sym typeface="Helvetica Neue Medium"/>
              </a:rPr>
              <a:t> of results is not ‘inevitable’, it is IMHO ‘incompetent unimaginative’ planning (TSG).</a:t>
            </a:r>
          </a:p>
          <a:p>
            <a:pPr marL="375443" indent="-375443" defTabSz="502412">
              <a:lnSpc>
                <a:spcPct val="150000"/>
              </a:lnSpc>
              <a:spcBef>
                <a:spcPts val="0"/>
              </a:spcBef>
              <a:buSzPct val="100000"/>
              <a:buAutoNum type="arabicPeriod" startAt="1"/>
              <a:defRPr sz="2322">
                <a:solidFill>
                  <a:srgbClr val="FFFFFF"/>
                </a:solidFill>
                <a:latin typeface="+mn-lt"/>
                <a:ea typeface="+mn-ea"/>
                <a:cs typeface="+mn-cs"/>
                <a:sym typeface="Helvetica Neue Medium"/>
              </a:defRPr>
            </a:pPr>
            <a:r>
              <a:t>Projects which show exceptional ability to deliver ‘value-level improvement’ will be prioritized with additional necessary resources, on the fly (Beyond Budgeting), and visa versa (quick cuts).</a:t>
            </a:r>
          </a:p>
        </p:txBody>
      </p:sp>
      <p:sp>
        <p:nvSpPr>
          <p:cNvPr id="724" name="Slide Number"/>
          <p:cNvSpPr txBox="1"/>
          <p:nvPr>
            <p:ph type="sldNum" sz="quarter" idx="2"/>
          </p:nvPr>
        </p:nvSpPr>
        <p:spPr>
          <a:xfrm>
            <a:off x="6328883" y="9296400"/>
            <a:ext cx="34026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6" name="Board Level Corporate Values: (a draft example, without consultation)"/>
          <p:cNvSpPr txBox="1"/>
          <p:nvPr>
            <p:ph type="title"/>
          </p:nvPr>
        </p:nvSpPr>
        <p:spPr>
          <a:prstGeom prst="rect">
            <a:avLst/>
          </a:prstGeom>
        </p:spPr>
        <p:txBody>
          <a:bodyPr/>
          <a:lstStyle/>
          <a:p>
            <a:pPr defTabSz="379729">
              <a:defRPr b="1" sz="5200">
                <a:latin typeface="Helvetica Neue"/>
                <a:ea typeface="Helvetica Neue"/>
                <a:cs typeface="Helvetica Neue"/>
                <a:sym typeface="Helvetica Neue"/>
              </a:defRPr>
            </a:pPr>
            <a:r>
              <a:t>Board Level Corporate Values</a:t>
            </a:r>
            <a:r>
              <a:rPr b="0">
                <a:latin typeface="+mn-lt"/>
                <a:ea typeface="+mn-ea"/>
                <a:cs typeface="+mn-cs"/>
                <a:sym typeface="Helvetica Neue Medium"/>
              </a:rPr>
              <a:t>: (a draft example, without consultation)</a:t>
            </a:r>
          </a:p>
        </p:txBody>
      </p:sp>
      <p:sp>
        <p:nvSpPr>
          <p:cNvPr id="727" name="Profitability Improvement:…"/>
          <p:cNvSpPr txBox="1"/>
          <p:nvPr>
            <p:ph type="body" idx="1"/>
          </p:nvPr>
        </p:nvSpPr>
        <p:spPr>
          <a:prstGeom prst="rect">
            <a:avLst/>
          </a:prstGeom>
          <a:solidFill>
            <a:srgbClr val="000000"/>
          </a:solidFill>
        </p:spPr>
        <p:txBody>
          <a:bodyPr/>
          <a:lstStyle/>
          <a:p>
            <a:pPr marL="0" indent="0" algn="ctr" defTabSz="502412">
              <a:spcBef>
                <a:spcPts val="0"/>
              </a:spcBef>
              <a:buSzTx/>
              <a:buNone/>
              <a:defRPr sz="1800">
                <a:solidFill>
                  <a:srgbClr val="FFFFFF"/>
                </a:solidFill>
                <a:latin typeface="+mn-lt"/>
                <a:ea typeface="+mn-ea"/>
                <a:cs typeface="+mn-cs"/>
                <a:sym typeface="Helvetica Neue Medium"/>
              </a:defRPr>
            </a:pPr>
          </a:p>
          <a:p>
            <a:pPr marL="0" indent="0" algn="ctr" defTabSz="502412">
              <a:spcBef>
                <a:spcPts val="0"/>
              </a:spcBef>
              <a:buSzTx/>
              <a:buNone/>
              <a:defRPr sz="1800">
                <a:solidFill>
                  <a:srgbClr val="FFFFFF"/>
                </a:solidFill>
                <a:latin typeface="+mn-lt"/>
                <a:ea typeface="+mn-ea"/>
                <a:cs typeface="+mn-cs"/>
                <a:sym typeface="Helvetica Neue Medium"/>
              </a:defRPr>
            </a:pPr>
            <a:r>
              <a:t>Profitability Improvement:</a:t>
            </a:r>
          </a:p>
          <a:p>
            <a:pPr marL="0" indent="0" algn="ctr" defTabSz="502412">
              <a:spcBef>
                <a:spcPts val="0"/>
              </a:spcBef>
              <a:buSzTx/>
              <a:buNone/>
              <a:defRPr sz="1800">
                <a:solidFill>
                  <a:srgbClr val="FFFFFF"/>
                </a:solidFill>
                <a:latin typeface="+mn-lt"/>
                <a:ea typeface="+mn-ea"/>
                <a:cs typeface="+mn-cs"/>
                <a:sym typeface="Helvetica Neue Medium"/>
              </a:defRPr>
            </a:pPr>
          </a:p>
          <a:p>
            <a:pPr marL="0" indent="0" algn="ctr" defTabSz="502412">
              <a:spcBef>
                <a:spcPts val="0"/>
              </a:spcBef>
              <a:buSzTx/>
              <a:buNone/>
              <a:defRPr sz="1800">
                <a:solidFill>
                  <a:srgbClr val="FFFFFF"/>
                </a:solidFill>
                <a:latin typeface="+mn-lt"/>
                <a:ea typeface="+mn-ea"/>
                <a:cs typeface="+mn-cs"/>
                <a:sym typeface="Helvetica Neue Medium"/>
              </a:defRPr>
            </a:pPr>
            <a:r>
              <a:t>Business Growth:</a:t>
            </a:r>
          </a:p>
          <a:p>
            <a:pPr marL="0" indent="0" algn="ctr" defTabSz="502412">
              <a:spcBef>
                <a:spcPts val="0"/>
              </a:spcBef>
              <a:buSzTx/>
              <a:buNone/>
              <a:defRPr sz="1800">
                <a:solidFill>
                  <a:srgbClr val="FFFFFF"/>
                </a:solidFill>
                <a:latin typeface="+mn-lt"/>
                <a:ea typeface="+mn-ea"/>
                <a:cs typeface="+mn-cs"/>
                <a:sym typeface="Helvetica Neue Medium"/>
              </a:defRPr>
            </a:pPr>
          </a:p>
          <a:p>
            <a:pPr marL="0" indent="0" algn="ctr" defTabSz="502412">
              <a:spcBef>
                <a:spcPts val="0"/>
              </a:spcBef>
              <a:buSzTx/>
              <a:buNone/>
              <a:defRPr sz="1800">
                <a:solidFill>
                  <a:srgbClr val="FFFFFF"/>
                </a:solidFill>
                <a:latin typeface="+mn-lt"/>
                <a:ea typeface="+mn-ea"/>
                <a:cs typeface="+mn-cs"/>
                <a:sym typeface="Helvetica Neue Medium"/>
              </a:defRPr>
            </a:pPr>
            <a:r>
              <a:t>Human Competence:</a:t>
            </a:r>
          </a:p>
          <a:p>
            <a:pPr marL="0" indent="0" algn="ctr" defTabSz="502412">
              <a:spcBef>
                <a:spcPts val="0"/>
              </a:spcBef>
              <a:buSzTx/>
              <a:buNone/>
              <a:defRPr sz="1800">
                <a:solidFill>
                  <a:srgbClr val="FFFFFF"/>
                </a:solidFill>
                <a:latin typeface="+mn-lt"/>
                <a:ea typeface="+mn-ea"/>
                <a:cs typeface="+mn-cs"/>
                <a:sym typeface="Helvetica Neue Medium"/>
              </a:defRPr>
            </a:pPr>
          </a:p>
          <a:p>
            <a:pPr marL="0" indent="0" algn="ctr" defTabSz="502412">
              <a:spcBef>
                <a:spcPts val="0"/>
              </a:spcBef>
              <a:buSzTx/>
              <a:buNone/>
              <a:defRPr sz="1800">
                <a:solidFill>
                  <a:srgbClr val="FFFFFF"/>
                </a:solidFill>
                <a:latin typeface="+mn-lt"/>
                <a:ea typeface="+mn-ea"/>
                <a:cs typeface="+mn-cs"/>
                <a:sym typeface="Helvetica Neue Medium"/>
              </a:defRPr>
            </a:pPr>
            <a:r>
              <a:t>Competitiveness:</a:t>
            </a:r>
          </a:p>
          <a:p>
            <a:pPr marL="0" indent="0" algn="ctr" defTabSz="502412">
              <a:spcBef>
                <a:spcPts val="0"/>
              </a:spcBef>
              <a:buSzTx/>
              <a:buNone/>
              <a:defRPr sz="1800">
                <a:solidFill>
                  <a:srgbClr val="FFFFFF"/>
                </a:solidFill>
                <a:latin typeface="+mn-lt"/>
                <a:ea typeface="+mn-ea"/>
                <a:cs typeface="+mn-cs"/>
                <a:sym typeface="Helvetica Neue Medium"/>
              </a:defRPr>
            </a:pPr>
          </a:p>
          <a:p>
            <a:pPr marL="0" indent="0" algn="ctr" defTabSz="502412">
              <a:spcBef>
                <a:spcPts val="0"/>
              </a:spcBef>
              <a:buSzTx/>
              <a:buNone/>
              <a:defRPr sz="1800">
                <a:solidFill>
                  <a:srgbClr val="FFFFFF"/>
                </a:solidFill>
                <a:latin typeface="+mn-lt"/>
                <a:ea typeface="+mn-ea"/>
                <a:cs typeface="+mn-cs"/>
                <a:sym typeface="Helvetica Neue Medium"/>
              </a:defRPr>
            </a:pPr>
            <a:r>
              <a:t>Integrity:</a:t>
            </a:r>
          </a:p>
          <a:p>
            <a:pPr marL="0" indent="0" algn="ctr" defTabSz="502412">
              <a:spcBef>
                <a:spcPts val="0"/>
              </a:spcBef>
              <a:buSzTx/>
              <a:buNone/>
              <a:defRPr sz="1800">
                <a:solidFill>
                  <a:srgbClr val="FFFFFF"/>
                </a:solidFill>
                <a:latin typeface="+mn-lt"/>
                <a:ea typeface="+mn-ea"/>
                <a:cs typeface="+mn-cs"/>
                <a:sym typeface="Helvetica Neue Medium"/>
              </a:defRPr>
            </a:pPr>
          </a:p>
          <a:p>
            <a:pPr marL="0" indent="0" algn="ctr" defTabSz="502412">
              <a:spcBef>
                <a:spcPts val="0"/>
              </a:spcBef>
              <a:buSzTx/>
              <a:buNone/>
              <a:defRPr sz="1800">
                <a:solidFill>
                  <a:srgbClr val="FFFFFF"/>
                </a:solidFill>
                <a:latin typeface="+mn-lt"/>
                <a:ea typeface="+mn-ea"/>
                <a:cs typeface="+mn-cs"/>
                <a:sym typeface="Helvetica Neue Medium"/>
              </a:defRPr>
            </a:pPr>
            <a:r>
              <a:t>Security:</a:t>
            </a:r>
          </a:p>
          <a:p>
            <a:pPr marL="0" indent="0" algn="ctr" defTabSz="502412">
              <a:spcBef>
                <a:spcPts val="0"/>
              </a:spcBef>
              <a:buSzTx/>
              <a:buNone/>
              <a:defRPr sz="1800">
                <a:solidFill>
                  <a:srgbClr val="FFFFFF"/>
                </a:solidFill>
                <a:latin typeface="+mn-lt"/>
                <a:ea typeface="+mn-ea"/>
                <a:cs typeface="+mn-cs"/>
                <a:sym typeface="Helvetica Neue Medium"/>
              </a:defRPr>
            </a:pPr>
          </a:p>
          <a:p>
            <a:pPr marL="0" indent="0" algn="ctr" defTabSz="502412">
              <a:spcBef>
                <a:spcPts val="0"/>
              </a:spcBef>
              <a:buSzTx/>
              <a:buNone/>
              <a:defRPr sz="1800">
                <a:solidFill>
                  <a:srgbClr val="FFFFFF"/>
                </a:solidFill>
                <a:latin typeface="+mn-lt"/>
                <a:ea typeface="+mn-ea"/>
                <a:cs typeface="+mn-cs"/>
                <a:sym typeface="Helvetica Neue Medium"/>
              </a:defRPr>
            </a:pPr>
            <a:r>
              <a:t>International Compatibility:</a:t>
            </a:r>
          </a:p>
          <a:p>
            <a:pPr marL="0" indent="0" algn="ctr" defTabSz="502412">
              <a:spcBef>
                <a:spcPts val="0"/>
              </a:spcBef>
              <a:buSzTx/>
              <a:buNone/>
              <a:defRPr sz="1800">
                <a:solidFill>
                  <a:srgbClr val="FFFFFF"/>
                </a:solidFill>
                <a:latin typeface="+mn-lt"/>
                <a:ea typeface="+mn-ea"/>
                <a:cs typeface="+mn-cs"/>
                <a:sym typeface="Helvetica Neue Medium"/>
              </a:defRPr>
            </a:pPr>
          </a:p>
          <a:p>
            <a:pPr marL="0" indent="0" algn="ctr" defTabSz="502412">
              <a:spcBef>
                <a:spcPts val="0"/>
              </a:spcBef>
              <a:buSzTx/>
              <a:buNone/>
              <a:defRPr sz="1800">
                <a:solidFill>
                  <a:srgbClr val="FFFFFF"/>
                </a:solidFill>
                <a:latin typeface="+mn-lt"/>
                <a:ea typeface="+mn-ea"/>
                <a:cs typeface="+mn-cs"/>
                <a:sym typeface="Helvetica Neue Medium"/>
              </a:defRPr>
            </a:pPr>
            <a:r>
              <a:t>Business Effectiveness:</a:t>
            </a:r>
          </a:p>
          <a:p>
            <a:pPr marL="0" indent="0" algn="ctr" defTabSz="502412">
              <a:spcBef>
                <a:spcPts val="0"/>
              </a:spcBef>
              <a:buSzTx/>
              <a:buNone/>
              <a:defRPr sz="1800">
                <a:solidFill>
                  <a:srgbClr val="FFFFFF"/>
                </a:solidFill>
                <a:latin typeface="+mn-lt"/>
                <a:ea typeface="+mn-ea"/>
                <a:cs typeface="+mn-cs"/>
                <a:sym typeface="Helvetica Neue Medium"/>
              </a:defRPr>
            </a:pPr>
          </a:p>
          <a:p>
            <a:pPr marL="0" indent="0" algn="ctr" defTabSz="502412">
              <a:spcBef>
                <a:spcPts val="0"/>
              </a:spcBef>
              <a:buSzTx/>
              <a:buNone/>
              <a:defRPr sz="1800">
                <a:solidFill>
                  <a:srgbClr val="FFFFFF"/>
                </a:solidFill>
                <a:latin typeface="+mn-lt"/>
                <a:ea typeface="+mn-ea"/>
                <a:cs typeface="+mn-cs"/>
                <a:sym typeface="Helvetica Neue Medium"/>
              </a:defRPr>
            </a:pPr>
            <a:r>
              <a:t>Long-Term Stability: </a:t>
            </a:r>
          </a:p>
          <a:p>
            <a:pPr marL="0" indent="0" algn="ctr" defTabSz="502412">
              <a:spcBef>
                <a:spcPts val="0"/>
              </a:spcBef>
              <a:buSzTx/>
              <a:buNone/>
              <a:defRPr sz="1800">
                <a:solidFill>
                  <a:srgbClr val="FFFFFF"/>
                </a:solidFill>
                <a:latin typeface="+mn-lt"/>
                <a:ea typeface="+mn-ea"/>
                <a:cs typeface="+mn-cs"/>
                <a:sym typeface="Helvetica Neue Medium"/>
              </a:defRPr>
            </a:pPr>
          </a:p>
          <a:p>
            <a:pPr marL="0" indent="0" algn="ctr" defTabSz="502412">
              <a:spcBef>
                <a:spcPts val="0"/>
              </a:spcBef>
              <a:buSzTx/>
              <a:buNone/>
              <a:defRPr sz="1800">
                <a:solidFill>
                  <a:srgbClr val="FFFFFF"/>
                </a:solidFill>
                <a:latin typeface="+mn-lt"/>
                <a:ea typeface="+mn-ea"/>
                <a:cs typeface="+mn-cs"/>
                <a:sym typeface="Helvetica Neue Medium"/>
              </a:defRPr>
            </a:pPr>
            <a:r>
              <a:t>(naturally, setting example for others, all these will be quantified and well-defined)</a:t>
            </a:r>
          </a:p>
        </p:txBody>
      </p:sp>
      <p:sp>
        <p:nvSpPr>
          <p:cNvPr id="728" name="Slide Number"/>
          <p:cNvSpPr txBox="1"/>
          <p:nvPr>
            <p:ph type="sldNum" sz="quarter" idx="2"/>
          </p:nvPr>
        </p:nvSpPr>
        <p:spPr>
          <a:xfrm>
            <a:off x="6328883" y="9296400"/>
            <a:ext cx="34026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0" name="Board-level Strategies:…"/>
          <p:cNvSpPr txBox="1"/>
          <p:nvPr>
            <p:ph type="title"/>
          </p:nvPr>
        </p:nvSpPr>
        <p:spPr>
          <a:prstGeom prst="rect">
            <a:avLst/>
          </a:prstGeom>
        </p:spPr>
        <p:txBody>
          <a:bodyPr/>
          <a:lstStyle/>
          <a:p>
            <a:pPr defTabSz="344676">
              <a:defRPr sz="4700"/>
            </a:pPr>
            <a:r>
              <a:t>Board-level Strategies:</a:t>
            </a:r>
          </a:p>
          <a:p>
            <a:pPr defTabSz="344676">
              <a:defRPr sz="4700"/>
            </a:pPr>
            <a:r>
              <a:t> </a:t>
            </a:r>
            <a:r>
              <a:rPr sz="3900"/>
              <a:t>(for reaching our quantified clear critical objectives)</a:t>
            </a:r>
          </a:p>
        </p:txBody>
      </p:sp>
      <p:sp>
        <p:nvSpPr>
          <p:cNvPr id="731" name="Values Focus:…"/>
          <p:cNvSpPr txBox="1"/>
          <p:nvPr>
            <p:ph type="body" idx="1"/>
          </p:nvPr>
        </p:nvSpPr>
        <p:spPr>
          <a:xfrm>
            <a:off x="231677" y="2429403"/>
            <a:ext cx="12569994" cy="6732976"/>
          </a:xfrm>
          <a:prstGeom prst="rect">
            <a:avLst/>
          </a:prstGeom>
          <a:solidFill>
            <a:srgbClr val="000000"/>
          </a:solidFill>
        </p:spPr>
        <p:txBody>
          <a:bodyPr/>
          <a:lstStyle/>
          <a:p>
            <a:pPr marL="0" indent="0" algn="ctr" defTabSz="408940">
              <a:spcBef>
                <a:spcPts val="0"/>
              </a:spcBef>
              <a:buSzTx/>
              <a:buNone/>
              <a:defRPr b="1" sz="1600">
                <a:solidFill>
                  <a:srgbClr val="FFFFFF"/>
                </a:solidFill>
              </a:defRPr>
            </a:pPr>
          </a:p>
          <a:p>
            <a:pPr marL="0" indent="0" algn="ctr" defTabSz="408940">
              <a:spcBef>
                <a:spcPts val="0"/>
              </a:spcBef>
              <a:buSzTx/>
              <a:buNone/>
              <a:defRPr b="1" sz="1600">
                <a:solidFill>
                  <a:srgbClr val="FFFFFF"/>
                </a:solidFill>
              </a:defRPr>
            </a:pPr>
            <a:r>
              <a:t>Values Focus:</a:t>
            </a:r>
          </a:p>
          <a:p>
            <a:pPr marL="0" indent="0" algn="ctr" defTabSz="408940">
              <a:spcBef>
                <a:spcPts val="0"/>
              </a:spcBef>
              <a:buSzTx/>
              <a:buNone/>
              <a:defRPr b="1" sz="1600">
                <a:solidFill>
                  <a:srgbClr val="FFFFFF"/>
                </a:solidFill>
              </a:defRPr>
            </a:pPr>
          </a:p>
          <a:p>
            <a:pPr marL="0" indent="0" algn="ctr" defTabSz="408940">
              <a:spcBef>
                <a:spcPts val="0"/>
              </a:spcBef>
              <a:buSzTx/>
              <a:buNone/>
              <a:defRPr b="1" sz="1600">
                <a:solidFill>
                  <a:srgbClr val="FFFFFF"/>
                </a:solidFill>
              </a:defRPr>
            </a:pPr>
            <a:r>
              <a:t>Immediate Incremental Improvement: (decomposing too-big stuff, to deliver priority parts fast)</a:t>
            </a:r>
          </a:p>
          <a:p>
            <a:pPr marL="0" indent="0" algn="ctr" defTabSz="408940">
              <a:spcBef>
                <a:spcPts val="0"/>
              </a:spcBef>
              <a:buSzTx/>
              <a:buNone/>
              <a:defRPr b="1" sz="1600">
                <a:solidFill>
                  <a:srgbClr val="FFFFFF"/>
                </a:solidFill>
              </a:defRPr>
            </a:pPr>
          </a:p>
          <a:p>
            <a:pPr marL="0" indent="0" algn="ctr" defTabSz="408940">
              <a:spcBef>
                <a:spcPts val="0"/>
              </a:spcBef>
              <a:buSzTx/>
              <a:buNone/>
              <a:defRPr b="1" sz="1600">
                <a:solidFill>
                  <a:srgbClr val="FFFFFF"/>
                </a:solidFill>
              </a:defRPr>
            </a:pPr>
            <a:r>
              <a:t>Change Efficiency:</a:t>
            </a:r>
          </a:p>
          <a:p>
            <a:pPr marL="0" indent="0" algn="ctr" defTabSz="408940">
              <a:spcBef>
                <a:spcPts val="0"/>
              </a:spcBef>
              <a:buSzTx/>
              <a:buNone/>
              <a:defRPr b="1" sz="1600">
                <a:solidFill>
                  <a:srgbClr val="FFFFFF"/>
                </a:solidFill>
              </a:defRPr>
            </a:pPr>
          </a:p>
          <a:p>
            <a:pPr marL="0" indent="0" algn="ctr" defTabSz="408940">
              <a:spcBef>
                <a:spcPts val="0"/>
              </a:spcBef>
              <a:buSzTx/>
              <a:buNone/>
              <a:defRPr b="1" sz="1600">
                <a:solidFill>
                  <a:srgbClr val="FFFFFF"/>
                </a:solidFill>
              </a:defRPr>
            </a:pPr>
            <a:r>
              <a:t>Delegation of Discretion to Winners: (Beyond Budgeting, Bill of Rights…)</a:t>
            </a:r>
          </a:p>
          <a:p>
            <a:pPr marL="0" indent="0" algn="ctr" defTabSz="408940">
              <a:spcBef>
                <a:spcPts val="0"/>
              </a:spcBef>
              <a:buSzTx/>
              <a:buNone/>
              <a:defRPr b="1" sz="1600">
                <a:solidFill>
                  <a:srgbClr val="FFFFFF"/>
                </a:solidFill>
              </a:defRPr>
            </a:pPr>
          </a:p>
          <a:p>
            <a:pPr marL="0" indent="0" algn="ctr" defTabSz="408940">
              <a:spcBef>
                <a:spcPts val="0"/>
              </a:spcBef>
              <a:buSzTx/>
              <a:buNone/>
              <a:defRPr b="1" sz="1600">
                <a:solidFill>
                  <a:srgbClr val="FFFFFF"/>
                </a:solidFill>
              </a:defRPr>
            </a:pPr>
            <a:r>
              <a:t>Continuous Long-Term Improvement (DPP, Lean, Waste Reduction)</a:t>
            </a:r>
          </a:p>
          <a:p>
            <a:pPr marL="0" indent="0" algn="ctr" defTabSz="408940">
              <a:spcBef>
                <a:spcPts val="0"/>
              </a:spcBef>
              <a:buSzTx/>
              <a:buNone/>
              <a:defRPr b="1" sz="1600">
                <a:solidFill>
                  <a:srgbClr val="FFFFFF"/>
                </a:solidFill>
              </a:defRPr>
            </a:pPr>
          </a:p>
          <a:p>
            <a:pPr marL="0" indent="0" algn="ctr" defTabSz="408940">
              <a:spcBef>
                <a:spcPts val="0"/>
              </a:spcBef>
              <a:buSzTx/>
              <a:buNone/>
              <a:defRPr b="1" sz="1600">
                <a:solidFill>
                  <a:srgbClr val="FFFFFF"/>
                </a:solidFill>
              </a:defRPr>
            </a:pPr>
            <a:r>
              <a:t>100x Clearer Communication about everything (SQC etc)</a:t>
            </a:r>
          </a:p>
          <a:p>
            <a:pPr marL="0" indent="0" algn="ctr" defTabSz="408940">
              <a:spcBef>
                <a:spcPts val="0"/>
              </a:spcBef>
              <a:buSzTx/>
              <a:buNone/>
              <a:defRPr b="1" sz="1600">
                <a:solidFill>
                  <a:srgbClr val="FFFFFF"/>
                </a:solidFill>
              </a:defRPr>
            </a:pPr>
          </a:p>
          <a:p>
            <a:pPr marL="0" indent="0" algn="ctr" defTabSz="408940">
              <a:spcBef>
                <a:spcPts val="0"/>
              </a:spcBef>
              <a:buSzTx/>
              <a:buNone/>
              <a:defRPr b="1" sz="1600">
                <a:solidFill>
                  <a:srgbClr val="FFFFFF"/>
                </a:solidFill>
              </a:defRPr>
            </a:pPr>
            <a:r>
              <a:t>Business Innovation (20%…)</a:t>
            </a:r>
          </a:p>
          <a:p>
            <a:pPr marL="0" indent="0" algn="ctr" defTabSz="408940">
              <a:spcBef>
                <a:spcPts val="0"/>
              </a:spcBef>
              <a:buSzTx/>
              <a:buNone/>
              <a:defRPr b="1" sz="1600">
                <a:solidFill>
                  <a:srgbClr val="FFFFFF"/>
                </a:solidFill>
              </a:defRPr>
            </a:pPr>
          </a:p>
          <a:p>
            <a:pPr marL="0" indent="0" algn="ctr" defTabSz="408940">
              <a:spcBef>
                <a:spcPts val="0"/>
              </a:spcBef>
              <a:buSzTx/>
              <a:buNone/>
              <a:defRPr b="1" sz="1600">
                <a:solidFill>
                  <a:srgbClr val="FFFFFF"/>
                </a:solidFill>
              </a:defRPr>
            </a:pPr>
            <a:r>
              <a:t>Bonus Based on Values Delivered</a:t>
            </a:r>
          </a:p>
          <a:p>
            <a:pPr marL="0" indent="0" algn="ctr" defTabSz="408940">
              <a:spcBef>
                <a:spcPts val="0"/>
              </a:spcBef>
              <a:buSzTx/>
              <a:buNone/>
              <a:defRPr b="1" sz="1600">
                <a:solidFill>
                  <a:srgbClr val="FFFFFF"/>
                </a:solidFill>
              </a:defRPr>
            </a:pPr>
          </a:p>
          <a:p>
            <a:pPr marL="0" indent="0" algn="ctr" defTabSz="408940">
              <a:spcBef>
                <a:spcPts val="0"/>
              </a:spcBef>
              <a:buSzTx/>
              <a:buNone/>
              <a:defRPr b="1" sz="1600">
                <a:solidFill>
                  <a:srgbClr val="FFFFFF"/>
                </a:solidFill>
              </a:defRPr>
            </a:pPr>
            <a:r>
              <a:t>Value Accounting, and Auditing</a:t>
            </a:r>
          </a:p>
          <a:p>
            <a:pPr marL="0" indent="0" algn="ctr" defTabSz="408940">
              <a:spcBef>
                <a:spcPts val="0"/>
              </a:spcBef>
              <a:buSzTx/>
              <a:buNone/>
              <a:defRPr b="1" sz="1600">
                <a:solidFill>
                  <a:srgbClr val="FFFFFF"/>
                </a:solidFill>
              </a:defRPr>
            </a:pPr>
          </a:p>
          <a:p>
            <a:pPr marL="0" indent="0" algn="ctr" defTabSz="408940">
              <a:spcBef>
                <a:spcPts val="0"/>
              </a:spcBef>
              <a:buSzTx/>
              <a:buNone/>
              <a:defRPr b="1" sz="1600">
                <a:solidFill>
                  <a:srgbClr val="FFFFFF"/>
                </a:solidFill>
              </a:defRPr>
            </a:pPr>
            <a:r>
              <a:t> </a:t>
            </a:r>
          </a:p>
          <a:p>
            <a:pPr marL="0" indent="0" algn="ctr" defTabSz="408940">
              <a:spcBef>
                <a:spcPts val="0"/>
              </a:spcBef>
              <a:buSzTx/>
              <a:buNone/>
              <a:defRPr b="1" sz="1600">
                <a:solidFill>
                  <a:srgbClr val="FFFFFF"/>
                </a:solidFill>
              </a:defRPr>
            </a:pPr>
          </a:p>
          <a:p>
            <a:pPr marL="0" indent="0" algn="ctr" defTabSz="408940">
              <a:spcBef>
                <a:spcPts val="0"/>
              </a:spcBef>
              <a:buSzTx/>
              <a:buNone/>
              <a:defRPr b="1" sz="1600">
                <a:solidFill>
                  <a:srgbClr val="FFFFFF"/>
                </a:solidFill>
              </a:defRPr>
            </a:pPr>
            <a:r>
              <a:t>(naturally, all these will be well-defined. Their potential will be estimated wrt our Board Values, and their progress tracked. Any strategies found wanting, will quickly be adjusted or discarded. New and better strategies will be brought on board quickly.)</a:t>
            </a:r>
          </a:p>
        </p:txBody>
      </p:sp>
      <p:sp>
        <p:nvSpPr>
          <p:cNvPr id="732" name="Slide Number"/>
          <p:cNvSpPr txBox="1"/>
          <p:nvPr>
            <p:ph type="sldNum" sz="quarter" idx="2"/>
          </p:nvPr>
        </p:nvSpPr>
        <p:spPr>
          <a:xfrm>
            <a:off x="6328883" y="9296400"/>
            <a:ext cx="34026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4" name="Shape 115"/>
          <p:cNvSpPr txBox="1"/>
          <p:nvPr>
            <p:ph type="title"/>
          </p:nvPr>
        </p:nvSpPr>
        <p:spPr>
          <a:xfrm>
            <a:off x="1083732" y="-325121"/>
            <a:ext cx="11054083" cy="1625601"/>
          </a:xfrm>
          <a:prstGeom prst="rect">
            <a:avLst/>
          </a:prstGeom>
        </p:spPr>
        <p:txBody>
          <a:bodyPr/>
          <a:lstStyle>
            <a:lvl1pPr>
              <a:defRPr b="1" sz="5000" u="sng">
                <a:latin typeface="Helvetica"/>
                <a:ea typeface="Helvetica"/>
                <a:cs typeface="Helvetica"/>
                <a:sym typeface="Helvetica"/>
              </a:defRPr>
            </a:lvl1pPr>
          </a:lstStyle>
          <a:p>
            <a:pPr/>
            <a:r>
              <a:t>TWELVE TOUGH QUESTIONS</a:t>
            </a:r>
          </a:p>
        </p:txBody>
      </p:sp>
      <p:sp>
        <p:nvSpPr>
          <p:cNvPr id="735" name="Shape 116"/>
          <p:cNvSpPr txBox="1"/>
          <p:nvPr>
            <p:ph type="body" idx="1"/>
          </p:nvPr>
        </p:nvSpPr>
        <p:spPr>
          <a:xfrm>
            <a:off x="433493" y="866986"/>
            <a:ext cx="5797975" cy="8886615"/>
          </a:xfrm>
          <a:prstGeom prst="rect">
            <a:avLst/>
          </a:prstGeom>
          <a:solidFill>
            <a:srgbClr val="00FF00"/>
          </a:solidFill>
        </p:spPr>
        <p:txBody>
          <a:bodyPr/>
          <a:lstStyle/>
          <a:p>
            <a:pPr marL="485775" indent="-485775">
              <a:spcBef>
                <a:spcPts val="700"/>
              </a:spcBef>
              <a:defRPr b="1" sz="3400">
                <a:latin typeface="Times New Roman"/>
                <a:ea typeface="Times New Roman"/>
                <a:cs typeface="Times New Roman"/>
                <a:sym typeface="Times New Roman"/>
              </a:defRPr>
            </a:pPr>
            <a:r>
              <a:t>1. Why isn't the improvement quantified?</a:t>
            </a:r>
          </a:p>
          <a:p>
            <a:pPr marL="485775" indent="-485775">
              <a:spcBef>
                <a:spcPts val="700"/>
              </a:spcBef>
              <a:defRPr b="1" sz="3400">
                <a:latin typeface="Times New Roman"/>
                <a:ea typeface="Times New Roman"/>
                <a:cs typeface="Times New Roman"/>
                <a:sym typeface="Times New Roman"/>
              </a:defRPr>
            </a:pPr>
            <a:r>
              <a:t>2. What is degree of the risk or uncertainty and why?</a:t>
            </a:r>
          </a:p>
          <a:p>
            <a:pPr marL="485775" indent="-485775">
              <a:spcBef>
                <a:spcPts val="700"/>
              </a:spcBef>
              <a:defRPr b="1" sz="3400">
                <a:latin typeface="Times New Roman"/>
                <a:ea typeface="Times New Roman"/>
                <a:cs typeface="Times New Roman"/>
                <a:sym typeface="Times New Roman"/>
              </a:defRPr>
            </a:pPr>
            <a:r>
              <a:t>3. Are you sure? If not, why not?</a:t>
            </a:r>
          </a:p>
          <a:p>
            <a:pPr marL="485775" indent="-485775">
              <a:spcBef>
                <a:spcPts val="700"/>
              </a:spcBef>
              <a:defRPr b="1" sz="3400">
                <a:latin typeface="Times New Roman"/>
                <a:ea typeface="Times New Roman"/>
                <a:cs typeface="Times New Roman"/>
                <a:sym typeface="Times New Roman"/>
              </a:defRPr>
            </a:pPr>
            <a:r>
              <a:t>4. Where did you get that from? How can I check it out?</a:t>
            </a:r>
          </a:p>
          <a:p>
            <a:pPr marL="485775" indent="-485775">
              <a:spcBef>
                <a:spcPts val="700"/>
              </a:spcBef>
              <a:defRPr b="1" sz="3400">
                <a:latin typeface="Times New Roman"/>
                <a:ea typeface="Times New Roman"/>
                <a:cs typeface="Times New Roman"/>
                <a:sym typeface="Times New Roman"/>
              </a:defRPr>
            </a:pPr>
            <a:r>
              <a:t>5. How does your idea affect my goals, measurably?</a:t>
            </a:r>
          </a:p>
          <a:p>
            <a:pPr marL="485775" indent="-485775">
              <a:spcBef>
                <a:spcPts val="700"/>
              </a:spcBef>
              <a:defRPr b="1" sz="3400">
                <a:latin typeface="Times New Roman"/>
                <a:ea typeface="Times New Roman"/>
                <a:cs typeface="Times New Roman"/>
                <a:sym typeface="Times New Roman"/>
              </a:defRPr>
            </a:pPr>
            <a:r>
              <a:t>6. Did we forget anything critical to survival?	</a:t>
            </a:r>
          </a:p>
        </p:txBody>
      </p:sp>
      <p:sp>
        <p:nvSpPr>
          <p:cNvPr id="736" name="Shape 117"/>
          <p:cNvSpPr/>
          <p:nvPr/>
        </p:nvSpPr>
        <p:spPr>
          <a:xfrm>
            <a:off x="6177279" y="975358"/>
            <a:ext cx="6827523" cy="8453123"/>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lIns="65022" tIns="65022" rIns="65022" bIns="65022">
            <a:normAutofit fontScale="100000" lnSpcReduction="0"/>
          </a:bodyPr>
          <a:lstStyle/>
          <a:p>
            <a:pPr marL="485775" indent="-485775" algn="l" defTabSz="1300480">
              <a:spcBef>
                <a:spcPts val="700"/>
              </a:spcBef>
              <a:buSzPct val="100000"/>
              <a:buChar char="•"/>
              <a:defRPr sz="3400">
                <a:latin typeface="Times New Roman"/>
                <a:ea typeface="Times New Roman"/>
                <a:cs typeface="Times New Roman"/>
                <a:sym typeface="Times New Roman"/>
              </a:defRPr>
            </a:pPr>
            <a:r>
              <a:t>7. How do you know it works that way? Did it before?</a:t>
            </a:r>
            <a:endParaRPr sz="3800"/>
          </a:p>
          <a:p>
            <a:pPr marL="485775" indent="-485775" algn="l" defTabSz="1300480">
              <a:spcBef>
                <a:spcPts val="700"/>
              </a:spcBef>
              <a:buSzPct val="100000"/>
              <a:buChar char="•"/>
              <a:defRPr sz="3400">
                <a:latin typeface="Times New Roman"/>
                <a:ea typeface="Times New Roman"/>
                <a:cs typeface="Times New Roman"/>
                <a:sym typeface="Times New Roman"/>
              </a:defRPr>
            </a:pPr>
            <a:r>
              <a:t>8. Have we got a complete solution? Are all objectives satisfied?</a:t>
            </a:r>
            <a:endParaRPr sz="3800"/>
          </a:p>
          <a:p>
            <a:pPr marL="485775" indent="-485775" algn="l" defTabSz="1300480">
              <a:spcBef>
                <a:spcPts val="700"/>
              </a:spcBef>
              <a:buSzPct val="100000"/>
              <a:buChar char="•"/>
              <a:defRPr sz="3400">
                <a:latin typeface="Times New Roman"/>
                <a:ea typeface="Times New Roman"/>
                <a:cs typeface="Times New Roman"/>
                <a:sym typeface="Times New Roman"/>
              </a:defRPr>
            </a:pPr>
            <a:r>
              <a:t>9. Are we planning to do the 'profitable things' first?</a:t>
            </a:r>
            <a:endParaRPr sz="3800"/>
          </a:p>
          <a:p>
            <a:pPr marL="485775" indent="-485775" algn="l" defTabSz="1300480">
              <a:spcBef>
                <a:spcPts val="700"/>
              </a:spcBef>
              <a:buSzPct val="100000"/>
              <a:buChar char="•"/>
              <a:defRPr sz="3400">
                <a:latin typeface="Times New Roman"/>
                <a:ea typeface="Times New Roman"/>
                <a:cs typeface="Times New Roman"/>
                <a:sym typeface="Times New Roman"/>
              </a:defRPr>
            </a:pPr>
            <a:r>
              <a:t>10. Who is responsible for failure or success?</a:t>
            </a:r>
            <a:endParaRPr sz="3800"/>
          </a:p>
          <a:p>
            <a:pPr marL="485775" indent="-485775" algn="l" defTabSz="1300480">
              <a:spcBef>
                <a:spcPts val="700"/>
              </a:spcBef>
              <a:buSzPct val="100000"/>
              <a:buChar char="•"/>
              <a:defRPr sz="3400">
                <a:latin typeface="Times New Roman"/>
                <a:ea typeface="Times New Roman"/>
                <a:cs typeface="Times New Roman"/>
                <a:sym typeface="Times New Roman"/>
              </a:defRPr>
            </a:pPr>
            <a:r>
              <a:t>11. How can we be sure the plan is working, during the project, early?</a:t>
            </a:r>
            <a:endParaRPr sz="3800"/>
          </a:p>
          <a:p>
            <a:pPr marL="485775" indent="-485775" algn="l" defTabSz="1300480">
              <a:spcBef>
                <a:spcPts val="700"/>
              </a:spcBef>
              <a:buSzPct val="100000"/>
              <a:buChar char="•"/>
              <a:defRPr sz="3400">
                <a:latin typeface="Times"/>
                <a:ea typeface="Times"/>
                <a:cs typeface="Times"/>
                <a:sym typeface="Times"/>
              </a:defRPr>
            </a:pPr>
            <a:r>
              <a:t>12. </a:t>
            </a:r>
            <a:r>
              <a:rPr>
                <a:latin typeface="Times New Roman"/>
                <a:ea typeface="Times New Roman"/>
                <a:cs typeface="Times New Roman"/>
                <a:sym typeface="Times New Roman"/>
              </a:rPr>
              <a:t>Is it ‘no cure, no pay’ in a contract? Why not?</a:t>
            </a:r>
            <a:endParaRPr>
              <a:latin typeface="Times New Roman"/>
              <a:ea typeface="Times New Roman"/>
              <a:cs typeface="Times New Roman"/>
              <a:sym typeface="Times New Roman"/>
            </a:endParaRPr>
          </a:p>
          <a:p>
            <a:pPr algn="l" defTabSz="914400">
              <a:spcBef>
                <a:spcPts val="400"/>
              </a:spcBef>
              <a:defRPr b="0" sz="1200">
                <a:latin typeface="Times New Roman"/>
                <a:ea typeface="Times New Roman"/>
                <a:cs typeface="Times New Roman"/>
                <a:sym typeface="Times New Roman"/>
              </a:defRPr>
            </a:pPr>
          </a:p>
          <a:p>
            <a:pPr algn="l" defTabSz="914400">
              <a:spcBef>
                <a:spcPts val="400"/>
              </a:spcBef>
              <a:defRPr b="0" sz="1200" u="sng">
                <a:latin typeface="Times"/>
                <a:ea typeface="Times"/>
                <a:cs typeface="Times"/>
                <a:sym typeface="Times"/>
              </a:defRPr>
            </a:pPr>
            <a:r>
              <a:rPr>
                <a:solidFill>
                  <a:srgbClr val="0000FF"/>
                </a:solidFill>
                <a:uFill>
                  <a:solidFill>
                    <a:srgbClr val="0000FF"/>
                  </a:solidFill>
                </a:uFill>
                <a:hlinkClick r:id="rId3" invalidUrl="" action="" tgtFrame="" tooltip="" history="1" highlightClick="0" endSnd="0"/>
              </a:rPr>
              <a:t>http://www.gilb.com/dl24</a:t>
            </a:r>
            <a:r>
              <a:rPr u="none">
                <a:latin typeface="Times New Roman"/>
                <a:ea typeface="Times New Roman"/>
                <a:cs typeface="Times New Roman"/>
                <a:sym typeface="Times New Roman"/>
              </a:rPr>
              <a:t> is a paper on 12 tough questions</a:t>
            </a:r>
          </a:p>
        </p:txBody>
      </p:sp>
      <p:sp>
        <p:nvSpPr>
          <p:cNvPr id="737" name="Shape 118"/>
          <p:cNvSpPr txBox="1"/>
          <p:nvPr/>
        </p:nvSpPr>
        <p:spPr>
          <a:xfrm>
            <a:off x="6394025" y="9428478"/>
            <a:ext cx="6610776" cy="3444745"/>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p>
            <a:pPr algn="l" defTabSz="1300480">
              <a:spcBef>
                <a:spcPts val="900"/>
              </a:spcBef>
              <a:defRPr b="0" sz="1600">
                <a:latin typeface="Times"/>
                <a:ea typeface="Times"/>
                <a:cs typeface="Times"/>
                <a:sym typeface="Times"/>
              </a:defRPr>
            </a:pPr>
          </a:p>
          <a:p>
            <a:pPr algn="l" defTabSz="914400">
              <a:spcBef>
                <a:spcPts val="400"/>
              </a:spcBef>
              <a:defRPr b="0" sz="1200">
                <a:latin typeface="Times"/>
                <a:ea typeface="Times"/>
                <a:cs typeface="Times"/>
                <a:sym typeface="Times"/>
              </a:defRPr>
            </a:pPr>
            <a:r>
              <a:t>http://www.gilb.com/dl24 paper</a:t>
            </a:r>
          </a:p>
          <a:p>
            <a:pPr algn="l" defTabSz="1300480">
              <a:spcBef>
                <a:spcPts val="900"/>
              </a:spcBef>
              <a:defRPr b="0" sz="1600">
                <a:latin typeface="Times"/>
                <a:ea typeface="Times"/>
                <a:cs typeface="Times"/>
                <a:sym typeface="Times"/>
              </a:defRPr>
            </a:pPr>
          </a:p>
          <a:p>
            <a:pPr algn="l" defTabSz="1300480">
              <a:spcBef>
                <a:spcPts val="900"/>
              </a:spcBef>
              <a:defRPr b="0" sz="1600">
                <a:latin typeface="Times"/>
                <a:ea typeface="Times"/>
                <a:cs typeface="Times"/>
                <a:sym typeface="Times"/>
              </a:defRPr>
            </a:pPr>
          </a:p>
          <a:p>
            <a:pPr algn="l" defTabSz="1300480">
              <a:spcBef>
                <a:spcPts val="900"/>
              </a:spcBef>
              <a:defRPr b="0" sz="1600">
                <a:latin typeface="Times"/>
                <a:ea typeface="Times"/>
                <a:cs typeface="Times"/>
                <a:sym typeface="Times"/>
              </a:defRPr>
            </a:pPr>
            <a:r>
              <a:t>http://www.gilb.com/dl24</a:t>
            </a:r>
          </a:p>
          <a:p>
            <a:pPr algn="l" defTabSz="1300480">
              <a:spcBef>
                <a:spcPts val="900"/>
              </a:spcBef>
              <a:defRPr b="0" sz="1600">
                <a:latin typeface="Times"/>
                <a:ea typeface="Times"/>
                <a:cs typeface="Times"/>
                <a:sym typeface="Times"/>
              </a:defRPr>
            </a:pPr>
          </a:p>
          <a:p>
            <a:pPr algn="l" defTabSz="1300480">
              <a:spcBef>
                <a:spcPts val="900"/>
              </a:spcBef>
              <a:defRPr b="0" sz="1600">
                <a:latin typeface="Times"/>
                <a:ea typeface="Times"/>
                <a:cs typeface="Times"/>
                <a:sym typeface="Times"/>
              </a:defRPr>
            </a:pPr>
          </a:p>
          <a:p>
            <a:pPr algn="l" defTabSz="1300480">
              <a:spcBef>
                <a:spcPts val="900"/>
              </a:spcBef>
              <a:defRPr b="0" sz="1600">
                <a:latin typeface="Times"/>
                <a:ea typeface="Times"/>
                <a:cs typeface="Times"/>
                <a:sym typeface="Times"/>
              </a:defRPr>
            </a:pPr>
            <a:r>
              <a:t>see also 20 Tough Questions 2016</a:t>
            </a:r>
          </a:p>
          <a:p>
            <a:pPr algn="l" defTabSz="1300480">
              <a:spcBef>
                <a:spcPts val="900"/>
              </a:spcBef>
              <a:defRPr b="0" sz="1600">
                <a:latin typeface="Times"/>
                <a:ea typeface="Times"/>
                <a:cs typeface="Times"/>
                <a:sym typeface="Times"/>
              </a:defRPr>
            </a:pPr>
            <a:r>
              <a:t>http://concepts.gilb.com/dl876</a:t>
            </a:r>
          </a:p>
        </p:txBody>
      </p:sp>
      <p:sp>
        <p:nvSpPr>
          <p:cNvPr id="73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Footer Placeholder 4"/>
          <p:cNvSpPr txBox="1"/>
          <p:nvPr/>
        </p:nvSpPr>
        <p:spPr>
          <a:xfrm>
            <a:off x="4443306" y="9114112"/>
            <a:ext cx="4118188"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650240">
              <a:defRPr b="0" sz="1600">
                <a:solidFill>
                  <a:srgbClr val="888888"/>
                </a:solidFill>
                <a:latin typeface="Calibri"/>
                <a:ea typeface="Calibri"/>
                <a:cs typeface="Calibri"/>
                <a:sym typeface="Calibri"/>
              </a:defRPr>
            </a:lvl1pPr>
          </a:lstStyle>
          <a:p>
            <a:pPr/>
            <a:r>
              <a:t>© Gilb.com</a:t>
            </a:r>
          </a:p>
        </p:txBody>
      </p:sp>
      <p:sp>
        <p:nvSpPr>
          <p:cNvPr id="370" name="Title 1"/>
          <p:cNvSpPr txBox="1"/>
          <p:nvPr>
            <p:ph type="title"/>
          </p:nvPr>
        </p:nvSpPr>
        <p:spPr>
          <a:xfrm>
            <a:off x="650239" y="390596"/>
            <a:ext cx="11704322" cy="690828"/>
          </a:xfrm>
          <a:prstGeom prst="rect">
            <a:avLst/>
          </a:prstGeom>
        </p:spPr>
        <p:txBody>
          <a:bodyPr/>
          <a:lstStyle>
            <a:lvl1pPr defTabSz="552704">
              <a:defRPr sz="3740"/>
            </a:lvl1pPr>
          </a:lstStyle>
          <a:p>
            <a:pPr/>
            <a:r>
              <a:t>‘Traditional Agile’ and ‘Value Agile’</a:t>
            </a:r>
          </a:p>
        </p:txBody>
      </p:sp>
      <p:sp>
        <p:nvSpPr>
          <p:cNvPr id="371" name="Content Placeholder 2"/>
          <p:cNvSpPr txBox="1"/>
          <p:nvPr>
            <p:ph type="body" idx="1"/>
          </p:nvPr>
        </p:nvSpPr>
        <p:spPr>
          <a:xfrm>
            <a:off x="124049" y="1482770"/>
            <a:ext cx="7777050" cy="7229996"/>
          </a:xfrm>
          <a:prstGeom prst="rect">
            <a:avLst/>
          </a:prstGeom>
        </p:spPr>
        <p:txBody>
          <a:bodyPr/>
          <a:lstStyle/>
          <a:p>
            <a:pPr marL="328168" indent="-328168" defTabSz="442163">
              <a:lnSpc>
                <a:spcPct val="80000"/>
              </a:lnSpc>
              <a:spcBef>
                <a:spcPts val="600"/>
              </a:spcBef>
              <a:defRPr b="1" sz="2584"/>
            </a:pPr>
            <a:r>
              <a:t>Traditional Agile for IT </a:t>
            </a:r>
            <a:r>
              <a:rPr b="0"/>
              <a:t>(Scrum, XP, etc.)</a:t>
            </a:r>
          </a:p>
          <a:p>
            <a:pPr lvl="1" marL="581240" indent="-270344" defTabSz="442163">
              <a:lnSpc>
                <a:spcPct val="80000"/>
              </a:lnSpc>
              <a:spcBef>
                <a:spcPts val="500"/>
              </a:spcBef>
              <a:defRPr sz="2176"/>
            </a:pPr>
            <a:r>
              <a:t>Is </a:t>
            </a:r>
            <a:r>
              <a:rPr i="1"/>
              <a:t>unfortunately</a:t>
            </a:r>
            <a:r>
              <a:t> not ‘tuned in’ to </a:t>
            </a:r>
            <a:r>
              <a:rPr b="1" i="1"/>
              <a:t>delivering business value</a:t>
            </a:r>
          </a:p>
          <a:p>
            <a:pPr lvl="1" marL="581240" indent="-270344" defTabSz="442163">
              <a:lnSpc>
                <a:spcPct val="80000"/>
              </a:lnSpc>
              <a:spcBef>
                <a:spcPts val="500"/>
              </a:spcBef>
              <a:defRPr sz="2176"/>
            </a:pPr>
            <a:r>
              <a:t>It tries to speed up (‘velocity’) code production</a:t>
            </a:r>
          </a:p>
          <a:p>
            <a:pPr lvl="1" marL="581240" indent="-270344" defTabSz="442163">
              <a:lnSpc>
                <a:spcPct val="80000"/>
              </a:lnSpc>
              <a:spcBef>
                <a:spcPts val="500"/>
              </a:spcBef>
              <a:defRPr i="1" sz="2176"/>
            </a:pPr>
            <a:r>
              <a:t>As it is now</a:t>
            </a:r>
            <a:r>
              <a:rPr i="0"/>
              <a:t>, ‘traditional Agile’ is </a:t>
            </a:r>
            <a:r>
              <a:t>not at all useful</a:t>
            </a:r>
            <a:r>
              <a:rPr i="0"/>
              <a:t> for </a:t>
            </a:r>
            <a:r>
              <a:rPr b="1" i="0"/>
              <a:t>business</a:t>
            </a:r>
            <a:r>
              <a:rPr i="0"/>
              <a:t> purposes.</a:t>
            </a:r>
            <a:endParaRPr i="0"/>
          </a:p>
          <a:p>
            <a:pPr lvl="1" marL="581240" indent="-270344" defTabSz="442163">
              <a:lnSpc>
                <a:spcPct val="80000"/>
              </a:lnSpc>
              <a:spcBef>
                <a:spcPts val="500"/>
              </a:spcBef>
              <a:defRPr i="1" sz="2176"/>
            </a:pPr>
            <a:r>
              <a:rPr i="0"/>
              <a:t>They are simply not really managing ‘values’. They </a:t>
            </a:r>
            <a:r>
              <a:rPr i="0" u="sng"/>
              <a:t>‘talk’</a:t>
            </a:r>
            <a:r>
              <a:rPr i="0"/>
              <a:t> about values, but they do </a:t>
            </a:r>
            <a:r>
              <a:rPr b="1" i="0"/>
              <a:t>not quantify</a:t>
            </a:r>
            <a:r>
              <a:rPr i="0"/>
              <a:t> and </a:t>
            </a:r>
            <a:r>
              <a:rPr b="1" i="0"/>
              <a:t>manage</a:t>
            </a:r>
            <a:r>
              <a:rPr i="0"/>
              <a:t> them. They do not ‘walk the talk’.</a:t>
            </a:r>
            <a:endParaRPr i="0"/>
          </a:p>
          <a:p>
            <a:pPr lvl="1" marL="581240" indent="-270344" defTabSz="442163">
              <a:lnSpc>
                <a:spcPct val="80000"/>
              </a:lnSpc>
              <a:spcBef>
                <a:spcPts val="500"/>
              </a:spcBef>
              <a:defRPr i="1" sz="2176"/>
            </a:pPr>
          </a:p>
          <a:p>
            <a:pPr marL="328168" indent="-328168" defTabSz="442163">
              <a:lnSpc>
                <a:spcPct val="80000"/>
              </a:lnSpc>
              <a:spcBef>
                <a:spcPts val="600"/>
              </a:spcBef>
              <a:defRPr b="1" sz="2584"/>
            </a:pPr>
            <a:r>
              <a:t>The ‘Value Agile’ Model </a:t>
            </a:r>
            <a:r>
              <a:rPr b="0"/>
              <a:t>that</a:t>
            </a:r>
            <a:r>
              <a:t> </a:t>
            </a:r>
            <a:r>
              <a:rPr b="0"/>
              <a:t>we recommend (</a:t>
            </a:r>
            <a:r>
              <a:t>‘Evo’</a:t>
            </a:r>
            <a:r>
              <a:rPr b="0"/>
              <a:t>)</a:t>
            </a:r>
          </a:p>
          <a:p>
            <a:pPr lvl="1" marL="581240" indent="-270344" defTabSz="442163">
              <a:lnSpc>
                <a:spcPct val="80000"/>
              </a:lnSpc>
              <a:spcBef>
                <a:spcPts val="500"/>
              </a:spcBef>
              <a:defRPr sz="2176"/>
            </a:pPr>
            <a:r>
              <a:t>Is focussed on </a:t>
            </a:r>
            <a:r>
              <a:rPr b="1"/>
              <a:t>business value</a:t>
            </a:r>
            <a:r>
              <a:t> delivery</a:t>
            </a:r>
          </a:p>
          <a:p>
            <a:pPr lvl="1" marL="581240" indent="-270344" defTabSz="442163">
              <a:lnSpc>
                <a:spcPct val="80000"/>
              </a:lnSpc>
              <a:spcBef>
                <a:spcPts val="500"/>
              </a:spcBef>
              <a:defRPr sz="2176"/>
            </a:pPr>
            <a:r>
              <a:t>Is used to </a:t>
            </a:r>
            <a:r>
              <a:rPr u="sng"/>
              <a:t>co-ordinate IT work,</a:t>
            </a:r>
            <a:r>
              <a:t> to deliver </a:t>
            </a:r>
            <a:r>
              <a:rPr i="1"/>
              <a:t>measurable business value</a:t>
            </a:r>
            <a:endParaRPr i="1"/>
          </a:p>
          <a:p>
            <a:pPr lvl="1" marL="581240" indent="-270344" defTabSz="442163">
              <a:lnSpc>
                <a:spcPct val="80000"/>
              </a:lnSpc>
              <a:spcBef>
                <a:spcPts val="500"/>
              </a:spcBef>
              <a:defRPr sz="2176"/>
            </a:pPr>
            <a:r>
              <a:t>Deutsche Bank made ‘Evo’ their </a:t>
            </a:r>
            <a:r>
              <a:rPr i="1"/>
              <a:t>standard</a:t>
            </a:r>
            <a:r>
              <a:t> for managing all other Business ‘Agile’ work (Paul Fields, 2013-19)*</a:t>
            </a:r>
          </a:p>
          <a:p>
            <a:pPr lvl="1" marL="581240" indent="-270344" defTabSz="442163">
              <a:lnSpc>
                <a:spcPct val="80000"/>
              </a:lnSpc>
              <a:spcBef>
                <a:spcPts val="500"/>
              </a:spcBef>
              <a:defRPr sz="2176"/>
            </a:pPr>
            <a:r>
              <a:t>Evo ‘connects’ the ‘</a:t>
            </a:r>
            <a:r>
              <a:rPr b="1"/>
              <a:t>business with IT’</a:t>
            </a:r>
            <a:r>
              <a:t> efforts, and all other improvement efforts.</a:t>
            </a:r>
          </a:p>
          <a:p>
            <a:pPr lvl="1" marL="581240" indent="-270344" defTabSz="442163">
              <a:lnSpc>
                <a:spcPct val="80000"/>
              </a:lnSpc>
              <a:spcBef>
                <a:spcPts val="500"/>
              </a:spcBef>
              <a:defRPr sz="2176"/>
            </a:pPr>
            <a:r>
              <a:t>Evo is a </a:t>
            </a:r>
            <a:r>
              <a:rPr b="1"/>
              <a:t>systems</a:t>
            </a:r>
            <a:r>
              <a:t> </a:t>
            </a:r>
            <a:r>
              <a:rPr i="1"/>
              <a:t>project management</a:t>
            </a:r>
            <a:r>
              <a:t> method: not about code or IT alone. It is about </a:t>
            </a:r>
            <a:r>
              <a:rPr i="1"/>
              <a:t>people, organisation, motivation, data, hardware</a:t>
            </a:r>
            <a:r>
              <a:t>, and, ‘sometimes’, about </a:t>
            </a:r>
            <a:r>
              <a:rPr i="1"/>
              <a:t>software</a:t>
            </a:r>
            <a:r>
              <a:t>.  </a:t>
            </a:r>
          </a:p>
        </p:txBody>
      </p:sp>
      <p:sp>
        <p:nvSpPr>
          <p:cNvPr id="372" name="Slide Number Placeholder 5"/>
          <p:cNvSpPr txBox="1"/>
          <p:nvPr>
            <p:ph type="sldNum" sz="quarter" idx="2"/>
          </p:nvPr>
        </p:nvSpPr>
        <p:spPr>
          <a:xfrm>
            <a:off x="12105250" y="9114112"/>
            <a:ext cx="249310" cy="37134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3" name="Picture 18" descr="Picture 18"/>
          <p:cNvPicPr>
            <a:picLocks noChangeAspect="1"/>
          </p:cNvPicPr>
          <p:nvPr/>
        </p:nvPicPr>
        <p:blipFill>
          <a:blip r:embed="rId3">
            <a:extLst/>
          </a:blip>
          <a:stretch>
            <a:fillRect/>
          </a:stretch>
        </p:blipFill>
        <p:spPr>
          <a:xfrm>
            <a:off x="7608441" y="2235040"/>
            <a:ext cx="5194301" cy="2597151"/>
          </a:xfrm>
          <a:prstGeom prst="rect">
            <a:avLst/>
          </a:prstGeom>
          <a:ln w="12700">
            <a:miter lim="400000"/>
          </a:ln>
        </p:spPr>
      </p:pic>
      <p:pic>
        <p:nvPicPr>
          <p:cNvPr id="374" name="Screenshot 2019-03-01 at 19.27.31.png" descr="Screenshot 2019-03-01 at 19.27.31.png"/>
          <p:cNvPicPr>
            <a:picLocks noChangeAspect="1"/>
          </p:cNvPicPr>
          <p:nvPr/>
        </p:nvPicPr>
        <p:blipFill>
          <a:blip r:embed="rId4">
            <a:extLst/>
          </a:blip>
          <a:stretch>
            <a:fillRect/>
          </a:stretch>
        </p:blipFill>
        <p:spPr>
          <a:xfrm>
            <a:off x="8066882" y="4765978"/>
            <a:ext cx="5194301" cy="4444875"/>
          </a:xfrm>
          <a:prstGeom prst="rect">
            <a:avLst/>
          </a:prstGeom>
          <a:ln w="12700">
            <a:miter lim="400000"/>
          </a:ln>
        </p:spPr>
      </p:pic>
      <p:sp>
        <p:nvSpPr>
          <p:cNvPr id="375" name="surely they are joking?"/>
          <p:cNvSpPr/>
          <p:nvPr/>
        </p:nvSpPr>
        <p:spPr>
          <a:xfrm>
            <a:off x="10631354" y="655571"/>
            <a:ext cx="2216813" cy="1207096"/>
          </a:xfrm>
          <a:prstGeom prst="wedgeEllipseCallout">
            <a:avLst>
              <a:gd name="adj1" fmla="val 21882"/>
              <a:gd name="adj2" fmla="val 192066"/>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surely they are joking?</a:t>
            </a:r>
          </a:p>
        </p:txBody>
      </p:sp>
      <p:sp>
        <p:nvSpPr>
          <p:cNvPr id="376" name="* see presenter note for details on adoption"/>
          <p:cNvSpPr txBox="1"/>
          <p:nvPr/>
        </p:nvSpPr>
        <p:spPr>
          <a:xfrm>
            <a:off x="1005721" y="8584462"/>
            <a:ext cx="6013705" cy="46258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 </a:t>
            </a:r>
            <a:r>
              <a:rPr b="0"/>
              <a:t>see presenter note for details on adoption</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2" name="The Bill of Rights for Company Communication"/>
          <p:cNvSpPr txBox="1"/>
          <p:nvPr>
            <p:ph type="title"/>
          </p:nvPr>
        </p:nvSpPr>
        <p:spPr>
          <a:xfrm>
            <a:off x="952500" y="-186267"/>
            <a:ext cx="11099800" cy="2159001"/>
          </a:xfrm>
          <a:prstGeom prst="rect">
            <a:avLst/>
          </a:prstGeom>
        </p:spPr>
        <p:txBody>
          <a:bodyPr/>
          <a:lstStyle/>
          <a:p>
            <a:pPr defTabSz="327152">
              <a:defRPr b="1" sz="4400">
                <a:latin typeface="Verdana"/>
                <a:ea typeface="Verdana"/>
                <a:cs typeface="Verdana"/>
                <a:sym typeface="Verdana"/>
              </a:defRPr>
            </a:pPr>
            <a:r>
              <a:t>The Bill of Rights </a:t>
            </a:r>
          </a:p>
          <a:p>
            <a:pPr defTabSz="327152">
              <a:defRPr b="1" sz="4400">
                <a:latin typeface="Verdana"/>
                <a:ea typeface="Verdana"/>
                <a:cs typeface="Verdana"/>
                <a:sym typeface="Verdana"/>
              </a:defRPr>
            </a:pPr>
            <a:r>
              <a:t>for Company Communication </a:t>
            </a:r>
          </a:p>
          <a:p>
            <a:pPr defTabSz="327152">
              <a:defRPr b="1" sz="4400">
                <a:latin typeface="Verdana"/>
                <a:ea typeface="Verdana"/>
                <a:cs typeface="Verdana"/>
                <a:sym typeface="Verdana"/>
              </a:defRPr>
            </a:pPr>
            <a:r>
              <a:rPr b="0" sz="1800"/>
              <a:t>(written by Tom)</a:t>
            </a:r>
          </a:p>
        </p:txBody>
      </p:sp>
      <p:sp>
        <p:nvSpPr>
          <p:cNvPr id="743" name="1. You have a right to know precisely what is expected of you.…"/>
          <p:cNvSpPr txBox="1"/>
          <p:nvPr>
            <p:ph type="body" idx="1"/>
          </p:nvPr>
        </p:nvSpPr>
        <p:spPr>
          <a:xfrm>
            <a:off x="218155" y="1835280"/>
            <a:ext cx="7476199" cy="7139972"/>
          </a:xfrm>
          <a:prstGeom prst="rect">
            <a:avLst/>
          </a:prstGeom>
        </p:spPr>
        <p:txBody>
          <a:bodyPr/>
          <a:lstStyle/>
          <a:p>
            <a:pPr marL="0" indent="0" defTabSz="233172">
              <a:spcBef>
                <a:spcPts val="0"/>
              </a:spcBef>
              <a:buSzTx/>
              <a:buNone/>
              <a:defRPr b="1" sz="600">
                <a:uFill>
                  <a:solidFill>
                    <a:srgbClr val="000000"/>
                  </a:solidFill>
                </a:uFill>
                <a:latin typeface="Verdana"/>
                <a:ea typeface="Verdana"/>
                <a:cs typeface="Verdana"/>
                <a:sym typeface="Verdana"/>
              </a:defRPr>
            </a:pPr>
          </a:p>
          <a:p>
            <a:pPr marL="0" indent="0" defTabSz="233172">
              <a:spcBef>
                <a:spcPts val="0"/>
              </a:spcBef>
              <a:buSzTx/>
              <a:buNone/>
              <a:defRPr b="1" sz="1600">
                <a:uFill>
                  <a:solidFill>
                    <a:srgbClr val="000000"/>
                  </a:solidFill>
                </a:uFill>
                <a:latin typeface="Verdana"/>
                <a:ea typeface="Verdana"/>
                <a:cs typeface="Verdana"/>
                <a:sym typeface="Verdana"/>
              </a:defRPr>
            </a:pPr>
            <a:r>
              <a:t>1. You have a right to know precisely what is expected of you.</a:t>
            </a:r>
          </a:p>
          <a:p>
            <a:pPr marL="0" indent="0" defTabSz="233172">
              <a:spcBef>
                <a:spcPts val="0"/>
              </a:spcBef>
              <a:buSzTx/>
              <a:buNone/>
              <a:defRPr b="1" sz="1600">
                <a:uFill>
                  <a:solidFill>
                    <a:srgbClr val="000000"/>
                  </a:solidFill>
                </a:uFill>
                <a:latin typeface="Verdana"/>
                <a:ea typeface="Verdana"/>
                <a:cs typeface="Verdana"/>
                <a:sym typeface="Verdana"/>
              </a:defRPr>
            </a:pPr>
          </a:p>
          <a:p>
            <a:pPr marL="0" indent="0" defTabSz="233172">
              <a:spcBef>
                <a:spcPts val="0"/>
              </a:spcBef>
              <a:buSzTx/>
              <a:buNone/>
              <a:defRPr b="1" sz="1600">
                <a:uFill>
                  <a:solidFill>
                    <a:srgbClr val="000000"/>
                  </a:solidFill>
                </a:uFill>
                <a:latin typeface="Verdana"/>
                <a:ea typeface="Verdana"/>
                <a:cs typeface="Verdana"/>
                <a:sym typeface="Verdana"/>
              </a:defRPr>
            </a:pPr>
            <a:r>
              <a:t>2. You have a right to clarify things with colleagues, </a:t>
            </a:r>
          </a:p>
          <a:p>
            <a:pPr marL="0" indent="0" defTabSz="233172">
              <a:spcBef>
                <a:spcPts val="0"/>
              </a:spcBef>
              <a:buSzTx/>
              <a:buNone/>
              <a:defRPr b="1" sz="1600">
                <a:uFill>
                  <a:solidFill>
                    <a:srgbClr val="000000"/>
                  </a:solidFill>
                </a:uFill>
                <a:latin typeface="Verdana"/>
                <a:ea typeface="Verdana"/>
                <a:cs typeface="Verdana"/>
                <a:sym typeface="Verdana"/>
              </a:defRPr>
            </a:pPr>
            <a:r>
              <a:t>anywhere in the organization.</a:t>
            </a:r>
          </a:p>
          <a:p>
            <a:pPr marL="0" indent="0" defTabSz="233172">
              <a:spcBef>
                <a:spcPts val="0"/>
              </a:spcBef>
              <a:buSzTx/>
              <a:buNone/>
              <a:defRPr b="1" sz="1600">
                <a:uFill>
                  <a:solidFill>
                    <a:srgbClr val="000000"/>
                  </a:solidFill>
                </a:uFill>
                <a:latin typeface="Verdana"/>
                <a:ea typeface="Verdana"/>
                <a:cs typeface="Verdana"/>
                <a:sym typeface="Verdana"/>
              </a:defRPr>
            </a:pPr>
          </a:p>
          <a:p>
            <a:pPr marL="0" indent="0" defTabSz="233172">
              <a:spcBef>
                <a:spcPts val="0"/>
              </a:spcBef>
              <a:buSzTx/>
              <a:buNone/>
              <a:defRPr b="1" sz="1600">
                <a:uFill>
                  <a:solidFill>
                    <a:srgbClr val="000000"/>
                  </a:solidFill>
                </a:uFill>
                <a:latin typeface="Verdana"/>
                <a:ea typeface="Verdana"/>
                <a:cs typeface="Verdana"/>
                <a:sym typeface="Verdana"/>
              </a:defRPr>
            </a:pPr>
            <a:r>
              <a:t>3. You have a right to initiate clearer definitions</a:t>
            </a:r>
          </a:p>
          <a:p>
            <a:pPr marL="0" indent="0" defTabSz="233172">
              <a:spcBef>
                <a:spcPts val="0"/>
              </a:spcBef>
              <a:buSzTx/>
              <a:buNone/>
              <a:defRPr b="1" sz="1600">
                <a:uFill>
                  <a:solidFill>
                    <a:srgbClr val="000000"/>
                  </a:solidFill>
                </a:uFill>
                <a:latin typeface="Verdana"/>
                <a:ea typeface="Verdana"/>
                <a:cs typeface="Verdana"/>
                <a:sym typeface="Verdana"/>
              </a:defRPr>
            </a:pPr>
            <a:r>
              <a:t> of objectives and strategies.</a:t>
            </a:r>
          </a:p>
          <a:p>
            <a:pPr marL="0" indent="0" defTabSz="233172">
              <a:spcBef>
                <a:spcPts val="0"/>
              </a:spcBef>
              <a:buSzTx/>
              <a:buNone/>
              <a:defRPr b="1" sz="1600">
                <a:uFill>
                  <a:solidFill>
                    <a:srgbClr val="000000"/>
                  </a:solidFill>
                </a:uFill>
                <a:latin typeface="Verdana"/>
                <a:ea typeface="Verdana"/>
                <a:cs typeface="Verdana"/>
                <a:sym typeface="Verdana"/>
              </a:defRPr>
            </a:pPr>
          </a:p>
          <a:p>
            <a:pPr marL="0" indent="0" defTabSz="233172">
              <a:spcBef>
                <a:spcPts val="0"/>
              </a:spcBef>
              <a:buSzTx/>
              <a:buNone/>
              <a:defRPr b="1" sz="1600">
                <a:uFill>
                  <a:solidFill>
                    <a:srgbClr val="000000"/>
                  </a:solidFill>
                </a:uFill>
                <a:latin typeface="Verdana"/>
                <a:ea typeface="Verdana"/>
                <a:cs typeface="Verdana"/>
                <a:sym typeface="Verdana"/>
              </a:defRPr>
            </a:pPr>
            <a:r>
              <a:t>4. You have a right to get objectives presented</a:t>
            </a:r>
          </a:p>
          <a:p>
            <a:pPr marL="0" indent="0" defTabSz="233172">
              <a:spcBef>
                <a:spcPts val="0"/>
              </a:spcBef>
              <a:buSzTx/>
              <a:buNone/>
              <a:defRPr b="1" sz="1600">
                <a:uFill>
                  <a:solidFill>
                    <a:srgbClr val="000000"/>
                  </a:solidFill>
                </a:uFill>
                <a:latin typeface="Verdana"/>
                <a:ea typeface="Verdana"/>
                <a:cs typeface="Verdana"/>
                <a:sym typeface="Verdana"/>
              </a:defRPr>
            </a:pPr>
            <a:r>
              <a:t> in measurable, quantified formats.</a:t>
            </a:r>
          </a:p>
          <a:p>
            <a:pPr marL="0" indent="0" defTabSz="233172">
              <a:spcBef>
                <a:spcPts val="0"/>
              </a:spcBef>
              <a:buSzTx/>
              <a:buNone/>
              <a:defRPr b="1" sz="1600">
                <a:uFill>
                  <a:solidFill>
                    <a:srgbClr val="000000"/>
                  </a:solidFill>
                </a:uFill>
                <a:latin typeface="Verdana"/>
                <a:ea typeface="Verdana"/>
                <a:cs typeface="Verdana"/>
                <a:sym typeface="Verdana"/>
              </a:defRPr>
            </a:pPr>
          </a:p>
          <a:p>
            <a:pPr marL="0" indent="0" defTabSz="233172">
              <a:spcBef>
                <a:spcPts val="0"/>
              </a:spcBef>
              <a:buSzTx/>
              <a:buNone/>
              <a:defRPr b="1" sz="1600">
                <a:uFill>
                  <a:solidFill>
                    <a:srgbClr val="000000"/>
                  </a:solidFill>
                </a:uFill>
                <a:latin typeface="Verdana"/>
                <a:ea typeface="Verdana"/>
                <a:cs typeface="Verdana"/>
                <a:sym typeface="Verdana"/>
              </a:defRPr>
            </a:pPr>
            <a:r>
              <a:t>5. You have a right to change your objectives and strategies, </a:t>
            </a:r>
          </a:p>
          <a:p>
            <a:pPr marL="0" indent="0" defTabSz="233172">
              <a:spcBef>
                <a:spcPts val="0"/>
              </a:spcBef>
              <a:buSzTx/>
              <a:buNone/>
              <a:defRPr b="1" sz="1600">
                <a:uFill>
                  <a:solidFill>
                    <a:srgbClr val="000000"/>
                  </a:solidFill>
                </a:uFill>
                <a:latin typeface="Verdana"/>
                <a:ea typeface="Verdana"/>
                <a:cs typeface="Verdana"/>
                <a:sym typeface="Verdana"/>
              </a:defRPr>
            </a:pPr>
            <a:r>
              <a:t>for better performance.</a:t>
            </a:r>
          </a:p>
          <a:p>
            <a:pPr marL="0" indent="0" defTabSz="233172">
              <a:spcBef>
                <a:spcPts val="0"/>
              </a:spcBef>
              <a:buSzTx/>
              <a:buNone/>
              <a:defRPr b="1" sz="1600">
                <a:uFill>
                  <a:solidFill>
                    <a:srgbClr val="000000"/>
                  </a:solidFill>
                </a:uFill>
                <a:latin typeface="Verdana"/>
                <a:ea typeface="Verdana"/>
                <a:cs typeface="Verdana"/>
                <a:sym typeface="Verdana"/>
              </a:defRPr>
            </a:pPr>
          </a:p>
          <a:p>
            <a:pPr marL="0" indent="0" defTabSz="233172">
              <a:spcBef>
                <a:spcPts val="0"/>
              </a:spcBef>
              <a:buSzTx/>
              <a:buNone/>
              <a:defRPr b="1" sz="1600">
                <a:uFill>
                  <a:solidFill>
                    <a:srgbClr val="000000"/>
                  </a:solidFill>
                </a:uFill>
                <a:latin typeface="Verdana"/>
                <a:ea typeface="Verdana"/>
                <a:cs typeface="Verdana"/>
                <a:sym typeface="Verdana"/>
              </a:defRPr>
            </a:pPr>
            <a:r>
              <a:t>6. You have the right to try out new ideas</a:t>
            </a:r>
          </a:p>
          <a:p>
            <a:pPr marL="0" indent="0" defTabSz="233172">
              <a:spcBef>
                <a:spcPts val="0"/>
              </a:spcBef>
              <a:buSzTx/>
              <a:buNone/>
              <a:defRPr b="1" sz="1600">
                <a:uFill>
                  <a:solidFill>
                    <a:srgbClr val="000000"/>
                  </a:solidFill>
                </a:uFill>
                <a:latin typeface="Verdana"/>
                <a:ea typeface="Verdana"/>
                <a:cs typeface="Verdana"/>
                <a:sym typeface="Verdana"/>
              </a:defRPr>
            </a:pPr>
            <a:r>
              <a:t> for improving communication.</a:t>
            </a:r>
          </a:p>
          <a:p>
            <a:pPr marL="0" indent="0" defTabSz="233172">
              <a:spcBef>
                <a:spcPts val="0"/>
              </a:spcBef>
              <a:buSzTx/>
              <a:buNone/>
              <a:defRPr b="1" sz="1600">
                <a:uFill>
                  <a:solidFill>
                    <a:srgbClr val="000000"/>
                  </a:solidFill>
                </a:uFill>
                <a:latin typeface="Verdana"/>
                <a:ea typeface="Verdana"/>
                <a:cs typeface="Verdana"/>
                <a:sym typeface="Verdana"/>
              </a:defRPr>
            </a:pPr>
          </a:p>
          <a:p>
            <a:pPr marL="0" indent="0" defTabSz="233172">
              <a:spcBef>
                <a:spcPts val="0"/>
              </a:spcBef>
              <a:buSzTx/>
              <a:buNone/>
              <a:defRPr b="1" sz="1600">
                <a:uFill>
                  <a:solidFill>
                    <a:srgbClr val="000000"/>
                  </a:solidFill>
                </a:uFill>
                <a:latin typeface="Verdana"/>
                <a:ea typeface="Verdana"/>
                <a:cs typeface="Verdana"/>
                <a:sym typeface="Verdana"/>
              </a:defRPr>
            </a:pPr>
            <a:r>
              <a:t>007. You have the right to fail when trying,</a:t>
            </a:r>
          </a:p>
          <a:p>
            <a:pPr marL="0" indent="0" defTabSz="233172">
              <a:spcBef>
                <a:spcPts val="0"/>
              </a:spcBef>
              <a:buSzTx/>
              <a:buNone/>
              <a:defRPr b="1" sz="1600">
                <a:uFill>
                  <a:solidFill>
                    <a:srgbClr val="000000"/>
                  </a:solidFill>
                </a:uFill>
                <a:latin typeface="Verdana"/>
                <a:ea typeface="Verdana"/>
                <a:cs typeface="Verdana"/>
                <a:sym typeface="Verdana"/>
              </a:defRPr>
            </a:pPr>
            <a:r>
              <a:t>but also to kill failures quickly.</a:t>
            </a:r>
          </a:p>
          <a:p>
            <a:pPr marL="0" indent="0" defTabSz="233172">
              <a:spcBef>
                <a:spcPts val="0"/>
              </a:spcBef>
              <a:buSzTx/>
              <a:buNone/>
              <a:defRPr b="1" sz="1600">
                <a:uFill>
                  <a:solidFill>
                    <a:srgbClr val="000000"/>
                  </a:solidFill>
                </a:uFill>
                <a:latin typeface="Verdana"/>
                <a:ea typeface="Verdana"/>
                <a:cs typeface="Verdana"/>
                <a:sym typeface="Verdana"/>
              </a:defRPr>
            </a:pPr>
          </a:p>
          <a:p>
            <a:pPr marL="0" indent="0" defTabSz="233172">
              <a:spcBef>
                <a:spcPts val="0"/>
              </a:spcBef>
              <a:buSzTx/>
              <a:buNone/>
              <a:defRPr b="1" sz="1600">
                <a:uFill>
                  <a:solidFill>
                    <a:srgbClr val="000000"/>
                  </a:solidFill>
                </a:uFill>
                <a:latin typeface="Verdana"/>
                <a:ea typeface="Verdana"/>
                <a:cs typeface="Verdana"/>
                <a:sym typeface="Verdana"/>
              </a:defRPr>
            </a:pPr>
            <a:r>
              <a:t>8. You have a right to constructively challenge </a:t>
            </a:r>
          </a:p>
          <a:p>
            <a:pPr marL="0" indent="0" defTabSz="233172">
              <a:spcBef>
                <a:spcPts val="0"/>
              </a:spcBef>
              <a:buSzTx/>
              <a:buNone/>
              <a:defRPr b="1" sz="1600">
                <a:uFill>
                  <a:solidFill>
                    <a:srgbClr val="000000"/>
                  </a:solidFill>
                </a:uFill>
                <a:latin typeface="Verdana"/>
                <a:ea typeface="Verdana"/>
                <a:cs typeface="Verdana"/>
                <a:sym typeface="Verdana"/>
              </a:defRPr>
            </a:pPr>
            <a:r>
              <a:t>higher-level objectives and strategies.</a:t>
            </a:r>
          </a:p>
          <a:p>
            <a:pPr marL="0" indent="0" defTabSz="233172">
              <a:spcBef>
                <a:spcPts val="0"/>
              </a:spcBef>
              <a:buSzTx/>
              <a:buNone/>
              <a:defRPr b="1" sz="1600">
                <a:uFill>
                  <a:solidFill>
                    <a:srgbClr val="000000"/>
                  </a:solidFill>
                </a:uFill>
                <a:latin typeface="Verdana"/>
                <a:ea typeface="Verdana"/>
                <a:cs typeface="Verdana"/>
                <a:sym typeface="Verdana"/>
              </a:defRPr>
            </a:pPr>
          </a:p>
          <a:p>
            <a:pPr marL="0" indent="0" defTabSz="233172">
              <a:spcBef>
                <a:spcPts val="0"/>
              </a:spcBef>
              <a:buSzTx/>
              <a:buNone/>
              <a:defRPr b="1" sz="1600">
                <a:uFill>
                  <a:solidFill>
                    <a:srgbClr val="000000"/>
                  </a:solidFill>
                </a:uFill>
                <a:latin typeface="Verdana"/>
                <a:ea typeface="Verdana"/>
                <a:cs typeface="Verdana"/>
                <a:sym typeface="Verdana"/>
              </a:defRPr>
            </a:pPr>
            <a:r>
              <a:t>9. You have a right to be judged objectively </a:t>
            </a:r>
          </a:p>
          <a:p>
            <a:pPr marL="0" indent="0" defTabSz="233172">
              <a:spcBef>
                <a:spcPts val="0"/>
              </a:spcBef>
              <a:buSzTx/>
              <a:buNone/>
              <a:defRPr b="1" sz="1600">
                <a:uFill>
                  <a:solidFill>
                    <a:srgbClr val="000000"/>
                  </a:solidFill>
                </a:uFill>
                <a:latin typeface="Verdana"/>
                <a:ea typeface="Verdana"/>
                <a:cs typeface="Verdana"/>
                <a:sym typeface="Verdana"/>
              </a:defRPr>
            </a:pPr>
            <a:r>
              <a:t>on your performance against  measurable objectives.</a:t>
            </a:r>
          </a:p>
          <a:p>
            <a:pPr marL="0" indent="0" defTabSz="233172">
              <a:spcBef>
                <a:spcPts val="0"/>
              </a:spcBef>
              <a:buSzTx/>
              <a:buNone/>
              <a:defRPr b="1" sz="1600">
                <a:uFill>
                  <a:solidFill>
                    <a:srgbClr val="000000"/>
                  </a:solidFill>
                </a:uFill>
                <a:latin typeface="Verdana"/>
                <a:ea typeface="Verdana"/>
                <a:cs typeface="Verdana"/>
                <a:sym typeface="Verdana"/>
              </a:defRPr>
            </a:pPr>
          </a:p>
          <a:p>
            <a:pPr marL="0" indent="0" defTabSz="233172">
              <a:spcBef>
                <a:spcPts val="0"/>
              </a:spcBef>
              <a:buSzTx/>
              <a:buNone/>
              <a:defRPr b="1" sz="1600">
                <a:uFill>
                  <a:solidFill>
                    <a:srgbClr val="000000"/>
                  </a:solidFill>
                </a:uFill>
                <a:latin typeface="Verdana"/>
                <a:ea typeface="Verdana"/>
                <a:cs typeface="Verdana"/>
                <a:sym typeface="Verdana"/>
              </a:defRPr>
            </a:pPr>
            <a:r>
              <a:t>10. You have a right to offer constructive help </a:t>
            </a:r>
          </a:p>
          <a:p>
            <a:pPr marL="0" indent="0" defTabSz="233172">
              <a:spcBef>
                <a:spcPts val="0"/>
              </a:spcBef>
              <a:buSzTx/>
              <a:buNone/>
              <a:defRPr b="1" sz="1600">
                <a:uFill>
                  <a:solidFill>
                    <a:srgbClr val="000000"/>
                  </a:solidFill>
                </a:uFill>
                <a:latin typeface="Verdana"/>
                <a:ea typeface="Verdana"/>
                <a:cs typeface="Verdana"/>
                <a:sym typeface="Verdana"/>
              </a:defRPr>
            </a:pPr>
            <a:r>
              <a:t>to colleagues to improve communication.</a:t>
            </a:r>
          </a:p>
        </p:txBody>
      </p:sp>
      <p:sp>
        <p:nvSpPr>
          <p:cNvPr id="744" name="Slide Number"/>
          <p:cNvSpPr txBox="1"/>
          <p:nvPr>
            <p:ph type="sldNum" sz="quarter" idx="2"/>
          </p:nvPr>
        </p:nvSpPr>
        <p:spPr>
          <a:xfrm>
            <a:off x="6328883" y="9296400"/>
            <a:ext cx="34026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45" name="Screenshot 2019-01-24 at 09.55.01.png" descr="Screenshot 2019-01-24 at 09.55.01.png"/>
          <p:cNvPicPr>
            <a:picLocks noChangeAspect="1"/>
          </p:cNvPicPr>
          <p:nvPr/>
        </p:nvPicPr>
        <p:blipFill>
          <a:blip r:embed="rId2">
            <a:extLst/>
          </a:blip>
          <a:stretch>
            <a:fillRect/>
          </a:stretch>
        </p:blipFill>
        <p:spPr>
          <a:xfrm>
            <a:off x="8562809" y="2933022"/>
            <a:ext cx="3865115" cy="5614756"/>
          </a:xfrm>
          <a:prstGeom prst="rect">
            <a:avLst/>
          </a:prstGeom>
          <a:ln w="12700">
            <a:miter lim="400000"/>
          </a:ln>
        </p:spPr>
      </p:pic>
      <p:sp>
        <p:nvSpPr>
          <p:cNvPr id="746" name="PS ICL went into profit for next 15 years, after 7 years in red"/>
          <p:cNvSpPr txBox="1"/>
          <p:nvPr/>
        </p:nvSpPr>
        <p:spPr>
          <a:xfrm>
            <a:off x="2596513" y="9080130"/>
            <a:ext cx="7811771" cy="43639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2200">
                <a:solidFill>
                  <a:srgbClr val="FFFFFF"/>
                </a:solidFill>
                <a:latin typeface="+mn-lt"/>
                <a:ea typeface="+mn-ea"/>
                <a:cs typeface="+mn-cs"/>
                <a:sym typeface="Helvetica Neue Medium"/>
              </a:defRPr>
            </a:lvl1pPr>
          </a:lstStyle>
          <a:p>
            <a:pPr/>
            <a:r>
              <a:t>PS ICL went into profit for next 15 years, after 7 years in red</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8" name="Our Internal Client’s Vision, Values, Objectives:…"/>
          <p:cNvSpPr txBox="1"/>
          <p:nvPr>
            <p:ph type="title"/>
          </p:nvPr>
        </p:nvSpPr>
        <p:spPr>
          <a:prstGeom prst="rect">
            <a:avLst/>
          </a:prstGeom>
        </p:spPr>
        <p:txBody>
          <a:bodyPr/>
          <a:lstStyle/>
          <a:p>
            <a:pPr defTabSz="414780">
              <a:defRPr sz="1100"/>
            </a:pPr>
            <a:r>
              <a:t>Our Internal Client’s Vision, Values, Objectives: </a:t>
            </a:r>
          </a:p>
          <a:p>
            <a:pPr defTabSz="414780">
              <a:defRPr sz="5600"/>
            </a:pPr>
            <a:r>
              <a:t>Anti-Financial Crime (AFC) Department Mission Statement: </a:t>
            </a:r>
          </a:p>
        </p:txBody>
      </p:sp>
      <p:sp>
        <p:nvSpPr>
          <p:cNvPr id="749" name="Be a trusted and respected independent control function that aims to protect the bank from financial crime risk. Establish a proactive framework to prevent, detect, and report financial crime risk events.…"/>
          <p:cNvSpPr txBox="1"/>
          <p:nvPr>
            <p:ph type="body" idx="1"/>
          </p:nvPr>
        </p:nvSpPr>
        <p:spPr>
          <a:prstGeom prst="rect">
            <a:avLst/>
          </a:prstGeom>
        </p:spPr>
        <p:txBody>
          <a:bodyPr/>
          <a:lstStyle/>
          <a:p>
            <a:pPr marL="0" indent="0" defTabSz="560830">
              <a:spcBef>
                <a:spcPts val="4000"/>
              </a:spcBef>
              <a:buSzTx/>
              <a:buNone/>
              <a:defRPr sz="3000"/>
            </a:pPr>
            <a:r>
              <a:t>Be a trusted and respected independent control function that aims to protect the bank from financial crime risk.</a:t>
            </a:r>
            <a:br/>
            <a:r>
              <a:t>Establish a proactive framework to prevent, detect, and report financial crime risk events. </a:t>
            </a:r>
            <a:endParaRPr sz="1100">
              <a:latin typeface="Times"/>
              <a:ea typeface="Times"/>
              <a:cs typeface="Times"/>
              <a:sym typeface="Times"/>
            </a:endParaRPr>
          </a:p>
          <a:p>
            <a:pPr marL="0" indent="0" defTabSz="560830">
              <a:spcBef>
                <a:spcPts val="4000"/>
              </a:spcBef>
              <a:buSzTx/>
              <a:buNone/>
              <a:defRPr sz="3000"/>
            </a:pPr>
            <a:r>
              <a:t>&lt;- PV, Head of Anti-Financial Crime </a:t>
            </a:r>
            <a:endParaRPr sz="1100">
              <a:latin typeface="Times"/>
              <a:ea typeface="Times"/>
              <a:cs typeface="Times"/>
              <a:sym typeface="Times"/>
            </a:endParaRPr>
          </a:p>
          <a:p>
            <a:pPr marL="0" indent="0" defTabSz="560830">
              <a:spcBef>
                <a:spcPts val="4000"/>
              </a:spcBef>
              <a:buSzTx/>
              <a:buNone/>
              <a:defRPr b="1" sz="1500"/>
            </a:pPr>
            <a:r>
              <a:t>Our Vision:</a:t>
            </a:r>
            <a:br/>
            <a:r>
              <a:rPr sz="3000"/>
              <a:t>Anti-Financial Crime Technology:</a:t>
            </a:r>
            <a:br>
              <a:rPr sz="3000"/>
            </a:br>
            <a:r>
              <a:rPr b="0" sz="3000"/>
              <a:t>“To provide XXXX Bank the best possible capability to prevent, detect, and report possible financial crime, in-line with the expectations of our global regulators.” &lt;- SC </a:t>
            </a:r>
          </a:p>
        </p:txBody>
      </p:sp>
      <p:sp>
        <p:nvSpPr>
          <p:cNvPr id="750" name="Slide Number"/>
          <p:cNvSpPr txBox="1"/>
          <p:nvPr>
            <p:ph type="sldNum" sz="quarter" idx="2"/>
          </p:nvPr>
        </p:nvSpPr>
        <p:spPr>
          <a:xfrm>
            <a:off x="6328883" y="9296400"/>
            <a:ext cx="34026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2" name="Report of AFC Project  Results Jan 2019, 3 Sub-projects…"/>
          <p:cNvSpPr txBox="1"/>
          <p:nvPr>
            <p:ph type="title"/>
          </p:nvPr>
        </p:nvSpPr>
        <p:spPr>
          <a:prstGeom prst="rect">
            <a:avLst/>
          </a:prstGeom>
        </p:spPr>
        <p:txBody>
          <a:bodyPr/>
          <a:lstStyle/>
          <a:p>
            <a:pPr defTabSz="321310">
              <a:defRPr sz="4400"/>
            </a:pPr>
            <a:r>
              <a:t>Report of AFC Project  Results Jan 2019, 3 Sub-projects</a:t>
            </a:r>
          </a:p>
          <a:p>
            <a:pPr defTabSz="321310">
              <a:defRPr sz="4400"/>
            </a:pPr>
            <a:r>
              <a:t>Using Gilb’s Value Driven Methods</a:t>
            </a:r>
          </a:p>
        </p:txBody>
      </p:sp>
      <p:pic>
        <p:nvPicPr>
          <p:cNvPr id="753" name="internal only feedback Jan 2019 AFC.jpg" descr="internal only feedback Jan 2019 AFC.jpg"/>
          <p:cNvPicPr>
            <a:picLocks noChangeAspect="1"/>
          </p:cNvPicPr>
          <p:nvPr/>
        </p:nvPicPr>
        <p:blipFill>
          <a:blip r:embed="rId2">
            <a:extLst/>
          </a:blip>
          <a:srcRect l="19288" t="31278" r="8801" b="38057"/>
          <a:stretch>
            <a:fillRect/>
          </a:stretch>
        </p:blipFill>
        <p:spPr>
          <a:xfrm>
            <a:off x="114320" y="2817092"/>
            <a:ext cx="12880880" cy="4119491"/>
          </a:xfrm>
          <a:prstGeom prst="rect">
            <a:avLst/>
          </a:prstGeom>
          <a:ln w="12700">
            <a:miter lim="400000"/>
          </a:ln>
        </p:spPr>
      </p:pic>
      <p:sp>
        <p:nvSpPr>
          <p:cNvPr id="75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56" name="Overview diagram with clutter.png" descr="Overview diagram with clutter.png"/>
          <p:cNvPicPr>
            <a:picLocks noChangeAspect="1"/>
          </p:cNvPicPr>
          <p:nvPr/>
        </p:nvPicPr>
        <p:blipFill>
          <a:blip r:embed="rId2">
            <a:extLst/>
          </a:blip>
          <a:srcRect l="9473" t="38086" r="39057" b="26540"/>
          <a:stretch>
            <a:fillRect/>
          </a:stretch>
        </p:blipFill>
        <p:spPr>
          <a:xfrm>
            <a:off x="-273588" y="1355874"/>
            <a:ext cx="13551815" cy="5820923"/>
          </a:xfrm>
          <a:prstGeom prst="rect">
            <a:avLst/>
          </a:prstGeom>
          <a:ln w="12700">
            <a:miter lim="400000"/>
          </a:ln>
        </p:spPr>
      </p:pic>
      <p:sp>
        <p:nvSpPr>
          <p:cNvPr id="757" name="Diagram over AFC Planning"/>
          <p:cNvSpPr txBox="1"/>
          <p:nvPr>
            <p:ph type="title"/>
          </p:nvPr>
        </p:nvSpPr>
        <p:spPr>
          <a:xfrm>
            <a:off x="952500" y="254000"/>
            <a:ext cx="11099800" cy="1646759"/>
          </a:xfrm>
          <a:prstGeom prst="rect">
            <a:avLst/>
          </a:prstGeom>
        </p:spPr>
        <p:txBody>
          <a:bodyPr/>
          <a:lstStyle>
            <a:lvl1pPr defTabSz="490727">
              <a:defRPr sz="6700"/>
            </a:lvl1pPr>
          </a:lstStyle>
          <a:p>
            <a:pPr/>
            <a:r>
              <a:t>Diagram over AFC Planning</a:t>
            </a:r>
          </a:p>
        </p:txBody>
      </p:sp>
      <p:sp>
        <p:nvSpPr>
          <p:cNvPr id="758" name="Slide Number"/>
          <p:cNvSpPr txBox="1"/>
          <p:nvPr>
            <p:ph type="sldNum" sz="quarter" idx="2"/>
          </p:nvPr>
        </p:nvSpPr>
        <p:spPr>
          <a:xfrm>
            <a:off x="6328883" y="9296400"/>
            <a:ext cx="34026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0" name="AFC Requirements Constraints and ‘Architecture’Overview"/>
          <p:cNvSpPr txBox="1"/>
          <p:nvPr>
            <p:ph type="title"/>
          </p:nvPr>
        </p:nvSpPr>
        <p:spPr>
          <a:xfrm>
            <a:off x="171552" y="-203462"/>
            <a:ext cx="13004802" cy="2159001"/>
          </a:xfrm>
          <a:prstGeom prst="rect">
            <a:avLst/>
          </a:prstGeom>
        </p:spPr>
        <p:txBody>
          <a:bodyPr/>
          <a:lstStyle>
            <a:lvl1pPr defTabSz="484886">
              <a:defRPr sz="6600"/>
            </a:lvl1pPr>
          </a:lstStyle>
          <a:p>
            <a:pPr/>
            <a:r>
              <a:t>AFC Requirements Constraints and ‘Architecture’Overview</a:t>
            </a:r>
          </a:p>
        </p:txBody>
      </p:sp>
      <p:sp>
        <p:nvSpPr>
          <p:cNvPr id="761" name="Body"/>
          <p:cNvSpPr txBox="1"/>
          <p:nvPr>
            <p:ph type="body" idx="1"/>
          </p:nvPr>
        </p:nvSpPr>
        <p:spPr>
          <a:prstGeom prst="rect">
            <a:avLst/>
          </a:prstGeom>
        </p:spPr>
        <p:txBody>
          <a:bodyPr/>
          <a:lstStyle/>
          <a:p>
            <a:pPr/>
          </a:p>
        </p:txBody>
      </p:sp>
      <p:sp>
        <p:nvSpPr>
          <p:cNvPr id="762" name="Slide Number"/>
          <p:cNvSpPr txBox="1"/>
          <p:nvPr>
            <p:ph type="sldNum" sz="quarter" idx="2"/>
          </p:nvPr>
        </p:nvSpPr>
        <p:spPr>
          <a:xfrm>
            <a:off x="6328883" y="9296400"/>
            <a:ext cx="34026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63" name="Requirements Constraints Functions Strategies.png" descr="Requirements Constraints Functions Strategies.png"/>
          <p:cNvPicPr>
            <a:picLocks noChangeAspect="1"/>
          </p:cNvPicPr>
          <p:nvPr/>
        </p:nvPicPr>
        <p:blipFill>
          <a:blip r:embed="rId2">
            <a:extLst/>
          </a:blip>
          <a:srcRect l="2170" t="17126" r="12995" b="8218"/>
          <a:stretch>
            <a:fillRect/>
          </a:stretch>
        </p:blipFill>
        <p:spPr>
          <a:xfrm>
            <a:off x="-13950" y="2041988"/>
            <a:ext cx="13032575" cy="7167945"/>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5" name="AFC Requirements…"/>
          <p:cNvSpPr txBox="1"/>
          <p:nvPr>
            <p:ph type="title"/>
          </p:nvPr>
        </p:nvSpPr>
        <p:spPr>
          <a:prstGeom prst="rect">
            <a:avLst/>
          </a:prstGeom>
        </p:spPr>
        <p:txBody>
          <a:bodyPr/>
          <a:lstStyle/>
          <a:p>
            <a:pPr defTabSz="385572">
              <a:defRPr sz="5200"/>
            </a:pPr>
            <a:r>
              <a:t>AFC Requirements</a:t>
            </a:r>
          </a:p>
          <a:p>
            <a:pPr defTabSz="385572">
              <a:defRPr sz="5200"/>
            </a:pPr>
            <a:r>
              <a:t>(focus on 4 types, detail for Values))</a:t>
            </a:r>
          </a:p>
        </p:txBody>
      </p:sp>
      <p:sp>
        <p:nvSpPr>
          <p:cNvPr id="766" name="Body"/>
          <p:cNvSpPr txBox="1"/>
          <p:nvPr>
            <p:ph type="body" idx="1"/>
          </p:nvPr>
        </p:nvSpPr>
        <p:spPr>
          <a:prstGeom prst="rect">
            <a:avLst/>
          </a:prstGeom>
        </p:spPr>
        <p:txBody>
          <a:bodyPr/>
          <a:lstStyle/>
          <a:p>
            <a:pPr/>
          </a:p>
        </p:txBody>
      </p:sp>
      <p:sp>
        <p:nvSpPr>
          <p:cNvPr id="767" name="Slide Number"/>
          <p:cNvSpPr txBox="1"/>
          <p:nvPr>
            <p:ph type="sldNum" sz="quarter" idx="2"/>
          </p:nvPr>
        </p:nvSpPr>
        <p:spPr>
          <a:xfrm>
            <a:off x="6328883" y="9296400"/>
            <a:ext cx="34026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68" name="Requirements focus Functions Visions etc.png" descr="Requirements focus Functions Visions etc.png"/>
          <p:cNvPicPr>
            <a:picLocks noChangeAspect="1"/>
          </p:cNvPicPr>
          <p:nvPr/>
        </p:nvPicPr>
        <p:blipFill>
          <a:blip r:embed="rId2">
            <a:extLst/>
          </a:blip>
          <a:srcRect l="0" t="27894" r="9060" b="21759"/>
          <a:stretch>
            <a:fillRect/>
          </a:stretch>
        </p:blipFill>
        <p:spPr>
          <a:xfrm>
            <a:off x="-1" y="3080042"/>
            <a:ext cx="11826480" cy="4092162"/>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0" name="Stakeholders AFC"/>
          <p:cNvSpPr txBox="1"/>
          <p:nvPr>
            <p:ph type="title"/>
          </p:nvPr>
        </p:nvSpPr>
        <p:spPr>
          <a:xfrm>
            <a:off x="952500" y="254000"/>
            <a:ext cx="11099800" cy="929536"/>
          </a:xfrm>
          <a:prstGeom prst="rect">
            <a:avLst/>
          </a:prstGeom>
        </p:spPr>
        <p:txBody>
          <a:bodyPr/>
          <a:lstStyle>
            <a:lvl1pPr defTabSz="391413">
              <a:defRPr sz="5300"/>
            </a:lvl1pPr>
          </a:lstStyle>
          <a:p>
            <a:pPr/>
            <a:r>
              <a:t>Stakeholders AFC</a:t>
            </a:r>
          </a:p>
        </p:txBody>
      </p:sp>
      <p:sp>
        <p:nvSpPr>
          <p:cNvPr id="771" name="Body"/>
          <p:cNvSpPr txBox="1"/>
          <p:nvPr>
            <p:ph type="body" idx="1"/>
          </p:nvPr>
        </p:nvSpPr>
        <p:spPr>
          <a:prstGeom prst="rect">
            <a:avLst/>
          </a:prstGeom>
        </p:spPr>
        <p:txBody>
          <a:bodyPr/>
          <a:lstStyle/>
          <a:p>
            <a:pPr/>
          </a:p>
        </p:txBody>
      </p:sp>
      <p:sp>
        <p:nvSpPr>
          <p:cNvPr id="772" name="Slide Number"/>
          <p:cNvSpPr txBox="1"/>
          <p:nvPr>
            <p:ph type="sldNum" sz="quarter" idx="2"/>
          </p:nvPr>
        </p:nvSpPr>
        <p:spPr>
          <a:xfrm>
            <a:off x="6328883" y="9296400"/>
            <a:ext cx="34026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73" name="Stakeholder overview.png" descr="Stakeholder overview.png"/>
          <p:cNvPicPr>
            <a:picLocks noChangeAspect="1"/>
          </p:cNvPicPr>
          <p:nvPr/>
        </p:nvPicPr>
        <p:blipFill>
          <a:blip r:embed="rId2">
            <a:extLst/>
          </a:blip>
          <a:srcRect l="0" t="18367" r="0" b="7103"/>
          <a:stretch>
            <a:fillRect/>
          </a:stretch>
        </p:blipFill>
        <p:spPr>
          <a:xfrm>
            <a:off x="-390073" y="1406326"/>
            <a:ext cx="16103689" cy="7501077"/>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5" name="Critical set of AFC Objectives"/>
          <p:cNvSpPr txBox="1"/>
          <p:nvPr>
            <p:ph type="title"/>
          </p:nvPr>
        </p:nvSpPr>
        <p:spPr>
          <a:xfrm>
            <a:off x="952500" y="254000"/>
            <a:ext cx="11099800" cy="1026851"/>
          </a:xfrm>
          <a:prstGeom prst="rect">
            <a:avLst/>
          </a:prstGeom>
        </p:spPr>
        <p:txBody>
          <a:bodyPr/>
          <a:lstStyle>
            <a:lvl1pPr defTabSz="443991">
              <a:defRPr sz="6000"/>
            </a:lvl1pPr>
          </a:lstStyle>
          <a:p>
            <a:pPr/>
            <a:r>
              <a:t>Critical set of AFC Objectives</a:t>
            </a:r>
          </a:p>
        </p:txBody>
      </p:sp>
      <p:sp>
        <p:nvSpPr>
          <p:cNvPr id="776" name="Body"/>
          <p:cNvSpPr txBox="1"/>
          <p:nvPr>
            <p:ph type="body" idx="1"/>
          </p:nvPr>
        </p:nvSpPr>
        <p:spPr>
          <a:prstGeom prst="rect">
            <a:avLst/>
          </a:prstGeom>
        </p:spPr>
        <p:txBody>
          <a:bodyPr/>
          <a:lstStyle/>
          <a:p>
            <a:pPr/>
          </a:p>
        </p:txBody>
      </p:sp>
      <p:sp>
        <p:nvSpPr>
          <p:cNvPr id="777" name="Slide Number"/>
          <p:cNvSpPr txBox="1"/>
          <p:nvPr>
            <p:ph type="sldNum" sz="quarter" idx="2"/>
          </p:nvPr>
        </p:nvSpPr>
        <p:spPr>
          <a:xfrm>
            <a:off x="6328883" y="9296400"/>
            <a:ext cx="34026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78" name="TOP TEN .png" descr="TOP TEN .png"/>
          <p:cNvPicPr>
            <a:picLocks noChangeAspect="1"/>
          </p:cNvPicPr>
          <p:nvPr/>
        </p:nvPicPr>
        <p:blipFill>
          <a:blip r:embed="rId2">
            <a:extLst/>
          </a:blip>
          <a:srcRect l="0" t="16471" r="7730" b="4308"/>
          <a:stretch>
            <a:fillRect/>
          </a:stretch>
        </p:blipFill>
        <p:spPr>
          <a:xfrm>
            <a:off x="-1" y="2151628"/>
            <a:ext cx="11999509" cy="6438927"/>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0" name="Corporate Objectives AFC"/>
          <p:cNvSpPr txBox="1"/>
          <p:nvPr>
            <p:ph type="title"/>
          </p:nvPr>
        </p:nvSpPr>
        <p:spPr>
          <a:prstGeom prst="rect">
            <a:avLst/>
          </a:prstGeom>
        </p:spPr>
        <p:txBody>
          <a:bodyPr/>
          <a:lstStyle>
            <a:lvl1pPr defTabSz="519937">
              <a:defRPr sz="7100"/>
            </a:lvl1pPr>
          </a:lstStyle>
          <a:p>
            <a:pPr/>
            <a:r>
              <a:t>Corporate Objectives AFC</a:t>
            </a:r>
          </a:p>
        </p:txBody>
      </p:sp>
      <p:sp>
        <p:nvSpPr>
          <p:cNvPr id="781" name="Body"/>
          <p:cNvSpPr txBox="1"/>
          <p:nvPr>
            <p:ph type="body" idx="1"/>
          </p:nvPr>
        </p:nvSpPr>
        <p:spPr>
          <a:prstGeom prst="rect">
            <a:avLst/>
          </a:prstGeom>
        </p:spPr>
        <p:txBody>
          <a:bodyPr/>
          <a:lstStyle/>
          <a:p>
            <a:pPr/>
          </a:p>
        </p:txBody>
      </p:sp>
      <p:sp>
        <p:nvSpPr>
          <p:cNvPr id="782" name="Slide Number"/>
          <p:cNvSpPr txBox="1"/>
          <p:nvPr>
            <p:ph type="sldNum" sz="quarter" idx="2"/>
          </p:nvPr>
        </p:nvSpPr>
        <p:spPr>
          <a:xfrm>
            <a:off x="6328883" y="9296400"/>
            <a:ext cx="34026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83" name="Values focus.png" descr="Values focus.png"/>
          <p:cNvPicPr>
            <a:picLocks noChangeAspect="1"/>
          </p:cNvPicPr>
          <p:nvPr/>
        </p:nvPicPr>
        <p:blipFill>
          <a:blip r:embed="rId2">
            <a:extLst/>
          </a:blip>
          <a:srcRect l="0" t="42896" r="31599" b="15844"/>
          <a:stretch>
            <a:fillRect/>
          </a:stretch>
        </p:blipFill>
        <p:spPr>
          <a:xfrm>
            <a:off x="0" y="4299418"/>
            <a:ext cx="8895258" cy="3353473"/>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785" name="Structuring AFC"/>
          <p:cNvSpPr txBox="1"/>
          <p:nvPr>
            <p:ph type="title"/>
          </p:nvPr>
        </p:nvSpPr>
        <p:spPr>
          <a:prstGeom prst="rect">
            <a:avLst/>
          </a:prstGeom>
        </p:spPr>
        <p:txBody>
          <a:bodyPr/>
          <a:lstStyle/>
          <a:p>
            <a:pPr/>
            <a:r>
              <a:t>Structuring AFC</a:t>
            </a:r>
          </a:p>
        </p:txBody>
      </p:sp>
      <p:sp>
        <p:nvSpPr>
          <p:cNvPr id="786" name="Slide Number"/>
          <p:cNvSpPr txBox="1"/>
          <p:nvPr>
            <p:ph type="sldNum" sz="quarter" idx="2"/>
          </p:nvPr>
        </p:nvSpPr>
        <p:spPr>
          <a:xfrm>
            <a:off x="6383543" y="9296400"/>
            <a:ext cx="230938"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87" name="Canvas Business Stakeholder .png.pdf" descr="Canvas Business Stakeholder .png.pdf"/>
          <p:cNvPicPr>
            <a:picLocks noChangeAspect="1"/>
          </p:cNvPicPr>
          <p:nvPr/>
        </p:nvPicPr>
        <p:blipFill>
          <a:blip r:embed="rId2">
            <a:extLst/>
          </a:blip>
          <a:srcRect l="26220" t="47324" r="8571" b="0"/>
          <a:stretch>
            <a:fillRect/>
          </a:stretch>
        </p:blipFill>
        <p:spPr>
          <a:xfrm rot="5400000">
            <a:off x="2311329" y="1582733"/>
            <a:ext cx="7033729" cy="803643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0" name="SIMPLE BASIC DIAGRAM VALUES STRATEGIES COSTS 2019-01-18 at 07.43.59.png.pdf" descr="SIMPLE BASIC DIAGRAM VALUES STRATEGIES COSTS 2019-01-18 at 07.43.59.png.pdf"/>
          <p:cNvPicPr>
            <a:picLocks noChangeAspect="1"/>
          </p:cNvPicPr>
          <p:nvPr/>
        </p:nvPicPr>
        <p:blipFill>
          <a:blip r:embed="rId2">
            <a:extLst/>
          </a:blip>
          <a:stretch>
            <a:fillRect/>
          </a:stretch>
        </p:blipFill>
        <p:spPr>
          <a:xfrm rot="5400000">
            <a:off x="1332698" y="-1457069"/>
            <a:ext cx="8813226" cy="12465114"/>
          </a:xfrm>
          <a:prstGeom prst="rect">
            <a:avLst/>
          </a:prstGeom>
          <a:ln w="12700">
            <a:miter lim="400000"/>
          </a:ln>
        </p:spPr>
      </p:pic>
      <p:sp>
        <p:nvSpPr>
          <p:cNvPr id="381" name="Example of Change Process Values and Strategies"/>
          <p:cNvSpPr txBox="1"/>
          <p:nvPr>
            <p:ph type="title"/>
          </p:nvPr>
        </p:nvSpPr>
        <p:spPr>
          <a:xfrm>
            <a:off x="952500" y="254000"/>
            <a:ext cx="11099800" cy="1161389"/>
          </a:xfrm>
          <a:prstGeom prst="rect">
            <a:avLst/>
          </a:prstGeom>
        </p:spPr>
        <p:txBody>
          <a:bodyPr/>
          <a:lstStyle>
            <a:lvl1pPr defTabSz="260669">
              <a:defRPr sz="3492"/>
            </a:lvl1pPr>
          </a:lstStyle>
          <a:p>
            <a:pPr/>
            <a:r>
              <a:t>Example of Change-Process ‘Values’ and ‘Strategies’</a:t>
            </a:r>
          </a:p>
        </p:txBody>
      </p:sp>
      <p:sp>
        <p:nvSpPr>
          <p:cNvPr id="382" name="Slide Number"/>
          <p:cNvSpPr txBox="1"/>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83" name="Arrow"/>
          <p:cNvSpPr/>
          <p:nvPr/>
        </p:nvSpPr>
        <p:spPr>
          <a:xfrm>
            <a:off x="5698066" y="4411133"/>
            <a:ext cx="1270001" cy="1270001"/>
          </a:xfrm>
          <a:prstGeom prst="rightArrow">
            <a:avLst>
              <a:gd name="adj1" fmla="val 32000"/>
              <a:gd name="adj2" fmla="val 64000"/>
            </a:avLst>
          </a:prstGeom>
          <a:solidFill>
            <a:schemeClr val="accent1"/>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84" name="Line"/>
          <p:cNvSpPr/>
          <p:nvPr/>
        </p:nvSpPr>
        <p:spPr>
          <a:xfrm>
            <a:off x="7801570" y="1162446"/>
            <a:ext cx="1" cy="3797100"/>
          </a:xfrm>
          <a:prstGeom prst="line">
            <a:avLst/>
          </a:prstGeom>
          <a:ln w="254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85" name="Line"/>
          <p:cNvSpPr/>
          <p:nvPr/>
        </p:nvSpPr>
        <p:spPr>
          <a:xfrm>
            <a:off x="10011370" y="1162446"/>
            <a:ext cx="1" cy="324307"/>
          </a:xfrm>
          <a:prstGeom prst="line">
            <a:avLst/>
          </a:prstGeom>
          <a:ln w="254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9" name="Data Quality…"/>
          <p:cNvSpPr txBox="1"/>
          <p:nvPr>
            <p:ph type="title"/>
          </p:nvPr>
        </p:nvSpPr>
        <p:spPr>
          <a:prstGeom prst="rect">
            <a:avLst/>
          </a:prstGeom>
        </p:spPr>
        <p:txBody>
          <a:bodyPr/>
          <a:lstStyle/>
          <a:p>
            <a:pPr defTabSz="484886">
              <a:defRPr sz="6600"/>
            </a:pPr>
            <a:r>
              <a:t>Data Quality </a:t>
            </a:r>
          </a:p>
          <a:p>
            <a:pPr defTabSz="484886">
              <a:defRPr sz="6600"/>
            </a:pPr>
            <a:r>
              <a:t>Value Quantified</a:t>
            </a:r>
          </a:p>
        </p:txBody>
      </p:sp>
      <p:sp>
        <p:nvSpPr>
          <p:cNvPr id="790" name="Body"/>
          <p:cNvSpPr txBox="1"/>
          <p:nvPr>
            <p:ph type="body" idx="1"/>
          </p:nvPr>
        </p:nvSpPr>
        <p:spPr>
          <a:prstGeom prst="rect">
            <a:avLst/>
          </a:prstGeom>
        </p:spPr>
        <p:txBody>
          <a:bodyPr/>
          <a:lstStyle/>
          <a:p>
            <a:pPr/>
          </a:p>
        </p:txBody>
      </p:sp>
      <p:sp>
        <p:nvSpPr>
          <p:cNvPr id="791" name="Slide Number"/>
          <p:cNvSpPr txBox="1"/>
          <p:nvPr>
            <p:ph type="sldNum" sz="quarter" idx="2"/>
          </p:nvPr>
        </p:nvSpPr>
        <p:spPr>
          <a:xfrm>
            <a:off x="6328883" y="9296400"/>
            <a:ext cx="34026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92" name="Data Quality Overview 1 liner.png" descr="Data Quality Overview 1 liner.png"/>
          <p:cNvPicPr>
            <a:picLocks noChangeAspect="1"/>
          </p:cNvPicPr>
          <p:nvPr/>
        </p:nvPicPr>
        <p:blipFill>
          <a:blip r:embed="rId2">
            <a:extLst/>
          </a:blip>
          <a:srcRect l="0" t="31531" r="11242" b="27242"/>
          <a:stretch>
            <a:fillRect/>
          </a:stretch>
        </p:blipFill>
        <p:spPr>
          <a:xfrm>
            <a:off x="0" y="3375654"/>
            <a:ext cx="13238571" cy="3843125"/>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4" name="Data Quality (?)…"/>
          <p:cNvSpPr txBox="1"/>
          <p:nvPr>
            <p:ph type="title"/>
          </p:nvPr>
        </p:nvSpPr>
        <p:spPr>
          <a:prstGeom prst="rect">
            <a:avLst/>
          </a:prstGeom>
        </p:spPr>
        <p:txBody>
          <a:bodyPr/>
          <a:lstStyle/>
          <a:p>
            <a:pPr defTabSz="484886">
              <a:defRPr sz="6600"/>
            </a:pPr>
            <a:r>
              <a:t>Data Quality (?)</a:t>
            </a:r>
          </a:p>
          <a:p>
            <a:pPr defTabSz="484886">
              <a:defRPr sz="6600"/>
            </a:pPr>
            <a:r>
              <a:t>A ‘Wish’ requirement detail</a:t>
            </a:r>
          </a:p>
        </p:txBody>
      </p:sp>
      <p:sp>
        <p:nvSpPr>
          <p:cNvPr id="795" name="Body"/>
          <p:cNvSpPr txBox="1"/>
          <p:nvPr>
            <p:ph type="body" idx="1"/>
          </p:nvPr>
        </p:nvSpPr>
        <p:spPr>
          <a:prstGeom prst="rect">
            <a:avLst/>
          </a:prstGeom>
        </p:spPr>
        <p:txBody>
          <a:bodyPr/>
          <a:lstStyle/>
          <a:p>
            <a:pPr/>
          </a:p>
        </p:txBody>
      </p:sp>
      <p:sp>
        <p:nvSpPr>
          <p:cNvPr id="796" name="Slide Number"/>
          <p:cNvSpPr txBox="1"/>
          <p:nvPr>
            <p:ph type="sldNum" sz="quarter" idx="2"/>
          </p:nvPr>
        </p:nvSpPr>
        <p:spPr>
          <a:xfrm>
            <a:off x="6328883" y="9296400"/>
            <a:ext cx="34026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97" name="Data Quality Scale  SHORT TERM WISH.png" descr="Data Quality Scale  SHORT TERM WISH.png"/>
          <p:cNvPicPr>
            <a:picLocks noChangeAspect="1"/>
          </p:cNvPicPr>
          <p:nvPr/>
        </p:nvPicPr>
        <p:blipFill>
          <a:blip r:embed="rId2">
            <a:extLst/>
          </a:blip>
          <a:srcRect l="0" t="15336" r="7911" b="0"/>
          <a:stretch>
            <a:fillRect/>
          </a:stretch>
        </p:blipFill>
        <p:spPr>
          <a:xfrm>
            <a:off x="368755" y="2594136"/>
            <a:ext cx="11975957" cy="6881361"/>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9" name="A Stretch level…"/>
          <p:cNvSpPr txBox="1"/>
          <p:nvPr>
            <p:ph type="title"/>
          </p:nvPr>
        </p:nvSpPr>
        <p:spPr>
          <a:prstGeom prst="rect">
            <a:avLst/>
          </a:prstGeom>
        </p:spPr>
        <p:txBody>
          <a:bodyPr/>
          <a:lstStyle/>
          <a:p>
            <a:pPr defTabSz="484886">
              <a:defRPr sz="6600"/>
            </a:pPr>
            <a:r>
              <a:t>A Stretch level </a:t>
            </a:r>
          </a:p>
          <a:p>
            <a:pPr defTabSz="484886">
              <a:defRPr sz="6600"/>
            </a:pPr>
            <a:r>
              <a:t>requirement detail</a:t>
            </a:r>
          </a:p>
        </p:txBody>
      </p:sp>
      <p:sp>
        <p:nvSpPr>
          <p:cNvPr id="800" name="Body"/>
          <p:cNvSpPr txBox="1"/>
          <p:nvPr>
            <p:ph type="body" idx="1"/>
          </p:nvPr>
        </p:nvSpPr>
        <p:spPr>
          <a:prstGeom prst="rect">
            <a:avLst/>
          </a:prstGeom>
        </p:spPr>
        <p:txBody>
          <a:bodyPr/>
          <a:lstStyle/>
          <a:p>
            <a:pPr/>
          </a:p>
        </p:txBody>
      </p:sp>
      <p:sp>
        <p:nvSpPr>
          <p:cNvPr id="801" name="Slide Number"/>
          <p:cNvSpPr txBox="1"/>
          <p:nvPr>
            <p:ph type="sldNum" sz="quarter" idx="2"/>
          </p:nvPr>
        </p:nvSpPr>
        <p:spPr>
          <a:xfrm>
            <a:off x="6328883" y="9296400"/>
            <a:ext cx="34026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02" name="Data Quality Scale  STRETCH 2023.png" descr="Data Quality Scale  STRETCH 2023.png"/>
          <p:cNvPicPr>
            <a:picLocks noChangeAspect="1"/>
          </p:cNvPicPr>
          <p:nvPr/>
        </p:nvPicPr>
        <p:blipFill>
          <a:blip r:embed="rId2">
            <a:extLst/>
          </a:blip>
          <a:srcRect l="0" t="14932" r="21528" b="27157"/>
          <a:stretch>
            <a:fillRect/>
          </a:stretch>
        </p:blipFill>
        <p:spPr>
          <a:xfrm>
            <a:off x="-127797" y="2405989"/>
            <a:ext cx="13102236" cy="6043148"/>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4" name="‘Data Quality’…"/>
          <p:cNvSpPr txBox="1"/>
          <p:nvPr>
            <p:ph type="title"/>
          </p:nvPr>
        </p:nvSpPr>
        <p:spPr>
          <a:xfrm>
            <a:off x="952499" y="-151632"/>
            <a:ext cx="11099803" cy="2159001"/>
          </a:xfrm>
          <a:prstGeom prst="rect">
            <a:avLst/>
          </a:prstGeom>
        </p:spPr>
        <p:txBody>
          <a:bodyPr/>
          <a:lstStyle/>
          <a:p>
            <a:pPr defTabSz="356361">
              <a:defRPr sz="4800"/>
            </a:pPr>
            <a:r>
              <a:t>‘Data Quality’</a:t>
            </a:r>
          </a:p>
          <a:p>
            <a:pPr defTabSz="356361">
              <a:defRPr sz="4800"/>
            </a:pPr>
            <a:r>
              <a:t>the ‘Scale of Measure’ definition detail</a:t>
            </a:r>
          </a:p>
        </p:txBody>
      </p:sp>
      <p:sp>
        <p:nvSpPr>
          <p:cNvPr id="805" name="Body"/>
          <p:cNvSpPr txBox="1"/>
          <p:nvPr>
            <p:ph type="body" idx="1"/>
          </p:nvPr>
        </p:nvSpPr>
        <p:spPr>
          <a:prstGeom prst="rect">
            <a:avLst/>
          </a:prstGeom>
        </p:spPr>
        <p:txBody>
          <a:bodyPr/>
          <a:lstStyle/>
          <a:p>
            <a:pPr/>
          </a:p>
        </p:txBody>
      </p:sp>
      <p:sp>
        <p:nvSpPr>
          <p:cNvPr id="806" name="Slide Number"/>
          <p:cNvSpPr txBox="1"/>
          <p:nvPr>
            <p:ph type="sldNum" sz="quarter" idx="2"/>
          </p:nvPr>
        </p:nvSpPr>
        <p:spPr>
          <a:xfrm>
            <a:off x="6328883" y="9296400"/>
            <a:ext cx="34026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07" name="Data Quality Scale  top  part 1.png" descr="Data Quality Scale  top  part 1.png"/>
          <p:cNvPicPr>
            <a:picLocks noChangeAspect="1"/>
          </p:cNvPicPr>
          <p:nvPr/>
        </p:nvPicPr>
        <p:blipFill>
          <a:blip r:embed="rId2">
            <a:extLst/>
          </a:blip>
          <a:srcRect l="0" t="11882" r="8393" b="0"/>
          <a:stretch>
            <a:fillRect/>
          </a:stretch>
        </p:blipFill>
        <p:spPr>
          <a:xfrm>
            <a:off x="258128" y="2438598"/>
            <a:ext cx="11364342" cy="6832259"/>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9" name="The ‘Status Level’ of Data Quality (detail)"/>
          <p:cNvSpPr txBox="1"/>
          <p:nvPr>
            <p:ph type="title"/>
          </p:nvPr>
        </p:nvSpPr>
        <p:spPr>
          <a:xfrm>
            <a:off x="952500" y="254000"/>
            <a:ext cx="11099800" cy="1663700"/>
          </a:xfrm>
          <a:prstGeom prst="rect">
            <a:avLst/>
          </a:prstGeom>
        </p:spPr>
        <p:txBody>
          <a:bodyPr/>
          <a:lstStyle>
            <a:lvl1pPr defTabSz="373886">
              <a:defRPr sz="5100"/>
            </a:lvl1pPr>
          </a:lstStyle>
          <a:p>
            <a:pPr/>
            <a:r>
              <a:t>The ‘Status Level’ of Data Quality (detail)</a:t>
            </a:r>
          </a:p>
        </p:txBody>
      </p:sp>
      <p:sp>
        <p:nvSpPr>
          <p:cNvPr id="810" name="Body"/>
          <p:cNvSpPr txBox="1"/>
          <p:nvPr>
            <p:ph type="body" idx="1"/>
          </p:nvPr>
        </p:nvSpPr>
        <p:spPr>
          <a:prstGeom prst="rect">
            <a:avLst/>
          </a:prstGeom>
        </p:spPr>
        <p:txBody>
          <a:bodyPr/>
          <a:lstStyle/>
          <a:p>
            <a:pPr/>
          </a:p>
        </p:txBody>
      </p:sp>
      <p:sp>
        <p:nvSpPr>
          <p:cNvPr id="811" name="Slide Number"/>
          <p:cNvSpPr txBox="1"/>
          <p:nvPr>
            <p:ph type="sldNum" sz="quarter" idx="2"/>
          </p:nvPr>
        </p:nvSpPr>
        <p:spPr>
          <a:xfrm>
            <a:off x="6328883" y="9296400"/>
            <a:ext cx="34026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12" name="Data Quality Scale STATUS WINDOW.png" descr="Data Quality Scale STATUS WINDOW.png"/>
          <p:cNvPicPr>
            <a:picLocks noChangeAspect="1"/>
          </p:cNvPicPr>
          <p:nvPr/>
        </p:nvPicPr>
        <p:blipFill>
          <a:blip r:embed="rId2">
            <a:extLst/>
          </a:blip>
          <a:srcRect l="0" t="19773" r="22900" b="0"/>
          <a:stretch>
            <a:fillRect/>
          </a:stretch>
        </p:blipFill>
        <p:spPr>
          <a:xfrm>
            <a:off x="222800" y="1851186"/>
            <a:ext cx="11940583" cy="7765639"/>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4" name="Stakeholders…"/>
          <p:cNvSpPr txBox="1"/>
          <p:nvPr>
            <p:ph type="title"/>
          </p:nvPr>
        </p:nvSpPr>
        <p:spPr>
          <a:prstGeom prst="rect">
            <a:avLst/>
          </a:prstGeom>
        </p:spPr>
        <p:txBody>
          <a:bodyPr/>
          <a:lstStyle/>
          <a:p>
            <a:pPr defTabSz="443991">
              <a:defRPr sz="6000"/>
            </a:pPr>
            <a:r>
              <a:t>Stakeholders</a:t>
            </a:r>
          </a:p>
          <a:p>
            <a:pPr defTabSz="443991">
              <a:defRPr sz="6000"/>
            </a:pPr>
            <a:r>
              <a:t>(direct association with Values)</a:t>
            </a:r>
          </a:p>
        </p:txBody>
      </p:sp>
      <p:sp>
        <p:nvSpPr>
          <p:cNvPr id="815" name="Body"/>
          <p:cNvSpPr txBox="1"/>
          <p:nvPr>
            <p:ph type="body" idx="1"/>
          </p:nvPr>
        </p:nvSpPr>
        <p:spPr>
          <a:prstGeom prst="rect">
            <a:avLst/>
          </a:prstGeom>
        </p:spPr>
        <p:txBody>
          <a:bodyPr/>
          <a:lstStyle/>
          <a:p>
            <a:pPr/>
          </a:p>
        </p:txBody>
      </p:sp>
      <p:sp>
        <p:nvSpPr>
          <p:cNvPr id="816" name="Slide Number"/>
          <p:cNvSpPr txBox="1"/>
          <p:nvPr>
            <p:ph type="sldNum" sz="quarter" idx="2"/>
          </p:nvPr>
        </p:nvSpPr>
        <p:spPr>
          <a:xfrm>
            <a:off x="6328883" y="9296400"/>
            <a:ext cx="34026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17" name="Data Quality Stakeholders 2 of them.png" descr="Data Quality Stakeholders 2 of them.png"/>
          <p:cNvPicPr>
            <a:picLocks noChangeAspect="1"/>
          </p:cNvPicPr>
          <p:nvPr/>
        </p:nvPicPr>
        <p:blipFill>
          <a:blip r:embed="rId2">
            <a:extLst/>
          </a:blip>
          <a:srcRect l="0" t="14032" r="9803" b="14031"/>
          <a:stretch>
            <a:fillRect/>
          </a:stretch>
        </p:blipFill>
        <p:spPr>
          <a:xfrm>
            <a:off x="331880" y="2931317"/>
            <a:ext cx="11729856" cy="5846900"/>
          </a:xfrm>
          <a:prstGeom prst="rect">
            <a:avLst/>
          </a:prstGeom>
          <a:ln w="12700">
            <a:miter lim="400000"/>
          </a:ln>
        </p:spPr>
      </p:pic>
      <p:sp>
        <p:nvSpPr>
          <p:cNvPr id="818" name="Line"/>
          <p:cNvSpPr/>
          <p:nvPr/>
        </p:nvSpPr>
        <p:spPr>
          <a:xfrm flipH="1">
            <a:off x="3045359" y="1070664"/>
            <a:ext cx="1227100" cy="3114600"/>
          </a:xfrm>
          <a:prstGeom prst="line">
            <a:avLst/>
          </a:prstGeom>
          <a:ln w="25400">
            <a:solidFill>
              <a:srgbClr val="000000"/>
            </a:solidFill>
            <a:miter lim="400000"/>
            <a:tailEnd type="triangle"/>
          </a:ln>
        </p:spPr>
        <p:txBody>
          <a:bodyPr lIns="45718" tIns="45718" rIns="45718" bIns="45718"/>
          <a:lstStyle/>
          <a:p>
            <a:pPr>
              <a:defRPr b="0">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0" name="Startup Week"/>
          <p:cNvSpPr txBox="1"/>
          <p:nvPr>
            <p:ph type="title"/>
          </p:nvPr>
        </p:nvSpPr>
        <p:spPr>
          <a:xfrm>
            <a:off x="975359" y="3029936"/>
            <a:ext cx="11054082" cy="2090705"/>
          </a:xfrm>
          <a:prstGeom prst="rect">
            <a:avLst/>
          </a:prstGeom>
        </p:spPr>
        <p:txBody>
          <a:bodyPr/>
          <a:lstStyle/>
          <a:p>
            <a:pPr/>
            <a:r>
              <a:t> Startup Week</a:t>
            </a:r>
          </a:p>
        </p:txBody>
      </p:sp>
      <p:sp>
        <p:nvSpPr>
          <p:cNvPr id="821" name="Body"/>
          <p:cNvSpPr txBox="1"/>
          <p:nvPr>
            <p:ph type="body" sz="quarter" idx="1"/>
          </p:nvPr>
        </p:nvSpPr>
        <p:spPr>
          <a:prstGeom prst="rect">
            <a:avLst/>
          </a:prstGeom>
        </p:spPr>
        <p:txBody>
          <a:bodyPr/>
          <a:lstStyle/>
          <a:p>
            <a:pPr/>
            <a:r>
              <a:t>AN AGILE START TO AN AGILE VALUE-DELIVERY PROCESS</a:t>
            </a:r>
          </a:p>
        </p:txBody>
      </p:sp>
      <p:sp>
        <p:nvSpPr>
          <p:cNvPr id="82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4" name="Evo Startup Week: Formal Process"/>
          <p:cNvSpPr txBox="1"/>
          <p:nvPr>
            <p:ph type="title"/>
          </p:nvPr>
        </p:nvSpPr>
        <p:spPr>
          <a:xfrm>
            <a:off x="650238" y="390596"/>
            <a:ext cx="11704324" cy="1625601"/>
          </a:xfrm>
          <a:prstGeom prst="rect">
            <a:avLst/>
          </a:prstGeom>
        </p:spPr>
        <p:txBody>
          <a:bodyPr/>
          <a:lstStyle>
            <a:lvl1pPr defTabSz="624230">
              <a:defRPr sz="5900"/>
            </a:lvl1pPr>
          </a:lstStyle>
          <a:p>
            <a:pPr/>
            <a:r>
              <a:t>Evo Startup Week: Formal Process</a:t>
            </a:r>
          </a:p>
        </p:txBody>
      </p:sp>
      <p:grpSp>
        <p:nvGrpSpPr>
          <p:cNvPr id="827" name="Group"/>
          <p:cNvGrpSpPr/>
          <p:nvPr/>
        </p:nvGrpSpPr>
        <p:grpSpPr>
          <a:xfrm>
            <a:off x="148819" y="4654792"/>
            <a:ext cx="1864978" cy="1398733"/>
            <a:chOff x="0" y="0"/>
            <a:chExt cx="1864977" cy="1398731"/>
          </a:xfrm>
        </p:grpSpPr>
        <p:sp>
          <p:nvSpPr>
            <p:cNvPr id="825" name="Rounded Rectangle"/>
            <p:cNvSpPr/>
            <p:nvPr/>
          </p:nvSpPr>
          <p:spPr>
            <a:xfrm>
              <a:off x="0" y="0"/>
              <a:ext cx="1864978" cy="1398732"/>
            </a:xfrm>
            <a:prstGeom prst="roundRect">
              <a:avLst>
                <a:gd name="adj" fmla="val 7500"/>
              </a:avLst>
            </a:prstGeom>
            <a:solidFill>
              <a:srgbClr val="9BBB59"/>
            </a:solidFill>
            <a:ln w="12700" cap="flat">
              <a:noFill/>
              <a:miter lim="400000"/>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1300480">
                <a:defRPr b="0" sz="2000">
                  <a:solidFill>
                    <a:srgbClr val="FFFFFF"/>
                  </a:solidFill>
                  <a:latin typeface="Calibri"/>
                  <a:ea typeface="Calibri"/>
                  <a:cs typeface="Calibri"/>
                  <a:sym typeface="Calibri"/>
                </a:defRPr>
              </a:pPr>
            </a:p>
          </p:txBody>
        </p:sp>
        <p:sp>
          <p:nvSpPr>
            <p:cNvPr id="826" name="1. Quantify Critical Few Objectives"/>
            <p:cNvSpPr txBox="1"/>
            <p:nvPr/>
          </p:nvSpPr>
          <p:spPr>
            <a:xfrm>
              <a:off x="30694" y="100942"/>
              <a:ext cx="1803589" cy="11968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defTabSz="1300480">
                <a:defRPr b="0" sz="2000">
                  <a:solidFill>
                    <a:srgbClr val="FFFFFF"/>
                  </a:solidFill>
                  <a:latin typeface="Arial Black"/>
                  <a:ea typeface="Arial Black"/>
                  <a:cs typeface="Arial Black"/>
                  <a:sym typeface="Arial Black"/>
                </a:defRPr>
              </a:lvl1pPr>
            </a:lstStyle>
            <a:p>
              <a:pPr/>
              <a:r>
                <a:t>1. Quantify Critical Few Objectives</a:t>
              </a:r>
            </a:p>
          </p:txBody>
        </p:sp>
      </p:grpSp>
      <p:sp>
        <p:nvSpPr>
          <p:cNvPr id="828" name="Arrow"/>
          <p:cNvSpPr/>
          <p:nvPr/>
        </p:nvSpPr>
        <p:spPr>
          <a:xfrm>
            <a:off x="2218940" y="5149010"/>
            <a:ext cx="410296" cy="410296"/>
          </a:xfrm>
          <a:prstGeom prst="rightArrow">
            <a:avLst>
              <a:gd name="adj1" fmla="val 64000"/>
              <a:gd name="adj2" fmla="val 50000"/>
            </a:avLst>
          </a:prstGeom>
          <a:solidFill>
            <a:srgbClr val="9BBB59"/>
          </a:solidFill>
          <a:ln w="12700">
            <a:solidFill>
              <a:srgbClr val="F9F9F9"/>
            </a:solidFill>
          </a:ln>
          <a:effectLst>
            <a:outerShdw sx="100000" sy="100000" kx="0" ky="0" algn="b" rotWithShape="0" blurRad="50800" dist="25400" dir="5400000">
              <a:srgbClr val="000000">
                <a:alpha val="35000"/>
              </a:srgbClr>
            </a:outerShdw>
          </a:effectLst>
        </p:spPr>
        <p:txBody>
          <a:bodyPr lIns="50800" tIns="50800" rIns="50800" bIns="50800" anchor="ctr"/>
          <a:lstStyle/>
          <a:p>
            <a:pPr algn="l" defTabSz="650240">
              <a:defRPr b="0">
                <a:latin typeface="Calibri"/>
                <a:ea typeface="Calibri"/>
                <a:cs typeface="Calibri"/>
                <a:sym typeface="Calibri"/>
              </a:defRPr>
            </a:pPr>
          </a:p>
        </p:txBody>
      </p:sp>
      <p:grpSp>
        <p:nvGrpSpPr>
          <p:cNvPr id="831" name="Group"/>
          <p:cNvGrpSpPr/>
          <p:nvPr/>
        </p:nvGrpSpPr>
        <p:grpSpPr>
          <a:xfrm>
            <a:off x="2834382" y="4577934"/>
            <a:ext cx="1864976" cy="1552447"/>
            <a:chOff x="0" y="0"/>
            <a:chExt cx="1864975" cy="1552446"/>
          </a:xfrm>
        </p:grpSpPr>
        <p:sp>
          <p:nvSpPr>
            <p:cNvPr id="829" name="Rounded Rectangle"/>
            <p:cNvSpPr/>
            <p:nvPr/>
          </p:nvSpPr>
          <p:spPr>
            <a:xfrm>
              <a:off x="0" y="76857"/>
              <a:ext cx="1864976" cy="1398732"/>
            </a:xfrm>
            <a:prstGeom prst="roundRect">
              <a:avLst>
                <a:gd name="adj" fmla="val 7500"/>
              </a:avLst>
            </a:prstGeom>
            <a:solidFill>
              <a:srgbClr val="55885A"/>
            </a:solidFill>
            <a:ln w="12700" cap="flat">
              <a:noFill/>
              <a:miter lim="400000"/>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1300480">
                <a:defRPr b="0" sz="2000">
                  <a:solidFill>
                    <a:srgbClr val="FFFFFF"/>
                  </a:solidFill>
                  <a:latin typeface="Calibri"/>
                  <a:ea typeface="Calibri"/>
                  <a:cs typeface="Calibri"/>
                  <a:sym typeface="Calibri"/>
                </a:defRPr>
              </a:pPr>
            </a:p>
          </p:txBody>
        </p:sp>
        <p:sp>
          <p:nvSpPr>
            <p:cNvPr id="830" name="2. Pick Most Powerful Strategies"/>
            <p:cNvSpPr txBox="1"/>
            <p:nvPr/>
          </p:nvSpPr>
          <p:spPr>
            <a:xfrm>
              <a:off x="30694" y="0"/>
              <a:ext cx="1803587" cy="15524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defTabSz="1300480">
                <a:defRPr b="0" sz="2000">
                  <a:solidFill>
                    <a:srgbClr val="FFFFFF"/>
                  </a:solidFill>
                  <a:latin typeface="Arial Black"/>
                  <a:ea typeface="Arial Black"/>
                  <a:cs typeface="Arial Black"/>
                  <a:sym typeface="Arial Black"/>
                </a:defRPr>
              </a:lvl1pPr>
            </a:lstStyle>
            <a:p>
              <a:pPr/>
              <a:r>
                <a:t>2. Pick Most Powerful Strategies</a:t>
              </a:r>
            </a:p>
          </p:txBody>
        </p:sp>
      </p:grpSp>
      <p:sp>
        <p:nvSpPr>
          <p:cNvPr id="832" name="Arrow"/>
          <p:cNvSpPr/>
          <p:nvPr/>
        </p:nvSpPr>
        <p:spPr>
          <a:xfrm>
            <a:off x="4904504" y="5149010"/>
            <a:ext cx="410296" cy="410296"/>
          </a:xfrm>
          <a:prstGeom prst="rightArrow">
            <a:avLst>
              <a:gd name="adj1" fmla="val 64000"/>
              <a:gd name="adj2" fmla="val 50000"/>
            </a:avLst>
          </a:prstGeom>
          <a:solidFill>
            <a:srgbClr val="568869"/>
          </a:solidFill>
          <a:ln w="12700">
            <a:solidFill>
              <a:srgbClr val="F9F9F9"/>
            </a:solidFill>
          </a:ln>
          <a:effectLst>
            <a:outerShdw sx="100000" sy="100000" kx="0" ky="0" algn="b" rotWithShape="0" blurRad="50800" dist="25400" dir="5400000">
              <a:srgbClr val="000000">
                <a:alpha val="35000"/>
              </a:srgbClr>
            </a:outerShdw>
          </a:effectLst>
        </p:spPr>
        <p:txBody>
          <a:bodyPr lIns="50800" tIns="50800" rIns="50800" bIns="50800" anchor="ctr"/>
          <a:lstStyle/>
          <a:p>
            <a:pPr algn="l" defTabSz="650240">
              <a:defRPr b="0">
                <a:latin typeface="Calibri"/>
                <a:ea typeface="Calibri"/>
                <a:cs typeface="Calibri"/>
                <a:sym typeface="Calibri"/>
              </a:defRPr>
            </a:pPr>
          </a:p>
        </p:txBody>
      </p:sp>
      <p:grpSp>
        <p:nvGrpSpPr>
          <p:cNvPr id="835" name="Group"/>
          <p:cNvGrpSpPr/>
          <p:nvPr/>
        </p:nvGrpSpPr>
        <p:grpSpPr>
          <a:xfrm>
            <a:off x="5083349" y="4122772"/>
            <a:ext cx="2738169" cy="2053627"/>
            <a:chOff x="0" y="0"/>
            <a:chExt cx="2738168" cy="2053625"/>
          </a:xfrm>
        </p:grpSpPr>
        <p:sp>
          <p:nvSpPr>
            <p:cNvPr id="833" name="Rounded Rectangle"/>
            <p:cNvSpPr/>
            <p:nvPr/>
          </p:nvSpPr>
          <p:spPr>
            <a:xfrm>
              <a:off x="0" y="0"/>
              <a:ext cx="2738169" cy="2053626"/>
            </a:xfrm>
            <a:prstGeom prst="roundRect">
              <a:avLst>
                <a:gd name="adj" fmla="val 7500"/>
              </a:avLst>
            </a:prstGeom>
            <a:solidFill>
              <a:srgbClr val="5A8782"/>
            </a:solidFill>
            <a:ln w="12700" cap="flat">
              <a:noFill/>
              <a:miter lim="400000"/>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1300480">
                <a:defRPr b="0" sz="2000">
                  <a:solidFill>
                    <a:srgbClr val="FFFFFF"/>
                  </a:solidFill>
                  <a:latin typeface="Calibri"/>
                  <a:ea typeface="Calibri"/>
                  <a:cs typeface="Calibri"/>
                  <a:sym typeface="Calibri"/>
                </a:defRPr>
              </a:pPr>
            </a:p>
          </p:txBody>
        </p:sp>
        <p:sp>
          <p:nvSpPr>
            <p:cNvPr id="834" name="3. Estimate Power and Costs of Strategies, for reaching our Goals"/>
            <p:cNvSpPr txBox="1"/>
            <p:nvPr/>
          </p:nvSpPr>
          <p:spPr>
            <a:xfrm>
              <a:off x="45065" y="72790"/>
              <a:ext cx="2648039" cy="19080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defTabSz="1300480">
                <a:defRPr b="0" sz="2000">
                  <a:solidFill>
                    <a:srgbClr val="FFFFFF"/>
                  </a:solidFill>
                  <a:latin typeface="Arial Black"/>
                  <a:ea typeface="Arial Black"/>
                  <a:cs typeface="Arial Black"/>
                  <a:sym typeface="Arial Black"/>
                </a:defRPr>
              </a:lvl1pPr>
            </a:lstStyle>
            <a:p>
              <a:pPr/>
              <a:r>
                <a:t>3. Estimate Power and Costs of Strategies, for reaching our Goals</a:t>
              </a:r>
            </a:p>
          </p:txBody>
        </p:sp>
      </p:grpSp>
      <p:sp>
        <p:nvSpPr>
          <p:cNvPr id="836" name="Arrow"/>
          <p:cNvSpPr/>
          <p:nvPr/>
        </p:nvSpPr>
        <p:spPr>
          <a:xfrm>
            <a:off x="7590066" y="5149010"/>
            <a:ext cx="410296" cy="410296"/>
          </a:xfrm>
          <a:prstGeom prst="rightArrow">
            <a:avLst>
              <a:gd name="adj1" fmla="val 64000"/>
              <a:gd name="adj2" fmla="val 50000"/>
            </a:avLst>
          </a:prstGeom>
          <a:solidFill>
            <a:srgbClr val="5C7585"/>
          </a:solidFill>
          <a:ln w="12700">
            <a:solidFill>
              <a:srgbClr val="F9F9F9"/>
            </a:solidFill>
          </a:ln>
          <a:effectLst>
            <a:outerShdw sx="100000" sy="100000" kx="0" ky="0" algn="b" rotWithShape="0" blurRad="50800" dist="25400" dir="5400000">
              <a:srgbClr val="000000">
                <a:alpha val="35000"/>
              </a:srgbClr>
            </a:outerShdw>
          </a:effectLst>
        </p:spPr>
        <p:txBody>
          <a:bodyPr lIns="50800" tIns="50800" rIns="50800" bIns="50800" anchor="ctr"/>
          <a:lstStyle/>
          <a:p>
            <a:pPr algn="l" defTabSz="650240">
              <a:defRPr b="0">
                <a:latin typeface="Calibri"/>
                <a:ea typeface="Calibri"/>
                <a:cs typeface="Calibri"/>
                <a:sym typeface="Calibri"/>
              </a:defRPr>
            </a:pPr>
          </a:p>
        </p:txBody>
      </p:sp>
      <p:grpSp>
        <p:nvGrpSpPr>
          <p:cNvPr id="839" name="Group"/>
          <p:cNvGrpSpPr/>
          <p:nvPr/>
        </p:nvGrpSpPr>
        <p:grpSpPr>
          <a:xfrm>
            <a:off x="8205507" y="4558886"/>
            <a:ext cx="1864977" cy="1590547"/>
            <a:chOff x="0" y="0"/>
            <a:chExt cx="1864975" cy="1590546"/>
          </a:xfrm>
        </p:grpSpPr>
        <p:sp>
          <p:nvSpPr>
            <p:cNvPr id="837" name="Rounded Rectangle"/>
            <p:cNvSpPr/>
            <p:nvPr/>
          </p:nvSpPr>
          <p:spPr>
            <a:xfrm>
              <a:off x="0" y="95906"/>
              <a:ext cx="1864976" cy="1398734"/>
            </a:xfrm>
            <a:prstGeom prst="roundRect">
              <a:avLst>
                <a:gd name="adj" fmla="val 7500"/>
              </a:avLst>
            </a:prstGeom>
            <a:solidFill>
              <a:srgbClr val="5E6B85"/>
            </a:solidFill>
            <a:ln w="12700" cap="flat">
              <a:noFill/>
              <a:miter lim="400000"/>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1300480">
                <a:defRPr b="0" sz="2000">
                  <a:solidFill>
                    <a:srgbClr val="FFFFFF"/>
                  </a:solidFill>
                  <a:latin typeface="Calibri"/>
                  <a:ea typeface="Calibri"/>
                  <a:cs typeface="Calibri"/>
                  <a:sym typeface="Calibri"/>
                </a:defRPr>
              </a:pPr>
            </a:p>
          </p:txBody>
        </p:sp>
        <p:sp>
          <p:nvSpPr>
            <p:cNvPr id="838" name="4. Decompose Strategies and find something doable next week"/>
            <p:cNvSpPr txBox="1"/>
            <p:nvPr/>
          </p:nvSpPr>
          <p:spPr>
            <a:xfrm>
              <a:off x="30694" y="-1"/>
              <a:ext cx="1803587" cy="15905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defTabSz="1300480">
                <a:defRPr b="0" sz="1600">
                  <a:solidFill>
                    <a:srgbClr val="FFFFFF"/>
                  </a:solidFill>
                  <a:latin typeface="Arial Black"/>
                  <a:ea typeface="Arial Black"/>
                  <a:cs typeface="Arial Black"/>
                  <a:sym typeface="Arial Black"/>
                </a:defRPr>
              </a:lvl1pPr>
            </a:lstStyle>
            <a:p>
              <a:pPr/>
              <a:r>
                <a:t>4. Decompose Strategies and find something doable next week</a:t>
              </a:r>
            </a:p>
          </p:txBody>
        </p:sp>
      </p:grpSp>
      <p:sp>
        <p:nvSpPr>
          <p:cNvPr id="840" name="Arrow"/>
          <p:cNvSpPr/>
          <p:nvPr/>
        </p:nvSpPr>
        <p:spPr>
          <a:xfrm>
            <a:off x="10275630" y="5149010"/>
            <a:ext cx="410296" cy="410296"/>
          </a:xfrm>
          <a:prstGeom prst="rightArrow">
            <a:avLst>
              <a:gd name="adj1" fmla="val 64000"/>
              <a:gd name="adj2" fmla="val 50000"/>
            </a:avLst>
          </a:prstGeom>
          <a:solidFill>
            <a:srgbClr val="8064A2"/>
          </a:solidFill>
          <a:ln w="12700">
            <a:solidFill>
              <a:srgbClr val="F9F9F9"/>
            </a:solidFill>
          </a:ln>
          <a:effectLst>
            <a:outerShdw sx="100000" sy="100000" kx="0" ky="0" algn="b" rotWithShape="0" blurRad="50800" dist="25400" dir="5400000">
              <a:srgbClr val="000000">
                <a:alpha val="35000"/>
              </a:srgbClr>
            </a:outerShdw>
          </a:effectLst>
        </p:spPr>
        <p:txBody>
          <a:bodyPr lIns="50800" tIns="50800" rIns="50800" bIns="50800" anchor="ctr"/>
          <a:lstStyle/>
          <a:p>
            <a:pPr algn="l" defTabSz="650240">
              <a:defRPr b="0">
                <a:latin typeface="Calibri"/>
                <a:ea typeface="Calibri"/>
                <a:cs typeface="Calibri"/>
                <a:sym typeface="Calibri"/>
              </a:defRPr>
            </a:pPr>
          </a:p>
        </p:txBody>
      </p:sp>
      <p:grpSp>
        <p:nvGrpSpPr>
          <p:cNvPr id="843" name="Group"/>
          <p:cNvGrpSpPr/>
          <p:nvPr/>
        </p:nvGrpSpPr>
        <p:grpSpPr>
          <a:xfrm>
            <a:off x="10613241" y="3922776"/>
            <a:ext cx="2420637" cy="1908047"/>
            <a:chOff x="0" y="0"/>
            <a:chExt cx="2420635" cy="1908045"/>
          </a:xfrm>
        </p:grpSpPr>
        <p:sp>
          <p:nvSpPr>
            <p:cNvPr id="841" name="Rounded Rectangle"/>
            <p:cNvSpPr/>
            <p:nvPr/>
          </p:nvSpPr>
          <p:spPr>
            <a:xfrm>
              <a:off x="0" y="46284"/>
              <a:ext cx="2420636" cy="1815479"/>
            </a:xfrm>
            <a:prstGeom prst="roundRect">
              <a:avLst>
                <a:gd name="adj" fmla="val 7500"/>
              </a:avLst>
            </a:prstGeom>
            <a:solidFill>
              <a:srgbClr val="8064A2"/>
            </a:solidFill>
            <a:ln w="12700" cap="flat">
              <a:noFill/>
              <a:miter lim="400000"/>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1300480">
                <a:defRPr b="0" sz="2000">
                  <a:solidFill>
                    <a:srgbClr val="FFFFFF"/>
                  </a:solidFill>
                  <a:latin typeface="Calibri"/>
                  <a:ea typeface="Calibri"/>
                  <a:cs typeface="Calibri"/>
                  <a:sym typeface="Calibri"/>
                </a:defRPr>
              </a:pPr>
            </a:p>
          </p:txBody>
        </p:sp>
        <p:sp>
          <p:nvSpPr>
            <p:cNvPr id="842" name="5. Present to Management and Get OK, try to deliver value next week"/>
            <p:cNvSpPr txBox="1"/>
            <p:nvPr/>
          </p:nvSpPr>
          <p:spPr>
            <a:xfrm>
              <a:off x="39839" y="-1"/>
              <a:ext cx="2340957" cy="19080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defTabSz="1300480">
                <a:defRPr b="0" sz="2000">
                  <a:solidFill>
                    <a:srgbClr val="FFFFFF"/>
                  </a:solidFill>
                  <a:latin typeface="Arial Black"/>
                  <a:ea typeface="Arial Black"/>
                  <a:cs typeface="Arial Black"/>
                  <a:sym typeface="Arial Black"/>
                </a:defRPr>
              </a:lvl1pPr>
            </a:lstStyle>
            <a:p>
              <a:pPr/>
              <a:r>
                <a:t>5. Present to Management and Get OK, try to deliver value next week</a:t>
              </a:r>
            </a:p>
          </p:txBody>
        </p:sp>
      </p:grpSp>
      <p:sp>
        <p:nvSpPr>
          <p:cNvPr id="84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8" name="Evo Startup Week:  What is behind the process steps?"/>
          <p:cNvSpPr txBox="1"/>
          <p:nvPr>
            <p:ph type="title"/>
          </p:nvPr>
        </p:nvSpPr>
        <p:spPr>
          <a:xfrm>
            <a:off x="650238" y="390596"/>
            <a:ext cx="11704324" cy="1625601"/>
          </a:xfrm>
          <a:prstGeom prst="rect">
            <a:avLst/>
          </a:prstGeom>
        </p:spPr>
        <p:txBody>
          <a:bodyPr/>
          <a:lstStyle/>
          <a:p>
            <a:pPr defTabSz="526694">
              <a:defRPr sz="5000"/>
            </a:pPr>
            <a:r>
              <a:t>Evo Startup Week: </a:t>
            </a:r>
            <a:br/>
            <a:r>
              <a:t>What is behind the process steps?</a:t>
            </a:r>
          </a:p>
        </p:txBody>
      </p:sp>
      <p:grpSp>
        <p:nvGrpSpPr>
          <p:cNvPr id="851" name="Group"/>
          <p:cNvGrpSpPr/>
          <p:nvPr/>
        </p:nvGrpSpPr>
        <p:grpSpPr>
          <a:xfrm>
            <a:off x="-82114" y="4621143"/>
            <a:ext cx="1948084" cy="1461063"/>
            <a:chOff x="0" y="0"/>
            <a:chExt cx="1948083" cy="1461061"/>
          </a:xfrm>
        </p:grpSpPr>
        <p:sp>
          <p:nvSpPr>
            <p:cNvPr id="849" name="Rounded Rectangle"/>
            <p:cNvSpPr/>
            <p:nvPr/>
          </p:nvSpPr>
          <p:spPr>
            <a:xfrm>
              <a:off x="0" y="0"/>
              <a:ext cx="1948084" cy="1461062"/>
            </a:xfrm>
            <a:prstGeom prst="roundRect">
              <a:avLst>
                <a:gd name="adj" fmla="val 7500"/>
              </a:avLst>
            </a:prstGeom>
            <a:solidFill>
              <a:srgbClr val="C0504D"/>
            </a:solidFill>
            <a:ln w="12700" cap="flat">
              <a:noFill/>
              <a:miter lim="400000"/>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1300480">
                <a:defRPr b="0" sz="2000">
                  <a:solidFill>
                    <a:srgbClr val="FFFFFF"/>
                  </a:solidFill>
                  <a:latin typeface="Calibri"/>
                  <a:ea typeface="Calibri"/>
                  <a:cs typeface="Calibri"/>
                  <a:sym typeface="Calibri"/>
                </a:defRPr>
              </a:pPr>
            </a:p>
          </p:txBody>
        </p:sp>
        <p:sp>
          <p:nvSpPr>
            <p:cNvPr id="850" name="1. Clarify your critical values"/>
            <p:cNvSpPr txBox="1"/>
            <p:nvPr/>
          </p:nvSpPr>
          <p:spPr>
            <a:xfrm>
              <a:off x="32061" y="132107"/>
              <a:ext cx="1883961" cy="11968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defTabSz="1300480">
                <a:defRPr b="0" sz="2000">
                  <a:solidFill>
                    <a:srgbClr val="FFFFFF"/>
                  </a:solidFill>
                  <a:latin typeface="Arial Black"/>
                  <a:ea typeface="Arial Black"/>
                  <a:cs typeface="Arial Black"/>
                  <a:sym typeface="Arial Black"/>
                </a:defRPr>
              </a:lvl1pPr>
            </a:lstStyle>
            <a:p>
              <a:pPr/>
              <a:r>
                <a:t>1. Clarify your critical values</a:t>
              </a:r>
            </a:p>
          </p:txBody>
        </p:sp>
      </p:grpSp>
      <p:sp>
        <p:nvSpPr>
          <p:cNvPr id="852" name="Arrow"/>
          <p:cNvSpPr/>
          <p:nvPr/>
        </p:nvSpPr>
        <p:spPr>
          <a:xfrm>
            <a:off x="2080255" y="5137384"/>
            <a:ext cx="428579" cy="428580"/>
          </a:xfrm>
          <a:prstGeom prst="rightArrow">
            <a:avLst>
              <a:gd name="adj1" fmla="val 64000"/>
              <a:gd name="adj2" fmla="val 50000"/>
            </a:avLst>
          </a:prstGeom>
          <a:solidFill>
            <a:srgbClr val="C0504D"/>
          </a:solidFill>
          <a:ln w="12700">
            <a:miter lim="400000"/>
          </a:ln>
        </p:spPr>
        <p:txBody>
          <a:bodyPr lIns="50800" tIns="50800" rIns="50800" bIns="50800" anchor="ctr"/>
          <a:lstStyle/>
          <a:p>
            <a:pPr algn="l" defTabSz="650240">
              <a:defRPr b="0">
                <a:latin typeface="Calibri"/>
                <a:ea typeface="Calibri"/>
                <a:cs typeface="Calibri"/>
                <a:sym typeface="Calibri"/>
              </a:defRPr>
            </a:pPr>
          </a:p>
        </p:txBody>
      </p:sp>
      <p:grpSp>
        <p:nvGrpSpPr>
          <p:cNvPr id="855" name="Group"/>
          <p:cNvGrpSpPr/>
          <p:nvPr/>
        </p:nvGrpSpPr>
        <p:grpSpPr>
          <a:xfrm>
            <a:off x="2543526" y="4313705"/>
            <a:ext cx="2307275" cy="1730457"/>
            <a:chOff x="0" y="0"/>
            <a:chExt cx="2307273" cy="1730456"/>
          </a:xfrm>
        </p:grpSpPr>
        <p:sp>
          <p:nvSpPr>
            <p:cNvPr id="853" name="Rounded Rectangle"/>
            <p:cNvSpPr/>
            <p:nvPr/>
          </p:nvSpPr>
          <p:spPr>
            <a:xfrm>
              <a:off x="0" y="0"/>
              <a:ext cx="2307274" cy="1730457"/>
            </a:xfrm>
            <a:prstGeom prst="roundRect">
              <a:avLst>
                <a:gd name="adj" fmla="val 7500"/>
              </a:avLst>
            </a:prstGeom>
            <a:solidFill>
              <a:srgbClr val="9BBB59"/>
            </a:solidFill>
            <a:ln w="12700" cap="flat">
              <a:noFill/>
              <a:miter lim="400000"/>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1300480">
                <a:defRPr b="0" sz="2000">
                  <a:solidFill>
                    <a:srgbClr val="FFFFFF"/>
                  </a:solidFill>
                  <a:latin typeface="Calibri"/>
                  <a:ea typeface="Calibri"/>
                  <a:cs typeface="Calibri"/>
                  <a:sym typeface="Calibri"/>
                </a:defRPr>
              </a:pPr>
            </a:p>
          </p:txBody>
        </p:sp>
        <p:sp>
          <p:nvSpPr>
            <p:cNvPr id="854" name="2. Decide the main means to deliver those values"/>
            <p:cNvSpPr txBox="1"/>
            <p:nvPr/>
          </p:nvSpPr>
          <p:spPr>
            <a:xfrm>
              <a:off x="37972" y="89005"/>
              <a:ext cx="2231328" cy="15524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defTabSz="1300480">
                <a:defRPr b="0" sz="2000">
                  <a:solidFill>
                    <a:srgbClr val="FFFFFF"/>
                  </a:solidFill>
                  <a:latin typeface="Arial Black"/>
                  <a:ea typeface="Arial Black"/>
                  <a:cs typeface="Arial Black"/>
                  <a:sym typeface="Arial Black"/>
                </a:defRPr>
              </a:lvl1pPr>
            </a:lstStyle>
            <a:p>
              <a:pPr/>
              <a:r>
                <a:t>2. Decide the main means to deliver those values</a:t>
              </a:r>
            </a:p>
          </p:txBody>
        </p:sp>
      </p:grpSp>
      <p:sp>
        <p:nvSpPr>
          <p:cNvPr id="856" name="Arrow"/>
          <p:cNvSpPr/>
          <p:nvPr/>
        </p:nvSpPr>
        <p:spPr>
          <a:xfrm>
            <a:off x="4885492" y="5137384"/>
            <a:ext cx="428580" cy="428580"/>
          </a:xfrm>
          <a:prstGeom prst="rightArrow">
            <a:avLst>
              <a:gd name="adj1" fmla="val 64000"/>
              <a:gd name="adj2" fmla="val 50000"/>
            </a:avLst>
          </a:prstGeom>
          <a:solidFill>
            <a:srgbClr val="9BBB59"/>
          </a:solidFill>
          <a:ln w="12700">
            <a:miter lim="400000"/>
          </a:ln>
        </p:spPr>
        <p:txBody>
          <a:bodyPr lIns="50800" tIns="50800" rIns="50800" bIns="50800" anchor="ctr"/>
          <a:lstStyle/>
          <a:p>
            <a:pPr algn="l" defTabSz="650240">
              <a:defRPr b="0">
                <a:latin typeface="Calibri"/>
                <a:ea typeface="Calibri"/>
                <a:cs typeface="Calibri"/>
                <a:sym typeface="Calibri"/>
              </a:defRPr>
            </a:pPr>
          </a:p>
        </p:txBody>
      </p:sp>
      <p:grpSp>
        <p:nvGrpSpPr>
          <p:cNvPr id="859" name="Group"/>
          <p:cNvGrpSpPr/>
          <p:nvPr/>
        </p:nvGrpSpPr>
        <p:grpSpPr>
          <a:xfrm>
            <a:off x="5306383" y="4144780"/>
            <a:ext cx="2392036" cy="1908046"/>
            <a:chOff x="0" y="0"/>
            <a:chExt cx="2392035" cy="1908045"/>
          </a:xfrm>
        </p:grpSpPr>
        <p:sp>
          <p:nvSpPr>
            <p:cNvPr id="857" name="Rounded Rectangle"/>
            <p:cNvSpPr/>
            <p:nvPr/>
          </p:nvSpPr>
          <p:spPr>
            <a:xfrm>
              <a:off x="0" y="57009"/>
              <a:ext cx="2392036" cy="1794027"/>
            </a:xfrm>
            <a:prstGeom prst="roundRect">
              <a:avLst>
                <a:gd name="adj" fmla="val 7500"/>
              </a:avLst>
            </a:prstGeom>
            <a:solidFill>
              <a:srgbClr val="8064A2"/>
            </a:solidFill>
            <a:ln w="12700" cap="flat">
              <a:noFill/>
              <a:miter lim="400000"/>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1300480">
                <a:defRPr b="0" sz="2000">
                  <a:solidFill>
                    <a:srgbClr val="FFFFFF"/>
                  </a:solidFill>
                  <a:latin typeface="Calibri"/>
                  <a:ea typeface="Calibri"/>
                  <a:cs typeface="Calibri"/>
                  <a:sym typeface="Calibri"/>
                </a:defRPr>
              </a:pPr>
            </a:p>
          </p:txBody>
        </p:sp>
        <p:sp>
          <p:nvSpPr>
            <p:cNvPr id="858" name="3. Evaluate the cost effectiveness of our chosen means"/>
            <p:cNvSpPr txBox="1"/>
            <p:nvPr/>
          </p:nvSpPr>
          <p:spPr>
            <a:xfrm>
              <a:off x="39368" y="0"/>
              <a:ext cx="2313299" cy="19080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defTabSz="1300480">
                <a:defRPr b="0" sz="2000">
                  <a:solidFill>
                    <a:srgbClr val="FFFFFF"/>
                  </a:solidFill>
                  <a:latin typeface="Arial Black"/>
                  <a:ea typeface="Arial Black"/>
                  <a:cs typeface="Arial Black"/>
                  <a:sym typeface="Arial Black"/>
                </a:defRPr>
              </a:lvl1pPr>
            </a:lstStyle>
            <a:p>
              <a:pPr/>
              <a:r>
                <a:t>3. Evaluate the cost effectiveness of our chosen means</a:t>
              </a:r>
            </a:p>
          </p:txBody>
        </p:sp>
      </p:grpSp>
      <p:sp>
        <p:nvSpPr>
          <p:cNvPr id="860" name="Arrow"/>
          <p:cNvSpPr/>
          <p:nvPr/>
        </p:nvSpPr>
        <p:spPr>
          <a:xfrm>
            <a:off x="7690729" y="5137384"/>
            <a:ext cx="428579" cy="428580"/>
          </a:xfrm>
          <a:prstGeom prst="rightArrow">
            <a:avLst>
              <a:gd name="adj1" fmla="val 64000"/>
              <a:gd name="adj2" fmla="val 50000"/>
            </a:avLst>
          </a:prstGeom>
          <a:solidFill>
            <a:srgbClr val="8064A2"/>
          </a:solidFill>
          <a:ln w="12700">
            <a:miter lim="400000"/>
          </a:ln>
        </p:spPr>
        <p:txBody>
          <a:bodyPr lIns="50800" tIns="50800" rIns="50800" bIns="50800" anchor="ctr"/>
          <a:lstStyle/>
          <a:p>
            <a:pPr algn="l" defTabSz="650240">
              <a:defRPr b="0">
                <a:latin typeface="Calibri"/>
                <a:ea typeface="Calibri"/>
                <a:cs typeface="Calibri"/>
                <a:sym typeface="Calibri"/>
              </a:defRPr>
            </a:pPr>
          </a:p>
        </p:txBody>
      </p:sp>
      <p:grpSp>
        <p:nvGrpSpPr>
          <p:cNvPr id="863" name="Group"/>
          <p:cNvGrpSpPr/>
          <p:nvPr/>
        </p:nvGrpSpPr>
        <p:grpSpPr>
          <a:xfrm>
            <a:off x="8202386" y="4349994"/>
            <a:ext cx="2210503" cy="1657878"/>
            <a:chOff x="0" y="0"/>
            <a:chExt cx="2210501" cy="1657877"/>
          </a:xfrm>
        </p:grpSpPr>
        <p:sp>
          <p:nvSpPr>
            <p:cNvPr id="861" name="Rounded Rectangle"/>
            <p:cNvSpPr/>
            <p:nvPr/>
          </p:nvSpPr>
          <p:spPr>
            <a:xfrm>
              <a:off x="0" y="0"/>
              <a:ext cx="2210502" cy="1657878"/>
            </a:xfrm>
            <a:prstGeom prst="roundRect">
              <a:avLst>
                <a:gd name="adj" fmla="val 7500"/>
              </a:avLst>
            </a:prstGeom>
            <a:solidFill>
              <a:srgbClr val="4BACC6"/>
            </a:solidFill>
            <a:ln w="12700" cap="flat">
              <a:noFill/>
              <a:miter lim="400000"/>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1300480">
                <a:defRPr b="0" sz="2000">
                  <a:solidFill>
                    <a:srgbClr val="FFFFFF"/>
                  </a:solidFill>
                  <a:latin typeface="Calibri"/>
                  <a:ea typeface="Calibri"/>
                  <a:cs typeface="Calibri"/>
                  <a:sym typeface="Calibri"/>
                </a:defRPr>
              </a:pPr>
            </a:p>
          </p:txBody>
        </p:sp>
        <p:sp>
          <p:nvSpPr>
            <p:cNvPr id="862" name="4. Select a very high value sub-strategy to try out shortly for real"/>
            <p:cNvSpPr txBox="1"/>
            <p:nvPr/>
          </p:nvSpPr>
          <p:spPr>
            <a:xfrm>
              <a:off x="36380" y="33665"/>
              <a:ext cx="2137741" cy="15905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defTabSz="1300480">
                <a:defRPr b="0" sz="1600">
                  <a:solidFill>
                    <a:srgbClr val="FFFFFF"/>
                  </a:solidFill>
                  <a:latin typeface="Arial Black"/>
                  <a:ea typeface="Arial Black"/>
                  <a:cs typeface="Arial Black"/>
                  <a:sym typeface="Arial Black"/>
                </a:defRPr>
              </a:lvl1pPr>
            </a:lstStyle>
            <a:p>
              <a:pPr/>
              <a:r>
                <a:t>4. Select a very high value sub-strategy to try out shortly for real</a:t>
              </a:r>
            </a:p>
          </p:txBody>
        </p:sp>
      </p:grpSp>
      <p:sp>
        <p:nvSpPr>
          <p:cNvPr id="864" name="Arrow"/>
          <p:cNvSpPr/>
          <p:nvPr/>
        </p:nvSpPr>
        <p:spPr>
          <a:xfrm>
            <a:off x="10495964" y="5137384"/>
            <a:ext cx="428580" cy="428580"/>
          </a:xfrm>
          <a:prstGeom prst="rightArrow">
            <a:avLst>
              <a:gd name="adj1" fmla="val 64000"/>
              <a:gd name="adj2" fmla="val 50000"/>
            </a:avLst>
          </a:prstGeom>
          <a:solidFill>
            <a:srgbClr val="4BACC6"/>
          </a:solidFill>
          <a:ln w="12700">
            <a:miter lim="400000"/>
          </a:ln>
        </p:spPr>
        <p:txBody>
          <a:bodyPr lIns="50800" tIns="50800" rIns="50800" bIns="50800" anchor="ctr"/>
          <a:lstStyle/>
          <a:p>
            <a:pPr algn="l" defTabSz="650240">
              <a:defRPr b="0">
                <a:latin typeface="Calibri"/>
                <a:ea typeface="Calibri"/>
                <a:cs typeface="Calibri"/>
                <a:sym typeface="Calibri"/>
              </a:defRPr>
            </a:pPr>
          </a:p>
        </p:txBody>
      </p:sp>
      <p:grpSp>
        <p:nvGrpSpPr>
          <p:cNvPr id="867" name="Group"/>
          <p:cNvGrpSpPr/>
          <p:nvPr/>
        </p:nvGrpSpPr>
        <p:grpSpPr>
          <a:xfrm>
            <a:off x="10916856" y="4224215"/>
            <a:ext cx="2332232" cy="1749175"/>
            <a:chOff x="0" y="0"/>
            <a:chExt cx="2332230" cy="1749174"/>
          </a:xfrm>
        </p:grpSpPr>
        <p:sp>
          <p:nvSpPr>
            <p:cNvPr id="865" name="Rounded Rectangle"/>
            <p:cNvSpPr/>
            <p:nvPr/>
          </p:nvSpPr>
          <p:spPr>
            <a:xfrm>
              <a:off x="0" y="0"/>
              <a:ext cx="2332231" cy="1749175"/>
            </a:xfrm>
            <a:prstGeom prst="roundRect">
              <a:avLst>
                <a:gd name="adj" fmla="val 7500"/>
              </a:avLst>
            </a:prstGeom>
            <a:solidFill>
              <a:srgbClr val="F79646"/>
            </a:solidFill>
            <a:ln w="12700" cap="flat">
              <a:noFill/>
              <a:miter lim="400000"/>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1300480">
                <a:defRPr b="0" sz="2000">
                  <a:solidFill>
                    <a:srgbClr val="FFFFFF"/>
                  </a:solidFill>
                  <a:latin typeface="Calibri"/>
                  <a:ea typeface="Calibri"/>
                  <a:cs typeface="Calibri"/>
                  <a:sym typeface="Calibri"/>
                </a:defRPr>
              </a:pPr>
            </a:p>
          </p:txBody>
        </p:sp>
        <p:sp>
          <p:nvSpPr>
            <p:cNvPr id="866" name="5. Get management OK to get practical, and deliver value  next week"/>
            <p:cNvSpPr txBox="1"/>
            <p:nvPr/>
          </p:nvSpPr>
          <p:spPr>
            <a:xfrm>
              <a:off x="38384" y="79314"/>
              <a:ext cx="2255462" cy="15905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defTabSz="1300480">
                <a:defRPr b="0" sz="1600">
                  <a:solidFill>
                    <a:srgbClr val="FFFFFF"/>
                  </a:solidFill>
                  <a:latin typeface="Arial Black"/>
                  <a:ea typeface="Arial Black"/>
                  <a:cs typeface="Arial Black"/>
                  <a:sym typeface="Arial Black"/>
                </a:defRPr>
              </a:lvl1pPr>
            </a:lstStyle>
            <a:p>
              <a:pPr/>
              <a:r>
                <a:t>5. Get management OK to get practical, and deliver value  next week</a:t>
              </a:r>
            </a:p>
          </p:txBody>
        </p:sp>
      </p:grpSp>
      <p:sp>
        <p:nvSpPr>
          <p:cNvPr id="86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2" name="Every Monday:  Set this cycle’s Goals"/>
          <p:cNvSpPr txBox="1"/>
          <p:nvPr>
            <p:ph type="title"/>
          </p:nvPr>
        </p:nvSpPr>
        <p:spPr>
          <a:xfrm>
            <a:off x="650238" y="390596"/>
            <a:ext cx="11704324" cy="1625601"/>
          </a:xfrm>
          <a:prstGeom prst="rect">
            <a:avLst/>
          </a:prstGeom>
        </p:spPr>
        <p:txBody>
          <a:bodyPr/>
          <a:lstStyle/>
          <a:p>
            <a:pPr defTabSz="526694">
              <a:defRPr sz="5000"/>
            </a:pPr>
            <a:r>
              <a:t>Every Monday: </a:t>
            </a:r>
            <a:br/>
            <a:r>
              <a:t>Set this cycle’s Goals</a:t>
            </a:r>
          </a:p>
        </p:txBody>
      </p:sp>
      <p:grpSp>
        <p:nvGrpSpPr>
          <p:cNvPr id="897" name="Group"/>
          <p:cNvGrpSpPr/>
          <p:nvPr/>
        </p:nvGrpSpPr>
        <p:grpSpPr>
          <a:xfrm>
            <a:off x="1429531" y="2067442"/>
            <a:ext cx="8971272" cy="7231268"/>
            <a:chOff x="0" y="0"/>
            <a:chExt cx="8971270" cy="7231267"/>
          </a:xfrm>
        </p:grpSpPr>
        <p:grpSp>
          <p:nvGrpSpPr>
            <p:cNvPr id="875" name="Group"/>
            <p:cNvGrpSpPr/>
            <p:nvPr/>
          </p:nvGrpSpPr>
          <p:grpSpPr>
            <a:xfrm>
              <a:off x="4274901" y="0"/>
              <a:ext cx="2191355" cy="1533947"/>
              <a:chOff x="0" y="0"/>
              <a:chExt cx="2191353" cy="1533946"/>
            </a:xfrm>
          </p:grpSpPr>
          <p:sp>
            <p:nvSpPr>
              <p:cNvPr id="873" name="Rounded Rectangle"/>
              <p:cNvSpPr/>
              <p:nvPr/>
            </p:nvSpPr>
            <p:spPr>
              <a:xfrm>
                <a:off x="0" y="0"/>
                <a:ext cx="2191354" cy="1533947"/>
              </a:xfrm>
              <a:prstGeom prst="roundRect">
                <a:avLst>
                  <a:gd name="adj" fmla="val 20000"/>
                </a:avLst>
              </a:prstGeom>
              <a:gradFill flip="none" rotWithShape="1">
                <a:gsLst>
                  <a:gs pos="0">
                    <a:srgbClr val="AD4846"/>
                  </a:gs>
                  <a:gs pos="100000">
                    <a:srgbClr val="AD4846"/>
                  </a:gs>
                </a:gsLst>
                <a:lin ang="16200000" scaled="0"/>
              </a:gradFill>
              <a:ln w="12700" cap="flat">
                <a:noFill/>
                <a:miter lim="400000"/>
                <a:tailEnd type="triangle" w="med" len="me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1300480">
                  <a:defRPr b="0" sz="1600">
                    <a:solidFill>
                      <a:srgbClr val="FFFFFF"/>
                    </a:solidFill>
                    <a:latin typeface="Arial Black"/>
                    <a:ea typeface="Arial Black"/>
                    <a:cs typeface="Arial Black"/>
                    <a:sym typeface="Arial Black"/>
                  </a:defRPr>
                </a:pPr>
              </a:p>
            </p:txBody>
          </p:sp>
          <p:sp>
            <p:nvSpPr>
              <p:cNvPr id="874" name="1.1 Brainstorm Top Ten Critical Objectives"/>
              <p:cNvSpPr txBox="1"/>
              <p:nvPr/>
            </p:nvSpPr>
            <p:spPr>
              <a:xfrm>
                <a:off x="89835" y="263800"/>
                <a:ext cx="2011683" cy="10063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defTabSz="1300480">
                  <a:defRPr b="0" sz="1600">
                    <a:solidFill>
                      <a:srgbClr val="FFFFFF"/>
                    </a:solidFill>
                    <a:latin typeface="Arial Black"/>
                    <a:ea typeface="Arial Black"/>
                    <a:cs typeface="Arial Black"/>
                    <a:sym typeface="Arial Black"/>
                  </a:defRPr>
                </a:lvl1pPr>
              </a:lstStyle>
              <a:p>
                <a:pPr/>
                <a:r>
                  <a:t>1.1 Brainstorm Top Ten Critical Objectives</a:t>
                </a:r>
              </a:p>
            </p:txBody>
          </p:sp>
        </p:grpSp>
        <p:sp>
          <p:nvSpPr>
            <p:cNvPr id="876" name="Line"/>
            <p:cNvSpPr/>
            <p:nvPr/>
          </p:nvSpPr>
          <p:spPr>
            <a:xfrm>
              <a:off x="6049884" y="953164"/>
              <a:ext cx="756346" cy="4563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878" y="5152"/>
                    <a:pt x="15178" y="12449"/>
                    <a:pt x="21600" y="21600"/>
                  </a:cubicBezTo>
                </a:path>
              </a:pathLst>
            </a:custGeom>
            <a:noFill/>
            <a:ln w="12700" cap="flat">
              <a:solidFill>
                <a:srgbClr val="B74C49"/>
              </a:solidFill>
              <a:prstDash val="solid"/>
              <a:round/>
              <a:tailEnd type="triangle" w="med" len="med"/>
            </a:ln>
            <a:effectLst/>
          </p:spPr>
          <p:txBody>
            <a:bodyPr wrap="square" lIns="50800" tIns="50800" rIns="50800" bIns="50800" numCol="1" anchor="ctr">
              <a:noAutofit/>
            </a:bodyPr>
            <a:lstStyle/>
            <a:p>
              <a:pPr algn="l" defTabSz="650240">
                <a:defRPr b="0">
                  <a:latin typeface="Calibri"/>
                  <a:ea typeface="Calibri"/>
                  <a:cs typeface="Calibri"/>
                  <a:sym typeface="Calibri"/>
                </a:defRPr>
              </a:pPr>
            </a:p>
          </p:txBody>
        </p:sp>
        <p:grpSp>
          <p:nvGrpSpPr>
            <p:cNvPr id="879" name="Group"/>
            <p:cNvGrpSpPr/>
            <p:nvPr/>
          </p:nvGrpSpPr>
          <p:grpSpPr>
            <a:xfrm>
              <a:off x="6578432" y="1538339"/>
              <a:ext cx="2392839" cy="1530945"/>
              <a:chOff x="0" y="0"/>
              <a:chExt cx="2392838" cy="1530943"/>
            </a:xfrm>
          </p:grpSpPr>
          <p:sp>
            <p:nvSpPr>
              <p:cNvPr id="877" name="Rounded Rectangle"/>
              <p:cNvSpPr/>
              <p:nvPr/>
            </p:nvSpPr>
            <p:spPr>
              <a:xfrm>
                <a:off x="-1" y="-1"/>
                <a:ext cx="1595935" cy="1117156"/>
              </a:xfrm>
              <a:prstGeom prst="roundRect">
                <a:avLst>
                  <a:gd name="adj" fmla="val 20000"/>
                </a:avLst>
              </a:prstGeom>
              <a:gradFill flip="none" rotWithShape="1">
                <a:gsLst>
                  <a:gs pos="0">
                    <a:srgbClr val="794746"/>
                  </a:gs>
                  <a:gs pos="100000">
                    <a:srgbClr val="794746"/>
                  </a:gs>
                </a:gsLst>
                <a:lin ang="16200000" scaled="0"/>
              </a:gradFill>
              <a:ln w="12700" cap="flat">
                <a:noFill/>
                <a:miter lim="400000"/>
                <a:tailEnd type="triangle" w="med" len="me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1300480">
                  <a:defRPr b="0" sz="1600">
                    <a:solidFill>
                      <a:srgbClr val="FFFFFF"/>
                    </a:solidFill>
                    <a:latin typeface="Arial Black"/>
                    <a:ea typeface="Arial Black"/>
                    <a:cs typeface="Arial Black"/>
                    <a:sym typeface="Arial Black"/>
                  </a:defRPr>
                </a:pPr>
              </a:p>
            </p:txBody>
          </p:sp>
          <p:sp>
            <p:nvSpPr>
              <p:cNvPr id="878" name="1.2 Work out Ambition Level for Each one"/>
              <p:cNvSpPr/>
              <p:nvPr/>
            </p:nvSpPr>
            <p:spPr>
              <a:xfrm>
                <a:off x="113827" y="308697"/>
                <a:ext cx="2279012" cy="1222247"/>
              </a:xfrm>
              <a:prstGeom prst="rect">
                <a:avLst/>
              </a:prstGeom>
              <a:solidFill>
                <a:srgbClr val="C0504D"/>
              </a:solidFill>
              <a:ln w="25400" cap="flat">
                <a:solidFill>
                  <a:srgbClr val="8C3A38"/>
                </a:solidFill>
                <a:prstDash val="solid"/>
                <a:round/>
              </a:ln>
              <a:effectLst>
                <a:outerShdw sx="100000" sy="100000" kx="0" ky="0" algn="b" rotWithShape="0" blurRad="50800" dist="25400" dir="5400000">
                  <a:srgbClr val="000000">
                    <a:alpha val="35000"/>
                  </a:srgbClr>
                </a:outerShdw>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algn="l" defTabSz="650240">
                  <a:defRPr b="0">
                    <a:solidFill>
                      <a:srgbClr val="FFFFFF"/>
                    </a:solidFill>
                    <a:latin typeface="Calibri"/>
                    <a:ea typeface="Calibri"/>
                    <a:cs typeface="Calibri"/>
                    <a:sym typeface="Calibri"/>
                  </a:defRPr>
                </a:lvl1pPr>
              </a:lstStyle>
              <a:p>
                <a:pPr/>
                <a:r>
                  <a:t>1.2 Work out Ambition Level for Each one</a:t>
                </a:r>
              </a:p>
            </p:txBody>
          </p:sp>
        </p:grpSp>
        <p:sp>
          <p:nvSpPr>
            <p:cNvPr id="880" name="Line"/>
            <p:cNvSpPr/>
            <p:nvPr/>
          </p:nvSpPr>
          <p:spPr>
            <a:xfrm>
              <a:off x="7676355" y="2883060"/>
              <a:ext cx="56340" cy="1087600"/>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0"/>
                  </a:moveTo>
                  <a:cubicBezTo>
                    <a:pt x="21600" y="7127"/>
                    <a:pt x="21600" y="14473"/>
                    <a:pt x="0" y="21600"/>
                  </a:cubicBezTo>
                </a:path>
              </a:pathLst>
            </a:custGeom>
            <a:noFill/>
            <a:ln w="12700" cap="flat">
              <a:solidFill>
                <a:srgbClr val="854E4D"/>
              </a:solidFill>
              <a:prstDash val="solid"/>
              <a:round/>
              <a:tailEnd type="triangle" w="med" len="med"/>
            </a:ln>
            <a:effectLst/>
          </p:spPr>
          <p:txBody>
            <a:bodyPr wrap="square" lIns="50800" tIns="50800" rIns="50800" bIns="50800" numCol="1" anchor="ctr">
              <a:noAutofit/>
            </a:bodyPr>
            <a:lstStyle/>
            <a:p>
              <a:pPr algn="l" defTabSz="650240">
                <a:defRPr b="0">
                  <a:latin typeface="Calibri"/>
                  <a:ea typeface="Calibri"/>
                  <a:cs typeface="Calibri"/>
                  <a:sym typeface="Calibri"/>
                </a:defRPr>
              </a:pPr>
            </a:p>
          </p:txBody>
        </p:sp>
        <p:grpSp>
          <p:nvGrpSpPr>
            <p:cNvPr id="883" name="Group"/>
            <p:cNvGrpSpPr/>
            <p:nvPr/>
          </p:nvGrpSpPr>
          <p:grpSpPr>
            <a:xfrm>
              <a:off x="6578432" y="3979063"/>
              <a:ext cx="2222116" cy="1555482"/>
              <a:chOff x="0" y="0"/>
              <a:chExt cx="2222114" cy="1555480"/>
            </a:xfrm>
          </p:grpSpPr>
          <p:sp>
            <p:nvSpPr>
              <p:cNvPr id="881" name="Rounded Rectangle"/>
              <p:cNvSpPr/>
              <p:nvPr/>
            </p:nvSpPr>
            <p:spPr>
              <a:xfrm>
                <a:off x="0" y="0"/>
                <a:ext cx="2222115" cy="1555481"/>
              </a:xfrm>
              <a:prstGeom prst="roundRect">
                <a:avLst>
                  <a:gd name="adj" fmla="val 20000"/>
                </a:avLst>
              </a:prstGeom>
              <a:gradFill flip="none" rotWithShape="1">
                <a:gsLst>
                  <a:gs pos="0">
                    <a:srgbClr val="854F4E"/>
                  </a:gs>
                  <a:gs pos="100000">
                    <a:srgbClr val="854F4E"/>
                  </a:gs>
                </a:gsLst>
                <a:lin ang="16200000" scaled="0"/>
              </a:gradFill>
              <a:ln w="12700" cap="flat">
                <a:noFill/>
                <a:miter lim="400000"/>
                <a:tailEnd type="triangle" w="med" len="me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1300480">
                  <a:defRPr b="0" sz="1600">
                    <a:solidFill>
                      <a:srgbClr val="FFFFFF"/>
                    </a:solidFill>
                    <a:latin typeface="Calibri"/>
                    <a:ea typeface="Calibri"/>
                    <a:cs typeface="Calibri"/>
                    <a:sym typeface="Calibri"/>
                  </a:defRPr>
                </a:pPr>
              </a:p>
            </p:txBody>
          </p:sp>
          <p:sp>
            <p:nvSpPr>
              <p:cNvPr id="882" name="1.3 Work out A Scale or set of Scales for each one"/>
              <p:cNvSpPr txBox="1"/>
              <p:nvPr/>
            </p:nvSpPr>
            <p:spPr>
              <a:xfrm>
                <a:off x="91096" y="128517"/>
                <a:ext cx="2039922" cy="12984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defTabSz="1300480">
                  <a:defRPr b="0" sz="1600">
                    <a:solidFill>
                      <a:srgbClr val="FFFFFF"/>
                    </a:solidFill>
                    <a:latin typeface="Arial Black"/>
                    <a:ea typeface="Arial Black"/>
                    <a:cs typeface="Arial Black"/>
                    <a:sym typeface="Arial Black"/>
                  </a:defRPr>
                </a:lvl1pPr>
              </a:lstStyle>
              <a:p>
                <a:pPr/>
                <a:r>
                  <a:t>1.3 Work out A Scale or set of Scales for each one</a:t>
                </a:r>
              </a:p>
            </p:txBody>
          </p:sp>
        </p:grpSp>
        <p:sp>
          <p:nvSpPr>
            <p:cNvPr id="884" name="Line"/>
            <p:cNvSpPr/>
            <p:nvPr/>
          </p:nvSpPr>
          <p:spPr>
            <a:xfrm>
              <a:off x="6049884" y="5444186"/>
              <a:ext cx="756346" cy="4563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178" y="9151"/>
                    <a:pt x="7878" y="16448"/>
                    <a:pt x="0" y="21600"/>
                  </a:cubicBezTo>
                </a:path>
              </a:pathLst>
            </a:custGeom>
            <a:noFill/>
            <a:ln w="12700" cap="flat">
              <a:solidFill>
                <a:srgbClr val="905554"/>
              </a:solidFill>
              <a:prstDash val="solid"/>
              <a:round/>
              <a:tailEnd type="triangle" w="med" len="med"/>
            </a:ln>
            <a:effectLst/>
          </p:spPr>
          <p:txBody>
            <a:bodyPr wrap="square" lIns="50800" tIns="50800" rIns="50800" bIns="50800" numCol="1" anchor="ctr">
              <a:noAutofit/>
            </a:bodyPr>
            <a:lstStyle/>
            <a:p>
              <a:pPr algn="l" defTabSz="650240">
                <a:defRPr b="0">
                  <a:latin typeface="Calibri"/>
                  <a:ea typeface="Calibri"/>
                  <a:cs typeface="Calibri"/>
                  <a:sym typeface="Calibri"/>
                </a:defRPr>
              </a:pPr>
            </a:p>
          </p:txBody>
        </p:sp>
        <p:grpSp>
          <p:nvGrpSpPr>
            <p:cNvPr id="887" name="Group"/>
            <p:cNvGrpSpPr/>
            <p:nvPr/>
          </p:nvGrpSpPr>
          <p:grpSpPr>
            <a:xfrm>
              <a:off x="4274901" y="4942221"/>
              <a:ext cx="1954266" cy="2289047"/>
              <a:chOff x="0" y="0"/>
              <a:chExt cx="1954265" cy="2289045"/>
            </a:xfrm>
          </p:grpSpPr>
          <p:sp>
            <p:nvSpPr>
              <p:cNvPr id="885" name="Rounded Rectangle"/>
              <p:cNvSpPr/>
              <p:nvPr/>
            </p:nvSpPr>
            <p:spPr>
              <a:xfrm>
                <a:off x="0" y="585948"/>
                <a:ext cx="1595934" cy="1117155"/>
              </a:xfrm>
              <a:prstGeom prst="roundRect">
                <a:avLst>
                  <a:gd name="adj" fmla="val 20000"/>
                </a:avLst>
              </a:prstGeom>
              <a:gradFill flip="none" rotWithShape="1">
                <a:gsLst>
                  <a:gs pos="0">
                    <a:srgbClr val="915755"/>
                  </a:gs>
                  <a:gs pos="100000">
                    <a:srgbClr val="915755"/>
                  </a:gs>
                </a:gsLst>
                <a:lin ang="16200000" scaled="0"/>
              </a:gradFill>
              <a:ln w="12700" cap="flat">
                <a:noFill/>
                <a:miter lim="400000"/>
                <a:tailEnd type="triangle" w="med" len="me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1300480">
                  <a:defRPr b="0" sz="1600">
                    <a:solidFill>
                      <a:srgbClr val="FFFFFF"/>
                    </a:solidFill>
                    <a:latin typeface="Arial Black"/>
                    <a:ea typeface="Arial Black"/>
                    <a:cs typeface="Arial Black"/>
                    <a:sym typeface="Arial Black"/>
                  </a:defRPr>
                </a:pPr>
              </a:p>
            </p:txBody>
          </p:sp>
          <p:sp>
            <p:nvSpPr>
              <p:cNvPr id="886" name="1.4 Work out a Past Level for given time, place, and conditions"/>
              <p:cNvSpPr/>
              <p:nvPr/>
            </p:nvSpPr>
            <p:spPr>
              <a:xfrm>
                <a:off x="65426" y="0"/>
                <a:ext cx="1888840" cy="2289046"/>
              </a:xfrm>
              <a:prstGeom prst="rect">
                <a:avLst/>
              </a:prstGeom>
              <a:solidFill>
                <a:srgbClr val="C0504D"/>
              </a:solidFill>
              <a:ln w="25400" cap="flat">
                <a:solidFill>
                  <a:srgbClr val="8C3A38"/>
                </a:solidFill>
                <a:prstDash val="solid"/>
                <a:round/>
              </a:ln>
              <a:effectLst>
                <a:outerShdw sx="100000" sy="100000" kx="0" ky="0" algn="b" rotWithShape="0" blurRad="50800" dist="25400" dir="5400000">
                  <a:srgbClr val="000000">
                    <a:alpha val="35000"/>
                  </a:srgbClr>
                </a:outerShdw>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algn="l" defTabSz="650240">
                  <a:defRPr b="0">
                    <a:solidFill>
                      <a:srgbClr val="FFFFFF"/>
                    </a:solidFill>
                    <a:latin typeface="Calibri"/>
                    <a:ea typeface="Calibri"/>
                    <a:cs typeface="Calibri"/>
                    <a:sym typeface="Calibri"/>
                  </a:defRPr>
                </a:lvl1pPr>
              </a:lstStyle>
              <a:p>
                <a:pPr/>
                <a:r>
                  <a:t>1.4 Work out a Past Level for given time, place, and conditions</a:t>
                </a:r>
              </a:p>
            </p:txBody>
          </p:sp>
        </p:grpSp>
        <p:sp>
          <p:nvSpPr>
            <p:cNvPr id="888" name="Line"/>
            <p:cNvSpPr/>
            <p:nvPr/>
          </p:nvSpPr>
          <p:spPr>
            <a:xfrm>
              <a:off x="3339508" y="5444186"/>
              <a:ext cx="756346" cy="4563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3722" y="16448"/>
                    <a:pt x="6422" y="9151"/>
                    <a:pt x="0" y="0"/>
                  </a:cubicBezTo>
                </a:path>
              </a:pathLst>
            </a:custGeom>
            <a:noFill/>
            <a:ln w="12700" cap="flat">
              <a:solidFill>
                <a:srgbClr val="9B5D5B"/>
              </a:solidFill>
              <a:prstDash val="solid"/>
              <a:round/>
              <a:tailEnd type="triangle" w="med" len="med"/>
            </a:ln>
            <a:effectLst/>
          </p:spPr>
          <p:txBody>
            <a:bodyPr wrap="square" lIns="50800" tIns="50800" rIns="50800" bIns="50800" numCol="1" anchor="ctr">
              <a:noAutofit/>
            </a:bodyPr>
            <a:lstStyle/>
            <a:p>
              <a:pPr algn="l" defTabSz="650240">
                <a:defRPr b="0">
                  <a:latin typeface="Calibri"/>
                  <a:ea typeface="Calibri"/>
                  <a:cs typeface="Calibri"/>
                  <a:sym typeface="Calibri"/>
                </a:defRPr>
              </a:pPr>
            </a:p>
          </p:txBody>
        </p:sp>
        <p:grpSp>
          <p:nvGrpSpPr>
            <p:cNvPr id="891" name="Group"/>
            <p:cNvGrpSpPr/>
            <p:nvPr/>
          </p:nvGrpSpPr>
          <p:grpSpPr>
            <a:xfrm>
              <a:off x="1209816" y="3256678"/>
              <a:ext cx="2357490" cy="3000247"/>
              <a:chOff x="-1" y="0"/>
              <a:chExt cx="2357489" cy="3000245"/>
            </a:xfrm>
          </p:grpSpPr>
          <p:sp>
            <p:nvSpPr>
              <p:cNvPr id="889" name="Rounded Rectangle"/>
              <p:cNvSpPr/>
              <p:nvPr/>
            </p:nvSpPr>
            <p:spPr>
              <a:xfrm>
                <a:off x="761555" y="941548"/>
                <a:ext cx="1595934" cy="1117155"/>
              </a:xfrm>
              <a:prstGeom prst="roundRect">
                <a:avLst>
                  <a:gd name="adj" fmla="val 20000"/>
                </a:avLst>
              </a:prstGeom>
              <a:gradFill flip="none" rotWithShape="1">
                <a:gsLst>
                  <a:gs pos="0">
                    <a:srgbClr val="9C5E5D"/>
                  </a:gs>
                  <a:gs pos="100000">
                    <a:srgbClr val="9C5E5D"/>
                  </a:gs>
                </a:gsLst>
                <a:lin ang="16200000" scaled="0"/>
              </a:gradFill>
              <a:ln w="12700" cap="flat">
                <a:noFill/>
                <a:miter lim="400000"/>
                <a:tailEnd type="triangle" w="med" len="me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1300480">
                  <a:defRPr b="0" sz="1600">
                    <a:solidFill>
                      <a:srgbClr val="FFFFFF"/>
                    </a:solidFill>
                    <a:latin typeface="Arial Black"/>
                    <a:ea typeface="Arial Black"/>
                    <a:cs typeface="Arial Black"/>
                    <a:sym typeface="Arial Black"/>
                  </a:defRPr>
                </a:pPr>
              </a:p>
            </p:txBody>
          </p:sp>
          <p:sp>
            <p:nvSpPr>
              <p:cNvPr id="890" name="1.5 CONSTRAINTS: Work out a Tolerable and or OK Level for given time, place, and conditions"/>
              <p:cNvSpPr/>
              <p:nvPr/>
            </p:nvSpPr>
            <p:spPr>
              <a:xfrm>
                <a:off x="-2" y="0"/>
                <a:ext cx="2292064" cy="3000246"/>
              </a:xfrm>
              <a:prstGeom prst="rect">
                <a:avLst/>
              </a:prstGeom>
              <a:solidFill>
                <a:srgbClr val="C0504D"/>
              </a:solidFill>
              <a:ln w="25400" cap="flat">
                <a:solidFill>
                  <a:srgbClr val="8C3A38"/>
                </a:solidFill>
                <a:prstDash val="solid"/>
                <a:round/>
              </a:ln>
              <a:effectLst>
                <a:outerShdw sx="100000" sy="100000" kx="0" ky="0" algn="b" rotWithShape="0" blurRad="50800" dist="25400" dir="5400000">
                  <a:srgbClr val="000000">
                    <a:alpha val="35000"/>
                  </a:srgbClr>
                </a:outerShdw>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algn="l" defTabSz="650240">
                  <a:defRPr b="0">
                    <a:solidFill>
                      <a:srgbClr val="FFFFFF"/>
                    </a:solidFill>
                    <a:latin typeface="Calibri"/>
                    <a:ea typeface="Calibri"/>
                    <a:cs typeface="Calibri"/>
                    <a:sym typeface="Calibri"/>
                  </a:defRPr>
                </a:lvl1pPr>
              </a:lstStyle>
              <a:p>
                <a:pPr/>
                <a:r>
                  <a:t>1.5 CONSTRAINTS: Work out a Tolerable and or OK Level for given time, place, and conditions</a:t>
                </a:r>
              </a:p>
            </p:txBody>
          </p:sp>
        </p:grpSp>
        <p:sp>
          <p:nvSpPr>
            <p:cNvPr id="892" name="Line"/>
            <p:cNvSpPr/>
            <p:nvPr/>
          </p:nvSpPr>
          <p:spPr>
            <a:xfrm>
              <a:off x="2413043" y="2883060"/>
              <a:ext cx="56340" cy="1087600"/>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21600"/>
                  </a:moveTo>
                  <a:cubicBezTo>
                    <a:pt x="-5400" y="14473"/>
                    <a:pt x="-5400" y="7127"/>
                    <a:pt x="16200" y="0"/>
                  </a:cubicBezTo>
                </a:path>
              </a:pathLst>
            </a:custGeom>
            <a:noFill/>
            <a:ln w="12700" cap="flat">
              <a:solidFill>
                <a:srgbClr val="A66463"/>
              </a:solidFill>
              <a:prstDash val="solid"/>
              <a:round/>
              <a:tailEnd type="triangle" w="med" len="med"/>
            </a:ln>
            <a:effectLst/>
          </p:spPr>
          <p:txBody>
            <a:bodyPr wrap="square" lIns="50800" tIns="50800" rIns="50800" bIns="50800" numCol="1" anchor="ctr">
              <a:noAutofit/>
            </a:bodyPr>
            <a:lstStyle/>
            <a:p>
              <a:pPr algn="l" defTabSz="650240">
                <a:defRPr b="0">
                  <a:latin typeface="Calibri"/>
                  <a:ea typeface="Calibri"/>
                  <a:cs typeface="Calibri"/>
                  <a:sym typeface="Calibri"/>
                </a:defRPr>
              </a:pPr>
            </a:p>
          </p:txBody>
        </p:sp>
        <p:grpSp>
          <p:nvGrpSpPr>
            <p:cNvPr id="895" name="Group"/>
            <p:cNvGrpSpPr/>
            <p:nvPr/>
          </p:nvGrpSpPr>
          <p:grpSpPr>
            <a:xfrm>
              <a:off x="0" y="1485790"/>
              <a:ext cx="3567306" cy="1222247"/>
              <a:chOff x="0" y="-1"/>
              <a:chExt cx="3567305" cy="1222246"/>
            </a:xfrm>
          </p:grpSpPr>
          <p:sp>
            <p:nvSpPr>
              <p:cNvPr id="893" name="Rounded Rectangle"/>
              <p:cNvSpPr/>
              <p:nvPr/>
            </p:nvSpPr>
            <p:spPr>
              <a:xfrm>
                <a:off x="1971371" y="52547"/>
                <a:ext cx="1595934" cy="1117157"/>
              </a:xfrm>
              <a:prstGeom prst="roundRect">
                <a:avLst>
                  <a:gd name="adj" fmla="val 20000"/>
                </a:avLst>
              </a:prstGeom>
              <a:gradFill flip="none" rotWithShape="1">
                <a:gsLst>
                  <a:gs pos="0">
                    <a:srgbClr val="D59F9E"/>
                  </a:gs>
                  <a:gs pos="100000">
                    <a:srgbClr val="D59F9E"/>
                  </a:gs>
                </a:gsLst>
                <a:lin ang="16200000" scaled="0"/>
              </a:gradFill>
              <a:ln w="12700" cap="flat">
                <a:noFill/>
                <a:miter lim="400000"/>
                <a:tailEnd type="triangle" w="med" len="me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1300480">
                  <a:defRPr b="0" sz="1600">
                    <a:solidFill>
                      <a:srgbClr val="FFFFFF"/>
                    </a:solidFill>
                    <a:latin typeface="Arial Black"/>
                    <a:ea typeface="Arial Black"/>
                    <a:cs typeface="Arial Black"/>
                    <a:sym typeface="Arial Black"/>
                  </a:defRPr>
                </a:pPr>
              </a:p>
            </p:txBody>
          </p:sp>
          <p:sp>
            <p:nvSpPr>
              <p:cNvPr id="894" name="1.5 TARGETS: work out Wish/Goal, and possible Stretch"/>
              <p:cNvSpPr/>
              <p:nvPr/>
            </p:nvSpPr>
            <p:spPr>
              <a:xfrm>
                <a:off x="-1" y="-2"/>
                <a:ext cx="3501879" cy="1222247"/>
              </a:xfrm>
              <a:prstGeom prst="rect">
                <a:avLst/>
              </a:prstGeom>
              <a:solidFill>
                <a:srgbClr val="C0504D"/>
              </a:solidFill>
              <a:ln w="25400" cap="flat">
                <a:solidFill>
                  <a:srgbClr val="8C3A38"/>
                </a:solidFill>
                <a:prstDash val="solid"/>
                <a:round/>
              </a:ln>
              <a:effectLst>
                <a:outerShdw sx="100000" sy="100000" kx="0" ky="0" algn="b" rotWithShape="0" blurRad="50800" dist="25400" dir="5400000">
                  <a:srgbClr val="000000">
                    <a:alpha val="35000"/>
                  </a:srgbClr>
                </a:outerShdw>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algn="l" defTabSz="650240">
                  <a:defRPr b="0">
                    <a:solidFill>
                      <a:srgbClr val="FFFFFF"/>
                    </a:solidFill>
                    <a:latin typeface="Calibri"/>
                    <a:ea typeface="Calibri"/>
                    <a:cs typeface="Calibri"/>
                    <a:sym typeface="Calibri"/>
                  </a:defRPr>
                </a:lvl1pPr>
              </a:lstStyle>
              <a:p>
                <a:pPr/>
                <a:r>
                  <a:t>1.5 TARGETS: work out Wish/Goal, and possible Stretch</a:t>
                </a:r>
              </a:p>
            </p:txBody>
          </p:sp>
        </p:grpSp>
        <p:sp>
          <p:nvSpPr>
            <p:cNvPr id="896" name="Line"/>
            <p:cNvSpPr/>
            <p:nvPr/>
          </p:nvSpPr>
          <p:spPr>
            <a:xfrm>
              <a:off x="3339508" y="953164"/>
              <a:ext cx="756346" cy="4563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6422" y="12449"/>
                    <a:pt x="13722" y="5152"/>
                    <a:pt x="21600" y="0"/>
                  </a:cubicBezTo>
                </a:path>
              </a:pathLst>
            </a:custGeom>
            <a:noFill/>
            <a:ln w="12700" cap="flat">
              <a:solidFill>
                <a:srgbClr val="D59F9E"/>
              </a:solidFill>
              <a:prstDash val="solid"/>
              <a:round/>
              <a:tailEnd type="triangle" w="med" len="med"/>
            </a:ln>
            <a:effectLst/>
          </p:spPr>
          <p:txBody>
            <a:bodyPr wrap="square" lIns="50800" tIns="50800" rIns="50800" bIns="50800" numCol="1" anchor="ctr">
              <a:noAutofit/>
            </a:bodyPr>
            <a:lstStyle/>
            <a:p>
              <a:pPr algn="l" defTabSz="650240">
                <a:defRPr b="0">
                  <a:latin typeface="Calibri"/>
                  <a:ea typeface="Calibri"/>
                  <a:cs typeface="Calibri"/>
                  <a:sym typeface="Calibri"/>
                </a:defRPr>
              </a:pPr>
            </a:p>
          </p:txBody>
        </p:sp>
      </p:grpSp>
      <p:sp>
        <p:nvSpPr>
          <p:cNvPr id="89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 name="Quantifying ‘Business Effectiveness’: a Scale"/>
          <p:cNvSpPr txBox="1"/>
          <p:nvPr>
            <p:ph type="title"/>
          </p:nvPr>
        </p:nvSpPr>
        <p:spPr>
          <a:xfrm>
            <a:off x="952500" y="254000"/>
            <a:ext cx="11099800" cy="915816"/>
          </a:xfrm>
          <a:prstGeom prst="rect">
            <a:avLst/>
          </a:prstGeom>
        </p:spPr>
        <p:txBody>
          <a:bodyPr/>
          <a:lstStyle>
            <a:lvl1pPr defTabSz="303783">
              <a:defRPr sz="4100"/>
            </a:lvl1pPr>
          </a:lstStyle>
          <a:p>
            <a:pPr/>
            <a:r>
              <a:t>Quantifying ‘Business Effectiveness’: a Scale</a:t>
            </a:r>
          </a:p>
        </p:txBody>
      </p:sp>
      <p:sp>
        <p:nvSpPr>
          <p:cNvPr id="388" name="Body"/>
          <p:cNvSpPr txBox="1"/>
          <p:nvPr>
            <p:ph type="body" idx="1"/>
          </p:nvPr>
        </p:nvSpPr>
        <p:spPr>
          <a:prstGeom prst="rect">
            <a:avLst/>
          </a:prstGeom>
        </p:spPr>
        <p:txBody>
          <a:bodyPr/>
          <a:lstStyle/>
          <a:p>
            <a:pPr/>
          </a:p>
        </p:txBody>
      </p:sp>
      <p:pic>
        <p:nvPicPr>
          <p:cNvPr id="389" name="Business Effectiveness value with Scale Detail.png" descr="Business Effectiveness value with Scale Detail.png"/>
          <p:cNvPicPr>
            <a:picLocks noChangeAspect="1"/>
          </p:cNvPicPr>
          <p:nvPr/>
        </p:nvPicPr>
        <p:blipFill>
          <a:blip r:embed="rId2">
            <a:extLst/>
          </a:blip>
          <a:stretch>
            <a:fillRect/>
          </a:stretch>
        </p:blipFill>
        <p:spPr>
          <a:xfrm>
            <a:off x="0" y="1149350"/>
            <a:ext cx="15139811" cy="8678779"/>
          </a:xfrm>
          <a:prstGeom prst="rect">
            <a:avLst/>
          </a:prstGeom>
          <a:ln w="12700">
            <a:miter lim="400000"/>
          </a:ln>
        </p:spPr>
      </p:pic>
      <p:sp>
        <p:nvSpPr>
          <p:cNvPr id="390" name="Slide Number"/>
          <p:cNvSpPr txBox="1"/>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1" name="Line" descr="Line"/>
          <p:cNvPicPr>
            <a:picLocks noChangeAspect="0"/>
          </p:cNvPicPr>
          <p:nvPr/>
        </p:nvPicPr>
        <p:blipFill>
          <a:blip r:embed="rId3">
            <a:extLst/>
          </a:blip>
          <a:stretch>
            <a:fillRect/>
          </a:stretch>
        </p:blipFill>
        <p:spPr>
          <a:xfrm rot="9200573">
            <a:off x="384409" y="3368941"/>
            <a:ext cx="10870988" cy="405592"/>
          </a:xfrm>
          <a:prstGeom prst="rect">
            <a:avLst/>
          </a:prstGeom>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2" name="Slide Number"/>
          <p:cNvSpPr txBox="1"/>
          <p:nvPr>
            <p:ph type="sldNum" sz="quarter" idx="2"/>
          </p:nvPr>
        </p:nvSpPr>
        <p:spPr>
          <a:xfrm>
            <a:off x="6328883" y="9296400"/>
            <a:ext cx="34026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03" name="Screenshot 2019-01-24 at 09.05.23.png" descr="Screenshot 2019-01-24 at 09.05.23.png"/>
          <p:cNvPicPr>
            <a:picLocks noChangeAspect="1"/>
          </p:cNvPicPr>
          <p:nvPr/>
        </p:nvPicPr>
        <p:blipFill>
          <a:blip r:embed="rId2">
            <a:extLst/>
          </a:blip>
          <a:stretch>
            <a:fillRect/>
          </a:stretch>
        </p:blipFill>
        <p:spPr>
          <a:xfrm>
            <a:off x="0" y="428729"/>
            <a:ext cx="13004800" cy="8896143"/>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5" name="Footer Placeholder 4"/>
          <p:cNvSpPr txBox="1"/>
          <p:nvPr/>
        </p:nvSpPr>
        <p:spPr>
          <a:xfrm>
            <a:off x="4443305" y="9114114"/>
            <a:ext cx="4118190" cy="371345"/>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lvl1pPr defTabSz="650240">
              <a:defRPr b="0" sz="1600">
                <a:solidFill>
                  <a:srgbClr val="888888"/>
                </a:solidFill>
                <a:latin typeface="Calibri"/>
                <a:ea typeface="Calibri"/>
                <a:cs typeface="Calibri"/>
                <a:sym typeface="Calibri"/>
              </a:defRPr>
            </a:lvl1pPr>
          </a:lstStyle>
          <a:p>
            <a:pPr/>
            <a:r>
              <a:t>© Gilb.com</a:t>
            </a:r>
          </a:p>
        </p:txBody>
      </p:sp>
      <p:sp>
        <p:nvSpPr>
          <p:cNvPr id="906" name="Title 1"/>
          <p:cNvSpPr txBox="1"/>
          <p:nvPr>
            <p:ph type="title"/>
          </p:nvPr>
        </p:nvSpPr>
        <p:spPr>
          <a:xfrm>
            <a:off x="650238" y="157466"/>
            <a:ext cx="11704324" cy="934355"/>
          </a:xfrm>
          <a:prstGeom prst="rect">
            <a:avLst/>
          </a:prstGeom>
        </p:spPr>
        <p:txBody>
          <a:bodyPr/>
          <a:lstStyle/>
          <a:p>
            <a:pPr defTabSz="429158">
              <a:defRPr b="1" sz="1800"/>
            </a:pPr>
            <a:r>
              <a:t>Real Bank Project : Project Progress Testability</a:t>
            </a:r>
            <a:br/>
            <a:r>
              <a:t>Quantification of the most-critical project objectives on day 1</a:t>
            </a:r>
          </a:p>
        </p:txBody>
      </p:sp>
      <p:sp>
        <p:nvSpPr>
          <p:cNvPr id="907" name="Content Placeholder 2"/>
          <p:cNvSpPr txBox="1"/>
          <p:nvPr>
            <p:ph type="body" idx="1"/>
          </p:nvPr>
        </p:nvSpPr>
        <p:spPr>
          <a:xfrm>
            <a:off x="1" y="934351"/>
            <a:ext cx="13004802" cy="8105793"/>
          </a:xfrm>
          <a:prstGeom prst="rect">
            <a:avLst/>
          </a:prstGeom>
        </p:spPr>
        <p:txBody>
          <a:bodyPr numCol="2" spcCol="54185"/>
          <a:lstStyle/>
          <a:p>
            <a:pPr marL="0" indent="0" defTabSz="604720">
              <a:spcBef>
                <a:spcPts val="200"/>
              </a:spcBef>
              <a:buSzTx/>
              <a:buNone/>
              <a:defRPr b="1" sz="1400" u="sng"/>
            </a:pPr>
            <a:r>
              <a:t>P&amp;L-Consistency&amp;T P&amp;L</a:t>
            </a:r>
            <a:r>
              <a:rPr b="0" u="none"/>
              <a:t>: </a:t>
            </a:r>
            <a:r>
              <a:rPr u="none"/>
              <a:t>Scale: </a:t>
            </a:r>
            <a:r>
              <a:rPr b="0" u="none"/>
              <a:t>total adjustments btw Flash/Predict and Actual (T+1) signed off P&amp;L. per day. </a:t>
            </a:r>
            <a:r>
              <a:rPr u="none"/>
              <a:t>Past</a:t>
            </a:r>
            <a:r>
              <a:rPr b="0" u="none"/>
              <a:t> </a:t>
            </a:r>
            <a:r>
              <a:rPr u="none"/>
              <a:t>60</a:t>
            </a:r>
            <a:r>
              <a:rPr b="0" u="none"/>
              <a:t> </a:t>
            </a:r>
            <a:r>
              <a:rPr u="none"/>
              <a:t>Goal</a:t>
            </a:r>
            <a:r>
              <a:rPr b="0" u="none"/>
              <a:t>: </a:t>
            </a:r>
            <a:r>
              <a:rPr u="none"/>
              <a:t>15</a:t>
            </a:r>
          </a:p>
          <a:p>
            <a:pPr marL="0" indent="0" defTabSz="604720">
              <a:buSzTx/>
              <a:buNone/>
              <a:defRPr b="1" sz="1400"/>
            </a:pPr>
          </a:p>
          <a:p>
            <a:pPr marL="0" indent="0" defTabSz="604720">
              <a:spcBef>
                <a:spcPts val="200"/>
              </a:spcBef>
              <a:buSzTx/>
              <a:buNone/>
              <a:defRPr b="1" sz="1400" u="sng"/>
            </a:pPr>
            <a:r>
              <a:t>Speed-To-Deliver</a:t>
            </a:r>
            <a:r>
              <a:rPr b="0" u="none"/>
              <a:t>: </a:t>
            </a:r>
            <a:r>
              <a:rPr u="none"/>
              <a:t>Scale</a:t>
            </a:r>
            <a:r>
              <a:rPr b="0" u="none"/>
              <a:t>: average Calendar days needed from New Idea Approved until Idea Operational, for given Tasks, on given Markets. </a:t>
            </a:r>
            <a:br>
              <a:rPr b="0" u="none"/>
            </a:br>
            <a:r>
              <a:rPr u="none"/>
              <a:t>Past</a:t>
            </a:r>
            <a:r>
              <a:rPr b="0" u="none"/>
              <a:t> [2009, Market = EURex, Task =Bond Execution] </a:t>
            </a:r>
            <a:r>
              <a:rPr u="none"/>
              <a:t>2-3  months</a:t>
            </a:r>
            <a:r>
              <a:rPr b="0" u="none"/>
              <a:t> ? </a:t>
            </a:r>
            <a:br>
              <a:rPr b="0" u="none"/>
            </a:br>
            <a:r>
              <a:rPr u="none"/>
              <a:t>Goal</a:t>
            </a:r>
            <a:r>
              <a:rPr b="0" u="none"/>
              <a:t> [Deadline =End 20xz, Market = EURex, Task =Bond Execution] </a:t>
            </a:r>
            <a:r>
              <a:rPr u="none"/>
              <a:t>5 days</a:t>
            </a:r>
            <a:r>
              <a:rPr b="0" u="none"/>
              <a:t>  </a:t>
            </a:r>
          </a:p>
          <a:p>
            <a:pPr marL="0" indent="0" defTabSz="604720">
              <a:buSzTx/>
              <a:buNone/>
              <a:defRPr b="1" sz="1400"/>
            </a:pPr>
          </a:p>
          <a:p>
            <a:pPr marL="0" indent="0" defTabSz="604720">
              <a:spcBef>
                <a:spcPts val="200"/>
              </a:spcBef>
              <a:buSzTx/>
              <a:buNone/>
              <a:defRPr b="1" sz="1400" u="sng"/>
            </a:pPr>
            <a:r>
              <a:t>Operational-Control</a:t>
            </a:r>
            <a:r>
              <a:rPr b="0" u="none"/>
              <a:t>: </a:t>
            </a:r>
            <a:r>
              <a:rPr u="none"/>
              <a:t>Scale</a:t>
            </a:r>
            <a:r>
              <a:rPr b="0" u="none"/>
              <a:t>: % of trades per day, where the calculated economic difference between OUR CO and Marketplace/Clients, is less than “1 Yen”(or equivalent). </a:t>
            </a:r>
            <a:br>
              <a:rPr b="0" u="none"/>
            </a:br>
            <a:r>
              <a:rPr u="none"/>
              <a:t>Past</a:t>
            </a:r>
            <a:r>
              <a:rPr b="0" u="none"/>
              <a:t> [April 20xx] </a:t>
            </a:r>
            <a:r>
              <a:rPr u="none"/>
              <a:t>10%</a:t>
            </a:r>
            <a:r>
              <a:rPr b="0" u="none"/>
              <a:t>  change this to 90% NH </a:t>
            </a:r>
            <a:r>
              <a:rPr u="none"/>
              <a:t>Goal</a:t>
            </a:r>
            <a:r>
              <a:rPr b="0" u="none"/>
              <a:t> [Dec. 20xy] </a:t>
            </a:r>
            <a:r>
              <a:rPr u="none"/>
              <a:t>100%</a:t>
            </a:r>
          </a:p>
          <a:p>
            <a:pPr marL="0" indent="0" defTabSz="604720">
              <a:buSzTx/>
              <a:buNone/>
              <a:defRPr b="1" sz="1400"/>
            </a:pPr>
          </a:p>
          <a:p>
            <a:pPr marL="0" indent="0" defTabSz="604720">
              <a:spcBef>
                <a:spcPts val="200"/>
              </a:spcBef>
              <a:buSzTx/>
              <a:buNone/>
              <a:defRPr b="1" sz="1400" u="sng"/>
            </a:pPr>
            <a:r>
              <a:t>Operational-Control.Consistent</a:t>
            </a:r>
            <a:r>
              <a:rPr b="0" u="none"/>
              <a:t>: </a:t>
            </a:r>
            <a:r>
              <a:rPr u="none"/>
              <a:t>Scale</a:t>
            </a:r>
            <a:r>
              <a:rPr b="0" u="none"/>
              <a:t>: % of defined [Trades] failing full STP across the transaction cycle. </a:t>
            </a:r>
            <a:r>
              <a:rPr u="none"/>
              <a:t>Past</a:t>
            </a:r>
            <a:r>
              <a:rPr b="0" u="none"/>
              <a:t> [April 20xx, Trades=Voice Trades] </a:t>
            </a:r>
            <a:r>
              <a:rPr u="none"/>
              <a:t>95%</a:t>
            </a:r>
            <a:r>
              <a:rPr b="0" u="none"/>
              <a:t> </a:t>
            </a:r>
            <a:br>
              <a:rPr b="0" u="none"/>
            </a:br>
            <a:r>
              <a:rPr u="none"/>
              <a:t>Past</a:t>
            </a:r>
            <a:r>
              <a:rPr b="0" u="none"/>
              <a:t> [April 20xx, Trades=eTrades] </a:t>
            </a:r>
            <a:r>
              <a:rPr u="none"/>
              <a:t>93%</a:t>
            </a:r>
            <a:r>
              <a:rPr b="0" u="none"/>
              <a:t> </a:t>
            </a:r>
            <a:br>
              <a:rPr b="0" u="none"/>
            </a:br>
            <a:r>
              <a:rPr u="none"/>
              <a:t>Goal</a:t>
            </a:r>
            <a:r>
              <a:rPr b="0" u="none"/>
              <a:t> [April 20xz, Trades=Voice Trades] &lt;</a:t>
            </a:r>
            <a:r>
              <a:rPr u="none"/>
              <a:t>95 ± 2%</a:t>
            </a:r>
            <a:r>
              <a:rPr b="0" u="none"/>
              <a:t>&gt;  </a:t>
            </a:r>
            <a:br>
              <a:rPr b="0" u="none"/>
            </a:br>
            <a:r>
              <a:rPr u="none"/>
              <a:t>Goal</a:t>
            </a:r>
            <a:r>
              <a:rPr b="0" u="none"/>
              <a:t> [April 20xz, Trades=eTrades] </a:t>
            </a:r>
            <a:r>
              <a:rPr u="none"/>
              <a:t>98.5 ± 0.5 %</a:t>
            </a:r>
            <a:r>
              <a:rPr b="0" u="none"/>
              <a:t>  </a:t>
            </a:r>
          </a:p>
          <a:p>
            <a:pPr marL="0" indent="0" defTabSz="604720">
              <a:buSzTx/>
              <a:buNone/>
              <a:defRPr b="1" sz="1400"/>
            </a:pPr>
          </a:p>
          <a:p>
            <a:pPr marL="0" indent="0" defTabSz="604720">
              <a:spcBef>
                <a:spcPts val="200"/>
              </a:spcBef>
              <a:buSzTx/>
              <a:buNone/>
              <a:defRPr b="1" sz="1400" u="sng"/>
            </a:pPr>
            <a:r>
              <a:t>Operational-Control.Timely.End&amp;OvernightP&amp;L</a:t>
            </a:r>
            <a:r>
              <a:rPr b="0"/>
              <a:t> </a:t>
            </a:r>
            <a:r>
              <a:rPr u="none"/>
              <a:t>Scale: </a:t>
            </a:r>
            <a:r>
              <a:rPr b="0" u="none"/>
              <a:t>number of times, per quarter, the P&amp;L information is not delivered timely to the defined [Bach-Run]. </a:t>
            </a:r>
            <a:br>
              <a:rPr b="0" u="none"/>
            </a:br>
            <a:r>
              <a:rPr u="none"/>
              <a:t>Past</a:t>
            </a:r>
            <a:r>
              <a:rPr b="0" u="none"/>
              <a:t> [April 20xx, Batch-Run=Overnight] 1 </a:t>
            </a:r>
            <a:r>
              <a:rPr u="none"/>
              <a:t>Goal</a:t>
            </a:r>
            <a:r>
              <a:rPr b="0" u="none"/>
              <a:t> [Dec. 20xy, Batch-Run=Overnight] &lt;</a:t>
            </a:r>
            <a:r>
              <a:rPr u="none"/>
              <a:t>0.5</a:t>
            </a:r>
            <a:r>
              <a:rPr b="0" u="none"/>
              <a:t>&gt; </a:t>
            </a:r>
            <a:r>
              <a:rPr u="none"/>
              <a:t>Past</a:t>
            </a:r>
            <a:r>
              <a:rPr b="0" u="none"/>
              <a:t> [April 20xx, Batch-Run= </a:t>
            </a:r>
            <a:r>
              <a:rPr u="none"/>
              <a:t>T+1</a:t>
            </a:r>
            <a:r>
              <a:rPr b="0" u="none"/>
              <a:t>] </a:t>
            </a:r>
            <a:r>
              <a:rPr u="none"/>
              <a:t>1</a:t>
            </a:r>
            <a:r>
              <a:rPr b="0" u="none"/>
              <a:t> </a:t>
            </a:r>
            <a:r>
              <a:rPr u="none"/>
              <a:t>Goal</a:t>
            </a:r>
            <a:r>
              <a:rPr b="0" u="none"/>
              <a:t> [Dec. 20xy, Batch-Run=End-Of-Day, Delay&lt;1hour] </a:t>
            </a:r>
            <a:r>
              <a:rPr u="none"/>
              <a:t>1</a:t>
            </a:r>
          </a:p>
          <a:p>
            <a:pPr marL="0" indent="0" defTabSz="604720">
              <a:spcBef>
                <a:spcPts val="200"/>
              </a:spcBef>
              <a:buSzTx/>
              <a:buNone/>
              <a:defRPr b="1" sz="1400" u="sng"/>
            </a:pPr>
            <a:r>
              <a:t>Operational-Control.Timely.IntradayP&amp;L</a:t>
            </a:r>
            <a:r>
              <a:rPr b="0"/>
              <a:t> </a:t>
            </a:r>
            <a:r>
              <a:rPr u="none"/>
              <a:t>Scale: </a:t>
            </a:r>
            <a:r>
              <a:rPr b="0" u="none"/>
              <a:t>number of times per day the intraday P&amp;L process is delayed more than 0.5 sec. </a:t>
            </a:r>
          </a:p>
          <a:p>
            <a:pPr marL="0" indent="0" defTabSz="604720">
              <a:spcBef>
                <a:spcPts val="200"/>
              </a:spcBef>
              <a:buSzTx/>
              <a:buNone/>
              <a:defRPr b="1" sz="1400"/>
            </a:pPr>
            <a:r>
              <a:t>Operational-Control.Timely.Trade-</a:t>
            </a:r>
            <a:r>
              <a:rPr u="sng"/>
              <a:t>Bookings</a:t>
            </a:r>
            <a:r>
              <a:rPr b="0" u="sng"/>
              <a:t> </a:t>
            </a:r>
            <a:r>
              <a:rPr u="sng"/>
              <a:t>Scale: </a:t>
            </a:r>
            <a:r>
              <a:rPr b="0" u="sng"/>
              <a:t>number of trades per </a:t>
            </a:r>
            <a:r>
              <a:rPr b="0"/>
              <a:t>day that are not booked on trade date. </a:t>
            </a:r>
            <a:r>
              <a:t>Past</a:t>
            </a:r>
            <a:r>
              <a:rPr b="0"/>
              <a:t> [April 20xx] </a:t>
            </a:r>
            <a:r>
              <a:t>20 ?</a:t>
            </a:r>
            <a:r>
              <a:rPr b="0"/>
              <a:t> </a:t>
            </a:r>
          </a:p>
          <a:p>
            <a:pPr marL="0" indent="0" defTabSz="604720">
              <a:buSzTx/>
              <a:buNone/>
              <a:defRPr b="1" sz="1400"/>
            </a:pPr>
          </a:p>
          <a:p>
            <a:pPr marL="0" indent="0" defTabSz="604720">
              <a:spcBef>
                <a:spcPts val="200"/>
              </a:spcBef>
              <a:buSzTx/>
              <a:buNone/>
              <a:defRPr b="1" sz="1400" u="sng"/>
            </a:pPr>
            <a:r>
              <a:t>Front-Office-Trade-Management-Efficiency</a:t>
            </a:r>
            <a:r>
              <a:rPr b="0"/>
              <a:t> </a:t>
            </a:r>
            <a:r>
              <a:rPr u="none"/>
              <a:t>Scale</a:t>
            </a:r>
            <a:r>
              <a:rPr b="0" u="none"/>
              <a:t>: Time from </a:t>
            </a:r>
            <a:r>
              <a:rPr b="0"/>
              <a:t>Ticket Launch</a:t>
            </a:r>
            <a:r>
              <a:rPr b="0" u="none"/>
              <a:t> to trade updating real-time risk view </a:t>
            </a:r>
            <a:br>
              <a:rPr b="0" u="none"/>
            </a:br>
            <a:r>
              <a:rPr u="none"/>
              <a:t>Past</a:t>
            </a:r>
            <a:r>
              <a:rPr b="0" u="none"/>
              <a:t> [20xx, Function = Risk Mgt, Region = Global] </a:t>
            </a:r>
            <a:r>
              <a:rPr u="none"/>
              <a:t>~ 80s</a:t>
            </a:r>
            <a:r>
              <a:rPr b="0" u="none"/>
              <a:t> +/- </a:t>
            </a:r>
            <a:r>
              <a:rPr u="none"/>
              <a:t>45s </a:t>
            </a:r>
            <a:r>
              <a:rPr b="0" u="none"/>
              <a:t>?? </a:t>
            </a:r>
            <a:br>
              <a:rPr b="0" u="none"/>
            </a:br>
            <a:r>
              <a:rPr u="none"/>
              <a:t>Goal</a:t>
            </a:r>
            <a:r>
              <a:rPr b="0" u="none"/>
              <a:t> [End 20xz, Function = Risk Mgt, Region = Global] </a:t>
            </a:r>
            <a:r>
              <a:rPr u="none"/>
              <a:t>~ 50%</a:t>
            </a:r>
            <a:r>
              <a:rPr b="0" u="none"/>
              <a:t> better?</a:t>
            </a:r>
          </a:p>
          <a:p>
            <a:pPr marL="0" indent="0" defTabSz="604720">
              <a:spcBef>
                <a:spcPts val="200"/>
              </a:spcBef>
              <a:buSzTx/>
              <a:buNone/>
              <a:defRPr sz="1400"/>
            </a:pPr>
            <a:r>
              <a:t>Managing Risk – Accurate – Consolidated – Real Time</a:t>
            </a:r>
          </a:p>
          <a:p>
            <a:pPr marL="0" indent="0" defTabSz="604720">
              <a:buSzTx/>
              <a:buNone/>
              <a:defRPr b="1" sz="1400"/>
            </a:pPr>
          </a:p>
          <a:p>
            <a:pPr marL="0" indent="0" defTabSz="604720">
              <a:spcBef>
                <a:spcPts val="200"/>
              </a:spcBef>
              <a:buSzTx/>
              <a:buNone/>
              <a:defRPr b="1" sz="1400" u="sng"/>
            </a:pPr>
            <a:r>
              <a:t>Risk.Cross-Product</a:t>
            </a:r>
            <a:r>
              <a:rPr b="0"/>
              <a:t> </a:t>
            </a:r>
            <a:r>
              <a:t>Scale</a:t>
            </a:r>
            <a:r>
              <a:rPr u="none"/>
              <a:t>: </a:t>
            </a:r>
            <a:r>
              <a:rPr b="0" u="none"/>
              <a:t>% of financial products that risk metrics can be displayed in a single position blotter in a way appropriate for the trader (i.e. – around a benchmark vs. across the curve). </a:t>
            </a:r>
            <a:br>
              <a:rPr b="0" u="none"/>
            </a:br>
            <a:r>
              <a:rPr u="none"/>
              <a:t>Past</a:t>
            </a:r>
            <a:r>
              <a:rPr b="0" u="none"/>
              <a:t> [April 20xx] </a:t>
            </a:r>
            <a:r>
              <a:rPr u="none"/>
              <a:t>0% </a:t>
            </a:r>
            <a:r>
              <a:rPr b="0" u="none"/>
              <a:t>95%.           </a:t>
            </a:r>
            <a:r>
              <a:rPr u="none"/>
              <a:t>Goal</a:t>
            </a:r>
            <a:r>
              <a:rPr b="0" u="none"/>
              <a:t> [Dec. 20xy] </a:t>
            </a:r>
            <a:r>
              <a:rPr u="none"/>
              <a:t>100%</a:t>
            </a:r>
          </a:p>
          <a:p>
            <a:pPr marL="0" indent="0" defTabSz="604720">
              <a:spcBef>
                <a:spcPts val="200"/>
              </a:spcBef>
              <a:buSzTx/>
              <a:buNone/>
              <a:defRPr b="1" sz="1400" u="sng"/>
            </a:pPr>
            <a:r>
              <a:t>Risk.Low-latenc</a:t>
            </a:r>
            <a:r>
              <a:rPr u="none"/>
              <a:t>y</a:t>
            </a:r>
            <a:r>
              <a:rPr b="0" u="none"/>
              <a:t> </a:t>
            </a:r>
            <a:r>
              <a:rPr u="none"/>
              <a:t>Scale: </a:t>
            </a:r>
            <a:r>
              <a:rPr b="0" u="none"/>
              <a:t>number of times per day the intraday risk metrics is delayed by more than 0.5 sec.</a:t>
            </a:r>
            <a:r>
              <a:rPr u="none"/>
              <a:t> Past</a:t>
            </a:r>
            <a:r>
              <a:rPr b="0" u="none"/>
              <a:t> [April 20xx, NA] </a:t>
            </a:r>
            <a:r>
              <a:rPr u="none"/>
              <a:t>1% Past</a:t>
            </a:r>
            <a:r>
              <a:rPr b="0" u="none"/>
              <a:t> [April 20xx, EMEA] ??</a:t>
            </a:r>
            <a:r>
              <a:rPr u="none"/>
              <a:t>% </a:t>
            </a:r>
            <a:r>
              <a:rPr b="0" u="none"/>
              <a:t> </a:t>
            </a:r>
            <a:r>
              <a:rPr u="none"/>
              <a:t>Past</a:t>
            </a:r>
            <a:r>
              <a:rPr b="0" u="none"/>
              <a:t> [April 20xx, AP] 100</a:t>
            </a:r>
            <a:r>
              <a:rPr u="none"/>
              <a:t>% Goal</a:t>
            </a:r>
            <a:r>
              <a:rPr b="0" u="none"/>
              <a:t> [Dec. 20xy] </a:t>
            </a:r>
            <a:r>
              <a:rPr u="none"/>
              <a:t>0%</a:t>
            </a:r>
          </a:p>
          <a:p>
            <a:pPr marL="0" indent="0" defTabSz="604720">
              <a:spcBef>
                <a:spcPts val="200"/>
              </a:spcBef>
              <a:buSzTx/>
              <a:buNone/>
              <a:defRPr sz="1400"/>
            </a:pPr>
            <a:r>
              <a:t>Risk.Accuracy</a:t>
            </a:r>
          </a:p>
          <a:p>
            <a:pPr marL="0" indent="0" defTabSz="604720">
              <a:spcBef>
                <a:spcPts val="200"/>
              </a:spcBef>
              <a:buSzTx/>
              <a:buNone/>
              <a:defRPr b="1" sz="1400" u="sng"/>
            </a:pPr>
            <a:r>
              <a:t>Risk. user-configurable</a:t>
            </a:r>
            <a:r>
              <a:rPr b="0"/>
              <a:t> </a:t>
            </a:r>
            <a:r>
              <a:rPr u="none"/>
              <a:t>Scale: </a:t>
            </a:r>
            <a:r>
              <a:rPr b="0" u="none"/>
              <a:t>??? pretty binary – feature is there or not – how do we represent?</a:t>
            </a:r>
            <a:r>
              <a:rPr u="none"/>
              <a:t> </a:t>
            </a:r>
            <a:br>
              <a:rPr u="none"/>
            </a:br>
            <a:r>
              <a:rPr u="none"/>
              <a:t>Past</a:t>
            </a:r>
            <a:r>
              <a:rPr b="0" u="none"/>
              <a:t> [April 20xx] </a:t>
            </a:r>
            <a:r>
              <a:rPr u="none"/>
              <a:t>1% Goal</a:t>
            </a:r>
            <a:r>
              <a:rPr b="0" u="none"/>
              <a:t> [Dec. 20xy] </a:t>
            </a:r>
            <a:r>
              <a:rPr u="none"/>
              <a:t>0%</a:t>
            </a:r>
          </a:p>
          <a:p>
            <a:pPr marL="0" indent="0" defTabSz="604720">
              <a:spcBef>
                <a:spcPts val="200"/>
              </a:spcBef>
              <a:buSzTx/>
              <a:buNone/>
              <a:defRPr b="1" sz="1400" u="sng"/>
            </a:pPr>
            <a:r>
              <a:t>Operational Cost Efficiency</a:t>
            </a:r>
            <a:r>
              <a:rPr b="0" u="none"/>
              <a:t> </a:t>
            </a:r>
            <a:r>
              <a:rPr u="none"/>
              <a:t>Scale</a:t>
            </a:r>
            <a:r>
              <a:rPr b="0" u="none"/>
              <a:t>: &lt;Increased efficiency (Straight through processing STP Rates )&gt;</a:t>
            </a:r>
          </a:p>
          <a:p>
            <a:pPr marL="0" indent="0" defTabSz="604720">
              <a:spcBef>
                <a:spcPts val="200"/>
              </a:spcBef>
              <a:buSzTx/>
              <a:buNone/>
              <a:defRPr b="1" sz="1400" u="sng"/>
            </a:pPr>
            <a:r>
              <a:t>Cost-Per-Trade</a:t>
            </a:r>
            <a:r>
              <a:rPr b="0" u="none"/>
              <a:t> </a:t>
            </a:r>
            <a:r>
              <a:rPr u="none"/>
              <a:t>Scale</a:t>
            </a:r>
            <a:r>
              <a:rPr b="0" u="none"/>
              <a:t>: % reduction in Cost-Per-Trade </a:t>
            </a:r>
            <a:br>
              <a:rPr b="0" u="none"/>
            </a:br>
            <a:r>
              <a:rPr u="none"/>
              <a:t>Goal</a:t>
            </a:r>
            <a:r>
              <a:rPr b="0" u="none"/>
              <a:t> (EOY 20xy, cost type = I 1 – REGION = ALL) </a:t>
            </a:r>
            <a:r>
              <a:rPr u="none"/>
              <a:t>Reduce cost by 60%</a:t>
            </a:r>
            <a:r>
              <a:rPr b="0" u="none"/>
              <a:t> (BW) </a:t>
            </a:r>
            <a:br>
              <a:rPr b="0" u="none"/>
            </a:br>
            <a:r>
              <a:rPr u="none"/>
              <a:t>Goal</a:t>
            </a:r>
            <a:r>
              <a:rPr b="0" u="none"/>
              <a:t> (EOY 20xy, cost type = I 2 – REGION = ALL) </a:t>
            </a:r>
            <a:r>
              <a:rPr u="none"/>
              <a:t>Reduce cost by  x %</a:t>
            </a:r>
            <a:r>
              <a:rPr b="0" u="none"/>
              <a:t> </a:t>
            </a:r>
            <a:br>
              <a:rPr b="0" u="none"/>
            </a:br>
            <a:r>
              <a:rPr u="none"/>
              <a:t>Goal</a:t>
            </a:r>
            <a:r>
              <a:rPr b="0" u="none"/>
              <a:t> (EOY 20xy, cost type = E1 – REGION = ALL) </a:t>
            </a:r>
            <a:r>
              <a:rPr u="none"/>
              <a:t>Reduce cost by x %</a:t>
            </a:r>
            <a:r>
              <a:rPr b="0" u="none"/>
              <a:t> </a:t>
            </a:r>
            <a:br>
              <a:rPr b="0" u="none"/>
            </a:br>
            <a:r>
              <a:rPr u="none"/>
              <a:t>Goal </a:t>
            </a:r>
            <a:r>
              <a:rPr b="0" u="none"/>
              <a:t>(EOY 20xy, cost type = E 2 – REGION = ALL) </a:t>
            </a:r>
            <a:r>
              <a:rPr u="none"/>
              <a:t>Reduce cost by 100%</a:t>
            </a:r>
            <a:r>
              <a:rPr b="0" u="none"/>
              <a:t> </a:t>
            </a:r>
            <a:br>
              <a:rPr b="0" u="none"/>
            </a:br>
            <a:r>
              <a:rPr u="none"/>
              <a:t>Goal </a:t>
            </a:r>
            <a:r>
              <a:rPr b="0" u="none"/>
              <a:t>(EOY 20xy, cost type = E 3 – REGION = ALL) </a:t>
            </a:r>
            <a:r>
              <a:rPr u="none"/>
              <a:t>Reduce cost by  x %</a:t>
            </a:r>
          </a:p>
        </p:txBody>
      </p:sp>
      <p:sp>
        <p:nvSpPr>
          <p:cNvPr id="908" name="Date Placeholder 3"/>
          <p:cNvSpPr txBox="1"/>
          <p:nvPr/>
        </p:nvSpPr>
        <p:spPr>
          <a:xfrm>
            <a:off x="650238" y="9114114"/>
            <a:ext cx="3034457" cy="371345"/>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lvl1pPr algn="l" defTabSz="650240">
              <a:defRPr b="0" sz="1600">
                <a:solidFill>
                  <a:srgbClr val="888888"/>
                </a:solidFill>
                <a:latin typeface="Calibri"/>
                <a:ea typeface="Calibri"/>
                <a:cs typeface="Calibri"/>
                <a:sym typeface="Calibri"/>
              </a:defRPr>
            </a:lvl1pPr>
          </a:lstStyle>
          <a:p>
            <a:pPr/>
            <a:r>
              <a:t>28 March 2015</a:t>
            </a:r>
          </a:p>
        </p:txBody>
      </p:sp>
      <p:sp>
        <p:nvSpPr>
          <p:cNvPr id="909" name="Slide Number Placeholder 5"/>
          <p:cNvSpPr txBox="1"/>
          <p:nvPr>
            <p:ph type="sldNum" sz="quarter" idx="2"/>
          </p:nvPr>
        </p:nvSpPr>
        <p:spPr>
          <a:xfrm>
            <a:off x="11998694" y="9114114"/>
            <a:ext cx="355867" cy="3713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10" name="TextBox 7"/>
          <p:cNvSpPr txBox="1"/>
          <p:nvPr/>
        </p:nvSpPr>
        <p:spPr>
          <a:xfrm>
            <a:off x="1198070" y="2825736"/>
            <a:ext cx="10537162" cy="739645"/>
          </a:xfrm>
          <a:prstGeom prst="rect">
            <a:avLst/>
          </a:prstGeom>
          <a:solidFill>
            <a:srgbClr val="C0504D"/>
          </a:solidFill>
          <a:ln w="50800">
            <a:solidFill>
              <a:srgbClr val="FFFFFF"/>
            </a:solidFil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wrap="none" lIns="65022" tIns="65022" rIns="65022" bIns="65022">
            <a:spAutoFit/>
          </a:bodyPr>
          <a:lstStyle>
            <a:lvl1pPr algn="l" defTabSz="650240">
              <a:defRPr b="0" sz="3800">
                <a:solidFill>
                  <a:srgbClr val="FFFFFF"/>
                </a:solidFill>
                <a:latin typeface="Calibri"/>
                <a:ea typeface="Calibri"/>
                <a:cs typeface="Calibri"/>
                <a:sym typeface="Calibri"/>
              </a:defRPr>
            </a:lvl1pPr>
          </a:lstStyle>
          <a:p>
            <a:pPr/>
            <a:r>
              <a:t>ONE PAGE PROJECT REQUIREMENTS QUANTIFIED</a:t>
            </a:r>
          </a:p>
        </p:txBody>
      </p:sp>
      <p:sp>
        <p:nvSpPr>
          <p:cNvPr id="911" name="TextBox 6"/>
          <p:cNvSpPr txBox="1"/>
          <p:nvPr/>
        </p:nvSpPr>
        <p:spPr>
          <a:xfrm>
            <a:off x="1061506" y="1847937"/>
            <a:ext cx="11006860" cy="5324345"/>
          </a:xfrm>
          <a:prstGeom prst="rect">
            <a:avLst/>
          </a:prstGeom>
          <a:solidFill>
            <a:srgbClr val="FFFFFF"/>
          </a:solidFill>
          <a:ln w="12700">
            <a:solidFill>
              <a:srgbClr val="A6A6A6"/>
            </a:solidFill>
          </a:ln>
          <a:extLst>
            <a:ext uri="{C572A759-6A51-4108-AA02-DFA0A04FC94B}">
              <ma14:wrappingTextBoxFlag xmlns:ma14="http://schemas.microsoft.com/office/mac/drawingml/2011/main" val="1"/>
            </a:ext>
          </a:extLst>
        </p:spPr>
        <p:txBody>
          <a:bodyPr lIns="65022" tIns="65022" rIns="65022" bIns="65022">
            <a:spAutoFit/>
          </a:bodyPr>
          <a:lstStyle/>
          <a:p>
            <a:pPr algn="l" defTabSz="650240">
              <a:defRPr sz="4400" u="sng">
                <a:latin typeface="Calibri"/>
                <a:ea typeface="Calibri"/>
                <a:cs typeface="Calibri"/>
                <a:sym typeface="Calibri"/>
              </a:defRPr>
            </a:pPr>
            <a:r>
              <a:t>Operational-Control</a:t>
            </a:r>
            <a:r>
              <a:rPr b="0" u="none"/>
              <a:t>: </a:t>
            </a:r>
          </a:p>
          <a:p>
            <a:pPr algn="l" defTabSz="650240">
              <a:defRPr sz="4400">
                <a:latin typeface="Calibri"/>
                <a:ea typeface="Calibri"/>
                <a:cs typeface="Calibri"/>
                <a:sym typeface="Calibri"/>
              </a:defRPr>
            </a:pPr>
            <a:r>
              <a:t>Scale: % of trades per day, where the calculated economic difference between OUR CO and Marketplace/Clients, is less than “1 Yen”(or equivalent). </a:t>
            </a:r>
          </a:p>
          <a:p>
            <a:pPr algn="l" defTabSz="650240">
              <a:defRPr sz="4400">
                <a:latin typeface="Calibri"/>
                <a:ea typeface="Calibri"/>
                <a:cs typeface="Calibri"/>
                <a:sym typeface="Calibri"/>
              </a:defRPr>
            </a:pPr>
            <a:br/>
            <a:r>
              <a:t>	Past</a:t>
            </a:r>
            <a:r>
              <a:rPr b="0"/>
              <a:t> [April 20xx] </a:t>
            </a:r>
            <a:r>
              <a:t>10%</a:t>
            </a:r>
            <a:r>
              <a:rPr b="0"/>
              <a:t>  </a:t>
            </a:r>
          </a:p>
          <a:p>
            <a:pPr algn="l" defTabSz="650240">
              <a:defRPr sz="4400">
                <a:latin typeface="Calibri"/>
                <a:ea typeface="Calibri"/>
                <a:cs typeface="Calibri"/>
                <a:sym typeface="Calibri"/>
              </a:defRPr>
            </a:pPr>
            <a:r>
              <a:t>	Goal</a:t>
            </a:r>
            <a:r>
              <a:rPr b="0"/>
              <a:t> [Dec. 20xy] </a:t>
            </a:r>
            <a:r>
              <a:t>100%</a:t>
            </a:r>
          </a:p>
        </p:txBody>
      </p:sp>
      <p:sp>
        <p:nvSpPr>
          <p:cNvPr id="912" name="TextBox 8"/>
          <p:cNvSpPr txBox="1"/>
          <p:nvPr/>
        </p:nvSpPr>
        <p:spPr>
          <a:xfrm>
            <a:off x="1340145" y="934351"/>
            <a:ext cx="10537161" cy="739645"/>
          </a:xfrm>
          <a:prstGeom prst="rect">
            <a:avLst/>
          </a:prstGeom>
          <a:solidFill>
            <a:srgbClr val="C0504D"/>
          </a:solidFill>
          <a:ln w="50800">
            <a:solidFill>
              <a:srgbClr val="FFFFFF"/>
            </a:solidFil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wrap="none" lIns="65022" tIns="65022" rIns="65022" bIns="65022">
            <a:spAutoFit/>
          </a:bodyPr>
          <a:lstStyle>
            <a:lvl1pPr algn="l" defTabSz="650240">
              <a:defRPr b="0" sz="3800">
                <a:solidFill>
                  <a:srgbClr val="FFFFFF"/>
                </a:solidFill>
                <a:latin typeface="Calibri"/>
                <a:ea typeface="Calibri"/>
                <a:cs typeface="Calibri"/>
                <a:sym typeface="Calibri"/>
              </a:defRPr>
            </a:lvl1pPr>
          </a:lstStyle>
          <a:p>
            <a:pPr/>
            <a:r>
              <a:t>ONE PAGE PROJECT REQUIREMENTS QUANTIFIED</a:t>
            </a: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6" name="Tuesday: Identify Most-Effective Strategies"/>
          <p:cNvSpPr txBox="1"/>
          <p:nvPr>
            <p:ph type="title"/>
          </p:nvPr>
        </p:nvSpPr>
        <p:spPr>
          <a:xfrm>
            <a:off x="650238" y="390596"/>
            <a:ext cx="11704324" cy="1625601"/>
          </a:xfrm>
          <a:prstGeom prst="rect">
            <a:avLst/>
          </a:prstGeom>
        </p:spPr>
        <p:txBody>
          <a:bodyPr/>
          <a:lstStyle>
            <a:lvl1pPr defTabSz="526694">
              <a:defRPr sz="5000"/>
            </a:lvl1pPr>
          </a:lstStyle>
          <a:p>
            <a:pPr/>
            <a:r>
              <a:t> Tuesday: Identify Most-Effective Strategies</a:t>
            </a:r>
          </a:p>
        </p:txBody>
      </p:sp>
      <p:grpSp>
        <p:nvGrpSpPr>
          <p:cNvPr id="932" name="Group"/>
          <p:cNvGrpSpPr/>
          <p:nvPr/>
        </p:nvGrpSpPr>
        <p:grpSpPr>
          <a:xfrm>
            <a:off x="2968094" y="2083735"/>
            <a:ext cx="7068615" cy="6431265"/>
            <a:chOff x="0" y="0"/>
            <a:chExt cx="7068614" cy="6431264"/>
          </a:xfrm>
        </p:grpSpPr>
        <p:sp>
          <p:nvSpPr>
            <p:cNvPr id="917" name="Rounded Rectangle"/>
            <p:cNvSpPr/>
            <p:nvPr/>
          </p:nvSpPr>
          <p:spPr>
            <a:xfrm>
              <a:off x="2481495" y="0"/>
              <a:ext cx="1906201" cy="1334340"/>
            </a:xfrm>
            <a:prstGeom prst="roundRect">
              <a:avLst>
                <a:gd name="adj" fmla="val 20000"/>
              </a:avLst>
            </a:prstGeom>
            <a:gradFill flip="none" rotWithShape="1">
              <a:gsLst>
                <a:gs pos="0">
                  <a:srgbClr val="AD4846"/>
                </a:gs>
                <a:gs pos="100000">
                  <a:srgbClr val="AD4846"/>
                </a:gs>
              </a:gsLst>
              <a:lin ang="16200000" scaled="0"/>
            </a:gradFill>
            <a:ln w="12700" cap="flat">
              <a:noFill/>
              <a:miter lim="400000"/>
              <a:tailEnd type="triangle" w="med" len="me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1300480">
                <a:defRPr b="0" sz="1000">
                  <a:solidFill>
                    <a:srgbClr val="FFFF00"/>
                  </a:solidFill>
                  <a:latin typeface="Arial Black"/>
                  <a:ea typeface="Arial Black"/>
                  <a:cs typeface="Arial Black"/>
                  <a:sym typeface="Arial Black"/>
                </a:defRPr>
              </a:pPr>
            </a:p>
          </p:txBody>
        </p:sp>
        <p:sp>
          <p:nvSpPr>
            <p:cNvPr id="918" name="2.1 Brainstorm a list of the intuitively most powerful strategies for reaching all goals within resources"/>
            <p:cNvSpPr txBox="1"/>
            <p:nvPr/>
          </p:nvSpPr>
          <p:spPr>
            <a:xfrm>
              <a:off x="2559641" y="157646"/>
              <a:ext cx="1749908" cy="10190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defTabSz="1300480">
                <a:defRPr b="0" sz="1000">
                  <a:solidFill>
                    <a:srgbClr val="FFFF00"/>
                  </a:solidFill>
                  <a:latin typeface="Arial Black"/>
                  <a:ea typeface="Arial Black"/>
                  <a:cs typeface="Arial Black"/>
                  <a:sym typeface="Arial Black"/>
                </a:defRPr>
              </a:lvl1pPr>
            </a:lstStyle>
            <a:p>
              <a:pPr/>
              <a:r>
                <a:t>2.1 Brainstorm a list of the intuitively most powerful strategies for reaching all goals within resources</a:t>
              </a:r>
            </a:p>
          </p:txBody>
        </p:sp>
        <p:sp>
          <p:nvSpPr>
            <p:cNvPr id="919" name="Line"/>
            <p:cNvSpPr/>
            <p:nvPr/>
          </p:nvSpPr>
          <p:spPr>
            <a:xfrm>
              <a:off x="4858230" y="1311865"/>
              <a:ext cx="935388" cy="10730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9466" y="5208"/>
                    <a:pt x="16973" y="12715"/>
                    <a:pt x="21600" y="21600"/>
                  </a:cubicBezTo>
                </a:path>
              </a:pathLst>
            </a:custGeom>
            <a:noFill/>
            <a:ln w="12700" cap="flat">
              <a:solidFill>
                <a:srgbClr val="B74C49"/>
              </a:solidFill>
              <a:prstDash val="solid"/>
              <a:round/>
              <a:tailEnd type="triangle" w="med" len="med"/>
            </a:ln>
            <a:effectLst/>
          </p:spPr>
          <p:txBody>
            <a:bodyPr wrap="square" lIns="50800" tIns="50800" rIns="50800" bIns="50800" numCol="1" anchor="ctr">
              <a:noAutofit/>
            </a:bodyPr>
            <a:lstStyle/>
            <a:p>
              <a:pPr algn="l" defTabSz="650240">
                <a:defRPr b="0">
                  <a:latin typeface="Calibri"/>
                  <a:ea typeface="Calibri"/>
                  <a:cs typeface="Calibri"/>
                  <a:sym typeface="Calibri"/>
                </a:defRPr>
              </a:pPr>
            </a:p>
          </p:txBody>
        </p:sp>
        <p:grpSp>
          <p:nvGrpSpPr>
            <p:cNvPr id="922" name="Group"/>
            <p:cNvGrpSpPr/>
            <p:nvPr/>
          </p:nvGrpSpPr>
          <p:grpSpPr>
            <a:xfrm>
              <a:off x="4962992" y="2673600"/>
              <a:ext cx="2105623" cy="1473936"/>
              <a:chOff x="0" y="0"/>
              <a:chExt cx="2105621" cy="1473935"/>
            </a:xfrm>
          </p:grpSpPr>
          <p:sp>
            <p:nvSpPr>
              <p:cNvPr id="920" name="Rounded Rectangle"/>
              <p:cNvSpPr/>
              <p:nvPr/>
            </p:nvSpPr>
            <p:spPr>
              <a:xfrm>
                <a:off x="0" y="0"/>
                <a:ext cx="2105622" cy="1473936"/>
              </a:xfrm>
              <a:prstGeom prst="roundRect">
                <a:avLst>
                  <a:gd name="adj" fmla="val 20000"/>
                </a:avLst>
              </a:prstGeom>
              <a:gradFill flip="none" rotWithShape="1">
                <a:gsLst>
                  <a:gs pos="0">
                    <a:srgbClr val="814C4B"/>
                  </a:gs>
                  <a:gs pos="100000">
                    <a:srgbClr val="814C4B"/>
                  </a:gs>
                </a:gsLst>
                <a:lin ang="16200000" scaled="0"/>
              </a:gradFill>
              <a:ln w="12700" cap="flat">
                <a:noFill/>
                <a:miter lim="400000"/>
                <a:tailEnd type="triangle" w="med" len="me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1300480">
                  <a:defRPr b="0" sz="2200">
                    <a:solidFill>
                      <a:srgbClr val="FFFF00"/>
                    </a:solidFill>
                    <a:latin typeface="Arial Black"/>
                    <a:ea typeface="Arial Black"/>
                    <a:cs typeface="Arial Black"/>
                    <a:sym typeface="Arial Black"/>
                  </a:defRPr>
                </a:pPr>
              </a:p>
            </p:txBody>
          </p:sp>
          <p:sp>
            <p:nvSpPr>
              <p:cNvPr id="921" name="2.2 Detail the top 10 strategies, into independently implementable sub-strategies"/>
              <p:cNvSpPr txBox="1"/>
              <p:nvPr/>
            </p:nvSpPr>
            <p:spPr>
              <a:xfrm>
                <a:off x="86321" y="132192"/>
                <a:ext cx="1932980" cy="12095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defTabSz="1300480">
                  <a:defRPr b="0" sz="1200">
                    <a:solidFill>
                      <a:srgbClr val="FFFF00"/>
                    </a:solidFill>
                    <a:latin typeface="Arial Black"/>
                    <a:ea typeface="Arial Black"/>
                    <a:cs typeface="Arial Black"/>
                    <a:sym typeface="Arial Black"/>
                  </a:defRPr>
                </a:lvl1pPr>
              </a:lstStyle>
              <a:p>
                <a:pPr/>
                <a:r>
                  <a:t>2.2 Detail the top 10 strategies, into independently implementable sub-strategies</a:t>
                </a:r>
              </a:p>
            </p:txBody>
          </p:sp>
        </p:grpSp>
        <p:sp>
          <p:nvSpPr>
            <p:cNvPr id="923" name="Line"/>
            <p:cNvSpPr/>
            <p:nvPr/>
          </p:nvSpPr>
          <p:spPr>
            <a:xfrm>
              <a:off x="4858230" y="4436252"/>
              <a:ext cx="935388" cy="10730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6973" y="8885"/>
                    <a:pt x="9466" y="16392"/>
                    <a:pt x="0" y="21600"/>
                  </a:cubicBezTo>
                </a:path>
              </a:pathLst>
            </a:custGeom>
            <a:noFill/>
            <a:ln w="12700" cap="flat">
              <a:solidFill>
                <a:srgbClr val="8D5351"/>
              </a:solidFill>
              <a:prstDash val="solid"/>
              <a:round/>
              <a:tailEnd type="triangle" w="med" len="med"/>
            </a:ln>
            <a:effectLst/>
          </p:spPr>
          <p:txBody>
            <a:bodyPr wrap="square" lIns="50800" tIns="50800" rIns="50800" bIns="50800" numCol="1" anchor="ctr">
              <a:noAutofit/>
            </a:bodyPr>
            <a:lstStyle/>
            <a:p>
              <a:pPr algn="l" defTabSz="650240">
                <a:defRPr b="0">
                  <a:latin typeface="Calibri"/>
                  <a:ea typeface="Calibri"/>
                  <a:cs typeface="Calibri"/>
                  <a:sym typeface="Calibri"/>
                </a:defRPr>
              </a:pPr>
            </a:p>
          </p:txBody>
        </p:sp>
        <p:grpSp>
          <p:nvGrpSpPr>
            <p:cNvPr id="926" name="Group"/>
            <p:cNvGrpSpPr/>
            <p:nvPr/>
          </p:nvGrpSpPr>
          <p:grpSpPr>
            <a:xfrm>
              <a:off x="2481495" y="5045806"/>
              <a:ext cx="1979227" cy="1385459"/>
              <a:chOff x="0" y="0"/>
              <a:chExt cx="1979225" cy="1385457"/>
            </a:xfrm>
          </p:grpSpPr>
          <p:sp>
            <p:nvSpPr>
              <p:cNvPr id="924" name="Rounded Rectangle"/>
              <p:cNvSpPr/>
              <p:nvPr/>
            </p:nvSpPr>
            <p:spPr>
              <a:xfrm>
                <a:off x="0" y="0"/>
                <a:ext cx="1979226" cy="1385458"/>
              </a:xfrm>
              <a:prstGeom prst="roundRect">
                <a:avLst>
                  <a:gd name="adj" fmla="val 20000"/>
                </a:avLst>
              </a:prstGeom>
              <a:gradFill flip="none" rotWithShape="1">
                <a:gsLst>
                  <a:gs pos="0">
                    <a:srgbClr val="955958"/>
                  </a:gs>
                  <a:gs pos="100000">
                    <a:srgbClr val="955958"/>
                  </a:gs>
                </a:gsLst>
                <a:lin ang="16200000" scaled="0"/>
              </a:gradFill>
              <a:ln w="12700" cap="flat">
                <a:noFill/>
                <a:miter lim="400000"/>
                <a:tailEnd type="triangle" w="med" len="me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1300480">
                  <a:defRPr b="0" sz="2200">
                    <a:solidFill>
                      <a:srgbClr val="FFFFFF"/>
                    </a:solidFill>
                    <a:latin typeface="Calibri"/>
                    <a:ea typeface="Calibri"/>
                    <a:cs typeface="Calibri"/>
                    <a:sym typeface="Calibri"/>
                  </a:defRPr>
                </a:pPr>
              </a:p>
            </p:txBody>
          </p:sp>
          <p:sp>
            <p:nvSpPr>
              <p:cNvPr id="925" name="2.3 Complete the strategy template, with issues, experts, impact relationships (S1-&gt;O3)"/>
              <p:cNvSpPr txBox="1"/>
              <p:nvPr/>
            </p:nvSpPr>
            <p:spPr>
              <a:xfrm>
                <a:off x="81139" y="151456"/>
                <a:ext cx="1816948" cy="10825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defTabSz="1300480">
                  <a:defRPr b="0" sz="1100">
                    <a:solidFill>
                      <a:srgbClr val="FFFF00"/>
                    </a:solidFill>
                    <a:latin typeface="Arial Black"/>
                    <a:ea typeface="Arial Black"/>
                    <a:cs typeface="Arial Black"/>
                    <a:sym typeface="Arial Black"/>
                  </a:defRPr>
                </a:lvl1pPr>
              </a:lstStyle>
              <a:p>
                <a:pPr/>
                <a:r>
                  <a:t>2.3 Complete the strategy template, with issues, experts, impact relationships (S1-&gt;O3)</a:t>
                </a:r>
              </a:p>
            </p:txBody>
          </p:sp>
        </p:grpSp>
        <p:sp>
          <p:nvSpPr>
            <p:cNvPr id="927" name="Line"/>
            <p:cNvSpPr/>
            <p:nvPr/>
          </p:nvSpPr>
          <p:spPr>
            <a:xfrm>
              <a:off x="1274995" y="4436252"/>
              <a:ext cx="935388" cy="10730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2134" y="16392"/>
                    <a:pt x="4627" y="8885"/>
                    <a:pt x="0" y="0"/>
                  </a:cubicBezTo>
                </a:path>
              </a:pathLst>
            </a:custGeom>
            <a:noFill/>
            <a:ln w="12700" cap="flat">
              <a:solidFill>
                <a:srgbClr val="9F5F5E"/>
              </a:solidFill>
              <a:prstDash val="solid"/>
              <a:round/>
              <a:tailEnd type="triangle" w="med" len="med"/>
            </a:ln>
            <a:effectLst/>
          </p:spPr>
          <p:txBody>
            <a:bodyPr wrap="square" lIns="50800" tIns="50800" rIns="50800" bIns="50800" numCol="1" anchor="ctr">
              <a:noAutofit/>
            </a:bodyPr>
            <a:lstStyle/>
            <a:p>
              <a:pPr algn="l" defTabSz="650240">
                <a:defRPr b="0">
                  <a:latin typeface="Calibri"/>
                  <a:ea typeface="Calibri"/>
                  <a:cs typeface="Calibri"/>
                  <a:sym typeface="Calibri"/>
                </a:defRPr>
              </a:pPr>
            </a:p>
          </p:txBody>
        </p:sp>
        <p:grpSp>
          <p:nvGrpSpPr>
            <p:cNvPr id="930" name="Group"/>
            <p:cNvGrpSpPr/>
            <p:nvPr/>
          </p:nvGrpSpPr>
          <p:grpSpPr>
            <a:xfrm>
              <a:off x="0" y="2673600"/>
              <a:ext cx="2105621" cy="1473936"/>
              <a:chOff x="0" y="0"/>
              <a:chExt cx="2105620" cy="1473935"/>
            </a:xfrm>
          </p:grpSpPr>
          <p:sp>
            <p:nvSpPr>
              <p:cNvPr id="928" name="Rounded Rectangle"/>
              <p:cNvSpPr/>
              <p:nvPr/>
            </p:nvSpPr>
            <p:spPr>
              <a:xfrm>
                <a:off x="0" y="0"/>
                <a:ext cx="2105621" cy="1473936"/>
              </a:xfrm>
              <a:prstGeom prst="roundRect">
                <a:avLst>
                  <a:gd name="adj" fmla="val 20000"/>
                </a:avLst>
              </a:prstGeom>
              <a:gradFill flip="none" rotWithShape="1">
                <a:gsLst>
                  <a:gs pos="0">
                    <a:srgbClr val="D59F9E"/>
                  </a:gs>
                  <a:gs pos="100000">
                    <a:srgbClr val="D59F9E"/>
                  </a:gs>
                </a:gsLst>
                <a:lin ang="16200000" scaled="0"/>
              </a:gradFill>
              <a:ln w="12700" cap="flat">
                <a:noFill/>
                <a:miter lim="400000"/>
                <a:tailEnd type="triangle" w="med" len="me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1300480">
                  <a:defRPr b="0" sz="2200">
                    <a:solidFill>
                      <a:srgbClr val="FFFF00"/>
                    </a:solidFill>
                    <a:latin typeface="Arial Black"/>
                    <a:ea typeface="Arial Black"/>
                    <a:cs typeface="Arial Black"/>
                    <a:sym typeface="Arial Black"/>
                  </a:defRPr>
                </a:pPr>
              </a:p>
            </p:txBody>
          </p:sp>
          <p:sp>
            <p:nvSpPr>
              <p:cNvPr id="929" name="2.4 Product is about 1 page each strategy"/>
              <p:cNvSpPr txBox="1"/>
              <p:nvPr/>
            </p:nvSpPr>
            <p:spPr>
              <a:xfrm>
                <a:off x="86321" y="233792"/>
                <a:ext cx="1932978" cy="10063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defTabSz="1300480">
                  <a:defRPr b="0" sz="1600">
                    <a:solidFill>
                      <a:srgbClr val="FFFF00"/>
                    </a:solidFill>
                    <a:latin typeface="Arial Black"/>
                    <a:ea typeface="Arial Black"/>
                    <a:cs typeface="Arial Black"/>
                    <a:sym typeface="Arial Black"/>
                  </a:defRPr>
                </a:lvl1pPr>
              </a:lstStyle>
              <a:p>
                <a:pPr/>
                <a:r>
                  <a:t> 2.4 Product is about 1 page each strategy</a:t>
                </a:r>
              </a:p>
            </p:txBody>
          </p:sp>
        </p:grpSp>
        <p:sp>
          <p:nvSpPr>
            <p:cNvPr id="931" name="Line"/>
            <p:cNvSpPr/>
            <p:nvPr/>
          </p:nvSpPr>
          <p:spPr>
            <a:xfrm>
              <a:off x="1274995" y="1311865"/>
              <a:ext cx="935388" cy="10730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4627" y="12715"/>
                    <a:pt x="12134" y="5208"/>
                    <a:pt x="21600" y="0"/>
                  </a:cubicBezTo>
                </a:path>
              </a:pathLst>
            </a:custGeom>
            <a:noFill/>
            <a:ln w="12700" cap="flat">
              <a:solidFill>
                <a:srgbClr val="D59F9E"/>
              </a:solidFill>
              <a:prstDash val="solid"/>
              <a:round/>
              <a:tailEnd type="triangle" w="med" len="med"/>
            </a:ln>
            <a:effectLst/>
          </p:spPr>
          <p:txBody>
            <a:bodyPr wrap="square" lIns="50800" tIns="50800" rIns="50800" bIns="50800" numCol="1" anchor="ctr">
              <a:noAutofit/>
            </a:bodyPr>
            <a:lstStyle/>
            <a:p>
              <a:pPr algn="l" defTabSz="650240">
                <a:defRPr b="0">
                  <a:latin typeface="Calibri"/>
                  <a:ea typeface="Calibri"/>
                  <a:cs typeface="Calibri"/>
                  <a:sym typeface="Calibri"/>
                </a:defRPr>
              </a:pPr>
            </a:p>
          </p:txBody>
        </p:sp>
      </p:grpSp>
      <p:sp>
        <p:nvSpPr>
          <p:cNvPr id="93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7" name="Footer Placeholder 7"/>
          <p:cNvSpPr txBox="1"/>
          <p:nvPr/>
        </p:nvSpPr>
        <p:spPr>
          <a:xfrm>
            <a:off x="4443305" y="9009486"/>
            <a:ext cx="4118190" cy="580599"/>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lvl1pPr algn="l" defTabSz="1300480">
              <a:defRPr sz="1600">
                <a:solidFill>
                  <a:srgbClr val="FFFFFF"/>
                </a:solidFill>
                <a:latin typeface="Arial"/>
                <a:ea typeface="Arial"/>
                <a:cs typeface="Arial"/>
                <a:sym typeface="Arial"/>
              </a:defRPr>
            </a:lvl1pPr>
          </a:lstStyle>
          <a:p>
            <a:pPr/>
            <a:r>
              <a:t>Presented Oslo Sw Arch Meetup © Gilb.com</a:t>
            </a:r>
          </a:p>
        </p:txBody>
      </p:sp>
      <p:sp>
        <p:nvSpPr>
          <p:cNvPr id="938" name="Title 10"/>
          <p:cNvSpPr txBox="1"/>
          <p:nvPr>
            <p:ph type="title"/>
          </p:nvPr>
        </p:nvSpPr>
        <p:spPr>
          <a:xfrm>
            <a:off x="650238" y="22083"/>
            <a:ext cx="11704324" cy="1372732"/>
          </a:xfrm>
          <a:prstGeom prst="rect">
            <a:avLst/>
          </a:prstGeom>
          <a:ln>
            <a:solidFill>
              <a:srgbClr val="000000"/>
            </a:solidFill>
            <a:round/>
          </a:ln>
        </p:spPr>
        <p:txBody>
          <a:bodyPr/>
          <a:lstStyle/>
          <a:p>
            <a:pPr>
              <a:defRPr b="1" sz="2400"/>
            </a:pPr>
            <a:r>
              <a:t>Defining a Design</a:t>
            </a:r>
            <a:r>
              <a:rPr b="0"/>
              <a:t>/Solution/Architecture/Strategy </a:t>
            </a:r>
            <a:br>
              <a:rPr b="0"/>
            </a:br>
            <a:r>
              <a:rPr b="0"/>
              <a:t>(Planguage, CE Design Template)</a:t>
            </a:r>
            <a:br>
              <a:rPr b="0"/>
            </a:br>
            <a:r>
              <a:rPr b="0"/>
              <a:t>1. enough detail to estimate, 2. some impact assertion, 3. Assumptions, Risks, Issues</a:t>
            </a:r>
          </a:p>
        </p:txBody>
      </p:sp>
      <p:sp>
        <p:nvSpPr>
          <p:cNvPr id="939" name="Content Placeholder 3"/>
          <p:cNvSpPr txBox="1"/>
          <p:nvPr>
            <p:ph type="body" idx="1"/>
          </p:nvPr>
        </p:nvSpPr>
        <p:spPr>
          <a:xfrm>
            <a:off x="126434" y="1499163"/>
            <a:ext cx="6484341" cy="8254439"/>
          </a:xfrm>
          <a:prstGeom prst="rect">
            <a:avLst/>
          </a:prstGeom>
          <a:solidFill>
            <a:srgbClr val="D9D9D9"/>
          </a:solidFill>
        </p:spPr>
        <p:txBody>
          <a:bodyPr/>
          <a:lstStyle/>
          <a:p>
            <a:pPr marL="0" indent="0" defTabSz="1053388">
              <a:spcBef>
                <a:spcPts val="1800"/>
              </a:spcBef>
              <a:buSzTx/>
              <a:buNone/>
              <a:defRPr b="1" sz="900" u="sng"/>
            </a:pPr>
            <a:r>
              <a:t>Orbit Application Base</a:t>
            </a:r>
            <a:r>
              <a:rPr b="0" u="none"/>
              <a:t>:  (formal Cross reference Tag)</a:t>
            </a:r>
          </a:p>
          <a:p>
            <a:pPr marL="0" indent="0" defTabSz="1053388">
              <a:spcBef>
                <a:spcPts val="1800"/>
              </a:spcBef>
              <a:buSzTx/>
              <a:buNone/>
              <a:defRPr b="1" sz="900"/>
            </a:pPr>
            <a:r>
              <a:t>Type</a:t>
            </a:r>
            <a:r>
              <a:rPr b="0"/>
              <a:t>: Primary Architecture Option</a:t>
            </a:r>
          </a:p>
          <a:p>
            <a:pPr marL="0" indent="0" defTabSz="1053388">
              <a:spcBef>
                <a:spcPts val="1800"/>
              </a:spcBef>
              <a:buSzTx/>
              <a:buNone/>
              <a:defRPr sz="900"/>
            </a:pPr>
            <a:r>
              <a:t>============ Basic Information ==========</a:t>
            </a:r>
          </a:p>
          <a:p>
            <a:pPr marL="0" indent="0" defTabSz="1053388">
              <a:spcBef>
                <a:spcPts val="1800"/>
              </a:spcBef>
              <a:buSzTx/>
              <a:buNone/>
              <a:defRPr b="1" sz="900"/>
            </a:pPr>
            <a:r>
              <a:t>Version</a:t>
            </a:r>
            <a:r>
              <a:rPr b="0"/>
              <a:t>: Nov. 30 20xx  16:49, updated 2.Dec by telephone and in meeting. 14:34 </a:t>
            </a:r>
          </a:p>
          <a:p>
            <a:pPr marL="0" indent="0" defTabSz="1053388">
              <a:spcBef>
                <a:spcPts val="1800"/>
              </a:spcBef>
              <a:buSzTx/>
              <a:buNone/>
              <a:defRPr b="1" sz="900"/>
            </a:pPr>
            <a:r>
              <a:t>Status</a:t>
            </a:r>
            <a:r>
              <a:rPr b="0"/>
              <a:t>: Draft</a:t>
            </a:r>
          </a:p>
          <a:p>
            <a:pPr marL="0" indent="0" defTabSz="1053388">
              <a:spcBef>
                <a:spcPts val="1800"/>
              </a:spcBef>
              <a:buSzTx/>
              <a:buNone/>
              <a:defRPr b="1" sz="900"/>
            </a:pPr>
            <a:r>
              <a:t>Owner</a:t>
            </a:r>
            <a:r>
              <a:rPr b="0"/>
              <a:t>: Brent Barclays</a:t>
            </a:r>
          </a:p>
          <a:p>
            <a:pPr marL="0" indent="0" defTabSz="1053388">
              <a:spcBef>
                <a:spcPts val="1800"/>
              </a:spcBef>
              <a:buSzTx/>
              <a:buNone/>
              <a:defRPr b="1" sz="900"/>
            </a:pPr>
            <a:r>
              <a:t>Expert</a:t>
            </a:r>
            <a:r>
              <a:rPr b="0"/>
              <a:t>: Raj Shell, London</a:t>
            </a:r>
          </a:p>
          <a:p>
            <a:pPr marL="0" indent="0" defTabSz="1053388">
              <a:spcBef>
                <a:spcPts val="1800"/>
              </a:spcBef>
              <a:buSzTx/>
              <a:buNone/>
              <a:defRPr b="1" sz="900"/>
            </a:pPr>
            <a:r>
              <a:t>Authority</a:t>
            </a:r>
            <a:r>
              <a:rPr b="0"/>
              <a:t>: for differentiating business environment characteristics, Raj Shell, Brent Barclays(for overview)</a:t>
            </a:r>
          </a:p>
          <a:p>
            <a:pPr marL="0" indent="0" defTabSz="1053388">
              <a:spcBef>
                <a:spcPts val="1800"/>
              </a:spcBef>
              <a:buSzTx/>
              <a:buNone/>
              <a:defRPr b="1" sz="900"/>
            </a:pPr>
            <a:r>
              <a:t>Source</a:t>
            </a:r>
            <a:r>
              <a:rPr b="0"/>
              <a:t>: &lt;Source references for the information in this specification. Could include people&gt;.  Various, can be done later BB</a:t>
            </a:r>
          </a:p>
          <a:p>
            <a:pPr marL="0" indent="0" defTabSz="1053388">
              <a:spcBef>
                <a:spcPts val="1800"/>
              </a:spcBef>
              <a:buSzTx/>
              <a:buNone/>
              <a:defRPr b="1" sz="900"/>
            </a:pPr>
            <a:r>
              <a:t>Gist</a:t>
            </a:r>
            <a:r>
              <a:rPr b="0"/>
              <a:t>: risk and P/L aggregation service, which also provides work flow/adjustment and outbound and inbound feed support. Currently used by Rates ExtraBusiness, Front Office and Middle Office, USA &amp; UK.</a:t>
            </a:r>
          </a:p>
          <a:p>
            <a:pPr marL="0" indent="0" defTabSz="1053388">
              <a:spcBef>
                <a:spcPts val="1800"/>
              </a:spcBef>
              <a:buSzTx/>
              <a:buNone/>
              <a:defRPr b="1" sz="900"/>
            </a:pPr>
            <a:r>
              <a:t>Description</a:t>
            </a:r>
            <a:r>
              <a:rPr b="0"/>
              <a:t>: &lt;Describe the design idea in sufficient detail to support the estimated impacts and costs given below&gt;.</a:t>
            </a:r>
          </a:p>
          <a:p>
            <a:pPr lvl="1" marL="0" indent="370331" defTabSz="1053388">
              <a:spcBef>
                <a:spcPts val="600"/>
              </a:spcBef>
              <a:buSzTx/>
              <a:buNone/>
              <a:defRPr b="1" sz="900"/>
            </a:pPr>
            <a:r>
              <a:t>D1</a:t>
            </a:r>
            <a:r>
              <a:rPr b="0"/>
              <a:t>: ETL Layer. Rules based highly configurable implementation of the ETL Pattern, which allows the data to be onboarded more quickly. Load and persist new data very quickly. With minimal development required. -&gt; </a:t>
            </a:r>
            <a:r>
              <a:rPr b="0" u="sng"/>
              <a:t>Business-Capability-Time-To-Market, Business Scalability</a:t>
            </a:r>
          </a:p>
          <a:p>
            <a:pPr lvl="1" marL="0" indent="370331" defTabSz="1053388">
              <a:spcBef>
                <a:spcPts val="600"/>
              </a:spcBef>
              <a:buSzTx/>
              <a:buNone/>
              <a:defRPr b="1" sz="900"/>
            </a:pPr>
            <a:r>
              <a:t>D2</a:t>
            </a:r>
            <a:r>
              <a:rPr b="0"/>
              <a:t>: high performance risk and P/L aggregation processing (Cube Building).  -&gt; </a:t>
            </a:r>
            <a:r>
              <a:rPr b="0" u="sng"/>
              <a:t>Timeliness, P/L Explanation, Risk &amp; P/L Understanding, Decision Support, Business Scalability, Responsiveness.</a:t>
            </a:r>
          </a:p>
          <a:p>
            <a:pPr lvl="1" marL="0" indent="370331" defTabSz="1053388">
              <a:spcBef>
                <a:spcPts val="600"/>
              </a:spcBef>
              <a:buSzTx/>
              <a:buNone/>
              <a:defRPr b="1" sz="900"/>
            </a:pPr>
            <a:r>
              <a:t>D3</a:t>
            </a:r>
            <a:r>
              <a:rPr b="0"/>
              <a:t>: Orbit supports BOTH Risk and P/L  -&gt; </a:t>
            </a:r>
            <a:r>
              <a:rPr b="0" u="sng"/>
              <a:t>P/L Explanation, Risk &amp; P/L Consistency,  Risk &amp; P/L Understanding, Decision Support.</a:t>
            </a:r>
          </a:p>
          <a:p>
            <a:pPr lvl="1" marL="0" indent="370331" defTabSz="1053388">
              <a:spcBef>
                <a:spcPts val="600"/>
              </a:spcBef>
              <a:buSzTx/>
              <a:buNone/>
              <a:defRPr b="1" sz="900"/>
            </a:pPr>
            <a:r>
              <a:t>D4</a:t>
            </a:r>
            <a:r>
              <a:rPr b="0"/>
              <a:t>: a flexible configurable workflow tool, which can be used to easily define new workflow processes -&gt; </a:t>
            </a:r>
            <a:r>
              <a:rPr b="0" u="sng"/>
              <a:t>Books/Records Consistency, Business Process Effectiveness, Business Capability Time to Market.</a:t>
            </a:r>
          </a:p>
          <a:p>
            <a:pPr lvl="1" marL="0" indent="370331" defTabSz="1053388">
              <a:spcBef>
                <a:spcPts val="600"/>
              </a:spcBef>
              <a:buSzTx/>
              <a:buNone/>
              <a:defRPr b="1" sz="900"/>
            </a:pPr>
            <a:r>
              <a:t>D5:</a:t>
            </a:r>
            <a:r>
              <a:rPr b="0"/>
              <a:t> a report definition language, which provides 90+% of the business logic contained with Orbit, allows a quick turnaround of new and enhanced reports with minimal regression testing and release procedure impact. -&gt; </a:t>
            </a:r>
            <a:r>
              <a:rPr b="0" u="sng"/>
              <a:t>P/L Explanation, Risk &amp; P/L Understanding, Business Capability Time to Market, Business Scalability.</a:t>
            </a:r>
          </a:p>
          <a:p>
            <a:pPr lvl="1" marL="0" indent="370331" defTabSz="1053388">
              <a:spcBef>
                <a:spcPts val="600"/>
              </a:spcBef>
              <a:buSzTx/>
              <a:buNone/>
              <a:defRPr b="1" sz="900"/>
            </a:pPr>
            <a:r>
              <a:t>D6: </a:t>
            </a:r>
            <a:r>
              <a:rPr b="0"/>
              <a:t>Orbit GUI. Utilizes an Outlook Explorer metaphor for ease of use, and the Dxx Express Grid Control, to provide high performance Cube Interrogation Capability. -&gt; </a:t>
            </a:r>
            <a:r>
              <a:rPr b="0" u="sng"/>
              <a:t>Responsiveness, People Interchangeability, Decision Support, Risk &amp; P/L Understanding.</a:t>
            </a:r>
            <a:endParaRPr sz="1900"/>
          </a:p>
          <a:p>
            <a:pPr lvl="1" marL="0" indent="370331" defTabSz="1053388">
              <a:spcBef>
                <a:spcPts val="600"/>
              </a:spcBef>
              <a:buSzTx/>
              <a:buNone/>
              <a:defRPr b="1" sz="900"/>
            </a:pPr>
            <a:r>
              <a:t>D7: </a:t>
            </a:r>
            <a:r>
              <a:rPr b="0"/>
              <a:t>downstream feeds. A configurable event-driven data export service, which is used to generate feeds .  -</a:t>
            </a:r>
            <a:r>
              <a:rPr b="0" u="sng"/>
              <a:t>&gt; Business Process Effectiveness, Business Capability Time to Market.</a:t>
            </a:r>
            <a:endParaRPr u="sng"/>
          </a:p>
          <a:p>
            <a:pPr marL="0" indent="0" defTabSz="1053388">
              <a:spcBef>
                <a:spcPts val="1800"/>
              </a:spcBef>
              <a:buSzTx/>
              <a:buNone/>
              <a:defRPr b="1" sz="900"/>
            </a:pPr>
            <a:r>
              <a:t> </a:t>
            </a:r>
          </a:p>
          <a:p>
            <a:pPr marL="0" indent="0" defTabSz="1053388">
              <a:spcBef>
                <a:spcPts val="1800"/>
              </a:spcBef>
              <a:buSzTx/>
              <a:buNone/>
              <a:defRPr b="1" sz="900"/>
            </a:pPr>
            <a:r>
              <a:t> </a:t>
            </a:r>
          </a:p>
        </p:txBody>
      </p:sp>
      <p:sp>
        <p:nvSpPr>
          <p:cNvPr id="940" name="Content Placeholder 11"/>
          <p:cNvSpPr/>
          <p:nvPr/>
        </p:nvSpPr>
        <p:spPr>
          <a:xfrm>
            <a:off x="6610773" y="1499163"/>
            <a:ext cx="6394029" cy="8254439"/>
          </a:xfrm>
          <a:prstGeom prst="rect">
            <a:avLst/>
          </a:prstGeom>
          <a:solidFill>
            <a:srgbClr val="D9D9D9"/>
          </a:solidFill>
          <a:ln w="12700">
            <a:miter lim="400000"/>
          </a:ln>
          <a:extLst>
            <a:ext uri="{C572A759-6A51-4108-AA02-DFA0A04FC94B}">
              <ma14:wrappingTextBoxFlag xmlns:ma14="http://schemas.microsoft.com/office/mac/drawingml/2011/main" val="1"/>
            </a:ext>
          </a:extLst>
        </p:spPr>
        <p:txBody>
          <a:bodyPr lIns="65022" tIns="65022" rIns="65022" bIns="65022">
            <a:normAutofit fontScale="100000" lnSpcReduction="0"/>
          </a:bodyPr>
          <a:lstStyle/>
          <a:p>
            <a:pPr algn="l" defTabSz="1170430">
              <a:spcBef>
                <a:spcPts val="2000"/>
              </a:spcBef>
              <a:defRPr sz="1000">
                <a:solidFill>
                  <a:srgbClr val="595959"/>
                </a:solidFill>
                <a:latin typeface="News Gothic MT"/>
                <a:ea typeface="News Gothic MT"/>
                <a:cs typeface="News Gothic MT"/>
                <a:sym typeface="News Gothic MT"/>
              </a:defRPr>
            </a:pPr>
            <a:r>
              <a:t>===================== Priority and Risk Management =======</a:t>
            </a:r>
            <a:r>
              <a:rPr b="0"/>
              <a:t>==============</a:t>
            </a:r>
            <a:endParaRPr sz="2500"/>
          </a:p>
          <a:p>
            <a:pPr algn="l" defTabSz="1170430">
              <a:spcBef>
                <a:spcPts val="2000"/>
              </a:spcBef>
              <a:defRPr sz="1000">
                <a:solidFill>
                  <a:srgbClr val="595959"/>
                </a:solidFill>
                <a:latin typeface="News Gothic MT"/>
                <a:ea typeface="News Gothic MT"/>
                <a:cs typeface="News Gothic MT"/>
                <a:sym typeface="News Gothic MT"/>
              </a:defRPr>
            </a:pPr>
            <a:r>
              <a:t>Assumptions</a:t>
            </a:r>
            <a:r>
              <a:rPr b="0"/>
              <a:t>: &lt;Any assumptions that have been made&gt;.</a:t>
            </a:r>
            <a:endParaRPr sz="2500"/>
          </a:p>
          <a:p>
            <a:pPr lvl="1" indent="411479" algn="l" defTabSz="1170430">
              <a:spcBef>
                <a:spcPts val="700"/>
              </a:spcBef>
              <a:defRPr b="0" sz="1000">
                <a:solidFill>
                  <a:srgbClr val="595959"/>
                </a:solidFill>
                <a:latin typeface="News Gothic MT"/>
                <a:ea typeface="News Gothic MT"/>
                <a:cs typeface="News Gothic MT"/>
                <a:sym typeface="News Gothic MT"/>
              </a:defRPr>
            </a:pPr>
            <a:r>
              <a:t>A1: </a:t>
            </a:r>
            <a:r>
              <a:rPr b="1"/>
              <a:t>FCCP is assumed to be a part of Orbit.</a:t>
            </a:r>
            <a:r>
              <a:t> FCxx does not currently exist and is Dec 20xx 6 months into Requirements Spec.   &lt;- Picked up by TsG from dec 2 discussions AH MA JH EC.</a:t>
            </a:r>
            <a:endParaRPr sz="2100"/>
          </a:p>
          <a:p>
            <a:pPr lvl="2" indent="822958" algn="l" defTabSz="1170430">
              <a:spcBef>
                <a:spcPts val="700"/>
              </a:spcBef>
              <a:defRPr b="0" sz="1000">
                <a:solidFill>
                  <a:srgbClr val="595959"/>
                </a:solidFill>
                <a:latin typeface="News Gothic MT"/>
                <a:ea typeface="News Gothic MT"/>
                <a:cs typeface="News Gothic MT"/>
                <a:sym typeface="News Gothic MT"/>
              </a:defRPr>
            </a:pPr>
            <a:r>
              <a:t>Consequence: FCxx must be a part of the impact estimation and costs rating.</a:t>
            </a:r>
            <a:endParaRPr sz="2100"/>
          </a:p>
          <a:p>
            <a:pPr lvl="1" indent="411479" algn="l" defTabSz="1170430">
              <a:spcBef>
                <a:spcPts val="700"/>
              </a:spcBef>
              <a:defRPr b="0" sz="1000">
                <a:solidFill>
                  <a:srgbClr val="595959"/>
                </a:solidFill>
                <a:latin typeface="News Gothic MT"/>
                <a:ea typeface="News Gothic MT"/>
                <a:cs typeface="News Gothic MT"/>
                <a:sym typeface="News Gothic MT"/>
              </a:defRPr>
            </a:pPr>
            <a:r>
              <a:t>A2: </a:t>
            </a:r>
            <a:r>
              <a:rPr b="1"/>
              <a:t>Costs</a:t>
            </a:r>
            <a:r>
              <a:t>, the development costs will not be different. All will base on a budget of say $nn mm and 3 years. The o+</a:t>
            </a:r>
            <a:endParaRPr sz="2100"/>
          </a:p>
          <a:p>
            <a:pPr lvl="1" indent="411479" algn="l" defTabSz="1170430">
              <a:spcBef>
                <a:spcPts val="700"/>
              </a:spcBef>
              <a:defRPr b="0" sz="1000">
                <a:solidFill>
                  <a:srgbClr val="595959"/>
                </a:solidFill>
                <a:latin typeface="News Gothic MT"/>
                <a:ea typeface="News Gothic MT"/>
                <a:cs typeface="News Gothic MT"/>
                <a:sym typeface="News Gothic MT"/>
              </a:defRPr>
            </a:pPr>
            <a:r>
              <a:t> costs may differ slightly, like $n  mm for hardware. MA AH 3 dec</a:t>
            </a:r>
          </a:p>
          <a:p>
            <a:pPr lvl="1" indent="411479" algn="l" defTabSz="1170430">
              <a:spcBef>
                <a:spcPts val="700"/>
              </a:spcBef>
              <a:defRPr b="0" sz="1000">
                <a:solidFill>
                  <a:srgbClr val="595959"/>
                </a:solidFill>
                <a:latin typeface="News Gothic MT"/>
                <a:ea typeface="News Gothic MT"/>
                <a:cs typeface="News Gothic MT"/>
                <a:sym typeface="News Gothic MT"/>
              </a:defRPr>
            </a:pPr>
            <a:r>
              <a:t>A3:Boss X will continue to own Orbit. TSG DEC 2 </a:t>
            </a:r>
            <a:endParaRPr sz="2100"/>
          </a:p>
          <a:p>
            <a:pPr lvl="1" indent="411479" algn="l" defTabSz="1170430">
              <a:spcBef>
                <a:spcPts val="700"/>
              </a:spcBef>
              <a:defRPr b="0" sz="1000">
                <a:solidFill>
                  <a:srgbClr val="595959"/>
                </a:solidFill>
                <a:latin typeface="News Gothic MT"/>
                <a:ea typeface="News Gothic MT"/>
                <a:cs typeface="News Gothic MT"/>
                <a:sym typeface="News Gothic MT"/>
              </a:defRPr>
            </a:pPr>
            <a:r>
              <a:t>A4: the schedule, 3 years, will constrained to a scope we can in fact deliver, OR we will be given additional budget. If not “I would have a problem”  &lt;- BB</a:t>
            </a:r>
            <a:endParaRPr sz="2100"/>
          </a:p>
          <a:p>
            <a:pPr lvl="1" indent="411479" algn="l" defTabSz="1170430">
              <a:spcBef>
                <a:spcPts val="700"/>
              </a:spcBef>
              <a:defRPr b="0" sz="1000">
                <a:solidFill>
                  <a:srgbClr val="595959"/>
                </a:solidFill>
                <a:latin typeface="News Gothic MT"/>
                <a:ea typeface="News Gothic MT"/>
                <a:cs typeface="News Gothic MT"/>
                <a:sym typeface="News Gothic MT"/>
              </a:defRPr>
            </a:pPr>
            <a:r>
              <a:t>A5: the cost of expanding Orbit will not be prohibitive. &lt;- BB 2 dec</a:t>
            </a:r>
          </a:p>
          <a:p>
            <a:pPr lvl="1" indent="411479" algn="l" defTabSz="1170430">
              <a:spcBef>
                <a:spcPts val="700"/>
              </a:spcBef>
              <a:defRPr b="0" sz="1000">
                <a:solidFill>
                  <a:srgbClr val="595959"/>
                </a:solidFill>
                <a:latin typeface="News Gothic MT"/>
                <a:ea typeface="News Gothic MT"/>
                <a:cs typeface="News Gothic MT"/>
                <a:sym typeface="News Gothic MT"/>
              </a:defRPr>
            </a:pPr>
            <a:r>
              <a:t>A6: we have made the assumption that we can integrate Oribit with PX+ in a sensible way, even in the short term &lt;- BB</a:t>
            </a:r>
          </a:p>
          <a:p>
            <a:pPr algn="l" defTabSz="1170430">
              <a:spcBef>
                <a:spcPts val="2000"/>
              </a:spcBef>
              <a:defRPr sz="1000">
                <a:solidFill>
                  <a:srgbClr val="595959"/>
                </a:solidFill>
                <a:latin typeface="News Gothic MT"/>
                <a:ea typeface="News Gothic MT"/>
                <a:cs typeface="News Gothic MT"/>
                <a:sym typeface="News Gothic MT"/>
              </a:defRPr>
            </a:pPr>
            <a:r>
              <a:t>Dependencies</a:t>
            </a:r>
            <a:r>
              <a:rPr b="0"/>
              <a:t>: &lt;State any dependencies for this design idea&gt;.</a:t>
            </a:r>
            <a:endParaRPr sz="2500"/>
          </a:p>
          <a:p>
            <a:pPr lvl="1" indent="411479" algn="l" defTabSz="1170430">
              <a:spcBef>
                <a:spcPts val="700"/>
              </a:spcBef>
              <a:defRPr b="0" sz="1000">
                <a:solidFill>
                  <a:srgbClr val="595959"/>
                </a:solidFill>
                <a:latin typeface="News Gothic MT"/>
                <a:ea typeface="News Gothic MT"/>
                <a:cs typeface="News Gothic MT"/>
                <a:sym typeface="News Gothic MT"/>
              </a:defRPr>
            </a:pPr>
            <a:r>
              <a:t>D1: FCxx replaces Px+ in time. ? tsg 2.12</a:t>
            </a:r>
          </a:p>
          <a:p>
            <a:pPr algn="l" defTabSz="1170430">
              <a:spcBef>
                <a:spcPts val="2000"/>
              </a:spcBef>
              <a:defRPr sz="1000">
                <a:solidFill>
                  <a:srgbClr val="595959"/>
                </a:solidFill>
                <a:latin typeface="News Gothic MT"/>
                <a:ea typeface="News Gothic MT"/>
                <a:cs typeface="News Gothic MT"/>
                <a:sym typeface="News Gothic MT"/>
              </a:defRPr>
            </a:pPr>
            <a:r>
              <a:t>Risks</a:t>
            </a:r>
            <a:r>
              <a:rPr b="0"/>
              <a:t>: &lt;Name or refer to tags of any factors, which could threaten your estimated impacts&gt;.</a:t>
            </a:r>
            <a:endParaRPr sz="2500"/>
          </a:p>
          <a:p>
            <a:pPr lvl="1" indent="411479" algn="l" defTabSz="1170430">
              <a:spcBef>
                <a:spcPts val="700"/>
              </a:spcBef>
              <a:defRPr b="0" sz="1000">
                <a:solidFill>
                  <a:srgbClr val="595959"/>
                </a:solidFill>
                <a:latin typeface="News Gothic MT"/>
                <a:ea typeface="News Gothic MT"/>
                <a:cs typeface="News Gothic MT"/>
                <a:sym typeface="News Gothic MT"/>
              </a:defRPr>
            </a:pPr>
            <a:r>
              <a:t>R1. FCxx is delayed. Mitigation: continue to use Pxx    &lt;- tsg 2.12</a:t>
            </a:r>
            <a:endParaRPr sz="2100"/>
          </a:p>
          <a:p>
            <a:pPr lvl="1" indent="411479" algn="l" defTabSz="1170430">
              <a:spcBef>
                <a:spcPts val="700"/>
              </a:spcBef>
              <a:defRPr b="0" sz="1000">
                <a:solidFill>
                  <a:srgbClr val="595959"/>
                </a:solidFill>
                <a:latin typeface="News Gothic MT"/>
                <a:ea typeface="News Gothic MT"/>
                <a:cs typeface="News Gothic MT"/>
                <a:sym typeface="News Gothic MT"/>
              </a:defRPr>
            </a:pPr>
            <a:r>
              <a:t>R2: the technical </a:t>
            </a:r>
            <a:r>
              <a:rPr b="1"/>
              <a:t>integration</a:t>
            </a:r>
            <a:r>
              <a:t> of Px+ is not as easy as thought &amp; we must redevelop Oribit</a:t>
            </a:r>
          </a:p>
          <a:p>
            <a:pPr lvl="1" indent="411479" algn="l" defTabSz="1170430">
              <a:spcBef>
                <a:spcPts val="700"/>
              </a:spcBef>
              <a:defRPr b="0" sz="1000">
                <a:solidFill>
                  <a:srgbClr val="595959"/>
                </a:solidFill>
                <a:latin typeface="News Gothic MT"/>
                <a:ea typeface="News Gothic MT"/>
                <a:cs typeface="News Gothic MT"/>
                <a:sym typeface="News Gothic MT"/>
              </a:defRPr>
            </a:pPr>
            <a:r>
              <a:t>R3: the and or scalability and cost of </a:t>
            </a:r>
            <a:r>
              <a:rPr b="1"/>
              <a:t>coherence</a:t>
            </a:r>
            <a:r>
              <a:t> will not allow us to meet the delivery.</a:t>
            </a:r>
            <a:endParaRPr sz="2100"/>
          </a:p>
          <a:p>
            <a:pPr lvl="1" indent="411479" algn="l" defTabSz="1170430">
              <a:spcBef>
                <a:spcPts val="700"/>
              </a:spcBef>
              <a:defRPr b="0" sz="1000">
                <a:solidFill>
                  <a:srgbClr val="595959"/>
                </a:solidFill>
                <a:latin typeface="News Gothic MT"/>
                <a:ea typeface="News Gothic MT"/>
                <a:cs typeface="News Gothic MT"/>
                <a:sym typeface="News Gothic MT"/>
              </a:defRPr>
            </a:pPr>
            <a:r>
              <a:t>R4: </a:t>
            </a:r>
            <a:r>
              <a:rPr b="1"/>
              <a:t>scalability</a:t>
            </a:r>
            <a:r>
              <a:t> of Orbit team and infrastructure, first year especially &lt;- BB. People, environments, etc.</a:t>
            </a:r>
            <a:endParaRPr sz="2100"/>
          </a:p>
          <a:p>
            <a:pPr lvl="1" indent="411479" algn="l" defTabSz="1170430">
              <a:spcBef>
                <a:spcPts val="700"/>
              </a:spcBef>
              <a:defRPr b="0" sz="1000">
                <a:solidFill>
                  <a:srgbClr val="595959"/>
                </a:solidFill>
                <a:latin typeface="News Gothic MT"/>
                <a:ea typeface="News Gothic MT"/>
                <a:cs typeface="News Gothic MT"/>
                <a:sym typeface="News Gothic MT"/>
              </a:defRPr>
            </a:pPr>
            <a:r>
              <a:t>R5: re Cross Desk reporting Requirement, major impact on technical design. </a:t>
            </a:r>
            <a:r>
              <a:rPr b="1"/>
              <a:t>Solution not currently known</a:t>
            </a:r>
            <a:r>
              <a:t>. Risk no solution allowing us to report all P/L</a:t>
            </a:r>
            <a:endParaRPr sz="2100"/>
          </a:p>
          <a:p>
            <a:pPr algn="l" defTabSz="1170430">
              <a:spcBef>
                <a:spcPts val="2000"/>
              </a:spcBef>
              <a:defRPr b="0" sz="1000">
                <a:solidFill>
                  <a:srgbClr val="595959"/>
                </a:solidFill>
                <a:latin typeface="News Gothic MT"/>
                <a:ea typeface="News Gothic MT"/>
                <a:cs typeface="News Gothic MT"/>
                <a:sym typeface="News Gothic MT"/>
              </a:defRPr>
            </a:pPr>
            <a:r>
              <a:t> </a:t>
            </a:r>
            <a:r>
              <a:rPr b="1"/>
              <a:t>Issues</a:t>
            </a:r>
            <a:r>
              <a:t>: &lt;Unresolved concerns or problems in the specification or the system&gt;.</a:t>
            </a:r>
            <a:endParaRPr sz="2500"/>
          </a:p>
          <a:p>
            <a:pPr lvl="1" indent="411479" algn="l" defTabSz="1170430">
              <a:spcBef>
                <a:spcPts val="700"/>
              </a:spcBef>
              <a:defRPr b="0" sz="1000">
                <a:solidFill>
                  <a:srgbClr val="595959"/>
                </a:solidFill>
                <a:latin typeface="News Gothic MT"/>
                <a:ea typeface="News Gothic MT"/>
                <a:cs typeface="News Gothic MT"/>
                <a:sym typeface="News Gothic MT"/>
              </a:defRPr>
            </a:pPr>
            <a:r>
              <a:t>I1: Do we need to put the fact that we own Orbit into the objectives (Ownership). MA said, other agreed this is a huge differentiator. Dec 2.</a:t>
            </a:r>
            <a:endParaRPr sz="2100"/>
          </a:p>
          <a:p>
            <a:pPr lvl="1" indent="411479" algn="l" defTabSz="1170430">
              <a:spcBef>
                <a:spcPts val="700"/>
              </a:spcBef>
              <a:defRPr b="0" sz="1000">
                <a:solidFill>
                  <a:srgbClr val="595959"/>
                </a:solidFill>
                <a:latin typeface="News Gothic MT"/>
                <a:ea typeface="News Gothic MT"/>
                <a:cs typeface="News Gothic MT"/>
                <a:sym typeface="News Gothic MT"/>
              </a:defRPr>
            </a:pPr>
            <a:r>
              <a:t>I2: what are the time scales and scope now? Unclear now BB</a:t>
            </a:r>
            <a:endParaRPr sz="2100"/>
          </a:p>
          <a:p>
            <a:pPr lvl="1" indent="411479" algn="l" defTabSz="1170430">
              <a:spcBef>
                <a:spcPts val="700"/>
              </a:spcBef>
              <a:defRPr b="0" sz="1000">
                <a:solidFill>
                  <a:srgbClr val="595959"/>
                </a:solidFill>
                <a:latin typeface="News Gothic MT"/>
                <a:ea typeface="News Gothic MT"/>
                <a:cs typeface="News Gothic MT"/>
                <a:sym typeface="News Gothic MT"/>
              </a:defRPr>
            </a:pPr>
            <a:r>
              <a:t>I3: what will the success factors be? We don’t know what we are actually being asked to do. BB 2 dec 20xx</a:t>
            </a:r>
          </a:p>
          <a:p>
            <a:pPr lvl="1" indent="411479" algn="l" defTabSz="1170430">
              <a:spcBef>
                <a:spcPts val="700"/>
              </a:spcBef>
              <a:defRPr b="0" sz="1000">
                <a:solidFill>
                  <a:srgbClr val="595959"/>
                </a:solidFill>
                <a:latin typeface="News Gothic MT"/>
                <a:ea typeface="News Gothic MT"/>
                <a:cs typeface="News Gothic MT"/>
                <a:sym typeface="News Gothic MT"/>
              </a:defRPr>
            </a:pPr>
            <a:r>
              <a:t>I4: for the business other than flow options, there is still a lack of clarity as to what the requirements are and how they might differ from Extra and Flow Options. BB</a:t>
            </a:r>
            <a:endParaRPr sz="2100"/>
          </a:p>
          <a:p>
            <a:pPr lvl="1" indent="411479" algn="l" defTabSz="1170430">
              <a:spcBef>
                <a:spcPts val="700"/>
              </a:spcBef>
              <a:defRPr b="0" sz="1000">
                <a:solidFill>
                  <a:srgbClr val="595959"/>
                </a:solidFill>
                <a:latin typeface="News Gothic MT"/>
                <a:ea typeface="News Gothic MT"/>
                <a:cs typeface="News Gothic MT"/>
                <a:sym typeface="News Gothic MT"/>
              </a:defRPr>
            </a:pPr>
            <a:r>
              <a:t>I5: the degree to which this option will be seen to be useful without Intra Day. BB 2 dec </a:t>
            </a:r>
          </a:p>
        </p:txBody>
      </p:sp>
      <p:sp>
        <p:nvSpPr>
          <p:cNvPr id="94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5" name="Title 1"/>
          <p:cNvSpPr txBox="1"/>
          <p:nvPr>
            <p:ph type="title"/>
          </p:nvPr>
        </p:nvSpPr>
        <p:spPr>
          <a:xfrm>
            <a:off x="650238" y="119662"/>
            <a:ext cx="11704324" cy="368018"/>
          </a:xfrm>
          <a:prstGeom prst="rect">
            <a:avLst/>
          </a:prstGeom>
        </p:spPr>
        <p:txBody>
          <a:bodyPr/>
          <a:lstStyle>
            <a:lvl1pPr defTabSz="702258">
              <a:defRPr sz="1500"/>
            </a:lvl1pPr>
          </a:lstStyle>
          <a:p>
            <a:pPr/>
            <a:r>
              <a:t>Design Spec Enlarged 1 of 2</a:t>
            </a:r>
          </a:p>
        </p:txBody>
      </p:sp>
      <p:sp>
        <p:nvSpPr>
          <p:cNvPr id="946" name="Text Placeholder 7"/>
          <p:cNvSpPr txBox="1"/>
          <p:nvPr>
            <p:ph type="body" sz="quarter" idx="1"/>
          </p:nvPr>
        </p:nvSpPr>
        <p:spPr>
          <a:xfrm>
            <a:off x="180621" y="647982"/>
            <a:ext cx="3702758" cy="417691"/>
          </a:xfrm>
          <a:prstGeom prst="rect">
            <a:avLst/>
          </a:prstGeom>
        </p:spPr>
        <p:txBody>
          <a:bodyPr/>
          <a:lstStyle>
            <a:lvl1pPr defTabSz="1222450">
              <a:lnSpc>
                <a:spcPct val="80000"/>
              </a:lnSpc>
              <a:defRPr sz="1800"/>
            </a:lvl1pPr>
          </a:lstStyle>
          <a:p>
            <a:pPr/>
            <a:r>
              <a:t>Spec Headers</a:t>
            </a:r>
          </a:p>
        </p:txBody>
      </p:sp>
      <p:sp>
        <p:nvSpPr>
          <p:cNvPr id="947" name="Content Placeholder 2"/>
          <p:cNvSpPr/>
          <p:nvPr/>
        </p:nvSpPr>
        <p:spPr>
          <a:xfrm>
            <a:off x="180621" y="1117771"/>
            <a:ext cx="3702758" cy="7863735"/>
          </a:xfrm>
          <a:prstGeom prst="rect">
            <a:avLst/>
          </a:prstGeom>
          <a:ln w="12700">
            <a:solidFill>
              <a:srgbClr val="000000"/>
            </a:solidFill>
          </a:ln>
          <a:extLst>
            <a:ext uri="{C572A759-6A51-4108-AA02-DFA0A04FC94B}">
              <ma14:wrappingTextBoxFlag xmlns:ma14="http://schemas.microsoft.com/office/mac/drawingml/2011/main" val="1"/>
            </a:ext>
          </a:extLst>
        </p:spPr>
        <p:txBody>
          <a:bodyPr lIns="65022" tIns="65022" rIns="65022" bIns="65022">
            <a:normAutofit fontScale="100000" lnSpcReduction="0"/>
          </a:bodyPr>
          <a:lstStyle/>
          <a:p>
            <a:pPr algn="l" defTabSz="1105408">
              <a:spcBef>
                <a:spcPts val="1900"/>
              </a:spcBef>
              <a:defRPr sz="1300" u="sng">
                <a:solidFill>
                  <a:srgbClr val="595959"/>
                </a:solidFill>
                <a:latin typeface="News Gothic MT"/>
                <a:ea typeface="News Gothic MT"/>
                <a:cs typeface="News Gothic MT"/>
                <a:sym typeface="News Gothic MT"/>
              </a:defRPr>
            </a:pPr>
            <a:r>
              <a:t>Orbit Application Base</a:t>
            </a:r>
            <a:r>
              <a:rPr b="0" u="none"/>
              <a:t>:  (formal Cross reference Tag)</a:t>
            </a:r>
            <a:endParaRPr sz="2300"/>
          </a:p>
          <a:p>
            <a:pPr algn="l" defTabSz="1105408">
              <a:spcBef>
                <a:spcPts val="1900"/>
              </a:spcBef>
              <a:defRPr sz="1300">
                <a:solidFill>
                  <a:srgbClr val="595959"/>
                </a:solidFill>
                <a:latin typeface="News Gothic MT"/>
                <a:ea typeface="News Gothic MT"/>
                <a:cs typeface="News Gothic MT"/>
                <a:sym typeface="News Gothic MT"/>
              </a:defRPr>
            </a:pPr>
          </a:p>
          <a:p>
            <a:pPr algn="l" defTabSz="1105408">
              <a:spcBef>
                <a:spcPts val="1900"/>
              </a:spcBef>
              <a:defRPr sz="1300">
                <a:solidFill>
                  <a:srgbClr val="595959"/>
                </a:solidFill>
                <a:latin typeface="News Gothic MT"/>
                <a:ea typeface="News Gothic MT"/>
                <a:cs typeface="News Gothic MT"/>
                <a:sym typeface="News Gothic MT"/>
              </a:defRPr>
            </a:pPr>
            <a:r>
              <a:t>Type</a:t>
            </a:r>
            <a:r>
              <a:rPr b="0"/>
              <a:t>: Primary Architecture Option</a:t>
            </a:r>
            <a:endParaRPr sz="2300"/>
          </a:p>
          <a:p>
            <a:pPr algn="l" defTabSz="1105408">
              <a:spcBef>
                <a:spcPts val="1900"/>
              </a:spcBef>
              <a:defRPr b="0" sz="1300">
                <a:solidFill>
                  <a:srgbClr val="595959"/>
                </a:solidFill>
                <a:latin typeface="News Gothic MT"/>
                <a:ea typeface="News Gothic MT"/>
                <a:cs typeface="News Gothic MT"/>
                <a:sym typeface="News Gothic MT"/>
              </a:defRPr>
            </a:pPr>
          </a:p>
          <a:p>
            <a:pPr algn="l" defTabSz="1105408">
              <a:spcBef>
                <a:spcPts val="1900"/>
              </a:spcBef>
              <a:defRPr b="0" sz="1300">
                <a:solidFill>
                  <a:srgbClr val="595959"/>
                </a:solidFill>
                <a:latin typeface="News Gothic MT"/>
                <a:ea typeface="News Gothic MT"/>
                <a:cs typeface="News Gothic MT"/>
                <a:sym typeface="News Gothic MT"/>
              </a:defRPr>
            </a:pPr>
            <a:r>
              <a:t>==== Basic Information ==========</a:t>
            </a:r>
          </a:p>
          <a:p>
            <a:pPr algn="l" defTabSz="1105408">
              <a:spcBef>
                <a:spcPts val="1900"/>
              </a:spcBef>
              <a:defRPr sz="1300">
                <a:solidFill>
                  <a:srgbClr val="595959"/>
                </a:solidFill>
                <a:latin typeface="News Gothic MT"/>
                <a:ea typeface="News Gothic MT"/>
                <a:cs typeface="News Gothic MT"/>
                <a:sym typeface="News Gothic MT"/>
              </a:defRPr>
            </a:pPr>
            <a:r>
              <a:t>Version</a:t>
            </a:r>
            <a:r>
              <a:rPr b="0"/>
              <a:t>: Nov. 30 20xx  16:49, updated 2.Dec by telephone and in meeting. 14:34 </a:t>
            </a:r>
          </a:p>
          <a:p>
            <a:pPr algn="l" defTabSz="1105408">
              <a:spcBef>
                <a:spcPts val="1900"/>
              </a:spcBef>
              <a:defRPr sz="1300">
                <a:solidFill>
                  <a:srgbClr val="595959"/>
                </a:solidFill>
                <a:latin typeface="News Gothic MT"/>
                <a:ea typeface="News Gothic MT"/>
                <a:cs typeface="News Gothic MT"/>
                <a:sym typeface="News Gothic MT"/>
              </a:defRPr>
            </a:pPr>
            <a:r>
              <a:t>Status</a:t>
            </a:r>
            <a:r>
              <a:rPr b="0"/>
              <a:t>: Draft (PUBLIC EXAMPLE EDIT)</a:t>
            </a:r>
          </a:p>
          <a:p>
            <a:pPr algn="l" defTabSz="1105408">
              <a:spcBef>
                <a:spcPts val="1900"/>
              </a:spcBef>
              <a:defRPr sz="1300">
                <a:solidFill>
                  <a:srgbClr val="595959"/>
                </a:solidFill>
                <a:latin typeface="News Gothic MT"/>
                <a:ea typeface="News Gothic MT"/>
                <a:cs typeface="News Gothic MT"/>
                <a:sym typeface="News Gothic MT"/>
              </a:defRPr>
            </a:pPr>
            <a:r>
              <a:t>Owner</a:t>
            </a:r>
            <a:r>
              <a:rPr b="0"/>
              <a:t>: Brent Barclays</a:t>
            </a:r>
          </a:p>
          <a:p>
            <a:pPr algn="l" defTabSz="1105408">
              <a:spcBef>
                <a:spcPts val="1900"/>
              </a:spcBef>
              <a:defRPr sz="1300">
                <a:solidFill>
                  <a:srgbClr val="595959"/>
                </a:solidFill>
                <a:latin typeface="News Gothic MT"/>
                <a:ea typeface="News Gothic MT"/>
                <a:cs typeface="News Gothic MT"/>
                <a:sym typeface="News Gothic MT"/>
              </a:defRPr>
            </a:pPr>
            <a:r>
              <a:t>Expert</a:t>
            </a:r>
            <a:r>
              <a:rPr b="0"/>
              <a:t>: Raj Shell, London</a:t>
            </a:r>
          </a:p>
          <a:p>
            <a:pPr algn="l" defTabSz="1105408">
              <a:spcBef>
                <a:spcPts val="1900"/>
              </a:spcBef>
              <a:defRPr sz="1300">
                <a:solidFill>
                  <a:srgbClr val="595959"/>
                </a:solidFill>
                <a:latin typeface="News Gothic MT"/>
                <a:ea typeface="News Gothic MT"/>
                <a:cs typeface="News Gothic MT"/>
                <a:sym typeface="News Gothic MT"/>
              </a:defRPr>
            </a:pPr>
            <a:r>
              <a:t>Authority</a:t>
            </a:r>
            <a:r>
              <a:rPr b="0"/>
              <a:t>: for differentiating business environment characteristics, Raj Shell, Brent Barclays(for overview)</a:t>
            </a:r>
          </a:p>
          <a:p>
            <a:pPr algn="l" defTabSz="1105408">
              <a:spcBef>
                <a:spcPts val="1900"/>
              </a:spcBef>
              <a:defRPr sz="1300">
                <a:solidFill>
                  <a:srgbClr val="595959"/>
                </a:solidFill>
                <a:latin typeface="News Gothic MT"/>
                <a:ea typeface="News Gothic MT"/>
                <a:cs typeface="News Gothic MT"/>
                <a:sym typeface="News Gothic MT"/>
              </a:defRPr>
            </a:pPr>
            <a:r>
              <a:t>Source</a:t>
            </a:r>
            <a:r>
              <a:rPr b="0"/>
              <a:t>: &lt;Source references for the information in this specification. Could include people&gt;.  Various, can be done later BB</a:t>
            </a:r>
          </a:p>
          <a:p>
            <a:pPr algn="l" defTabSz="1105408">
              <a:spcBef>
                <a:spcPts val="1900"/>
              </a:spcBef>
              <a:defRPr sz="1300">
                <a:solidFill>
                  <a:srgbClr val="595959"/>
                </a:solidFill>
                <a:latin typeface="News Gothic MT"/>
                <a:ea typeface="News Gothic MT"/>
                <a:cs typeface="News Gothic MT"/>
                <a:sym typeface="News Gothic MT"/>
              </a:defRPr>
            </a:pPr>
            <a:r>
              <a:t>Gist</a:t>
            </a:r>
            <a:r>
              <a:rPr b="0"/>
              <a:t>: risk and P/L aggregation service, </a:t>
            </a:r>
          </a:p>
          <a:p>
            <a:pPr algn="l" defTabSz="1105408">
              <a:spcBef>
                <a:spcPts val="1900"/>
              </a:spcBef>
              <a:defRPr b="0" sz="1300">
                <a:solidFill>
                  <a:srgbClr val="595959"/>
                </a:solidFill>
                <a:latin typeface="News Gothic MT"/>
                <a:ea typeface="News Gothic MT"/>
                <a:cs typeface="News Gothic MT"/>
                <a:sym typeface="News Gothic MT"/>
              </a:defRPr>
            </a:pPr>
            <a:r>
              <a:t>which also provides work flow/adjustment and outbound and inbound feed support. Currently used by Rates Extra Business, Front Office and Middle Office, USA &amp; UK.</a:t>
            </a:r>
          </a:p>
        </p:txBody>
      </p:sp>
      <p:sp>
        <p:nvSpPr>
          <p:cNvPr id="948" name="Text Placeholder 8"/>
          <p:cNvSpPr/>
          <p:nvPr>
            <p:ph type="body" idx="13"/>
          </p:nvPr>
        </p:nvSpPr>
        <p:spPr>
          <a:xfrm>
            <a:off x="4118187" y="647980"/>
            <a:ext cx="8236375" cy="469792"/>
          </a:xfrm>
          <a:prstGeom prst="rect">
            <a:avLst/>
          </a:prstGeom>
          <a:extLst>
            <a:ext uri="{C572A759-6A51-4108-AA02-DFA0A04FC94B}">
              <ma14:wrappingTextBoxFlag xmlns:ma14="http://schemas.microsoft.com/office/mac/drawingml/2011/main" val="1"/>
            </a:ext>
          </a:extLst>
        </p:spPr>
        <p:txBody>
          <a:bodyPr/>
          <a:lstStyle/>
          <a:p>
            <a:pPr marL="0" indent="0" algn="ctr" defTabSz="1222450">
              <a:lnSpc>
                <a:spcPct val="80000"/>
              </a:lnSpc>
              <a:spcBef>
                <a:spcPts val="0"/>
              </a:spcBef>
              <a:buSzTx/>
              <a:buNone/>
              <a:defRPr sz="2200">
                <a:solidFill>
                  <a:srgbClr val="6FB7D7"/>
                </a:solidFill>
                <a:latin typeface="News Gothic MT"/>
                <a:ea typeface="News Gothic MT"/>
                <a:cs typeface="News Gothic MT"/>
                <a:sym typeface="News Gothic MT"/>
              </a:defRPr>
            </a:pPr>
            <a:r>
              <a:t>Detailed Description and -&gt; </a:t>
            </a:r>
            <a:r>
              <a:rPr u="sng"/>
              <a:t>Impacted Objectives</a:t>
            </a:r>
          </a:p>
        </p:txBody>
      </p:sp>
      <p:sp>
        <p:nvSpPr>
          <p:cNvPr id="949" name="Content Placeholder 3"/>
          <p:cNvSpPr/>
          <p:nvPr/>
        </p:nvSpPr>
        <p:spPr>
          <a:xfrm>
            <a:off x="3883376" y="1117771"/>
            <a:ext cx="9121424" cy="8202336"/>
          </a:xfrm>
          <a:prstGeom prst="rect">
            <a:avLst/>
          </a:prstGeom>
          <a:ln w="12700">
            <a:solidFill>
              <a:srgbClr val="000000"/>
            </a:solidFill>
          </a:ln>
          <a:extLst>
            <a:ext uri="{C572A759-6A51-4108-AA02-DFA0A04FC94B}">
              <ma14:wrappingTextBoxFlag xmlns:ma14="http://schemas.microsoft.com/office/mac/drawingml/2011/main" val="1"/>
            </a:ext>
          </a:extLst>
        </p:spPr>
        <p:txBody>
          <a:bodyPr lIns="65022" tIns="65022" rIns="65022" bIns="65022">
            <a:normAutofit fontScale="100000" lnSpcReduction="0"/>
          </a:bodyPr>
          <a:lstStyle/>
          <a:p>
            <a:pPr algn="l" defTabSz="1261464">
              <a:spcBef>
                <a:spcPts val="2200"/>
              </a:spcBef>
              <a:defRPr sz="1700">
                <a:solidFill>
                  <a:srgbClr val="595959"/>
                </a:solidFill>
                <a:latin typeface="News Gothic MT"/>
                <a:ea typeface="News Gothic MT"/>
                <a:cs typeface="News Gothic MT"/>
                <a:sym typeface="News Gothic MT"/>
              </a:defRPr>
            </a:pPr>
            <a:r>
              <a:t>Description</a:t>
            </a:r>
            <a:r>
              <a:rPr b="0"/>
              <a:t>: &lt;Describe the design idea in sufficient detail to support the estimated impacts and costs given below&gt;.</a:t>
            </a:r>
            <a:endParaRPr sz="2700"/>
          </a:p>
          <a:p>
            <a:pPr indent="55435" algn="l" defTabSz="1261464">
              <a:spcBef>
                <a:spcPts val="2200"/>
              </a:spcBef>
              <a:defRPr sz="1700">
                <a:solidFill>
                  <a:srgbClr val="595959"/>
                </a:solidFill>
                <a:latin typeface="News Gothic MT"/>
                <a:ea typeface="News Gothic MT"/>
                <a:cs typeface="News Gothic MT"/>
                <a:sym typeface="News Gothic MT"/>
              </a:defRPr>
            </a:pPr>
            <a:r>
              <a:t>D1</a:t>
            </a:r>
            <a:r>
              <a:rPr b="0"/>
              <a:t>: ETL Layer. Rules based highly configurable implementation of the ETL Pattern, which allows the data to be onboarded more quickly. Load and persist new data very quickly. With minimal development required. -&gt; </a:t>
            </a:r>
            <a:r>
              <a:rPr b="0" u="sng"/>
              <a:t>Business-Capability-Time-To-Market, Business Scalability</a:t>
            </a:r>
          </a:p>
          <a:p>
            <a:pPr indent="55435" algn="l" defTabSz="1261464">
              <a:spcBef>
                <a:spcPts val="2200"/>
              </a:spcBef>
              <a:defRPr sz="1700">
                <a:solidFill>
                  <a:srgbClr val="595959"/>
                </a:solidFill>
                <a:latin typeface="News Gothic MT"/>
                <a:ea typeface="News Gothic MT"/>
                <a:cs typeface="News Gothic MT"/>
                <a:sym typeface="News Gothic MT"/>
              </a:defRPr>
            </a:pPr>
            <a:r>
              <a:t>D2</a:t>
            </a:r>
            <a:r>
              <a:rPr b="0"/>
              <a:t>: high performance risk and P/L aggregation processing (Cube Building).  -&gt; </a:t>
            </a:r>
            <a:r>
              <a:rPr b="0" u="sng"/>
              <a:t>Timeliness, P/L Explanation, Risk &amp; P/L Understanding, Decision Support, Business Scalability, Responsiveness.</a:t>
            </a:r>
          </a:p>
          <a:p>
            <a:pPr indent="55435" algn="l" defTabSz="1261464">
              <a:spcBef>
                <a:spcPts val="2200"/>
              </a:spcBef>
              <a:defRPr sz="1700">
                <a:solidFill>
                  <a:srgbClr val="595959"/>
                </a:solidFill>
                <a:latin typeface="News Gothic MT"/>
                <a:ea typeface="News Gothic MT"/>
                <a:cs typeface="News Gothic MT"/>
                <a:sym typeface="News Gothic MT"/>
              </a:defRPr>
            </a:pPr>
            <a:r>
              <a:t>D3</a:t>
            </a:r>
            <a:r>
              <a:rPr b="0"/>
              <a:t>: Orbit supports BOTH Risk and P/L  -&gt; </a:t>
            </a:r>
            <a:r>
              <a:rPr b="0" u="sng"/>
              <a:t>P/L Explanation, Risk &amp; P/L Consistency,  Risk &amp; P/L Understanding, Decision Support.</a:t>
            </a:r>
          </a:p>
          <a:p>
            <a:pPr indent="55435" algn="l" defTabSz="1261464">
              <a:spcBef>
                <a:spcPts val="2200"/>
              </a:spcBef>
              <a:defRPr sz="1700">
                <a:solidFill>
                  <a:srgbClr val="595959"/>
                </a:solidFill>
                <a:latin typeface="News Gothic MT"/>
                <a:ea typeface="News Gothic MT"/>
                <a:cs typeface="News Gothic MT"/>
                <a:sym typeface="News Gothic MT"/>
              </a:defRPr>
            </a:pPr>
            <a:r>
              <a:t>D4</a:t>
            </a:r>
            <a:r>
              <a:rPr b="0"/>
              <a:t>: a flexible configurable workflow tool, which can be used to easily define new workflow processes -&gt; </a:t>
            </a:r>
            <a:r>
              <a:rPr b="0" u="sng"/>
              <a:t>Books/Records Consistency, Business Process Effectiveness, Business Capability Time to Market.</a:t>
            </a:r>
          </a:p>
          <a:p>
            <a:pPr indent="55435" algn="l" defTabSz="1261464">
              <a:spcBef>
                <a:spcPts val="2200"/>
              </a:spcBef>
              <a:defRPr sz="1700">
                <a:solidFill>
                  <a:srgbClr val="595959"/>
                </a:solidFill>
                <a:latin typeface="News Gothic MT"/>
                <a:ea typeface="News Gothic MT"/>
                <a:cs typeface="News Gothic MT"/>
                <a:sym typeface="News Gothic MT"/>
              </a:defRPr>
            </a:pPr>
            <a:r>
              <a:t>D5:</a:t>
            </a:r>
            <a:r>
              <a:rPr b="0"/>
              <a:t> a report definition language, which provides 90+% of the business logic contained with Orbit, allows a quick turnaround of new and enhanced reports with minimal regression testing and release procedure impact. -&gt; </a:t>
            </a:r>
            <a:r>
              <a:rPr b="0" u="sng"/>
              <a:t>P/L Explanation, Risk &amp; P/L Understanding, Business Capability Time to Market, Business Scalability.</a:t>
            </a:r>
          </a:p>
          <a:p>
            <a:pPr indent="55435" algn="l" defTabSz="1261464">
              <a:spcBef>
                <a:spcPts val="2200"/>
              </a:spcBef>
              <a:defRPr sz="1700">
                <a:solidFill>
                  <a:srgbClr val="595959"/>
                </a:solidFill>
                <a:latin typeface="News Gothic MT"/>
                <a:ea typeface="News Gothic MT"/>
                <a:cs typeface="News Gothic MT"/>
                <a:sym typeface="News Gothic MT"/>
              </a:defRPr>
            </a:pPr>
            <a:r>
              <a:t>D6: </a:t>
            </a:r>
            <a:r>
              <a:rPr b="0"/>
              <a:t>Orbit GUI. Utilizes an Outlook Explorer metaphor for ease of use, and the Dxx Express Grid Control, to provide high performance Cube Interrogation Capability. -&gt; </a:t>
            </a:r>
            <a:r>
              <a:rPr b="0" u="sng"/>
              <a:t>Responsiveness, People Interchangeability, Decision Support, Risk &amp; P/L Understanding.</a:t>
            </a:r>
            <a:endParaRPr sz="2700"/>
          </a:p>
          <a:p>
            <a:pPr indent="55435" algn="l" defTabSz="1261464">
              <a:spcBef>
                <a:spcPts val="2200"/>
              </a:spcBef>
              <a:defRPr sz="1700">
                <a:solidFill>
                  <a:srgbClr val="595959"/>
                </a:solidFill>
                <a:latin typeface="News Gothic MT"/>
                <a:ea typeface="News Gothic MT"/>
                <a:cs typeface="News Gothic MT"/>
                <a:sym typeface="News Gothic MT"/>
              </a:defRPr>
            </a:pPr>
            <a:r>
              <a:t>D7: </a:t>
            </a:r>
            <a:r>
              <a:rPr b="0"/>
              <a:t>downstream feeds. A configurable event-driven data export service, which is used to generate feeds .  -&gt; </a:t>
            </a:r>
            <a:r>
              <a:rPr b="0" u="sng"/>
              <a:t>Business Process Effectiveness, Business Capability Time to Market.</a:t>
            </a:r>
          </a:p>
        </p:txBody>
      </p:sp>
      <p:sp>
        <p:nvSpPr>
          <p:cNvPr id="95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2" name="Title 1"/>
          <p:cNvSpPr txBox="1"/>
          <p:nvPr>
            <p:ph type="title"/>
          </p:nvPr>
        </p:nvSpPr>
        <p:spPr>
          <a:xfrm>
            <a:off x="650238" y="234808"/>
            <a:ext cx="11704324" cy="650241"/>
          </a:xfrm>
          <a:prstGeom prst="rect">
            <a:avLst/>
          </a:prstGeom>
        </p:spPr>
        <p:txBody>
          <a:bodyPr/>
          <a:lstStyle>
            <a:lvl1pPr defTabSz="741273">
              <a:defRPr sz="3300"/>
            </a:lvl1pPr>
          </a:lstStyle>
          <a:p>
            <a:pPr/>
            <a:r>
              <a:t>Design Spec Enlarged 2 of 2</a:t>
            </a:r>
          </a:p>
        </p:txBody>
      </p:sp>
      <p:sp>
        <p:nvSpPr>
          <p:cNvPr id="953" name="Content Placeholder 9"/>
          <p:cNvSpPr txBox="1"/>
          <p:nvPr>
            <p:ph type="body" sz="half" idx="1"/>
          </p:nvPr>
        </p:nvSpPr>
        <p:spPr>
          <a:xfrm>
            <a:off x="216745" y="1029545"/>
            <a:ext cx="6177283" cy="8027938"/>
          </a:xfrm>
          <a:prstGeom prst="rect">
            <a:avLst/>
          </a:prstGeom>
          <a:ln>
            <a:solidFill>
              <a:srgbClr val="000000"/>
            </a:solidFill>
            <a:round/>
          </a:ln>
        </p:spPr>
        <p:txBody>
          <a:bodyPr/>
          <a:lstStyle/>
          <a:p>
            <a:pPr marL="0" indent="0" defTabSz="1170430">
              <a:spcBef>
                <a:spcPts val="2000"/>
              </a:spcBef>
              <a:buSzTx/>
              <a:buNone/>
              <a:defRPr b="1" sz="2100"/>
            </a:pPr>
            <a:r>
              <a:t>==== Priority &amp; Risk Management =</a:t>
            </a:r>
            <a:r>
              <a:rPr b="0"/>
              <a:t>=======</a:t>
            </a:r>
          </a:p>
          <a:p>
            <a:pPr marL="0" indent="0" defTabSz="1170430">
              <a:spcBef>
                <a:spcPts val="2000"/>
              </a:spcBef>
              <a:buSzTx/>
              <a:buNone/>
              <a:defRPr b="1" sz="2100"/>
            </a:pPr>
            <a:r>
              <a:t>Assumptions</a:t>
            </a:r>
            <a:r>
              <a:rPr b="0" i="1"/>
              <a:t>: &lt;Any assumptions that have been made&gt;.</a:t>
            </a:r>
            <a:endParaRPr i="1"/>
          </a:p>
          <a:p>
            <a:pPr marL="0" indent="51433" defTabSz="1170430">
              <a:spcBef>
                <a:spcPts val="2000"/>
              </a:spcBef>
              <a:buSzTx/>
              <a:buNone/>
              <a:defRPr sz="1600"/>
            </a:pPr>
            <a:r>
              <a:t>A1: </a:t>
            </a:r>
            <a:r>
              <a:rPr b="1"/>
              <a:t>FCCP is assumed to be a part of Orbit.</a:t>
            </a:r>
            <a:r>
              <a:t> FCxx does not currently exist and is Dec 20xx 6 months into Requirements Spec.   &lt;- Picked up by TsG from dec 2 discussions AH MA JH EC.</a:t>
            </a:r>
          </a:p>
          <a:p>
            <a:pPr lvl="1" marL="0" indent="462915" defTabSz="1170430">
              <a:spcBef>
                <a:spcPts val="700"/>
              </a:spcBef>
              <a:buSzTx/>
              <a:buNone/>
              <a:defRPr sz="1600"/>
            </a:pPr>
            <a:r>
              <a:t>Consequence: FCxx must be a part of the impact estimation and costs rating.</a:t>
            </a:r>
            <a:endParaRPr sz="2100"/>
          </a:p>
          <a:p>
            <a:pPr marL="0" indent="51433" defTabSz="1170430">
              <a:spcBef>
                <a:spcPts val="2000"/>
              </a:spcBef>
              <a:buSzTx/>
              <a:buNone/>
              <a:defRPr sz="1600"/>
            </a:pPr>
            <a:r>
              <a:t>A2: </a:t>
            </a:r>
            <a:r>
              <a:rPr b="1"/>
              <a:t>Costs</a:t>
            </a:r>
            <a:r>
              <a:t>, the development costs will not be different. All will base on a budget of say $ nn mm and 3 years. The ops costs may differ slightly, like $n mm for hardware. MA AH 3 dec</a:t>
            </a:r>
          </a:p>
          <a:p>
            <a:pPr marL="0" indent="51433" defTabSz="1170430">
              <a:spcBef>
                <a:spcPts val="2000"/>
              </a:spcBef>
              <a:buSzTx/>
              <a:buNone/>
              <a:defRPr sz="1600"/>
            </a:pPr>
            <a:r>
              <a:t>A3:Boss X will continue to own Orbit. TSG DEC 2 </a:t>
            </a:r>
          </a:p>
          <a:p>
            <a:pPr marL="0" indent="51433" defTabSz="1170430">
              <a:spcBef>
                <a:spcPts val="2000"/>
              </a:spcBef>
              <a:buSzTx/>
              <a:buNone/>
              <a:defRPr sz="1600"/>
            </a:pPr>
            <a:r>
              <a:t>A4: the schedule, 3 years, will constrained to a scope we can in fact deliver, OR we will be given additional budget. If not “I would have a problem”  &lt;- BB</a:t>
            </a:r>
          </a:p>
          <a:p>
            <a:pPr marL="0" indent="51433" defTabSz="1170430">
              <a:spcBef>
                <a:spcPts val="2000"/>
              </a:spcBef>
              <a:buSzTx/>
              <a:buNone/>
              <a:defRPr sz="1600"/>
            </a:pPr>
            <a:r>
              <a:t>A5: the cost of expanding Orbit will not be prohibitive. &lt;- BB 2 dec</a:t>
            </a:r>
          </a:p>
          <a:p>
            <a:pPr marL="0" indent="51433" defTabSz="1170430">
              <a:spcBef>
                <a:spcPts val="2000"/>
              </a:spcBef>
              <a:buSzTx/>
              <a:buNone/>
              <a:defRPr sz="1600"/>
            </a:pPr>
            <a:r>
              <a:t>A6: we have made the assumption that we can integrate Oribit with PX+ in a sensible way, even in the short term &lt;- BB</a:t>
            </a:r>
          </a:p>
          <a:p>
            <a:pPr marL="0" indent="0" defTabSz="1170430">
              <a:spcBef>
                <a:spcPts val="2000"/>
              </a:spcBef>
              <a:buSzTx/>
              <a:buNone/>
              <a:defRPr b="1" sz="1400"/>
            </a:pPr>
            <a:r>
              <a:t>Dependencies</a:t>
            </a:r>
            <a:r>
              <a:rPr b="0"/>
              <a:t>: </a:t>
            </a:r>
            <a:r>
              <a:rPr b="0" i="1"/>
              <a:t>&lt;State any dependencies for this design idea&gt;.</a:t>
            </a:r>
            <a:endParaRPr i="1"/>
          </a:p>
          <a:p>
            <a:pPr lvl="1" marL="0" indent="411479" defTabSz="1170430">
              <a:spcBef>
                <a:spcPts val="700"/>
              </a:spcBef>
              <a:buSzTx/>
              <a:buNone/>
              <a:defRPr sz="1400"/>
            </a:pPr>
            <a:r>
              <a:t>D1: FCxx replaces Px+ in time. ? tsg 2.12</a:t>
            </a:r>
          </a:p>
        </p:txBody>
      </p:sp>
      <p:sp>
        <p:nvSpPr>
          <p:cNvPr id="954" name="Content Placeholder 10"/>
          <p:cNvSpPr/>
          <p:nvPr/>
        </p:nvSpPr>
        <p:spPr>
          <a:xfrm>
            <a:off x="6394025" y="1029545"/>
            <a:ext cx="6610776" cy="8724057"/>
          </a:xfrm>
          <a:prstGeom prst="rect">
            <a:avLst/>
          </a:prstGeom>
          <a:ln w="12700">
            <a:solidFill>
              <a:srgbClr val="000000"/>
            </a:solidFill>
          </a:ln>
          <a:extLst>
            <a:ext uri="{C572A759-6A51-4108-AA02-DFA0A04FC94B}">
              <ma14:wrappingTextBoxFlag xmlns:ma14="http://schemas.microsoft.com/office/mac/drawingml/2011/main" val="1"/>
            </a:ext>
          </a:extLst>
        </p:spPr>
        <p:txBody>
          <a:bodyPr lIns="65022" tIns="65022" rIns="65022" bIns="65022">
            <a:normAutofit fontScale="100000" lnSpcReduction="0"/>
          </a:bodyPr>
          <a:lstStyle/>
          <a:p>
            <a:pPr algn="l" defTabSz="1131416">
              <a:spcBef>
                <a:spcPts val="1900"/>
              </a:spcBef>
              <a:defRPr sz="1500">
                <a:solidFill>
                  <a:srgbClr val="595959"/>
                </a:solidFill>
                <a:latin typeface="News Gothic MT"/>
                <a:ea typeface="News Gothic MT"/>
                <a:cs typeface="News Gothic MT"/>
                <a:sym typeface="News Gothic MT"/>
              </a:defRPr>
            </a:pPr>
            <a:r>
              <a:t>   Risks</a:t>
            </a:r>
            <a:r>
              <a:rPr b="0" i="1"/>
              <a:t>: &lt;Name or refer to tags of any factors,    which could threaten your estimated impacts&gt;.</a:t>
            </a:r>
          </a:p>
          <a:p>
            <a:pPr indent="49719" algn="l" defTabSz="1131416">
              <a:spcBef>
                <a:spcPts val="1900"/>
              </a:spcBef>
              <a:defRPr b="0" sz="1500">
                <a:solidFill>
                  <a:srgbClr val="595959"/>
                </a:solidFill>
                <a:latin typeface="News Gothic MT"/>
                <a:ea typeface="News Gothic MT"/>
                <a:cs typeface="News Gothic MT"/>
                <a:sym typeface="News Gothic MT"/>
              </a:defRPr>
            </a:pPr>
            <a:r>
              <a:t>R1. FCxx is delayed. Mitigation: continue to use Pxx&lt;- tsg 2.12</a:t>
            </a:r>
          </a:p>
          <a:p>
            <a:pPr indent="49719" algn="l" defTabSz="1131416">
              <a:spcBef>
                <a:spcPts val="1900"/>
              </a:spcBef>
              <a:defRPr b="0" sz="1500">
                <a:solidFill>
                  <a:srgbClr val="595959"/>
                </a:solidFill>
                <a:latin typeface="News Gothic MT"/>
                <a:ea typeface="News Gothic MT"/>
                <a:cs typeface="News Gothic MT"/>
                <a:sym typeface="News Gothic MT"/>
              </a:defRPr>
            </a:pPr>
            <a:r>
              <a:t>R2: the technical </a:t>
            </a:r>
            <a:r>
              <a:rPr b="1"/>
              <a:t>integration</a:t>
            </a:r>
            <a:r>
              <a:t> of Px+ is not as easy as thought &amp; we must redevelop Oribit</a:t>
            </a:r>
          </a:p>
          <a:p>
            <a:pPr indent="49719" algn="l" defTabSz="1131416">
              <a:spcBef>
                <a:spcPts val="1900"/>
              </a:spcBef>
              <a:defRPr b="0" sz="1500">
                <a:solidFill>
                  <a:srgbClr val="595959"/>
                </a:solidFill>
                <a:latin typeface="News Gothic MT"/>
                <a:ea typeface="News Gothic MT"/>
                <a:cs typeface="News Gothic MT"/>
                <a:sym typeface="News Gothic MT"/>
              </a:defRPr>
            </a:pPr>
            <a:r>
              <a:t>R3: the and or scalability and cost of </a:t>
            </a:r>
            <a:r>
              <a:rPr b="1"/>
              <a:t>coherence</a:t>
            </a:r>
            <a:r>
              <a:t> will not allow us to meet the delivery.</a:t>
            </a:r>
          </a:p>
          <a:p>
            <a:pPr indent="49719" algn="l" defTabSz="1131416">
              <a:spcBef>
                <a:spcPts val="1900"/>
              </a:spcBef>
              <a:defRPr b="0" sz="1500">
                <a:solidFill>
                  <a:srgbClr val="595959"/>
                </a:solidFill>
                <a:latin typeface="News Gothic MT"/>
                <a:ea typeface="News Gothic MT"/>
                <a:cs typeface="News Gothic MT"/>
                <a:sym typeface="News Gothic MT"/>
              </a:defRPr>
            </a:pPr>
            <a:r>
              <a:t>R4: </a:t>
            </a:r>
            <a:r>
              <a:rPr b="1"/>
              <a:t>scalability</a:t>
            </a:r>
            <a:r>
              <a:t> of Orbit team and infrastructure, first year especially &lt;- BB. People, environments, etc.</a:t>
            </a:r>
          </a:p>
          <a:p>
            <a:pPr indent="49719" algn="l" defTabSz="1131416">
              <a:spcBef>
                <a:spcPts val="1900"/>
              </a:spcBef>
              <a:defRPr b="0" sz="1500">
                <a:solidFill>
                  <a:srgbClr val="595959"/>
                </a:solidFill>
                <a:latin typeface="News Gothic MT"/>
                <a:ea typeface="News Gothic MT"/>
                <a:cs typeface="News Gothic MT"/>
                <a:sym typeface="News Gothic MT"/>
              </a:defRPr>
            </a:pPr>
            <a:r>
              <a:t>R5: re Cross Desk reporting Requirement, major impact on technical design. </a:t>
            </a:r>
            <a:r>
              <a:rPr b="1"/>
              <a:t>Solution not currently known</a:t>
            </a:r>
            <a:r>
              <a:t>. Risk no solution allowing us to report all P/L</a:t>
            </a:r>
          </a:p>
          <a:p>
            <a:pPr algn="l" defTabSz="1131416">
              <a:spcBef>
                <a:spcPts val="1900"/>
              </a:spcBef>
              <a:defRPr b="0" sz="1500">
                <a:solidFill>
                  <a:srgbClr val="595959"/>
                </a:solidFill>
                <a:latin typeface="News Gothic MT"/>
                <a:ea typeface="News Gothic MT"/>
                <a:cs typeface="News Gothic MT"/>
                <a:sym typeface="News Gothic MT"/>
              </a:defRPr>
            </a:pPr>
            <a:r>
              <a:t> </a:t>
            </a:r>
            <a:r>
              <a:rPr b="1"/>
              <a:t>Issues</a:t>
            </a:r>
            <a:r>
              <a:rPr i="1"/>
              <a:t>: &lt;Unresolved concerns or problems in the specification or the system&gt;.</a:t>
            </a:r>
          </a:p>
          <a:p>
            <a:pPr indent="49719" algn="l" defTabSz="1131416">
              <a:spcBef>
                <a:spcPts val="1900"/>
              </a:spcBef>
              <a:defRPr b="0" sz="1500">
                <a:solidFill>
                  <a:srgbClr val="595959"/>
                </a:solidFill>
                <a:latin typeface="News Gothic MT"/>
                <a:ea typeface="News Gothic MT"/>
                <a:cs typeface="News Gothic MT"/>
                <a:sym typeface="News Gothic MT"/>
              </a:defRPr>
            </a:pPr>
            <a:r>
              <a:t>I1: Do we need to put the fact that we own Orbit into the objectives (Ownership). MA said, other agreed this is a huge differentiator. Dec 2.</a:t>
            </a:r>
          </a:p>
          <a:p>
            <a:pPr indent="49719" algn="l" defTabSz="1131416">
              <a:spcBef>
                <a:spcPts val="1900"/>
              </a:spcBef>
              <a:defRPr b="0" sz="1500">
                <a:solidFill>
                  <a:srgbClr val="595959"/>
                </a:solidFill>
                <a:latin typeface="News Gothic MT"/>
                <a:ea typeface="News Gothic MT"/>
                <a:cs typeface="News Gothic MT"/>
                <a:sym typeface="News Gothic MT"/>
              </a:defRPr>
            </a:pPr>
            <a:r>
              <a:t>I2: what are the time scales and scope now? Unclear now BB</a:t>
            </a:r>
          </a:p>
          <a:p>
            <a:pPr indent="49719" algn="l" defTabSz="1131416">
              <a:spcBef>
                <a:spcPts val="1900"/>
              </a:spcBef>
              <a:defRPr b="0" sz="1500">
                <a:solidFill>
                  <a:srgbClr val="595959"/>
                </a:solidFill>
                <a:latin typeface="News Gothic MT"/>
                <a:ea typeface="News Gothic MT"/>
                <a:cs typeface="News Gothic MT"/>
                <a:sym typeface="News Gothic MT"/>
              </a:defRPr>
            </a:pPr>
            <a:r>
              <a:t>I3: what will the success factors be? We don’t know what we are actually being asked to do. BB 2 dec 20xx</a:t>
            </a:r>
          </a:p>
          <a:p>
            <a:pPr indent="49719" algn="l" defTabSz="1131416">
              <a:spcBef>
                <a:spcPts val="1900"/>
              </a:spcBef>
              <a:defRPr b="0" sz="1500">
                <a:solidFill>
                  <a:srgbClr val="595959"/>
                </a:solidFill>
                <a:latin typeface="News Gothic MT"/>
                <a:ea typeface="News Gothic MT"/>
                <a:cs typeface="News Gothic MT"/>
                <a:sym typeface="News Gothic MT"/>
              </a:defRPr>
            </a:pPr>
            <a:r>
              <a:t>I4: for the business other than flow options, there is still a lack of clarity as to what the requirements are and how they might differ from Extra and Flow Options. BB</a:t>
            </a:r>
          </a:p>
          <a:p>
            <a:pPr indent="49719" algn="l" defTabSz="1131416">
              <a:spcBef>
                <a:spcPts val="1900"/>
              </a:spcBef>
              <a:defRPr b="0" sz="1500">
                <a:solidFill>
                  <a:srgbClr val="595959"/>
                </a:solidFill>
                <a:latin typeface="News Gothic MT"/>
                <a:ea typeface="News Gothic MT"/>
                <a:cs typeface="News Gothic MT"/>
                <a:sym typeface="News Gothic MT"/>
              </a:defRPr>
            </a:pPr>
            <a:r>
              <a:t>I5: the degree to which this option will be seen to be useful without Intra Day. BB 2 dec </a:t>
            </a:r>
          </a:p>
        </p:txBody>
      </p:sp>
      <p:sp>
        <p:nvSpPr>
          <p:cNvPr id="95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7" name="Wednesday: Build Impact Estimation Table"/>
          <p:cNvSpPr txBox="1"/>
          <p:nvPr>
            <p:ph type="title"/>
          </p:nvPr>
        </p:nvSpPr>
        <p:spPr>
          <a:xfrm>
            <a:off x="650238" y="390596"/>
            <a:ext cx="11704324" cy="1625601"/>
          </a:xfrm>
          <a:prstGeom prst="rect">
            <a:avLst/>
          </a:prstGeom>
        </p:spPr>
        <p:txBody>
          <a:bodyPr/>
          <a:lstStyle>
            <a:lvl1pPr>
              <a:defRPr sz="4400"/>
            </a:lvl1pPr>
          </a:lstStyle>
          <a:p>
            <a:pPr/>
            <a:r>
              <a:t> Wednesday: Build Impact Estimation Table</a:t>
            </a:r>
          </a:p>
        </p:txBody>
      </p:sp>
      <p:grpSp>
        <p:nvGrpSpPr>
          <p:cNvPr id="994" name="Group"/>
          <p:cNvGrpSpPr/>
          <p:nvPr/>
        </p:nvGrpSpPr>
        <p:grpSpPr>
          <a:xfrm>
            <a:off x="3153438" y="2265821"/>
            <a:ext cx="6697926" cy="6318995"/>
            <a:chOff x="0" y="0"/>
            <a:chExt cx="6697924" cy="6318993"/>
          </a:xfrm>
        </p:grpSpPr>
        <p:grpSp>
          <p:nvGrpSpPr>
            <p:cNvPr id="960" name="Group"/>
            <p:cNvGrpSpPr/>
            <p:nvPr/>
          </p:nvGrpSpPr>
          <p:grpSpPr>
            <a:xfrm>
              <a:off x="2771451" y="-1"/>
              <a:ext cx="1155021" cy="828547"/>
              <a:chOff x="0" y="0"/>
              <a:chExt cx="1155020" cy="828546"/>
            </a:xfrm>
          </p:grpSpPr>
          <p:sp>
            <p:nvSpPr>
              <p:cNvPr id="958" name="Rounded Rectangle"/>
              <p:cNvSpPr/>
              <p:nvPr/>
            </p:nvSpPr>
            <p:spPr>
              <a:xfrm>
                <a:off x="0" y="10018"/>
                <a:ext cx="1155021" cy="808517"/>
              </a:xfrm>
              <a:prstGeom prst="roundRect">
                <a:avLst>
                  <a:gd name="adj" fmla="val 20000"/>
                </a:avLst>
              </a:prstGeom>
              <a:gradFill flip="none" rotWithShape="1">
                <a:gsLst>
                  <a:gs pos="0">
                    <a:srgbClr val="3A5E8A"/>
                  </a:gs>
                  <a:gs pos="100000">
                    <a:srgbClr val="3A5E8A"/>
                  </a:gs>
                </a:gsLst>
                <a:lin ang="16200000" scaled="0"/>
              </a:gradFill>
              <a:ln w="12700" cap="flat">
                <a:noFill/>
                <a:miter lim="400000"/>
                <a:tailEnd type="triangle" w="med" len="me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1300480">
                  <a:defRPr b="0" sz="1200">
                    <a:solidFill>
                      <a:srgbClr val="FF0000"/>
                    </a:solidFill>
                    <a:latin typeface="Arial Black"/>
                    <a:ea typeface="Arial Black"/>
                    <a:cs typeface="Arial Black"/>
                    <a:sym typeface="Arial Black"/>
                  </a:defRPr>
                </a:pPr>
              </a:p>
            </p:txBody>
          </p:sp>
          <p:sp>
            <p:nvSpPr>
              <p:cNvPr id="959" name="3.1 Insert tags of  Goals on left column, with Past &lt;-&gt; Goal numbers"/>
              <p:cNvSpPr txBox="1"/>
              <p:nvPr/>
            </p:nvSpPr>
            <p:spPr>
              <a:xfrm>
                <a:off x="47350" y="0"/>
                <a:ext cx="1060320" cy="8285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defTabSz="1300480">
                  <a:defRPr b="0" sz="800">
                    <a:solidFill>
                      <a:srgbClr val="41EEFF"/>
                    </a:solidFill>
                    <a:latin typeface="Arial Black"/>
                    <a:ea typeface="Arial Black"/>
                    <a:cs typeface="Arial Black"/>
                    <a:sym typeface="Arial Black"/>
                  </a:defRPr>
                </a:lvl1pPr>
              </a:lstStyle>
              <a:p>
                <a:pPr/>
                <a:r>
                  <a:t>3.1 Insert tags of  Goals on left column, with Past &lt;-&gt; Goal numbers</a:t>
                </a:r>
              </a:p>
            </p:txBody>
          </p:sp>
        </p:grpSp>
        <p:sp>
          <p:nvSpPr>
            <p:cNvPr id="961" name="Line"/>
            <p:cNvSpPr/>
            <p:nvPr/>
          </p:nvSpPr>
          <p:spPr>
            <a:xfrm>
              <a:off x="4027757" y="497397"/>
              <a:ext cx="458353" cy="1568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392" y="5382"/>
                    <a:pt x="14625" y="12630"/>
                    <a:pt x="21600" y="21600"/>
                  </a:cubicBezTo>
                </a:path>
              </a:pathLst>
            </a:custGeom>
            <a:noFill/>
            <a:ln w="12700" cap="flat">
              <a:solidFill>
                <a:srgbClr val="4B7BB4"/>
              </a:solidFill>
              <a:prstDash val="solid"/>
              <a:round/>
              <a:tailEnd type="triangle" w="med" len="med"/>
            </a:ln>
            <a:effectLst/>
          </p:spPr>
          <p:txBody>
            <a:bodyPr wrap="square" lIns="50800" tIns="50800" rIns="50800" bIns="50800" numCol="1" anchor="ctr">
              <a:noAutofit/>
            </a:bodyPr>
            <a:lstStyle/>
            <a:p>
              <a:pPr algn="l" defTabSz="650240">
                <a:defRPr b="0">
                  <a:latin typeface="Calibri"/>
                  <a:ea typeface="Calibri"/>
                  <a:cs typeface="Calibri"/>
                  <a:sym typeface="Calibri"/>
                </a:defRPr>
              </a:pPr>
            </a:p>
          </p:txBody>
        </p:sp>
        <p:grpSp>
          <p:nvGrpSpPr>
            <p:cNvPr id="964" name="Group"/>
            <p:cNvGrpSpPr/>
            <p:nvPr/>
          </p:nvGrpSpPr>
          <p:grpSpPr>
            <a:xfrm>
              <a:off x="4580389" y="668417"/>
              <a:ext cx="1155021" cy="808517"/>
              <a:chOff x="0" y="0"/>
              <a:chExt cx="1155020" cy="808516"/>
            </a:xfrm>
          </p:grpSpPr>
          <p:sp>
            <p:nvSpPr>
              <p:cNvPr id="962" name="Rounded Rectangle"/>
              <p:cNvSpPr/>
              <p:nvPr/>
            </p:nvSpPr>
            <p:spPr>
              <a:xfrm>
                <a:off x="0" y="-1"/>
                <a:ext cx="1155021" cy="808518"/>
              </a:xfrm>
              <a:prstGeom prst="roundRect">
                <a:avLst>
                  <a:gd name="adj" fmla="val 20000"/>
                </a:avLst>
              </a:prstGeom>
              <a:gradFill flip="none" rotWithShape="1">
                <a:gsLst>
                  <a:gs pos="0">
                    <a:srgbClr val="B9C6DE"/>
                  </a:gs>
                  <a:gs pos="100000">
                    <a:srgbClr val="B9C6DE"/>
                  </a:gs>
                </a:gsLst>
                <a:lin ang="16200000" scaled="0"/>
              </a:gradFill>
              <a:ln w="12700" cap="flat">
                <a:noFill/>
                <a:miter lim="400000"/>
                <a:tailEnd type="triangle" w="med" len="me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1300480">
                  <a:defRPr b="0" sz="1200">
                    <a:solidFill>
                      <a:srgbClr val="FF0000"/>
                    </a:solidFill>
                    <a:latin typeface="Arial Black"/>
                    <a:ea typeface="Arial Black"/>
                    <a:cs typeface="Arial Black"/>
                    <a:sym typeface="Arial Black"/>
                  </a:defRPr>
                </a:pPr>
              </a:p>
            </p:txBody>
          </p:sp>
          <p:sp>
            <p:nvSpPr>
              <p:cNvPr id="963" name="3.2 Insert Tags of Strategies across top row"/>
              <p:cNvSpPr txBox="1"/>
              <p:nvPr/>
            </p:nvSpPr>
            <p:spPr>
              <a:xfrm>
                <a:off x="47350" y="129683"/>
                <a:ext cx="1060320" cy="5491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defTabSz="1300480">
                  <a:defRPr b="0" sz="800">
                    <a:solidFill>
                      <a:srgbClr val="FF0000"/>
                    </a:solidFill>
                    <a:latin typeface="Arial Black"/>
                    <a:ea typeface="Arial Black"/>
                    <a:cs typeface="Arial Black"/>
                    <a:sym typeface="Arial Black"/>
                  </a:defRPr>
                </a:lvl1pPr>
              </a:lstStyle>
              <a:p>
                <a:pPr/>
                <a:r>
                  <a:t>3.2 Insert Tags of Strategies across top row</a:t>
                </a:r>
              </a:p>
            </p:txBody>
          </p:sp>
        </p:grpSp>
        <p:sp>
          <p:nvSpPr>
            <p:cNvPr id="965" name="Line"/>
            <p:cNvSpPr/>
            <p:nvPr/>
          </p:nvSpPr>
          <p:spPr>
            <a:xfrm>
              <a:off x="5640194" y="1594677"/>
              <a:ext cx="327023" cy="6027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8795" y="6696"/>
                    <a:pt x="16041" y="13942"/>
                    <a:pt x="21600" y="21600"/>
                  </a:cubicBezTo>
                </a:path>
              </a:pathLst>
            </a:custGeom>
            <a:noFill/>
            <a:ln w="12700" cap="flat">
              <a:solidFill>
                <a:srgbClr val="C0CCE1"/>
              </a:solidFill>
              <a:prstDash val="solid"/>
              <a:round/>
              <a:tailEnd type="triangle" w="med" len="med"/>
            </a:ln>
            <a:effectLst/>
          </p:spPr>
          <p:txBody>
            <a:bodyPr wrap="square" lIns="50800" tIns="50800" rIns="50800" bIns="50800" numCol="1" anchor="ctr">
              <a:noAutofit/>
            </a:bodyPr>
            <a:lstStyle/>
            <a:p>
              <a:pPr algn="l" defTabSz="650240">
                <a:defRPr b="0">
                  <a:latin typeface="Calibri"/>
                  <a:ea typeface="Calibri"/>
                  <a:cs typeface="Calibri"/>
                  <a:sym typeface="Calibri"/>
                </a:defRPr>
              </a:pPr>
            </a:p>
          </p:txBody>
        </p:sp>
        <p:grpSp>
          <p:nvGrpSpPr>
            <p:cNvPr id="968" name="Group"/>
            <p:cNvGrpSpPr/>
            <p:nvPr/>
          </p:nvGrpSpPr>
          <p:grpSpPr>
            <a:xfrm>
              <a:off x="5542903" y="2335542"/>
              <a:ext cx="1155022" cy="808518"/>
              <a:chOff x="0" y="0"/>
              <a:chExt cx="1155020" cy="808516"/>
            </a:xfrm>
          </p:grpSpPr>
          <p:sp>
            <p:nvSpPr>
              <p:cNvPr id="966" name="Rounded Rectangle"/>
              <p:cNvSpPr/>
              <p:nvPr/>
            </p:nvSpPr>
            <p:spPr>
              <a:xfrm>
                <a:off x="0" y="-1"/>
                <a:ext cx="1155021" cy="808518"/>
              </a:xfrm>
              <a:prstGeom prst="roundRect">
                <a:avLst>
                  <a:gd name="adj" fmla="val 20000"/>
                </a:avLst>
              </a:prstGeom>
              <a:gradFill flip="none" rotWithShape="1">
                <a:gsLst>
                  <a:gs pos="0">
                    <a:srgbClr val="3A5E8A"/>
                  </a:gs>
                  <a:gs pos="100000">
                    <a:srgbClr val="3A5E8A"/>
                  </a:gs>
                </a:gsLst>
                <a:lin ang="16200000" scaled="0"/>
              </a:gradFill>
              <a:ln w="12700" cap="flat">
                <a:noFill/>
                <a:miter lim="400000"/>
                <a:tailEnd type="triangle" w="med" len="me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1300480">
                  <a:defRPr b="0" sz="1200">
                    <a:solidFill>
                      <a:srgbClr val="FFFFFF"/>
                    </a:solidFill>
                    <a:latin typeface="Calibri"/>
                    <a:ea typeface="Calibri"/>
                    <a:cs typeface="Calibri"/>
                    <a:sym typeface="Calibri"/>
                  </a:defRPr>
                </a:pPr>
              </a:p>
            </p:txBody>
          </p:sp>
          <p:sp>
            <p:nvSpPr>
              <p:cNvPr id="967" name="3.3 Estimate % (and or real units of impact) for each G:S intersection"/>
              <p:cNvSpPr txBox="1"/>
              <p:nvPr/>
            </p:nvSpPr>
            <p:spPr>
              <a:xfrm>
                <a:off x="47350" y="85233"/>
                <a:ext cx="1060320" cy="6380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defTabSz="1300480">
                  <a:defRPr b="0" sz="700">
                    <a:solidFill>
                      <a:srgbClr val="2EFFD8"/>
                    </a:solidFill>
                    <a:latin typeface="Arial Black"/>
                    <a:ea typeface="Arial Black"/>
                    <a:cs typeface="Arial Black"/>
                    <a:sym typeface="Arial Black"/>
                  </a:defRPr>
                </a:lvl1pPr>
              </a:lstStyle>
              <a:p>
                <a:pPr/>
                <a:r>
                  <a:t>3.3 Estimate % (and or real units of impact) for each G:S intersection</a:t>
                </a:r>
              </a:p>
            </p:txBody>
          </p:sp>
        </p:grpSp>
        <p:sp>
          <p:nvSpPr>
            <p:cNvPr id="969" name="Line"/>
            <p:cNvSpPr/>
            <p:nvPr/>
          </p:nvSpPr>
          <p:spPr>
            <a:xfrm>
              <a:off x="6032880" y="3310302"/>
              <a:ext cx="128987" cy="7637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335" y="7333"/>
                    <a:pt x="13047" y="14599"/>
                    <a:pt x="0" y="21600"/>
                  </a:cubicBezTo>
                </a:path>
              </a:pathLst>
            </a:custGeom>
            <a:noFill/>
            <a:ln w="12700" cap="flat">
              <a:solidFill>
                <a:srgbClr val="4B7BB4"/>
              </a:solidFill>
              <a:prstDash val="solid"/>
              <a:round/>
              <a:tailEnd type="triangle" w="med" len="med"/>
            </a:ln>
            <a:effectLst/>
          </p:spPr>
          <p:txBody>
            <a:bodyPr wrap="square" lIns="50800" tIns="50800" rIns="50800" bIns="50800" numCol="1" anchor="ctr">
              <a:noAutofit/>
            </a:bodyPr>
            <a:lstStyle/>
            <a:p>
              <a:pPr algn="l" defTabSz="650240">
                <a:defRPr b="0">
                  <a:latin typeface="Calibri"/>
                  <a:ea typeface="Calibri"/>
                  <a:cs typeface="Calibri"/>
                  <a:sym typeface="Calibri"/>
                </a:defRPr>
              </a:pPr>
            </a:p>
          </p:txBody>
        </p:sp>
        <p:grpSp>
          <p:nvGrpSpPr>
            <p:cNvPr id="972" name="Group"/>
            <p:cNvGrpSpPr/>
            <p:nvPr/>
          </p:nvGrpSpPr>
          <p:grpSpPr>
            <a:xfrm>
              <a:off x="5208625" y="4231328"/>
              <a:ext cx="1285047" cy="808517"/>
              <a:chOff x="0" y="0"/>
              <a:chExt cx="1285046" cy="808516"/>
            </a:xfrm>
          </p:grpSpPr>
          <p:sp>
            <p:nvSpPr>
              <p:cNvPr id="970" name="Rounded Rectangle"/>
              <p:cNvSpPr/>
              <p:nvPr/>
            </p:nvSpPr>
            <p:spPr>
              <a:xfrm>
                <a:off x="-1" y="-1"/>
                <a:ext cx="1155022" cy="808518"/>
              </a:xfrm>
              <a:prstGeom prst="roundRect">
                <a:avLst>
                  <a:gd name="adj" fmla="val 20000"/>
                </a:avLst>
              </a:prstGeom>
              <a:gradFill flip="none" rotWithShape="1">
                <a:gsLst>
                  <a:gs pos="0">
                    <a:srgbClr val="B9C6DE"/>
                  </a:gs>
                  <a:gs pos="100000">
                    <a:srgbClr val="B9C6DE"/>
                  </a:gs>
                </a:gsLst>
                <a:lin ang="16200000" scaled="0"/>
              </a:gradFill>
              <a:ln w="12700" cap="flat">
                <a:noFill/>
                <a:miter lim="400000"/>
                <a:tailEnd type="triangle" w="med" len="me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1300480">
                  <a:defRPr b="0" sz="1200">
                    <a:solidFill>
                      <a:srgbClr val="FF0000"/>
                    </a:solidFill>
                    <a:latin typeface="Arial Black"/>
                    <a:ea typeface="Arial Black"/>
                    <a:cs typeface="Arial Black"/>
                    <a:sym typeface="Arial Black"/>
                  </a:defRPr>
                </a:pPr>
              </a:p>
            </p:txBody>
          </p:sp>
          <p:sp>
            <p:nvSpPr>
              <p:cNvPr id="971" name="3.4 Estimate ± Uncertainty for each"/>
              <p:cNvSpPr txBox="1"/>
              <p:nvPr/>
            </p:nvSpPr>
            <p:spPr>
              <a:xfrm>
                <a:off x="47350" y="53482"/>
                <a:ext cx="1237697" cy="7015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defTabSz="1300480">
                  <a:defRPr b="0" sz="1100">
                    <a:solidFill>
                      <a:srgbClr val="FF0000"/>
                    </a:solidFill>
                    <a:latin typeface="Arial Black"/>
                    <a:ea typeface="Arial Black"/>
                    <a:cs typeface="Arial Black"/>
                    <a:sym typeface="Arial Black"/>
                  </a:defRPr>
                </a:lvl1pPr>
              </a:lstStyle>
              <a:p>
                <a:pPr/>
                <a:r>
                  <a:t>3.4 Estimate ± Uncertainty for each</a:t>
                </a:r>
              </a:p>
            </p:txBody>
          </p:sp>
        </p:grpSp>
        <p:sp>
          <p:nvSpPr>
            <p:cNvPr id="973" name="Line"/>
            <p:cNvSpPr/>
            <p:nvPr/>
          </p:nvSpPr>
          <p:spPr>
            <a:xfrm>
              <a:off x="4990581" y="5132500"/>
              <a:ext cx="430472" cy="3814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076" y="8011"/>
                    <a:pt x="7845" y="15256"/>
                    <a:pt x="0" y="21600"/>
                  </a:cubicBezTo>
                </a:path>
              </a:pathLst>
            </a:custGeom>
            <a:noFill/>
            <a:ln w="12700" cap="flat">
              <a:solidFill>
                <a:srgbClr val="C0CCE1"/>
              </a:solidFill>
              <a:prstDash val="solid"/>
              <a:round/>
              <a:tailEnd type="triangle" w="med" len="med"/>
            </a:ln>
            <a:effectLst/>
          </p:spPr>
          <p:txBody>
            <a:bodyPr wrap="square" lIns="50800" tIns="50800" rIns="50800" bIns="50800" numCol="1" anchor="ctr">
              <a:noAutofit/>
            </a:bodyPr>
            <a:lstStyle/>
            <a:p>
              <a:pPr algn="l" defTabSz="650240">
                <a:defRPr b="0">
                  <a:latin typeface="Calibri"/>
                  <a:ea typeface="Calibri"/>
                  <a:cs typeface="Calibri"/>
                  <a:sym typeface="Calibri"/>
                </a:defRPr>
              </a:pPr>
            </a:p>
          </p:txBody>
        </p:sp>
        <p:grpSp>
          <p:nvGrpSpPr>
            <p:cNvPr id="976" name="Group"/>
            <p:cNvGrpSpPr/>
            <p:nvPr/>
          </p:nvGrpSpPr>
          <p:grpSpPr>
            <a:xfrm>
              <a:off x="3733967" y="5426947"/>
              <a:ext cx="1155022" cy="892047"/>
              <a:chOff x="0" y="0"/>
              <a:chExt cx="1155020" cy="892046"/>
            </a:xfrm>
          </p:grpSpPr>
          <p:sp>
            <p:nvSpPr>
              <p:cNvPr id="974" name="Rounded Rectangle"/>
              <p:cNvSpPr/>
              <p:nvPr/>
            </p:nvSpPr>
            <p:spPr>
              <a:xfrm>
                <a:off x="0" y="41767"/>
                <a:ext cx="1155021" cy="808517"/>
              </a:xfrm>
              <a:prstGeom prst="roundRect">
                <a:avLst>
                  <a:gd name="adj" fmla="val 20000"/>
                </a:avLst>
              </a:prstGeom>
              <a:gradFill flip="none" rotWithShape="1">
                <a:gsLst>
                  <a:gs pos="0">
                    <a:srgbClr val="3A5E8A"/>
                  </a:gs>
                  <a:gs pos="100000">
                    <a:srgbClr val="3A5E8A"/>
                  </a:gs>
                </a:gsLst>
                <a:lin ang="16200000" scaled="0"/>
              </a:gradFill>
              <a:ln w="12700" cap="flat">
                <a:noFill/>
                <a:miter lim="400000"/>
                <a:tailEnd type="triangle" w="med" len="me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1300480">
                  <a:defRPr b="0" sz="1200">
                    <a:solidFill>
                      <a:srgbClr val="FF0000"/>
                    </a:solidFill>
                    <a:latin typeface="Arial Black"/>
                    <a:ea typeface="Arial Black"/>
                    <a:cs typeface="Arial Black"/>
                    <a:sym typeface="Arial Black"/>
                  </a:defRPr>
                </a:pPr>
              </a:p>
            </p:txBody>
          </p:sp>
          <p:sp>
            <p:nvSpPr>
              <p:cNvPr id="975" name="3.5 Note Evidence and Source for each"/>
              <p:cNvSpPr txBox="1"/>
              <p:nvPr/>
            </p:nvSpPr>
            <p:spPr>
              <a:xfrm>
                <a:off x="47350" y="0"/>
                <a:ext cx="1060320" cy="8920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defTabSz="1300480">
                  <a:defRPr b="0" sz="1100">
                    <a:solidFill>
                      <a:srgbClr val="31FFEB"/>
                    </a:solidFill>
                    <a:latin typeface="Arial Black"/>
                    <a:ea typeface="Arial Black"/>
                    <a:cs typeface="Arial Black"/>
                    <a:sym typeface="Arial Black"/>
                  </a:defRPr>
                </a:lvl1pPr>
              </a:lstStyle>
              <a:p>
                <a:pPr/>
                <a:r>
                  <a:t>3.5 Note Evidence and Source for each</a:t>
                </a:r>
              </a:p>
            </p:txBody>
          </p:sp>
        </p:grpSp>
        <p:sp>
          <p:nvSpPr>
            <p:cNvPr id="977" name="Line"/>
            <p:cNvSpPr/>
            <p:nvPr/>
          </p:nvSpPr>
          <p:spPr>
            <a:xfrm>
              <a:off x="3079266" y="6027078"/>
              <a:ext cx="539391" cy="18064"/>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21600" y="0"/>
                  </a:moveTo>
                  <a:cubicBezTo>
                    <a:pt x="14410" y="21600"/>
                    <a:pt x="7190" y="21600"/>
                    <a:pt x="0" y="0"/>
                  </a:cubicBezTo>
                </a:path>
              </a:pathLst>
            </a:custGeom>
            <a:noFill/>
            <a:ln w="12700" cap="flat">
              <a:solidFill>
                <a:srgbClr val="4B7BB4"/>
              </a:solidFill>
              <a:prstDash val="solid"/>
              <a:round/>
              <a:tailEnd type="triangle" w="med" len="med"/>
            </a:ln>
            <a:effectLst/>
          </p:spPr>
          <p:txBody>
            <a:bodyPr wrap="square" lIns="50800" tIns="50800" rIns="50800" bIns="50800" numCol="1" anchor="ctr">
              <a:noAutofit/>
            </a:bodyPr>
            <a:lstStyle/>
            <a:p>
              <a:pPr algn="l" defTabSz="650240">
                <a:defRPr b="0">
                  <a:latin typeface="Calibri"/>
                  <a:ea typeface="Calibri"/>
                  <a:cs typeface="Calibri"/>
                  <a:sym typeface="Calibri"/>
                </a:defRPr>
              </a:pPr>
            </a:p>
          </p:txBody>
        </p:sp>
        <p:grpSp>
          <p:nvGrpSpPr>
            <p:cNvPr id="980" name="Group"/>
            <p:cNvGrpSpPr/>
            <p:nvPr/>
          </p:nvGrpSpPr>
          <p:grpSpPr>
            <a:xfrm>
              <a:off x="1808936" y="5426947"/>
              <a:ext cx="1155021" cy="892047"/>
              <a:chOff x="0" y="0"/>
              <a:chExt cx="1155020" cy="892046"/>
            </a:xfrm>
          </p:grpSpPr>
          <p:sp>
            <p:nvSpPr>
              <p:cNvPr id="978" name="Rounded Rectangle"/>
              <p:cNvSpPr/>
              <p:nvPr/>
            </p:nvSpPr>
            <p:spPr>
              <a:xfrm>
                <a:off x="0" y="41767"/>
                <a:ext cx="1155021" cy="808517"/>
              </a:xfrm>
              <a:prstGeom prst="roundRect">
                <a:avLst>
                  <a:gd name="adj" fmla="val 20000"/>
                </a:avLst>
              </a:prstGeom>
              <a:gradFill flip="none" rotWithShape="1">
                <a:gsLst>
                  <a:gs pos="0">
                    <a:srgbClr val="B9C6DE"/>
                  </a:gs>
                  <a:gs pos="100000">
                    <a:srgbClr val="B9C6DE"/>
                  </a:gs>
                </a:gsLst>
                <a:lin ang="16200000" scaled="0"/>
              </a:gradFill>
              <a:ln w="12700" cap="flat">
                <a:noFill/>
                <a:miter lim="400000"/>
                <a:tailEnd type="triangle" w="med" len="me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1300480">
                  <a:defRPr b="0" sz="1200">
                    <a:solidFill>
                      <a:srgbClr val="FF0000"/>
                    </a:solidFill>
                    <a:latin typeface="Arial Black"/>
                    <a:ea typeface="Arial Black"/>
                    <a:cs typeface="Arial Black"/>
                    <a:sym typeface="Arial Black"/>
                  </a:defRPr>
                </a:pPr>
              </a:p>
            </p:txBody>
          </p:sp>
          <p:sp>
            <p:nvSpPr>
              <p:cNvPr id="979" name="3.6 Assign Credibility (0.0 to 1.0) to each"/>
              <p:cNvSpPr txBox="1"/>
              <p:nvPr/>
            </p:nvSpPr>
            <p:spPr>
              <a:xfrm>
                <a:off x="47350" y="0"/>
                <a:ext cx="1060320" cy="8920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defTabSz="1300480">
                  <a:defRPr b="0" sz="1100">
                    <a:solidFill>
                      <a:srgbClr val="FF0000"/>
                    </a:solidFill>
                    <a:latin typeface="Arial Black"/>
                    <a:ea typeface="Arial Black"/>
                    <a:cs typeface="Arial Black"/>
                    <a:sym typeface="Arial Black"/>
                  </a:defRPr>
                </a:lvl1pPr>
              </a:lstStyle>
              <a:p>
                <a:pPr/>
                <a:r>
                  <a:t>3.6 Assign Credibility (0.0 to 1.0) to each</a:t>
                </a:r>
              </a:p>
            </p:txBody>
          </p:sp>
        </p:grpSp>
        <p:sp>
          <p:nvSpPr>
            <p:cNvPr id="981" name="Line"/>
            <p:cNvSpPr/>
            <p:nvPr/>
          </p:nvSpPr>
          <p:spPr>
            <a:xfrm>
              <a:off x="1276871" y="5132500"/>
              <a:ext cx="430471" cy="3814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3755" y="15256"/>
                    <a:pt x="6524" y="8011"/>
                    <a:pt x="0" y="0"/>
                  </a:cubicBezTo>
                </a:path>
              </a:pathLst>
            </a:custGeom>
            <a:noFill/>
            <a:ln w="12700" cap="flat">
              <a:solidFill>
                <a:srgbClr val="C0CCE1"/>
              </a:solidFill>
              <a:prstDash val="solid"/>
              <a:round/>
              <a:tailEnd type="triangle" w="med" len="med"/>
            </a:ln>
            <a:effectLst/>
          </p:spPr>
          <p:txBody>
            <a:bodyPr wrap="square" lIns="50800" tIns="50800" rIns="50800" bIns="50800" numCol="1" anchor="ctr">
              <a:noAutofit/>
            </a:bodyPr>
            <a:lstStyle/>
            <a:p>
              <a:pPr algn="l" defTabSz="650240">
                <a:defRPr b="0">
                  <a:latin typeface="Calibri"/>
                  <a:ea typeface="Calibri"/>
                  <a:cs typeface="Calibri"/>
                  <a:sym typeface="Calibri"/>
                </a:defRPr>
              </a:pPr>
            </a:p>
          </p:txBody>
        </p:sp>
        <p:grpSp>
          <p:nvGrpSpPr>
            <p:cNvPr id="984" name="Group"/>
            <p:cNvGrpSpPr/>
            <p:nvPr/>
          </p:nvGrpSpPr>
          <p:grpSpPr>
            <a:xfrm>
              <a:off x="334277" y="4231328"/>
              <a:ext cx="1155022" cy="808517"/>
              <a:chOff x="0" y="0"/>
              <a:chExt cx="1155021" cy="808516"/>
            </a:xfrm>
          </p:grpSpPr>
          <p:sp>
            <p:nvSpPr>
              <p:cNvPr id="982" name="Rounded Rectangle"/>
              <p:cNvSpPr/>
              <p:nvPr/>
            </p:nvSpPr>
            <p:spPr>
              <a:xfrm>
                <a:off x="0" y="-1"/>
                <a:ext cx="1155022" cy="808518"/>
              </a:xfrm>
              <a:prstGeom prst="roundRect">
                <a:avLst>
                  <a:gd name="adj" fmla="val 20000"/>
                </a:avLst>
              </a:prstGeom>
              <a:gradFill flip="none" rotWithShape="1">
                <a:gsLst>
                  <a:gs pos="0">
                    <a:srgbClr val="3A5E8A"/>
                  </a:gs>
                  <a:gs pos="100000">
                    <a:srgbClr val="3A5E8A"/>
                  </a:gs>
                </a:gsLst>
                <a:lin ang="16200000" scaled="0"/>
              </a:gradFill>
              <a:ln w="12700" cap="flat">
                <a:noFill/>
                <a:miter lim="400000"/>
                <a:tailEnd type="triangle" w="med" len="me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1300480">
                  <a:defRPr b="0" sz="1200">
                    <a:solidFill>
                      <a:srgbClr val="FF0000"/>
                    </a:solidFill>
                    <a:latin typeface="Arial Black"/>
                    <a:ea typeface="Arial Black"/>
                    <a:cs typeface="Arial Black"/>
                    <a:sym typeface="Arial Black"/>
                  </a:defRPr>
                </a:pPr>
              </a:p>
            </p:txBody>
          </p:sp>
          <p:sp>
            <p:nvSpPr>
              <p:cNvPr id="983" name="3.7 Estimate Costs for each strategy"/>
              <p:cNvSpPr txBox="1"/>
              <p:nvPr/>
            </p:nvSpPr>
            <p:spPr>
              <a:xfrm>
                <a:off x="47350" y="91583"/>
                <a:ext cx="1060321" cy="6253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defTabSz="1300480">
                  <a:defRPr b="0" sz="900">
                    <a:solidFill>
                      <a:srgbClr val="0EFFF5"/>
                    </a:solidFill>
                    <a:latin typeface="Arial Black"/>
                    <a:ea typeface="Arial Black"/>
                    <a:cs typeface="Arial Black"/>
                    <a:sym typeface="Arial Black"/>
                  </a:defRPr>
                </a:lvl1pPr>
              </a:lstStyle>
              <a:p>
                <a:pPr/>
                <a:r>
                  <a:t>3.7 Estimate Costs for each strategy</a:t>
                </a:r>
              </a:p>
            </p:txBody>
          </p:sp>
        </p:grpSp>
        <p:sp>
          <p:nvSpPr>
            <p:cNvPr id="985" name="Line"/>
            <p:cNvSpPr/>
            <p:nvPr/>
          </p:nvSpPr>
          <p:spPr>
            <a:xfrm>
              <a:off x="536057" y="3310302"/>
              <a:ext cx="128987" cy="7637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8553" y="14599"/>
                    <a:pt x="1265" y="7333"/>
                    <a:pt x="0" y="0"/>
                  </a:cubicBezTo>
                </a:path>
              </a:pathLst>
            </a:custGeom>
            <a:noFill/>
            <a:ln w="12700" cap="flat">
              <a:solidFill>
                <a:srgbClr val="4B7BB4"/>
              </a:solidFill>
              <a:prstDash val="solid"/>
              <a:round/>
              <a:tailEnd type="triangle" w="med" len="med"/>
            </a:ln>
            <a:effectLst/>
          </p:spPr>
          <p:txBody>
            <a:bodyPr wrap="square" lIns="50800" tIns="50800" rIns="50800" bIns="50800" numCol="1" anchor="ctr">
              <a:noAutofit/>
            </a:bodyPr>
            <a:lstStyle/>
            <a:p>
              <a:pPr algn="l" defTabSz="650240">
                <a:defRPr b="0">
                  <a:latin typeface="Calibri"/>
                  <a:ea typeface="Calibri"/>
                  <a:cs typeface="Calibri"/>
                  <a:sym typeface="Calibri"/>
                </a:defRPr>
              </a:pPr>
            </a:p>
          </p:txBody>
        </p:sp>
        <p:grpSp>
          <p:nvGrpSpPr>
            <p:cNvPr id="988" name="Group"/>
            <p:cNvGrpSpPr/>
            <p:nvPr/>
          </p:nvGrpSpPr>
          <p:grpSpPr>
            <a:xfrm>
              <a:off x="-1" y="2335542"/>
              <a:ext cx="1155022" cy="808518"/>
              <a:chOff x="0" y="0"/>
              <a:chExt cx="1155020" cy="808516"/>
            </a:xfrm>
          </p:grpSpPr>
          <p:sp>
            <p:nvSpPr>
              <p:cNvPr id="986" name="Rounded Rectangle"/>
              <p:cNvSpPr/>
              <p:nvPr/>
            </p:nvSpPr>
            <p:spPr>
              <a:xfrm>
                <a:off x="0" y="-1"/>
                <a:ext cx="1155021" cy="808518"/>
              </a:xfrm>
              <a:prstGeom prst="roundRect">
                <a:avLst>
                  <a:gd name="adj" fmla="val 20000"/>
                </a:avLst>
              </a:prstGeom>
              <a:gradFill flip="none" rotWithShape="1">
                <a:gsLst>
                  <a:gs pos="0">
                    <a:srgbClr val="B9C6DE"/>
                  </a:gs>
                  <a:gs pos="100000">
                    <a:srgbClr val="B9C6DE"/>
                  </a:gs>
                </a:gsLst>
                <a:lin ang="16200000" scaled="0"/>
              </a:gradFill>
              <a:ln w="12700" cap="flat">
                <a:noFill/>
                <a:miter lim="400000"/>
                <a:tailEnd type="triangle" w="med" len="me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1300480">
                  <a:defRPr b="0" sz="1200">
                    <a:solidFill>
                      <a:srgbClr val="FF0000"/>
                    </a:solidFill>
                    <a:latin typeface="Arial Black"/>
                    <a:ea typeface="Arial Black"/>
                    <a:cs typeface="Arial Black"/>
                    <a:sym typeface="Arial Black"/>
                  </a:defRPr>
                </a:pPr>
              </a:p>
            </p:txBody>
          </p:sp>
          <p:sp>
            <p:nvSpPr>
              <p:cNvPr id="987" name="3.7 Calculate total values/costs for each strategy"/>
              <p:cNvSpPr txBox="1"/>
              <p:nvPr/>
            </p:nvSpPr>
            <p:spPr>
              <a:xfrm>
                <a:off x="47350" y="59833"/>
                <a:ext cx="1060320" cy="6888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defTabSz="1300480">
                  <a:defRPr b="0" sz="800">
                    <a:solidFill>
                      <a:srgbClr val="FF0000"/>
                    </a:solidFill>
                    <a:latin typeface="Arial Black"/>
                    <a:ea typeface="Arial Black"/>
                    <a:cs typeface="Arial Black"/>
                    <a:sym typeface="Arial Black"/>
                  </a:defRPr>
                </a:lvl1pPr>
              </a:lstStyle>
              <a:p>
                <a:pPr/>
                <a:r>
                  <a:t>3.7 Calculate total values/costs for each strategy</a:t>
                </a:r>
              </a:p>
            </p:txBody>
          </p:sp>
        </p:grpSp>
        <p:sp>
          <p:nvSpPr>
            <p:cNvPr id="989" name="Line"/>
            <p:cNvSpPr/>
            <p:nvPr/>
          </p:nvSpPr>
          <p:spPr>
            <a:xfrm>
              <a:off x="730707" y="1594677"/>
              <a:ext cx="327023" cy="6027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5559" y="13942"/>
                    <a:pt x="12805" y="6696"/>
                    <a:pt x="21600" y="0"/>
                  </a:cubicBezTo>
                </a:path>
              </a:pathLst>
            </a:custGeom>
            <a:noFill/>
            <a:ln w="12700" cap="flat">
              <a:solidFill>
                <a:srgbClr val="C0CCE1"/>
              </a:solidFill>
              <a:prstDash val="solid"/>
              <a:round/>
              <a:tailEnd type="triangle" w="med" len="med"/>
            </a:ln>
            <a:effectLst/>
          </p:spPr>
          <p:txBody>
            <a:bodyPr wrap="square" lIns="50800" tIns="50800" rIns="50800" bIns="50800" numCol="1" anchor="ctr">
              <a:noAutofit/>
            </a:bodyPr>
            <a:lstStyle/>
            <a:p>
              <a:pPr algn="l" defTabSz="650240">
                <a:defRPr b="0">
                  <a:latin typeface="Calibri"/>
                  <a:ea typeface="Calibri"/>
                  <a:cs typeface="Calibri"/>
                  <a:sym typeface="Calibri"/>
                </a:defRPr>
              </a:pPr>
            </a:p>
          </p:txBody>
        </p:sp>
        <p:grpSp>
          <p:nvGrpSpPr>
            <p:cNvPr id="992" name="Group"/>
            <p:cNvGrpSpPr/>
            <p:nvPr/>
          </p:nvGrpSpPr>
          <p:grpSpPr>
            <a:xfrm>
              <a:off x="962515" y="626649"/>
              <a:ext cx="1155021" cy="892047"/>
              <a:chOff x="0" y="0"/>
              <a:chExt cx="1155020" cy="892046"/>
            </a:xfrm>
          </p:grpSpPr>
          <p:sp>
            <p:nvSpPr>
              <p:cNvPr id="990" name="Rounded Rectangle"/>
              <p:cNvSpPr/>
              <p:nvPr/>
            </p:nvSpPr>
            <p:spPr>
              <a:xfrm>
                <a:off x="0" y="41767"/>
                <a:ext cx="1155021" cy="808517"/>
              </a:xfrm>
              <a:prstGeom prst="roundRect">
                <a:avLst>
                  <a:gd name="adj" fmla="val 20000"/>
                </a:avLst>
              </a:prstGeom>
              <a:gradFill flip="none" rotWithShape="1">
                <a:gsLst>
                  <a:gs pos="0">
                    <a:srgbClr val="3A5E8A"/>
                  </a:gs>
                  <a:gs pos="100000">
                    <a:srgbClr val="3A5E8A"/>
                  </a:gs>
                </a:gsLst>
                <a:lin ang="16200000" scaled="0"/>
              </a:gradFill>
              <a:ln w="12700" cap="flat">
                <a:noFill/>
                <a:miter lim="400000"/>
                <a:tailEnd type="triangle" w="med" len="me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1300480">
                  <a:defRPr b="0" sz="1200">
                    <a:solidFill>
                      <a:srgbClr val="FF0000"/>
                    </a:solidFill>
                    <a:latin typeface="Arial Black"/>
                    <a:ea typeface="Arial Black"/>
                    <a:cs typeface="Arial Black"/>
                    <a:sym typeface="Arial Black"/>
                  </a:defRPr>
                </a:pPr>
              </a:p>
            </p:txBody>
          </p:sp>
          <p:sp>
            <p:nvSpPr>
              <p:cNvPr id="991" name="3.8 Calculate total impact of all strategies on a single Goal, including safety margin"/>
              <p:cNvSpPr txBox="1"/>
              <p:nvPr/>
            </p:nvSpPr>
            <p:spPr>
              <a:xfrm>
                <a:off x="47350" y="0"/>
                <a:ext cx="1060320" cy="8920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defTabSz="1300480">
                  <a:defRPr b="0" sz="700">
                    <a:solidFill>
                      <a:srgbClr val="28FFE8"/>
                    </a:solidFill>
                    <a:latin typeface="Arial Black"/>
                    <a:ea typeface="Arial Black"/>
                    <a:cs typeface="Arial Black"/>
                    <a:sym typeface="Arial Black"/>
                  </a:defRPr>
                </a:lvl1pPr>
              </a:lstStyle>
              <a:p>
                <a:pPr/>
                <a:r>
                  <a:t>3.8 Calculate total impact of all strategies on a single Goal, including safety margin</a:t>
                </a:r>
              </a:p>
            </p:txBody>
          </p:sp>
        </p:grpSp>
        <p:sp>
          <p:nvSpPr>
            <p:cNvPr id="993" name="Line"/>
            <p:cNvSpPr/>
            <p:nvPr/>
          </p:nvSpPr>
          <p:spPr>
            <a:xfrm>
              <a:off x="2211813" y="497397"/>
              <a:ext cx="458353" cy="1568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6975" y="12630"/>
                    <a:pt x="14208" y="5382"/>
                    <a:pt x="21600" y="0"/>
                  </a:cubicBezTo>
                </a:path>
              </a:pathLst>
            </a:custGeom>
            <a:noFill/>
            <a:ln w="12700" cap="flat">
              <a:solidFill>
                <a:srgbClr val="4B7BB4"/>
              </a:solidFill>
              <a:prstDash val="solid"/>
              <a:round/>
              <a:tailEnd type="triangle" w="med" len="med"/>
            </a:ln>
            <a:effectLst/>
          </p:spPr>
          <p:txBody>
            <a:bodyPr wrap="square" lIns="50800" tIns="50800" rIns="50800" bIns="50800" numCol="1" anchor="ctr">
              <a:noAutofit/>
            </a:bodyPr>
            <a:lstStyle/>
            <a:p>
              <a:pPr algn="l" defTabSz="650240">
                <a:defRPr b="0">
                  <a:latin typeface="Calibri"/>
                  <a:ea typeface="Calibri"/>
                  <a:cs typeface="Calibri"/>
                  <a:sym typeface="Calibri"/>
                </a:defRPr>
              </a:pPr>
            </a:p>
          </p:txBody>
        </p:sp>
      </p:grpSp>
      <p:sp>
        <p:nvSpPr>
          <p:cNvPr id="99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9" name="Impact Estimation Table…"/>
          <p:cNvSpPr txBox="1"/>
          <p:nvPr>
            <p:ph type="title"/>
          </p:nvPr>
        </p:nvSpPr>
        <p:spPr>
          <a:xfrm>
            <a:off x="650238" y="390596"/>
            <a:ext cx="11704324" cy="1625602"/>
          </a:xfrm>
          <a:prstGeom prst="rect">
            <a:avLst/>
          </a:prstGeom>
        </p:spPr>
        <p:txBody>
          <a:bodyPr/>
          <a:lstStyle/>
          <a:p>
            <a:pPr defTabSz="351129">
              <a:defRPr sz="3200"/>
            </a:pPr>
            <a:r>
              <a:t>Impact Estimation Table</a:t>
            </a:r>
          </a:p>
          <a:p>
            <a:pPr defTabSz="351129">
              <a:defRPr sz="3200"/>
            </a:pPr>
            <a:r>
              <a:t>develops raw data about how effective and costly the architecture is estimated to be for all objectives and costs </a:t>
            </a:r>
          </a:p>
        </p:txBody>
      </p:sp>
      <p:sp>
        <p:nvSpPr>
          <p:cNvPr id="1000" name="Slide Number"/>
          <p:cNvSpPr txBox="1"/>
          <p:nvPr>
            <p:ph type="sldNum" sz="quarter" idx="2"/>
          </p:nvPr>
        </p:nvSpPr>
        <p:spPr>
          <a:xfrm>
            <a:off x="11998697" y="9114115"/>
            <a:ext cx="355865" cy="37134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01" name="IET Top Prevent Terror Table.png" descr="IET Top Prevent Terror Table.png"/>
          <p:cNvPicPr>
            <a:picLocks noChangeAspect="1"/>
          </p:cNvPicPr>
          <p:nvPr/>
        </p:nvPicPr>
        <p:blipFill>
          <a:blip r:embed="rId3">
            <a:extLst/>
          </a:blip>
          <a:srcRect l="1696" t="0" r="1695" b="0"/>
          <a:stretch>
            <a:fillRect/>
          </a:stretch>
        </p:blipFill>
        <p:spPr>
          <a:xfrm>
            <a:off x="1149637" y="2048735"/>
            <a:ext cx="10248235" cy="6630163"/>
          </a:xfrm>
          <a:prstGeom prst="rect">
            <a:avLst/>
          </a:prstGeom>
          <a:ln w="12700">
            <a:miter lim="400000"/>
          </a:ln>
        </p:spPr>
      </p:pic>
      <p:sp>
        <p:nvSpPr>
          <p:cNvPr id="1002" name="Line"/>
          <p:cNvSpPr/>
          <p:nvPr/>
        </p:nvSpPr>
        <p:spPr>
          <a:xfrm flipH="1">
            <a:off x="7387448" y="1419181"/>
            <a:ext cx="168340" cy="3593089"/>
          </a:xfrm>
          <a:prstGeom prst="line">
            <a:avLst/>
          </a:prstGeom>
          <a:ln w="25400">
            <a:solidFill>
              <a:srgbClr val="4F81BD"/>
            </a:solidFill>
            <a:tailEnd type="triangle"/>
          </a:ln>
          <a:effectLst>
            <a:outerShdw sx="100000" sy="100000" kx="0" ky="0" algn="b" rotWithShape="0" blurRad="50800" dist="25400" dir="5400000">
              <a:srgbClr val="000000">
                <a:alpha val="35000"/>
              </a:srgbClr>
            </a:outerShdw>
          </a:effectLst>
        </p:spPr>
        <p:txBody>
          <a:bodyPr lIns="45718" tIns="45718" rIns="45718" bIns="45718"/>
          <a:lstStyle/>
          <a:p>
            <a:pPr>
              <a:defRPr b="0">
                <a:latin typeface="+mn-lt"/>
                <a:ea typeface="+mn-ea"/>
                <a:cs typeface="+mn-cs"/>
                <a:sym typeface="Helvetica Neue Medium"/>
              </a:defRPr>
            </a:pPr>
          </a:p>
        </p:txBody>
      </p:sp>
      <p:sp>
        <p:nvSpPr>
          <p:cNvPr id="1003" name="Line"/>
          <p:cNvSpPr/>
          <p:nvPr/>
        </p:nvSpPr>
        <p:spPr>
          <a:xfrm>
            <a:off x="2281615" y="1888799"/>
            <a:ext cx="1083394" cy="1615781"/>
          </a:xfrm>
          <a:prstGeom prst="line">
            <a:avLst/>
          </a:prstGeom>
          <a:ln w="25400">
            <a:solidFill>
              <a:srgbClr val="4F81BD"/>
            </a:solidFill>
            <a:tailEnd type="triangle"/>
          </a:ln>
          <a:effectLst>
            <a:outerShdw sx="100000" sy="100000" kx="0" ky="0" algn="b" rotWithShape="0" blurRad="50800" dist="25400" dir="5400000">
              <a:srgbClr val="000000">
                <a:alpha val="35000"/>
              </a:srgbClr>
            </a:outerShdw>
          </a:effectLst>
        </p:spPr>
        <p:txBody>
          <a:bodyPr lIns="45718" tIns="45718" rIns="45718" bIns="45718"/>
          <a:lstStyle/>
          <a:p>
            <a:pPr>
              <a:defRPr b="0">
                <a:latin typeface="+mn-lt"/>
                <a:ea typeface="+mn-ea"/>
                <a:cs typeface="+mn-cs"/>
                <a:sym typeface="Helvetica Neue Medium"/>
              </a:defRPr>
            </a:pPr>
          </a:p>
        </p:txBody>
      </p:sp>
      <p:sp>
        <p:nvSpPr>
          <p:cNvPr id="1004" name="Line"/>
          <p:cNvSpPr/>
          <p:nvPr/>
        </p:nvSpPr>
        <p:spPr>
          <a:xfrm flipH="1">
            <a:off x="2761260" y="1888799"/>
            <a:ext cx="6329815" cy="3361241"/>
          </a:xfrm>
          <a:prstGeom prst="line">
            <a:avLst/>
          </a:prstGeom>
          <a:ln w="25400">
            <a:solidFill>
              <a:srgbClr val="4F81BD"/>
            </a:solidFill>
            <a:tailEnd type="triangle"/>
          </a:ln>
          <a:effectLst>
            <a:outerShdw sx="100000" sy="100000" kx="0" ky="0" algn="b" rotWithShape="0" blurRad="50800" dist="25400" dir="5400000">
              <a:srgbClr val="000000">
                <a:alpha val="35000"/>
              </a:srgbClr>
            </a:outerShdw>
          </a:effectLst>
        </p:spPr>
        <p:txBody>
          <a:bodyPr lIns="45718" tIns="45718" rIns="45718" bIns="45718"/>
          <a:lstStyle/>
          <a:p>
            <a:pPr>
              <a:defRPr b="0">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8" name="Architecture Impact Uncertainty and Evidence determine priority"/>
          <p:cNvSpPr txBox="1"/>
          <p:nvPr>
            <p:ph type="title"/>
          </p:nvPr>
        </p:nvSpPr>
        <p:spPr>
          <a:xfrm>
            <a:off x="650238" y="390596"/>
            <a:ext cx="11704324" cy="1625602"/>
          </a:xfrm>
          <a:prstGeom prst="rect">
            <a:avLst/>
          </a:prstGeom>
        </p:spPr>
        <p:txBody>
          <a:bodyPr/>
          <a:lstStyle>
            <a:lvl1pPr defTabSz="526691">
              <a:defRPr sz="4800"/>
            </a:lvl1pPr>
          </a:lstStyle>
          <a:p>
            <a:pPr/>
            <a:r>
              <a:t>Architecture Impact Uncertainty and Evidence determine priority</a:t>
            </a:r>
          </a:p>
        </p:txBody>
      </p:sp>
      <p:sp>
        <p:nvSpPr>
          <p:cNvPr id="1009" name="Slide Number"/>
          <p:cNvSpPr txBox="1"/>
          <p:nvPr>
            <p:ph type="sldNum" sz="quarter" idx="2"/>
          </p:nvPr>
        </p:nvSpPr>
        <p:spPr>
          <a:xfrm>
            <a:off x="11998697" y="9114115"/>
            <a:ext cx="355865" cy="37134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10" name="Evidence and +- uncertainty.png" descr="Evidence and +- uncertainty.png"/>
          <p:cNvPicPr>
            <a:picLocks noChangeAspect="1"/>
          </p:cNvPicPr>
          <p:nvPr/>
        </p:nvPicPr>
        <p:blipFill>
          <a:blip r:embed="rId3">
            <a:extLst/>
          </a:blip>
          <a:stretch>
            <a:fillRect/>
          </a:stretch>
        </p:blipFill>
        <p:spPr>
          <a:xfrm>
            <a:off x="848305" y="2467800"/>
            <a:ext cx="10960893" cy="6850562"/>
          </a:xfrm>
          <a:prstGeom prst="rect">
            <a:avLst/>
          </a:prstGeom>
          <a:ln w="12700">
            <a:miter lim="400000"/>
          </a:ln>
        </p:spPr>
      </p:pic>
      <p:sp>
        <p:nvSpPr>
          <p:cNvPr id="1011" name="Line"/>
          <p:cNvSpPr/>
          <p:nvPr/>
        </p:nvSpPr>
        <p:spPr>
          <a:xfrm>
            <a:off x="7447852" y="1075963"/>
            <a:ext cx="3007166" cy="3595705"/>
          </a:xfrm>
          <a:prstGeom prst="line">
            <a:avLst/>
          </a:prstGeom>
          <a:ln w="25400">
            <a:solidFill>
              <a:srgbClr val="4F81BD"/>
            </a:solidFill>
            <a:tailEnd type="triangle"/>
          </a:ln>
          <a:effectLst>
            <a:outerShdw sx="100000" sy="100000" kx="0" ky="0" algn="b" rotWithShape="0" blurRad="50800" dist="25400" dir="5400000">
              <a:srgbClr val="000000">
                <a:alpha val="35000"/>
              </a:srgbClr>
            </a:outerShdw>
          </a:effectLst>
        </p:spPr>
        <p:txBody>
          <a:bodyPr lIns="45718" tIns="45718" rIns="45718" bIns="45718"/>
          <a:lstStyle/>
          <a:p>
            <a:pPr>
              <a:defRPr b="0">
                <a:latin typeface="+mn-lt"/>
                <a:ea typeface="+mn-ea"/>
                <a:cs typeface="+mn-cs"/>
                <a:sym typeface="Helvetica Neue Medium"/>
              </a:defRPr>
            </a:pPr>
          </a:p>
        </p:txBody>
      </p:sp>
      <p:sp>
        <p:nvSpPr>
          <p:cNvPr id="1012" name="Line"/>
          <p:cNvSpPr/>
          <p:nvPr/>
        </p:nvSpPr>
        <p:spPr>
          <a:xfrm>
            <a:off x="4642215" y="1782574"/>
            <a:ext cx="3734590" cy="4769105"/>
          </a:xfrm>
          <a:prstGeom prst="line">
            <a:avLst/>
          </a:prstGeom>
          <a:ln w="25400">
            <a:solidFill>
              <a:srgbClr val="4F81BD"/>
            </a:solidFill>
            <a:tailEnd type="triangle"/>
          </a:ln>
          <a:effectLst>
            <a:outerShdw sx="100000" sy="100000" kx="0" ky="0" algn="b" rotWithShape="0" blurRad="50800" dist="25400" dir="5400000">
              <a:srgbClr val="000000">
                <a:alpha val="35000"/>
              </a:srgbClr>
            </a:outerShdw>
          </a:effectLst>
        </p:spPr>
        <p:txBody>
          <a:bodyPr lIns="45718" tIns="45718" rIns="45718" bIns="45718"/>
          <a:lstStyle/>
          <a:p>
            <a:pPr>
              <a:defRPr b="0">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6" name="Overall Value rating /…"/>
          <p:cNvSpPr txBox="1"/>
          <p:nvPr>
            <p:ph type="title"/>
          </p:nvPr>
        </p:nvSpPr>
        <p:spPr>
          <a:xfrm>
            <a:off x="975359" y="121919"/>
            <a:ext cx="11054082" cy="2090704"/>
          </a:xfrm>
          <a:prstGeom prst="rect">
            <a:avLst/>
          </a:prstGeom>
        </p:spPr>
        <p:txBody>
          <a:bodyPr/>
          <a:lstStyle/>
          <a:p>
            <a:pPr defTabSz="461667">
              <a:defRPr sz="4400"/>
            </a:pPr>
            <a:r>
              <a:t>Overall Value rating / </a:t>
            </a:r>
          </a:p>
          <a:p>
            <a:pPr defTabSz="461667">
              <a:defRPr sz="4400"/>
            </a:pPr>
            <a:r>
              <a:t>Overall Resource need:  </a:t>
            </a:r>
          </a:p>
          <a:p>
            <a:pPr defTabSz="461667">
              <a:defRPr sz="4400"/>
            </a:pPr>
            <a:r>
              <a:t>determines priority</a:t>
            </a:r>
          </a:p>
        </p:txBody>
      </p:sp>
      <p:sp>
        <p:nvSpPr>
          <p:cNvPr id="1017" name="Body"/>
          <p:cNvSpPr txBox="1"/>
          <p:nvPr>
            <p:ph type="body" sz="quarter" idx="1"/>
          </p:nvPr>
        </p:nvSpPr>
        <p:spPr>
          <a:prstGeom prst="rect">
            <a:avLst/>
          </a:prstGeom>
        </p:spPr>
        <p:txBody>
          <a:bodyPr/>
          <a:lstStyle/>
          <a:p>
            <a:pPr/>
          </a:p>
        </p:txBody>
      </p:sp>
      <p:sp>
        <p:nvSpPr>
          <p:cNvPr id="1018" name="Slide Number"/>
          <p:cNvSpPr txBox="1"/>
          <p:nvPr>
            <p:ph type="sldNum" sz="quarter" idx="2"/>
          </p:nvPr>
        </p:nvSpPr>
        <p:spPr>
          <a:xfrm>
            <a:off x="11998697" y="9114115"/>
            <a:ext cx="355865" cy="37134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19" name="IET Bottom with Sums and Ratios.png" descr="IET Bottom with Sums and Ratios.png"/>
          <p:cNvPicPr>
            <a:picLocks noChangeAspect="1"/>
          </p:cNvPicPr>
          <p:nvPr/>
        </p:nvPicPr>
        <p:blipFill>
          <a:blip r:embed="rId3">
            <a:extLst/>
          </a:blip>
          <a:stretch>
            <a:fillRect/>
          </a:stretch>
        </p:blipFill>
        <p:spPr>
          <a:xfrm>
            <a:off x="877709" y="2059021"/>
            <a:ext cx="11964532" cy="7477833"/>
          </a:xfrm>
          <a:prstGeom prst="rect">
            <a:avLst/>
          </a:prstGeom>
          <a:ln w="12700">
            <a:miter lim="400000"/>
          </a:ln>
        </p:spPr>
      </p:pic>
      <p:sp>
        <p:nvSpPr>
          <p:cNvPr id="1020" name="Line"/>
          <p:cNvSpPr/>
          <p:nvPr/>
        </p:nvSpPr>
        <p:spPr>
          <a:xfrm flipH="1">
            <a:off x="3913475" y="1358047"/>
            <a:ext cx="1" cy="7477833"/>
          </a:xfrm>
          <a:prstGeom prst="line">
            <a:avLst/>
          </a:prstGeom>
          <a:ln w="25400">
            <a:solidFill>
              <a:srgbClr val="4F81BD"/>
            </a:solidFill>
            <a:tailEnd type="triangle"/>
          </a:ln>
          <a:effectLst>
            <a:outerShdw sx="100000" sy="100000" kx="0" ky="0" algn="b" rotWithShape="0" blurRad="50800" dist="25400" dir="5400000">
              <a:srgbClr val="000000">
                <a:alpha val="35000"/>
              </a:srgbClr>
            </a:outerShdw>
          </a:effectLst>
        </p:spPr>
        <p:txBody>
          <a:bodyPr lIns="45718" tIns="45718" rIns="45718" bIns="45718"/>
          <a:lstStyle/>
          <a:p>
            <a:pPr>
              <a:defRPr b="0">
                <a:latin typeface="+mn-lt"/>
                <a:ea typeface="+mn-ea"/>
                <a:cs typeface="+mn-cs"/>
                <a:sym typeface="Helvetica Neue Medium"/>
              </a:defRPr>
            </a:pPr>
          </a:p>
        </p:txBody>
      </p:sp>
      <p:sp>
        <p:nvSpPr>
          <p:cNvPr id="1021" name="Line"/>
          <p:cNvSpPr/>
          <p:nvPr/>
        </p:nvSpPr>
        <p:spPr>
          <a:xfrm flipH="1">
            <a:off x="5173633" y="795470"/>
            <a:ext cx="962597" cy="3242363"/>
          </a:xfrm>
          <a:prstGeom prst="line">
            <a:avLst/>
          </a:prstGeom>
          <a:ln w="25400">
            <a:solidFill>
              <a:srgbClr val="4F81BD"/>
            </a:solidFill>
            <a:tailEnd type="triangle"/>
          </a:ln>
          <a:effectLst>
            <a:outerShdw sx="100000" sy="100000" kx="0" ky="0" algn="b" rotWithShape="0" blurRad="50800" dist="25400" dir="5400000">
              <a:srgbClr val="000000">
                <a:alpha val="35000"/>
              </a:srgbClr>
            </a:outerShdw>
          </a:effectLst>
        </p:spPr>
        <p:txBody>
          <a:bodyPr lIns="45718" tIns="45718" rIns="45718" bIns="45718"/>
          <a:lstStyle/>
          <a:p>
            <a:pPr>
              <a:defRPr b="0">
                <a:latin typeface="+mn-lt"/>
                <a:ea typeface="+mn-ea"/>
                <a:cs typeface="+mn-cs"/>
                <a:sym typeface="Helvetica Neue Medium"/>
              </a:defRPr>
            </a:pPr>
          </a:p>
        </p:txBody>
      </p:sp>
      <p:sp>
        <p:nvSpPr>
          <p:cNvPr id="1022" name="Line"/>
          <p:cNvSpPr/>
          <p:nvPr/>
        </p:nvSpPr>
        <p:spPr>
          <a:xfrm>
            <a:off x="6915996" y="1408321"/>
            <a:ext cx="1058183" cy="6207119"/>
          </a:xfrm>
          <a:prstGeom prst="line">
            <a:avLst/>
          </a:prstGeom>
          <a:ln w="25400">
            <a:solidFill>
              <a:srgbClr val="4F81BD"/>
            </a:solidFill>
            <a:tailEnd type="triangle"/>
          </a:ln>
          <a:effectLst>
            <a:outerShdw sx="100000" sy="100000" kx="0" ky="0" algn="b" rotWithShape="0" blurRad="50800" dist="25400" dir="5400000">
              <a:srgbClr val="000000">
                <a:alpha val="35000"/>
              </a:srgbClr>
            </a:outerShdw>
          </a:effectLst>
        </p:spPr>
        <p:txBody>
          <a:bodyPr lIns="45718" tIns="45718" rIns="45718" bIns="45718"/>
          <a:lstStyle/>
          <a:p>
            <a:pPr>
              <a:defRPr b="0">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4" name="Text Box 1"/>
          <p:cNvSpPr txBox="1"/>
          <p:nvPr>
            <p:ph type="sldNum" sz="quarter" idx="2"/>
          </p:nvPr>
        </p:nvSpPr>
        <p:spPr>
          <a:xfrm>
            <a:off x="6324599" y="9258300"/>
            <a:ext cx="218439" cy="358138"/>
          </a:xfrm>
          <a:prstGeom prst="rect">
            <a:avLst/>
          </a:prstGeom>
          <a:extLst>
            <a:ext uri="{C572A759-6A51-4108-AA02-DFA0A04FC94B}">
              <ma14:wrappingTextBoxFlag xmlns:ma14="http://schemas.microsoft.com/office/mac/drawingml/2011/main" val="1"/>
            </a:ext>
          </a:extLst>
        </p:spPr>
        <p:txBody>
          <a:bodyPr lIns="45718" tIns="45718" rIns="45718" bIns="45718" anchor="t"/>
          <a:lstStyle>
            <a:lvl1pPr algn="l">
              <a:defRPr sz="1800">
                <a:solidFill>
                  <a:srgbClr val="000000"/>
                </a:solidFill>
                <a:latin typeface="Gill Sans"/>
                <a:ea typeface="Gill Sans"/>
                <a:cs typeface="Gill Sans"/>
                <a:sym typeface="Gill Sans"/>
              </a:defRPr>
            </a:lvl1pPr>
          </a:lstStyle>
          <a:p>
            <a:pPr/>
            <a:fld id="{86CB4B4D-7CA3-9044-876B-883B54F8677D}" type="slidenum"/>
          </a:p>
        </p:txBody>
      </p:sp>
      <p:grpSp>
        <p:nvGrpSpPr>
          <p:cNvPr id="415" name="Group"/>
          <p:cNvGrpSpPr/>
          <p:nvPr/>
        </p:nvGrpSpPr>
        <p:grpSpPr>
          <a:xfrm>
            <a:off x="104774" y="453988"/>
            <a:ext cx="12249787" cy="9217063"/>
            <a:chOff x="0" y="0"/>
            <a:chExt cx="12249785" cy="9217061"/>
          </a:xfrm>
        </p:grpSpPr>
        <p:sp>
          <p:nvSpPr>
            <p:cNvPr id="395" name="Footer Placeholder 2"/>
            <p:cNvSpPr txBox="1"/>
            <p:nvPr/>
          </p:nvSpPr>
          <p:spPr>
            <a:xfrm>
              <a:off x="4338531" y="8660124"/>
              <a:ext cx="4118188" cy="3713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defTabSz="650240">
                <a:defRPr b="0" sz="1600">
                  <a:solidFill>
                    <a:srgbClr val="888888"/>
                  </a:solidFill>
                  <a:latin typeface="Calibri"/>
                  <a:ea typeface="Calibri"/>
                  <a:cs typeface="Calibri"/>
                  <a:sym typeface="Calibri"/>
                </a:defRPr>
              </a:lvl1pPr>
            </a:lstStyle>
            <a:p>
              <a:pPr/>
              <a:r>
                <a:t>© Gilb.com</a:t>
              </a:r>
            </a:p>
          </p:txBody>
        </p:sp>
        <p:sp>
          <p:nvSpPr>
            <p:cNvPr id="396" name="Rectangle 2"/>
            <p:cNvSpPr txBox="1"/>
            <p:nvPr/>
          </p:nvSpPr>
          <p:spPr>
            <a:xfrm>
              <a:off x="0" y="8861461"/>
              <a:ext cx="3417739"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l" defTabSz="650240">
                <a:defRPr b="0">
                  <a:latin typeface="Calibri"/>
                  <a:ea typeface="Calibri"/>
                  <a:cs typeface="Calibri"/>
                  <a:sym typeface="Calibri"/>
                </a:defRPr>
              </a:lvl1pPr>
            </a:lstStyle>
            <a:p>
              <a:pPr/>
              <a:r>
                <a:t>Copyright: Kai@Gilb.com</a:t>
              </a:r>
            </a:p>
          </p:txBody>
        </p:sp>
        <p:pic>
          <p:nvPicPr>
            <p:cNvPr id="397" name="Picture 3" descr="Picture 3"/>
            <p:cNvPicPr>
              <a:picLocks noChangeAspect="1"/>
            </p:cNvPicPr>
            <p:nvPr/>
          </p:nvPicPr>
          <p:blipFill>
            <a:blip r:embed="rId3">
              <a:extLst/>
            </a:blip>
            <a:stretch>
              <a:fillRect/>
            </a:stretch>
          </p:blipFill>
          <p:spPr>
            <a:xfrm rot="2760000">
              <a:off x="3373438" y="549310"/>
              <a:ext cx="1054101" cy="2120902"/>
            </a:xfrm>
            <a:prstGeom prst="rect">
              <a:avLst/>
            </a:prstGeom>
            <a:ln w="12700" cap="flat">
              <a:noFill/>
              <a:miter lim="400000"/>
            </a:ln>
            <a:effectLst/>
          </p:spPr>
        </p:pic>
        <p:pic>
          <p:nvPicPr>
            <p:cNvPr id="398" name="Picture 4" descr="Picture 4"/>
            <p:cNvPicPr>
              <a:picLocks noChangeAspect="1"/>
            </p:cNvPicPr>
            <p:nvPr/>
          </p:nvPicPr>
          <p:blipFill>
            <a:blip r:embed="rId3">
              <a:extLst/>
            </a:blip>
            <a:stretch>
              <a:fillRect/>
            </a:stretch>
          </p:blipFill>
          <p:spPr>
            <a:xfrm rot="5389581">
              <a:off x="6027737" y="-530189"/>
              <a:ext cx="1054101" cy="2120901"/>
            </a:xfrm>
            <a:prstGeom prst="rect">
              <a:avLst/>
            </a:prstGeom>
            <a:ln w="12700" cap="flat">
              <a:noFill/>
              <a:miter lim="400000"/>
            </a:ln>
            <a:effectLst/>
          </p:spPr>
        </p:pic>
        <p:pic>
          <p:nvPicPr>
            <p:cNvPr id="399" name="Picture 5" descr="Picture 5"/>
            <p:cNvPicPr>
              <a:picLocks noChangeAspect="1"/>
            </p:cNvPicPr>
            <p:nvPr/>
          </p:nvPicPr>
          <p:blipFill>
            <a:blip r:embed="rId3">
              <a:extLst/>
            </a:blip>
            <a:stretch>
              <a:fillRect/>
            </a:stretch>
          </p:blipFill>
          <p:spPr>
            <a:xfrm rot="8328146">
              <a:off x="8950325" y="801723"/>
              <a:ext cx="1054100" cy="2120902"/>
            </a:xfrm>
            <a:prstGeom prst="rect">
              <a:avLst/>
            </a:prstGeom>
            <a:ln w="12700" cap="flat">
              <a:noFill/>
              <a:miter lim="400000"/>
            </a:ln>
            <a:effectLst/>
          </p:spPr>
        </p:pic>
        <p:pic>
          <p:nvPicPr>
            <p:cNvPr id="400" name="Picture 6" descr="Picture 6"/>
            <p:cNvPicPr>
              <a:picLocks noChangeAspect="1"/>
            </p:cNvPicPr>
            <p:nvPr/>
          </p:nvPicPr>
          <p:blipFill>
            <a:blip r:embed="rId4">
              <a:extLst/>
            </a:blip>
            <a:stretch>
              <a:fillRect/>
            </a:stretch>
          </p:blipFill>
          <p:spPr>
            <a:xfrm rot="21540002">
              <a:off x="9864725" y="3303624"/>
              <a:ext cx="1054100" cy="2120902"/>
            </a:xfrm>
            <a:prstGeom prst="rect">
              <a:avLst/>
            </a:prstGeom>
            <a:ln w="12700" cap="flat">
              <a:noFill/>
              <a:miter lim="400000"/>
            </a:ln>
            <a:effectLst/>
          </p:spPr>
        </p:pic>
        <p:pic>
          <p:nvPicPr>
            <p:cNvPr id="401" name="Picture 7" descr="Picture 7"/>
            <p:cNvPicPr>
              <a:picLocks noChangeAspect="1"/>
            </p:cNvPicPr>
            <p:nvPr/>
          </p:nvPicPr>
          <p:blipFill>
            <a:blip r:embed="rId4">
              <a:extLst/>
            </a:blip>
            <a:stretch>
              <a:fillRect/>
            </a:stretch>
          </p:blipFill>
          <p:spPr>
            <a:xfrm rot="2697825">
              <a:off x="8747125" y="6035710"/>
              <a:ext cx="1054100" cy="2120902"/>
            </a:xfrm>
            <a:prstGeom prst="rect">
              <a:avLst/>
            </a:prstGeom>
            <a:ln w="12700" cap="flat">
              <a:noFill/>
              <a:miter lim="400000"/>
            </a:ln>
            <a:effectLst/>
          </p:spPr>
        </p:pic>
        <p:pic>
          <p:nvPicPr>
            <p:cNvPr id="402" name="Picture 8" descr="Picture 8"/>
            <p:cNvPicPr>
              <a:picLocks noChangeAspect="1"/>
            </p:cNvPicPr>
            <p:nvPr/>
          </p:nvPicPr>
          <p:blipFill>
            <a:blip r:embed="rId3">
              <a:extLst/>
            </a:blip>
            <a:stretch>
              <a:fillRect/>
            </a:stretch>
          </p:blipFill>
          <p:spPr>
            <a:xfrm rot="16335857">
              <a:off x="5864225" y="7139023"/>
              <a:ext cx="1054100" cy="2120902"/>
            </a:xfrm>
            <a:prstGeom prst="rect">
              <a:avLst/>
            </a:prstGeom>
            <a:ln w="12700" cap="flat">
              <a:noFill/>
              <a:miter lim="400000"/>
            </a:ln>
            <a:effectLst/>
          </p:spPr>
        </p:pic>
        <p:pic>
          <p:nvPicPr>
            <p:cNvPr id="403" name="Picture 9" descr="Picture 9"/>
            <p:cNvPicPr>
              <a:picLocks noChangeAspect="1"/>
            </p:cNvPicPr>
            <p:nvPr/>
          </p:nvPicPr>
          <p:blipFill>
            <a:blip r:embed="rId3">
              <a:extLst/>
            </a:blip>
            <a:stretch>
              <a:fillRect/>
            </a:stretch>
          </p:blipFill>
          <p:spPr>
            <a:xfrm rot="18900000">
              <a:off x="3209924" y="5934111"/>
              <a:ext cx="1054101" cy="2120901"/>
            </a:xfrm>
            <a:prstGeom prst="rect">
              <a:avLst/>
            </a:prstGeom>
            <a:ln w="12700" cap="flat">
              <a:noFill/>
              <a:miter lim="400000"/>
            </a:ln>
            <a:effectLst/>
          </p:spPr>
        </p:pic>
        <p:pic>
          <p:nvPicPr>
            <p:cNvPr id="404" name="Picture 10" descr="Picture 10"/>
            <p:cNvPicPr>
              <a:picLocks noChangeAspect="1"/>
            </p:cNvPicPr>
            <p:nvPr/>
          </p:nvPicPr>
          <p:blipFill>
            <a:blip r:embed="rId3">
              <a:extLst/>
            </a:blip>
            <a:stretch>
              <a:fillRect/>
            </a:stretch>
          </p:blipFill>
          <p:spPr>
            <a:xfrm rot="77439">
              <a:off x="2206624" y="3203611"/>
              <a:ext cx="1054101" cy="2120901"/>
            </a:xfrm>
            <a:prstGeom prst="rect">
              <a:avLst/>
            </a:prstGeom>
            <a:ln w="12700" cap="flat">
              <a:noFill/>
              <a:miter lim="400000"/>
            </a:ln>
            <a:effectLst/>
          </p:spPr>
        </p:pic>
        <p:sp>
          <p:nvSpPr>
            <p:cNvPr id="405" name="Rectangle 11"/>
            <p:cNvSpPr txBox="1"/>
            <p:nvPr/>
          </p:nvSpPr>
          <p:spPr>
            <a:xfrm>
              <a:off x="7497763" y="542960"/>
              <a:ext cx="1758157"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l" defTabSz="650240">
                <a:defRPr b="0">
                  <a:latin typeface="Calibri"/>
                  <a:ea typeface="Calibri"/>
                  <a:cs typeface="Calibri"/>
                  <a:sym typeface="Calibri"/>
                </a:defRPr>
              </a:lvl1pPr>
            </a:lstStyle>
            <a:p>
              <a:pPr/>
              <a:r>
                <a:t>Stakeholders</a:t>
              </a:r>
            </a:p>
          </p:txBody>
        </p:sp>
        <p:sp>
          <p:nvSpPr>
            <p:cNvPr id="406" name="Rectangle 12"/>
            <p:cNvSpPr txBox="1"/>
            <p:nvPr/>
          </p:nvSpPr>
          <p:spPr>
            <a:xfrm>
              <a:off x="9788526" y="2784510"/>
              <a:ext cx="873969"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l" defTabSz="650240">
                <a:defRPr b="0">
                  <a:latin typeface="Calibri"/>
                  <a:ea typeface="Calibri"/>
                  <a:cs typeface="Calibri"/>
                  <a:sym typeface="Calibri"/>
                </a:defRPr>
              </a:lvl1pPr>
            </a:lstStyle>
            <a:p>
              <a:pPr/>
              <a:r>
                <a:t>Values</a:t>
              </a:r>
            </a:p>
          </p:txBody>
        </p:sp>
        <p:sp>
          <p:nvSpPr>
            <p:cNvPr id="407" name="Rectangle 13"/>
            <p:cNvSpPr txBox="1"/>
            <p:nvPr/>
          </p:nvSpPr>
          <p:spPr>
            <a:xfrm>
              <a:off x="9486899" y="5629310"/>
              <a:ext cx="1240533"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l" defTabSz="650240">
                <a:defRPr b="0">
                  <a:latin typeface="Calibri"/>
                  <a:ea typeface="Calibri"/>
                  <a:cs typeface="Calibri"/>
                  <a:sym typeface="Calibri"/>
                </a:defRPr>
              </a:lvl1pPr>
            </a:lstStyle>
            <a:p>
              <a:pPr/>
              <a:r>
                <a:t>Solutions</a:t>
              </a:r>
            </a:p>
          </p:txBody>
        </p:sp>
        <p:sp>
          <p:nvSpPr>
            <p:cNvPr id="408" name="Rectangle 14"/>
            <p:cNvSpPr txBox="1"/>
            <p:nvPr/>
          </p:nvSpPr>
          <p:spPr>
            <a:xfrm>
              <a:off x="7143750" y="7699410"/>
              <a:ext cx="1556346"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l" defTabSz="650240">
                <a:defRPr b="0">
                  <a:latin typeface="Calibri"/>
                  <a:ea typeface="Calibri"/>
                  <a:cs typeface="Calibri"/>
                  <a:sym typeface="Calibri"/>
                </a:defRPr>
              </a:lvl1pPr>
            </a:lstStyle>
            <a:p>
              <a:pPr/>
              <a:r>
                <a:t>Decompose</a:t>
              </a:r>
            </a:p>
          </p:txBody>
        </p:sp>
        <p:sp>
          <p:nvSpPr>
            <p:cNvPr id="409" name="Rectangle 15"/>
            <p:cNvSpPr txBox="1"/>
            <p:nvPr/>
          </p:nvSpPr>
          <p:spPr>
            <a:xfrm>
              <a:off x="4376738" y="7610510"/>
              <a:ext cx="1104653"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l" defTabSz="650240">
                <a:defRPr b="0">
                  <a:latin typeface="Calibri"/>
                  <a:ea typeface="Calibri"/>
                  <a:cs typeface="Calibri"/>
                  <a:sym typeface="Calibri"/>
                </a:defRPr>
              </a:lvl1pPr>
            </a:lstStyle>
            <a:p>
              <a:pPr/>
              <a:r>
                <a:t>Develop</a:t>
              </a:r>
            </a:p>
          </p:txBody>
        </p:sp>
        <p:sp>
          <p:nvSpPr>
            <p:cNvPr id="410" name="Rectangle 16"/>
            <p:cNvSpPr txBox="1"/>
            <p:nvPr/>
          </p:nvSpPr>
          <p:spPr>
            <a:xfrm>
              <a:off x="2371724" y="5629310"/>
              <a:ext cx="976661"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l" defTabSz="650240">
                <a:defRPr b="0">
                  <a:latin typeface="Calibri"/>
                  <a:ea typeface="Calibri"/>
                  <a:cs typeface="Calibri"/>
                  <a:sym typeface="Calibri"/>
                </a:defRPr>
              </a:lvl1pPr>
            </a:lstStyle>
            <a:p>
              <a:pPr/>
              <a:r>
                <a:t>Deliver</a:t>
              </a:r>
            </a:p>
          </p:txBody>
        </p:sp>
        <p:sp>
          <p:nvSpPr>
            <p:cNvPr id="411" name="Rectangle 17"/>
            <p:cNvSpPr txBox="1"/>
            <p:nvPr/>
          </p:nvSpPr>
          <p:spPr>
            <a:xfrm>
              <a:off x="2370139" y="2594010"/>
              <a:ext cx="1129953"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l" defTabSz="650240">
                <a:defRPr b="0">
                  <a:latin typeface="Calibri"/>
                  <a:ea typeface="Calibri"/>
                  <a:cs typeface="Calibri"/>
                  <a:sym typeface="Calibri"/>
                </a:defRPr>
              </a:lvl1pPr>
            </a:lstStyle>
            <a:p>
              <a:pPr/>
              <a:r>
                <a:t>Measure</a:t>
              </a:r>
            </a:p>
          </p:txBody>
        </p:sp>
        <p:sp>
          <p:nvSpPr>
            <p:cNvPr id="412" name="Rectangle 18"/>
            <p:cNvSpPr txBox="1"/>
            <p:nvPr/>
          </p:nvSpPr>
          <p:spPr>
            <a:xfrm>
              <a:off x="4597400" y="549310"/>
              <a:ext cx="778422"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l" defTabSz="650240">
                <a:defRPr b="0">
                  <a:latin typeface="Calibri"/>
                  <a:ea typeface="Calibri"/>
                  <a:cs typeface="Calibri"/>
                  <a:sym typeface="Calibri"/>
                </a:defRPr>
              </a:lvl1pPr>
            </a:lstStyle>
            <a:p>
              <a:pPr/>
              <a:r>
                <a:t>Learn</a:t>
              </a:r>
            </a:p>
          </p:txBody>
        </p:sp>
        <p:sp>
          <p:nvSpPr>
            <p:cNvPr id="413" name="Rectangle 19"/>
            <p:cNvSpPr txBox="1"/>
            <p:nvPr/>
          </p:nvSpPr>
          <p:spPr>
            <a:xfrm>
              <a:off x="4362449" y="3451260"/>
              <a:ext cx="2663181"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algn="l" defTabSz="650240">
                <a:defRPr b="0">
                  <a:latin typeface="Calibri"/>
                  <a:ea typeface="Calibri"/>
                  <a:cs typeface="Calibri"/>
                  <a:sym typeface="Calibri"/>
                </a:defRPr>
              </a:pPr>
              <a:r>
                <a:t>Value Management </a:t>
              </a:r>
              <a:br/>
              <a:r>
                <a:t>Process</a:t>
              </a:r>
            </a:p>
          </p:txBody>
        </p:sp>
        <p:sp>
          <p:nvSpPr>
            <p:cNvPr id="414" name="Slide Number Placeholder 3"/>
            <p:cNvSpPr txBox="1"/>
            <p:nvPr/>
          </p:nvSpPr>
          <p:spPr>
            <a:xfrm>
              <a:off x="9215332" y="8660124"/>
              <a:ext cx="3034454" cy="3713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algn="r" defTabSz="650240">
                <a:defRPr b="0" sz="1600">
                  <a:solidFill>
                    <a:srgbClr val="888888"/>
                  </a:solidFill>
                  <a:latin typeface="Calibri"/>
                  <a:ea typeface="Calibri"/>
                  <a:cs typeface="Calibri"/>
                  <a:sym typeface="Calibri"/>
                </a:defRPr>
              </a:lvl1pPr>
            </a:lstStyle>
            <a:p>
              <a:pPr/>
              <a:r>
                <a:t>5</a:t>
              </a:r>
            </a:p>
          </p:txBody>
        </p:sp>
      </p:grpSp>
      <p:sp>
        <p:nvSpPr>
          <p:cNvPr id="416" name="NORSK TEKST EKSEMPLER…"/>
          <p:cNvSpPr txBox="1"/>
          <p:nvPr/>
        </p:nvSpPr>
        <p:spPr>
          <a:xfrm>
            <a:off x="10307394" y="8289797"/>
            <a:ext cx="2349773" cy="990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1200">
                <a:latin typeface="Helvetica"/>
                <a:ea typeface="Helvetica"/>
                <a:cs typeface="Helvetica"/>
                <a:sym typeface="Helvetica"/>
              </a:defRPr>
            </a:pPr>
            <a:r>
              <a:t>NORSK TEKST EKSEMPLER</a:t>
            </a:r>
          </a:p>
          <a:p>
            <a:pPr algn="l" defTabSz="457200">
              <a:defRPr sz="1200">
                <a:latin typeface="Helvetica"/>
                <a:ea typeface="Helvetica"/>
                <a:cs typeface="Helvetica"/>
                <a:sym typeface="Helvetica"/>
              </a:defRPr>
            </a:pPr>
            <a:r>
              <a:rPr u="sng">
                <a:hlinkClick r:id="rId5" invalidUrl="" action="" tgtFrame="" tooltip="" history="1" highlightClick="0" endSnd="0"/>
              </a:rPr>
              <a:t>http://concepts.gilb.com/dl931</a:t>
            </a:r>
          </a:p>
          <a:p>
            <a:pPr algn="l" defTabSz="457200">
              <a:defRPr sz="1200">
                <a:latin typeface="Helvetica"/>
                <a:ea typeface="Helvetica"/>
                <a:cs typeface="Helvetica"/>
                <a:sym typeface="Helvetica"/>
              </a:defRPr>
            </a:pPr>
          </a:p>
          <a:p>
            <a:pPr algn="l" defTabSz="457200">
              <a:defRPr sz="1200">
                <a:latin typeface="Helvetica"/>
                <a:ea typeface="Helvetica"/>
                <a:cs typeface="Helvetica"/>
                <a:sym typeface="Helvetica"/>
              </a:defRPr>
            </a:pPr>
            <a:r>
              <a:t>in english: detailed practice</a:t>
            </a:r>
          </a:p>
          <a:p>
            <a:pPr algn="l" defTabSz="457200">
              <a:defRPr sz="1200">
                <a:latin typeface="Helvetica"/>
                <a:ea typeface="Helvetica"/>
                <a:cs typeface="Helvetica"/>
                <a:sym typeface="Helvetica"/>
              </a:defRPr>
            </a:pPr>
            <a:r>
              <a:t>http://concepts.gilb.com/dl931</a:t>
            </a:r>
          </a:p>
        </p:txBody>
      </p:sp>
      <p:sp>
        <p:nvSpPr>
          <p:cNvPr id="417" name="Agile Value Cycle"/>
          <p:cNvSpPr txBox="1"/>
          <p:nvPr/>
        </p:nvSpPr>
        <p:spPr>
          <a:xfrm>
            <a:off x="5503113" y="1852270"/>
            <a:ext cx="2608174"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Agile Value Cycle</a:t>
            </a:r>
          </a:p>
        </p:txBody>
      </p:sp>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6" name="We can sort (prioritize next sprint) architecture solutions by estimated value/cost and riskiness"/>
          <p:cNvSpPr txBox="1"/>
          <p:nvPr>
            <p:ph type="title"/>
          </p:nvPr>
        </p:nvSpPr>
        <p:spPr>
          <a:xfrm>
            <a:off x="650238" y="390596"/>
            <a:ext cx="11704324" cy="1625602"/>
          </a:xfrm>
          <a:prstGeom prst="rect">
            <a:avLst/>
          </a:prstGeom>
        </p:spPr>
        <p:txBody>
          <a:bodyPr/>
          <a:lstStyle>
            <a:lvl1pPr defTabSz="435659">
              <a:defRPr sz="4000"/>
            </a:lvl1pPr>
          </a:lstStyle>
          <a:p>
            <a:pPr/>
            <a:r>
              <a:t>We can sort (prioritize next sprint) architecture solutions by estimated value/cost and riskiness</a:t>
            </a:r>
          </a:p>
        </p:txBody>
      </p:sp>
      <p:sp>
        <p:nvSpPr>
          <p:cNvPr id="1027" name="Slide Number"/>
          <p:cNvSpPr txBox="1"/>
          <p:nvPr>
            <p:ph type="sldNum" sz="quarter" idx="2"/>
          </p:nvPr>
        </p:nvSpPr>
        <p:spPr>
          <a:xfrm>
            <a:off x="11998697" y="9114115"/>
            <a:ext cx="355865" cy="37134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28" name="Screen Shot 2017-07-14 at 00.29.03.png" descr="Screen Shot 2017-07-14 at 00.29.03.png"/>
          <p:cNvPicPr>
            <a:picLocks noChangeAspect="1"/>
          </p:cNvPicPr>
          <p:nvPr/>
        </p:nvPicPr>
        <p:blipFill>
          <a:blip r:embed="rId3">
            <a:extLst/>
          </a:blip>
          <a:stretch>
            <a:fillRect/>
          </a:stretch>
        </p:blipFill>
        <p:spPr>
          <a:xfrm>
            <a:off x="388337" y="2546773"/>
            <a:ext cx="11939131" cy="7026206"/>
          </a:xfrm>
          <a:prstGeom prst="rect">
            <a:avLst/>
          </a:prstGeom>
          <a:ln w="12700">
            <a:miter lim="400000"/>
          </a:ln>
        </p:spPr>
      </p:pic>
      <p:sp>
        <p:nvSpPr>
          <p:cNvPr id="1029" name="Line"/>
          <p:cNvSpPr/>
          <p:nvPr/>
        </p:nvSpPr>
        <p:spPr>
          <a:xfrm flipH="1">
            <a:off x="6733977" y="2724118"/>
            <a:ext cx="549522" cy="892491"/>
          </a:xfrm>
          <a:prstGeom prst="line">
            <a:avLst/>
          </a:prstGeom>
          <a:ln w="25400">
            <a:solidFill>
              <a:srgbClr val="4F81BD"/>
            </a:solidFill>
            <a:tailEnd type="triangle"/>
          </a:ln>
          <a:effectLst>
            <a:outerShdw sx="100000" sy="100000" kx="0" ky="0" algn="b" rotWithShape="0" blurRad="50800" dist="25400" dir="5400000">
              <a:srgbClr val="000000">
                <a:alpha val="35000"/>
              </a:srgbClr>
            </a:outerShdw>
          </a:effectLst>
        </p:spPr>
        <p:txBody>
          <a:bodyPr lIns="45718" tIns="45718" rIns="45718" bIns="45718"/>
          <a:lstStyle/>
          <a:p>
            <a:pPr>
              <a:defRPr b="0">
                <a:latin typeface="+mn-lt"/>
                <a:ea typeface="+mn-ea"/>
                <a:cs typeface="+mn-cs"/>
                <a:sym typeface="Helvetica Neue Medium"/>
              </a:defRPr>
            </a:pPr>
          </a:p>
        </p:txBody>
      </p:sp>
      <p:sp>
        <p:nvSpPr>
          <p:cNvPr id="1030" name="Line"/>
          <p:cNvSpPr/>
          <p:nvPr/>
        </p:nvSpPr>
        <p:spPr>
          <a:xfrm flipH="1">
            <a:off x="5873199" y="2702245"/>
            <a:ext cx="709470" cy="3935413"/>
          </a:xfrm>
          <a:prstGeom prst="line">
            <a:avLst/>
          </a:prstGeom>
          <a:ln w="25400">
            <a:solidFill>
              <a:srgbClr val="4F81BD"/>
            </a:solidFill>
            <a:tailEnd type="triangle"/>
          </a:ln>
          <a:effectLst>
            <a:outerShdw sx="100000" sy="100000" kx="0" ky="0" algn="b" rotWithShape="0" blurRad="50800" dist="25400" dir="5400000">
              <a:srgbClr val="000000">
                <a:alpha val="35000"/>
              </a:srgbClr>
            </a:outerShdw>
          </a:effectLst>
        </p:spPr>
        <p:txBody>
          <a:bodyPr lIns="45718" tIns="45718" rIns="45718" bIns="45718"/>
          <a:lstStyle/>
          <a:p>
            <a:pPr>
              <a:defRPr b="0">
                <a:latin typeface="+mn-lt"/>
                <a:ea typeface="+mn-ea"/>
                <a:cs typeface="+mn-cs"/>
                <a:sym typeface="Helvetica Neue Medium"/>
              </a:defRPr>
            </a:pPr>
          </a:p>
        </p:txBody>
      </p:sp>
      <p:grpSp>
        <p:nvGrpSpPr>
          <p:cNvPr id="1033" name="I:  is the ± uncertainty.…"/>
          <p:cNvGrpSpPr/>
          <p:nvPr/>
        </p:nvGrpSpPr>
        <p:grpSpPr>
          <a:xfrm>
            <a:off x="9334427" y="3086101"/>
            <a:ext cx="2803388" cy="2413847"/>
            <a:chOff x="0" y="0"/>
            <a:chExt cx="2803387" cy="2413845"/>
          </a:xfrm>
        </p:grpSpPr>
        <p:sp>
          <p:nvSpPr>
            <p:cNvPr id="1031" name="Quote Bubble"/>
            <p:cNvSpPr/>
            <p:nvPr/>
          </p:nvSpPr>
          <p:spPr>
            <a:xfrm>
              <a:off x="0" y="0"/>
              <a:ext cx="2803388" cy="2413846"/>
            </a:xfrm>
            <a:prstGeom prst="wedgeEllipseCallout">
              <a:avLst>
                <a:gd name="adj1" fmla="val 34434"/>
                <a:gd name="adj2" fmla="val 83445"/>
              </a:avLst>
            </a:prstGeom>
            <a:solidFill>
              <a:srgbClr val="FFFFFF"/>
            </a:solidFill>
            <a:ln w="25400" cap="flat">
              <a:solidFill>
                <a:srgbClr val="4F81BD"/>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algn="l" defTabSz="650240">
                <a:defRPr b="0">
                  <a:latin typeface="Hoefler Text"/>
                  <a:ea typeface="Hoefler Text"/>
                  <a:cs typeface="Hoefler Text"/>
                  <a:sym typeface="Hoefler Text"/>
                </a:defRPr>
              </a:pPr>
            </a:p>
          </p:txBody>
        </p:sp>
        <p:sp>
          <p:nvSpPr>
            <p:cNvPr id="1032" name="I:  is the ± uncertainty.…"/>
            <p:cNvSpPr txBox="1"/>
            <p:nvPr/>
          </p:nvSpPr>
          <p:spPr>
            <a:xfrm>
              <a:off x="410545" y="221150"/>
              <a:ext cx="1982296" cy="19715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1" tIns="65021" rIns="65021" bIns="65021" numCol="1" anchor="ctr">
              <a:spAutoFit/>
            </a:bodyPr>
            <a:lstStyle/>
            <a:p>
              <a:pPr algn="l" defTabSz="650240">
                <a:defRPr b="0">
                  <a:latin typeface="Hoefler Text"/>
                  <a:ea typeface="Hoefler Text"/>
                  <a:cs typeface="Hoefler Text"/>
                  <a:sym typeface="Hoefler Text"/>
                </a:defRPr>
              </a:pPr>
              <a:r>
                <a:t>I:  is the ± uncertainty.</a:t>
              </a:r>
            </a:p>
            <a:p>
              <a:pPr algn="l" defTabSz="650240">
                <a:defRPr b="0">
                  <a:latin typeface="Hoefler Text"/>
                  <a:ea typeface="Hoefler Text"/>
                  <a:cs typeface="Hoefler Text"/>
                  <a:sym typeface="Hoefler Text"/>
                </a:defRPr>
              </a:pPr>
              <a:r>
                <a:t>Best/worst case</a:t>
              </a:r>
            </a:p>
          </p:txBody>
        </p:sp>
      </p:gr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7" name="Architecture options…"/>
          <p:cNvSpPr txBox="1"/>
          <p:nvPr>
            <p:ph type="title"/>
          </p:nvPr>
        </p:nvSpPr>
        <p:spPr>
          <a:xfrm>
            <a:off x="650238" y="390596"/>
            <a:ext cx="11704324" cy="1625602"/>
          </a:xfrm>
          <a:prstGeom prst="rect">
            <a:avLst/>
          </a:prstGeom>
        </p:spPr>
        <p:txBody>
          <a:bodyPr/>
          <a:lstStyle/>
          <a:p>
            <a:pPr defTabSz="526691">
              <a:defRPr sz="4800"/>
            </a:pPr>
            <a:r>
              <a:t>Architecture options </a:t>
            </a:r>
          </a:p>
          <a:p>
            <a:pPr defTabSz="526691">
              <a:defRPr sz="4800"/>
            </a:pPr>
            <a:r>
              <a:t>sorted by value and cost</a:t>
            </a:r>
          </a:p>
        </p:txBody>
      </p:sp>
      <p:sp>
        <p:nvSpPr>
          <p:cNvPr id="1038" name="Slide Number"/>
          <p:cNvSpPr txBox="1"/>
          <p:nvPr>
            <p:ph type="sldNum" sz="quarter" idx="2"/>
          </p:nvPr>
        </p:nvSpPr>
        <p:spPr>
          <a:xfrm>
            <a:off x="11998697" y="9114115"/>
            <a:ext cx="355865" cy="37134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39" name="Barchart sorted by Value to cost ratio.png" descr="Barchart sorted by Value to cost ratio.png"/>
          <p:cNvPicPr>
            <a:picLocks noChangeAspect="1"/>
          </p:cNvPicPr>
          <p:nvPr/>
        </p:nvPicPr>
        <p:blipFill>
          <a:blip r:embed="rId3">
            <a:extLst/>
          </a:blip>
          <a:srcRect l="0" t="10916" r="0" b="0"/>
          <a:stretch>
            <a:fillRect/>
          </a:stretch>
        </p:blipFill>
        <p:spPr>
          <a:xfrm>
            <a:off x="-2" y="2287390"/>
            <a:ext cx="13004805" cy="7240725"/>
          </a:xfrm>
          <a:prstGeom prst="rect">
            <a:avLst/>
          </a:prstGeom>
          <a:ln w="12700">
            <a:miter lim="400000"/>
          </a:ln>
        </p:spPr>
      </p:pic>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3" name="Thursday: Find what we can deliver next week"/>
          <p:cNvSpPr txBox="1"/>
          <p:nvPr>
            <p:ph type="title"/>
          </p:nvPr>
        </p:nvSpPr>
        <p:spPr>
          <a:xfrm>
            <a:off x="650238" y="390596"/>
            <a:ext cx="11704324" cy="1625601"/>
          </a:xfrm>
          <a:prstGeom prst="rect">
            <a:avLst/>
          </a:prstGeom>
        </p:spPr>
        <p:txBody>
          <a:bodyPr/>
          <a:lstStyle>
            <a:lvl1pPr defTabSz="526694">
              <a:defRPr sz="5000"/>
            </a:lvl1pPr>
          </a:lstStyle>
          <a:p>
            <a:pPr/>
            <a:r>
              <a:t>Thursday: Find what we can deliver next week</a:t>
            </a:r>
          </a:p>
        </p:txBody>
      </p:sp>
      <p:grpSp>
        <p:nvGrpSpPr>
          <p:cNvPr id="1064" name="Group"/>
          <p:cNvGrpSpPr/>
          <p:nvPr/>
        </p:nvGrpSpPr>
        <p:grpSpPr>
          <a:xfrm>
            <a:off x="2101970" y="2275840"/>
            <a:ext cx="8985925" cy="6095647"/>
            <a:chOff x="-3" y="0"/>
            <a:chExt cx="8985923" cy="6095646"/>
          </a:xfrm>
        </p:grpSpPr>
        <p:grpSp>
          <p:nvGrpSpPr>
            <p:cNvPr id="1046" name="Group"/>
            <p:cNvGrpSpPr/>
            <p:nvPr/>
          </p:nvGrpSpPr>
          <p:grpSpPr>
            <a:xfrm>
              <a:off x="3490098" y="0"/>
              <a:ext cx="2443106" cy="1274460"/>
              <a:chOff x="0" y="0"/>
              <a:chExt cx="2443105" cy="1274459"/>
            </a:xfrm>
          </p:grpSpPr>
          <p:sp>
            <p:nvSpPr>
              <p:cNvPr id="1044" name="Rounded Rectangle"/>
              <p:cNvSpPr/>
              <p:nvPr/>
            </p:nvSpPr>
            <p:spPr>
              <a:xfrm>
                <a:off x="-1" y="-1"/>
                <a:ext cx="1820656" cy="1274461"/>
              </a:xfrm>
              <a:prstGeom prst="roundRect">
                <a:avLst>
                  <a:gd name="adj" fmla="val 20000"/>
                </a:avLst>
              </a:prstGeom>
              <a:solidFill>
                <a:srgbClr val="4F81BD"/>
              </a:solidFill>
              <a:ln w="12700" cap="flat">
                <a:noFill/>
                <a:miter lim="400000"/>
                <a:tailEnd type="triangle" w="med" len="me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1300480">
                  <a:defRPr b="0" sz="2000">
                    <a:solidFill>
                      <a:srgbClr val="FFFFFF"/>
                    </a:solidFill>
                    <a:latin typeface="Calibri"/>
                    <a:ea typeface="Calibri"/>
                    <a:cs typeface="Calibri"/>
                    <a:sym typeface="Calibri"/>
                  </a:defRPr>
                </a:pPr>
              </a:p>
            </p:txBody>
          </p:sp>
          <p:sp>
            <p:nvSpPr>
              <p:cNvPr id="1045" name="4.1 Look at most values/costs strategy"/>
              <p:cNvSpPr/>
              <p:nvPr/>
            </p:nvSpPr>
            <p:spPr>
              <a:xfrm>
                <a:off x="74638" y="26105"/>
                <a:ext cx="2368468" cy="1222247"/>
              </a:xfrm>
              <a:prstGeom prst="rect">
                <a:avLst/>
              </a:prstGeom>
              <a:solidFill>
                <a:srgbClr val="C0504D"/>
              </a:solidFill>
              <a:ln w="25400" cap="flat">
                <a:solidFill>
                  <a:srgbClr val="8C3A38"/>
                </a:solidFill>
                <a:prstDash val="solid"/>
                <a:round/>
              </a:ln>
              <a:effectLst>
                <a:outerShdw sx="100000" sy="100000" kx="0" ky="0" algn="b" rotWithShape="0" blurRad="50800" dist="25400" dir="5400000">
                  <a:srgbClr val="000000">
                    <a:alpha val="35000"/>
                  </a:srgbClr>
                </a:outerShdw>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algn="l" defTabSz="650240">
                  <a:defRPr b="0">
                    <a:solidFill>
                      <a:srgbClr val="FFFFFF"/>
                    </a:solidFill>
                    <a:latin typeface="Calibri"/>
                    <a:ea typeface="Calibri"/>
                    <a:cs typeface="Calibri"/>
                    <a:sym typeface="Calibri"/>
                  </a:defRPr>
                </a:lvl1pPr>
              </a:lstStyle>
              <a:p>
                <a:pPr/>
                <a:r>
                  <a:t>4.1 Look at most values/costs strategy</a:t>
                </a:r>
              </a:p>
            </p:txBody>
          </p:sp>
        </p:grpSp>
        <p:sp>
          <p:nvSpPr>
            <p:cNvPr id="1047" name="Line"/>
            <p:cNvSpPr/>
            <p:nvPr/>
          </p:nvSpPr>
          <p:spPr>
            <a:xfrm>
              <a:off x="5531387" y="898220"/>
              <a:ext cx="871886" cy="6921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8361" y="5139"/>
                    <a:pt x="15732" y="12508"/>
                    <a:pt x="21600" y="21600"/>
                  </a:cubicBezTo>
                </a:path>
              </a:pathLst>
            </a:custGeom>
            <a:noFill/>
            <a:ln w="12700" cap="flat">
              <a:solidFill>
                <a:srgbClr val="4A7EBB"/>
              </a:solidFill>
              <a:prstDash val="solid"/>
              <a:round/>
              <a:tailEnd type="triangle" w="med" len="med"/>
            </a:ln>
            <a:effectLst/>
          </p:spPr>
          <p:txBody>
            <a:bodyPr wrap="square" lIns="50800" tIns="50800" rIns="50800" bIns="50800" numCol="1" anchor="ctr">
              <a:noAutofit/>
            </a:bodyPr>
            <a:lstStyle/>
            <a:p>
              <a:pPr algn="l" defTabSz="650240">
                <a:defRPr b="0">
                  <a:latin typeface="Calibri"/>
                  <a:ea typeface="Calibri"/>
                  <a:cs typeface="Calibri"/>
                  <a:sym typeface="Calibri"/>
                </a:defRPr>
              </a:pPr>
            </a:p>
          </p:txBody>
        </p:sp>
        <p:grpSp>
          <p:nvGrpSpPr>
            <p:cNvPr id="1050" name="Group"/>
            <p:cNvGrpSpPr/>
            <p:nvPr/>
          </p:nvGrpSpPr>
          <p:grpSpPr>
            <a:xfrm>
              <a:off x="5944997" y="1631893"/>
              <a:ext cx="3040924" cy="1577847"/>
              <a:chOff x="0" y="0"/>
              <a:chExt cx="3040923" cy="1577846"/>
            </a:xfrm>
          </p:grpSpPr>
          <p:sp>
            <p:nvSpPr>
              <p:cNvPr id="1048" name="Rounded Rectangle"/>
              <p:cNvSpPr/>
              <p:nvPr/>
            </p:nvSpPr>
            <p:spPr>
              <a:xfrm>
                <a:off x="0" y="151695"/>
                <a:ext cx="1820656" cy="1274460"/>
              </a:xfrm>
              <a:prstGeom prst="roundRect">
                <a:avLst>
                  <a:gd name="adj" fmla="val 20000"/>
                </a:avLst>
              </a:prstGeom>
              <a:solidFill>
                <a:srgbClr val="4F81BD"/>
              </a:solidFill>
              <a:ln w="12700" cap="flat">
                <a:noFill/>
                <a:miter lim="400000"/>
                <a:tailEnd type="triangle" w="med" len="me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1300480">
                  <a:defRPr b="0" sz="2000">
                    <a:solidFill>
                      <a:srgbClr val="FFFFFF"/>
                    </a:solidFill>
                    <a:latin typeface="Calibri"/>
                    <a:ea typeface="Calibri"/>
                    <a:cs typeface="Calibri"/>
                    <a:sym typeface="Calibri"/>
                  </a:defRPr>
                </a:pPr>
              </a:p>
            </p:txBody>
          </p:sp>
          <p:sp>
            <p:nvSpPr>
              <p:cNvPr id="1049" name="4.2 Decompose it if necessary into 1 or more weekly implementations"/>
              <p:cNvSpPr/>
              <p:nvPr/>
            </p:nvSpPr>
            <p:spPr>
              <a:xfrm>
                <a:off x="74638" y="0"/>
                <a:ext cx="2966286" cy="1577847"/>
              </a:xfrm>
              <a:prstGeom prst="rect">
                <a:avLst/>
              </a:prstGeom>
              <a:solidFill>
                <a:srgbClr val="C0504D"/>
              </a:solidFill>
              <a:ln w="25400" cap="flat">
                <a:solidFill>
                  <a:srgbClr val="8C3A38"/>
                </a:solidFill>
                <a:prstDash val="solid"/>
                <a:round/>
              </a:ln>
              <a:effectLst>
                <a:outerShdw sx="100000" sy="100000" kx="0" ky="0" algn="b" rotWithShape="0" blurRad="50800" dist="25400" dir="5400000">
                  <a:srgbClr val="000000">
                    <a:alpha val="35000"/>
                  </a:srgbClr>
                </a:outerShdw>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algn="l" defTabSz="650240">
                  <a:defRPr b="0">
                    <a:solidFill>
                      <a:srgbClr val="FFFFFF"/>
                    </a:solidFill>
                    <a:latin typeface="Calibri"/>
                    <a:ea typeface="Calibri"/>
                    <a:cs typeface="Calibri"/>
                    <a:sym typeface="Calibri"/>
                  </a:defRPr>
                </a:lvl1pPr>
              </a:lstStyle>
              <a:p>
                <a:pPr/>
                <a:r>
                  <a:t>4.2 Decompose it if necessary into 1 or more weekly implementations</a:t>
                </a:r>
              </a:p>
            </p:txBody>
          </p:sp>
        </p:grpSp>
        <p:sp>
          <p:nvSpPr>
            <p:cNvPr id="1051" name="Line"/>
            <p:cNvSpPr/>
            <p:nvPr/>
          </p:nvSpPr>
          <p:spPr>
            <a:xfrm>
              <a:off x="6667847" y="3313108"/>
              <a:ext cx="311901" cy="11383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590" y="7560"/>
                    <a:pt x="13192" y="14956"/>
                    <a:pt x="0" y="21600"/>
                  </a:cubicBezTo>
                </a:path>
              </a:pathLst>
            </a:custGeom>
            <a:noFill/>
            <a:ln w="12700" cap="flat">
              <a:solidFill>
                <a:srgbClr val="4A7EBB"/>
              </a:solidFill>
              <a:prstDash val="solid"/>
              <a:round/>
              <a:tailEnd type="triangle" w="med" len="med"/>
            </a:ln>
            <a:effectLst/>
          </p:spPr>
          <p:txBody>
            <a:bodyPr wrap="square" lIns="50800" tIns="50800" rIns="50800" bIns="50800" numCol="1" anchor="ctr">
              <a:noAutofit/>
            </a:bodyPr>
            <a:lstStyle/>
            <a:p>
              <a:pPr algn="l" defTabSz="650240">
                <a:defRPr b="0">
                  <a:latin typeface="Calibri"/>
                  <a:ea typeface="Calibri"/>
                  <a:cs typeface="Calibri"/>
                  <a:sym typeface="Calibri"/>
                </a:defRPr>
              </a:pPr>
            </a:p>
          </p:txBody>
        </p:sp>
        <p:grpSp>
          <p:nvGrpSpPr>
            <p:cNvPr id="1054" name="Group"/>
            <p:cNvGrpSpPr/>
            <p:nvPr/>
          </p:nvGrpSpPr>
          <p:grpSpPr>
            <a:xfrm>
              <a:off x="5007309" y="4517800"/>
              <a:ext cx="3235163" cy="1577847"/>
              <a:chOff x="0" y="0"/>
              <a:chExt cx="3235161" cy="1577846"/>
            </a:xfrm>
          </p:grpSpPr>
          <p:sp>
            <p:nvSpPr>
              <p:cNvPr id="1052" name="Rounded Rectangle"/>
              <p:cNvSpPr/>
              <p:nvPr/>
            </p:nvSpPr>
            <p:spPr>
              <a:xfrm>
                <a:off x="-1" y="151696"/>
                <a:ext cx="1820656" cy="1274460"/>
              </a:xfrm>
              <a:prstGeom prst="roundRect">
                <a:avLst>
                  <a:gd name="adj" fmla="val 20000"/>
                </a:avLst>
              </a:prstGeom>
              <a:solidFill>
                <a:srgbClr val="4F81BD"/>
              </a:solidFill>
              <a:ln w="12700" cap="flat">
                <a:noFill/>
                <a:miter lim="400000"/>
                <a:tailEnd type="triangle" w="med" len="me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1300480">
                  <a:defRPr b="0" sz="2000">
                    <a:solidFill>
                      <a:srgbClr val="FFFFFF"/>
                    </a:solidFill>
                    <a:latin typeface="Calibri"/>
                    <a:ea typeface="Calibri"/>
                    <a:cs typeface="Calibri"/>
                    <a:sym typeface="Calibri"/>
                  </a:defRPr>
                </a:pPr>
              </a:p>
            </p:txBody>
          </p:sp>
          <p:sp>
            <p:nvSpPr>
              <p:cNvPr id="1053" name="4.3 Estimate which one of several options would give best effect"/>
              <p:cNvSpPr/>
              <p:nvPr/>
            </p:nvSpPr>
            <p:spPr>
              <a:xfrm>
                <a:off x="74638" y="0"/>
                <a:ext cx="3160524" cy="1577847"/>
              </a:xfrm>
              <a:prstGeom prst="rect">
                <a:avLst/>
              </a:prstGeom>
              <a:solidFill>
                <a:srgbClr val="C0504D"/>
              </a:solidFill>
              <a:ln w="25400" cap="flat">
                <a:solidFill>
                  <a:srgbClr val="8C3A38"/>
                </a:solidFill>
                <a:prstDash val="solid"/>
                <a:round/>
              </a:ln>
              <a:effectLst>
                <a:outerShdw sx="100000" sy="100000" kx="0" ky="0" algn="b" rotWithShape="0" blurRad="50800" dist="25400" dir="5400000">
                  <a:srgbClr val="000000">
                    <a:alpha val="35000"/>
                  </a:srgbClr>
                </a:outerShdw>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algn="l" defTabSz="650240">
                  <a:defRPr b="0">
                    <a:solidFill>
                      <a:srgbClr val="FFFFFF"/>
                    </a:solidFill>
                    <a:latin typeface="Calibri"/>
                    <a:ea typeface="Calibri"/>
                    <a:cs typeface="Calibri"/>
                    <a:sym typeface="Calibri"/>
                  </a:defRPr>
                </a:lvl1pPr>
              </a:lstStyle>
              <a:p>
                <a:pPr/>
                <a:r>
                  <a:t>4.3 Estimate which one of several options would give best effect</a:t>
                </a:r>
              </a:p>
            </p:txBody>
          </p:sp>
        </p:grpSp>
        <p:sp>
          <p:nvSpPr>
            <p:cNvPr id="1055" name="Line"/>
            <p:cNvSpPr/>
            <p:nvPr/>
          </p:nvSpPr>
          <p:spPr>
            <a:xfrm>
              <a:off x="3973565" y="5764084"/>
              <a:ext cx="853721" cy="35494"/>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21600" y="0"/>
                  </a:moveTo>
                  <a:cubicBezTo>
                    <a:pt x="14446" y="21600"/>
                    <a:pt x="7154" y="21600"/>
                    <a:pt x="0" y="0"/>
                  </a:cubicBezTo>
                </a:path>
              </a:pathLst>
            </a:custGeom>
            <a:noFill/>
            <a:ln w="12700" cap="flat">
              <a:solidFill>
                <a:srgbClr val="4A7EBB"/>
              </a:solidFill>
              <a:prstDash val="solid"/>
              <a:round/>
              <a:tailEnd type="triangle" w="med" len="med"/>
            </a:ln>
            <a:effectLst/>
          </p:spPr>
          <p:txBody>
            <a:bodyPr wrap="square" lIns="50800" tIns="50800" rIns="50800" bIns="50800" numCol="1" anchor="ctr">
              <a:noAutofit/>
            </a:bodyPr>
            <a:lstStyle/>
            <a:p>
              <a:pPr algn="l" defTabSz="650240">
                <a:defRPr b="0">
                  <a:latin typeface="Calibri"/>
                  <a:ea typeface="Calibri"/>
                  <a:cs typeface="Calibri"/>
                  <a:sym typeface="Calibri"/>
                </a:defRPr>
              </a:pPr>
            </a:p>
          </p:txBody>
        </p:sp>
        <p:grpSp>
          <p:nvGrpSpPr>
            <p:cNvPr id="1058" name="Group"/>
            <p:cNvGrpSpPr/>
            <p:nvPr/>
          </p:nvGrpSpPr>
          <p:grpSpPr>
            <a:xfrm>
              <a:off x="1043025" y="4669496"/>
              <a:ext cx="2750518" cy="1274460"/>
              <a:chOff x="-1" y="0"/>
              <a:chExt cx="2750517" cy="1274459"/>
            </a:xfrm>
          </p:grpSpPr>
          <p:sp>
            <p:nvSpPr>
              <p:cNvPr id="1056" name="Rounded Rectangle"/>
              <p:cNvSpPr/>
              <p:nvPr/>
            </p:nvSpPr>
            <p:spPr>
              <a:xfrm>
                <a:off x="929860" y="-1"/>
                <a:ext cx="1820657" cy="1274461"/>
              </a:xfrm>
              <a:prstGeom prst="roundRect">
                <a:avLst>
                  <a:gd name="adj" fmla="val 20000"/>
                </a:avLst>
              </a:prstGeom>
              <a:solidFill>
                <a:srgbClr val="4F81BD"/>
              </a:solidFill>
              <a:ln w="12700" cap="flat">
                <a:noFill/>
                <a:miter lim="400000"/>
                <a:tailEnd type="triangle" w="med" len="me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1300480">
                  <a:defRPr b="0" sz="2000">
                    <a:solidFill>
                      <a:srgbClr val="FFFFFF"/>
                    </a:solidFill>
                    <a:latin typeface="Calibri"/>
                    <a:ea typeface="Calibri"/>
                    <a:cs typeface="Calibri"/>
                    <a:sym typeface="Calibri"/>
                  </a:defRPr>
                </a:pPr>
              </a:p>
            </p:txBody>
          </p:sp>
          <p:sp>
            <p:nvSpPr>
              <p:cNvPr id="1057" name="4.4 Agree to one value delivery next week"/>
              <p:cNvSpPr/>
              <p:nvPr/>
            </p:nvSpPr>
            <p:spPr>
              <a:xfrm>
                <a:off x="-2" y="26105"/>
                <a:ext cx="2675879" cy="1222247"/>
              </a:xfrm>
              <a:prstGeom prst="rect">
                <a:avLst/>
              </a:prstGeom>
              <a:solidFill>
                <a:srgbClr val="C0504D"/>
              </a:solidFill>
              <a:ln w="25400" cap="flat">
                <a:solidFill>
                  <a:srgbClr val="8C3A38"/>
                </a:solidFill>
                <a:prstDash val="solid"/>
                <a:round/>
              </a:ln>
              <a:effectLst>
                <a:outerShdw sx="100000" sy="100000" kx="0" ky="0" algn="b" rotWithShape="0" blurRad="50800" dist="25400" dir="5400000">
                  <a:srgbClr val="000000">
                    <a:alpha val="35000"/>
                  </a:srgbClr>
                </a:outerShdw>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algn="l" defTabSz="650240">
                  <a:defRPr b="0">
                    <a:solidFill>
                      <a:srgbClr val="FFFFFF"/>
                    </a:solidFill>
                    <a:latin typeface="Calibri"/>
                    <a:ea typeface="Calibri"/>
                    <a:cs typeface="Calibri"/>
                    <a:sym typeface="Calibri"/>
                  </a:defRPr>
                </a:lvl1pPr>
              </a:lstStyle>
              <a:p>
                <a:pPr/>
                <a:r>
                  <a:t>4.4 Agree to one value delivery next week</a:t>
                </a:r>
              </a:p>
            </p:txBody>
          </p:sp>
        </p:grpSp>
        <p:sp>
          <p:nvSpPr>
            <p:cNvPr id="1059" name="Line"/>
            <p:cNvSpPr/>
            <p:nvPr/>
          </p:nvSpPr>
          <p:spPr>
            <a:xfrm>
              <a:off x="1821102" y="3313108"/>
              <a:ext cx="311902" cy="11383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8408" y="14956"/>
                    <a:pt x="1010" y="7560"/>
                    <a:pt x="0" y="0"/>
                  </a:cubicBezTo>
                </a:path>
              </a:pathLst>
            </a:custGeom>
            <a:noFill/>
            <a:ln w="12700" cap="flat">
              <a:solidFill>
                <a:srgbClr val="4A7EBB"/>
              </a:solidFill>
              <a:prstDash val="solid"/>
              <a:round/>
              <a:tailEnd type="triangle" w="med" len="med"/>
            </a:ln>
            <a:effectLst/>
          </p:spPr>
          <p:txBody>
            <a:bodyPr wrap="square" lIns="50800" tIns="50800" rIns="50800" bIns="50800" numCol="1" anchor="ctr">
              <a:noAutofit/>
            </a:bodyPr>
            <a:lstStyle/>
            <a:p>
              <a:pPr algn="l" defTabSz="650240">
                <a:defRPr b="0">
                  <a:latin typeface="Calibri"/>
                  <a:ea typeface="Calibri"/>
                  <a:cs typeface="Calibri"/>
                  <a:sym typeface="Calibri"/>
                </a:defRPr>
              </a:pPr>
            </a:p>
          </p:txBody>
        </p:sp>
        <p:grpSp>
          <p:nvGrpSpPr>
            <p:cNvPr id="1062" name="Group"/>
            <p:cNvGrpSpPr/>
            <p:nvPr/>
          </p:nvGrpSpPr>
          <p:grpSpPr>
            <a:xfrm>
              <a:off x="-4" y="1783589"/>
              <a:ext cx="2855858" cy="1274460"/>
              <a:chOff x="-1" y="0"/>
              <a:chExt cx="2855856" cy="1274459"/>
            </a:xfrm>
          </p:grpSpPr>
          <p:sp>
            <p:nvSpPr>
              <p:cNvPr id="1060" name="Rounded Rectangle"/>
              <p:cNvSpPr/>
              <p:nvPr/>
            </p:nvSpPr>
            <p:spPr>
              <a:xfrm>
                <a:off x="1035199" y="-1"/>
                <a:ext cx="1820656" cy="1274461"/>
              </a:xfrm>
              <a:prstGeom prst="roundRect">
                <a:avLst>
                  <a:gd name="adj" fmla="val 20000"/>
                </a:avLst>
              </a:prstGeom>
              <a:solidFill>
                <a:srgbClr val="4F81BD"/>
              </a:solidFill>
              <a:ln w="12700" cap="flat">
                <a:noFill/>
                <a:miter lim="400000"/>
                <a:tailEnd type="triangle" w="med" len="me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1300480">
                  <a:defRPr b="0" sz="2000">
                    <a:solidFill>
                      <a:srgbClr val="FFFFFF"/>
                    </a:solidFill>
                    <a:latin typeface="Calibri"/>
                    <a:ea typeface="Calibri"/>
                    <a:cs typeface="Calibri"/>
                    <a:sym typeface="Calibri"/>
                  </a:defRPr>
                </a:pPr>
              </a:p>
            </p:txBody>
          </p:sp>
          <p:sp>
            <p:nvSpPr>
              <p:cNvPr id="1061" name="4.5 Option: several parallel deliveries, parallel teams"/>
              <p:cNvSpPr/>
              <p:nvPr/>
            </p:nvSpPr>
            <p:spPr>
              <a:xfrm>
                <a:off x="-2" y="26104"/>
                <a:ext cx="2781218" cy="1222247"/>
              </a:xfrm>
              <a:prstGeom prst="rect">
                <a:avLst/>
              </a:prstGeom>
              <a:solidFill>
                <a:srgbClr val="C0504D"/>
              </a:solidFill>
              <a:ln w="25400" cap="flat">
                <a:solidFill>
                  <a:srgbClr val="8C3A38"/>
                </a:solidFill>
                <a:prstDash val="solid"/>
                <a:round/>
              </a:ln>
              <a:effectLst>
                <a:outerShdw sx="100000" sy="100000" kx="0" ky="0" algn="b" rotWithShape="0" blurRad="50800" dist="25400" dir="5400000">
                  <a:srgbClr val="000000">
                    <a:alpha val="35000"/>
                  </a:srgbClr>
                </a:outerShdw>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algn="l" defTabSz="650240">
                  <a:defRPr b="0">
                    <a:solidFill>
                      <a:srgbClr val="FFFFFF"/>
                    </a:solidFill>
                    <a:latin typeface="Calibri"/>
                    <a:ea typeface="Calibri"/>
                    <a:cs typeface="Calibri"/>
                    <a:sym typeface="Calibri"/>
                  </a:defRPr>
                </a:lvl1pPr>
              </a:lstStyle>
              <a:p>
                <a:pPr/>
                <a:r>
                  <a:t>4.5 Option: several parallel deliveries, parallel teams</a:t>
                </a:r>
              </a:p>
            </p:txBody>
          </p:sp>
        </p:grpSp>
        <p:sp>
          <p:nvSpPr>
            <p:cNvPr id="1063" name="Line"/>
            <p:cNvSpPr/>
            <p:nvPr/>
          </p:nvSpPr>
          <p:spPr>
            <a:xfrm>
              <a:off x="2397578" y="898220"/>
              <a:ext cx="871886" cy="6921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5868" y="12508"/>
                    <a:pt x="13239" y="5139"/>
                    <a:pt x="21600" y="0"/>
                  </a:cubicBezTo>
                </a:path>
              </a:pathLst>
            </a:custGeom>
            <a:noFill/>
            <a:ln w="12700" cap="flat">
              <a:solidFill>
                <a:srgbClr val="4A7EBB"/>
              </a:solidFill>
              <a:prstDash val="solid"/>
              <a:round/>
              <a:tailEnd type="triangle" w="med" len="med"/>
            </a:ln>
            <a:effectLst/>
          </p:spPr>
          <p:txBody>
            <a:bodyPr wrap="square" lIns="50800" tIns="50800" rIns="50800" bIns="50800" numCol="1" anchor="ctr">
              <a:noAutofit/>
            </a:bodyPr>
            <a:lstStyle/>
            <a:p>
              <a:pPr algn="l" defTabSz="650240">
                <a:defRPr b="0">
                  <a:latin typeface="Calibri"/>
                  <a:ea typeface="Calibri"/>
                  <a:cs typeface="Calibri"/>
                  <a:sym typeface="Calibri"/>
                </a:defRPr>
              </a:pPr>
            </a:p>
          </p:txBody>
        </p:sp>
      </p:grpSp>
      <p:sp>
        <p:nvSpPr>
          <p:cNvPr id="106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9" name="Friday : Get Management Approval to try to deliver real measurable value next week"/>
          <p:cNvSpPr txBox="1"/>
          <p:nvPr>
            <p:ph type="title"/>
          </p:nvPr>
        </p:nvSpPr>
        <p:spPr>
          <a:xfrm>
            <a:off x="650238" y="390596"/>
            <a:ext cx="11704324" cy="1625601"/>
          </a:xfrm>
          <a:prstGeom prst="rect">
            <a:avLst/>
          </a:prstGeom>
        </p:spPr>
        <p:txBody>
          <a:bodyPr/>
          <a:lstStyle>
            <a:lvl1pPr>
              <a:defRPr sz="4400"/>
            </a:lvl1pPr>
          </a:lstStyle>
          <a:p>
            <a:pPr/>
            <a:r>
              <a:t>Friday : Get Management Approval to try to deliver real measurable value next week</a:t>
            </a:r>
          </a:p>
        </p:txBody>
      </p:sp>
      <p:grpSp>
        <p:nvGrpSpPr>
          <p:cNvPr id="1098" name="Group"/>
          <p:cNvGrpSpPr/>
          <p:nvPr/>
        </p:nvGrpSpPr>
        <p:grpSpPr>
          <a:xfrm>
            <a:off x="1443465" y="2106538"/>
            <a:ext cx="11674623" cy="6906064"/>
            <a:chOff x="0" y="0"/>
            <a:chExt cx="11674621" cy="6906063"/>
          </a:xfrm>
        </p:grpSpPr>
        <p:grpSp>
          <p:nvGrpSpPr>
            <p:cNvPr id="1074" name="Group"/>
            <p:cNvGrpSpPr/>
            <p:nvPr/>
          </p:nvGrpSpPr>
          <p:grpSpPr>
            <a:xfrm>
              <a:off x="4005048" y="-1"/>
              <a:ext cx="3196420" cy="1417646"/>
              <a:chOff x="-1" y="0"/>
              <a:chExt cx="3196419" cy="1417645"/>
            </a:xfrm>
          </p:grpSpPr>
          <p:sp>
            <p:nvSpPr>
              <p:cNvPr id="1070" name="Rounded Rectangle"/>
              <p:cNvSpPr/>
              <p:nvPr/>
            </p:nvSpPr>
            <p:spPr>
              <a:xfrm>
                <a:off x="374224" y="16108"/>
                <a:ext cx="1979185" cy="1385431"/>
              </a:xfrm>
              <a:prstGeom prst="roundRect">
                <a:avLst>
                  <a:gd name="adj" fmla="val 20000"/>
                </a:avLst>
              </a:prstGeom>
              <a:solidFill>
                <a:srgbClr val="4F81BD"/>
              </a:solidFill>
              <a:ln w="12700" cap="flat">
                <a:noFill/>
                <a:miter lim="400000"/>
                <a:tailEnd type="triangle" w="med" len="me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1300480">
                  <a:defRPr b="0" sz="2000">
                    <a:solidFill>
                      <a:srgbClr val="FFFFFF"/>
                    </a:solidFill>
                    <a:latin typeface="Calibri"/>
                    <a:ea typeface="Calibri"/>
                    <a:cs typeface="Calibri"/>
                    <a:sym typeface="Calibri"/>
                  </a:defRPr>
                </a:pPr>
              </a:p>
            </p:txBody>
          </p:sp>
          <p:grpSp>
            <p:nvGrpSpPr>
              <p:cNvPr id="1073" name="5.1 Present the 4 days of planning to management"/>
              <p:cNvGrpSpPr/>
              <p:nvPr/>
            </p:nvGrpSpPr>
            <p:grpSpPr>
              <a:xfrm>
                <a:off x="-2" y="-1"/>
                <a:ext cx="3196420" cy="1417647"/>
                <a:chOff x="0" y="0"/>
                <a:chExt cx="3196419" cy="1417645"/>
              </a:xfrm>
            </p:grpSpPr>
            <p:sp>
              <p:nvSpPr>
                <p:cNvPr id="1071" name="Rectangle"/>
                <p:cNvSpPr/>
                <p:nvPr/>
              </p:nvSpPr>
              <p:spPr>
                <a:xfrm>
                  <a:off x="-1" y="-1"/>
                  <a:ext cx="3196421" cy="1417647"/>
                </a:xfrm>
                <a:prstGeom prst="rect">
                  <a:avLst/>
                </a:prstGeom>
                <a:solidFill>
                  <a:srgbClr val="C0504D"/>
                </a:solidFill>
                <a:ln w="25400" cap="flat">
                  <a:solidFill>
                    <a:srgbClr val="8C3A38"/>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algn="l" defTabSz="650240">
                    <a:defRPr b="0">
                      <a:solidFill>
                        <a:srgbClr val="FFFFFF"/>
                      </a:solidFill>
                      <a:latin typeface="Calibri"/>
                      <a:ea typeface="Calibri"/>
                      <a:cs typeface="Calibri"/>
                      <a:sym typeface="Calibri"/>
                    </a:defRPr>
                  </a:pPr>
                </a:p>
              </p:txBody>
            </p:sp>
            <p:sp>
              <p:nvSpPr>
                <p:cNvPr id="1072" name="5.1 Present the 4 days of planning to management"/>
                <p:cNvSpPr txBox="1"/>
                <p:nvPr/>
              </p:nvSpPr>
              <p:spPr>
                <a:xfrm>
                  <a:off x="-1" y="110399"/>
                  <a:ext cx="3196421" cy="11968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algn="l" defTabSz="650240">
                    <a:defRPr b="0">
                      <a:solidFill>
                        <a:srgbClr val="FFFFFF"/>
                      </a:solidFill>
                      <a:latin typeface="Calibri"/>
                      <a:ea typeface="Calibri"/>
                      <a:cs typeface="Calibri"/>
                      <a:sym typeface="Calibri"/>
                    </a:defRPr>
                  </a:lvl1pPr>
                </a:lstStyle>
                <a:p>
                  <a:pPr/>
                  <a:r>
                    <a:t>5.1 Present the 4 days of planning to management</a:t>
                  </a:r>
                </a:p>
              </p:txBody>
            </p:sp>
          </p:grpSp>
        </p:grpSp>
        <p:sp>
          <p:nvSpPr>
            <p:cNvPr id="1075" name="Line"/>
            <p:cNvSpPr/>
            <p:nvPr/>
          </p:nvSpPr>
          <p:spPr>
            <a:xfrm>
              <a:off x="6598304" y="992538"/>
              <a:ext cx="947804" cy="7524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8361" y="5139"/>
                    <a:pt x="15732" y="12508"/>
                    <a:pt x="21600" y="21600"/>
                  </a:cubicBezTo>
                </a:path>
              </a:pathLst>
            </a:custGeom>
            <a:noFill/>
            <a:ln w="12700" cap="flat">
              <a:solidFill>
                <a:srgbClr val="4A7EBB"/>
              </a:solidFill>
              <a:prstDash val="solid"/>
              <a:round/>
              <a:tailEnd type="triangle" w="med" len="med"/>
            </a:ln>
            <a:effectLst/>
          </p:spPr>
          <p:txBody>
            <a:bodyPr wrap="square" lIns="50800" tIns="50800" rIns="50800" bIns="50800" numCol="1" anchor="ctr">
              <a:noAutofit/>
            </a:bodyPr>
            <a:lstStyle/>
            <a:p>
              <a:pPr algn="l" defTabSz="650240">
                <a:defRPr b="0">
                  <a:latin typeface="Calibri"/>
                  <a:ea typeface="Calibri"/>
                  <a:cs typeface="Calibri"/>
                  <a:sym typeface="Calibri"/>
                </a:defRPr>
              </a:pPr>
            </a:p>
          </p:txBody>
        </p:sp>
        <p:grpSp>
          <p:nvGrpSpPr>
            <p:cNvPr id="1080" name="Group"/>
            <p:cNvGrpSpPr/>
            <p:nvPr/>
          </p:nvGrpSpPr>
          <p:grpSpPr>
            <a:xfrm>
              <a:off x="7047930" y="1526557"/>
              <a:ext cx="4626692" cy="2242313"/>
              <a:chOff x="0" y="0"/>
              <a:chExt cx="4626690" cy="2242312"/>
            </a:xfrm>
          </p:grpSpPr>
          <p:sp>
            <p:nvSpPr>
              <p:cNvPr id="1076" name="Rounded Rectangle"/>
              <p:cNvSpPr/>
              <p:nvPr/>
            </p:nvSpPr>
            <p:spPr>
              <a:xfrm>
                <a:off x="0" y="428442"/>
                <a:ext cx="1979184" cy="1385430"/>
              </a:xfrm>
              <a:prstGeom prst="roundRect">
                <a:avLst>
                  <a:gd name="adj" fmla="val 20000"/>
                </a:avLst>
              </a:prstGeom>
              <a:solidFill>
                <a:srgbClr val="4F81BD"/>
              </a:solidFill>
              <a:ln w="12700" cap="flat">
                <a:noFill/>
                <a:miter lim="400000"/>
                <a:tailEnd type="triangle" w="med" len="me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1300480">
                  <a:defRPr b="0" sz="2000">
                    <a:solidFill>
                      <a:srgbClr val="FFFFFF"/>
                    </a:solidFill>
                    <a:latin typeface="Arial Black"/>
                    <a:ea typeface="Arial Black"/>
                    <a:cs typeface="Arial Black"/>
                    <a:sym typeface="Arial Black"/>
                  </a:defRPr>
                </a:pPr>
              </a:p>
            </p:txBody>
          </p:sp>
          <p:grpSp>
            <p:nvGrpSpPr>
              <p:cNvPr id="1079" name="5.2 Ask if they agree to the plans: the objectives, the strategies, the estimations; at least roughly OK"/>
              <p:cNvGrpSpPr/>
              <p:nvPr/>
            </p:nvGrpSpPr>
            <p:grpSpPr>
              <a:xfrm>
                <a:off x="81137" y="0"/>
                <a:ext cx="4545554" cy="2242313"/>
                <a:chOff x="0" y="0"/>
                <a:chExt cx="4545553" cy="2242312"/>
              </a:xfrm>
            </p:grpSpPr>
            <p:sp>
              <p:nvSpPr>
                <p:cNvPr id="1077" name="Rectangle"/>
                <p:cNvSpPr/>
                <p:nvPr/>
              </p:nvSpPr>
              <p:spPr>
                <a:xfrm>
                  <a:off x="0" y="0"/>
                  <a:ext cx="4545554" cy="2242313"/>
                </a:xfrm>
                <a:prstGeom prst="rect">
                  <a:avLst/>
                </a:prstGeom>
                <a:solidFill>
                  <a:srgbClr val="C0504D"/>
                </a:solidFill>
                <a:ln w="25400" cap="flat">
                  <a:solidFill>
                    <a:srgbClr val="8C3A38"/>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algn="l" defTabSz="650240">
                    <a:defRPr b="0">
                      <a:solidFill>
                        <a:srgbClr val="FFFFFF"/>
                      </a:solidFill>
                      <a:latin typeface="Calibri"/>
                      <a:ea typeface="Calibri"/>
                      <a:cs typeface="Calibri"/>
                      <a:sym typeface="Calibri"/>
                    </a:defRPr>
                  </a:pPr>
                </a:p>
              </p:txBody>
            </p:sp>
            <p:sp>
              <p:nvSpPr>
                <p:cNvPr id="1078" name="5.2 Ask if they agree to the plans: the objectives, the strategies, the estimations; at least roughly OK"/>
                <p:cNvSpPr txBox="1"/>
                <p:nvPr/>
              </p:nvSpPr>
              <p:spPr>
                <a:xfrm>
                  <a:off x="0" y="344933"/>
                  <a:ext cx="4545554" cy="15524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algn="l" defTabSz="650240">
                    <a:defRPr b="0">
                      <a:solidFill>
                        <a:srgbClr val="FFFFFF"/>
                      </a:solidFill>
                      <a:latin typeface="Calibri"/>
                      <a:ea typeface="Calibri"/>
                      <a:cs typeface="Calibri"/>
                      <a:sym typeface="Calibri"/>
                    </a:defRPr>
                  </a:lvl1pPr>
                </a:lstStyle>
                <a:p>
                  <a:pPr/>
                  <a:r>
                    <a:t>5.2 Ask if they agree to the plans: the objectives, the strategies, the estimations; at least roughly OK</a:t>
                  </a:r>
                </a:p>
              </p:txBody>
            </p:sp>
          </p:grpSp>
        </p:grpSp>
        <p:sp>
          <p:nvSpPr>
            <p:cNvPr id="1081" name="Line"/>
            <p:cNvSpPr/>
            <p:nvPr/>
          </p:nvSpPr>
          <p:spPr>
            <a:xfrm>
              <a:off x="7833720" y="3617697"/>
              <a:ext cx="339059" cy="12374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590" y="7560"/>
                    <a:pt x="13192" y="14956"/>
                    <a:pt x="0" y="21600"/>
                  </a:cubicBezTo>
                </a:path>
              </a:pathLst>
            </a:custGeom>
            <a:noFill/>
            <a:ln w="12700" cap="flat">
              <a:solidFill>
                <a:srgbClr val="4A7EBB"/>
              </a:solidFill>
              <a:prstDash val="solid"/>
              <a:round/>
              <a:tailEnd type="triangle" w="med" len="med"/>
            </a:ln>
            <a:effectLst/>
          </p:spPr>
          <p:txBody>
            <a:bodyPr wrap="square" lIns="50800" tIns="50800" rIns="50800" bIns="50800" numCol="1" anchor="ctr">
              <a:noAutofit/>
            </a:bodyPr>
            <a:lstStyle/>
            <a:p>
              <a:pPr algn="l" defTabSz="650240">
                <a:defRPr b="0">
                  <a:latin typeface="Calibri"/>
                  <a:ea typeface="Calibri"/>
                  <a:cs typeface="Calibri"/>
                  <a:sym typeface="Calibri"/>
                </a:defRPr>
              </a:pPr>
            </a:p>
          </p:txBody>
        </p:sp>
        <p:grpSp>
          <p:nvGrpSpPr>
            <p:cNvPr id="1086" name="Group"/>
            <p:cNvGrpSpPr/>
            <p:nvPr/>
          </p:nvGrpSpPr>
          <p:grpSpPr>
            <a:xfrm>
              <a:off x="6028594" y="4663748"/>
              <a:ext cx="3255238" cy="2242316"/>
              <a:chOff x="0" y="0"/>
              <a:chExt cx="3255237" cy="2242315"/>
            </a:xfrm>
          </p:grpSpPr>
          <p:sp>
            <p:nvSpPr>
              <p:cNvPr id="1082" name="Rounded Rectangle"/>
              <p:cNvSpPr/>
              <p:nvPr/>
            </p:nvSpPr>
            <p:spPr>
              <a:xfrm>
                <a:off x="0" y="428442"/>
                <a:ext cx="1979185" cy="1385431"/>
              </a:xfrm>
              <a:prstGeom prst="roundRect">
                <a:avLst>
                  <a:gd name="adj" fmla="val 20000"/>
                </a:avLst>
              </a:prstGeom>
              <a:solidFill>
                <a:srgbClr val="4F81BD"/>
              </a:solidFill>
              <a:ln w="12700" cap="flat">
                <a:noFill/>
                <a:miter lim="400000"/>
                <a:tailEnd type="triangle" w="med" len="me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1300480">
                  <a:defRPr b="0" sz="2000">
                    <a:solidFill>
                      <a:srgbClr val="FFFFFF"/>
                    </a:solidFill>
                    <a:latin typeface="Arial Black"/>
                    <a:ea typeface="Arial Black"/>
                    <a:cs typeface="Arial Black"/>
                    <a:sym typeface="Arial Black"/>
                  </a:defRPr>
                </a:pPr>
              </a:p>
            </p:txBody>
          </p:sp>
          <p:grpSp>
            <p:nvGrpSpPr>
              <p:cNvPr id="1085" name="5.3 Ask if they like the plan for what to do next week, or have other ideas?"/>
              <p:cNvGrpSpPr/>
              <p:nvPr/>
            </p:nvGrpSpPr>
            <p:grpSpPr>
              <a:xfrm>
                <a:off x="81137" y="-1"/>
                <a:ext cx="3174101" cy="2242317"/>
                <a:chOff x="0" y="0"/>
                <a:chExt cx="3174100" cy="2242315"/>
              </a:xfrm>
            </p:grpSpPr>
            <p:sp>
              <p:nvSpPr>
                <p:cNvPr id="1083" name="Rectangle"/>
                <p:cNvSpPr/>
                <p:nvPr/>
              </p:nvSpPr>
              <p:spPr>
                <a:xfrm>
                  <a:off x="-1" y="-1"/>
                  <a:ext cx="3174102" cy="2242317"/>
                </a:xfrm>
                <a:prstGeom prst="rect">
                  <a:avLst/>
                </a:prstGeom>
                <a:solidFill>
                  <a:srgbClr val="C0504D"/>
                </a:solidFill>
                <a:ln w="25400" cap="flat">
                  <a:solidFill>
                    <a:srgbClr val="8C3A38"/>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algn="l" defTabSz="650240">
                    <a:defRPr b="0">
                      <a:solidFill>
                        <a:srgbClr val="FFFFFF"/>
                      </a:solidFill>
                      <a:latin typeface="Calibri"/>
                      <a:ea typeface="Calibri"/>
                      <a:cs typeface="Calibri"/>
                      <a:sym typeface="Calibri"/>
                    </a:defRPr>
                  </a:pPr>
                </a:p>
              </p:txBody>
            </p:sp>
            <p:sp>
              <p:nvSpPr>
                <p:cNvPr id="1084" name="5.3 Ask if they like the plan for what to do next week, or have other ideas?"/>
                <p:cNvSpPr txBox="1"/>
                <p:nvPr/>
              </p:nvSpPr>
              <p:spPr>
                <a:xfrm>
                  <a:off x="-1" y="344934"/>
                  <a:ext cx="3174102" cy="15524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algn="l" defTabSz="650240">
                    <a:defRPr b="0">
                      <a:solidFill>
                        <a:srgbClr val="FFFFFF"/>
                      </a:solidFill>
                      <a:latin typeface="Calibri"/>
                      <a:ea typeface="Calibri"/>
                      <a:cs typeface="Calibri"/>
                      <a:sym typeface="Calibri"/>
                    </a:defRPr>
                  </a:lvl1pPr>
                </a:lstStyle>
                <a:p>
                  <a:pPr/>
                  <a:r>
                    <a:t>5.3 Ask if they like the plan for what to do next week, or have other ideas?</a:t>
                  </a:r>
                </a:p>
              </p:txBody>
            </p:sp>
          </p:grpSp>
        </p:grpSp>
        <p:sp>
          <p:nvSpPr>
            <p:cNvPr id="1087" name="Line"/>
            <p:cNvSpPr/>
            <p:nvPr/>
          </p:nvSpPr>
          <p:spPr>
            <a:xfrm>
              <a:off x="3977775" y="5819005"/>
              <a:ext cx="1885644" cy="271337"/>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21600" y="0"/>
                  </a:moveTo>
                  <a:cubicBezTo>
                    <a:pt x="14446" y="21600"/>
                    <a:pt x="7154" y="21600"/>
                    <a:pt x="0" y="0"/>
                  </a:cubicBezTo>
                </a:path>
              </a:pathLst>
            </a:custGeom>
            <a:noFill/>
            <a:ln w="12700" cap="flat">
              <a:solidFill>
                <a:srgbClr val="4A7EBB"/>
              </a:solidFill>
              <a:prstDash val="solid"/>
              <a:round/>
              <a:tailEnd type="triangle" w="med" len="med"/>
            </a:ln>
            <a:effectLst/>
          </p:spPr>
          <p:txBody>
            <a:bodyPr wrap="square" lIns="50800" tIns="50800" rIns="50800" bIns="50800" numCol="1" anchor="ctr">
              <a:noAutofit/>
            </a:bodyPr>
            <a:lstStyle/>
            <a:p>
              <a:pPr algn="l" defTabSz="650240">
                <a:defRPr b="0">
                  <a:latin typeface="Calibri"/>
                  <a:ea typeface="Calibri"/>
                  <a:cs typeface="Calibri"/>
                  <a:sym typeface="Calibri"/>
                </a:defRPr>
              </a:pPr>
            </a:p>
          </p:txBody>
        </p:sp>
        <p:grpSp>
          <p:nvGrpSpPr>
            <p:cNvPr id="1092" name="Group"/>
            <p:cNvGrpSpPr/>
            <p:nvPr/>
          </p:nvGrpSpPr>
          <p:grpSpPr>
            <a:xfrm>
              <a:off x="1907949" y="4037360"/>
              <a:ext cx="1908048" cy="2786383"/>
              <a:chOff x="0" y="0"/>
              <a:chExt cx="1908047" cy="2786382"/>
            </a:xfrm>
          </p:grpSpPr>
          <p:sp>
            <p:nvSpPr>
              <p:cNvPr id="1088" name="Rounded Rectangle"/>
              <p:cNvSpPr/>
              <p:nvPr/>
            </p:nvSpPr>
            <p:spPr>
              <a:xfrm>
                <a:off x="0" y="725374"/>
                <a:ext cx="1908048" cy="1335633"/>
              </a:xfrm>
              <a:prstGeom prst="roundRect">
                <a:avLst>
                  <a:gd name="adj" fmla="val 20000"/>
                </a:avLst>
              </a:prstGeom>
              <a:solidFill>
                <a:srgbClr val="4F81BD"/>
              </a:solidFill>
              <a:ln w="12700" cap="flat">
                <a:noFill/>
                <a:miter lim="400000"/>
                <a:tailEnd type="triangle" w="med" len="me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1300480">
                  <a:defRPr b="0" sz="2000">
                    <a:solidFill>
                      <a:srgbClr val="FFFFFF"/>
                    </a:solidFill>
                    <a:latin typeface="Arial Black"/>
                    <a:ea typeface="Arial Black"/>
                    <a:cs typeface="Arial Black"/>
                    <a:sym typeface="Arial Black"/>
                  </a:defRPr>
                </a:pPr>
              </a:p>
            </p:txBody>
          </p:sp>
          <p:grpSp>
            <p:nvGrpSpPr>
              <p:cNvPr id="1091" name="5.4 Ask them to formally approve only next week, as a trial."/>
              <p:cNvGrpSpPr/>
              <p:nvPr/>
            </p:nvGrpSpPr>
            <p:grpSpPr>
              <a:xfrm>
                <a:off x="78221" y="-1"/>
                <a:ext cx="1751605" cy="2786384"/>
                <a:chOff x="0" y="0"/>
                <a:chExt cx="1751603" cy="2786382"/>
              </a:xfrm>
            </p:grpSpPr>
            <p:sp>
              <p:nvSpPr>
                <p:cNvPr id="1089" name="Rectangle"/>
                <p:cNvSpPr/>
                <p:nvPr/>
              </p:nvSpPr>
              <p:spPr>
                <a:xfrm>
                  <a:off x="0" y="-1"/>
                  <a:ext cx="1751604" cy="2786384"/>
                </a:xfrm>
                <a:prstGeom prst="rect">
                  <a:avLst/>
                </a:prstGeom>
                <a:solidFill>
                  <a:srgbClr val="C0504D"/>
                </a:solidFill>
                <a:ln w="25400" cap="flat">
                  <a:solidFill>
                    <a:srgbClr val="8C3A38"/>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algn="l" defTabSz="650240">
                    <a:defRPr b="0">
                      <a:solidFill>
                        <a:srgbClr val="FFFFFF"/>
                      </a:solidFill>
                      <a:latin typeface="Calibri"/>
                      <a:ea typeface="Calibri"/>
                      <a:cs typeface="Calibri"/>
                      <a:sym typeface="Calibri"/>
                    </a:defRPr>
                  </a:pPr>
                </a:p>
              </p:txBody>
            </p:sp>
            <p:sp>
              <p:nvSpPr>
                <p:cNvPr id="1090" name="5.4 Ask them to formally approve only next week, as a trial."/>
                <p:cNvSpPr txBox="1"/>
                <p:nvPr/>
              </p:nvSpPr>
              <p:spPr>
                <a:xfrm>
                  <a:off x="0" y="83568"/>
                  <a:ext cx="1751604" cy="2619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algn="l" defTabSz="650240">
                    <a:defRPr b="0">
                      <a:solidFill>
                        <a:srgbClr val="FFFFFF"/>
                      </a:solidFill>
                      <a:latin typeface="Calibri"/>
                      <a:ea typeface="Calibri"/>
                      <a:cs typeface="Calibri"/>
                      <a:sym typeface="Calibri"/>
                    </a:defRPr>
                  </a:lvl1pPr>
                </a:lstStyle>
                <a:p>
                  <a:pPr/>
                  <a:r>
                    <a:t>5.4 Ask them to formally approve only next week, as a trial.</a:t>
                  </a:r>
                </a:p>
              </p:txBody>
            </p:sp>
          </p:grpSp>
        </p:grpSp>
        <p:sp>
          <p:nvSpPr>
            <p:cNvPr id="1093" name="Line"/>
            <p:cNvSpPr/>
            <p:nvPr/>
          </p:nvSpPr>
          <p:spPr>
            <a:xfrm>
              <a:off x="2113399" y="2949395"/>
              <a:ext cx="339059" cy="12374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8408" y="14956"/>
                    <a:pt x="1010" y="7560"/>
                    <a:pt x="0" y="0"/>
                  </a:cubicBezTo>
                </a:path>
              </a:pathLst>
            </a:custGeom>
            <a:noFill/>
            <a:ln w="12700" cap="flat">
              <a:solidFill>
                <a:srgbClr val="4A7EBB"/>
              </a:solidFill>
              <a:prstDash val="solid"/>
              <a:round/>
              <a:tailEnd type="triangle" w="med" len="med"/>
            </a:ln>
            <a:effectLst/>
          </p:spPr>
          <p:txBody>
            <a:bodyPr wrap="square" lIns="50800" tIns="50800" rIns="50800" bIns="50800" numCol="1" anchor="ctr">
              <a:noAutofit/>
            </a:bodyPr>
            <a:lstStyle/>
            <a:p>
              <a:pPr algn="l" defTabSz="650240">
                <a:defRPr b="0">
                  <a:latin typeface="Calibri"/>
                  <a:ea typeface="Calibri"/>
                  <a:cs typeface="Calibri"/>
                  <a:sym typeface="Calibri"/>
                </a:defRPr>
              </a:pPr>
            </a:p>
          </p:txBody>
        </p:sp>
        <p:grpSp>
          <p:nvGrpSpPr>
            <p:cNvPr id="1096" name="Group"/>
            <p:cNvGrpSpPr/>
            <p:nvPr/>
          </p:nvGrpSpPr>
          <p:grpSpPr>
            <a:xfrm>
              <a:off x="-1" y="728909"/>
              <a:ext cx="3789290" cy="2166415"/>
              <a:chOff x="0" y="0"/>
              <a:chExt cx="3789289" cy="2166413"/>
            </a:xfrm>
          </p:grpSpPr>
          <p:sp>
            <p:nvSpPr>
              <p:cNvPr id="1094" name="Rectangle"/>
              <p:cNvSpPr/>
              <p:nvPr/>
            </p:nvSpPr>
            <p:spPr>
              <a:xfrm>
                <a:off x="-1" y="-1"/>
                <a:ext cx="3789291" cy="2166415"/>
              </a:xfrm>
              <a:prstGeom prst="rect">
                <a:avLst/>
              </a:prstGeom>
              <a:solidFill>
                <a:srgbClr val="C0504D"/>
              </a:solidFill>
              <a:ln w="25400" cap="flat">
                <a:solidFill>
                  <a:srgbClr val="8C3A38"/>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algn="l" defTabSz="650240">
                  <a:defRPr b="0">
                    <a:solidFill>
                      <a:srgbClr val="FFFFFF"/>
                    </a:solidFill>
                    <a:latin typeface="Calibri"/>
                    <a:ea typeface="Calibri"/>
                    <a:cs typeface="Calibri"/>
                    <a:sym typeface="Calibri"/>
                  </a:defRPr>
                </a:pPr>
              </a:p>
            </p:txBody>
          </p:sp>
          <p:sp>
            <p:nvSpPr>
              <p:cNvPr id="1095" name="5.5 Ask them if, most all weeks deliver value in practice, we can keep on delivering until Goals are reached"/>
              <p:cNvSpPr txBox="1"/>
              <p:nvPr/>
            </p:nvSpPr>
            <p:spPr>
              <a:xfrm>
                <a:off x="-1" y="129183"/>
                <a:ext cx="3789291" cy="19080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algn="l" defTabSz="650240">
                  <a:defRPr b="0">
                    <a:solidFill>
                      <a:srgbClr val="FFFFFF"/>
                    </a:solidFill>
                    <a:latin typeface="Calibri"/>
                    <a:ea typeface="Calibri"/>
                    <a:cs typeface="Calibri"/>
                    <a:sym typeface="Calibri"/>
                  </a:defRPr>
                </a:lvl1pPr>
              </a:lstStyle>
              <a:p>
                <a:pPr/>
                <a:r>
                  <a:t>5.5 Ask them if, most all weeks deliver value in practice, we can keep on delivering until Goals are reached</a:t>
                </a:r>
              </a:p>
            </p:txBody>
          </p:sp>
        </p:grpSp>
        <p:sp>
          <p:nvSpPr>
            <p:cNvPr id="1097" name="Line"/>
            <p:cNvSpPr/>
            <p:nvPr/>
          </p:nvSpPr>
          <p:spPr>
            <a:xfrm>
              <a:off x="3191626" y="992538"/>
              <a:ext cx="947802" cy="7524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5868" y="12508"/>
                    <a:pt x="13239" y="5139"/>
                    <a:pt x="21600" y="0"/>
                  </a:cubicBezTo>
                </a:path>
              </a:pathLst>
            </a:custGeom>
            <a:noFill/>
            <a:ln w="12700" cap="flat">
              <a:solidFill>
                <a:srgbClr val="4A7EBB"/>
              </a:solidFill>
              <a:prstDash val="solid"/>
              <a:round/>
              <a:tailEnd type="triangle" w="med" len="med"/>
            </a:ln>
            <a:effectLst/>
          </p:spPr>
          <p:txBody>
            <a:bodyPr wrap="square" lIns="50800" tIns="50800" rIns="50800" bIns="50800" numCol="1" anchor="ctr">
              <a:noAutofit/>
            </a:bodyPr>
            <a:lstStyle/>
            <a:p>
              <a:pPr algn="l" defTabSz="650240">
                <a:defRPr b="0">
                  <a:latin typeface="Calibri"/>
                  <a:ea typeface="Calibri"/>
                  <a:cs typeface="Calibri"/>
                  <a:sym typeface="Calibri"/>
                </a:defRPr>
              </a:pPr>
            </a:p>
          </p:txBody>
        </p:sp>
      </p:grpSp>
      <p:sp>
        <p:nvSpPr>
          <p:cNvPr id="109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3" name="Footer Placeholder 4"/>
          <p:cNvSpPr txBox="1"/>
          <p:nvPr/>
        </p:nvSpPr>
        <p:spPr>
          <a:xfrm>
            <a:off x="4443305" y="9114114"/>
            <a:ext cx="4118190" cy="371345"/>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lvl1pPr defTabSz="650240">
              <a:defRPr b="0" sz="1600">
                <a:solidFill>
                  <a:srgbClr val="888888"/>
                </a:solidFill>
                <a:latin typeface="Calibri"/>
                <a:ea typeface="Calibri"/>
                <a:cs typeface="Calibri"/>
                <a:sym typeface="Calibri"/>
              </a:defRPr>
            </a:lvl1pPr>
          </a:lstStyle>
          <a:p>
            <a:pPr/>
            <a:r>
              <a:t>© Gilb.com</a:t>
            </a:r>
          </a:p>
        </p:txBody>
      </p:sp>
      <p:sp>
        <p:nvSpPr>
          <p:cNvPr id="1104" name="Title 1"/>
          <p:cNvSpPr txBox="1"/>
          <p:nvPr>
            <p:ph type="title"/>
          </p:nvPr>
        </p:nvSpPr>
        <p:spPr>
          <a:xfrm>
            <a:off x="2748551" y="390596"/>
            <a:ext cx="7294852" cy="1625602"/>
          </a:xfrm>
          <a:prstGeom prst="rect">
            <a:avLst/>
          </a:prstGeom>
        </p:spPr>
        <p:txBody>
          <a:bodyPr/>
          <a:lstStyle>
            <a:lvl1pPr defTabSz="591718">
              <a:defRPr sz="3400"/>
            </a:lvl1pPr>
          </a:lstStyle>
          <a:p>
            <a:pPr/>
            <a:r>
              <a:t>20 Sept, 2011 Report on Gilb Evo method (Richard Smith, Citigroup)</a:t>
            </a:r>
          </a:p>
        </p:txBody>
      </p:sp>
      <p:sp>
        <p:nvSpPr>
          <p:cNvPr id="1105" name="Content Placeholder 2"/>
          <p:cNvSpPr txBox="1"/>
          <p:nvPr>
            <p:ph type="body" idx="1"/>
          </p:nvPr>
        </p:nvSpPr>
        <p:spPr>
          <a:xfrm>
            <a:off x="173686" y="2275838"/>
            <a:ext cx="12180875" cy="6764306"/>
          </a:xfrm>
          <a:prstGeom prst="rect">
            <a:avLst/>
          </a:prstGeom>
        </p:spPr>
        <p:txBody>
          <a:bodyPr/>
          <a:lstStyle/>
          <a:p>
            <a:pPr marL="457200" indent="-457200">
              <a:lnSpc>
                <a:spcPct val="80000"/>
              </a:lnSpc>
              <a:spcBef>
                <a:spcPts val="200"/>
              </a:spcBef>
              <a:defRPr sz="1600" u="sng">
                <a:solidFill>
                  <a:srgbClr val="0000FF"/>
                </a:solidFill>
                <a:uFill>
                  <a:solidFill>
                    <a:srgbClr val="0000FF"/>
                  </a:solidFill>
                </a:uFill>
              </a:defRPr>
            </a:pPr>
            <a:r>
              <a:rPr>
                <a:hlinkClick r:id="rId3" invalidUrl="" action="" tgtFrame="" tooltip="" history="1" highlightClick="0" endSnd="0"/>
              </a:rPr>
              <a:t>http://rsbatechnology.co.uk/blog:</a:t>
            </a:r>
            <a:r>
              <a:rPr>
                <a:hlinkClick r:id="rId3" invalidUrl="" action="" tgtFrame="" tooltip="" history="1" highlightClick="0" endSnd="0"/>
              </a:rPr>
              <a:t>8</a:t>
            </a:r>
          </a:p>
          <a:p>
            <a:pPr marL="457200" indent="-457200">
              <a:lnSpc>
                <a:spcPct val="80000"/>
              </a:lnSpc>
              <a:spcBef>
                <a:spcPts val="200"/>
              </a:spcBef>
              <a:defRPr sz="1600"/>
            </a:pPr>
            <a:r>
              <a:t>Back in 2004, I was employed by a large investment bank in their FX e-commerce IT department as a business analyst.</a:t>
            </a:r>
          </a:p>
          <a:p>
            <a:pPr marL="457200" indent="-457200">
              <a:lnSpc>
                <a:spcPct val="80000"/>
              </a:lnSpc>
              <a:spcBef>
                <a:spcPts val="200"/>
              </a:spcBef>
              <a:defRPr sz="1600"/>
            </a:pPr>
            <a:r>
              <a:t> The wider IT organisation used a complex waterfall-based project methodology that required use of an intranet application to manage and report progress. </a:t>
            </a:r>
          </a:p>
          <a:p>
            <a:pPr marL="457200" indent="-457200">
              <a:lnSpc>
                <a:spcPct val="80000"/>
              </a:lnSpc>
              <a:spcBef>
                <a:spcPts val="200"/>
              </a:spcBef>
              <a:defRPr sz="1600"/>
            </a:pPr>
            <a:r>
              <a:t>However, it's main failings were that it almost </a:t>
            </a:r>
            <a:r>
              <a:rPr b="1" u="sng"/>
              <a:t>totally missed the ability to track delivery of actual value improvements to a project's stakeholders</a:t>
            </a:r>
            <a:r>
              <a:t>, and </a:t>
            </a:r>
            <a:r>
              <a:rPr b="1" u="sng"/>
              <a:t>the ability to react to changes in requirements and priority for the project's duration. </a:t>
            </a:r>
            <a:endParaRPr b="1" u="sng"/>
          </a:p>
          <a:p>
            <a:pPr marL="457200" indent="-457200">
              <a:lnSpc>
                <a:spcPct val="80000"/>
              </a:lnSpc>
              <a:spcBef>
                <a:spcPts val="200"/>
              </a:spcBef>
              <a:defRPr sz="1600"/>
            </a:pPr>
            <a:r>
              <a:t>The toolset generated lots of charts and stats that provided </a:t>
            </a:r>
            <a:r>
              <a:rPr b="1" u="sng"/>
              <a:t>the illusion of risk control</a:t>
            </a:r>
            <a:r>
              <a:t>. but actually provided very little help to the analysts, developers and testers actually doing the work at the coal face.</a:t>
            </a:r>
          </a:p>
          <a:p>
            <a:pPr marL="457200" indent="-457200">
              <a:lnSpc>
                <a:spcPct val="80000"/>
              </a:lnSpc>
              <a:spcBef>
                <a:spcPts val="200"/>
              </a:spcBef>
              <a:defRPr sz="1600"/>
            </a:pPr>
            <a:r>
              <a:t>The proof is in the pudding;</a:t>
            </a:r>
          </a:p>
          <a:p>
            <a:pPr lvl="1" marL="820880" indent="-363680">
              <a:lnSpc>
                <a:spcPct val="80000"/>
              </a:lnSpc>
              <a:spcBef>
                <a:spcPts val="500"/>
              </a:spcBef>
              <a:defRPr sz="1400"/>
            </a:pPr>
            <a:r>
              <a:t> I have </a:t>
            </a:r>
            <a:r>
              <a:rPr b="1" sz="2600" u="sng"/>
              <a:t>used Evo </a:t>
            </a:r>
            <a:r>
              <a:t>(albeit in disguise sometimes) on two large, high-risk projects in front-office investment banking businesses, and several smaller tasks. </a:t>
            </a:r>
          </a:p>
          <a:p>
            <a:pPr lvl="1" marL="820880" indent="-363680">
              <a:lnSpc>
                <a:spcPct val="80000"/>
              </a:lnSpc>
              <a:spcBef>
                <a:spcPts val="500"/>
              </a:spcBef>
              <a:defRPr sz="1400"/>
            </a:pPr>
            <a:r>
              <a:t>On the largest critical project, the original business functions &amp; performance objective </a:t>
            </a:r>
            <a:r>
              <a:rPr b="1" sz="2800" u="sng"/>
              <a:t>requirements document, which included no design, essentially remained unchanged</a:t>
            </a:r>
            <a:r>
              <a:t> over the 14 months the project took to deliver,</a:t>
            </a:r>
          </a:p>
          <a:p>
            <a:pPr lvl="1" marL="820880" indent="-363680">
              <a:lnSpc>
                <a:spcPct val="80000"/>
              </a:lnSpc>
              <a:spcBef>
                <a:spcPts val="700"/>
              </a:spcBef>
              <a:defRPr sz="1400"/>
            </a:pPr>
            <a:r>
              <a:t> but </a:t>
            </a:r>
            <a:r>
              <a:rPr sz="2800"/>
              <a:t>the detailed </a:t>
            </a:r>
            <a:r>
              <a:rPr b="1" sz="2800"/>
              <a:t>designs</a:t>
            </a:r>
            <a:r>
              <a:rPr sz="2800"/>
              <a:t> </a:t>
            </a:r>
            <a:r>
              <a:t>(of the GUI, business logic, performance characteristics) </a:t>
            </a:r>
            <a:r>
              <a:rPr b="1" sz="3000"/>
              <a:t>changed</a:t>
            </a:r>
            <a:r>
              <a:rPr sz="3000"/>
              <a:t> many many times</a:t>
            </a:r>
            <a:r>
              <a:t>, guided by lessons learnt and </a:t>
            </a:r>
            <a:r>
              <a:rPr b="1"/>
              <a:t>feedback</a:t>
            </a:r>
            <a:r>
              <a:t> gained by delivering a succession of early deliveries to real users.</a:t>
            </a:r>
          </a:p>
          <a:p>
            <a:pPr lvl="1" marL="820880" indent="-363680">
              <a:lnSpc>
                <a:spcPct val="80000"/>
              </a:lnSpc>
              <a:spcBef>
                <a:spcPts val="700"/>
              </a:spcBef>
              <a:defRPr sz="1400"/>
            </a:pPr>
            <a:r>
              <a:t> In the end, the new system responsible for 10s of USD billions of notional risk, </a:t>
            </a:r>
            <a:r>
              <a:rPr b="1" sz="3400" u="sng"/>
              <a:t>successfully went live over one weekend for 800 users worldwide</a:t>
            </a:r>
            <a:r>
              <a:t>, and </a:t>
            </a:r>
            <a:r>
              <a:rPr b="1" sz="3000"/>
              <a:t>was seen as a big success by the sponsoring stakeholders. </a:t>
            </a:r>
          </a:p>
        </p:txBody>
      </p:sp>
      <p:sp>
        <p:nvSpPr>
          <p:cNvPr id="1106" name="Date Placeholder 3"/>
          <p:cNvSpPr txBox="1"/>
          <p:nvPr/>
        </p:nvSpPr>
        <p:spPr>
          <a:xfrm>
            <a:off x="650238" y="9114114"/>
            <a:ext cx="3034457" cy="371345"/>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lvl1pPr algn="l" defTabSz="650240">
              <a:defRPr b="0" sz="1600">
                <a:solidFill>
                  <a:srgbClr val="888888"/>
                </a:solidFill>
                <a:latin typeface="Calibri"/>
                <a:ea typeface="Calibri"/>
                <a:cs typeface="Calibri"/>
                <a:sym typeface="Calibri"/>
              </a:defRPr>
            </a:lvl1pPr>
          </a:lstStyle>
          <a:p>
            <a:pPr/>
            <a:r>
              <a:t>28 March 2015</a:t>
            </a:r>
          </a:p>
        </p:txBody>
      </p:sp>
      <p:sp>
        <p:nvSpPr>
          <p:cNvPr id="1107" name="Slide Number Placeholder 5"/>
          <p:cNvSpPr txBox="1"/>
          <p:nvPr>
            <p:ph type="sldNum" sz="quarter" idx="2"/>
          </p:nvPr>
        </p:nvSpPr>
        <p:spPr>
          <a:xfrm>
            <a:off x="11998693" y="9114114"/>
            <a:ext cx="355867" cy="3713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08" name="Picture 6" descr="Picture 6"/>
          <p:cNvPicPr>
            <a:picLocks noChangeAspect="1"/>
          </p:cNvPicPr>
          <p:nvPr/>
        </p:nvPicPr>
        <p:blipFill>
          <a:blip r:embed="rId4">
            <a:extLst/>
          </a:blip>
          <a:srcRect l="31231" t="31250" r="21696" b="34920"/>
          <a:stretch>
            <a:fillRect/>
          </a:stretch>
        </p:blipFill>
        <p:spPr>
          <a:xfrm>
            <a:off x="10334365" y="0"/>
            <a:ext cx="2670437" cy="2569541"/>
          </a:xfrm>
          <a:prstGeom prst="rect">
            <a:avLst/>
          </a:prstGeom>
          <a:ln w="12700">
            <a:miter lim="400000"/>
          </a:ln>
        </p:spPr>
      </p:pic>
      <p:pic>
        <p:nvPicPr>
          <p:cNvPr id="1109" name="Picture 7" descr="Picture 7"/>
          <p:cNvPicPr>
            <a:picLocks noChangeAspect="1"/>
          </p:cNvPicPr>
          <p:nvPr/>
        </p:nvPicPr>
        <p:blipFill>
          <a:blip r:embed="rId5">
            <a:extLst/>
          </a:blip>
          <a:stretch>
            <a:fillRect/>
          </a:stretch>
        </p:blipFill>
        <p:spPr>
          <a:xfrm>
            <a:off x="-2" y="161788"/>
            <a:ext cx="2880369" cy="1854411"/>
          </a:xfrm>
          <a:prstGeom prst="rect">
            <a:avLst/>
          </a:prstGeom>
          <a:ln w="12700">
            <a:miter lim="400000"/>
          </a:ln>
        </p:spPr>
      </p:pic>
      <p:sp>
        <p:nvSpPr>
          <p:cNvPr id="1110" name="TextBox 8"/>
          <p:cNvSpPr txBox="1"/>
          <p:nvPr/>
        </p:nvSpPr>
        <p:spPr>
          <a:xfrm>
            <a:off x="1425832" y="8659851"/>
            <a:ext cx="10295353" cy="485645"/>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650240">
              <a:defRPr b="0">
                <a:latin typeface="Calibri"/>
                <a:ea typeface="Calibri"/>
                <a:cs typeface="Calibri"/>
                <a:sym typeface="Calibri"/>
              </a:defRPr>
            </a:lvl1pPr>
          </a:lstStyle>
          <a:p>
            <a:pPr/>
            <a:r>
              <a:t> “ I attended a 3-day course with you and Kai whilst at Citigroup in 2006” </a:t>
            </a:r>
          </a:p>
        </p:txBody>
      </p:sp>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4" name="Footer Placeholder 4"/>
          <p:cNvSpPr txBox="1"/>
          <p:nvPr/>
        </p:nvSpPr>
        <p:spPr>
          <a:xfrm>
            <a:off x="4443305" y="9114114"/>
            <a:ext cx="4118190" cy="371345"/>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lvl1pPr defTabSz="650240">
              <a:defRPr b="0" sz="1600">
                <a:solidFill>
                  <a:srgbClr val="888888"/>
                </a:solidFill>
                <a:latin typeface="Calibri"/>
                <a:ea typeface="Calibri"/>
                <a:cs typeface="Calibri"/>
                <a:sym typeface="Calibri"/>
              </a:defRPr>
            </a:lvl1pPr>
          </a:lstStyle>
          <a:p>
            <a:pPr/>
            <a:r>
              <a:t>© Gilb.com</a:t>
            </a:r>
          </a:p>
        </p:txBody>
      </p:sp>
      <p:sp>
        <p:nvSpPr>
          <p:cNvPr id="1115" name="Date Placeholder 3"/>
          <p:cNvSpPr txBox="1"/>
          <p:nvPr/>
        </p:nvSpPr>
        <p:spPr>
          <a:xfrm>
            <a:off x="650238" y="9114114"/>
            <a:ext cx="3034457" cy="371345"/>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lvl1pPr algn="l" defTabSz="650240">
              <a:defRPr b="0" sz="1600">
                <a:solidFill>
                  <a:srgbClr val="888888"/>
                </a:solidFill>
                <a:latin typeface="Calibri"/>
                <a:ea typeface="Calibri"/>
                <a:cs typeface="Calibri"/>
                <a:sym typeface="Calibri"/>
              </a:defRPr>
            </a:lvl1pPr>
          </a:lstStyle>
          <a:p>
            <a:pPr/>
            <a:r>
              <a:t>28 March 2015</a:t>
            </a:r>
          </a:p>
        </p:txBody>
      </p:sp>
      <p:sp>
        <p:nvSpPr>
          <p:cNvPr id="1116" name="Slide Number Placeholder 5"/>
          <p:cNvSpPr txBox="1"/>
          <p:nvPr>
            <p:ph type="sldNum" sz="quarter" idx="2"/>
          </p:nvPr>
        </p:nvSpPr>
        <p:spPr>
          <a:xfrm>
            <a:off x="11998693" y="9114114"/>
            <a:ext cx="355867" cy="3713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17" name="Picture 6" descr="Picture 6"/>
          <p:cNvPicPr>
            <a:picLocks noChangeAspect="1"/>
          </p:cNvPicPr>
          <p:nvPr/>
        </p:nvPicPr>
        <p:blipFill>
          <a:blip r:embed="rId3">
            <a:extLst/>
          </a:blip>
          <a:srcRect l="31232" t="31250" r="21696" b="34920"/>
          <a:stretch>
            <a:fillRect/>
          </a:stretch>
        </p:blipFill>
        <p:spPr>
          <a:xfrm>
            <a:off x="7209850" y="2586896"/>
            <a:ext cx="3890208" cy="3743229"/>
          </a:xfrm>
          <a:prstGeom prst="rect">
            <a:avLst/>
          </a:prstGeom>
          <a:ln w="266700" cap="sq">
            <a:solidFill>
              <a:srgbClr val="C8C6BD"/>
            </a:solidFill>
            <a:miter/>
          </a:ln>
          <a:effectLst>
            <a:outerShdw sx="100000" sy="100000" kx="0" ky="0" algn="b" rotWithShape="0" blurRad="355600" dist="0" dir="0">
              <a:srgbClr val="000000">
                <a:alpha val="43000"/>
              </a:srgbClr>
            </a:outerShdw>
          </a:effectLst>
        </p:spPr>
      </p:pic>
      <p:pic>
        <p:nvPicPr>
          <p:cNvPr id="1118" name="Picture 7" descr="Picture 7"/>
          <p:cNvPicPr>
            <a:picLocks noChangeAspect="1"/>
          </p:cNvPicPr>
          <p:nvPr/>
        </p:nvPicPr>
        <p:blipFill>
          <a:blip r:embed="rId4">
            <a:extLst/>
          </a:blip>
          <a:stretch>
            <a:fillRect/>
          </a:stretch>
        </p:blipFill>
        <p:spPr>
          <a:xfrm>
            <a:off x="1425833" y="2880459"/>
            <a:ext cx="4197533" cy="2702410"/>
          </a:xfrm>
          <a:prstGeom prst="rect">
            <a:avLst/>
          </a:prstGeom>
          <a:ln w="12700">
            <a:miter lim="400000"/>
          </a:ln>
        </p:spPr>
      </p:pic>
      <p:sp>
        <p:nvSpPr>
          <p:cNvPr id="1119" name="TextBox 8"/>
          <p:cNvSpPr txBox="1"/>
          <p:nvPr/>
        </p:nvSpPr>
        <p:spPr>
          <a:xfrm>
            <a:off x="1425832" y="8810377"/>
            <a:ext cx="10295353" cy="485645"/>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650240">
              <a:defRPr b="0">
                <a:latin typeface="Calibri"/>
                <a:ea typeface="Calibri"/>
                <a:cs typeface="Calibri"/>
                <a:sym typeface="Calibri"/>
              </a:defRPr>
            </a:lvl1pPr>
          </a:lstStyle>
          <a:p>
            <a:pPr/>
            <a:r>
              <a:t> “ I attended a 3-day course with you and Kai whilst at Citigroup in 2006” </a:t>
            </a:r>
          </a:p>
        </p:txBody>
      </p:sp>
      <p:sp>
        <p:nvSpPr>
          <p:cNvPr id="1120" name="TextBox 11"/>
          <p:cNvSpPr txBox="1"/>
          <p:nvPr/>
        </p:nvSpPr>
        <p:spPr>
          <a:xfrm>
            <a:off x="8238287" y="6568599"/>
            <a:ext cx="2128112" cy="485645"/>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650240">
              <a:defRPr>
                <a:latin typeface="Calibri"/>
                <a:ea typeface="Calibri"/>
                <a:cs typeface="Calibri"/>
                <a:sym typeface="Calibri"/>
              </a:defRPr>
            </a:lvl1pPr>
          </a:lstStyle>
          <a:p>
            <a:pPr/>
            <a:r>
              <a:t>Richard Smith</a:t>
            </a:r>
          </a:p>
        </p:txBody>
      </p:sp>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4" name="Footer Placeholder 4"/>
          <p:cNvSpPr txBox="1"/>
          <p:nvPr/>
        </p:nvSpPr>
        <p:spPr>
          <a:xfrm>
            <a:off x="4443305" y="9114114"/>
            <a:ext cx="4118190" cy="371345"/>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lvl1pPr defTabSz="650240">
              <a:defRPr b="0" sz="1600">
                <a:solidFill>
                  <a:srgbClr val="888888"/>
                </a:solidFill>
                <a:latin typeface="Calibri"/>
                <a:ea typeface="Calibri"/>
                <a:cs typeface="Calibri"/>
                <a:sym typeface="Calibri"/>
              </a:defRPr>
            </a:lvl1pPr>
          </a:lstStyle>
          <a:p>
            <a:pPr/>
            <a:r>
              <a:t>© Gilb.com</a:t>
            </a:r>
          </a:p>
        </p:txBody>
      </p:sp>
      <p:sp>
        <p:nvSpPr>
          <p:cNvPr id="1125" name="Title 1"/>
          <p:cNvSpPr txBox="1"/>
          <p:nvPr>
            <p:ph type="title"/>
          </p:nvPr>
        </p:nvSpPr>
        <p:spPr>
          <a:xfrm>
            <a:off x="2437456" y="390596"/>
            <a:ext cx="8511979" cy="1625602"/>
          </a:xfrm>
          <a:prstGeom prst="rect">
            <a:avLst/>
          </a:prstGeom>
        </p:spPr>
        <p:txBody>
          <a:bodyPr/>
          <a:lstStyle/>
          <a:p>
            <a:pPr defTabSz="552704">
              <a:defRPr sz="3200"/>
            </a:pPr>
            <a:r>
              <a:t>Previous PM Methods: </a:t>
            </a:r>
            <a:br/>
            <a:r>
              <a:t>No ‘Value delivery tracking’.</a:t>
            </a:r>
            <a:br/>
            <a:r>
              <a:t>No change reaction ability</a:t>
            </a:r>
          </a:p>
        </p:txBody>
      </p:sp>
      <p:sp>
        <p:nvSpPr>
          <p:cNvPr id="1126" name="Content Placeholder 9"/>
          <p:cNvSpPr txBox="1"/>
          <p:nvPr>
            <p:ph type="body" idx="1"/>
          </p:nvPr>
        </p:nvSpPr>
        <p:spPr>
          <a:xfrm>
            <a:off x="650240" y="2881688"/>
            <a:ext cx="12142911" cy="5887526"/>
          </a:xfrm>
          <a:prstGeom prst="rect">
            <a:avLst/>
          </a:prstGeom>
        </p:spPr>
        <p:txBody>
          <a:bodyPr/>
          <a:lstStyle/>
          <a:p>
            <a:pPr marL="485775" indent="-485775">
              <a:spcBef>
                <a:spcPts val="700"/>
              </a:spcBef>
              <a:defRPr sz="3400"/>
            </a:pPr>
            <a:r>
              <a:t>“However, (</a:t>
            </a:r>
            <a:r>
              <a:rPr b="1"/>
              <a:t>our old </a:t>
            </a:r>
            <a:r>
              <a:t>project management methodology) main failings were that</a:t>
            </a:r>
          </a:p>
          <a:p>
            <a:pPr marL="485775" indent="-485775">
              <a:spcBef>
                <a:spcPts val="700"/>
              </a:spcBef>
              <a:defRPr sz="3400"/>
            </a:pPr>
            <a:r>
              <a:t> it almost </a:t>
            </a:r>
            <a:r>
              <a:rPr b="1"/>
              <a:t>totally missed the ability to track delivery of actual </a:t>
            </a:r>
            <a:r>
              <a:rPr b="1" i="1"/>
              <a:t>value</a:t>
            </a:r>
            <a:r>
              <a:rPr b="1"/>
              <a:t> improvements to a project's stakeholders</a:t>
            </a:r>
            <a:r>
              <a:t>,</a:t>
            </a:r>
          </a:p>
          <a:p>
            <a:pPr marL="485775" indent="-485775">
              <a:spcBef>
                <a:spcPts val="700"/>
              </a:spcBef>
              <a:defRPr sz="3400"/>
            </a:pPr>
            <a:r>
              <a:t> and </a:t>
            </a:r>
            <a:r>
              <a:rPr b="1"/>
              <a:t>the ability to react to changes</a:t>
            </a:r>
            <a:endParaRPr b="1"/>
          </a:p>
          <a:p>
            <a:pPr lvl="1" marL="857250" indent="-400050">
              <a:spcBef>
                <a:spcPts val="500"/>
              </a:spcBef>
              <a:defRPr b="1" sz="2800"/>
            </a:pPr>
            <a:r>
              <a:t>in requirements and </a:t>
            </a:r>
            <a:endParaRPr sz="3400"/>
          </a:p>
          <a:p>
            <a:pPr lvl="1" marL="857250" indent="-400050">
              <a:spcBef>
                <a:spcPts val="500"/>
              </a:spcBef>
              <a:defRPr b="1" sz="2800"/>
            </a:pPr>
            <a:r>
              <a:t>priority </a:t>
            </a:r>
            <a:endParaRPr sz="3400"/>
          </a:p>
          <a:p>
            <a:pPr lvl="1" marL="857250" indent="-400050">
              <a:spcBef>
                <a:spcPts val="500"/>
              </a:spcBef>
              <a:defRPr b="1" sz="2800"/>
            </a:pPr>
            <a:r>
              <a:t>for the project's duration”</a:t>
            </a:r>
          </a:p>
        </p:txBody>
      </p:sp>
      <p:sp>
        <p:nvSpPr>
          <p:cNvPr id="1127" name="Date Placeholder 3"/>
          <p:cNvSpPr txBox="1"/>
          <p:nvPr/>
        </p:nvSpPr>
        <p:spPr>
          <a:xfrm>
            <a:off x="650238" y="9114114"/>
            <a:ext cx="3034457" cy="371345"/>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lvl1pPr algn="l" defTabSz="650240">
              <a:defRPr b="0" sz="1600">
                <a:solidFill>
                  <a:srgbClr val="888888"/>
                </a:solidFill>
                <a:latin typeface="Calibri"/>
                <a:ea typeface="Calibri"/>
                <a:cs typeface="Calibri"/>
                <a:sym typeface="Calibri"/>
              </a:defRPr>
            </a:lvl1pPr>
          </a:lstStyle>
          <a:p>
            <a:pPr/>
            <a:r>
              <a:t>28 March 2015</a:t>
            </a:r>
          </a:p>
        </p:txBody>
      </p:sp>
      <p:sp>
        <p:nvSpPr>
          <p:cNvPr id="1128" name="Slide Number Placeholder 5"/>
          <p:cNvSpPr txBox="1"/>
          <p:nvPr>
            <p:ph type="sldNum" sz="quarter" idx="2"/>
          </p:nvPr>
        </p:nvSpPr>
        <p:spPr>
          <a:xfrm>
            <a:off x="11998694" y="9114114"/>
            <a:ext cx="355867" cy="3713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131" name="Picture 6"/>
          <p:cNvGrpSpPr/>
          <p:nvPr/>
        </p:nvGrpSpPr>
        <p:grpSpPr>
          <a:xfrm>
            <a:off x="10834491" y="98517"/>
            <a:ext cx="2055377" cy="1977715"/>
            <a:chOff x="0" y="0"/>
            <a:chExt cx="2055375" cy="1977714"/>
          </a:xfrm>
        </p:grpSpPr>
        <p:sp>
          <p:nvSpPr>
            <p:cNvPr id="1129" name="Rectangle"/>
            <p:cNvSpPr/>
            <p:nvPr/>
          </p:nvSpPr>
          <p:spPr>
            <a:xfrm>
              <a:off x="1" y="0"/>
              <a:ext cx="2055374" cy="1977715"/>
            </a:xfrm>
            <a:prstGeom prst="rect">
              <a:avLst/>
            </a:prstGeom>
            <a:solidFill>
              <a:srgbClr val="EDEDED"/>
            </a:solidFill>
            <a:ln w="12700" cap="flat">
              <a:noFill/>
              <a:miter lim="400000"/>
            </a:ln>
            <a:effectLst/>
          </p:spPr>
          <p:txBody>
            <a:bodyPr wrap="square" lIns="50800" tIns="50800" rIns="50800" bIns="50800" numCol="1" anchor="ctr">
              <a:noAutofit/>
            </a:bodyPr>
            <a:lstStyle/>
            <a:p>
              <a:pPr algn="l" defTabSz="650240">
                <a:defRPr b="0">
                  <a:latin typeface="Calibri"/>
                  <a:ea typeface="Calibri"/>
                  <a:cs typeface="Calibri"/>
                  <a:sym typeface="Calibri"/>
                </a:defRPr>
              </a:pPr>
            </a:p>
          </p:txBody>
        </p:sp>
        <p:pic>
          <p:nvPicPr>
            <p:cNvPr id="1130" name="image7.jpeg" descr="image7.jpeg"/>
            <p:cNvPicPr>
              <a:picLocks noChangeAspect="1"/>
            </p:cNvPicPr>
            <p:nvPr/>
          </p:nvPicPr>
          <p:blipFill>
            <a:blip r:embed="rId3">
              <a:extLst/>
            </a:blip>
            <a:srcRect l="31232" t="31250" r="21696" b="34920"/>
            <a:stretch>
              <a:fillRect/>
            </a:stretch>
          </p:blipFill>
          <p:spPr>
            <a:xfrm>
              <a:off x="-1" y="0"/>
              <a:ext cx="2055376" cy="1977715"/>
            </a:xfrm>
            <a:prstGeom prst="rect">
              <a:avLst/>
            </a:prstGeom>
            <a:ln w="114300" cap="sq">
              <a:solidFill>
                <a:srgbClr val="FFFFFF"/>
              </a:solidFill>
              <a:prstDash val="solid"/>
              <a:miter lim="800000"/>
            </a:ln>
            <a:effectLst>
              <a:outerShdw sx="100000" sy="100000" kx="0" ky="0" algn="b" rotWithShape="0" blurRad="63500" dist="25400" dir="5400000">
                <a:srgbClr val="000000">
                  <a:alpha val="40000"/>
                </a:srgbClr>
              </a:outerShdw>
            </a:effectLst>
          </p:spPr>
        </p:pic>
      </p:grpSp>
      <p:pic>
        <p:nvPicPr>
          <p:cNvPr id="1132" name="Picture 7" descr="Picture 7"/>
          <p:cNvPicPr>
            <a:picLocks noChangeAspect="1"/>
          </p:cNvPicPr>
          <p:nvPr/>
        </p:nvPicPr>
        <p:blipFill>
          <a:blip r:embed="rId4">
            <a:extLst/>
          </a:blip>
          <a:stretch>
            <a:fillRect/>
          </a:stretch>
        </p:blipFill>
        <p:spPr>
          <a:xfrm>
            <a:off x="114935" y="161788"/>
            <a:ext cx="2437461" cy="1569260"/>
          </a:xfrm>
          <a:prstGeom prst="rect">
            <a:avLst/>
          </a:prstGeom>
          <a:ln w="12700">
            <a:miter lim="400000"/>
          </a:ln>
        </p:spPr>
      </p:pic>
      <p:sp>
        <p:nvSpPr>
          <p:cNvPr id="1133" name="TextBox 11"/>
          <p:cNvSpPr txBox="1"/>
          <p:nvPr/>
        </p:nvSpPr>
        <p:spPr>
          <a:xfrm>
            <a:off x="10781110" y="2043766"/>
            <a:ext cx="2128113" cy="485645"/>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650240">
              <a:defRPr>
                <a:latin typeface="Calibri"/>
                <a:ea typeface="Calibri"/>
                <a:cs typeface="Calibri"/>
                <a:sym typeface="Calibri"/>
              </a:defRPr>
            </a:lvl1pPr>
          </a:lstStyle>
          <a:p>
            <a:pPr/>
            <a:r>
              <a:t>Richard Smith</a:t>
            </a:r>
          </a:p>
        </p:txBody>
      </p:sp>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7" name="Footer Placeholder 4"/>
          <p:cNvSpPr txBox="1"/>
          <p:nvPr/>
        </p:nvSpPr>
        <p:spPr>
          <a:xfrm>
            <a:off x="4443305" y="9114114"/>
            <a:ext cx="4118190" cy="371345"/>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lvl1pPr defTabSz="650240">
              <a:defRPr b="0" sz="1600">
                <a:solidFill>
                  <a:srgbClr val="888888"/>
                </a:solidFill>
                <a:latin typeface="Calibri"/>
                <a:ea typeface="Calibri"/>
                <a:cs typeface="Calibri"/>
                <a:sym typeface="Calibri"/>
              </a:defRPr>
            </a:lvl1pPr>
          </a:lstStyle>
          <a:p>
            <a:pPr/>
            <a:r>
              <a:t>© Gilb.com</a:t>
            </a:r>
          </a:p>
        </p:txBody>
      </p:sp>
      <p:sp>
        <p:nvSpPr>
          <p:cNvPr id="1138" name="Title 1"/>
          <p:cNvSpPr txBox="1"/>
          <p:nvPr>
            <p:ph type="title"/>
          </p:nvPr>
        </p:nvSpPr>
        <p:spPr>
          <a:xfrm>
            <a:off x="2437456" y="390596"/>
            <a:ext cx="8511979" cy="1625602"/>
          </a:xfrm>
          <a:prstGeom prst="rect">
            <a:avLst/>
          </a:prstGeom>
        </p:spPr>
        <p:txBody>
          <a:bodyPr/>
          <a:lstStyle/>
          <a:p>
            <a:pPr defTabSz="643735">
              <a:defRPr sz="3800"/>
            </a:pPr>
            <a:r>
              <a:t>We only had the illusion of control.</a:t>
            </a:r>
            <a:br/>
            <a:r>
              <a:t>But little help to testers and analysts</a:t>
            </a:r>
          </a:p>
        </p:txBody>
      </p:sp>
      <p:sp>
        <p:nvSpPr>
          <p:cNvPr id="1139" name="Content Placeholder 9"/>
          <p:cNvSpPr txBox="1"/>
          <p:nvPr>
            <p:ph type="body" idx="1"/>
          </p:nvPr>
        </p:nvSpPr>
        <p:spPr>
          <a:xfrm>
            <a:off x="933627" y="2841099"/>
            <a:ext cx="11859523" cy="5928117"/>
          </a:xfrm>
          <a:prstGeom prst="rect">
            <a:avLst/>
          </a:prstGeom>
        </p:spPr>
        <p:txBody>
          <a:bodyPr/>
          <a:lstStyle/>
          <a:p>
            <a:pPr/>
            <a:r>
              <a:t>“The (old) toolset generated lots of charts and stats</a:t>
            </a:r>
          </a:p>
          <a:p>
            <a:pPr/>
            <a:r>
              <a:t> that provided </a:t>
            </a:r>
            <a:r>
              <a:rPr b="1" u="sng"/>
              <a:t>the illusion of risk control</a:t>
            </a:r>
            <a:r>
              <a:t>. </a:t>
            </a:r>
          </a:p>
          <a:p>
            <a:pPr/>
            <a:r>
              <a:t>But actually provided very little help to the analysts, developers and testers actually doing the work at the coal face.”</a:t>
            </a:r>
          </a:p>
        </p:txBody>
      </p:sp>
      <p:sp>
        <p:nvSpPr>
          <p:cNvPr id="1140" name="Date Placeholder 3"/>
          <p:cNvSpPr txBox="1"/>
          <p:nvPr/>
        </p:nvSpPr>
        <p:spPr>
          <a:xfrm>
            <a:off x="650238" y="9114114"/>
            <a:ext cx="3034457" cy="371345"/>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lvl1pPr algn="l" defTabSz="650240">
              <a:defRPr b="0" sz="1600">
                <a:solidFill>
                  <a:srgbClr val="888888"/>
                </a:solidFill>
                <a:latin typeface="Calibri"/>
                <a:ea typeface="Calibri"/>
                <a:cs typeface="Calibri"/>
                <a:sym typeface="Calibri"/>
              </a:defRPr>
            </a:lvl1pPr>
          </a:lstStyle>
          <a:p>
            <a:pPr/>
            <a:r>
              <a:t>28 March 2015</a:t>
            </a:r>
          </a:p>
        </p:txBody>
      </p:sp>
      <p:sp>
        <p:nvSpPr>
          <p:cNvPr id="1141" name="Slide Number Placeholder 5"/>
          <p:cNvSpPr txBox="1"/>
          <p:nvPr>
            <p:ph type="sldNum" sz="quarter" idx="2"/>
          </p:nvPr>
        </p:nvSpPr>
        <p:spPr>
          <a:xfrm>
            <a:off x="11998694" y="9114114"/>
            <a:ext cx="355867" cy="3713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144" name="Picture 6"/>
          <p:cNvGrpSpPr/>
          <p:nvPr/>
        </p:nvGrpSpPr>
        <p:grpSpPr>
          <a:xfrm>
            <a:off x="10867330" y="82096"/>
            <a:ext cx="2055377" cy="1977717"/>
            <a:chOff x="0" y="0"/>
            <a:chExt cx="2055375" cy="1977715"/>
          </a:xfrm>
        </p:grpSpPr>
        <p:sp>
          <p:nvSpPr>
            <p:cNvPr id="1142" name="Rectangle"/>
            <p:cNvSpPr/>
            <p:nvPr/>
          </p:nvSpPr>
          <p:spPr>
            <a:xfrm>
              <a:off x="1" y="0"/>
              <a:ext cx="2055374" cy="1977715"/>
            </a:xfrm>
            <a:prstGeom prst="rect">
              <a:avLst/>
            </a:prstGeom>
            <a:solidFill>
              <a:srgbClr val="EDEDED"/>
            </a:solidFill>
            <a:ln w="12700" cap="flat">
              <a:noFill/>
              <a:miter lim="400000"/>
            </a:ln>
            <a:effectLst/>
          </p:spPr>
          <p:txBody>
            <a:bodyPr wrap="square" lIns="50800" tIns="50800" rIns="50800" bIns="50800" numCol="1" anchor="ctr">
              <a:noAutofit/>
            </a:bodyPr>
            <a:lstStyle/>
            <a:p>
              <a:pPr algn="l" defTabSz="650240">
                <a:defRPr b="0">
                  <a:latin typeface="Calibri"/>
                  <a:ea typeface="Calibri"/>
                  <a:cs typeface="Calibri"/>
                  <a:sym typeface="Calibri"/>
                </a:defRPr>
              </a:pPr>
            </a:p>
          </p:txBody>
        </p:sp>
        <p:pic>
          <p:nvPicPr>
            <p:cNvPr id="1143" name="image7.jpeg" descr="image7.jpeg"/>
            <p:cNvPicPr>
              <a:picLocks noChangeAspect="1"/>
            </p:cNvPicPr>
            <p:nvPr/>
          </p:nvPicPr>
          <p:blipFill>
            <a:blip r:embed="rId3">
              <a:extLst/>
            </a:blip>
            <a:srcRect l="31232" t="31250" r="21696" b="34920"/>
            <a:stretch>
              <a:fillRect/>
            </a:stretch>
          </p:blipFill>
          <p:spPr>
            <a:xfrm>
              <a:off x="-1" y="0"/>
              <a:ext cx="2055376" cy="1977716"/>
            </a:xfrm>
            <a:prstGeom prst="rect">
              <a:avLst/>
            </a:prstGeom>
            <a:ln w="114300" cap="sq">
              <a:solidFill>
                <a:srgbClr val="FFFFFF"/>
              </a:solidFill>
              <a:prstDash val="solid"/>
              <a:miter lim="800000"/>
            </a:ln>
            <a:effectLst>
              <a:outerShdw sx="100000" sy="100000" kx="0" ky="0" algn="b" rotWithShape="0" blurRad="63500" dist="25400" dir="5400000">
                <a:srgbClr val="000000">
                  <a:alpha val="40000"/>
                </a:srgbClr>
              </a:outerShdw>
            </a:effectLst>
          </p:spPr>
        </p:pic>
      </p:grpSp>
      <p:sp>
        <p:nvSpPr>
          <p:cNvPr id="1145" name="TextBox 11"/>
          <p:cNvSpPr txBox="1"/>
          <p:nvPr/>
        </p:nvSpPr>
        <p:spPr>
          <a:xfrm>
            <a:off x="10813950" y="2027348"/>
            <a:ext cx="2128112" cy="485645"/>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650240">
              <a:defRPr>
                <a:latin typeface="Calibri"/>
                <a:ea typeface="Calibri"/>
                <a:cs typeface="Calibri"/>
                <a:sym typeface="Calibri"/>
              </a:defRPr>
            </a:lvl1pPr>
          </a:lstStyle>
          <a:p>
            <a:pPr/>
            <a:r>
              <a:t>Richard Smith</a:t>
            </a:r>
          </a:p>
        </p:txBody>
      </p:sp>
      <p:pic>
        <p:nvPicPr>
          <p:cNvPr id="1146" name="Picture 10" descr="Picture 10"/>
          <p:cNvPicPr>
            <a:picLocks noChangeAspect="1"/>
          </p:cNvPicPr>
          <p:nvPr/>
        </p:nvPicPr>
        <p:blipFill>
          <a:blip r:embed="rId4">
            <a:extLst/>
          </a:blip>
          <a:stretch>
            <a:fillRect/>
          </a:stretch>
        </p:blipFill>
        <p:spPr>
          <a:xfrm>
            <a:off x="127725" y="118482"/>
            <a:ext cx="2437462" cy="1569261"/>
          </a:xfrm>
          <a:prstGeom prst="rect">
            <a:avLst/>
          </a:prstGeom>
          <a:ln w="12700">
            <a:miter lim="400000"/>
          </a:ln>
        </p:spPr>
      </p:pic>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0" name="Footer Placeholder 4"/>
          <p:cNvSpPr txBox="1"/>
          <p:nvPr/>
        </p:nvSpPr>
        <p:spPr>
          <a:xfrm>
            <a:off x="4443305" y="9114114"/>
            <a:ext cx="4118190" cy="371345"/>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lvl1pPr defTabSz="650240">
              <a:defRPr b="0" sz="1600">
                <a:solidFill>
                  <a:srgbClr val="888888"/>
                </a:solidFill>
                <a:latin typeface="Calibri"/>
                <a:ea typeface="Calibri"/>
                <a:cs typeface="Calibri"/>
                <a:sym typeface="Calibri"/>
              </a:defRPr>
            </a:lvl1pPr>
          </a:lstStyle>
          <a:p>
            <a:pPr/>
            <a:r>
              <a:t>© Gilb.com</a:t>
            </a:r>
          </a:p>
        </p:txBody>
      </p:sp>
      <p:sp>
        <p:nvSpPr>
          <p:cNvPr id="1151" name="Title 1"/>
          <p:cNvSpPr txBox="1"/>
          <p:nvPr>
            <p:ph type="title"/>
          </p:nvPr>
        </p:nvSpPr>
        <p:spPr>
          <a:xfrm>
            <a:off x="2437456" y="390596"/>
            <a:ext cx="8511979" cy="1625602"/>
          </a:xfrm>
          <a:prstGeom prst="rect">
            <a:avLst/>
          </a:prstGeom>
        </p:spPr>
        <p:txBody>
          <a:bodyPr/>
          <a:lstStyle>
            <a:lvl1pPr>
              <a:defRPr sz="3800"/>
            </a:lvl1pPr>
          </a:lstStyle>
          <a:p>
            <a:pPr/>
            <a:r>
              <a:t>The proof is in the pudding;</a:t>
            </a:r>
          </a:p>
        </p:txBody>
      </p:sp>
      <p:sp>
        <p:nvSpPr>
          <p:cNvPr id="1152" name="Content Placeholder 9"/>
          <p:cNvSpPr txBox="1"/>
          <p:nvPr>
            <p:ph type="body" idx="1"/>
          </p:nvPr>
        </p:nvSpPr>
        <p:spPr>
          <a:xfrm>
            <a:off x="650240" y="3084621"/>
            <a:ext cx="12142911" cy="5684594"/>
          </a:xfrm>
          <a:prstGeom prst="rect">
            <a:avLst/>
          </a:prstGeom>
        </p:spPr>
        <p:txBody>
          <a:bodyPr/>
          <a:lstStyle/>
          <a:p>
            <a:pPr marL="485775" indent="-485775">
              <a:spcBef>
                <a:spcPts val="700"/>
              </a:spcBef>
              <a:defRPr sz="3400"/>
            </a:pPr>
            <a:r>
              <a:t>“The proof is in the pudding;</a:t>
            </a:r>
          </a:p>
          <a:p>
            <a:pPr lvl="1" marL="465363" indent="-465363">
              <a:buChar char="•"/>
              <a:defRPr>
                <a:latin typeface="Arial"/>
                <a:ea typeface="Arial"/>
                <a:cs typeface="Arial"/>
                <a:sym typeface="Arial"/>
              </a:defRPr>
            </a:pPr>
            <a:r>
              <a:t> I have </a:t>
            </a:r>
            <a:r>
              <a:rPr b="1" u="sng"/>
              <a:t>used Evo </a:t>
            </a:r>
            <a:endParaRPr sz="3400"/>
          </a:p>
          <a:p>
            <a:pPr lvl="2" marL="885825" indent="-485775">
              <a:spcBef>
                <a:spcPts val="700"/>
              </a:spcBef>
              <a:defRPr i="1" sz="3400">
                <a:latin typeface="Arial"/>
                <a:ea typeface="Arial"/>
                <a:cs typeface="Arial"/>
                <a:sym typeface="Arial"/>
              </a:defRPr>
            </a:pPr>
            <a:r>
              <a:t>(albeit in disguise sometimes) </a:t>
            </a:r>
            <a:endParaRPr sz="2800"/>
          </a:p>
          <a:p>
            <a:pPr lvl="2" marL="885825" indent="-485775">
              <a:spcBef>
                <a:spcPts val="700"/>
              </a:spcBef>
              <a:defRPr sz="3400">
                <a:latin typeface="Arial"/>
                <a:ea typeface="Arial"/>
                <a:cs typeface="Arial"/>
                <a:sym typeface="Arial"/>
              </a:defRPr>
            </a:pPr>
            <a:r>
              <a:t>on two large, high-risk projects in front-office investment banking businesses,</a:t>
            </a:r>
            <a:endParaRPr sz="2800"/>
          </a:p>
          <a:p>
            <a:pPr lvl="2" marL="885825" indent="-485775">
              <a:spcBef>
                <a:spcPts val="700"/>
              </a:spcBef>
              <a:defRPr sz="3400">
                <a:latin typeface="Arial"/>
                <a:ea typeface="Arial"/>
                <a:cs typeface="Arial"/>
                <a:sym typeface="Arial"/>
              </a:defRPr>
            </a:pPr>
            <a:r>
              <a:t> and several smaller tasks. “</a:t>
            </a:r>
          </a:p>
        </p:txBody>
      </p:sp>
      <p:sp>
        <p:nvSpPr>
          <p:cNvPr id="1153" name="Date Placeholder 3"/>
          <p:cNvSpPr txBox="1"/>
          <p:nvPr/>
        </p:nvSpPr>
        <p:spPr>
          <a:xfrm>
            <a:off x="650238" y="9114114"/>
            <a:ext cx="3034457" cy="371345"/>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lvl1pPr algn="l" defTabSz="650240">
              <a:defRPr b="0" sz="1600">
                <a:solidFill>
                  <a:srgbClr val="888888"/>
                </a:solidFill>
                <a:latin typeface="Calibri"/>
                <a:ea typeface="Calibri"/>
                <a:cs typeface="Calibri"/>
                <a:sym typeface="Calibri"/>
              </a:defRPr>
            </a:lvl1pPr>
          </a:lstStyle>
          <a:p>
            <a:pPr/>
            <a:r>
              <a:t>28 March 2015</a:t>
            </a:r>
          </a:p>
        </p:txBody>
      </p:sp>
      <p:sp>
        <p:nvSpPr>
          <p:cNvPr id="1154" name="Slide Number Placeholder 5"/>
          <p:cNvSpPr txBox="1"/>
          <p:nvPr>
            <p:ph type="sldNum" sz="quarter" idx="2"/>
          </p:nvPr>
        </p:nvSpPr>
        <p:spPr>
          <a:xfrm>
            <a:off x="11998694" y="9114114"/>
            <a:ext cx="355867" cy="3713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157" name="Picture 6"/>
          <p:cNvGrpSpPr/>
          <p:nvPr/>
        </p:nvGrpSpPr>
        <p:grpSpPr>
          <a:xfrm>
            <a:off x="10834491" y="131353"/>
            <a:ext cx="2055377" cy="1977720"/>
            <a:chOff x="0" y="0"/>
            <a:chExt cx="2055375" cy="1977719"/>
          </a:xfrm>
        </p:grpSpPr>
        <p:sp>
          <p:nvSpPr>
            <p:cNvPr id="1155" name="Rectangle"/>
            <p:cNvSpPr/>
            <p:nvPr/>
          </p:nvSpPr>
          <p:spPr>
            <a:xfrm>
              <a:off x="1" y="-1"/>
              <a:ext cx="2055374" cy="1977720"/>
            </a:xfrm>
            <a:prstGeom prst="rect">
              <a:avLst/>
            </a:prstGeom>
            <a:solidFill>
              <a:srgbClr val="EDEDED"/>
            </a:solidFill>
            <a:ln w="12700" cap="flat">
              <a:noFill/>
              <a:miter lim="400000"/>
            </a:ln>
            <a:effectLst/>
          </p:spPr>
          <p:txBody>
            <a:bodyPr wrap="square" lIns="50800" tIns="50800" rIns="50800" bIns="50800" numCol="1" anchor="ctr">
              <a:noAutofit/>
            </a:bodyPr>
            <a:lstStyle/>
            <a:p>
              <a:pPr algn="l" defTabSz="650240">
                <a:defRPr b="0">
                  <a:latin typeface="Calibri"/>
                  <a:ea typeface="Calibri"/>
                  <a:cs typeface="Calibri"/>
                  <a:sym typeface="Calibri"/>
                </a:defRPr>
              </a:pPr>
            </a:p>
          </p:txBody>
        </p:sp>
        <p:pic>
          <p:nvPicPr>
            <p:cNvPr id="1156" name="image7.jpeg" descr="image7.jpeg"/>
            <p:cNvPicPr>
              <a:picLocks noChangeAspect="1"/>
            </p:cNvPicPr>
            <p:nvPr/>
          </p:nvPicPr>
          <p:blipFill>
            <a:blip r:embed="rId3">
              <a:extLst/>
            </a:blip>
            <a:srcRect l="31232" t="31249" r="21696" b="34920"/>
            <a:stretch>
              <a:fillRect/>
            </a:stretch>
          </p:blipFill>
          <p:spPr>
            <a:xfrm>
              <a:off x="-1" y="-1"/>
              <a:ext cx="2055376" cy="1977720"/>
            </a:xfrm>
            <a:prstGeom prst="rect">
              <a:avLst/>
            </a:prstGeom>
            <a:ln w="114300" cap="sq">
              <a:solidFill>
                <a:srgbClr val="FFFFFF"/>
              </a:solidFill>
              <a:prstDash val="solid"/>
              <a:miter lim="800000"/>
            </a:ln>
            <a:effectLst>
              <a:outerShdw sx="100000" sy="100000" kx="0" ky="0" algn="b" rotWithShape="0" blurRad="63500" dist="25400" dir="5400000">
                <a:srgbClr val="000000">
                  <a:alpha val="40000"/>
                </a:srgbClr>
              </a:outerShdw>
            </a:effectLst>
          </p:spPr>
        </p:pic>
      </p:grpSp>
      <p:pic>
        <p:nvPicPr>
          <p:cNvPr id="1158" name="Picture 10" descr="Picture 10"/>
          <p:cNvPicPr>
            <a:picLocks noChangeAspect="1"/>
          </p:cNvPicPr>
          <p:nvPr/>
        </p:nvPicPr>
        <p:blipFill>
          <a:blip r:embed="rId4">
            <a:extLst/>
          </a:blip>
          <a:stretch>
            <a:fillRect/>
          </a:stretch>
        </p:blipFill>
        <p:spPr>
          <a:xfrm>
            <a:off x="127725" y="-2"/>
            <a:ext cx="2437462" cy="1569262"/>
          </a:xfrm>
          <a:prstGeom prst="rect">
            <a:avLst/>
          </a:prstGeom>
          <a:ln w="12700">
            <a:miter lim="400000"/>
          </a:ln>
        </p:spPr>
      </p:pic>
      <p:sp>
        <p:nvSpPr>
          <p:cNvPr id="1159" name="TextBox 11"/>
          <p:cNvSpPr txBox="1"/>
          <p:nvPr/>
        </p:nvSpPr>
        <p:spPr>
          <a:xfrm>
            <a:off x="10834492" y="2315335"/>
            <a:ext cx="2128113" cy="485645"/>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650240">
              <a:defRPr>
                <a:latin typeface="Calibri"/>
                <a:ea typeface="Calibri"/>
                <a:cs typeface="Calibri"/>
                <a:sym typeface="Calibri"/>
              </a:defRPr>
            </a:lvl1pPr>
          </a:lstStyle>
          <a:p>
            <a:pPr/>
            <a:r>
              <a:t>Richard Smith</a:t>
            </a:r>
          </a:p>
        </p:txBody>
      </p:sp>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3" name="Footer Placeholder 4"/>
          <p:cNvSpPr txBox="1"/>
          <p:nvPr/>
        </p:nvSpPr>
        <p:spPr>
          <a:xfrm>
            <a:off x="4443305" y="9114114"/>
            <a:ext cx="4118190" cy="371345"/>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lvl1pPr defTabSz="650240">
              <a:defRPr b="0" sz="1600">
                <a:solidFill>
                  <a:srgbClr val="888888"/>
                </a:solidFill>
                <a:latin typeface="Calibri"/>
                <a:ea typeface="Calibri"/>
                <a:cs typeface="Calibri"/>
                <a:sym typeface="Calibri"/>
              </a:defRPr>
            </a:lvl1pPr>
          </a:lstStyle>
          <a:p>
            <a:pPr/>
            <a:r>
              <a:t>© Gilb.com</a:t>
            </a:r>
          </a:p>
        </p:txBody>
      </p:sp>
      <p:sp>
        <p:nvSpPr>
          <p:cNvPr id="1164" name="Title 1"/>
          <p:cNvSpPr txBox="1"/>
          <p:nvPr>
            <p:ph type="title"/>
          </p:nvPr>
        </p:nvSpPr>
        <p:spPr>
          <a:xfrm>
            <a:off x="2880364" y="390596"/>
            <a:ext cx="7454004" cy="1625602"/>
          </a:xfrm>
          <a:prstGeom prst="rect">
            <a:avLst/>
          </a:prstGeom>
        </p:spPr>
        <p:txBody>
          <a:bodyPr/>
          <a:lstStyle/>
          <a:p>
            <a:pPr defTabSz="637233">
              <a:defRPr i="1" sz="3200"/>
            </a:pPr>
            <a:r>
              <a:t>Experience</a:t>
            </a:r>
            <a:r>
              <a:rPr i="0">
                <a:latin typeface="Arial"/>
                <a:ea typeface="Arial"/>
                <a:cs typeface="Arial"/>
                <a:sym typeface="Arial"/>
              </a:rPr>
              <a:t>: if top level requirements are </a:t>
            </a:r>
            <a:r>
              <a:rPr>
                <a:latin typeface="Arial"/>
                <a:ea typeface="Arial"/>
                <a:cs typeface="Arial"/>
                <a:sym typeface="Arial"/>
              </a:rPr>
              <a:t>separated</a:t>
            </a:r>
            <a:r>
              <a:rPr i="0">
                <a:latin typeface="Arial"/>
                <a:ea typeface="Arial"/>
                <a:cs typeface="Arial"/>
                <a:sym typeface="Arial"/>
              </a:rPr>
              <a:t> from design, the ‘requirements’ are </a:t>
            </a:r>
            <a:r>
              <a:rPr b="1" i="0">
                <a:latin typeface="Arial"/>
                <a:ea typeface="Arial"/>
                <a:cs typeface="Arial"/>
                <a:sym typeface="Arial"/>
              </a:rPr>
              <a:t>stable</a:t>
            </a:r>
            <a:r>
              <a:rPr i="0">
                <a:latin typeface="Arial"/>
                <a:ea typeface="Arial"/>
                <a:cs typeface="Arial"/>
                <a:sym typeface="Arial"/>
              </a:rPr>
              <a:t>!</a:t>
            </a:r>
          </a:p>
        </p:txBody>
      </p:sp>
      <p:sp>
        <p:nvSpPr>
          <p:cNvPr id="1165" name="Content Placeholder 9"/>
          <p:cNvSpPr txBox="1"/>
          <p:nvPr>
            <p:ph type="body" idx="1"/>
          </p:nvPr>
        </p:nvSpPr>
        <p:spPr>
          <a:xfrm>
            <a:off x="650238" y="3064329"/>
            <a:ext cx="12199354" cy="5497911"/>
          </a:xfrm>
          <a:prstGeom prst="rect">
            <a:avLst/>
          </a:prstGeom>
        </p:spPr>
        <p:txBody>
          <a:bodyPr/>
          <a:lstStyle/>
          <a:p>
            <a:pPr lvl="1" marL="485775" indent="-485775">
              <a:spcBef>
                <a:spcPts val="700"/>
              </a:spcBef>
              <a:buChar char="•"/>
              <a:defRPr sz="3400">
                <a:latin typeface="Arial"/>
                <a:ea typeface="Arial"/>
                <a:cs typeface="Arial"/>
                <a:sym typeface="Arial"/>
              </a:defRPr>
            </a:pPr>
            <a:r>
              <a:t>“On the largest critical project,</a:t>
            </a:r>
          </a:p>
          <a:p>
            <a:pPr lvl="1" marL="485775" indent="-485775">
              <a:spcBef>
                <a:spcPts val="700"/>
              </a:spcBef>
              <a:buChar char="•"/>
              <a:defRPr sz="3400">
                <a:latin typeface="Arial"/>
                <a:ea typeface="Arial"/>
                <a:cs typeface="Arial"/>
                <a:sym typeface="Arial"/>
              </a:defRPr>
            </a:pPr>
            <a:r>
              <a:t> the original</a:t>
            </a:r>
            <a:r>
              <a:rPr b="1"/>
              <a:t> </a:t>
            </a:r>
            <a:r>
              <a:rPr b="1" i="1"/>
              <a:t>business functions &amp; performance objective</a:t>
            </a:r>
            <a:r>
              <a:rPr b="1"/>
              <a:t> requirements document,</a:t>
            </a:r>
          </a:p>
          <a:p>
            <a:pPr lvl="1" marL="485775" indent="-485775">
              <a:spcBef>
                <a:spcPts val="700"/>
              </a:spcBef>
              <a:buChar char="•"/>
              <a:defRPr b="1" sz="3400">
                <a:latin typeface="Arial"/>
                <a:ea typeface="Arial"/>
                <a:cs typeface="Arial"/>
                <a:sym typeface="Arial"/>
              </a:defRPr>
            </a:pPr>
            <a:r>
              <a:t> </a:t>
            </a:r>
            <a:r>
              <a:rPr i="1"/>
              <a:t>which included </a:t>
            </a:r>
            <a:r>
              <a:rPr u="sng"/>
              <a:t>no</a:t>
            </a:r>
            <a:r>
              <a:t> design, </a:t>
            </a:r>
          </a:p>
          <a:p>
            <a:pPr lvl="1" marL="485775" indent="-485775">
              <a:spcBef>
                <a:spcPts val="700"/>
              </a:spcBef>
              <a:buChar char="•"/>
              <a:defRPr sz="3400">
                <a:latin typeface="Arial"/>
                <a:ea typeface="Arial"/>
                <a:cs typeface="Arial"/>
                <a:sym typeface="Arial"/>
              </a:defRPr>
            </a:pPr>
            <a:r>
              <a:t>essentially remained </a:t>
            </a:r>
            <a:r>
              <a:rPr b="1" i="1"/>
              <a:t>unchanged</a:t>
            </a:r>
          </a:p>
          <a:p>
            <a:pPr lvl="1" marL="485775" indent="-485775">
              <a:spcBef>
                <a:spcPts val="700"/>
              </a:spcBef>
              <a:buChar char="•"/>
              <a:defRPr sz="3400">
                <a:latin typeface="Arial"/>
                <a:ea typeface="Arial"/>
                <a:cs typeface="Arial"/>
                <a:sym typeface="Arial"/>
              </a:defRPr>
            </a:pPr>
            <a:r>
              <a:t> over the </a:t>
            </a:r>
            <a:r>
              <a:rPr b="1"/>
              <a:t>14 months </a:t>
            </a:r>
            <a:r>
              <a:t>the project took to deliver,….”</a:t>
            </a:r>
          </a:p>
        </p:txBody>
      </p:sp>
      <p:sp>
        <p:nvSpPr>
          <p:cNvPr id="1166" name="Date Placeholder 3"/>
          <p:cNvSpPr txBox="1"/>
          <p:nvPr/>
        </p:nvSpPr>
        <p:spPr>
          <a:xfrm>
            <a:off x="650238" y="9114114"/>
            <a:ext cx="3034457" cy="371345"/>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lvl1pPr algn="l" defTabSz="650240">
              <a:defRPr b="0" sz="1600">
                <a:solidFill>
                  <a:srgbClr val="888888"/>
                </a:solidFill>
                <a:latin typeface="Calibri"/>
                <a:ea typeface="Calibri"/>
                <a:cs typeface="Calibri"/>
                <a:sym typeface="Calibri"/>
              </a:defRPr>
            </a:lvl1pPr>
          </a:lstStyle>
          <a:p>
            <a:pPr/>
            <a:r>
              <a:t>28 March 2015</a:t>
            </a:r>
          </a:p>
        </p:txBody>
      </p:sp>
      <p:sp>
        <p:nvSpPr>
          <p:cNvPr id="1167" name="Slide Number Placeholder 5"/>
          <p:cNvSpPr txBox="1"/>
          <p:nvPr>
            <p:ph type="sldNum" sz="quarter" idx="2"/>
          </p:nvPr>
        </p:nvSpPr>
        <p:spPr>
          <a:xfrm>
            <a:off x="11998694" y="9114114"/>
            <a:ext cx="355867" cy="3713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170" name="Picture 6"/>
          <p:cNvGrpSpPr/>
          <p:nvPr/>
        </p:nvGrpSpPr>
        <p:grpSpPr>
          <a:xfrm>
            <a:off x="10587524" y="98516"/>
            <a:ext cx="2318763" cy="2231155"/>
            <a:chOff x="0" y="0"/>
            <a:chExt cx="2318761" cy="2231154"/>
          </a:xfrm>
        </p:grpSpPr>
        <p:sp>
          <p:nvSpPr>
            <p:cNvPr id="1168" name="Rectangle"/>
            <p:cNvSpPr/>
            <p:nvPr/>
          </p:nvSpPr>
          <p:spPr>
            <a:xfrm>
              <a:off x="0" y="-1"/>
              <a:ext cx="2318762" cy="2231155"/>
            </a:xfrm>
            <a:prstGeom prst="rect">
              <a:avLst/>
            </a:prstGeom>
            <a:solidFill>
              <a:srgbClr val="EDEDED"/>
            </a:solidFill>
            <a:ln w="12700" cap="flat">
              <a:noFill/>
              <a:miter lim="400000"/>
            </a:ln>
            <a:effectLst/>
          </p:spPr>
          <p:txBody>
            <a:bodyPr wrap="square" lIns="50800" tIns="50800" rIns="50800" bIns="50800" numCol="1" anchor="ctr">
              <a:noAutofit/>
            </a:bodyPr>
            <a:lstStyle/>
            <a:p>
              <a:pPr algn="l" defTabSz="650240">
                <a:defRPr b="0">
                  <a:latin typeface="Calibri"/>
                  <a:ea typeface="Calibri"/>
                  <a:cs typeface="Calibri"/>
                  <a:sym typeface="Calibri"/>
                </a:defRPr>
              </a:pPr>
            </a:p>
          </p:txBody>
        </p:sp>
        <p:pic>
          <p:nvPicPr>
            <p:cNvPr id="1169" name="image7.jpeg" descr="image7.jpeg"/>
            <p:cNvPicPr>
              <a:picLocks noChangeAspect="1"/>
            </p:cNvPicPr>
            <p:nvPr/>
          </p:nvPicPr>
          <p:blipFill>
            <a:blip r:embed="rId3">
              <a:extLst/>
            </a:blip>
            <a:srcRect l="31232" t="31250" r="21696" b="34920"/>
            <a:stretch>
              <a:fillRect/>
            </a:stretch>
          </p:blipFill>
          <p:spPr>
            <a:xfrm>
              <a:off x="0" y="-1"/>
              <a:ext cx="2318762" cy="2231155"/>
            </a:xfrm>
            <a:prstGeom prst="rect">
              <a:avLst/>
            </a:prstGeom>
            <a:ln w="114300" cap="sq">
              <a:solidFill>
                <a:srgbClr val="FFFFFF"/>
              </a:solidFill>
              <a:prstDash val="solid"/>
              <a:miter lim="800000"/>
            </a:ln>
            <a:effectLst>
              <a:outerShdw sx="100000" sy="100000" kx="0" ky="0" algn="b" rotWithShape="0" blurRad="63500" dist="25400" dir="5400000">
                <a:srgbClr val="000000">
                  <a:alpha val="40000"/>
                </a:srgbClr>
              </a:outerShdw>
            </a:effectLst>
          </p:spPr>
        </p:pic>
      </p:grpSp>
      <p:sp>
        <p:nvSpPr>
          <p:cNvPr id="1171" name="TextBox 8"/>
          <p:cNvSpPr txBox="1"/>
          <p:nvPr/>
        </p:nvSpPr>
        <p:spPr>
          <a:xfrm>
            <a:off x="748561" y="8772745"/>
            <a:ext cx="12395020" cy="485645"/>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650240">
              <a:defRPr b="0">
                <a:latin typeface="Calibri"/>
                <a:ea typeface="Calibri"/>
                <a:cs typeface="Calibri"/>
                <a:sym typeface="Calibri"/>
              </a:defRPr>
            </a:lvl1pPr>
          </a:lstStyle>
          <a:p>
            <a:pPr/>
            <a:r>
              <a:t> “ I attended a 3-day course with you and Kai whilst at Citigroup in 2006”, Richard Smith </a:t>
            </a:r>
          </a:p>
        </p:txBody>
      </p:sp>
      <p:pic>
        <p:nvPicPr>
          <p:cNvPr id="1172" name="Picture 10" descr="Picture 10"/>
          <p:cNvPicPr>
            <a:picLocks noChangeAspect="1"/>
          </p:cNvPicPr>
          <p:nvPr/>
        </p:nvPicPr>
        <p:blipFill>
          <a:blip r:embed="rId4">
            <a:extLst/>
          </a:blip>
          <a:stretch>
            <a:fillRect/>
          </a:stretch>
        </p:blipFill>
        <p:spPr>
          <a:xfrm>
            <a:off x="160567" y="-2"/>
            <a:ext cx="2437461" cy="1569262"/>
          </a:xfrm>
          <a:prstGeom prst="rect">
            <a:avLst/>
          </a:prstGeom>
          <a:ln w="12700">
            <a:miter lim="400000"/>
          </a:ln>
        </p:spPr>
      </p:pic>
      <p:sp>
        <p:nvSpPr>
          <p:cNvPr id="1173" name="TextBox 11"/>
          <p:cNvSpPr txBox="1"/>
          <p:nvPr/>
        </p:nvSpPr>
        <p:spPr>
          <a:xfrm>
            <a:off x="10685950" y="2395259"/>
            <a:ext cx="2128112" cy="485645"/>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650240">
              <a:defRPr>
                <a:latin typeface="Calibri"/>
                <a:ea typeface="Calibri"/>
                <a:cs typeface="Calibri"/>
                <a:sym typeface="Calibri"/>
              </a:defRPr>
            </a:lvl1pPr>
          </a:lstStyle>
          <a:p>
            <a:pPr/>
            <a:r>
              <a:t>Richard Smith</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1" name="A Value Decision Table"/>
          <p:cNvSpPr txBox="1"/>
          <p:nvPr>
            <p:ph type="title"/>
          </p:nvPr>
        </p:nvSpPr>
        <p:spPr>
          <a:xfrm>
            <a:off x="952500" y="254000"/>
            <a:ext cx="4168157" cy="1052368"/>
          </a:xfrm>
          <a:prstGeom prst="rect">
            <a:avLst/>
          </a:prstGeom>
          <a:solidFill>
            <a:schemeClr val="accent5">
              <a:hueOff val="-82419"/>
              <a:satOff val="-9513"/>
              <a:lumOff val="-16343"/>
            </a:schemeClr>
          </a:solidFill>
        </p:spPr>
        <p:txBody>
          <a:bodyPr/>
          <a:lstStyle>
            <a:lvl1pPr>
              <a:defRPr sz="2200">
                <a:solidFill>
                  <a:srgbClr val="FFFFFF"/>
                </a:solidFill>
              </a:defRPr>
            </a:lvl1pPr>
          </a:lstStyle>
          <a:p>
            <a:pPr/>
            <a:r>
              <a:t>A Value Decision Table</a:t>
            </a:r>
          </a:p>
        </p:txBody>
      </p:sp>
      <p:sp>
        <p:nvSpPr>
          <p:cNvPr id="422" name="helps us analyse…"/>
          <p:cNvSpPr txBox="1"/>
          <p:nvPr>
            <p:ph type="body" sz="half" idx="1"/>
          </p:nvPr>
        </p:nvSpPr>
        <p:spPr>
          <a:xfrm>
            <a:off x="512615" y="1288908"/>
            <a:ext cx="4740809" cy="7588392"/>
          </a:xfrm>
          <a:prstGeom prst="rect">
            <a:avLst/>
          </a:prstGeom>
        </p:spPr>
        <p:txBody>
          <a:bodyPr/>
          <a:lstStyle/>
          <a:p>
            <a:pPr marL="309016" indent="-309016" defTabSz="406135">
              <a:spcBef>
                <a:spcPts val="2900"/>
              </a:spcBef>
              <a:defRPr b="1" sz="2200"/>
            </a:pPr>
            <a:r>
              <a:t>helps us analyse</a:t>
            </a:r>
          </a:p>
          <a:p>
            <a:pPr lvl="1" marL="618032" indent="-309016" defTabSz="406135">
              <a:spcBef>
                <a:spcPts val="2900"/>
              </a:spcBef>
              <a:defRPr b="1" sz="2200"/>
            </a:pPr>
            <a:r>
              <a:t>how good any strategy is expected to be</a:t>
            </a:r>
          </a:p>
          <a:p>
            <a:pPr lvl="1" marL="618032" indent="-309016" defTabSz="406135">
              <a:spcBef>
                <a:spcPts val="2900"/>
              </a:spcBef>
              <a:defRPr b="1" sz="2200"/>
            </a:pPr>
            <a:r>
              <a:t>for meeting our entire set of critical objectives</a:t>
            </a:r>
          </a:p>
          <a:p>
            <a:pPr lvl="1" marL="618032" indent="-309016" defTabSz="406135">
              <a:spcBef>
                <a:spcPts val="2900"/>
              </a:spcBef>
              <a:defRPr b="1" sz="2200"/>
            </a:pPr>
            <a:r>
              <a:t>so, we can ‘prioritize’ based on effectiveness</a:t>
            </a:r>
          </a:p>
          <a:p>
            <a:pPr lvl="1" marL="618032" indent="-309016" defTabSz="406135">
              <a:spcBef>
                <a:spcPts val="2900"/>
              </a:spcBef>
              <a:defRPr b="1" sz="2200"/>
            </a:pPr>
            <a:r>
              <a:t>and by adding budgets, we can base decisions on Cost-Effectiveness</a:t>
            </a:r>
          </a:p>
          <a:p>
            <a:pPr lvl="1" marL="618032" indent="-309016" defTabSz="406135">
              <a:spcBef>
                <a:spcPts val="2900"/>
              </a:spcBef>
              <a:defRPr b="1" sz="2200"/>
            </a:pPr>
            <a:r>
              <a:t>Helps us decompose to agile value delivery steps</a:t>
            </a:r>
          </a:p>
          <a:p>
            <a:pPr lvl="1" marL="618032" indent="-309016" defTabSz="406135">
              <a:spcBef>
                <a:spcPts val="2900"/>
              </a:spcBef>
              <a:defRPr b="1" sz="2200"/>
            </a:pPr>
            <a:r>
              <a:t>Can be used to get step value feedback measurement, and ‘be agile’ if necessary</a:t>
            </a:r>
          </a:p>
        </p:txBody>
      </p:sp>
      <p:pic>
        <p:nvPicPr>
          <p:cNvPr id="423" name="table stru export as pdf.pdf" descr="table stru export as pdf.pdf"/>
          <p:cNvPicPr>
            <a:picLocks noChangeAspect="1"/>
          </p:cNvPicPr>
          <p:nvPr/>
        </p:nvPicPr>
        <p:blipFill>
          <a:blip r:embed="rId3">
            <a:extLst/>
          </a:blip>
          <a:srcRect l="7518" t="17931" r="2985" b="1465"/>
          <a:stretch>
            <a:fillRect/>
          </a:stretch>
        </p:blipFill>
        <p:spPr>
          <a:xfrm>
            <a:off x="5339039" y="199731"/>
            <a:ext cx="7614144" cy="9610592"/>
          </a:xfrm>
          <a:prstGeom prst="rect">
            <a:avLst/>
          </a:prstGeom>
          <a:ln w="12700">
            <a:miter lim="400000"/>
          </a:ln>
        </p:spPr>
      </p:pic>
      <p:sp>
        <p:nvSpPr>
          <p:cNvPr id="424" name="Slide Number"/>
          <p:cNvSpPr txBox="1"/>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25" name="Effect"/>
          <p:cNvSpPr/>
          <p:nvPr/>
        </p:nvSpPr>
        <p:spPr>
          <a:xfrm rot="5400000">
            <a:off x="8943782" y="3565"/>
            <a:ext cx="918754" cy="1978423"/>
          </a:xfrm>
          <a:prstGeom prst="rightArrow">
            <a:avLst>
              <a:gd name="adj1" fmla="val 32000"/>
              <a:gd name="adj2" fmla="val 6450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1800">
                <a:solidFill>
                  <a:srgbClr val="FFFFFF"/>
                </a:solidFill>
                <a:latin typeface="+mn-lt"/>
                <a:ea typeface="+mn-ea"/>
                <a:cs typeface="+mn-cs"/>
                <a:sym typeface="Helvetica Neue Medium"/>
              </a:defRPr>
            </a:lvl1pPr>
          </a:lstStyle>
          <a:p>
            <a:pPr/>
            <a:r>
              <a:t>Effect</a:t>
            </a:r>
          </a:p>
        </p:txBody>
      </p:sp>
      <p:grpSp>
        <p:nvGrpSpPr>
          <p:cNvPr id="428" name="Group"/>
          <p:cNvGrpSpPr/>
          <p:nvPr/>
        </p:nvGrpSpPr>
        <p:grpSpPr>
          <a:xfrm>
            <a:off x="7304141" y="719666"/>
            <a:ext cx="1154974" cy="1270001"/>
            <a:chOff x="0" y="0"/>
            <a:chExt cx="1154972" cy="1270000"/>
          </a:xfrm>
        </p:grpSpPr>
        <p:sp>
          <p:nvSpPr>
            <p:cNvPr id="426" name="Arrow"/>
            <p:cNvSpPr/>
            <p:nvPr/>
          </p:nvSpPr>
          <p:spPr>
            <a:xfrm flipH="1">
              <a:off x="0" y="0"/>
              <a:ext cx="1154973" cy="1270000"/>
            </a:xfrm>
            <a:prstGeom prst="rightArrow">
              <a:avLst>
                <a:gd name="adj1" fmla="val 32000"/>
                <a:gd name="adj2" fmla="val 70374"/>
              </a:avLst>
            </a:prstGeom>
            <a:solidFill>
              <a:schemeClr val="accent1"/>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1800">
                  <a:solidFill>
                    <a:srgbClr val="FFFFFF"/>
                  </a:solidFill>
                  <a:latin typeface="+mn-lt"/>
                  <a:ea typeface="+mn-ea"/>
                  <a:cs typeface="+mn-cs"/>
                  <a:sym typeface="Helvetica Neue Medium"/>
                </a:defRPr>
              </a:lvl1pPr>
            </a:lstStyle>
            <a:p>
              <a:pPr/>
              <a:r>
                <a:t> </a:t>
              </a:r>
            </a:p>
          </p:txBody>
        </p:sp>
        <p:sp>
          <p:nvSpPr>
            <p:cNvPr id="427" name="On…"/>
            <p:cNvSpPr txBox="1"/>
            <p:nvPr/>
          </p:nvSpPr>
          <p:spPr>
            <a:xfrm>
              <a:off x="242473" y="320631"/>
              <a:ext cx="670027" cy="6287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1700"/>
              </a:pPr>
              <a:r>
                <a:t>On </a:t>
              </a:r>
            </a:p>
            <a:p>
              <a:pPr>
                <a:defRPr sz="1700"/>
              </a:pPr>
              <a:r>
                <a:t>Value</a:t>
              </a:r>
            </a:p>
          </p:txBody>
        </p:sp>
      </p:grpSp>
      <p:sp>
        <p:nvSpPr>
          <p:cNvPr id="429" name="Strategies/Architectures/Designs"/>
          <p:cNvSpPr txBox="1"/>
          <p:nvPr/>
        </p:nvSpPr>
        <p:spPr>
          <a:xfrm>
            <a:off x="8094742" y="-61197"/>
            <a:ext cx="4951782"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Strategies/Architectures/Designs</a:t>
            </a:r>
          </a:p>
        </p:txBody>
      </p:sp>
      <p:sp>
        <p:nvSpPr>
          <p:cNvPr id="430" name="Values"/>
          <p:cNvSpPr txBox="1"/>
          <p:nvPr/>
        </p:nvSpPr>
        <p:spPr>
          <a:xfrm>
            <a:off x="5344600" y="209737"/>
            <a:ext cx="1062533"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Values</a:t>
            </a:r>
          </a:p>
        </p:txBody>
      </p:sp>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7" name="Footer Placeholder 4"/>
          <p:cNvSpPr txBox="1"/>
          <p:nvPr/>
        </p:nvSpPr>
        <p:spPr>
          <a:xfrm>
            <a:off x="4443305" y="9114114"/>
            <a:ext cx="4118190" cy="371345"/>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lvl1pPr defTabSz="650240">
              <a:defRPr b="0" sz="1600">
                <a:solidFill>
                  <a:srgbClr val="888888"/>
                </a:solidFill>
                <a:latin typeface="Calibri"/>
                <a:ea typeface="Calibri"/>
                <a:cs typeface="Calibri"/>
                <a:sym typeface="Calibri"/>
              </a:defRPr>
            </a:lvl1pPr>
          </a:lstStyle>
          <a:p>
            <a:pPr/>
            <a:r>
              <a:t>© Gilb.com</a:t>
            </a:r>
          </a:p>
        </p:txBody>
      </p:sp>
      <p:pic>
        <p:nvPicPr>
          <p:cNvPr id="1178" name="Picture 10" descr="Picture 10"/>
          <p:cNvPicPr>
            <a:picLocks noChangeAspect="1"/>
          </p:cNvPicPr>
          <p:nvPr/>
        </p:nvPicPr>
        <p:blipFill>
          <a:blip r:embed="rId3">
            <a:extLst/>
          </a:blip>
          <a:stretch>
            <a:fillRect/>
          </a:stretch>
        </p:blipFill>
        <p:spPr>
          <a:xfrm>
            <a:off x="176985" y="1"/>
            <a:ext cx="2437461" cy="1569259"/>
          </a:xfrm>
          <a:prstGeom prst="rect">
            <a:avLst/>
          </a:prstGeom>
          <a:ln w="12700">
            <a:miter lim="400000"/>
          </a:ln>
        </p:spPr>
      </p:pic>
      <p:sp>
        <p:nvSpPr>
          <p:cNvPr id="1179" name="Title 1"/>
          <p:cNvSpPr txBox="1"/>
          <p:nvPr>
            <p:ph type="title"/>
          </p:nvPr>
        </p:nvSpPr>
        <p:spPr>
          <a:xfrm>
            <a:off x="2088290" y="390596"/>
            <a:ext cx="9137048" cy="1625602"/>
          </a:xfrm>
          <a:prstGeom prst="rect">
            <a:avLst/>
          </a:prstGeom>
        </p:spPr>
        <p:txBody>
          <a:bodyPr/>
          <a:lstStyle/>
          <a:p>
            <a:pPr defTabSz="624229">
              <a:defRPr sz="4200"/>
            </a:pPr>
            <a:r>
              <a:t>Dynamic (Agile, Evo) design testing: </a:t>
            </a:r>
            <a:br/>
            <a:r>
              <a:t>not unlike ‘Lean Startup’ </a:t>
            </a:r>
          </a:p>
        </p:txBody>
      </p:sp>
      <p:sp>
        <p:nvSpPr>
          <p:cNvPr id="1180" name="Content Placeholder 9"/>
          <p:cNvSpPr txBox="1"/>
          <p:nvPr>
            <p:ph type="body" idx="1"/>
          </p:nvPr>
        </p:nvSpPr>
        <p:spPr>
          <a:xfrm>
            <a:off x="748560" y="3064329"/>
            <a:ext cx="11606002" cy="5648439"/>
          </a:xfrm>
          <a:prstGeom prst="rect">
            <a:avLst/>
          </a:prstGeom>
        </p:spPr>
        <p:txBody>
          <a:bodyPr/>
          <a:lstStyle/>
          <a:p>
            <a:pPr marL="457200" indent="-457200">
              <a:defRPr sz="2400">
                <a:latin typeface="Arial"/>
                <a:ea typeface="Arial"/>
                <a:cs typeface="Arial"/>
                <a:sym typeface="Arial"/>
              </a:defRPr>
            </a:pPr>
            <a:r>
              <a:t>“… but </a:t>
            </a:r>
            <a:r>
              <a:rPr sz="3800"/>
              <a:t>the detailed </a:t>
            </a:r>
            <a:r>
              <a:rPr b="1" sz="3800"/>
              <a:t>designs</a:t>
            </a:r>
            <a:r>
              <a:rPr sz="3800"/>
              <a:t> </a:t>
            </a:r>
          </a:p>
          <a:p>
            <a:pPr lvl="1" marL="838200" indent="-381000">
              <a:spcBef>
                <a:spcPts val="500"/>
              </a:spcBef>
              <a:defRPr b="1" sz="2400">
                <a:latin typeface="Arial"/>
                <a:ea typeface="Arial"/>
                <a:cs typeface="Arial"/>
                <a:sym typeface="Arial"/>
              </a:defRPr>
            </a:pPr>
            <a:r>
              <a:t>(of the GUI, business logic, performance characteristics) </a:t>
            </a:r>
            <a:endParaRPr sz="3400"/>
          </a:p>
          <a:p>
            <a:pPr marL="471487" indent="-471487">
              <a:spcBef>
                <a:spcPts val="900"/>
              </a:spcBef>
              <a:defRPr b="1" sz="4400">
                <a:latin typeface="Arial"/>
                <a:ea typeface="Arial"/>
                <a:cs typeface="Arial"/>
                <a:sym typeface="Arial"/>
              </a:defRPr>
            </a:pPr>
            <a:r>
              <a:t>changed</a:t>
            </a:r>
            <a:r>
              <a:rPr b="0"/>
              <a:t> many many times</a:t>
            </a:r>
            <a:r>
              <a:rPr b="0" sz="2400"/>
              <a:t>, </a:t>
            </a:r>
            <a:endParaRPr sz="2400"/>
          </a:p>
          <a:p>
            <a:pPr marL="457200" indent="-457200">
              <a:spcBef>
                <a:spcPts val="500"/>
              </a:spcBef>
              <a:defRPr sz="2400">
                <a:latin typeface="Arial"/>
                <a:ea typeface="Arial"/>
                <a:cs typeface="Arial"/>
                <a:sym typeface="Arial"/>
              </a:defRPr>
            </a:pPr>
            <a:r>
              <a:t>guided by lessons learnt </a:t>
            </a:r>
          </a:p>
          <a:p>
            <a:pPr marL="457200" indent="-457200">
              <a:spcBef>
                <a:spcPts val="500"/>
              </a:spcBef>
              <a:defRPr sz="2400">
                <a:latin typeface="Arial"/>
                <a:ea typeface="Arial"/>
                <a:cs typeface="Arial"/>
                <a:sym typeface="Arial"/>
              </a:defRPr>
            </a:pPr>
            <a:r>
              <a:t>and </a:t>
            </a:r>
            <a:r>
              <a:rPr b="1"/>
              <a:t>feedback</a:t>
            </a:r>
            <a:r>
              <a:t> gained by </a:t>
            </a:r>
          </a:p>
          <a:p>
            <a:pPr marL="457200" indent="-457200">
              <a:spcBef>
                <a:spcPts val="500"/>
              </a:spcBef>
              <a:defRPr sz="2400">
                <a:latin typeface="Arial"/>
                <a:ea typeface="Arial"/>
                <a:cs typeface="Arial"/>
                <a:sym typeface="Arial"/>
              </a:defRPr>
            </a:pPr>
            <a:r>
              <a:t>delivering a succession of early deliveries</a:t>
            </a:r>
          </a:p>
          <a:p>
            <a:pPr marL="457200" indent="-457200">
              <a:spcBef>
                <a:spcPts val="500"/>
              </a:spcBef>
              <a:defRPr sz="2400">
                <a:latin typeface="Arial"/>
                <a:ea typeface="Arial"/>
                <a:cs typeface="Arial"/>
                <a:sym typeface="Arial"/>
              </a:defRPr>
            </a:pPr>
            <a:r>
              <a:t> to real users”</a:t>
            </a:r>
          </a:p>
        </p:txBody>
      </p:sp>
      <p:sp>
        <p:nvSpPr>
          <p:cNvPr id="1181" name="Date Placeholder 3"/>
          <p:cNvSpPr txBox="1"/>
          <p:nvPr/>
        </p:nvSpPr>
        <p:spPr>
          <a:xfrm>
            <a:off x="650238" y="9114114"/>
            <a:ext cx="3034457" cy="371345"/>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lvl1pPr algn="l" defTabSz="650240">
              <a:defRPr b="0" sz="1600">
                <a:solidFill>
                  <a:srgbClr val="888888"/>
                </a:solidFill>
                <a:latin typeface="Calibri"/>
                <a:ea typeface="Calibri"/>
                <a:cs typeface="Calibri"/>
                <a:sym typeface="Calibri"/>
              </a:defRPr>
            </a:lvl1pPr>
          </a:lstStyle>
          <a:p>
            <a:pPr/>
            <a:r>
              <a:t>28 March 2015</a:t>
            </a:r>
          </a:p>
        </p:txBody>
      </p:sp>
      <p:sp>
        <p:nvSpPr>
          <p:cNvPr id="1182" name="Slide Number Placeholder 5"/>
          <p:cNvSpPr txBox="1"/>
          <p:nvPr>
            <p:ph type="sldNum" sz="quarter" idx="2"/>
          </p:nvPr>
        </p:nvSpPr>
        <p:spPr>
          <a:xfrm>
            <a:off x="11998694" y="9114114"/>
            <a:ext cx="355867" cy="3713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185" name="Picture 6"/>
          <p:cNvGrpSpPr/>
          <p:nvPr/>
        </p:nvGrpSpPr>
        <p:grpSpPr>
          <a:xfrm>
            <a:off x="11159656" y="114935"/>
            <a:ext cx="1779469" cy="1712238"/>
            <a:chOff x="0" y="0"/>
            <a:chExt cx="1779467" cy="1712236"/>
          </a:xfrm>
        </p:grpSpPr>
        <p:sp>
          <p:nvSpPr>
            <p:cNvPr id="1183" name="Rectangle"/>
            <p:cNvSpPr/>
            <p:nvPr/>
          </p:nvSpPr>
          <p:spPr>
            <a:xfrm>
              <a:off x="0" y="0"/>
              <a:ext cx="1779467" cy="1712237"/>
            </a:xfrm>
            <a:prstGeom prst="rect">
              <a:avLst/>
            </a:prstGeom>
            <a:solidFill>
              <a:srgbClr val="EDEDED"/>
            </a:solidFill>
            <a:ln w="12700" cap="flat">
              <a:noFill/>
              <a:miter lim="400000"/>
            </a:ln>
            <a:effectLst/>
          </p:spPr>
          <p:txBody>
            <a:bodyPr wrap="square" lIns="50800" tIns="50800" rIns="50800" bIns="50800" numCol="1" anchor="ctr">
              <a:noAutofit/>
            </a:bodyPr>
            <a:lstStyle/>
            <a:p>
              <a:pPr algn="l" defTabSz="650240">
                <a:defRPr b="0">
                  <a:latin typeface="Calibri"/>
                  <a:ea typeface="Calibri"/>
                  <a:cs typeface="Calibri"/>
                  <a:sym typeface="Calibri"/>
                </a:defRPr>
              </a:pPr>
            </a:p>
          </p:txBody>
        </p:sp>
        <p:pic>
          <p:nvPicPr>
            <p:cNvPr id="1184" name="image7.jpeg" descr="image7.jpeg"/>
            <p:cNvPicPr>
              <a:picLocks noChangeAspect="1"/>
            </p:cNvPicPr>
            <p:nvPr/>
          </p:nvPicPr>
          <p:blipFill>
            <a:blip r:embed="rId4">
              <a:extLst/>
            </a:blip>
            <a:srcRect l="31232" t="31250" r="21696" b="34920"/>
            <a:stretch>
              <a:fillRect/>
            </a:stretch>
          </p:blipFill>
          <p:spPr>
            <a:xfrm>
              <a:off x="0" y="-1"/>
              <a:ext cx="1779468" cy="1712237"/>
            </a:xfrm>
            <a:prstGeom prst="rect">
              <a:avLst/>
            </a:prstGeom>
            <a:ln w="114300" cap="sq">
              <a:solidFill>
                <a:srgbClr val="FFFFFF"/>
              </a:solidFill>
              <a:prstDash val="solid"/>
              <a:miter lim="800000"/>
            </a:ln>
            <a:effectLst>
              <a:outerShdw sx="100000" sy="100000" kx="0" ky="0" algn="b" rotWithShape="0" blurRad="63500" dist="25400" dir="5400000">
                <a:srgbClr val="000000">
                  <a:alpha val="40000"/>
                </a:srgbClr>
              </a:outerShdw>
            </a:effectLst>
          </p:spPr>
        </p:pic>
      </p:grpSp>
      <p:sp>
        <p:nvSpPr>
          <p:cNvPr id="1186" name="TextBox 8"/>
          <p:cNvSpPr txBox="1"/>
          <p:nvPr/>
        </p:nvSpPr>
        <p:spPr>
          <a:xfrm>
            <a:off x="748561" y="8659851"/>
            <a:ext cx="12395020" cy="485645"/>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650240">
              <a:defRPr b="0">
                <a:latin typeface="Calibri"/>
                <a:ea typeface="Calibri"/>
                <a:cs typeface="Calibri"/>
                <a:sym typeface="Calibri"/>
              </a:defRPr>
            </a:lvl1pPr>
          </a:lstStyle>
          <a:p>
            <a:pPr/>
            <a:r>
              <a:t> “ I attended a 3-day course with you and Kai whilst at Citigroup in 2006”, Richard Smith </a:t>
            </a:r>
          </a:p>
        </p:txBody>
      </p:sp>
      <p:sp>
        <p:nvSpPr>
          <p:cNvPr id="1187" name="TextBox 11"/>
          <p:cNvSpPr txBox="1"/>
          <p:nvPr/>
        </p:nvSpPr>
        <p:spPr>
          <a:xfrm>
            <a:off x="10896048" y="1945250"/>
            <a:ext cx="2128112" cy="485645"/>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650240">
              <a:defRPr>
                <a:latin typeface="Calibri"/>
                <a:ea typeface="Calibri"/>
                <a:cs typeface="Calibri"/>
                <a:sym typeface="Calibri"/>
              </a:defRPr>
            </a:lvl1pPr>
          </a:lstStyle>
          <a:p>
            <a:pPr/>
            <a:r>
              <a:t>Richard Smith</a:t>
            </a:r>
          </a:p>
        </p:txBody>
      </p:sp>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1" name="Footer Placeholder 4"/>
          <p:cNvSpPr txBox="1"/>
          <p:nvPr/>
        </p:nvSpPr>
        <p:spPr>
          <a:xfrm>
            <a:off x="4443305" y="9114114"/>
            <a:ext cx="4118190" cy="371345"/>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lvl1pPr defTabSz="650240">
              <a:defRPr b="0" sz="1600">
                <a:solidFill>
                  <a:srgbClr val="888888"/>
                </a:solidFill>
                <a:latin typeface="Calibri"/>
                <a:ea typeface="Calibri"/>
                <a:cs typeface="Calibri"/>
                <a:sym typeface="Calibri"/>
              </a:defRPr>
            </a:lvl1pPr>
          </a:lstStyle>
          <a:p>
            <a:pPr/>
            <a:r>
              <a:t>© Gilb.com</a:t>
            </a:r>
          </a:p>
        </p:txBody>
      </p:sp>
      <p:sp>
        <p:nvSpPr>
          <p:cNvPr id="1192" name="Title 1"/>
          <p:cNvSpPr txBox="1"/>
          <p:nvPr>
            <p:ph type="title"/>
          </p:nvPr>
        </p:nvSpPr>
        <p:spPr>
          <a:xfrm>
            <a:off x="2397346" y="390596"/>
            <a:ext cx="8454287" cy="1625602"/>
          </a:xfrm>
          <a:prstGeom prst="rect">
            <a:avLst/>
          </a:prstGeom>
        </p:spPr>
        <p:txBody>
          <a:bodyPr/>
          <a:lstStyle/>
          <a:p>
            <a:pPr defTabSz="481176">
              <a:defRPr sz="3200"/>
            </a:pPr>
            <a:r>
              <a:t>It looks like the stakeholders liked the top level system qualities, </a:t>
            </a:r>
            <a:br/>
            <a:r>
              <a:t>on first try</a:t>
            </a:r>
          </a:p>
        </p:txBody>
      </p:sp>
      <p:sp>
        <p:nvSpPr>
          <p:cNvPr id="1193" name="Content Placeholder 9"/>
          <p:cNvSpPr txBox="1"/>
          <p:nvPr>
            <p:ph type="body" idx="1"/>
          </p:nvPr>
        </p:nvSpPr>
        <p:spPr>
          <a:xfrm>
            <a:off x="933625" y="3023741"/>
            <a:ext cx="11420937" cy="5689024"/>
          </a:xfrm>
          <a:prstGeom prst="rect">
            <a:avLst/>
          </a:prstGeom>
        </p:spPr>
        <p:txBody>
          <a:bodyPr/>
          <a:lstStyle/>
          <a:p>
            <a:pPr lvl="1" marL="862012" indent="-404812">
              <a:spcBef>
                <a:spcPts val="700"/>
              </a:spcBef>
              <a:defRPr sz="3400">
                <a:latin typeface="Arial"/>
                <a:ea typeface="Arial"/>
                <a:cs typeface="Arial"/>
                <a:sym typeface="Arial"/>
              </a:defRPr>
            </a:pPr>
            <a:r>
              <a:t>“ In the end, the new system responsible for 10s of USD billions of notional risk</a:t>
            </a:r>
            <a:r>
              <a:rPr sz="1400"/>
              <a:t>, </a:t>
            </a:r>
          </a:p>
          <a:p>
            <a:pPr lvl="1" marL="845002" indent="-387802">
              <a:defRPr b="1">
                <a:latin typeface="Arial"/>
                <a:ea typeface="Arial"/>
                <a:cs typeface="Arial"/>
                <a:sym typeface="Arial"/>
              </a:defRPr>
            </a:pPr>
            <a:r>
              <a:t>successfully went live </a:t>
            </a:r>
            <a:endParaRPr sz="3400"/>
          </a:p>
          <a:p>
            <a:pPr lvl="1" marL="845002" indent="-387802">
              <a:defRPr b="1">
                <a:latin typeface="Arial"/>
                <a:ea typeface="Arial"/>
                <a:cs typeface="Arial"/>
                <a:sym typeface="Arial"/>
              </a:defRPr>
            </a:pPr>
            <a:r>
              <a:t>over one weekend </a:t>
            </a:r>
            <a:endParaRPr sz="3400"/>
          </a:p>
          <a:p>
            <a:pPr lvl="1" marL="845002" indent="-387802">
              <a:defRPr b="1">
                <a:latin typeface="Arial"/>
                <a:ea typeface="Arial"/>
                <a:cs typeface="Arial"/>
                <a:sym typeface="Arial"/>
              </a:defRPr>
            </a:pPr>
            <a:r>
              <a:t>for 800 users worldwide</a:t>
            </a:r>
            <a:r>
              <a:rPr b="0" sz="1400"/>
              <a:t>,</a:t>
            </a:r>
            <a:endParaRPr sz="3400"/>
          </a:p>
          <a:p>
            <a:pPr lvl="1" marL="846858" indent="-389658">
              <a:defRPr sz="3000">
                <a:latin typeface="Arial"/>
                <a:ea typeface="Arial"/>
                <a:cs typeface="Arial"/>
                <a:sym typeface="Arial"/>
              </a:defRPr>
            </a:pPr>
            <a:r>
              <a:t>and  </a:t>
            </a:r>
            <a:r>
              <a:rPr b="1" sz="3800"/>
              <a:t>was seen as a big success </a:t>
            </a:r>
            <a:endParaRPr sz="3400"/>
          </a:p>
          <a:p>
            <a:pPr lvl="1" marL="845002" indent="-387802">
              <a:defRPr b="1">
                <a:latin typeface="Arial"/>
                <a:ea typeface="Arial"/>
                <a:cs typeface="Arial"/>
                <a:sym typeface="Arial"/>
              </a:defRPr>
            </a:pPr>
            <a:r>
              <a:t>by the sponsoring stakeholders.” </a:t>
            </a:r>
          </a:p>
        </p:txBody>
      </p:sp>
      <p:sp>
        <p:nvSpPr>
          <p:cNvPr id="1194" name="Date Placeholder 3"/>
          <p:cNvSpPr txBox="1"/>
          <p:nvPr/>
        </p:nvSpPr>
        <p:spPr>
          <a:xfrm>
            <a:off x="650238" y="9114114"/>
            <a:ext cx="3034457" cy="371345"/>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lvl1pPr algn="l" defTabSz="650240">
              <a:defRPr b="0" sz="1600">
                <a:solidFill>
                  <a:srgbClr val="888888"/>
                </a:solidFill>
                <a:latin typeface="Calibri"/>
                <a:ea typeface="Calibri"/>
                <a:cs typeface="Calibri"/>
                <a:sym typeface="Calibri"/>
              </a:defRPr>
            </a:lvl1pPr>
          </a:lstStyle>
          <a:p>
            <a:pPr/>
            <a:r>
              <a:t>28 March 2015</a:t>
            </a:r>
          </a:p>
        </p:txBody>
      </p:sp>
      <p:sp>
        <p:nvSpPr>
          <p:cNvPr id="1195" name="Slide Number Placeholder 5"/>
          <p:cNvSpPr txBox="1"/>
          <p:nvPr>
            <p:ph type="sldNum" sz="quarter" idx="2"/>
          </p:nvPr>
        </p:nvSpPr>
        <p:spPr>
          <a:xfrm>
            <a:off x="11998694" y="9114114"/>
            <a:ext cx="355867" cy="3713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198" name="Picture 6"/>
          <p:cNvGrpSpPr/>
          <p:nvPr/>
        </p:nvGrpSpPr>
        <p:grpSpPr>
          <a:xfrm>
            <a:off x="11017956" y="98516"/>
            <a:ext cx="1904750" cy="1832783"/>
            <a:chOff x="-1" y="0"/>
            <a:chExt cx="1904749" cy="1832782"/>
          </a:xfrm>
        </p:grpSpPr>
        <p:sp>
          <p:nvSpPr>
            <p:cNvPr id="1196" name="Rectangle"/>
            <p:cNvSpPr/>
            <p:nvPr/>
          </p:nvSpPr>
          <p:spPr>
            <a:xfrm>
              <a:off x="-2" y="0"/>
              <a:ext cx="1904750" cy="1832780"/>
            </a:xfrm>
            <a:prstGeom prst="rect">
              <a:avLst/>
            </a:prstGeom>
            <a:solidFill>
              <a:srgbClr val="EDEDED"/>
            </a:solidFill>
            <a:ln w="12700" cap="flat">
              <a:noFill/>
              <a:miter lim="400000"/>
            </a:ln>
            <a:effectLst/>
          </p:spPr>
          <p:txBody>
            <a:bodyPr wrap="square" lIns="50800" tIns="50800" rIns="50800" bIns="50800" numCol="1" anchor="ctr">
              <a:noAutofit/>
            </a:bodyPr>
            <a:lstStyle/>
            <a:p>
              <a:pPr algn="l" defTabSz="650240">
                <a:defRPr b="0">
                  <a:latin typeface="Calibri"/>
                  <a:ea typeface="Calibri"/>
                  <a:cs typeface="Calibri"/>
                  <a:sym typeface="Calibri"/>
                </a:defRPr>
              </a:pPr>
            </a:p>
          </p:txBody>
        </p:sp>
        <p:pic>
          <p:nvPicPr>
            <p:cNvPr id="1197" name="image7.jpeg" descr="image7.jpeg"/>
            <p:cNvPicPr>
              <a:picLocks noChangeAspect="1"/>
            </p:cNvPicPr>
            <p:nvPr/>
          </p:nvPicPr>
          <p:blipFill>
            <a:blip r:embed="rId3">
              <a:extLst/>
            </a:blip>
            <a:srcRect l="31231" t="31250" r="21695" b="34920"/>
            <a:stretch>
              <a:fillRect/>
            </a:stretch>
          </p:blipFill>
          <p:spPr>
            <a:xfrm>
              <a:off x="0" y="-1"/>
              <a:ext cx="1904748" cy="1832783"/>
            </a:xfrm>
            <a:prstGeom prst="rect">
              <a:avLst/>
            </a:prstGeom>
            <a:ln w="114300" cap="sq">
              <a:solidFill>
                <a:srgbClr val="FFFFFF"/>
              </a:solidFill>
              <a:prstDash val="solid"/>
              <a:miter lim="800000"/>
            </a:ln>
            <a:effectLst>
              <a:outerShdw sx="100000" sy="100000" kx="0" ky="0" algn="b" rotWithShape="0" blurRad="63500" dist="25400" dir="5400000">
                <a:srgbClr val="000000">
                  <a:alpha val="40000"/>
                </a:srgbClr>
              </a:outerShdw>
            </a:effectLst>
          </p:spPr>
        </p:pic>
      </p:grpSp>
      <p:sp>
        <p:nvSpPr>
          <p:cNvPr id="1199" name="TextBox 8"/>
          <p:cNvSpPr txBox="1"/>
          <p:nvPr/>
        </p:nvSpPr>
        <p:spPr>
          <a:xfrm>
            <a:off x="522803" y="8659851"/>
            <a:ext cx="12578674" cy="485645"/>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650240">
              <a:defRPr b="0">
                <a:latin typeface="Calibri"/>
                <a:ea typeface="Calibri"/>
                <a:cs typeface="Calibri"/>
                <a:sym typeface="Calibri"/>
              </a:defRPr>
            </a:lvl1pPr>
          </a:lstStyle>
          <a:p>
            <a:pPr/>
            <a:r>
              <a:t> “ I attended a 3-day course with you and Kai whilst at Citigroup in 2006” , Richard Smith  </a:t>
            </a:r>
          </a:p>
        </p:txBody>
      </p:sp>
      <p:sp>
        <p:nvSpPr>
          <p:cNvPr id="1200" name="TextBox 11"/>
          <p:cNvSpPr txBox="1"/>
          <p:nvPr/>
        </p:nvSpPr>
        <p:spPr>
          <a:xfrm>
            <a:off x="10896048" y="1945250"/>
            <a:ext cx="2128112" cy="485645"/>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650240">
              <a:defRPr>
                <a:latin typeface="Calibri"/>
                <a:ea typeface="Calibri"/>
                <a:cs typeface="Calibri"/>
                <a:sym typeface="Calibri"/>
              </a:defRPr>
            </a:lvl1pPr>
          </a:lstStyle>
          <a:p>
            <a:pPr/>
            <a:r>
              <a:t>Richard Smith</a:t>
            </a:r>
          </a:p>
        </p:txBody>
      </p:sp>
      <p:pic>
        <p:nvPicPr>
          <p:cNvPr id="1201" name="Picture 10" descr="Picture 10"/>
          <p:cNvPicPr>
            <a:picLocks noChangeAspect="1"/>
          </p:cNvPicPr>
          <p:nvPr/>
        </p:nvPicPr>
        <p:blipFill>
          <a:blip r:embed="rId4">
            <a:extLst/>
          </a:blip>
          <a:stretch>
            <a:fillRect/>
          </a:stretch>
        </p:blipFill>
        <p:spPr>
          <a:xfrm>
            <a:off x="144145" y="1"/>
            <a:ext cx="2437460" cy="1569259"/>
          </a:xfrm>
          <a:prstGeom prst="rect">
            <a:avLst/>
          </a:prstGeom>
          <a:ln w="12700">
            <a:miter lim="400000"/>
          </a:ln>
        </p:spPr>
      </p:pic>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5" name="∑"/>
          <p:cNvSpPr txBox="1"/>
          <p:nvPr>
            <p:ph type="title"/>
          </p:nvPr>
        </p:nvSpPr>
        <p:spPr>
          <a:xfrm>
            <a:off x="952500" y="635000"/>
            <a:ext cx="5334000" cy="898098"/>
          </a:xfrm>
          <a:prstGeom prst="rect">
            <a:avLst/>
          </a:prstGeom>
        </p:spPr>
        <p:txBody>
          <a:bodyPr/>
          <a:lstStyle>
            <a:lvl1pPr defTabSz="514094">
              <a:defRPr sz="5200"/>
            </a:lvl1pPr>
          </a:lstStyle>
          <a:p>
            <a:pPr/>
            <a:r>
              <a:t>∑</a:t>
            </a:r>
          </a:p>
        </p:txBody>
      </p:sp>
      <p:sp>
        <p:nvSpPr>
          <p:cNvPr id="1206" name="1. Focus on delivering BANK values, quantified.…"/>
          <p:cNvSpPr txBox="1"/>
          <p:nvPr>
            <p:ph type="body" sz="half" idx="1"/>
          </p:nvPr>
        </p:nvSpPr>
        <p:spPr>
          <a:xfrm>
            <a:off x="952500" y="2079942"/>
            <a:ext cx="5581584" cy="7182719"/>
          </a:xfrm>
          <a:prstGeom prst="rect">
            <a:avLst/>
          </a:prstGeom>
        </p:spPr>
        <p:txBody>
          <a:bodyPr/>
          <a:lstStyle/>
          <a:p>
            <a:pPr algn="l" defTabSz="303783">
              <a:defRPr b="1" sz="1900"/>
            </a:pPr>
            <a:r>
              <a:t>1. Focus on delivering BANK values, quantified.</a:t>
            </a:r>
          </a:p>
          <a:p>
            <a:pPr algn="l" defTabSz="303783">
              <a:defRPr b="1" sz="1900"/>
            </a:pPr>
          </a:p>
          <a:p>
            <a:pPr algn="l" defTabSz="303783">
              <a:defRPr b="1" sz="1900"/>
            </a:pPr>
            <a:r>
              <a:t>2. Plan a week, then start the value delivery stream</a:t>
            </a:r>
          </a:p>
          <a:p>
            <a:pPr algn="l" defTabSz="303783">
              <a:defRPr b="1" sz="1900"/>
            </a:pPr>
          </a:p>
          <a:p>
            <a:pPr algn="l" defTabSz="303783">
              <a:defRPr b="1" sz="1900"/>
            </a:pPr>
            <a:r>
              <a:t>3. Resources are given for quantified bank Value improvements</a:t>
            </a:r>
          </a:p>
          <a:p>
            <a:pPr algn="l" defTabSz="303783">
              <a:defRPr b="1" sz="1900"/>
            </a:pPr>
          </a:p>
          <a:p>
            <a:pPr algn="l" defTabSz="303783">
              <a:defRPr b="1" sz="1900"/>
            </a:pPr>
            <a:r>
              <a:t>4. Continued resources are dependent on actual measurable delivery levels</a:t>
            </a:r>
          </a:p>
          <a:p>
            <a:pPr algn="l" defTabSz="303783">
              <a:defRPr b="1" sz="1900"/>
            </a:pPr>
          </a:p>
          <a:p>
            <a:pPr algn="l" defTabSz="303783">
              <a:defRPr b="1" sz="1900"/>
            </a:pPr>
            <a:r>
              <a:t>5. Shift from ‘IT’ focus to Bank Systems Focus (IT is a tool, Agile is a tool)</a:t>
            </a:r>
          </a:p>
          <a:p>
            <a:pPr algn="l" defTabSz="303783">
              <a:defRPr b="1" sz="1900"/>
            </a:pPr>
          </a:p>
          <a:p>
            <a:pPr algn="l" defTabSz="303783">
              <a:defRPr b="1" sz="1900"/>
            </a:pPr>
            <a:r>
              <a:t>6. Do this at all levels of management, starting starting with this Change project</a:t>
            </a:r>
          </a:p>
          <a:p>
            <a:pPr algn="l" defTabSz="303783">
              <a:defRPr b="1" sz="1900"/>
            </a:pPr>
          </a:p>
          <a:p>
            <a:pPr algn="l" defTabSz="303783">
              <a:defRPr b="1" sz="1900"/>
            </a:pPr>
            <a:r>
              <a:t>7.Pilot some ‘IT’ projects with Value Planning</a:t>
            </a:r>
          </a:p>
          <a:p>
            <a:pPr lvl="2" algn="l" defTabSz="303783">
              <a:defRPr b="1" sz="1900"/>
            </a:pPr>
            <a:r>
              <a:t>A. SOME OLD PROJECTS. WHICH ARE STUCK</a:t>
            </a:r>
          </a:p>
          <a:p>
            <a:pPr lvl="2" algn="l" defTabSz="303783">
              <a:defRPr b="1" sz="1900"/>
            </a:pPr>
            <a:r>
              <a:t>B.SOME NEW PROJECTS (like AFC)</a:t>
            </a:r>
          </a:p>
        </p:txBody>
      </p:sp>
      <p:sp>
        <p:nvSpPr>
          <p:cNvPr id="1207" name="Slide Number"/>
          <p:cNvSpPr txBox="1"/>
          <p:nvPr>
            <p:ph type="sldNum" sz="quarter" idx="2"/>
          </p:nvPr>
        </p:nvSpPr>
        <p:spPr>
          <a:xfrm>
            <a:off x="6328883" y="9296400"/>
            <a:ext cx="34026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08" name="Screenshot 2019-01-24 at 11.07.16.png" descr="Screenshot 2019-01-24 at 11.07.16.png"/>
          <p:cNvPicPr>
            <a:picLocks noChangeAspect="1"/>
          </p:cNvPicPr>
          <p:nvPr/>
        </p:nvPicPr>
        <p:blipFill>
          <a:blip r:embed="rId2">
            <a:extLst/>
          </a:blip>
          <a:srcRect l="9356" t="0" r="0" b="3735"/>
          <a:stretch>
            <a:fillRect/>
          </a:stretch>
        </p:blipFill>
        <p:spPr>
          <a:xfrm>
            <a:off x="6659396" y="912118"/>
            <a:ext cx="6283011" cy="5699838"/>
          </a:xfrm>
          <a:prstGeom prst="rect">
            <a:avLst/>
          </a:prstGeom>
          <a:ln w="12700">
            <a:miter lim="400000"/>
          </a:ln>
        </p:spPr>
      </p:pic>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0" name="We have written down the details for our ‘Value Agile’"/>
          <p:cNvSpPr txBox="1"/>
          <p:nvPr>
            <p:ph type="title"/>
          </p:nvPr>
        </p:nvSpPr>
        <p:spPr>
          <a:prstGeom prst="rect">
            <a:avLst/>
          </a:prstGeom>
        </p:spPr>
        <p:txBody>
          <a:bodyPr/>
          <a:lstStyle>
            <a:lvl1pPr defTabSz="484886">
              <a:defRPr sz="6640"/>
            </a:lvl1pPr>
          </a:lstStyle>
          <a:p>
            <a:pPr/>
            <a:r>
              <a:t>We have written down the details for our ‘Value Agile’</a:t>
            </a:r>
          </a:p>
        </p:txBody>
      </p:sp>
      <p:sp>
        <p:nvSpPr>
          <p:cNvPr id="1211" name="100 Practical Planning Principles.…"/>
          <p:cNvSpPr txBox="1"/>
          <p:nvPr>
            <p:ph type="body" sz="half" idx="1"/>
          </p:nvPr>
        </p:nvSpPr>
        <p:spPr>
          <a:prstGeom prst="rect">
            <a:avLst/>
          </a:prstGeom>
        </p:spPr>
        <p:txBody>
          <a:bodyPr/>
          <a:lstStyle/>
          <a:p>
            <a:pPr marL="195453" indent="-195453" defTabSz="332993">
              <a:spcBef>
                <a:spcPts val="1800"/>
              </a:spcBef>
              <a:defRPr sz="1824"/>
            </a:pPr>
            <a:r>
              <a:rPr b="1"/>
              <a:t>100 Practical Planning Principles</a:t>
            </a:r>
            <a:r>
              <a:t>. </a:t>
            </a:r>
          </a:p>
          <a:p>
            <a:pPr marL="195453" indent="-195453" defTabSz="332993">
              <a:spcBef>
                <a:spcPts val="1800"/>
              </a:spcBef>
              <a:defRPr sz="1824"/>
            </a:pPr>
            <a:r>
              <a:t>https://www.gilb.com/offers/Shju4Zqn/checkout</a:t>
            </a:r>
          </a:p>
          <a:p>
            <a:pPr marL="195453" indent="-195453" defTabSz="332993">
              <a:spcBef>
                <a:spcPts val="1800"/>
              </a:spcBef>
              <a:defRPr sz="1824"/>
            </a:pPr>
            <a:r>
              <a:t>FREE GIFT REVIEW COPY FOR YOU ALONE. NO COUPON CODE REQUIRED.</a:t>
            </a:r>
          </a:p>
          <a:p>
            <a:pPr marL="195453" indent="-195453" defTabSz="332993">
              <a:spcBef>
                <a:spcPts val="1800"/>
              </a:spcBef>
              <a:defRPr sz="1824"/>
            </a:pPr>
            <a:r>
              <a:t>Be my guest</a:t>
            </a:r>
          </a:p>
          <a:p>
            <a:pPr lvl="1" marL="390905" indent="-195452" defTabSz="332993">
              <a:spcBef>
                <a:spcPts val="1800"/>
              </a:spcBef>
              <a:defRPr sz="1824"/>
            </a:pPr>
            <a:r>
              <a:t>But it demands </a:t>
            </a:r>
            <a:r>
              <a:rPr b="1"/>
              <a:t>hard wor</a:t>
            </a:r>
            <a:r>
              <a:t>k of </a:t>
            </a:r>
            <a:r>
              <a:rPr b="1"/>
              <a:t>smart </a:t>
            </a:r>
            <a:r>
              <a:t>people</a:t>
            </a:r>
          </a:p>
          <a:p>
            <a:pPr lvl="1" marL="390905" indent="-195452" defTabSz="332993">
              <a:spcBef>
                <a:spcPts val="1800"/>
              </a:spcBef>
              <a:defRPr sz="1824"/>
            </a:pPr>
            <a:r>
              <a:t>But ‘</a:t>
            </a:r>
            <a:r>
              <a:rPr b="1"/>
              <a:t>This Stuff Works</a:t>
            </a:r>
            <a:r>
              <a:t>!” (E.S. Intel. CE book foreword.</a:t>
            </a:r>
          </a:p>
          <a:p>
            <a:pPr marL="195453" indent="-195453" defTabSz="332993">
              <a:spcBef>
                <a:spcPts val="1800"/>
              </a:spcBef>
              <a:defRPr sz="1824"/>
            </a:pPr>
            <a:r>
              <a:t>Hvis du vil oversette til Norsk, ‘be my gjest’</a:t>
            </a:r>
          </a:p>
          <a:p>
            <a:pPr marL="195453" indent="-195453" defTabSz="332993">
              <a:spcBef>
                <a:spcPts val="1800"/>
              </a:spcBef>
              <a:defRPr sz="1824"/>
            </a:pPr>
            <a:r>
              <a:t>Ekspert/Lærer detaljer er i Value Planning boka. </a:t>
            </a:r>
          </a:p>
          <a:p>
            <a:pPr lvl="1" marL="390905" indent="-195452" defTabSz="332993">
              <a:spcBef>
                <a:spcPts val="1800"/>
              </a:spcBef>
              <a:defRPr sz="1824"/>
            </a:pPr>
            <a:r>
              <a:t>For deltagere her.     50% </a:t>
            </a:r>
          </a:p>
          <a:p>
            <a:pPr lvl="1" marL="390905" indent="-195452" defTabSz="332993">
              <a:spcBef>
                <a:spcPts val="1800"/>
              </a:spcBef>
              <a:defRPr sz="1824"/>
            </a:pPr>
            <a:r>
              <a:t>https://goo.gl/XGMgwg</a:t>
            </a:r>
          </a:p>
          <a:p>
            <a:pPr lvl="1" marL="390905" indent="-195452" defTabSz="332993">
              <a:spcBef>
                <a:spcPts val="1800"/>
              </a:spcBef>
              <a:defRPr sz="1824"/>
            </a:pPr>
            <a:r>
              <a:t>Code:      WS50</a:t>
            </a:r>
          </a:p>
        </p:txBody>
      </p:sp>
      <p:pic>
        <p:nvPicPr>
          <p:cNvPr id="1212" name="100 PRACTICAL PLANNING PRINCIPLES COVER.pdf" descr="100 PRACTICAL PLANNING PRINCIPLES COVER.pdf"/>
          <p:cNvPicPr>
            <a:picLocks noChangeAspect="1"/>
          </p:cNvPicPr>
          <p:nvPr/>
        </p:nvPicPr>
        <p:blipFill>
          <a:blip r:embed="rId2">
            <a:extLst/>
          </a:blip>
          <a:stretch>
            <a:fillRect/>
          </a:stretch>
        </p:blipFill>
        <p:spPr>
          <a:xfrm>
            <a:off x="6182900" y="562195"/>
            <a:ext cx="6896485" cy="9753601"/>
          </a:xfrm>
          <a:prstGeom prst="rect">
            <a:avLst/>
          </a:prstGeom>
          <a:ln w="12700">
            <a:miter lim="400000"/>
          </a:ln>
        </p:spPr>
      </p:pic>
      <p:sp>
        <p:nvSpPr>
          <p:cNvPr id="121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