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notesSlides/notesSlide3.xml" ContentType="application/vnd.openxmlformats-officedocument.presentationml.notesSlide+xml"/>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8.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9.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0.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7" name="Shape 197"/>
          <p:cNvSpPr/>
          <p:nvPr>
            <p:ph type="sldImg"/>
          </p:nvPr>
        </p:nvSpPr>
        <p:spPr>
          <a:xfrm>
            <a:off x="1143000" y="685800"/>
            <a:ext cx="4572000" cy="3429000"/>
          </a:xfrm>
          <a:prstGeom prst="rect">
            <a:avLst/>
          </a:prstGeom>
        </p:spPr>
        <p:txBody>
          <a:bodyPr/>
          <a:lstStyle/>
          <a:p>
            <a:pPr/>
          </a:p>
        </p:txBody>
      </p:sp>
      <p:sp>
        <p:nvSpPr>
          <p:cNvPr id="198" name="Shape 19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 Id="rId3" Type="http://schemas.openxmlformats.org/officeDocument/2006/relationships/hyperlink" Target="https://axbom.com/slaying-5-ux-myths-good-mankind/"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https://www.linkedin.com/pulse/what-ux-definition-eludes-us-per-axbom/" TargetMode="Externa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s://www.nomensa.com/blog/2017/using-ux-design-reduce-risk-innovation-failure"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s://axbom.com/slaying-5-ux-myths-good-mankind/" TargetMode="External"/></Relationships>

</file>

<file path=ppt/notesSlides/_rels/notesSlide22.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 Id="rId3" Type="http://schemas.openxmlformats.org/officeDocument/2006/relationships/hyperlink" Target="https://www.nngroup.com/articles/collaborating-stakeholders/" TargetMode="External"/><Relationship Id="rId4" Type="http://schemas.openxmlformats.org/officeDocument/2006/relationships/hyperlink" Target="https://axbom.com/slaying-5-ux-myths-good-mankind/" TargetMode="External"/></Relationships>

</file>

<file path=ppt/notesSlides/_rels/notesSlide3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 Id="rId3" Type="http://schemas.openxmlformats.org/officeDocument/2006/relationships/hyperlink" Target="http://www.savagechickens.com/images/chickenprodqualiciency.jpg" TargetMode="External"/></Relationships>

</file>

<file path=ppt/notesSlides/_rels/notesSlide32.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 Id="rId3" Type="http://schemas.openxmlformats.org/officeDocument/2006/relationships/hyperlink" Target="https://axbom.com/slaying-5-ux-myths-good-mankind/" TargetMode="External"/><Relationship Id="rId4" Type="http://schemas.openxmlformats.org/officeDocument/2006/relationships/hyperlink" Target="https://www.nngroup.com/articles/outcomes-vs-features/" TargetMode="External"/><Relationship Id="rId5" Type="http://schemas.openxmlformats.org/officeDocument/2006/relationships/hyperlink" Target="https://www.nngroup.com/articles/the-myth-of-the-genius-designer/"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 Id="rId3" Type="http://schemas.openxmlformats.org/officeDocument/2006/relationships/hyperlink" Target="https://jeffreykranz.com/contractor-vs-employee/" TargetMode="Externa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rPr u="sng">
                <a:hlinkClick r:id="rId3" invalidUrl="" action="" tgtFrame="" tooltip="" history="1" highlightClick="0" endSnd="0"/>
              </a:rPr>
              <a:t>https://axbom.com/slaying-5-ux-myths-good-mankind/</a:t>
            </a:r>
          </a:p>
          <a:p>
            <a:pPr/>
          </a:p>
          <a:p>
            <a:pPr/>
            <a:r>
              <a:t>A person focusing solely on interaction design can create something that is appealing and easy to use, but UX infers an obligation to look at the bigger picture. To create something valuable it must also fit with</a:t>
            </a:r>
          </a:p>
          <a:p>
            <a:pPr/>
          </a:p>
          <a:p>
            <a:pPr/>
            <a:r>
              <a:t>business goals,</a:t>
            </a:r>
          </a:p>
          <a:p>
            <a:pPr/>
            <a:r>
              <a:t>available personnel and resources,</a:t>
            </a:r>
          </a:p>
          <a:p>
            <a:pPr/>
            <a:r>
              <a:t>as well as investments in other channels and touchpoints.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defTabSz="650240">
              <a:defRPr sz="1600">
                <a:latin typeface="Trebuchet MS"/>
                <a:ea typeface="Trebuchet MS"/>
                <a:cs typeface="Trebuchet MS"/>
                <a:sym typeface="Trebuchet MS"/>
              </a:defRPr>
            </a:pPr>
            <a:r>
              <a:t>www.flexiblecontracts.com</a:t>
            </a:r>
          </a:p>
          <a:p>
            <a:pPr defTabSz="650240">
              <a:defRPr sz="1600">
                <a:latin typeface="Trebuchet MS"/>
                <a:ea typeface="Trebuchet MS"/>
                <a:cs typeface="Trebuchet MS"/>
                <a:sym typeface="Trebuchet MS"/>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r>
              <a:t>https://www.transifex.com/blog/2015/localization-friendly-ui-design-part-1/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https://www.interaction-design.org/literature/article/user-interface-design-guidelines-10-rules-of-thumb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Each new solution is an experiment that can be learned from to create the next solution.</a:t>
            </a:r>
          </a:p>
          <a:p>
            <a:pPr/>
          </a:p>
          <a:p>
            <a:pPr/>
            <a:r>
              <a:rPr u="sng">
                <a:hlinkClick r:id="rId3" invalidUrl="" action="" tgtFrame="" tooltip="" history="1" highlightClick="0" endSnd="0"/>
              </a:rPr>
              <a:t>https://www.linkedin.com/pulse/what-ux-definition-eludes-us-per-axbom/</a:t>
            </a:r>
          </a:p>
          <a:p>
            <a:pPr/>
          </a:p>
          <a:p>
            <a:pPr/>
            <a:r>
              <a:t>Potshots are used with specific written and paid permission from Ashleigh Brilliant to Tom Gilb.</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defRPr sz="1200">
                <a:latin typeface="Calibri"/>
                <a:ea typeface="Calibri"/>
                <a:cs typeface="Calibri"/>
                <a:sym typeface="Calibri"/>
              </a:defRPr>
            </a:pPr>
            <a:r>
              <a:t>added 11 nov 2018 from Larmans slides on agie history</a:t>
            </a:r>
          </a:p>
          <a:p>
            <a:pPr>
              <a:defRPr sz="1200">
                <a:latin typeface="Calibri"/>
                <a:ea typeface="Calibri"/>
                <a:cs typeface="Calibri"/>
                <a:sym typeface="Calibri"/>
              </a:defRPr>
            </a:pPr>
          </a:p>
          <a:p>
            <a:pPr>
              <a:defRPr sz="1200">
                <a:latin typeface="Calibri"/>
                <a:ea typeface="Calibri"/>
                <a:cs typeface="Calibri"/>
                <a:sym typeface="Calibri"/>
              </a:defRPr>
            </a:pPr>
            <a:r>
              <a:t>I told CL about Mills in 2003 or so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defRPr sz="1200">
                <a:latin typeface="Calibri"/>
                <a:ea typeface="Calibri"/>
                <a:cs typeface="Calibri"/>
                <a:sym typeface="Calibri"/>
              </a:defRPr>
            </a:pPr>
            <a:r>
              <a:t>A time or cost estimate, once it becomes a deadline or a budget respectively, is a ‘limited resource’. One of the smartest ways to deal with limited resources is intelligent prioritization (Gilb and Maier 2005). Instead of implementing all your designs in a ‘big bang’ manner, and hoping to meet all the requirements and resource (time and cost) estimates, we suggest you deliver the project </a:t>
            </a:r>
            <a:r>
              <a:rPr u="sng"/>
              <a:t>value</a:t>
            </a:r>
            <a:r>
              <a:t> </a:t>
            </a:r>
            <a:r>
              <a:rPr i="1"/>
              <a:t>a little bit at a time</a:t>
            </a:r>
            <a:r>
              <a:t>, and see how each of the designs actually works, and what they each actually cost. ‘</a:t>
            </a:r>
            <a:r>
              <a:rPr i="1"/>
              <a:t>A little bit</a:t>
            </a:r>
            <a:r>
              <a:t> at a time’ should be interpreted as delivering evolutionary steps of approximately 2% of the overall project timescales (say weekly, fortnightly or monthly cycles), and hopefully about 2% of the project financial budget.</a:t>
            </a:r>
          </a:p>
          <a:p>
            <a:pPr>
              <a:defRPr sz="1200">
                <a:latin typeface="Calibri"/>
                <a:ea typeface="Calibri"/>
                <a:cs typeface="Calibri"/>
                <a:sym typeface="Calibri"/>
              </a:defRPr>
            </a:pPr>
            <a:r>
              <a:t>Planguage’s impact estimation (IE) method (Gilb 1988; Gilb 2005) is helpful in identifying the designs that give the estimated best stakeholder value for their costs. We implement designs incrementally so that we can get acceptable feedback on costs, and value delivery (in terms of meeting requirements). With a bit of luck, stakeholders then receive interesting value very early, and what works and what doesn’t is learned in practice. If a deadline is hit, or if the budget runs out (possibly because of a deadline being moved up earlier or a budget cut!), then at least there is still a complete live real system with delivered high-value. In such situations, the whole concept of the project-level estimates, the deadlines and the budgets is not so important any more.</a:t>
            </a:r>
          </a:p>
          <a:p>
            <a:pPr>
              <a:defRPr sz="1200">
                <a:latin typeface="Calibri"/>
                <a:ea typeface="Calibri"/>
                <a:cs typeface="Calibri"/>
                <a:sym typeface="Calibri"/>
              </a:defRPr>
            </a:pPr>
          </a:p>
          <a:p>
            <a:pPr>
              <a:defRPr sz="1200">
                <a:latin typeface="Calibri"/>
                <a:ea typeface="Calibri"/>
                <a:cs typeface="Calibri"/>
                <a:sym typeface="Calibri"/>
              </a:defRPr>
            </a:pPr>
            <a:r>
              <a:t>Nobody does it better! Harlan Mills told me that they had to solve the persistent problem of cost overruns, in relation to the contracted estimates, because the government was getting smarter, and using fixed-price contracts (as opposed to cost </a:t>
            </a:r>
            <a:r>
              <a:rPr i="1"/>
              <a:t>plus</a:t>
            </a:r>
            <a:r>
              <a:t>). If the project ran over, IBM lost its own profit. If IBM did not find a better way, they could just as well leave the business (Personal Communication).</a:t>
            </a:r>
          </a:p>
          <a:p>
            <a:pPr>
              <a:defRPr sz="1200">
                <a:latin typeface="Calibri"/>
                <a:ea typeface="Calibri"/>
                <a:cs typeface="Calibri"/>
                <a:sym typeface="Calibri"/>
              </a:defRPr>
            </a:pPr>
            <a:r>
              <a:t>Notice the “45 deliveries” Mills cites. That means 2% delivery cycles. IBM was using intelligent feedback and learning. They actually had very sophisticated estimation technology based on a thorough collection of experiences (Walston and Felix 1977). But this did not give them the accuracy they needed to avoid losing money. Lets us say they had a 40% profit margin, and they could be wrong by 40% to 200% (The NASA range, see earlier Figure 3). They would still lose money on most contracts. So, they had to compensate for their estimation inaccuracy by incremental feedback, and necessary change, to come in ‘on time and under budget every time’. Mills’ colleague, Quinnan describes their process of intelligent dynamic prioritization in detail in (Mills 1980 in IBM SJ 4-1980).</a:t>
            </a:r>
          </a:p>
          <a:p>
            <a:pPr>
              <a:defRPr sz="1200">
                <a:latin typeface="Calibri"/>
                <a:ea typeface="Calibri"/>
                <a:cs typeface="Calibri"/>
                <a:sym typeface="Calibri"/>
              </a:defRPr>
            </a:pPr>
            <a:r>
              <a:t>A thorough explanation of systems development processes helping achieve intelligent prioritization is found in (Gilb 2005). See also Figure 9. Nothing less will suffice for large and complex systems (that is, for project involving hundreds of staff, years of effort, and sometimes $100 million or more in cost). For </a:t>
            </a:r>
            <a:r>
              <a:rPr i="1"/>
              <a:t>smaller</a:t>
            </a:r>
            <a:r>
              <a:t> systems (small teams over a few months), several organizations have made good simple practical adaptations (</a:t>
            </a:r>
            <a:r>
              <a:t>Upadhyayula</a:t>
            </a:r>
            <a:r>
              <a:t> 2001 (Study of Evo at HP in 1990s); Johansen and Gilb 2005) of the essential ‘Evo’ development process ideas (Evo itself predating later ‘Agile’ methods)[Denning 2010, p.129] &amp; [Gilb 2010c].</a:t>
            </a:r>
          </a:p>
          <a:p>
            <a:pPr>
              <a:defRPr sz="1200">
                <a:latin typeface="Calibri"/>
                <a:ea typeface="Calibri"/>
                <a:cs typeface="Calibri"/>
                <a:sym typeface="Calibri"/>
              </a:defRPr>
            </a:pPr>
            <a:r>
              <a:t>The agile community has adopted small iterative cycles (Gilb 2010c), but they have failed to adopt the notion of </a:t>
            </a:r>
            <a:r>
              <a:rPr i="1"/>
              <a:t>measurement of value and quality</a:t>
            </a:r>
            <a:r>
              <a:t> – which is essential for larger projects, and some smaller ones. Without explicit absolute quality requirement and design impact metrics, the value prioritization is ambiguous and too subjective (Gilb 2010c; Gilb and Brodie 2010).</a:t>
            </a:r>
          </a:p>
          <a:p>
            <a:pPr>
              <a:defRPr sz="1200">
                <a:latin typeface="Calibri"/>
                <a:ea typeface="Calibri"/>
                <a:cs typeface="Calibri"/>
                <a:sym typeface="Calibri"/>
              </a:defRPr>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defRPr sz="1200">
                <a:latin typeface="Calibri"/>
                <a:ea typeface="Calibri"/>
                <a:cs typeface="Calibri"/>
                <a:sym typeface="Calibri"/>
              </a:defRPr>
            </a:pPr>
            <a:r>
              <a:t>Slide developed Oct 6 2013 tsg for London Software Architecture Conference Talk 9 Oct 2013 </a:t>
            </a:r>
          </a:p>
          <a:p>
            <a:pPr>
              <a:defRPr sz="1200">
                <a:latin typeface="Calibri"/>
                <a:ea typeface="Calibri"/>
                <a:cs typeface="Calibri"/>
                <a:sym typeface="Calibri"/>
              </a:defRPr>
            </a:pPr>
          </a:p>
          <a:p>
            <a:pPr>
              <a:defRPr sz="1200">
                <a:latin typeface="Calibri"/>
                <a:ea typeface="Calibri"/>
                <a:cs typeface="Calibri"/>
                <a:sym typeface="Calibri"/>
              </a:defRPr>
            </a:pPr>
            <a:r>
              <a:t>15.1.18 Quinnan</a:t>
            </a:r>
          </a:p>
          <a:p>
            <a:pPr>
              <a:defRPr sz="1200">
                <a:latin typeface="Calibri"/>
                <a:ea typeface="Calibri"/>
                <a:cs typeface="Calibri"/>
                <a:sym typeface="Calibri"/>
              </a:defRPr>
            </a:pPr>
            <a:r>
              <a:t> </a:t>
            </a:r>
          </a:p>
          <a:p>
            <a:pPr>
              <a:defRPr sz="1200">
                <a:latin typeface="Calibri"/>
                <a:ea typeface="Calibri"/>
                <a:cs typeface="Calibri"/>
                <a:sym typeface="Calibri"/>
              </a:defRPr>
            </a:pPr>
            <a:r>
              <a:t>Source: Robert E. Quinnan, 'Software Engineering Management Practices', IBM Systems Journal, Vol. 19, No. 4, 1980, pp. 466~77</a:t>
            </a:r>
          </a:p>
          <a:p>
            <a:pPr>
              <a:defRPr sz="1200">
                <a:latin typeface="Calibri"/>
                <a:ea typeface="Calibri"/>
                <a:cs typeface="Calibri"/>
                <a:sym typeface="Calibri"/>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p>
          <a:p>
            <a:pPr>
              <a:defRPr sz="1200">
                <a:latin typeface="Calibri"/>
                <a:ea typeface="Calibri"/>
                <a:cs typeface="Calibri"/>
                <a:sym typeface="Calibri"/>
              </a:defRPr>
            </a:pPr>
          </a:p>
          <a:p>
            <a:pPr>
              <a:defRPr sz="1200">
                <a:latin typeface="Calibri"/>
                <a:ea typeface="Calibri"/>
                <a:cs typeface="Calibri"/>
                <a:sym typeface="Calibri"/>
              </a:defRPr>
            </a:pPr>
            <a:r>
              <a:t> </a:t>
            </a:r>
          </a:p>
          <a:p>
            <a:pPr>
              <a:defRPr sz="1200">
                <a:latin typeface="Calibri"/>
                <a:ea typeface="Calibri"/>
                <a:cs typeface="Calibri"/>
                <a:sym typeface="Calibri"/>
              </a:defRPr>
            </a:pPr>
            <a:r>
              <a:t>Quinnan describes the process control loop used by IBM FSD to ensure that cost targets are met.</a:t>
            </a:r>
          </a:p>
          <a:p>
            <a:pPr>
              <a:defRPr sz="1200">
                <a:latin typeface="Calibri"/>
                <a:ea typeface="Calibri"/>
                <a:cs typeface="Calibri"/>
                <a:sym typeface="Calibri"/>
              </a:defRPr>
            </a:pPr>
            <a:r>
              <a:t> </a:t>
            </a:r>
          </a:p>
          <a:p>
            <a:pPr>
              <a:defRPr sz="1200">
                <a:latin typeface="Calibri"/>
                <a:ea typeface="Calibri"/>
                <a:cs typeface="Calibri"/>
                <a:sym typeface="Calibri"/>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Calibri"/>
                <a:ea typeface="Calibri"/>
                <a:cs typeface="Calibri"/>
                <a:sym typeface="Calibri"/>
              </a:defRPr>
            </a:pPr>
            <a:r>
              <a:t> </a:t>
            </a:r>
          </a:p>
          <a:p>
            <a:pPr>
              <a:defRPr sz="1200">
                <a:latin typeface="Calibri"/>
                <a:ea typeface="Calibri"/>
                <a:cs typeface="Calibri"/>
                <a:sym typeface="Calibri"/>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Calibri"/>
                <a:ea typeface="Calibri"/>
                <a:cs typeface="Calibri"/>
                <a:sym typeface="Calibri"/>
              </a:defRPr>
            </a:pPr>
            <a:r>
              <a:t> </a:t>
            </a:r>
          </a:p>
          <a:p>
            <a:pPr>
              <a:defRPr sz="1200">
                <a:latin typeface="Calibri"/>
                <a:ea typeface="Calibri"/>
                <a:cs typeface="Calibri"/>
                <a:sym typeface="Calibri"/>
              </a:defRPr>
            </a:pPr>
            <a:r>
              <a:t>'Design is an iterative process in which each design level is a refinement of the previous level.' (p. 474)</a:t>
            </a:r>
          </a:p>
          <a:p>
            <a:pPr>
              <a:defRPr sz="1200">
                <a:latin typeface="Calibri"/>
                <a:ea typeface="Calibri"/>
                <a:cs typeface="Calibri"/>
                <a:sym typeface="Calibri"/>
              </a:defRPr>
            </a:pPr>
            <a:r>
              <a:t> </a:t>
            </a:r>
          </a:p>
          <a:p>
            <a:pPr>
              <a:defRPr sz="1200">
                <a:latin typeface="Calibri"/>
                <a:ea typeface="Calibri"/>
                <a:cs typeface="Calibri"/>
                <a:sym typeface="Calibri"/>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Calibri"/>
                <a:ea typeface="Calibri"/>
                <a:cs typeface="Calibri"/>
                <a:sym typeface="Calibri"/>
              </a:defRPr>
            </a:pPr>
            <a:r>
              <a:t> </a:t>
            </a:r>
          </a:p>
          <a:p>
            <a:pPr>
              <a:defRPr sz="1200">
                <a:latin typeface="Calibri"/>
                <a:ea typeface="Calibri"/>
                <a:cs typeface="Calibri"/>
                <a:sym typeface="Calibri"/>
              </a:defRPr>
            </a:pPr>
            <a:r>
              <a:t>'When the development and test of an increment are complete, an estimate to complete the remaining increments is computed.' (p. 474)</a:t>
            </a:r>
          </a:p>
          <a:p>
            <a:pPr>
              <a:defRPr sz="1200">
                <a:latin typeface="Calibri"/>
                <a:ea typeface="Calibri"/>
                <a:cs typeface="Calibri"/>
                <a:sym typeface="Calibri"/>
              </a:defRPr>
            </a:pPr>
            <a:r>
              <a:t> </a:t>
            </a:r>
          </a:p>
          <a:p>
            <a:pPr>
              <a:defRPr sz="1200">
                <a:latin typeface="Calibri"/>
                <a:ea typeface="Calibri"/>
                <a:cs typeface="Calibri"/>
                <a:sym typeface="Calibri"/>
              </a:defRPr>
            </a:pPr>
            <a:r>
              <a:t>	This article is far richer than our few selected quotations can show, with regard to concepts of cost estimation and control.</a:t>
            </a:r>
          </a:p>
          <a:p>
            <a:pPr>
              <a:defRPr sz="1200">
                <a:latin typeface="Calibri"/>
                <a:ea typeface="Calibri"/>
                <a:cs typeface="Calibri"/>
                <a:sym typeface="Calibri"/>
              </a:defRPr>
            </a:pPr>
            <a:r>
              <a:t> </a:t>
            </a:r>
          </a:p>
          <a:p>
            <a:pPr>
              <a:defRPr sz="1200">
                <a:latin typeface="Calibri"/>
                <a:ea typeface="Calibri"/>
                <a:cs typeface="Calibri"/>
                <a:sym typeface="Calibri"/>
              </a:defRPr>
            </a:pPr>
            <a: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rPr u="sng">
                <a:hlinkClick r:id="rId3" invalidUrl="" action="" tgtFrame="" tooltip="" history="1" highlightClick="0" endSnd="0"/>
              </a:rPr>
              <a:t>https://www.nomensa.com/blog/2017/using-ux-design-reduce-risk-innovation-failure</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Designed series 20 aug 2014 Tom Gilb, at Digerud</a:t>
            </a:r>
            <a:endParaRPr sz="16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defRPr sz="1200">
                <a:latin typeface="Calibri"/>
                <a:ea typeface="Calibri"/>
                <a:cs typeface="Calibri"/>
                <a:sym typeface="Calibri"/>
              </a:defRPr>
            </a:pPr>
            <a:r>
              <a:t>Planguage Case *309: The 4 concepts Assumption, Dependencies, Risks, and Issues are used when analyzing a design, to trigger the identification of ideas or instances, that may need further analysis (what are consequences, mitigations, frequency etc.). It is in practice immaterial to us which category is selected to note the concern, or even if the categories are  ‘correct’. The important idea is that we have triggered people to recognize, and specify for further consideration, things that potentially need more planning. (added 21Aug2014)</a:t>
            </a:r>
            <a:endParaRPr sz="1600"/>
          </a:p>
          <a:p>
            <a:pPr>
              <a:defRPr sz="1200">
                <a:latin typeface="Calibri"/>
                <a:ea typeface="Calibri"/>
                <a:cs typeface="Calibri"/>
                <a:sym typeface="Calibri"/>
              </a:defRPr>
            </a:pPr>
            <a:r>
              <a:t>Source</a:t>
            </a:r>
            <a:endParaRPr sz="1600"/>
          </a:p>
          <a:p>
            <a:pPr>
              <a:defRPr sz="1200">
                <a:latin typeface="Calibri"/>
                <a:ea typeface="Calibri"/>
                <a:cs typeface="Calibri"/>
                <a:sym typeface="Calibri"/>
              </a:defRPr>
            </a:pPr>
            <a:r>
              <a:t>Slides Banking Experiences</a:t>
            </a:r>
            <a:endParaRPr sz="1600"/>
          </a:p>
          <a:p>
            <a:pPr>
              <a:defRPr sz="1200">
                <a:latin typeface="Calibri"/>
                <a:ea typeface="Calibri"/>
                <a:cs typeface="Calibri"/>
                <a:sym typeface="Calibri"/>
              </a:defRPr>
            </a:pPr>
            <a:r>
              <a:t>Real client work done at a London International Bank, using the Competitive Engineering book Design template.	</a:t>
            </a: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Taiichi Ohno</a:t>
            </a:r>
          </a:p>
          <a:p>
            <a:pPr/>
            <a:r>
              <a:t>From Wikipedia, the free encyclopedia</a:t>
            </a:r>
          </a:p>
          <a:p>
            <a:pPr/>
            <a:r>
              <a:t>Jump to navigationJump to search</a:t>
            </a:r>
          </a:p>
          <a:p>
            <a:pPr/>
            <a:r>
              <a:t>Taiichi Ohno</a:t>
            </a:r>
          </a:p>
          <a:p>
            <a:pPr/>
            <a:r>
              <a:t>Taiichi Ohno.jpeg</a:t>
            </a:r>
          </a:p>
          <a:p>
            <a:pPr/>
            <a:r>
              <a:t>Born	February 29, 1912</a:t>
            </a:r>
          </a:p>
          <a:p>
            <a:pPr/>
            <a:r>
              <a:t>Dalian, China</a:t>
            </a:r>
          </a:p>
          <a:p>
            <a:pPr/>
            <a:r>
              <a:t>Died	May 28, 1990 (Age: 78)</a:t>
            </a:r>
          </a:p>
          <a:p>
            <a:pPr/>
            <a:r>
              <a:t>Toyota City, Japan</a:t>
            </a:r>
          </a:p>
          <a:p>
            <a:pPr/>
            <a:r>
              <a:t>Taiichi Ohno (大野耐一 Ōno Taiichi, February 29, 1912 – May 28, 1990) was a Japanese industrial engineer and businessman. He is considered to be the father of the Toyota Production System, which became Lean Manufacturing in the U.S. He devised the seven wastes (or muda in Japanese) as part of this system. He wrote several books about the system, including Toyota Production System: Beyond Large-Scale Production.</a:t>
            </a:r>
          </a:p>
          <a:p>
            <a:pPr/>
          </a:p>
          <a:p>
            <a:pPr/>
            <a:r>
              <a:t>Born in 1912 in Dalian, China, and a graduate of the Nagoya Technical High School (Japan), he joined the Toyoda family's Toyoda Spinning upon graduation in 1932 during the Great Depression thanks to the relations of his father to Kiichiro Toyoda, the son of Toyota's founding father Sakichi Toyoda.[1] He moved to the Toyota motor company in 1943 where he worked as a shop-floor supervisor in the engine manufacturing shop of the plant, and gradually rose through the ranks to become an executive. In what is considered to be a slight, possibly because he spoke publicly about the production system, he was denied the normal executive track and was sent instead to consult with suppliers in his later career.[citation needed]</a:t>
            </a:r>
          </a:p>
          <a:p>
            <a:pPr/>
          </a:p>
          <a:p>
            <a:pPr/>
            <a:r>
              <a:t>Ohno's principles influenced areas outside of manufacturing, and have been extended into the service arena. For example, the field of sales process engineering has shown how the concept of Just In Time (JIT) can improve sales, marketing, and customer service processes.[2][3]</a:t>
            </a:r>
          </a:p>
          <a:p>
            <a:pPr/>
          </a:p>
          <a:p>
            <a:pPr/>
            <a:r>
              <a:t>Ohno was also instrumental in developing the way organisations identify waste, with his "Seven Wastes" model which have become core in many academic approaches.[4] These wastes are:</a:t>
            </a:r>
          </a:p>
          <a:p>
            <a:pPr/>
          </a:p>
          <a:p>
            <a:pPr/>
            <a:r>
              <a:t>1. Delay, waiting or time spent in a queue with no value being added</a:t>
            </a:r>
          </a:p>
          <a:p>
            <a:pPr/>
            <a:r>
              <a:t>2. Producing more than you need</a:t>
            </a:r>
          </a:p>
          <a:p>
            <a:pPr/>
            <a:r>
              <a:t>3. Over processing or undertaking non-value added activity</a:t>
            </a:r>
          </a:p>
          <a:p>
            <a:pPr/>
            <a:r>
              <a:t>4. Transportation</a:t>
            </a:r>
          </a:p>
          <a:p>
            <a:pPr/>
            <a:r>
              <a:t>5. Unnecessary movement or motion</a:t>
            </a:r>
          </a:p>
          <a:p>
            <a:pPr/>
            <a:r>
              <a:t>6. Inventory</a:t>
            </a:r>
          </a:p>
          <a:p>
            <a:pPr/>
            <a:r>
              <a:t>7. Defects in the Product.</a:t>
            </a:r>
          </a:p>
          <a:p>
            <a:pPr/>
          </a:p>
          <a:p>
            <a:pPr/>
            <a:r>
              <a:t>Ohno is also known for his "Ten Precepts" to think and act to win.[5]</a:t>
            </a:r>
          </a:p>
          <a:p>
            <a:pPr/>
          </a:p>
          <a:p>
            <a:pPr/>
            <a:r>
              <a:t>You are a cost. First reduce waste.</a:t>
            </a:r>
          </a:p>
          <a:p>
            <a:pPr/>
            <a:r>
              <a:t>First say, "I can do it." And try before everything.</a:t>
            </a:r>
          </a:p>
          <a:p>
            <a:pPr/>
            <a:r>
              <a:t>The workplace is a teacher. You can find answers only in the workplace.</a:t>
            </a:r>
          </a:p>
          <a:p>
            <a:pPr/>
            <a:r>
              <a:t>Do anything immediately. Starting something right now is the only way to win.</a:t>
            </a:r>
          </a:p>
          <a:p>
            <a:pPr/>
            <a:r>
              <a:t>Once you start something, persevere with it. Do not give up until you finish it.</a:t>
            </a:r>
          </a:p>
          <a:p>
            <a:pPr/>
            <a:r>
              <a:t>Explain difficult things in an easy-to-understand manner. Repeat things that are easy to understand.</a:t>
            </a:r>
          </a:p>
          <a:p>
            <a:pPr/>
            <a:r>
              <a:t>Waste is hidden. Do not hide it. Make problems visible.</a:t>
            </a:r>
          </a:p>
          <a:p>
            <a:pPr/>
            <a:r>
              <a:t>Valueless motions are equal to shortening one's life.</a:t>
            </a:r>
          </a:p>
          <a:p>
            <a:pPr/>
            <a:r>
              <a:t>Re-improve what was improved for further improvement.</a:t>
            </a:r>
          </a:p>
          <a:p>
            <a:pPr/>
            <a:r>
              <a:t>Wisdom is given equally to everybody. The point is whether one can exercise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lvl1pPr>
              <a:lnSpc>
                <a:spcPct val="117999"/>
              </a:lnSpc>
              <a:defRPr>
                <a:latin typeface="Helvetica Neue"/>
                <a:ea typeface="Helvetica Neue"/>
                <a:cs typeface="Helvetica Neue"/>
                <a:sym typeface="Helvetica Neue"/>
              </a:defRPr>
            </a:lvl1pPr>
          </a:lstStyle>
          <a:p>
            <a:pPr/>
            <a:r>
              <a:t>Value Planning Book Planguage 7.8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It is not the search for the new and ultramodern, however, that should be the driving force behind UX work but rather the search for solutions that do the job well. They should prove powerful and superior, but within their own context and not always in comparison to media’s high-praised apps.</a:t>
            </a:r>
          </a:p>
          <a:p>
            <a:pPr/>
          </a:p>
          <a:p>
            <a:pPr/>
            <a:r>
              <a:rPr u="sng">
                <a:hlinkClick r:id="rId3" invalidUrl="" action="" tgtFrame="" tooltip="" history="1" highlightClick="0" endSnd="0"/>
              </a:rPr>
              <a:t>https://axbom.com/slaying-5-ux-myths-good-mankind/</a:t>
            </a:r>
          </a:p>
          <a:p>
            <a:pPr/>
          </a:p>
          <a:p>
            <a:pPr/>
            <a:r>
              <a:t>UX professionals make sense of data about people and match this with organizational objectives and resources. </a:t>
            </a:r>
          </a:p>
          <a:p>
            <a:pPr/>
            <a:r>
              <a:t>https://www.linkedin.com/pulse/what-ux-definition-eludes-us-per-axbom/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source </a:t>
            </a:r>
          </a:p>
          <a:p>
            <a:pPr/>
            <a:r>
              <a:t>KNOWLEDGE IN POLAND 2018 MASTERCLASS NM CLIPS = file name in Cases/NeedsandMeans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a:p>
        </p:txBody>
      </p:sp>
      <p:sp>
        <p:nvSpPr>
          <p:cNvPr id="530" name="Shape 530"/>
          <p:cNvSpPr/>
          <p:nvPr>
            <p:ph type="body" sz="quarter" idx="1"/>
          </p:nvPr>
        </p:nvSpPr>
        <p:spPr>
          <a:prstGeom prst="rect">
            <a:avLst/>
          </a:prstGeom>
        </p:spPr>
        <p:txBody>
          <a:bodyPr/>
          <a:lstStyle/>
          <a:p>
            <a:pPr/>
            <a:r>
              <a:t>developed 30 11 18 for WUD Conference Lecture 31 Nov Katowice Poland by Tom@Gilb.com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r>
              <a:t>developed 30 11 18 for WUD Conference Lecture 31 Nov Katowice Poland by Tom@Gilb.com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developed 30 11 18 for WUD Conference Lecture 31 Nov Katowice Poland by Tom@Gilb.com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developed 30 11 18 for WUD Conference Lecture 31 Nov Katowice Poland by Tom@Gilb.com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p>
            <a:pPr/>
            <a:r>
              <a:t>developed 30 11 18 for WUD Conference Lecture 31 Nov Katowice Poland by Tom@Gilb.com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source </a:t>
            </a:r>
          </a:p>
          <a:p>
            <a:pPr/>
            <a:r>
              <a:t>KNOWLEDGE IN POLAND 2018 MASTERCLASS NM CLIPS = file name in Cases/NeedsandMeans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source </a:t>
            </a:r>
          </a:p>
          <a:p>
            <a:pPr/>
            <a:r>
              <a:t>KNOWLEDGE IN POLAND 2018 MASTERCLASS NM CLIPS = file name in Cases/NeedsandMeans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Is described on page 99 of the book:</a:t>
            </a:r>
          </a:p>
          <a:p>
            <a:pPr/>
          </a:p>
          <a:p>
            <a:pPr/>
            <a:r>
              <a:t>Profitability with No Boundaries: Optimizing Toc and Lean-Six Sigma</a:t>
            </a:r>
          </a:p>
          <a:p>
            <a:pPr/>
            <a:r>
              <a:t>by Reza M. Pirasteh, Robert E. Fox</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rPr u="sng">
                <a:hlinkClick r:id="rId3" invalidUrl="" action="" tgtFrame="" tooltip="" history="1" highlightClick="0" endSnd="0"/>
              </a:rPr>
              <a:t>https://www.nngroup.com/articles/collaborating-stakeholders/</a:t>
            </a:r>
          </a:p>
          <a:p>
            <a:pPr/>
          </a:p>
          <a:p>
            <a:pPr/>
          </a:p>
          <a:p>
            <a:pPr/>
          </a:p>
          <a:p>
            <a:pPr/>
            <a:r>
              <a:rPr u="sng">
                <a:hlinkClick r:id="rId4" invalidUrl="" action="" tgtFrame="" tooltip="" history="1" highlightClick="0" endSnd="0"/>
              </a:rPr>
              <a:t>https://axbom.com/slaying-5-ux-myths-good-mankind/</a:t>
            </a:r>
          </a:p>
          <a:p>
            <a:pPr/>
            <a:r>
              <a:t>Touchpoints as stakeholders!</a:t>
            </a:r>
          </a:p>
          <a:p>
            <a:pPr/>
          </a:p>
          <a:p>
            <a:pPr/>
            <a:r>
              <a:t>I will most certainly speak up about how the different touchpoints should be engineered to work together, albeit I may not as a consultant have the mandate to affect them all. My understanding of the others will impact how I design but also how I interpret the results of user research.</a:t>
            </a:r>
          </a:p>
          <a:p>
            <a:pPr/>
          </a:p>
          <a:p>
            <a:pPr/>
            <a:r>
              <a:t>As an advocate of UX I see it as my mission to share my insights and help others see what the concept of user experience means for organizations with many touchpoints and how they all work together to form the complete experience.</a:t>
            </a:r>
          </a:p>
          <a:p>
            <a:pPr/>
          </a:p>
          <a:p>
            <a:pPr/>
            <a:r>
              <a:t>When I say clash with the other touchpoints, this can happen in any number of ways: with regards to design, tone of voice, faulty links, how passwords are handled, having to enter the same information on multiple occasions, expectations put forward by information in other channels, how customer service responds to queries and so on.</a:t>
            </a:r>
          </a:p>
          <a:p>
            <a:pPr/>
          </a:p>
          <a:p>
            <a:pPr/>
            <a:r>
              <a:t>I will most certainly speak up about how the different touchpoints should be engineered to work together, albeit I may not as a consultant have the mandate to affect them all. My understanding of the others will impact how I design but also how I interpret the results of user research.</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rPr u="sng">
                <a:hlinkClick r:id="rId3" invalidUrl="" action="" tgtFrame="" tooltip="" history="1" highlightClick="0" endSnd="0"/>
              </a:rPr>
              <a:t>http://www.savagechickens.com/images/chickenprodqualiciency.jpg</a:t>
            </a:r>
          </a:p>
          <a:p>
            <a:pPr/>
            <a:r>
              <a:t>used without permission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https://30ontap.com/2016/07/27/reminder-were-all-fighting-battles/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No, UX is by no means limited to the digital space. On the contrary it is an understanding of all the touchpoints of an organization that will bring you insights enabling you to contribute to a coherent experience.</a:t>
            </a:r>
          </a:p>
          <a:p>
            <a:pPr/>
          </a:p>
          <a:p>
            <a:pPr/>
            <a:r>
              <a:rPr u="sng">
                <a:hlinkClick r:id="rId3" invalidUrl="" action="" tgtFrame="" tooltip="" history="1" highlightClick="0" endSnd="0"/>
              </a:rPr>
              <a:t>https://axbom.com/slaying-5-ux-myths-good-mankind/</a:t>
            </a:r>
          </a:p>
          <a:p>
            <a:pPr/>
          </a:p>
          <a:p>
            <a:pPr/>
          </a:p>
          <a:p>
            <a:pPr/>
            <a:r>
              <a:rPr u="sng">
                <a:hlinkClick r:id="rId4" invalidUrl="" action="" tgtFrame="" tooltip="" history="1" highlightClick="0" endSnd="0"/>
              </a:rPr>
              <a:t>https://www.nngroup.com/articles/outcomes-vs-features/</a:t>
            </a:r>
          </a:p>
          <a:p>
            <a:pPr/>
          </a:p>
          <a:p>
            <a:pPr/>
            <a:r>
              <a:rPr u="sng">
                <a:hlinkClick r:id="rId5" invalidUrl="" action="" tgtFrame="" tooltip="" history="1" highlightClick="0" endSnd="0"/>
              </a:rPr>
              <a:t>https://www.nngroup.com/articles/the-myth-of-the-genius-designer/</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defRPr sz="1200">
                <a:latin typeface="Calibri"/>
                <a:ea typeface="Calibri"/>
                <a:cs typeface="Calibri"/>
                <a:sym typeface="Calibri"/>
              </a:defRPr>
            </a:pPr>
            <a:r>
              <a:t>Left photo</a:t>
            </a:r>
          </a:p>
          <a:p>
            <a:pPr>
              <a:defRPr b="1" sz="1200">
                <a:latin typeface="Arial"/>
                <a:ea typeface="Arial"/>
                <a:cs typeface="Arial"/>
                <a:sym typeface="Arial"/>
              </a:defRPr>
            </a:pPr>
            <a:r>
              <a:t>Erieye 1</a:t>
            </a:r>
            <a:r>
              <a:rPr b="0">
                <a:latin typeface="Verdana"/>
                <a:ea typeface="Verdana"/>
                <a:cs typeface="Verdana"/>
                <a:sym typeface="Verdana"/>
              </a:rPr>
              <a:t>HAF Embraer 145H during the trials in Sweden</a:t>
            </a:r>
            <a:endParaRPr>
              <a:latin typeface="Verdana"/>
              <a:ea typeface="Verdana"/>
              <a:cs typeface="Verdana"/>
              <a:sym typeface="Verdana"/>
            </a:endParaRPr>
          </a:p>
          <a:p>
            <a:pPr>
              <a:defRPr sz="1200">
                <a:latin typeface="Calibri"/>
                <a:ea typeface="Calibri"/>
                <a:cs typeface="Calibri"/>
                <a:sym typeface="Calibri"/>
              </a:defRPr>
            </a:pPr>
            <a:r>
              <a:t>http://hafcphotos.cs.net/photo_viewer_detail.cfm?photoid=141959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London 2016 Client Exercise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London 2016 Client Exercise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rPr u="sng">
                <a:hlinkClick r:id="rId3" invalidUrl="" action="" tgtFrame="" tooltip="" history="1" highlightClick="0" endSnd="0"/>
              </a:rPr>
              <a:t>https://jeffreykranz.com/contractor-vs-employee/</a:t>
            </a:r>
          </a:p>
          <a:p>
            <a:pPr/>
          </a:p>
          <a:p>
            <a:pPr/>
            <a:r>
              <a:t>Unknowns removed by this method</a:t>
            </a:r>
          </a:p>
          <a:p>
            <a:pPr/>
          </a:p>
          <a:p>
            <a:pPr marL="436562" indent="-436562">
              <a:buSzPct val="100000"/>
              <a:buAutoNum type="arabicPeriod" startAt="1"/>
            </a:pPr>
            <a:r>
              <a:t>the cost of getting valued results</a:t>
            </a:r>
          </a:p>
          <a:p>
            <a:pPr marL="436562" indent="-436562">
              <a:buSzPct val="100000"/>
              <a:buAutoNum type="arabicPeriod" startAt="1"/>
            </a:pPr>
            <a:r>
              <a:t>the probability that you will get the results you want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defTabSz="650240">
              <a:defRPr sz="1600">
                <a:latin typeface="Trebuchet MS"/>
                <a:ea typeface="Trebuchet MS"/>
                <a:cs typeface="Trebuchet MS"/>
                <a:sym typeface="Trebuchet MS"/>
              </a:defRPr>
            </a:pPr>
            <a:r>
              <a:t>www.flexiblecontracts.com</a:t>
            </a:r>
          </a:p>
          <a:p>
            <a:pPr defTabSz="650240">
              <a:defRPr sz="1600">
                <a:latin typeface="Trebuchet MS"/>
                <a:ea typeface="Trebuchet MS"/>
                <a:cs typeface="Trebuchet MS"/>
                <a:sym typeface="Trebuchet MS"/>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18"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Text, and Content">
    <p:spTree>
      <p:nvGrpSpPr>
        <p:cNvPr id="1" name=""/>
        <p:cNvGrpSpPr/>
        <p:nvPr/>
      </p:nvGrpSpPr>
      <p:grpSpPr>
        <a:xfrm>
          <a:off x="0" y="0"/>
          <a:ext cx="0" cy="0"/>
          <a:chOff x="0" y="0"/>
          <a:chExt cx="0" cy="0"/>
        </a:xfrm>
      </p:grpSpPr>
      <p:sp>
        <p:nvSpPr>
          <p:cNvPr id="126" name="Title Text"/>
          <p:cNvSpPr txBox="1"/>
          <p:nvPr>
            <p:ph type="title"/>
          </p:nvPr>
        </p:nvSpPr>
        <p:spPr>
          <a:xfrm>
            <a:off x="1679786" y="266417"/>
            <a:ext cx="11126331" cy="130048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27" name="Body Level One…"/>
          <p:cNvSpPr txBox="1"/>
          <p:nvPr>
            <p:ph type="body" sz="half" idx="1"/>
          </p:nvPr>
        </p:nvSpPr>
        <p:spPr>
          <a:xfrm>
            <a:off x="993422" y="1435946"/>
            <a:ext cx="5508979" cy="7242952"/>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285653" y="8779792"/>
            <a:ext cx="3034455" cy="520701"/>
          </a:xfrm>
          <a:prstGeom prst="rect">
            <a:avLst/>
          </a:prstGeom>
        </p:spPr>
        <p:txBody>
          <a:bodyPr lIns="65023" tIns="65023" rIns="65023" bIns="65023"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35" name="Title Text"/>
          <p:cNvSpPr txBox="1"/>
          <p:nvPr>
            <p:ph type="title"/>
          </p:nvPr>
        </p:nvSpPr>
        <p:spPr>
          <a:xfrm>
            <a:off x="650239" y="390596"/>
            <a:ext cx="11704322" cy="1625602"/>
          </a:xfrm>
          <a:prstGeom prst="rect">
            <a:avLst/>
          </a:prstGeom>
        </p:spPr>
        <p:txBody>
          <a:bodyPr lIns="65021" tIns="65021" rIns="65021" bIns="65021"/>
          <a:lstStyle>
            <a:lvl1pPr defTabSz="650240">
              <a:defRPr sz="6200">
                <a:latin typeface="Calibri"/>
                <a:ea typeface="Calibri"/>
                <a:cs typeface="Calibri"/>
                <a:sym typeface="Calibri"/>
              </a:defRPr>
            </a:lvl1pPr>
          </a:lstStyle>
          <a:p>
            <a:pPr/>
            <a:r>
              <a:t>Title Text</a:t>
            </a:r>
          </a:p>
        </p:txBody>
      </p:sp>
      <p:sp>
        <p:nvSpPr>
          <p:cNvPr id="136" name="Slide Number"/>
          <p:cNvSpPr txBox="1"/>
          <p:nvPr>
            <p:ph type="sldNum" sz="quarter" idx="2"/>
          </p:nvPr>
        </p:nvSpPr>
        <p:spPr>
          <a:xfrm>
            <a:off x="11998697" y="9114115"/>
            <a:ext cx="355865" cy="371343"/>
          </a:xfrm>
          <a:prstGeom prst="rect">
            <a:avLst/>
          </a:prstGeom>
        </p:spPr>
        <p:txBody>
          <a:bodyPr lIns="65021" tIns="65021" rIns="65021" bIns="65021"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3" name="Title Text"/>
          <p:cNvSpPr txBox="1"/>
          <p:nvPr>
            <p:ph type="title"/>
          </p:nvPr>
        </p:nvSpPr>
        <p:spPr>
          <a:xfrm>
            <a:off x="650239" y="390596"/>
            <a:ext cx="11704322" cy="1625602"/>
          </a:xfrm>
          <a:prstGeom prst="rect">
            <a:avLst/>
          </a:prstGeom>
        </p:spPr>
        <p:txBody>
          <a:bodyPr lIns="65021" tIns="65021" rIns="65021" bIns="65021"/>
          <a:lstStyle>
            <a:lvl1pPr defTabSz="650240">
              <a:defRPr sz="6200">
                <a:latin typeface="Calibri"/>
                <a:ea typeface="Calibri"/>
                <a:cs typeface="Calibri"/>
                <a:sym typeface="Calibri"/>
              </a:defRPr>
            </a:lvl1pPr>
          </a:lstStyle>
          <a:p>
            <a:pPr/>
            <a:r>
              <a:t>Title Text</a:t>
            </a:r>
          </a:p>
        </p:txBody>
      </p:sp>
      <p:sp>
        <p:nvSpPr>
          <p:cNvPr id="144" name="Body Level One…"/>
          <p:cNvSpPr txBox="1"/>
          <p:nvPr>
            <p:ph type="body" idx="1"/>
          </p:nvPr>
        </p:nvSpPr>
        <p:spPr>
          <a:xfrm>
            <a:off x="650239" y="2275839"/>
            <a:ext cx="11704322" cy="6436927"/>
          </a:xfrm>
          <a:prstGeom prst="rect">
            <a:avLst/>
          </a:prstGeom>
        </p:spPr>
        <p:txBody>
          <a:bodyPr lIns="65021" tIns="65021" rIns="65021" bIns="65021" anchor="t"/>
          <a:lstStyle>
            <a:lvl1pPr marL="471487" indent="-471487" defTabSz="650240">
              <a:spcBef>
                <a:spcPts val="900"/>
              </a:spcBef>
              <a:buSzPct val="100000"/>
              <a:buFont typeface="Arial"/>
              <a:defRPr sz="4400">
                <a:latin typeface="Calibri"/>
                <a:ea typeface="Calibri"/>
                <a:cs typeface="Calibri"/>
                <a:sym typeface="Calibri"/>
              </a:defRPr>
            </a:lvl1pPr>
            <a:lvl2pPr marL="906235" indent="-449035" defTabSz="650240">
              <a:spcBef>
                <a:spcPts val="900"/>
              </a:spcBef>
              <a:buSzPct val="100000"/>
              <a:buFont typeface="Arial"/>
              <a:buChar char="–"/>
              <a:defRPr sz="4400">
                <a:latin typeface="Calibri"/>
                <a:ea typeface="Calibri"/>
                <a:cs typeface="Calibri"/>
                <a:sym typeface="Calibri"/>
              </a:defRPr>
            </a:lvl2pPr>
            <a:lvl3pPr indent="-419100" defTabSz="650240">
              <a:spcBef>
                <a:spcPts val="900"/>
              </a:spcBef>
              <a:buSzPct val="100000"/>
              <a:buFont typeface="Arial"/>
              <a:defRPr sz="4400">
                <a:latin typeface="Calibri"/>
                <a:ea typeface="Calibri"/>
                <a:cs typeface="Calibri"/>
                <a:sym typeface="Calibri"/>
              </a:defRPr>
            </a:lvl3pPr>
            <a:lvl4pPr marL="1874520" indent="-502920" defTabSz="650240">
              <a:spcBef>
                <a:spcPts val="900"/>
              </a:spcBef>
              <a:buSzPct val="100000"/>
              <a:buFont typeface="Arial"/>
              <a:buChar char="–"/>
              <a:defRPr sz="4400">
                <a:latin typeface="Calibri"/>
                <a:ea typeface="Calibri"/>
                <a:cs typeface="Calibri"/>
                <a:sym typeface="Calibri"/>
              </a:defRPr>
            </a:lvl4pPr>
            <a:lvl5pPr marL="2331720" indent="-502920" defTabSz="650240">
              <a:spcBef>
                <a:spcPts val="9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1998697" y="9114115"/>
            <a:ext cx="355865" cy="371343"/>
          </a:xfrm>
          <a:prstGeom prst="rect">
            <a:avLst/>
          </a:prstGeom>
        </p:spPr>
        <p:txBody>
          <a:bodyPr lIns="65021" tIns="65021" rIns="65021" bIns="65021"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52"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Trebuchet MS"/>
                <a:ea typeface="Trebuchet MS"/>
                <a:cs typeface="Trebuchet MS"/>
                <a:sym typeface="Trebuchet MS"/>
              </a:defRPr>
            </a:lvl1pPr>
          </a:lstStyle>
          <a:p>
            <a:pPr/>
            <a:r>
              <a:t>Title Text</a:t>
            </a:r>
          </a:p>
        </p:txBody>
      </p:sp>
      <p:sp>
        <p:nvSpPr>
          <p:cNvPr id="153"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Trebuchet MS"/>
                <a:ea typeface="Trebuchet MS"/>
                <a:cs typeface="Trebuchet MS"/>
                <a:sym typeface="Trebuchet MS"/>
              </a:defRPr>
            </a:lvl1pPr>
            <a:lvl2pPr marL="906235" indent="-449035" defTabSz="650240">
              <a:spcBef>
                <a:spcPts val="1000"/>
              </a:spcBef>
              <a:buSzPct val="100000"/>
              <a:buFont typeface="Arial"/>
              <a:buChar char="–"/>
              <a:defRPr sz="4400">
                <a:latin typeface="Trebuchet MS"/>
                <a:ea typeface="Trebuchet MS"/>
                <a:cs typeface="Trebuchet MS"/>
                <a:sym typeface="Trebuchet MS"/>
              </a:defRPr>
            </a:lvl2pPr>
            <a:lvl3pPr indent="-419100" defTabSz="650240">
              <a:spcBef>
                <a:spcPts val="1000"/>
              </a:spcBef>
              <a:buSzPct val="100000"/>
              <a:buFont typeface="Arial"/>
              <a:defRPr sz="4400">
                <a:latin typeface="Trebuchet MS"/>
                <a:ea typeface="Trebuchet MS"/>
                <a:cs typeface="Trebuchet MS"/>
                <a:sym typeface="Trebuchet MS"/>
              </a:defRPr>
            </a:lvl3pPr>
            <a:lvl4pPr marL="1874520" indent="-502920" defTabSz="650240">
              <a:spcBef>
                <a:spcPts val="1000"/>
              </a:spcBef>
              <a:buSzPct val="100000"/>
              <a:buFont typeface="Arial"/>
              <a:buChar char="–"/>
              <a:defRPr sz="4400">
                <a:latin typeface="Trebuchet MS"/>
                <a:ea typeface="Trebuchet MS"/>
                <a:cs typeface="Trebuchet MS"/>
                <a:sym typeface="Trebuchet MS"/>
              </a:defRPr>
            </a:lvl4pPr>
            <a:lvl5pPr marL="2331720" indent="-502920" defTabSz="650240">
              <a:spcBef>
                <a:spcPts val="10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 2008 Kai Gilb"/>
          <p:cNvSpPr txBox="1"/>
          <p:nvPr/>
        </p:nvSpPr>
        <p:spPr>
          <a:xfrm>
            <a:off x="673105" y="9448800"/>
            <a:ext cx="1195732"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
                <a:srgbClr val="A29A85"/>
              </a:buClr>
              <a:defRPr>
                <a:solidFill>
                  <a:srgbClr val="515151"/>
                </a:solidFill>
                <a:latin typeface="Cochin"/>
                <a:ea typeface="Cochin"/>
                <a:cs typeface="Cochin"/>
                <a:sym typeface="Cochin"/>
              </a:defRPr>
            </a:lvl1pPr>
          </a:lstStyle>
          <a:p>
            <a:pPr/>
            <a:r>
              <a:t> © 2008 Kai Gilb</a:t>
            </a:r>
          </a:p>
        </p:txBody>
      </p:sp>
      <p:sp>
        <p:nvSpPr>
          <p:cNvPr id="162" name="Title Text"/>
          <p:cNvSpPr txBox="1"/>
          <p:nvPr>
            <p:ph type="title"/>
          </p:nvPr>
        </p:nvSpPr>
        <p:spPr>
          <a:xfrm>
            <a:off x="647700" y="88900"/>
            <a:ext cx="11709400" cy="1955800"/>
          </a:xfrm>
          <a:prstGeom prst="rect">
            <a:avLst/>
          </a:prstGeom>
          <a:effectLst>
            <a:outerShdw sx="100000" sy="100000" kx="0" ky="0" algn="b" rotWithShape="0" blurRad="25400" dist="38100" dir="2700000">
              <a:srgbClr val="FFFFFF"/>
            </a:outerShdw>
          </a:effectLst>
        </p:spPr>
        <p:txBody>
          <a:bodyPr lIns="0" tIns="0" rIns="0" bIns="0">
            <a:noAutofit/>
          </a:bodyPr>
          <a:lstStyle>
            <a:lvl1pPr defTabSz="457200">
              <a:lnSpc>
                <a:spcPts val="10000"/>
              </a:lnSpc>
              <a:spcBef>
                <a:spcPts val="200"/>
              </a:spcBef>
              <a:tabLst>
                <a:tab pos="1219200" algn="l"/>
              </a:tabLst>
              <a:defRPr b="1" sz="8400">
                <a:latin typeface="Optima"/>
                <a:ea typeface="Optima"/>
                <a:cs typeface="Optima"/>
                <a:sym typeface="Optima"/>
              </a:defRPr>
            </a:lvl1pPr>
          </a:lstStyle>
          <a:p>
            <a:pPr/>
            <a:r>
              <a:t>Title Text</a:t>
            </a:r>
          </a:p>
        </p:txBody>
      </p:sp>
      <p:sp>
        <p:nvSpPr>
          <p:cNvPr id="163" name="Body Level One…"/>
          <p:cNvSpPr txBox="1"/>
          <p:nvPr>
            <p:ph type="body" idx="1"/>
          </p:nvPr>
        </p:nvSpPr>
        <p:spPr>
          <a:xfrm>
            <a:off x="1384300" y="2070100"/>
            <a:ext cx="10236200" cy="6477000"/>
          </a:xfrm>
          <a:prstGeom prst="rect">
            <a:avLst/>
          </a:prstGeom>
          <a:effectLst>
            <a:outerShdw sx="100000" sy="100000" kx="0" ky="0" algn="b" rotWithShape="0" blurRad="25400" dist="25400" dir="2700000">
              <a:srgbClr val="FFFFFF">
                <a:alpha val="70000"/>
              </a:srgbClr>
            </a:outerShdw>
          </a:effectLst>
        </p:spPr>
        <p:txBody>
          <a:bodyPr>
            <a:noAutofit/>
          </a:bodyPr>
          <a:lstStyle>
            <a:lvl1pPr marL="596701" indent="-596701" defTabSz="457200">
              <a:lnSpc>
                <a:spcPts val="5200"/>
              </a:lnSpc>
              <a:spcBef>
                <a:spcPts val="2200"/>
              </a:spcBef>
              <a:buClr>
                <a:srgbClr val="000000"/>
              </a:buClr>
              <a:buSzPct val="70000"/>
              <a:buFont typeface="Gill Sans"/>
              <a:buBlip>
                <a:blip r:embed="rId3"/>
              </a:buBlip>
              <a:tabLst>
                <a:tab pos="1155700" algn="l"/>
              </a:tabLst>
              <a:defRPr sz="4400">
                <a:latin typeface="Optima"/>
                <a:ea typeface="Optima"/>
                <a:cs typeface="Optima"/>
                <a:sym typeface="Optima"/>
              </a:defRPr>
            </a:lvl1pPr>
            <a:lvl2pPr marL="953492" indent="-508992" defTabSz="457200">
              <a:lnSpc>
                <a:spcPts val="4300"/>
              </a:lnSpc>
              <a:spcBef>
                <a:spcPts val="2200"/>
              </a:spcBef>
              <a:buClr>
                <a:srgbClr val="000000"/>
              </a:buClr>
              <a:buSzPct val="70000"/>
              <a:buFont typeface="Gill Sans"/>
              <a:buBlip>
                <a:blip r:embed="rId3"/>
              </a:buBlip>
              <a:tabLst>
                <a:tab pos="1524000" algn="l"/>
              </a:tabLst>
              <a:defRPr sz="3600">
                <a:latin typeface="Optima"/>
                <a:ea typeface="Optima"/>
                <a:cs typeface="Optima"/>
                <a:sym typeface="Optima"/>
              </a:defRPr>
            </a:lvl2pPr>
            <a:lvl3pPr marL="1385292" indent="-508992" defTabSz="457200">
              <a:lnSpc>
                <a:spcPts val="4300"/>
              </a:lnSpc>
              <a:spcBef>
                <a:spcPts val="2200"/>
              </a:spcBef>
              <a:buClr>
                <a:srgbClr val="000000"/>
              </a:buClr>
              <a:buSzPct val="70000"/>
              <a:buFont typeface="Gill Sans"/>
              <a:buBlip>
                <a:blip r:embed="rId3"/>
              </a:buBlip>
              <a:tabLst>
                <a:tab pos="1955800" algn="l"/>
              </a:tabLst>
              <a:defRPr sz="3600">
                <a:latin typeface="Optima"/>
                <a:ea typeface="Optima"/>
                <a:cs typeface="Optima"/>
                <a:sym typeface="Optima"/>
              </a:defRPr>
            </a:lvl3pPr>
            <a:lvl4pPr marL="1829792" indent="-508992" defTabSz="457200">
              <a:lnSpc>
                <a:spcPts val="4300"/>
              </a:lnSpc>
              <a:spcBef>
                <a:spcPts val="2200"/>
              </a:spcBef>
              <a:buClr>
                <a:srgbClr val="000000"/>
              </a:buClr>
              <a:buSzPct val="70000"/>
              <a:buFont typeface="Gill Sans"/>
              <a:buBlip>
                <a:blip r:embed="rId3"/>
              </a:buBlip>
              <a:tabLst>
                <a:tab pos="2400300" algn="l"/>
              </a:tabLst>
              <a:defRPr sz="3600">
                <a:latin typeface="Optima"/>
                <a:ea typeface="Optima"/>
                <a:cs typeface="Optima"/>
                <a:sym typeface="Optima"/>
              </a:defRPr>
            </a:lvl4pPr>
            <a:lvl5pPr marL="2286992" indent="-508992" defTabSz="457200">
              <a:lnSpc>
                <a:spcPts val="4300"/>
              </a:lnSpc>
              <a:spcBef>
                <a:spcPts val="2200"/>
              </a:spcBef>
              <a:buClr>
                <a:srgbClr val="000000"/>
              </a:buClr>
              <a:buSzPct val="70000"/>
              <a:buFont typeface="Gill Sans"/>
              <a:buBlip>
                <a:blip r:embed="rId3"/>
              </a:buBlip>
              <a:tabLst>
                <a:tab pos="2857500" algn="l"/>
              </a:tabLst>
              <a:defRPr sz="36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2195962" y="9128759"/>
            <a:ext cx="427838" cy="436882"/>
          </a:xfrm>
          <a:prstGeom prst="rect">
            <a:avLst/>
          </a:prstGeom>
        </p:spPr>
        <p:txBody>
          <a:bodyPr lIns="38100" tIns="38100" rIns="38100" bIns="38100" anchor="ctr"/>
          <a:lstStyle>
            <a:lvl1pPr algn="r" defTabSz="457200">
              <a:lnSpc>
                <a:spcPts val="2800"/>
              </a:lnSpc>
              <a:tabLst>
                <a:tab pos="1066800" algn="l"/>
              </a:tabLst>
              <a:defRPr sz="2400">
                <a:solidFill>
                  <a:srgbClr val="363929"/>
                </a:solidFill>
                <a:latin typeface="Optima"/>
                <a:ea typeface="Optima"/>
                <a:cs typeface="Optima"/>
                <a:sym typeface="Opti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71"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72"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80" name="Title Text"/>
          <p:cNvSpPr txBox="1"/>
          <p:nvPr>
            <p:ph type="title"/>
          </p:nvPr>
        </p:nvSpPr>
        <p:spPr>
          <a:xfrm>
            <a:off x="650239" y="130952"/>
            <a:ext cx="11704322" cy="2144888"/>
          </a:xfrm>
          <a:prstGeom prst="rect">
            <a:avLst/>
          </a:prstGeom>
        </p:spPr>
        <p:txBody>
          <a:bodyPr lIns="65023" tIns="65023" rIns="65023" bIns="65023">
            <a:noAutofit/>
          </a:bodyPr>
          <a:lstStyle>
            <a:lvl1pPr defTabSz="650240">
              <a:defRPr sz="6200">
                <a:latin typeface="Calibri"/>
                <a:ea typeface="Calibri"/>
                <a:cs typeface="Calibri"/>
                <a:sym typeface="Calibri"/>
              </a:defRPr>
            </a:lvl1pPr>
          </a:lstStyle>
          <a:p>
            <a:pPr/>
            <a:r>
              <a:t>Title Text</a:t>
            </a:r>
          </a:p>
        </p:txBody>
      </p:sp>
      <p:sp>
        <p:nvSpPr>
          <p:cNvPr id="181" name="Body Level One…"/>
          <p:cNvSpPr txBox="1"/>
          <p:nvPr>
            <p:ph type="body" idx="1"/>
          </p:nvPr>
        </p:nvSpPr>
        <p:spPr>
          <a:xfrm>
            <a:off x="650239" y="2275839"/>
            <a:ext cx="11704322" cy="7477761"/>
          </a:xfrm>
          <a:prstGeom prst="rect">
            <a:avLst/>
          </a:prstGeom>
        </p:spPr>
        <p:txBody>
          <a:bodyPr lIns="65023" tIns="65023" rIns="65023" bIns="65023" anchor="t">
            <a:noAutofit/>
          </a:bodyPr>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2" name="Slide Number"/>
          <p:cNvSpPr txBox="1"/>
          <p:nvPr>
            <p:ph type="sldNum" sz="quarter" idx="2"/>
          </p:nvPr>
        </p:nvSpPr>
        <p:spPr>
          <a:xfrm>
            <a:off x="9320107" y="9114112"/>
            <a:ext cx="3034454" cy="371349"/>
          </a:xfrm>
          <a:prstGeom prst="rect">
            <a:avLst/>
          </a:prstGeom>
        </p:spPr>
        <p:txBody>
          <a:bodyPr wrap="square" lIns="65023" tIns="65023" rIns="65023" bIns="65023"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89" name="Title Text"/>
          <p:cNvSpPr txBox="1"/>
          <p:nvPr>
            <p:ph type="title"/>
          </p:nvPr>
        </p:nvSpPr>
        <p:spPr>
          <a:xfrm>
            <a:off x="650239" y="130952"/>
            <a:ext cx="11704322" cy="2144888"/>
          </a:xfrm>
          <a:prstGeom prst="rect">
            <a:avLst/>
          </a:prstGeom>
        </p:spPr>
        <p:txBody>
          <a:bodyPr lIns="65023" tIns="65023" rIns="65023" bIns="65023">
            <a:noAutofit/>
          </a:bodyPr>
          <a:lstStyle>
            <a:lvl1pPr defTabSz="650240">
              <a:defRPr sz="6200">
                <a:latin typeface="Calibri"/>
                <a:ea typeface="Calibri"/>
                <a:cs typeface="Calibri"/>
                <a:sym typeface="Calibri"/>
              </a:defRPr>
            </a:lvl1pPr>
          </a:lstStyle>
          <a:p>
            <a:pPr/>
            <a:r>
              <a:t>Title Text</a:t>
            </a:r>
          </a:p>
        </p:txBody>
      </p:sp>
      <p:sp>
        <p:nvSpPr>
          <p:cNvPr id="190" name="Body Level One…"/>
          <p:cNvSpPr txBox="1"/>
          <p:nvPr>
            <p:ph type="body" sz="half" idx="1"/>
          </p:nvPr>
        </p:nvSpPr>
        <p:spPr>
          <a:xfrm>
            <a:off x="650239" y="2275839"/>
            <a:ext cx="5743788" cy="7477761"/>
          </a:xfrm>
          <a:prstGeom prst="rect">
            <a:avLst/>
          </a:prstGeom>
        </p:spPr>
        <p:txBody>
          <a:bodyPr lIns="65023" tIns="65023" rIns="65023" bIns="65023" anchor="t">
            <a:noAutofit/>
          </a:bodyPr>
          <a:lstStyle>
            <a:lvl1pPr marL="465364" indent="-465364" defTabSz="650240">
              <a:spcBef>
                <a:spcPts val="900"/>
              </a:spcBef>
              <a:buSzPct val="100000"/>
              <a:buFont typeface="Arial"/>
              <a:defRPr sz="3800">
                <a:latin typeface="Calibri"/>
                <a:ea typeface="Calibri"/>
                <a:cs typeface="Calibri"/>
                <a:sym typeface="Calibri"/>
              </a:defRPr>
            </a:lvl1pPr>
            <a:lvl2pPr marL="909637" indent="-452437" defTabSz="650240">
              <a:spcBef>
                <a:spcPts val="900"/>
              </a:spcBef>
              <a:buSzPct val="100000"/>
              <a:buFont typeface="Arial"/>
              <a:buChar char="–"/>
              <a:defRPr sz="3800">
                <a:latin typeface="Calibri"/>
                <a:ea typeface="Calibri"/>
                <a:cs typeface="Calibri"/>
                <a:sym typeface="Calibri"/>
              </a:defRPr>
            </a:lvl2pPr>
            <a:lvl3pPr marL="1348739" indent="-434339" defTabSz="650240">
              <a:spcBef>
                <a:spcPts val="900"/>
              </a:spcBef>
              <a:buSzPct val="100000"/>
              <a:buFont typeface="Arial"/>
              <a:defRPr sz="3800">
                <a:latin typeface="Calibri"/>
                <a:ea typeface="Calibri"/>
                <a:cs typeface="Calibri"/>
                <a:sym typeface="Calibri"/>
              </a:defRPr>
            </a:lvl3pPr>
            <a:lvl4pPr marL="1854200" indent="-482600" defTabSz="650240">
              <a:spcBef>
                <a:spcPts val="900"/>
              </a:spcBef>
              <a:buSzPct val="100000"/>
              <a:buFont typeface="Arial"/>
              <a:buChar char="–"/>
              <a:defRPr sz="3800">
                <a:latin typeface="Calibri"/>
                <a:ea typeface="Calibri"/>
                <a:cs typeface="Calibri"/>
                <a:sym typeface="Calibri"/>
              </a:defRPr>
            </a:lvl4pPr>
            <a:lvl5pPr marL="2311400" indent="-482600" defTabSz="650240">
              <a:spcBef>
                <a:spcPts val="900"/>
              </a:spcBef>
              <a:buSzPct val="100000"/>
              <a:buFont typeface="Arial"/>
              <a:buChar char="»"/>
              <a:defRPr sz="3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9320107" y="9114112"/>
            <a:ext cx="3034454" cy="371349"/>
          </a:xfrm>
          <a:prstGeom prst="rect">
            <a:avLst/>
          </a:prstGeom>
        </p:spPr>
        <p:txBody>
          <a:bodyPr wrap="square" lIns="65023" tIns="65023" rIns="65023" bIns="65023"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lgn="ctr" defTabSz="584200">
              <a:defRPr sz="1600">
                <a:latin typeface="Helvetica Neue Light"/>
                <a:ea typeface="Helvetica Neue Light"/>
                <a:cs typeface="Helvetica Neue Light"/>
                <a:sym typeface="Helvetica Neue Light"/>
              </a:defRPr>
            </a:lvl1pPr>
          </a:lstStyle>
          <a:p>
            <a:pPr/>
            <a:fld id="{86CB4B4D-7CA3-9044-876B-883B54F8677D}" type="slidenum"/>
          </a:p>
        </p:txBody>
      </p:sp>
      <p:sp>
        <p:nvSpPr>
          <p:cNvPr id="4"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gilb.com" TargetMode="External"/><Relationship Id="rId3" Type="http://schemas.openxmlformats.org/officeDocument/2006/relationships/hyperlink" Target="https://tinyurl.com/WUDGILB"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hyperlink" Target="https://axbom.com/slaying-5-ux-myths-good-mankind/"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s://www.interaction-design.org/literature/topics/navigation-1" TargetMode="External"/><Relationship Id="rId4"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hyperlink" Target="https://www.nngroup.com/articles/iterative-design/"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9.jpeg"/><Relationship Id="rId4" Type="http://schemas.openxmlformats.org/officeDocument/2006/relationships/image" Target="../media/image1.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1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3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3.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mailto:tom@Gilb.com" TargetMode="External"/><Relationship Id="rId4" Type="http://schemas.openxmlformats.org/officeDocument/2006/relationships/image" Target="../media/image11.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tinyurl.com/WUDGILB" TargetMode="External"/><Relationship Id="rId3" Type="http://schemas.openxmlformats.org/officeDocument/2006/relationships/hyperlink" Target="http://concepts.gilb.com/file24" TargetMode="External"/><Relationship Id="rId4" Type="http://schemas.openxmlformats.org/officeDocument/2006/relationships/image" Target="../media/image5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hyperlink" Target="https://www.nngroup.com/articles/the-myth-of-the-genius-designer/"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How to Plan…"/>
          <p:cNvSpPr txBox="1"/>
          <p:nvPr>
            <p:ph type="ctrTitle"/>
          </p:nvPr>
        </p:nvSpPr>
        <p:spPr>
          <a:prstGeom prst="rect">
            <a:avLst/>
          </a:prstGeom>
        </p:spPr>
        <p:txBody>
          <a:bodyPr/>
          <a:lstStyle/>
          <a:p>
            <a:pPr defTabSz="502412">
              <a:defRPr sz="6880"/>
            </a:pPr>
            <a:r>
              <a:t>How to Plan </a:t>
            </a:r>
          </a:p>
          <a:p>
            <a:pPr defTabSz="502412">
              <a:defRPr sz="6880"/>
            </a:pPr>
            <a:r>
              <a:t>for the Unknown</a:t>
            </a:r>
          </a:p>
        </p:txBody>
      </p:sp>
      <p:sp>
        <p:nvSpPr>
          <p:cNvPr id="201" name="40 minute  10-10-40…"/>
          <p:cNvSpPr txBox="1"/>
          <p:nvPr>
            <p:ph type="subTitle" sz="quarter" idx="1"/>
          </p:nvPr>
        </p:nvSpPr>
        <p:spPr>
          <a:xfrm>
            <a:off x="1131244" y="3804111"/>
            <a:ext cx="10603556" cy="2368090"/>
          </a:xfrm>
          <a:prstGeom prst="rect">
            <a:avLst/>
          </a:prstGeom>
        </p:spPr>
        <p:txBody>
          <a:bodyPr/>
          <a:lstStyle/>
          <a:p>
            <a:pPr algn="l" defTabSz="457200">
              <a:lnSpc>
                <a:spcPts val="4200"/>
              </a:lnSpc>
              <a:defRPr b="1" sz="1800" u="sng">
                <a:uFill>
                  <a:solidFill>
                    <a:srgbClr val="000000"/>
                  </a:solidFill>
                </a:uFill>
                <a:latin typeface="Helvetica"/>
                <a:ea typeface="Helvetica"/>
                <a:cs typeface="Helvetica"/>
                <a:sym typeface="Helvetica"/>
              </a:defRPr>
            </a:pPr>
            <a:r>
              <a:rPr u="none"/>
              <a:t>40 minute  10-10-40</a:t>
            </a:r>
            <a:endParaRPr u="none"/>
          </a:p>
          <a:p>
            <a:pPr algn="l" defTabSz="457200">
              <a:lnSpc>
                <a:spcPts val="4200"/>
              </a:lnSpc>
              <a:defRPr b="1" sz="1800" u="sng">
                <a:uFill>
                  <a:solidFill>
                    <a:srgbClr val="000000"/>
                  </a:solidFill>
                </a:uFill>
                <a:latin typeface="Helvetica"/>
                <a:ea typeface="Helvetica"/>
                <a:cs typeface="Helvetica"/>
                <a:sym typeface="Helvetica"/>
              </a:defRPr>
            </a:pPr>
            <a:r>
              <a:rPr u="none"/>
              <a:t>LECTURE WUD 2018 BY</a:t>
            </a:r>
            <a:endParaRPr u="none"/>
          </a:p>
          <a:p>
            <a:pPr algn="l" defTabSz="457200">
              <a:lnSpc>
                <a:spcPts val="4200"/>
              </a:lnSpc>
              <a:defRPr b="1" sz="1800" u="sng">
                <a:uFill>
                  <a:solidFill>
                    <a:srgbClr val="000000"/>
                  </a:solidFill>
                </a:uFill>
                <a:latin typeface="Helvetica"/>
                <a:ea typeface="Helvetica"/>
                <a:cs typeface="Helvetica"/>
                <a:sym typeface="Helvetica"/>
              </a:defRPr>
            </a:pPr>
            <a:endParaRPr u="none"/>
          </a:p>
          <a:p>
            <a:pPr algn="l" defTabSz="457200">
              <a:lnSpc>
                <a:spcPts val="4200"/>
              </a:lnSpc>
              <a:defRPr b="1" sz="1800" u="sng">
                <a:uFill>
                  <a:solidFill>
                    <a:srgbClr val="000000"/>
                  </a:solidFill>
                </a:uFill>
                <a:latin typeface="Helvetica"/>
                <a:ea typeface="Helvetica"/>
                <a:cs typeface="Helvetica"/>
                <a:sym typeface="Helvetica"/>
              </a:defRPr>
            </a:pPr>
            <a:r>
              <a:rPr u="none"/>
              <a:t>Tom Gilb</a:t>
            </a:r>
            <a:endParaRPr u="none"/>
          </a:p>
          <a:p>
            <a:pPr algn="l" defTabSz="457200">
              <a:lnSpc>
                <a:spcPts val="4200"/>
              </a:lnSpc>
              <a:defRPr b="1" sz="1800" u="sng">
                <a:uFill>
                  <a:solidFill>
                    <a:srgbClr val="000000"/>
                  </a:solidFill>
                </a:uFill>
                <a:latin typeface="Helvetica"/>
                <a:ea typeface="Helvetica"/>
                <a:cs typeface="Helvetica"/>
                <a:sym typeface="Helvetica"/>
              </a:defRPr>
            </a:pPr>
            <a:r>
              <a:rPr>
                <a:solidFill>
                  <a:srgbClr val="000099"/>
                </a:solidFill>
                <a:hlinkClick r:id="rId2" invalidUrl="" action="" tgtFrame="" tooltip="" history="1" highlightClick="0" endSnd="0"/>
              </a:rPr>
              <a:t>tom@gilb.com</a:t>
            </a:r>
          </a:p>
          <a:p>
            <a:pPr algn="l" defTabSz="457200">
              <a:lnSpc>
                <a:spcPts val="4200"/>
              </a:lnSpc>
              <a:defRPr b="1" sz="1800" u="sng">
                <a:uFill>
                  <a:solidFill>
                    <a:srgbClr val="000000"/>
                  </a:solidFill>
                </a:uFill>
                <a:latin typeface="Helvetica"/>
                <a:ea typeface="Helvetica"/>
                <a:cs typeface="Helvetica"/>
                <a:sym typeface="Helvetica"/>
              </a:defRPr>
            </a:pPr>
          </a:p>
          <a:p>
            <a:pPr algn="l" defTabSz="457200">
              <a:lnSpc>
                <a:spcPts val="4200"/>
              </a:lnSpc>
              <a:defRPr b="1" sz="1800" u="sng">
                <a:uFill>
                  <a:solidFill>
                    <a:srgbClr val="000000"/>
                  </a:solidFill>
                </a:uFill>
                <a:latin typeface="Helvetica"/>
                <a:ea typeface="Helvetica"/>
                <a:cs typeface="Helvetica"/>
                <a:sym typeface="Helvetica"/>
              </a:defRPr>
            </a:pPr>
            <a:r>
              <a:t>Katowice, Poland</a:t>
            </a:r>
          </a:p>
        </p:txBody>
      </p:sp>
      <p:sp>
        <p:nvSpPr>
          <p:cNvPr id="202" name="Specific Practical Tactics for dealing with the Good, the Bad and the Ugly…"/>
          <p:cNvSpPr txBox="1"/>
          <p:nvPr/>
        </p:nvSpPr>
        <p:spPr>
          <a:xfrm>
            <a:off x="1295095" y="6200548"/>
            <a:ext cx="9646870" cy="2502075"/>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200">
                <a:solidFill>
                  <a:srgbClr val="FFFFFF"/>
                </a:solidFill>
                <a:latin typeface="+mn-lt"/>
                <a:ea typeface="+mn-ea"/>
                <a:cs typeface="+mn-cs"/>
                <a:sym typeface="Helvetica Neue Medium"/>
              </a:defRPr>
            </a:pPr>
            <a:r>
              <a:t>Specific Practical Tactics for dealing with the Good, the Bad and the Ugly</a:t>
            </a:r>
          </a:p>
          <a:p>
            <a:pPr algn="ctr" defTabSz="584200">
              <a:defRPr sz="2200">
                <a:solidFill>
                  <a:srgbClr val="FFFFFF"/>
                </a:solidFill>
                <a:latin typeface="+mn-lt"/>
                <a:ea typeface="+mn-ea"/>
                <a:cs typeface="+mn-cs"/>
                <a:sym typeface="Helvetica Neue Medium"/>
              </a:defRPr>
            </a:pPr>
            <a:r>
              <a:t> in Your Project Planning Environment. </a:t>
            </a:r>
          </a:p>
          <a:p>
            <a:pPr algn="ctr" defTabSz="584200">
              <a:defRPr sz="2200">
                <a:solidFill>
                  <a:srgbClr val="FFFFFF"/>
                </a:solidFill>
                <a:latin typeface="+mn-lt"/>
                <a:ea typeface="+mn-ea"/>
                <a:cs typeface="+mn-cs"/>
                <a:sym typeface="Helvetica Neue Medium"/>
              </a:defRPr>
            </a:pPr>
            <a:r>
              <a:t>With frequent reference to the User Design and UX situation.</a:t>
            </a:r>
          </a:p>
          <a:p>
            <a:pPr algn="ctr" defTabSz="584200">
              <a:defRPr sz="2200">
                <a:solidFill>
                  <a:srgbClr val="FFFFFF"/>
                </a:solidFill>
                <a:latin typeface="+mn-lt"/>
                <a:ea typeface="+mn-ea"/>
                <a:cs typeface="+mn-cs"/>
                <a:sym typeface="Helvetica Neue Medium"/>
              </a:defRPr>
            </a:pPr>
          </a:p>
          <a:p>
            <a:pPr algn="ctr" defTabSz="584200">
              <a:defRPr sz="3400">
                <a:solidFill>
                  <a:srgbClr val="FFFFFF"/>
                </a:solidFill>
                <a:latin typeface="+mn-lt"/>
                <a:ea typeface="+mn-ea"/>
                <a:cs typeface="+mn-cs"/>
                <a:sym typeface="Helvetica Neue Medium"/>
              </a:defRPr>
            </a:pPr>
            <a:r>
              <a:t>‘UX Engineering’</a:t>
            </a:r>
          </a:p>
        </p:txBody>
      </p:sp>
      <p:sp>
        <p:nvSpPr>
          <p:cNvPr id="203"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 name="this talk is at https://tinyurl.com/WUDGILB…"/>
          <p:cNvSpPr txBox="1"/>
          <p:nvPr/>
        </p:nvSpPr>
        <p:spPr>
          <a:xfrm>
            <a:off x="783700" y="130986"/>
            <a:ext cx="10807949" cy="112219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200">
                <a:solidFill>
                  <a:srgbClr val="FFFFFF"/>
                </a:solidFill>
                <a:latin typeface="+mn-lt"/>
                <a:ea typeface="+mn-ea"/>
                <a:cs typeface="+mn-cs"/>
                <a:sym typeface="Helvetica Neue Medium"/>
              </a:defRPr>
            </a:pPr>
            <a:r>
              <a:t>this talk is at </a:t>
            </a:r>
            <a:r>
              <a:rPr u="sng">
                <a:hlinkClick r:id="rId3" invalidUrl="" action="" tgtFrame="" tooltip="" history="1" highlightClick="0" endSnd="0"/>
              </a:rPr>
              <a:t>https://tinyurl.com/WUDGILB</a:t>
            </a:r>
          </a:p>
          <a:p>
            <a:pPr algn="ctr" defTabSz="584200">
              <a:defRPr sz="2200">
                <a:solidFill>
                  <a:srgbClr val="FFFFFF"/>
                </a:solidFill>
                <a:latin typeface="+mn-lt"/>
                <a:ea typeface="+mn-ea"/>
                <a:cs typeface="+mn-cs"/>
                <a:sym typeface="Helvetica Neue Medium"/>
              </a:defRPr>
            </a:pPr>
          </a:p>
          <a:p>
            <a:pPr algn="ctr" defTabSz="584200">
              <a:defRPr sz="2200">
                <a:solidFill>
                  <a:srgbClr val="FFFFFF"/>
                </a:solidFill>
                <a:latin typeface="+mn-lt"/>
                <a:ea typeface="+mn-ea"/>
                <a:cs typeface="+mn-cs"/>
                <a:sym typeface="Helvetica Neue Medium"/>
              </a:defRPr>
            </a:pPr>
            <a:r>
              <a:t>and later at http://concepts.gilb.com/file24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 www.gilb.com"/>
          <p:cNvSpPr txBox="1"/>
          <p:nvPr/>
        </p:nvSpPr>
        <p:spPr>
          <a:xfrm>
            <a:off x="4443306" y="9114112"/>
            <a:ext cx="4118188" cy="371343"/>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nchor="ctr">
            <a:spAutoFit/>
          </a:bodyPr>
          <a:lstStyle>
            <a:lvl1pPr algn="ctr" defTabSz="650240">
              <a:defRPr sz="1600">
                <a:solidFill>
                  <a:srgbClr val="888888"/>
                </a:solidFill>
                <a:latin typeface="Calibri"/>
                <a:ea typeface="Calibri"/>
                <a:cs typeface="Calibri"/>
                <a:sym typeface="Calibri"/>
              </a:defRPr>
            </a:lvl1pPr>
          </a:lstStyle>
          <a:p>
            <a:pPr/>
            <a:r>
              <a:t>© www.gilb.com</a:t>
            </a:r>
          </a:p>
        </p:txBody>
      </p:sp>
      <p:sp>
        <p:nvSpPr>
          <p:cNvPr id="307" name="Leif Nyberg: Erieye Project Manager"/>
          <p:cNvSpPr txBox="1"/>
          <p:nvPr>
            <p:ph type="title"/>
          </p:nvPr>
        </p:nvSpPr>
        <p:spPr>
          <a:xfrm>
            <a:off x="650239" y="-216747"/>
            <a:ext cx="11704322" cy="1625601"/>
          </a:xfrm>
          <a:prstGeom prst="rect">
            <a:avLst/>
          </a:prstGeom>
        </p:spPr>
        <p:txBody>
          <a:bodyPr/>
          <a:lstStyle>
            <a:lvl1pPr>
              <a:defRPr sz="5400"/>
            </a:lvl1pPr>
          </a:lstStyle>
          <a:p>
            <a:pPr/>
            <a:r>
              <a:t>Leif Nyberg: Erieye Project Manager</a:t>
            </a:r>
          </a:p>
        </p:txBody>
      </p:sp>
      <p:sp>
        <p:nvSpPr>
          <p:cNvPr id="308" name="“We have worked a lot on getting better requirements…"/>
          <p:cNvSpPr txBox="1"/>
          <p:nvPr>
            <p:ph type="body" idx="1"/>
          </p:nvPr>
        </p:nvSpPr>
        <p:spPr>
          <a:xfrm>
            <a:off x="650239" y="1408853"/>
            <a:ext cx="11704322" cy="5984247"/>
          </a:xfrm>
          <a:prstGeom prst="rect">
            <a:avLst/>
          </a:prstGeom>
        </p:spPr>
        <p:txBody>
          <a:bodyPr/>
          <a:lstStyle/>
          <a:p>
            <a:pPr lvl="1" marL="799864" indent="-369684" defTabSz="611810">
              <a:lnSpc>
                <a:spcPct val="90000"/>
              </a:lnSpc>
              <a:spcBef>
                <a:spcPts val="800"/>
              </a:spcBef>
              <a:buFont typeface="Symbol"/>
              <a:buChar char="·"/>
              <a:defRPr sz="4268"/>
            </a:pPr>
            <a:r>
              <a:t>“We have worked a lot on getting better requirements </a:t>
            </a:r>
            <a:endParaRPr sz="3298"/>
          </a:p>
          <a:p>
            <a:pPr lvl="2" marL="1156107" indent="-295748" defTabSz="611810">
              <a:lnSpc>
                <a:spcPct val="90000"/>
              </a:lnSpc>
              <a:spcBef>
                <a:spcPts val="800"/>
              </a:spcBef>
              <a:buFont typeface="Symbol"/>
              <a:buChar char="·"/>
              <a:defRPr sz="4268"/>
            </a:pPr>
            <a:r>
              <a:t>e.g. by educating the customer, educating project members etc. on how important </a:t>
            </a:r>
            <a:r>
              <a:rPr b="1"/>
              <a:t>the quality of these requirements </a:t>
            </a:r>
            <a:r>
              <a:t>are.</a:t>
            </a:r>
            <a:br/>
          </a:p>
          <a:p>
            <a:pPr lvl="2" marL="1156107" indent="-295748" defTabSz="611810">
              <a:lnSpc>
                <a:spcPct val="90000"/>
              </a:lnSpc>
              <a:spcBef>
                <a:spcPts val="800"/>
              </a:spcBef>
              <a:buFont typeface="Symbol"/>
              <a:buChar char="·"/>
              <a:defRPr sz="4268"/>
            </a:pPr>
            <a:r>
              <a:t>This has been possible to do by using results, and metrics, from </a:t>
            </a:r>
            <a:r>
              <a:rPr i="1"/>
              <a:t>earlier deliveries</a:t>
            </a:r>
            <a:r>
              <a:t>, and showing this to them”.</a:t>
            </a:r>
          </a:p>
        </p:txBody>
      </p:sp>
      <p:pic>
        <p:nvPicPr>
          <p:cNvPr id="309" name="image20.png" descr="image20.png"/>
          <p:cNvPicPr>
            <a:picLocks noChangeAspect="1"/>
          </p:cNvPicPr>
          <p:nvPr/>
        </p:nvPicPr>
        <p:blipFill>
          <a:blip r:embed="rId3">
            <a:extLst/>
          </a:blip>
          <a:stretch>
            <a:fillRect/>
          </a:stretch>
        </p:blipFill>
        <p:spPr>
          <a:xfrm>
            <a:off x="9792744" y="7633546"/>
            <a:ext cx="3212060" cy="2120058"/>
          </a:xfrm>
          <a:prstGeom prst="rect">
            <a:avLst/>
          </a:prstGeom>
          <a:ln w="12700">
            <a:miter lim="400000"/>
          </a:ln>
        </p:spPr>
      </p:pic>
      <p:pic>
        <p:nvPicPr>
          <p:cNvPr id="310" name="Picture 1.png" descr="Picture 1.png"/>
          <p:cNvPicPr>
            <a:picLocks noChangeAspect="1"/>
          </p:cNvPicPr>
          <p:nvPr/>
        </p:nvPicPr>
        <p:blipFill>
          <a:blip r:embed="rId4">
            <a:extLst/>
          </a:blip>
          <a:stretch>
            <a:fillRect/>
          </a:stretch>
        </p:blipFill>
        <p:spPr>
          <a:xfrm>
            <a:off x="4443306" y="7694507"/>
            <a:ext cx="2943775" cy="1571219"/>
          </a:xfrm>
          <a:prstGeom prst="rect">
            <a:avLst/>
          </a:prstGeom>
          <a:ln w="12700">
            <a:miter lim="400000"/>
          </a:ln>
        </p:spPr>
      </p:pic>
      <p:pic>
        <p:nvPicPr>
          <p:cNvPr id="311" name="image21.png" descr="image21.png"/>
          <p:cNvPicPr>
            <a:picLocks noChangeAspect="1"/>
          </p:cNvPicPr>
          <p:nvPr/>
        </p:nvPicPr>
        <p:blipFill>
          <a:blip r:embed="rId5">
            <a:extLst/>
          </a:blip>
          <a:stretch>
            <a:fillRect/>
          </a:stretch>
        </p:blipFill>
        <p:spPr>
          <a:xfrm>
            <a:off x="108373" y="7261013"/>
            <a:ext cx="3159685" cy="2221654"/>
          </a:xfrm>
          <a:prstGeom prst="rect">
            <a:avLst/>
          </a:prstGeom>
          <a:ln w="12700">
            <a:miter lim="400000"/>
          </a:ln>
        </p:spPr>
      </p:pic>
      <p:sp>
        <p:nvSpPr>
          <p:cNvPr id="312" name="November 2, 2014"/>
          <p:cNvSpPr txBox="1"/>
          <p:nvPr/>
        </p:nvSpPr>
        <p:spPr>
          <a:xfrm>
            <a:off x="650239" y="9114112"/>
            <a:ext cx="3034455" cy="371343"/>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nchor="ctr">
            <a:spAutoFit/>
          </a:bodyPr>
          <a:lstStyle>
            <a:lvl1pPr defTabSz="650240">
              <a:defRPr sz="1600">
                <a:solidFill>
                  <a:srgbClr val="888888"/>
                </a:solidFill>
                <a:latin typeface="Calibri"/>
                <a:ea typeface="Calibri"/>
                <a:cs typeface="Calibri"/>
                <a:sym typeface="Calibri"/>
              </a:defRPr>
            </a:lvl1pPr>
          </a:lstStyle>
          <a:p>
            <a:pPr/>
            <a:r>
              <a:t>2017</a:t>
            </a:r>
          </a:p>
        </p:txBody>
      </p:sp>
      <p:sp>
        <p:nvSpPr>
          <p:cNvPr id="313" name="Slide Number"/>
          <p:cNvSpPr txBox="1"/>
          <p:nvPr>
            <p:ph type="sldNum" sz="quarter" idx="2"/>
          </p:nvPr>
        </p:nvSpPr>
        <p:spPr>
          <a:xfrm>
            <a:off x="12105253" y="9114112"/>
            <a:ext cx="249304" cy="371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 www.gilb.com"/>
          <p:cNvSpPr txBox="1"/>
          <p:nvPr/>
        </p:nvSpPr>
        <p:spPr>
          <a:xfrm>
            <a:off x="8886613" y="9158139"/>
            <a:ext cx="4118187"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ctr" defTabSz="650240">
              <a:defRPr sz="1600">
                <a:solidFill>
                  <a:srgbClr val="888888"/>
                </a:solidFill>
                <a:latin typeface="Calibri"/>
                <a:ea typeface="Calibri"/>
                <a:cs typeface="Calibri"/>
                <a:sym typeface="Calibri"/>
              </a:defRPr>
            </a:lvl1pPr>
          </a:lstStyle>
          <a:p>
            <a:pPr/>
            <a:r>
              <a:t>© www.gilb.com</a:t>
            </a:r>
          </a:p>
        </p:txBody>
      </p:sp>
      <p:sp>
        <p:nvSpPr>
          <p:cNvPr id="318" name="Shape"/>
          <p:cNvSpPr/>
          <p:nvPr/>
        </p:nvSpPr>
        <p:spPr>
          <a:xfrm>
            <a:off x="10744763" y="1566897"/>
            <a:ext cx="1718171" cy="817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9450"/>
                </a:lnTo>
                <a:cubicBezTo>
                  <a:pt x="0" y="4231"/>
                  <a:pt x="2013" y="0"/>
                  <a:pt x="4495" y="0"/>
                </a:cubicBezTo>
                <a:lnTo>
                  <a:pt x="15820" y="0"/>
                </a:lnTo>
                <a:cubicBezTo>
                  <a:pt x="18303" y="0"/>
                  <a:pt x="20316" y="4231"/>
                  <a:pt x="20316" y="9450"/>
                </a:cubicBezTo>
                <a:lnTo>
                  <a:pt x="20316" y="10800"/>
                </a:lnTo>
                <a:lnTo>
                  <a:pt x="21600" y="10800"/>
                </a:lnTo>
                <a:lnTo>
                  <a:pt x="19031" y="16200"/>
                </a:lnTo>
                <a:lnTo>
                  <a:pt x="16463" y="10800"/>
                </a:lnTo>
                <a:lnTo>
                  <a:pt x="17747" y="10800"/>
                </a:lnTo>
                <a:lnTo>
                  <a:pt x="17747" y="9450"/>
                </a:lnTo>
                <a:cubicBezTo>
                  <a:pt x="17747" y="7213"/>
                  <a:pt x="16884" y="5400"/>
                  <a:pt x="15820" y="5400"/>
                </a:cubicBezTo>
                <a:lnTo>
                  <a:pt x="4495" y="5400"/>
                </a:lnTo>
                <a:cubicBezTo>
                  <a:pt x="3431" y="5400"/>
                  <a:pt x="2569" y="7213"/>
                  <a:pt x="2569" y="9450"/>
                </a:cubicBezTo>
                <a:lnTo>
                  <a:pt x="2569" y="21600"/>
                </a:lnTo>
                <a:close/>
              </a:path>
            </a:pathLst>
          </a:custGeom>
          <a:gradFill>
            <a:gsLst>
              <a:gs pos="0">
                <a:srgbClr val="3F80CE"/>
              </a:gs>
              <a:gs pos="100000">
                <a:srgbClr val="A2C3FF"/>
              </a:gs>
            </a:gsLst>
            <a:lin ang="16200000"/>
          </a:gradFill>
          <a:ln w="12700">
            <a:solidFill>
              <a:srgbClr val="4A7EBB"/>
            </a:solidFill>
          </a:ln>
          <a:effectLst>
            <a:outerShdw sx="100000" sy="100000" kx="0" ky="0" algn="b" rotWithShape="0" blurRad="50800" dist="25400" dir="5400000">
              <a:srgbClr val="000000">
                <a:alpha val="35000"/>
              </a:srgbClr>
            </a:outerShdw>
          </a:effectLst>
        </p:spPr>
        <p:txBody>
          <a:bodyPr lIns="65023" tIns="65023" rIns="65023" bIns="65023" anchor="ctr"/>
          <a:lstStyle/>
          <a:p>
            <a:pPr algn="ctr" defTabSz="650240">
              <a:defRPr sz="2400">
                <a:latin typeface="Calibri"/>
                <a:ea typeface="Calibri"/>
                <a:cs typeface="Calibri"/>
                <a:sym typeface="Calibri"/>
              </a:defRPr>
            </a:pPr>
          </a:p>
        </p:txBody>
      </p:sp>
      <p:sp>
        <p:nvSpPr>
          <p:cNvPr id="319" name="Rea User Result Improvements in 3 months…"/>
          <p:cNvSpPr txBox="1"/>
          <p:nvPr>
            <p:ph type="title"/>
          </p:nvPr>
        </p:nvSpPr>
        <p:spPr>
          <a:xfrm>
            <a:off x="325119" y="266417"/>
            <a:ext cx="12480997" cy="1300481"/>
          </a:xfrm>
          <a:prstGeom prst="rect">
            <a:avLst/>
          </a:prstGeom>
        </p:spPr>
        <p:txBody>
          <a:bodyPr/>
          <a:lstStyle/>
          <a:p>
            <a:pPr defTabSz="572211">
              <a:defRPr sz="3872"/>
            </a:pPr>
            <a:r>
              <a:t>Rea User Result Improvements in 3 months</a:t>
            </a:r>
          </a:p>
          <a:p>
            <a:pPr defTabSz="572211">
              <a:defRPr sz="3872"/>
            </a:pPr>
            <a:r>
              <a:t>“Confirmit’ Case Oslo</a:t>
            </a:r>
          </a:p>
        </p:txBody>
      </p:sp>
      <p:sp>
        <p:nvSpPr>
          <p:cNvPr id="320" name="Only highlights of the 25 quality requirement impacts are listed here"/>
          <p:cNvSpPr txBox="1"/>
          <p:nvPr>
            <p:ph type="body" idx="1"/>
          </p:nvPr>
        </p:nvSpPr>
        <p:spPr>
          <a:xfrm>
            <a:off x="866986" y="1733973"/>
            <a:ext cx="11471771" cy="7044268"/>
          </a:xfrm>
          <a:prstGeom prst="rect">
            <a:avLst/>
          </a:prstGeom>
        </p:spPr>
        <p:txBody>
          <a:bodyPr/>
          <a:lstStyle/>
          <a:p>
            <a:pPr marL="480059" indent="-480059">
              <a:spcBef>
                <a:spcPts val="600"/>
              </a:spcBef>
              <a:defRPr sz="2800"/>
            </a:pPr>
            <a:r>
              <a:t>Only </a:t>
            </a:r>
            <a:r>
              <a:rPr i="1"/>
              <a:t>highlights </a:t>
            </a:r>
            <a:r>
              <a:t>of the 25 quality requirement impacts are listed here</a:t>
            </a:r>
          </a:p>
        </p:txBody>
      </p:sp>
      <p:pic>
        <p:nvPicPr>
          <p:cNvPr id="321" name="image32.pdf" descr="image32.pdf"/>
          <p:cNvPicPr>
            <a:picLocks noChangeAspect="1"/>
          </p:cNvPicPr>
          <p:nvPr/>
        </p:nvPicPr>
        <p:blipFill>
          <a:blip r:embed="rId2">
            <a:extLst/>
          </a:blip>
          <a:stretch>
            <a:fillRect/>
          </a:stretch>
        </p:blipFill>
        <p:spPr>
          <a:xfrm>
            <a:off x="1431430" y="2623537"/>
            <a:ext cx="11979771" cy="5940215"/>
          </a:xfrm>
          <a:prstGeom prst="rect">
            <a:avLst/>
          </a:prstGeom>
          <a:ln w="12700">
            <a:miter lim="400000"/>
          </a:ln>
        </p:spPr>
      </p:pic>
      <p:pic>
        <p:nvPicPr>
          <p:cNvPr id="322" name="image33.pdf" descr="image33.pdf"/>
          <p:cNvPicPr>
            <a:picLocks noChangeAspect="1"/>
          </p:cNvPicPr>
          <p:nvPr/>
        </p:nvPicPr>
        <p:blipFill>
          <a:blip r:embed="rId3">
            <a:extLst/>
          </a:blip>
          <a:stretch>
            <a:fillRect/>
          </a:stretch>
        </p:blipFill>
        <p:spPr>
          <a:xfrm>
            <a:off x="10205155" y="7489049"/>
            <a:ext cx="2799645" cy="2149406"/>
          </a:xfrm>
          <a:prstGeom prst="rect">
            <a:avLst/>
          </a:prstGeom>
          <a:ln w="12700">
            <a:miter lim="400000"/>
          </a:ln>
        </p:spPr>
      </p:pic>
      <p:sp>
        <p:nvSpPr>
          <p:cNvPr id="3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evice Interoperability…"/>
          <p:cNvSpPr txBox="1"/>
          <p:nvPr>
            <p:ph type="title"/>
          </p:nvPr>
        </p:nvSpPr>
        <p:spPr>
          <a:xfrm>
            <a:off x="1452737" y="322492"/>
            <a:ext cx="10464801" cy="2117501"/>
          </a:xfrm>
          <a:prstGeom prst="rect">
            <a:avLst/>
          </a:prstGeom>
        </p:spPr>
        <p:txBody>
          <a:bodyPr/>
          <a:lstStyle/>
          <a:p>
            <a:pPr defTabSz="315468">
              <a:defRPr sz="4320"/>
            </a:pPr>
            <a:r>
              <a:t>Device Interoperability </a:t>
            </a:r>
          </a:p>
          <a:p>
            <a:pPr defTabSz="315468">
              <a:defRPr sz="4320"/>
            </a:pPr>
            <a:r>
              <a:t>decomposed into 10 Sub-qualities</a:t>
            </a:r>
          </a:p>
          <a:p>
            <a:pPr defTabSz="315468">
              <a:defRPr sz="4320"/>
            </a:pPr>
            <a:r>
              <a:t>London 2016 Client Exercise</a:t>
            </a:r>
          </a:p>
        </p:txBody>
      </p:sp>
      <p:grpSp>
        <p:nvGrpSpPr>
          <p:cNvPr id="328" name="Group"/>
          <p:cNvGrpSpPr/>
          <p:nvPr/>
        </p:nvGrpSpPr>
        <p:grpSpPr>
          <a:xfrm>
            <a:off x="168657" y="2299695"/>
            <a:ext cx="13431120" cy="4101105"/>
            <a:chOff x="0" y="0"/>
            <a:chExt cx="13431118" cy="4101104"/>
          </a:xfrm>
        </p:grpSpPr>
        <p:pic>
          <p:nvPicPr>
            <p:cNvPr id="326" name="Device Interop DIAGRAM w decomposition.png" descr="Device Interop DIAGRAM w decomposition.png"/>
            <p:cNvPicPr>
              <a:picLocks noChangeAspect="1"/>
            </p:cNvPicPr>
            <p:nvPr/>
          </p:nvPicPr>
          <p:blipFill>
            <a:blip r:embed="rId3">
              <a:extLst/>
            </a:blip>
            <a:stretch>
              <a:fillRect/>
            </a:stretch>
          </p:blipFill>
          <p:spPr>
            <a:xfrm>
              <a:off x="0" y="0"/>
              <a:ext cx="13431119" cy="4101105"/>
            </a:xfrm>
            <a:prstGeom prst="rect">
              <a:avLst/>
            </a:prstGeom>
            <a:ln w="12700" cap="flat">
              <a:noFill/>
              <a:miter lim="400000"/>
            </a:ln>
            <a:effectLst/>
          </p:spPr>
        </p:pic>
        <p:sp>
          <p:nvSpPr>
            <p:cNvPr id="327" name="Rectangle"/>
            <p:cNvSpPr/>
            <p:nvPr/>
          </p:nvSpPr>
          <p:spPr>
            <a:xfrm>
              <a:off x="683616" y="480205"/>
              <a:ext cx="3956891" cy="127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mn-lt"/>
                  <a:ea typeface="+mn-ea"/>
                  <a:cs typeface="+mn-cs"/>
                  <a:sym typeface="Helvetica Neue Medium"/>
                </a:defRPr>
              </a:pPr>
            </a:p>
          </p:txBody>
        </p:sp>
      </p:grpSp>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Next slide…"/>
          <p:cNvSpPr/>
          <p:nvPr/>
        </p:nvSpPr>
        <p:spPr>
          <a:xfrm>
            <a:off x="10165580" y="2994123"/>
            <a:ext cx="2399225" cy="1276593"/>
          </a:xfrm>
          <a:prstGeom prst="wedgeEllipseCallout">
            <a:avLst>
              <a:gd name="adj1" fmla="val -49385"/>
              <a:gd name="adj2" fmla="val 68505"/>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2200">
                <a:solidFill>
                  <a:srgbClr val="FFFFFF"/>
                </a:solidFill>
                <a:latin typeface="+mn-lt"/>
                <a:ea typeface="+mn-ea"/>
                <a:cs typeface="+mn-cs"/>
                <a:sym typeface="Helvetica Neue Medium"/>
              </a:defRPr>
            </a:pPr>
            <a:r>
              <a:t>Next slide</a:t>
            </a:r>
          </a:p>
          <a:p>
            <a:pPr algn="ctr" defTabSz="584200">
              <a:defRPr sz="2200">
                <a:solidFill>
                  <a:srgbClr val="FFFFFF"/>
                </a:solidFill>
                <a:latin typeface="+mn-lt"/>
                <a:ea typeface="+mn-ea"/>
                <a:cs typeface="+mn-cs"/>
                <a:sym typeface="Helvetica Neue Medium"/>
              </a:defRPr>
            </a:pPr>
            <a:r>
              <a:t>detail</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Body"/>
          <p:cNvSpPr txBox="1"/>
          <p:nvPr>
            <p:ph type="body" sz="quarter" idx="1"/>
          </p:nvPr>
        </p:nvSpPr>
        <p:spPr>
          <a:prstGeom prst="rect">
            <a:avLst/>
          </a:prstGeom>
        </p:spPr>
        <p:txBody>
          <a:bodyPr/>
          <a:lstStyle/>
          <a:p>
            <a:pPr/>
          </a:p>
        </p:txBody>
      </p:sp>
      <p:pic>
        <p:nvPicPr>
          <p:cNvPr id="335" name="Info Capability with Scale detail 6 parameters.png" descr="Info Capability with Scale detail 6 parameters.png"/>
          <p:cNvPicPr>
            <a:picLocks noChangeAspect="1"/>
          </p:cNvPicPr>
          <p:nvPr/>
        </p:nvPicPr>
        <p:blipFill>
          <a:blip r:embed="rId3">
            <a:extLst/>
          </a:blip>
          <a:stretch>
            <a:fillRect/>
          </a:stretch>
        </p:blipFill>
        <p:spPr>
          <a:xfrm>
            <a:off x="20304" y="-59322"/>
            <a:ext cx="15270661" cy="9872244"/>
          </a:xfrm>
          <a:prstGeom prst="rect">
            <a:avLst/>
          </a:prstGeom>
          <a:ln w="12700">
            <a:miter lim="400000"/>
          </a:ln>
        </p:spPr>
      </p:pic>
      <p:sp>
        <p:nvSpPr>
          <p:cNvPr id="336" name="‘Info Capability’…"/>
          <p:cNvSpPr txBox="1"/>
          <p:nvPr>
            <p:ph type="title"/>
          </p:nvPr>
        </p:nvSpPr>
        <p:spPr>
          <a:xfrm>
            <a:off x="3219198" y="-83592"/>
            <a:ext cx="10464801" cy="1422401"/>
          </a:xfrm>
          <a:prstGeom prst="rect">
            <a:avLst/>
          </a:prstGeom>
        </p:spPr>
        <p:txBody>
          <a:bodyPr/>
          <a:lstStyle/>
          <a:p>
            <a:pPr defTabSz="315468">
              <a:defRPr sz="4320"/>
            </a:pPr>
            <a:r>
              <a:t>‘Info Capability’</a:t>
            </a:r>
          </a:p>
          <a:p>
            <a:pPr defTabSz="315468">
              <a:defRPr sz="4320"/>
            </a:pPr>
            <a:r>
              <a:t>With very advanced Scale Definition</a:t>
            </a: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2. No Cure, No Pay Contracting."/>
          <p:cNvSpPr txBox="1"/>
          <p:nvPr>
            <p:ph type="title"/>
          </p:nvPr>
        </p:nvSpPr>
        <p:spPr>
          <a:prstGeom prst="rect">
            <a:avLst/>
          </a:prstGeom>
        </p:spPr>
        <p:txBody>
          <a:bodyPr/>
          <a:lstStyle>
            <a:lvl1pPr defTabSz="484886">
              <a:defRPr sz="6640"/>
            </a:lvl1pPr>
          </a:lstStyle>
          <a:p>
            <a:pPr/>
            <a:r>
              <a:t>2. No Cure, No Pay Contracting.  </a:t>
            </a:r>
          </a:p>
        </p:txBody>
      </p:sp>
      <p:sp>
        <p:nvSpPr>
          <p:cNvPr id="342" name="This is part of ‘keeping focus on Critical Values’…"/>
          <p:cNvSpPr txBox="1"/>
          <p:nvPr>
            <p:ph type="body" sz="half" idx="1"/>
          </p:nvPr>
        </p:nvSpPr>
        <p:spPr>
          <a:prstGeom prst="rect">
            <a:avLst/>
          </a:prstGeom>
        </p:spPr>
        <p:txBody>
          <a:bodyPr/>
          <a:lstStyle/>
          <a:p>
            <a:pPr marL="246888" indent="-246888" defTabSz="420624">
              <a:spcBef>
                <a:spcPts val="2300"/>
              </a:spcBef>
              <a:defRPr sz="2016"/>
            </a:pPr>
            <a:r>
              <a:t>This is part of ‘keeping focus on Critical Values’</a:t>
            </a:r>
          </a:p>
          <a:p>
            <a:pPr marL="246888" indent="-246888" defTabSz="420624">
              <a:spcBef>
                <a:spcPts val="2300"/>
              </a:spcBef>
              <a:defRPr sz="2016"/>
            </a:pPr>
            <a:r>
              <a:t>Write contracts with bonus, or all payment dependent of the Value Results</a:t>
            </a:r>
          </a:p>
          <a:p>
            <a:pPr marL="246888" indent="-246888" defTabSz="420624">
              <a:spcBef>
                <a:spcPts val="2300"/>
              </a:spcBef>
              <a:defRPr sz="2016"/>
            </a:pPr>
            <a:r>
              <a:t>100% of payment if 100% of Goal for Value delivered within deadline</a:t>
            </a:r>
          </a:p>
          <a:p>
            <a:pPr marL="246888" indent="-246888" defTabSz="420624">
              <a:spcBef>
                <a:spcPts val="2300"/>
              </a:spcBef>
              <a:defRPr sz="2016"/>
            </a:pPr>
            <a:r>
              <a:t>This tactic removes quite a few </a:t>
            </a:r>
            <a:r>
              <a:rPr b="1"/>
              <a:t>unknowns</a:t>
            </a:r>
            <a:r>
              <a:t>, in favour of the critical high level result</a:t>
            </a:r>
          </a:p>
          <a:p>
            <a:pPr lvl="1" marL="493776" indent="-246888" defTabSz="420624">
              <a:spcBef>
                <a:spcPts val="2300"/>
              </a:spcBef>
              <a:defRPr sz="2016"/>
            </a:pPr>
            <a:r>
              <a:t>costs (money, human resources, and time)</a:t>
            </a:r>
          </a:p>
          <a:p>
            <a:pPr lvl="1" marL="493776" indent="-246888" defTabSz="420624">
              <a:spcBef>
                <a:spcPts val="2300"/>
              </a:spcBef>
              <a:defRPr sz="2016"/>
            </a:pPr>
            <a:r>
              <a:t>probability of meeting your goal</a:t>
            </a:r>
          </a:p>
          <a:p>
            <a:pPr marL="246888" indent="-246888" defTabSz="420624">
              <a:spcBef>
                <a:spcPts val="2300"/>
              </a:spcBef>
              <a:defRPr sz="2016"/>
            </a:pPr>
            <a:r>
              <a:t>This motivates the professional contractor to identify and remove many </a:t>
            </a:r>
            <a:r>
              <a:rPr b="1"/>
              <a:t>unknowns</a:t>
            </a:r>
            <a:r>
              <a:t> in order to get paid.</a:t>
            </a:r>
          </a:p>
        </p:txBody>
      </p:sp>
      <p:pic>
        <p:nvPicPr>
          <p:cNvPr id="343" name="needs-1080x1081.jpg" descr="needs-1080x1081.jpg"/>
          <p:cNvPicPr>
            <a:picLocks noChangeAspect="1"/>
          </p:cNvPicPr>
          <p:nvPr/>
        </p:nvPicPr>
        <p:blipFill>
          <a:blip r:embed="rId3">
            <a:extLst/>
          </a:blip>
          <a:stretch>
            <a:fillRect/>
          </a:stretch>
        </p:blipFill>
        <p:spPr>
          <a:xfrm>
            <a:off x="7131995" y="2461412"/>
            <a:ext cx="5635834" cy="5641052"/>
          </a:xfrm>
          <a:prstGeom prst="rect">
            <a:avLst/>
          </a:prstGeom>
          <a:ln w="12700">
            <a:miter lim="400000"/>
          </a:ln>
        </p:spPr>
      </p:pic>
      <p:sp>
        <p:nvSpPr>
          <p:cNvPr id="344" name="https://jeffreykranz.com/contractor-vs-employee/"/>
          <p:cNvSpPr txBox="1"/>
          <p:nvPr/>
        </p:nvSpPr>
        <p:spPr>
          <a:xfrm>
            <a:off x="8863823" y="8513672"/>
            <a:ext cx="336396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https://jeffreykranz.com/contractor-vs-employee/</a:t>
            </a:r>
          </a:p>
        </p:txBody>
      </p:sp>
      <p:sp>
        <p:nvSpPr>
          <p:cNvPr id="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Tom@Gilb.com"/>
          <p:cNvSpPr/>
          <p:nvPr/>
        </p:nvSpPr>
        <p:spPr>
          <a:xfrm>
            <a:off x="4443306" y="9108327"/>
            <a:ext cx="4118188" cy="38292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ctr" defTabSz="650240">
              <a:defRPr sz="1600">
                <a:solidFill>
                  <a:srgbClr val="888888"/>
                </a:solidFill>
                <a:latin typeface="Trebuchet MS"/>
                <a:ea typeface="Trebuchet MS"/>
                <a:cs typeface="Trebuchet MS"/>
                <a:sym typeface="Trebuchet MS"/>
              </a:defRPr>
            </a:lvl1pPr>
          </a:lstStyle>
          <a:p>
            <a:pPr/>
            <a:r>
              <a:t>Tom@Gilb.com</a:t>
            </a:r>
          </a:p>
        </p:txBody>
      </p:sp>
      <p:sp>
        <p:nvSpPr>
          <p:cNvPr id="350" name="SOTO Specification (from contract template) short-term Statements Of Target Outcomes"/>
          <p:cNvSpPr txBox="1"/>
          <p:nvPr>
            <p:ph type="title"/>
          </p:nvPr>
        </p:nvSpPr>
        <p:spPr>
          <a:xfrm>
            <a:off x="650239" y="172639"/>
            <a:ext cx="11704322" cy="1625601"/>
          </a:xfrm>
          <a:prstGeom prst="rect">
            <a:avLst/>
          </a:prstGeom>
        </p:spPr>
        <p:txBody>
          <a:bodyPr/>
          <a:lstStyle/>
          <a:p>
            <a:pPr defTabSz="539699">
              <a:defRPr sz="3652"/>
            </a:pPr>
            <a:r>
              <a:t>SOTO Specification</a:t>
            </a:r>
            <a:br/>
            <a:r>
              <a:t>(from contract template)</a:t>
            </a:r>
            <a:br/>
            <a:r>
              <a:rPr sz="2822"/>
              <a:t>short-term Statements Of Target Outcomes </a:t>
            </a:r>
          </a:p>
        </p:txBody>
      </p:sp>
      <p:pic>
        <p:nvPicPr>
          <p:cNvPr id="351" name="image4.png" descr="image4.png"/>
          <p:cNvPicPr>
            <a:picLocks noChangeAspect="1"/>
          </p:cNvPicPr>
          <p:nvPr/>
        </p:nvPicPr>
        <p:blipFill>
          <a:blip r:embed="rId3">
            <a:extLst/>
          </a:blip>
          <a:stretch>
            <a:fillRect/>
          </a:stretch>
        </p:blipFill>
        <p:spPr>
          <a:xfrm>
            <a:off x="1137430" y="2016196"/>
            <a:ext cx="10853098" cy="7023947"/>
          </a:xfrm>
          <a:prstGeom prst="rect">
            <a:avLst/>
          </a:prstGeom>
          <a:ln w="12700">
            <a:miter lim="400000"/>
          </a:ln>
        </p:spPr>
      </p:pic>
      <p:sp>
        <p:nvSpPr>
          <p:cNvPr id="352" name="26 May 2015"/>
          <p:cNvSpPr/>
          <p:nvPr/>
        </p:nvSpPr>
        <p:spPr>
          <a:xfrm>
            <a:off x="650239" y="9108327"/>
            <a:ext cx="3034455" cy="38292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Trebuchet MS"/>
                <a:ea typeface="Trebuchet MS"/>
                <a:cs typeface="Trebuchet MS"/>
                <a:sym typeface="Trebuchet MS"/>
              </a:defRPr>
            </a:lvl1pPr>
          </a:lstStyle>
          <a:p>
            <a:pPr/>
            <a:r>
              <a:t>26 May 2015</a:t>
            </a:r>
          </a:p>
        </p:txBody>
      </p:sp>
      <p:sp>
        <p:nvSpPr>
          <p:cNvPr id="353" name="Slide Number"/>
          <p:cNvSpPr txBox="1"/>
          <p:nvPr>
            <p:ph type="sldNum" sz="quarter" idx="2"/>
          </p:nvPr>
        </p:nvSpPr>
        <p:spPr>
          <a:xfrm>
            <a:off x="11998689" y="9108327"/>
            <a:ext cx="355871" cy="38292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4" name="Productivity, Overhead Savings"/>
          <p:cNvSpPr txBox="1"/>
          <p:nvPr/>
        </p:nvSpPr>
        <p:spPr>
          <a:xfrm>
            <a:off x="6122763" y="3711700"/>
            <a:ext cx="487261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lvl1pPr>
          </a:lstStyle>
          <a:p>
            <a:pPr>
              <a:defRPr b="0" sz="1200"/>
            </a:pPr>
            <a:r>
              <a:rPr b="1" sz="2500"/>
              <a:t>Productivity, Overhead Savings</a:t>
            </a:r>
          </a:p>
        </p:txBody>
      </p:sp>
      <p:sp>
        <p:nvSpPr>
          <p:cNvPr id="355" name="Rectangle"/>
          <p:cNvSpPr/>
          <p:nvPr/>
        </p:nvSpPr>
        <p:spPr>
          <a:xfrm>
            <a:off x="5593373" y="4241800"/>
            <a:ext cx="6119759" cy="933713"/>
          </a:xfrm>
          <a:prstGeom prst="rect">
            <a:avLst/>
          </a:prstGeom>
          <a:solidFill>
            <a:srgbClr val="FFFFFF"/>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356" name="Overhead Savings  50% per year"/>
          <p:cNvSpPr txBox="1"/>
          <p:nvPr/>
        </p:nvSpPr>
        <p:spPr>
          <a:xfrm>
            <a:off x="5826737" y="4796797"/>
            <a:ext cx="4781805" cy="498423"/>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600">
                <a:solidFill>
                  <a:srgbClr val="FFFFFF"/>
                </a:solidFill>
                <a:latin typeface="+mn-lt"/>
                <a:ea typeface="+mn-ea"/>
                <a:cs typeface="+mn-cs"/>
                <a:sym typeface="Helvetica Neue Medium"/>
              </a:defRPr>
            </a:pPr>
            <a:r>
              <a:t>Overhead </a:t>
            </a:r>
            <a:r>
              <a:rPr b="1" sz="2300">
                <a:latin typeface="Helvetica Neue"/>
                <a:ea typeface="Helvetica Neue"/>
                <a:cs typeface="Helvetica Neue"/>
                <a:sym typeface="Helvetica Neue"/>
              </a:rPr>
              <a:t>Savings  50% per year</a:t>
            </a:r>
          </a:p>
        </p:txBody>
      </p:sp>
      <p:sp>
        <p:nvSpPr>
          <p:cNvPr id="357" name="Productivity Up 200% within 2 years"/>
          <p:cNvSpPr txBox="1"/>
          <p:nvPr/>
        </p:nvSpPr>
        <p:spPr>
          <a:xfrm>
            <a:off x="5825962" y="4251951"/>
            <a:ext cx="4783355" cy="4363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a:solidFill>
                  <a:srgbClr val="FFFFFF"/>
                </a:solidFill>
                <a:latin typeface="+mn-lt"/>
                <a:ea typeface="+mn-ea"/>
                <a:cs typeface="+mn-cs"/>
                <a:sym typeface="Helvetica Neue Medium"/>
              </a:defRPr>
            </a:lvl1pPr>
          </a:lstStyle>
          <a:p>
            <a:pPr/>
            <a:r>
              <a:t>Productivity Up 200% within 2 years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image5.png" descr="image5.png"/>
          <p:cNvPicPr>
            <a:picLocks noChangeAspect="1"/>
          </p:cNvPicPr>
          <p:nvPr/>
        </p:nvPicPr>
        <p:blipFill>
          <a:blip r:embed="rId3">
            <a:extLst/>
          </a:blip>
          <a:srcRect l="5012" t="0" r="3475" b="6880"/>
          <a:stretch>
            <a:fillRect/>
          </a:stretch>
        </p:blipFill>
        <p:spPr>
          <a:xfrm>
            <a:off x="451592" y="938348"/>
            <a:ext cx="12553209" cy="7920244"/>
          </a:xfrm>
          <a:prstGeom prst="rect">
            <a:avLst/>
          </a:prstGeom>
          <a:ln w="12700">
            <a:miter lim="400000"/>
          </a:ln>
        </p:spPr>
      </p:pic>
      <p:sp>
        <p:nvSpPr>
          <p:cNvPr id="362" name="Slide Number"/>
          <p:cNvSpPr txBox="1"/>
          <p:nvPr>
            <p:ph type="sldNum" sz="quarter" idx="2"/>
          </p:nvPr>
        </p:nvSpPr>
        <p:spPr>
          <a:xfrm>
            <a:off x="11998689" y="9108327"/>
            <a:ext cx="355871" cy="38292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3" name="Specification of Measurement Process…"/>
          <p:cNvSpPr txBox="1"/>
          <p:nvPr>
            <p:ph type="title"/>
          </p:nvPr>
        </p:nvSpPr>
        <p:spPr>
          <a:xfrm>
            <a:off x="628354" y="86033"/>
            <a:ext cx="12199632" cy="1518681"/>
          </a:xfrm>
          <a:prstGeom prst="rect">
            <a:avLst/>
          </a:prstGeom>
        </p:spPr>
        <p:txBody>
          <a:bodyPr/>
          <a:lstStyle/>
          <a:p>
            <a:pPr defTabSz="461670">
              <a:defRPr b="1" sz="3124"/>
            </a:pPr>
            <a:r>
              <a:t>Specification of Measurement Process </a:t>
            </a:r>
          </a:p>
          <a:p>
            <a:pPr defTabSz="461670">
              <a:defRPr b="1" sz="3124"/>
            </a:pPr>
            <a:r>
              <a:t>and Economic Value for  reaching Value Level</a:t>
            </a:r>
            <a:b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3. Evolutionary Feedback and Rapid Lean Learning"/>
          <p:cNvSpPr txBox="1"/>
          <p:nvPr>
            <p:ph type="title"/>
          </p:nvPr>
        </p:nvSpPr>
        <p:spPr>
          <a:prstGeom prst="rect">
            <a:avLst/>
          </a:prstGeom>
        </p:spPr>
        <p:txBody>
          <a:bodyPr/>
          <a:lstStyle>
            <a:lvl1pPr defTabSz="484886">
              <a:defRPr sz="6640"/>
            </a:lvl1pPr>
          </a:lstStyle>
          <a:p>
            <a:pPr/>
            <a:r>
              <a:t>3. Evolutionary Feedback and Rapid Lean Learning</a:t>
            </a:r>
          </a:p>
        </p:txBody>
      </p:sp>
      <p:sp>
        <p:nvSpPr>
          <p:cNvPr id="368" name="The ‘unknown’ about how stakeholders react to any increment of design, can be resolved by measuring that increment immediately (same week, before release)…"/>
          <p:cNvSpPr txBox="1"/>
          <p:nvPr>
            <p:ph type="body" sz="half" idx="1"/>
          </p:nvPr>
        </p:nvSpPr>
        <p:spPr>
          <a:prstGeom prst="rect">
            <a:avLst/>
          </a:prstGeom>
        </p:spPr>
        <p:txBody>
          <a:bodyPr/>
          <a:lstStyle/>
          <a:p>
            <a:pPr marL="216027" indent="-216027" defTabSz="368045">
              <a:spcBef>
                <a:spcPts val="2000"/>
              </a:spcBef>
              <a:defRPr sz="1764"/>
            </a:pPr>
            <a:r>
              <a:t>The ‘</a:t>
            </a:r>
            <a:r>
              <a:rPr u="sng"/>
              <a:t>unknown</a:t>
            </a:r>
            <a:r>
              <a:t>’ about </a:t>
            </a:r>
            <a:r>
              <a:rPr b="1"/>
              <a:t>how stakeholders react to any increment of design</a:t>
            </a:r>
            <a:r>
              <a:t>, can be resolved by </a:t>
            </a:r>
            <a:r>
              <a:rPr i="1"/>
              <a:t>measuring</a:t>
            </a:r>
            <a:r>
              <a:t> that increment </a:t>
            </a:r>
            <a:r>
              <a:rPr i="1"/>
              <a:t>immediately</a:t>
            </a:r>
            <a:r>
              <a:t> (same week, before release)</a:t>
            </a:r>
          </a:p>
          <a:p>
            <a:pPr marL="216027" indent="-216027" defTabSz="368045">
              <a:spcBef>
                <a:spcPts val="2000"/>
              </a:spcBef>
              <a:defRPr sz="1764"/>
            </a:pPr>
            <a:r>
              <a:t>There is plenty of time to ‘Learn’ (that </a:t>
            </a:r>
            <a:r>
              <a:rPr i="1"/>
              <a:t>‘this does not work’</a:t>
            </a:r>
            <a:r>
              <a:t>) and to find something better that does work measurably</a:t>
            </a:r>
          </a:p>
          <a:p>
            <a:pPr marL="216027" indent="-216027" defTabSz="368045">
              <a:spcBef>
                <a:spcPts val="2000"/>
              </a:spcBef>
              <a:defRPr sz="1764"/>
            </a:pPr>
            <a:r>
              <a:t>The underlying tactic here is </a:t>
            </a:r>
            <a:r>
              <a:rPr b="1"/>
              <a:t>quantification</a:t>
            </a:r>
            <a:r>
              <a:t> and  </a:t>
            </a:r>
            <a:r>
              <a:rPr b="1"/>
              <a:t>measurement</a:t>
            </a:r>
            <a:r>
              <a:t>, early</a:t>
            </a:r>
          </a:p>
          <a:p>
            <a:pPr marL="216027" indent="-216027" defTabSz="368045">
              <a:spcBef>
                <a:spcPts val="2000"/>
              </a:spcBef>
              <a:defRPr sz="1764"/>
            </a:pPr>
            <a:r>
              <a:t>Let me put this a different way: you must never implement designs or solutions without</a:t>
            </a:r>
          </a:p>
          <a:p>
            <a:pPr lvl="1" marL="432054" indent="-216027" defTabSz="368045">
              <a:spcBef>
                <a:spcPts val="2000"/>
              </a:spcBef>
              <a:defRPr sz="1764"/>
            </a:pPr>
            <a:r>
              <a:t>quantified, high-level </a:t>
            </a:r>
            <a:r>
              <a:rPr i="1"/>
              <a:t>value</a:t>
            </a:r>
            <a:r>
              <a:t> goals</a:t>
            </a:r>
          </a:p>
          <a:p>
            <a:pPr lvl="1" marL="432054" indent="-216027" defTabSz="368045">
              <a:spcBef>
                <a:spcPts val="2000"/>
              </a:spcBef>
              <a:defRPr sz="1764"/>
            </a:pPr>
            <a:r>
              <a:t>&amp; a process of  short-term </a:t>
            </a:r>
            <a:r>
              <a:rPr i="1"/>
              <a:t>measurement</a:t>
            </a:r>
            <a:r>
              <a:t>, testing, learning, improvement of design</a:t>
            </a:r>
          </a:p>
          <a:p>
            <a:pPr lvl="1" marL="432054" indent="-216027" defTabSz="368045">
              <a:spcBef>
                <a:spcPts val="2000"/>
              </a:spcBef>
              <a:defRPr sz="1764"/>
            </a:pPr>
            <a:r>
              <a:t>otherwise you risk getting </a:t>
            </a:r>
            <a:r>
              <a:rPr u="sng"/>
              <a:t>unknown</a:t>
            </a:r>
            <a:r>
              <a:t> bad results, delivered to the field, and embedded in systems with high technical debt. Fail fast.</a:t>
            </a: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0" name="put gilb cycle"/>
          <p:cNvSpPr txBox="1"/>
          <p:nvPr/>
        </p:nvSpPr>
        <p:spPr>
          <a:xfrm>
            <a:off x="9635381" y="3904629"/>
            <a:ext cx="99528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put gilb cycle</a:t>
            </a:r>
          </a:p>
        </p:txBody>
      </p:sp>
      <p:pic>
        <p:nvPicPr>
          <p:cNvPr id="371" name="Screenshot 2018-11-16 at 21.35.51.png" descr="Screenshot 2018-11-16 at 21.35.51.png"/>
          <p:cNvPicPr>
            <a:picLocks noChangeAspect="1"/>
          </p:cNvPicPr>
          <p:nvPr/>
        </p:nvPicPr>
        <p:blipFill>
          <a:blip r:embed="rId2">
            <a:extLst/>
          </a:blip>
          <a:stretch>
            <a:fillRect/>
          </a:stretch>
        </p:blipFill>
        <p:spPr>
          <a:xfrm>
            <a:off x="6386264" y="2594292"/>
            <a:ext cx="6532832" cy="6072294"/>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4" name="EVO Plan Confirmit 8.5 4 more product areas were attacked concurrently"/>
          <p:cNvSpPr txBox="1"/>
          <p:nvPr>
            <p:ph type="title"/>
          </p:nvPr>
        </p:nvSpPr>
        <p:spPr>
          <a:xfrm>
            <a:off x="647700" y="88900"/>
            <a:ext cx="11709400" cy="1041400"/>
          </a:xfrm>
          <a:prstGeom prst="rect">
            <a:avLst/>
          </a:prstGeom>
        </p:spPr>
        <p:txBody>
          <a:bodyPr/>
          <a:lstStyle/>
          <a:p>
            <a:pPr>
              <a:lnSpc>
                <a:spcPts val="3600"/>
              </a:lnSpc>
              <a:spcBef>
                <a:spcPts val="0"/>
              </a:spcBef>
              <a:defRPr sz="2900"/>
            </a:pPr>
            <a:r>
              <a:t>EVO Plan Confirmit 8.5</a:t>
            </a:r>
          </a:p>
          <a:p>
            <a:pPr>
              <a:lnSpc>
                <a:spcPts val="3600"/>
              </a:lnSpc>
              <a:spcBef>
                <a:spcPts val="0"/>
              </a:spcBef>
              <a:defRPr sz="2900"/>
            </a:pPr>
            <a:r>
              <a:t>4 more product areas were attacked concurrently   </a:t>
            </a:r>
          </a:p>
        </p:txBody>
      </p:sp>
      <p:sp>
        <p:nvSpPr>
          <p:cNvPr id="375" name="Body"/>
          <p:cNvSpPr txBox="1"/>
          <p:nvPr>
            <p:ph type="body" idx="1"/>
          </p:nvPr>
        </p:nvSpPr>
        <p:spPr>
          <a:prstGeom prst="rect">
            <a:avLst/>
          </a:prstGeom>
        </p:spPr>
        <p:txBody>
          <a:bodyPr/>
          <a:lstStyle/>
          <a:p>
            <a:pPr>
              <a:buBlip>
                <a:blip r:embed="rId2"/>
              </a:buBlip>
            </a:pPr>
          </a:p>
        </p:txBody>
      </p:sp>
      <p:pic>
        <p:nvPicPr>
          <p:cNvPr id="376" name="image21.png" descr="image21.png"/>
          <p:cNvPicPr>
            <a:picLocks noChangeAspect="1"/>
          </p:cNvPicPr>
          <p:nvPr/>
        </p:nvPicPr>
        <p:blipFill>
          <a:blip r:embed="rId3">
            <a:extLst/>
          </a:blip>
          <a:stretch>
            <a:fillRect/>
          </a:stretch>
        </p:blipFill>
        <p:spPr>
          <a:xfrm>
            <a:off x="330200" y="1219200"/>
            <a:ext cx="12292331" cy="8430280"/>
          </a:xfrm>
          <a:prstGeom prst="rect">
            <a:avLst/>
          </a:prstGeom>
          <a:ln w="12700">
            <a:miter lim="400000"/>
          </a:ln>
          <a:effectLst>
            <a:outerShdw sx="100000" sy="100000" kx="0" ky="0" algn="b" rotWithShape="0" blurRad="76200" dist="127000" dir="2700000">
              <a:srgbClr val="000000">
                <a:alpha val="70000"/>
              </a:srgbClr>
            </a:outerShdw>
          </a:effectLst>
        </p:spPr>
      </p:pic>
      <p:pic>
        <p:nvPicPr>
          <p:cNvPr id="377" name="screw2.png" descr="screw2.png"/>
          <p:cNvPicPr>
            <a:picLocks noChangeAspect="1"/>
          </p:cNvPicPr>
          <p:nvPr/>
        </p:nvPicPr>
        <p:blipFill>
          <a:blip r:embed="rId4">
            <a:extLst/>
          </a:blip>
          <a:stretch>
            <a:fillRect/>
          </a:stretch>
        </p:blipFill>
        <p:spPr>
          <a:xfrm>
            <a:off x="368300" y="9372600"/>
            <a:ext cx="279401" cy="279401"/>
          </a:xfrm>
          <a:prstGeom prst="rect">
            <a:avLst/>
          </a:prstGeom>
          <a:ln w="12700">
            <a:miter lim="400000"/>
          </a:ln>
        </p:spPr>
      </p:pic>
      <p:pic>
        <p:nvPicPr>
          <p:cNvPr id="378" name="screw2.png" descr="screw2.png"/>
          <p:cNvPicPr>
            <a:picLocks noChangeAspect="1"/>
          </p:cNvPicPr>
          <p:nvPr/>
        </p:nvPicPr>
        <p:blipFill>
          <a:blip r:embed="rId4">
            <a:extLst/>
          </a:blip>
          <a:stretch>
            <a:fillRect/>
          </a:stretch>
        </p:blipFill>
        <p:spPr>
          <a:xfrm flipH="1" rot="10800000">
            <a:off x="12344400" y="1219200"/>
            <a:ext cx="279401" cy="279401"/>
          </a:xfrm>
          <a:prstGeom prst="rect">
            <a:avLst/>
          </a:prstGeom>
          <a:ln w="12700">
            <a:miter lim="400000"/>
          </a:ln>
        </p:spPr>
      </p:pic>
      <p:pic>
        <p:nvPicPr>
          <p:cNvPr id="379" name="screw3.png" descr="screw3.png"/>
          <p:cNvPicPr>
            <a:picLocks noChangeAspect="1"/>
          </p:cNvPicPr>
          <p:nvPr/>
        </p:nvPicPr>
        <p:blipFill>
          <a:blip r:embed="rId5">
            <a:extLst/>
          </a:blip>
          <a:stretch>
            <a:fillRect/>
          </a:stretch>
        </p:blipFill>
        <p:spPr>
          <a:xfrm>
            <a:off x="8686800" y="203200"/>
            <a:ext cx="279401" cy="279401"/>
          </a:xfrm>
          <a:prstGeom prst="rect">
            <a:avLst/>
          </a:prstGeom>
          <a:ln w="12700">
            <a:miter lim="400000"/>
          </a:ln>
        </p:spPr>
      </p:pic>
      <p:pic>
        <p:nvPicPr>
          <p:cNvPr id="380" name="screw3.png" descr="screw3.png"/>
          <p:cNvPicPr>
            <a:picLocks noChangeAspect="1"/>
          </p:cNvPicPr>
          <p:nvPr/>
        </p:nvPicPr>
        <p:blipFill>
          <a:blip r:embed="rId5">
            <a:extLst/>
          </a:blip>
          <a:stretch>
            <a:fillRect/>
          </a:stretch>
        </p:blipFill>
        <p:spPr>
          <a:xfrm>
            <a:off x="12344400" y="9372600"/>
            <a:ext cx="279401" cy="279401"/>
          </a:xfrm>
          <a:prstGeom prst="rect">
            <a:avLst/>
          </a:prstGeom>
          <a:ln w="12700">
            <a:miter lim="400000"/>
          </a:ln>
        </p:spPr>
      </p:pic>
      <p:pic>
        <p:nvPicPr>
          <p:cNvPr id="381" name="screw1.png" descr="screw1.png"/>
          <p:cNvPicPr>
            <a:picLocks noChangeAspect="1"/>
          </p:cNvPicPr>
          <p:nvPr/>
        </p:nvPicPr>
        <p:blipFill>
          <a:blip r:embed="rId6">
            <a:extLst/>
          </a:blip>
          <a:stretch>
            <a:fillRect/>
          </a:stretch>
        </p:blipFill>
        <p:spPr>
          <a:xfrm>
            <a:off x="4051300" y="203200"/>
            <a:ext cx="279401" cy="279401"/>
          </a:xfrm>
          <a:prstGeom prst="rect">
            <a:avLst/>
          </a:prstGeom>
          <a:ln w="12700">
            <a:miter lim="400000"/>
          </a:ln>
        </p:spPr>
      </p:pic>
      <p:pic>
        <p:nvPicPr>
          <p:cNvPr id="382" name="screw1.png" descr="screw1.png"/>
          <p:cNvPicPr>
            <a:picLocks noChangeAspect="1"/>
          </p:cNvPicPr>
          <p:nvPr/>
        </p:nvPicPr>
        <p:blipFill>
          <a:blip r:embed="rId6">
            <a:extLst/>
          </a:blip>
          <a:stretch>
            <a:fillRect/>
          </a:stretch>
        </p:blipFill>
        <p:spPr>
          <a:xfrm flipH="1" rot="10800000">
            <a:off x="368300" y="1219200"/>
            <a:ext cx="279401" cy="279401"/>
          </a:xfrm>
          <a:prstGeom prst="rect">
            <a:avLst/>
          </a:prstGeom>
          <a:ln w="12700">
            <a:miter lim="400000"/>
          </a:ln>
        </p:spPr>
      </p:pic>
      <p:sp>
        <p:nvSpPr>
          <p:cNvPr id="383" name="Real Case (Confirmit, Oslo)…"/>
          <p:cNvSpPr txBox="1"/>
          <p:nvPr/>
        </p:nvSpPr>
        <p:spPr>
          <a:xfrm>
            <a:off x="434768" y="5572072"/>
            <a:ext cx="12135264" cy="3293528"/>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b="1" sz="2300">
                <a:solidFill>
                  <a:srgbClr val="FFFFFF"/>
                </a:solidFill>
                <a:latin typeface="Helvetica Neue"/>
                <a:ea typeface="Helvetica Neue"/>
                <a:cs typeface="Helvetica Neue"/>
                <a:sym typeface="Helvetica Neue"/>
              </a:defRPr>
            </a:pPr>
            <a:r>
              <a:t>Real Case (Confirmit, Oslo)</a:t>
            </a:r>
          </a:p>
          <a:p>
            <a:pPr algn="ctr" defTabSz="584200">
              <a:defRPr b="1" sz="2300">
                <a:solidFill>
                  <a:srgbClr val="FFFFFF"/>
                </a:solidFill>
                <a:latin typeface="Helvetica Neue"/>
                <a:ea typeface="Helvetica Neue"/>
                <a:cs typeface="Helvetica Neue"/>
                <a:sym typeface="Helvetica Neue"/>
              </a:defRPr>
            </a:pPr>
            <a:r>
              <a:t>25 Simultaneous Values, where 10 are ‘Usability’ Values</a:t>
            </a:r>
          </a:p>
          <a:p>
            <a:pPr algn="ctr" defTabSz="584200">
              <a:defRPr b="1" sz="2300">
                <a:solidFill>
                  <a:srgbClr val="FFFFFF"/>
                </a:solidFill>
                <a:latin typeface="Helvetica Neue"/>
                <a:ea typeface="Helvetica Neue"/>
                <a:cs typeface="Helvetica Neue"/>
                <a:sym typeface="Helvetica Neue"/>
              </a:defRPr>
            </a:pPr>
            <a:r>
              <a:t>This is the feedback from value delivery cycle 9 of 12 </a:t>
            </a:r>
          </a:p>
          <a:p>
            <a:pPr algn="ctr" defTabSz="584200">
              <a:defRPr b="1" sz="2300">
                <a:solidFill>
                  <a:srgbClr val="FFFFFF"/>
                </a:solidFill>
                <a:latin typeface="Helvetica Neue"/>
                <a:ea typeface="Helvetica Neue"/>
                <a:cs typeface="Helvetica Neue"/>
                <a:sym typeface="Helvetica Neue"/>
              </a:defRPr>
            </a:pPr>
            <a:r>
              <a:t>(Before release to customers every Quarter)</a:t>
            </a:r>
          </a:p>
          <a:p>
            <a:pPr algn="ctr" defTabSz="584200">
              <a:defRPr b="1" sz="2300">
                <a:solidFill>
                  <a:srgbClr val="FFFFFF"/>
                </a:solidFill>
                <a:latin typeface="Helvetica Neue"/>
                <a:ea typeface="Helvetica Neue"/>
                <a:cs typeface="Helvetica Neue"/>
                <a:sym typeface="Helvetica Neue"/>
              </a:defRPr>
            </a:pPr>
            <a:r>
              <a:t>There are four 4-person parallel teams, </a:t>
            </a:r>
          </a:p>
          <a:p>
            <a:pPr algn="ctr" defTabSz="584200">
              <a:defRPr b="1" sz="2300">
                <a:solidFill>
                  <a:srgbClr val="FFFFFF"/>
                </a:solidFill>
                <a:latin typeface="Helvetica Neue"/>
                <a:ea typeface="Helvetica Neue"/>
                <a:cs typeface="Helvetica Neue"/>
                <a:sym typeface="Helvetica Neue"/>
              </a:defRPr>
            </a:pPr>
            <a:r>
              <a:t>managing their own design ideas to reach the Value Level requirements.</a:t>
            </a:r>
          </a:p>
          <a:p>
            <a:pPr algn="ctr" defTabSz="584200">
              <a:defRPr b="1" sz="2300">
                <a:solidFill>
                  <a:srgbClr val="FFFFFF"/>
                </a:solidFill>
                <a:latin typeface="Helvetica Neue"/>
                <a:ea typeface="Helvetica Neue"/>
                <a:cs typeface="Helvetica Neue"/>
                <a:sym typeface="Helvetica Neue"/>
              </a:defRPr>
            </a:pPr>
            <a:r>
              <a:t>The ‘Improvements’ column is the weekly progress feedback.</a:t>
            </a:r>
          </a:p>
          <a:p>
            <a:pPr algn="ctr" defTabSz="584200">
              <a:defRPr b="1" sz="2300">
                <a:solidFill>
                  <a:srgbClr val="FFFFFF"/>
                </a:solidFill>
                <a:latin typeface="Helvetica Neue"/>
                <a:ea typeface="Helvetica Neue"/>
                <a:cs typeface="Helvetica Neue"/>
                <a:sym typeface="Helvetica Neue"/>
              </a:defRPr>
            </a:pPr>
            <a:r>
              <a:t>The traffic lights colours are a suggestion as to next-step’s priority.</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4. Adjustable Interface Design"/>
          <p:cNvSpPr txBox="1"/>
          <p:nvPr>
            <p:ph type="title"/>
          </p:nvPr>
        </p:nvSpPr>
        <p:spPr>
          <a:prstGeom prst="rect">
            <a:avLst/>
          </a:prstGeom>
        </p:spPr>
        <p:txBody>
          <a:bodyPr/>
          <a:lstStyle>
            <a:lvl1pPr defTabSz="484886">
              <a:defRPr sz="6640"/>
            </a:lvl1pPr>
          </a:lstStyle>
          <a:p>
            <a:pPr/>
            <a:r>
              <a:t>4. Adjustable Interface Design</a:t>
            </a:r>
          </a:p>
        </p:txBody>
      </p:sp>
      <p:sp>
        <p:nvSpPr>
          <p:cNvPr id="386" name="There are several levels of ‘adjustable interface design’…"/>
          <p:cNvSpPr txBox="1"/>
          <p:nvPr>
            <p:ph type="body" sz="half" idx="1"/>
          </p:nvPr>
        </p:nvSpPr>
        <p:spPr>
          <a:prstGeom prst="rect">
            <a:avLst/>
          </a:prstGeom>
        </p:spPr>
        <p:txBody>
          <a:bodyPr/>
          <a:lstStyle/>
          <a:p>
            <a:pPr marL="222884" indent="-222884" defTabSz="379729">
              <a:spcBef>
                <a:spcPts val="2000"/>
              </a:spcBef>
              <a:defRPr sz="1819"/>
            </a:pPr>
            <a:r>
              <a:t>There are several levels of ‘adjustable interface design’</a:t>
            </a:r>
          </a:p>
          <a:p>
            <a:pPr lvl="1" marL="445769" indent="-222884" defTabSz="379729">
              <a:spcBef>
                <a:spcPts val="2000"/>
              </a:spcBef>
              <a:defRPr sz="1819"/>
            </a:pPr>
            <a:r>
              <a:t>Individual adjustable</a:t>
            </a:r>
          </a:p>
          <a:p>
            <a:pPr lvl="1" marL="445769" indent="-222884" defTabSz="379729">
              <a:spcBef>
                <a:spcPts val="2000"/>
              </a:spcBef>
              <a:defRPr sz="1819"/>
            </a:pPr>
            <a:r>
              <a:t>Stakeholder adjustable</a:t>
            </a:r>
          </a:p>
          <a:p>
            <a:pPr lvl="1" marL="445769" indent="-222884" defTabSz="379729">
              <a:spcBef>
                <a:spcPts val="2000"/>
              </a:spcBef>
              <a:defRPr sz="1819"/>
            </a:pPr>
            <a:r>
              <a:t>Supplier adjustable</a:t>
            </a:r>
          </a:p>
          <a:p>
            <a:pPr lvl="2" marL="668654" indent="-222884" defTabSz="379729">
              <a:spcBef>
                <a:spcPts val="2000"/>
              </a:spcBef>
              <a:defRPr sz="1819"/>
            </a:pPr>
            <a:r>
              <a:t>for all users</a:t>
            </a:r>
          </a:p>
          <a:p>
            <a:pPr lvl="2" marL="668654" indent="-222884" defTabSz="379729">
              <a:spcBef>
                <a:spcPts val="2000"/>
              </a:spcBef>
              <a:defRPr sz="1819"/>
            </a:pPr>
            <a:r>
              <a:t>for specific users</a:t>
            </a:r>
          </a:p>
          <a:p>
            <a:pPr marL="222884" indent="-222884" defTabSz="379729">
              <a:spcBef>
                <a:spcPts val="2000"/>
              </a:spcBef>
              <a:defRPr sz="1819"/>
            </a:pPr>
            <a:r>
              <a:t>Adjustable means using parameters or data, not changing the code.</a:t>
            </a:r>
          </a:p>
          <a:p>
            <a:pPr marL="222884" indent="-222884" defTabSz="379729">
              <a:spcBef>
                <a:spcPts val="2000"/>
              </a:spcBef>
              <a:defRPr sz="1819"/>
            </a:pPr>
            <a:r>
              <a:t>This will help deal with </a:t>
            </a:r>
            <a:r>
              <a:rPr b="1"/>
              <a:t>unknowns</a:t>
            </a:r>
            <a:r>
              <a:t> of  </a:t>
            </a:r>
          </a:p>
          <a:p>
            <a:pPr lvl="1" marL="445769" indent="-222884" defTabSz="379729">
              <a:spcBef>
                <a:spcPts val="2000"/>
              </a:spcBef>
              <a:defRPr sz="1819"/>
            </a:pPr>
            <a:r>
              <a:t>complicated sets of user preferences</a:t>
            </a:r>
          </a:p>
          <a:p>
            <a:pPr lvl="1" marL="445769" indent="-222884" defTabSz="379729">
              <a:spcBef>
                <a:spcPts val="2000"/>
              </a:spcBef>
              <a:defRPr sz="1819"/>
            </a:pPr>
            <a:r>
              <a:t>very small % needs, that would not pay off to build in directly</a:t>
            </a:r>
          </a:p>
        </p:txBody>
      </p:sp>
      <p:sp>
        <p:nvSpPr>
          <p:cNvPr id="3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ui-ux.png" descr="ui-ux.png"/>
          <p:cNvPicPr>
            <a:picLocks noChangeAspect="1"/>
          </p:cNvPicPr>
          <p:nvPr/>
        </p:nvPicPr>
        <p:blipFill>
          <a:blip r:embed="rId3">
            <a:extLst/>
          </a:blip>
          <a:stretch>
            <a:fillRect/>
          </a:stretch>
        </p:blipFill>
        <p:spPr>
          <a:xfrm>
            <a:off x="6491566" y="3698628"/>
            <a:ext cx="6472753" cy="333346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ome Unknowns…"/>
          <p:cNvSpPr txBox="1"/>
          <p:nvPr>
            <p:ph type="title"/>
          </p:nvPr>
        </p:nvSpPr>
        <p:spPr>
          <a:xfrm>
            <a:off x="952500" y="635000"/>
            <a:ext cx="5334000" cy="1956245"/>
          </a:xfrm>
          <a:prstGeom prst="rect">
            <a:avLst/>
          </a:prstGeom>
        </p:spPr>
        <p:txBody>
          <a:bodyPr/>
          <a:lstStyle/>
          <a:p>
            <a:pPr defTabSz="391414">
              <a:defRPr sz="4020"/>
            </a:pPr>
            <a:r>
              <a:t>Some Unknowns</a:t>
            </a:r>
          </a:p>
          <a:p>
            <a:pPr defTabSz="391414">
              <a:defRPr sz="4020"/>
            </a:pPr>
            <a:r>
              <a:t>for a User Designer</a:t>
            </a:r>
          </a:p>
        </p:txBody>
      </p:sp>
      <p:sp>
        <p:nvSpPr>
          <p:cNvPr id="207" name="New User Types…"/>
          <p:cNvSpPr txBox="1"/>
          <p:nvPr>
            <p:ph type="body" sz="half" idx="1"/>
          </p:nvPr>
        </p:nvSpPr>
        <p:spPr>
          <a:xfrm>
            <a:off x="81701" y="2378290"/>
            <a:ext cx="7172389" cy="6460910"/>
          </a:xfrm>
          <a:prstGeom prst="rect">
            <a:avLst/>
          </a:prstGeom>
        </p:spPr>
        <p:txBody>
          <a:bodyPr/>
          <a:lstStyle/>
          <a:p>
            <a:pPr marL="734218" indent="-734218">
              <a:buSzPct val="100000"/>
              <a:buAutoNum type="arabicPeriod" startAt="1"/>
            </a:pPr>
            <a:r>
              <a:t>New User Types</a:t>
            </a:r>
          </a:p>
          <a:p>
            <a:pPr marL="734218" indent="-734218">
              <a:buSzPct val="100000"/>
              <a:buAutoNum type="arabicPeriod" startAt="1"/>
            </a:pPr>
            <a:r>
              <a:t>New User Functions</a:t>
            </a:r>
          </a:p>
          <a:p>
            <a:pPr marL="734218" indent="-734218">
              <a:buSzPct val="100000"/>
              <a:buAutoNum type="arabicPeriod" startAt="1"/>
            </a:pPr>
            <a:r>
              <a:t>Weak Users</a:t>
            </a:r>
          </a:p>
          <a:p>
            <a:pPr marL="734218" indent="-734218">
              <a:buSzPct val="100000"/>
              <a:buAutoNum type="arabicPeriod" startAt="1"/>
            </a:pPr>
            <a:r>
              <a:t>Non-Professional Users</a:t>
            </a:r>
          </a:p>
          <a:p>
            <a:pPr marL="734218" indent="-734218">
              <a:buSzPct val="100000"/>
              <a:buAutoNum type="arabicPeriod" startAt="1"/>
            </a:pPr>
            <a:r>
              <a:t>New Devices</a:t>
            </a:r>
          </a:p>
          <a:p>
            <a:pPr marL="734218" indent="-734218">
              <a:buSzPct val="100000"/>
              <a:buAutoNum type="arabicPeriod" startAt="1"/>
            </a:pPr>
            <a:r>
              <a:t>New Technology Available</a:t>
            </a:r>
          </a:p>
          <a:p>
            <a:pPr marL="734218" indent="-734218">
              <a:buSzPct val="100000"/>
              <a:buAutoNum type="arabicPeriod" startAt="1"/>
            </a:pPr>
            <a:r>
              <a:t>Competitor Improvements</a:t>
            </a:r>
          </a:p>
          <a:p>
            <a:pPr marL="734218" indent="-734218">
              <a:buSzPct val="100000"/>
              <a:buAutoNum type="arabicPeriod" startAt="1"/>
            </a:pPr>
            <a:r>
              <a:t>New Laws</a:t>
            </a:r>
          </a:p>
          <a:p>
            <a:pPr marL="734218" indent="-734218">
              <a:buSzPct val="100000"/>
              <a:buAutoNum type="arabicPeriod" startAt="1"/>
            </a:pPr>
            <a:r>
              <a:t>Scandal Pressure</a:t>
            </a:r>
          </a:p>
          <a:p>
            <a:pPr marL="734218" indent="-734218">
              <a:buSzPct val="100000"/>
              <a:buAutoNum type="arabicPeriod" startAt="1"/>
            </a:pPr>
            <a:r>
              <a:t>Age Group Surprises</a:t>
            </a:r>
          </a:p>
        </p:txBody>
      </p:sp>
      <p:pic>
        <p:nvPicPr>
          <p:cNvPr id="208" name="ux-surprise.png" descr="ux-surprise.png"/>
          <p:cNvPicPr>
            <a:picLocks noChangeAspect="1"/>
          </p:cNvPicPr>
          <p:nvPr/>
        </p:nvPicPr>
        <p:blipFill>
          <a:blip r:embed="rId3">
            <a:extLst/>
          </a:blip>
          <a:stretch>
            <a:fillRect/>
          </a:stretch>
        </p:blipFill>
        <p:spPr>
          <a:xfrm>
            <a:off x="7296608" y="1880197"/>
            <a:ext cx="5993206" cy="5993206"/>
          </a:xfrm>
          <a:prstGeom prst="rect">
            <a:avLst/>
          </a:prstGeom>
          <a:ln w="12700">
            <a:miter lim="400000"/>
          </a:ln>
        </p:spPr>
      </p:pic>
      <p:sp>
        <p:nvSpPr>
          <p:cNvPr id="209" name="https://axbom.com/slaying-5-ux-myths-good-mankind/"/>
          <p:cNvSpPr txBox="1"/>
          <p:nvPr/>
        </p:nvSpPr>
        <p:spPr>
          <a:xfrm>
            <a:off x="7031151" y="8425324"/>
            <a:ext cx="5901235"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u="sng">
                <a:latin typeface="Lucida Grande"/>
                <a:ea typeface="Lucida Grande"/>
                <a:cs typeface="Lucida Grande"/>
                <a:sym typeface="Lucida Grande"/>
                <a:hlinkClick r:id="rId4" invalidUrl="" action="" tgtFrame="" tooltip="" history="1" highlightClick="0" endSnd="0"/>
              </a:defRPr>
            </a:lvl1pPr>
          </a:lstStyle>
          <a:p>
            <a:pPr>
              <a:defRPr u="none"/>
            </a:pPr>
            <a:r>
              <a:rPr u="sng">
                <a:hlinkClick r:id="rId4" invalidUrl="" action="" tgtFrame="" tooltip="" history="1" highlightClick="0" endSnd="0"/>
              </a:rPr>
              <a:t>https://axbom.com/slaying-5-ux-myths-good-mankind/</a:t>
            </a:r>
          </a:p>
        </p:txBody>
      </p:sp>
      <p:sp>
        <p:nvSpPr>
          <p:cNvPr id="210"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Nielsen and Molich's User Interface Design Guidelines"/>
          <p:cNvSpPr txBox="1"/>
          <p:nvPr>
            <p:ph type="title"/>
          </p:nvPr>
        </p:nvSpPr>
        <p:spPr>
          <a:prstGeom prst="rect">
            <a:avLst/>
          </a:prstGeom>
        </p:spPr>
        <p:txBody>
          <a:bodyPr/>
          <a:lstStyle>
            <a:lvl1pPr defTabSz="484886">
              <a:defRPr sz="6640"/>
            </a:lvl1pPr>
          </a:lstStyle>
          <a:p>
            <a:pPr/>
            <a:r>
              <a:t>Nielsen and Molich's User Interface Design Guidelines</a:t>
            </a:r>
          </a:p>
        </p:txBody>
      </p:sp>
      <p:sp>
        <p:nvSpPr>
          <p:cNvPr id="393" name="Match between system and the real world. Designers should endeavor to mirror the language and concepts users would find in the real world based on who their target users are…"/>
          <p:cNvSpPr txBox="1"/>
          <p:nvPr>
            <p:ph type="body" sz="half" idx="1"/>
          </p:nvPr>
        </p:nvSpPr>
        <p:spPr>
          <a:prstGeom prst="rect">
            <a:avLst/>
          </a:prstGeom>
        </p:spPr>
        <p:txBody>
          <a:bodyPr/>
          <a:lstStyle/>
          <a:p>
            <a:pPr marL="0" indent="0" defTabSz="457200">
              <a:spcBef>
                <a:spcPts val="0"/>
              </a:spcBef>
              <a:buSzTx/>
              <a:buNone/>
              <a:defRPr sz="2000">
                <a:solidFill>
                  <a:srgbClr val="404040"/>
                </a:solidFill>
                <a:latin typeface="Helvetica"/>
                <a:ea typeface="Helvetica"/>
                <a:cs typeface="Helvetica"/>
                <a:sym typeface="Helvetica"/>
              </a:defRPr>
            </a:pPr>
            <a:r>
              <a:rPr b="1"/>
              <a:t>Match between system and the real world</a:t>
            </a:r>
            <a:r>
              <a:t>. Designers should endeavor to mirror the language and concepts users would find in the real world based on who their target users are</a:t>
            </a:r>
          </a:p>
          <a:p>
            <a:pPr marL="0" indent="0" defTabSz="457200">
              <a:spcBef>
                <a:spcPts val="0"/>
              </a:spcBef>
              <a:buSzTx/>
              <a:buNone/>
              <a:defRPr sz="2000">
                <a:solidFill>
                  <a:srgbClr val="404040"/>
                </a:solidFill>
                <a:latin typeface="Helvetica"/>
                <a:ea typeface="Helvetica"/>
                <a:cs typeface="Helvetica"/>
                <a:sym typeface="Helvetica"/>
              </a:defRPr>
            </a:pPr>
          </a:p>
          <a:p>
            <a:pPr marL="0" indent="0" defTabSz="457200">
              <a:spcBef>
                <a:spcPts val="0"/>
              </a:spcBef>
              <a:buSzTx/>
              <a:buNone/>
              <a:defRPr sz="2000">
                <a:solidFill>
                  <a:srgbClr val="404040"/>
                </a:solidFill>
                <a:latin typeface="Helvetica"/>
                <a:ea typeface="Helvetica"/>
                <a:cs typeface="Helvetica"/>
                <a:sym typeface="Helvetica"/>
              </a:defRPr>
            </a:pPr>
            <a:r>
              <a:rPr b="1"/>
              <a:t>User control and freedom</a:t>
            </a:r>
            <a:r>
              <a:t>. Offer users a digital space where backward steps are possible, including undoing and redoing previous actions.</a:t>
            </a:r>
          </a:p>
          <a:p>
            <a:pPr marL="0" indent="0" defTabSz="457200">
              <a:spcBef>
                <a:spcPts val="0"/>
              </a:spcBef>
              <a:buSzTx/>
              <a:buNone/>
              <a:defRPr sz="2000">
                <a:solidFill>
                  <a:srgbClr val="404040"/>
                </a:solidFill>
                <a:latin typeface="Helvetica"/>
                <a:ea typeface="Helvetica"/>
                <a:cs typeface="Helvetica"/>
                <a:sym typeface="Helvetica"/>
              </a:defRPr>
            </a:pPr>
          </a:p>
          <a:p>
            <a:pPr marL="0" indent="0" defTabSz="457200">
              <a:spcBef>
                <a:spcPts val="0"/>
              </a:spcBef>
              <a:buSzTx/>
              <a:buNone/>
              <a:defRPr sz="2000">
                <a:solidFill>
                  <a:srgbClr val="404040"/>
                </a:solidFill>
                <a:latin typeface="Helvetica"/>
                <a:ea typeface="Helvetica"/>
                <a:cs typeface="Helvetica"/>
                <a:sym typeface="Helvetica"/>
              </a:defRPr>
            </a:pPr>
            <a:r>
              <a:rPr b="1"/>
              <a:t>Flexibility and efficiency of use</a:t>
            </a:r>
            <a:r>
              <a:t>. With increased use comes the demand for less interactions that allow faster </a:t>
            </a:r>
            <a:r>
              <a:rPr>
                <a:solidFill>
                  <a:srgbClr val="009CDE"/>
                </a:solidFill>
                <a:hlinkClick r:id="rId3" invalidUrl="" action="" tgtFrame="" tooltip="" history="1" highlightClick="0" endSnd="0"/>
              </a:rPr>
              <a:t>navigation</a:t>
            </a:r>
            <a:r>
              <a:t>. This can be achieved by using abbreviations, function keys, hidden commands and macro facilities. Users should be able to customize or tailor the interface to suit their needs so that frequent actions can be achieved through more convenient means.</a:t>
            </a:r>
          </a:p>
        </p:txBody>
      </p:sp>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56e95338a4619.jpg" descr="56e95338a4619.jpg"/>
          <p:cNvPicPr>
            <a:picLocks noChangeAspect="1"/>
          </p:cNvPicPr>
          <p:nvPr/>
        </p:nvPicPr>
        <p:blipFill>
          <a:blip r:embed="rId4">
            <a:extLst/>
          </a:blip>
          <a:stretch>
            <a:fillRect/>
          </a:stretch>
        </p:blipFill>
        <p:spPr>
          <a:xfrm>
            <a:off x="6185753" y="4096761"/>
            <a:ext cx="7912637" cy="2637547"/>
          </a:xfrm>
          <a:prstGeom prst="rect">
            <a:avLst/>
          </a:prstGeom>
          <a:ln w="12700">
            <a:miter lim="400000"/>
          </a:ln>
        </p:spPr>
      </p:pic>
      <p:sp>
        <p:nvSpPr>
          <p:cNvPr id="396" name="Arrow"/>
          <p:cNvSpPr/>
          <p:nvPr/>
        </p:nvSpPr>
        <p:spPr>
          <a:xfrm flipH="1">
            <a:off x="6069896" y="7211754"/>
            <a:ext cx="1270001" cy="1270001"/>
          </a:xfrm>
          <a:prstGeom prst="rightArrow">
            <a:avLst>
              <a:gd name="adj1" fmla="val 32000"/>
              <a:gd name="adj2" fmla="val 64000"/>
            </a:avLst>
          </a:prstGeom>
          <a:solidFill>
            <a:schemeClr val="accent1"/>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5. Dynamic Design and Architecture"/>
          <p:cNvSpPr txBox="1"/>
          <p:nvPr>
            <p:ph type="title"/>
          </p:nvPr>
        </p:nvSpPr>
        <p:spPr>
          <a:prstGeom prst="rect">
            <a:avLst/>
          </a:prstGeom>
        </p:spPr>
        <p:txBody>
          <a:bodyPr/>
          <a:lstStyle>
            <a:lvl1pPr defTabSz="484886">
              <a:defRPr sz="6640"/>
            </a:lvl1pPr>
          </a:lstStyle>
          <a:p>
            <a:pPr/>
            <a:r>
              <a:t>5. Dynamic Design and Architecture</a:t>
            </a:r>
          </a:p>
        </p:txBody>
      </p:sp>
      <p:sp>
        <p:nvSpPr>
          <p:cNvPr id="401" name="One type of unknown is how different designs actually operate when put together, like in cooking, chess and chemistry.…"/>
          <p:cNvSpPr txBox="1"/>
          <p:nvPr>
            <p:ph type="body" sz="half" idx="1"/>
          </p:nvPr>
        </p:nvSpPr>
        <p:spPr>
          <a:xfrm>
            <a:off x="296692" y="2443409"/>
            <a:ext cx="5989808" cy="6433891"/>
          </a:xfrm>
          <a:prstGeom prst="rect">
            <a:avLst/>
          </a:prstGeom>
        </p:spPr>
        <p:txBody>
          <a:bodyPr/>
          <a:lstStyle/>
          <a:p>
            <a:pPr marL="219455" indent="-219455" defTabSz="373887">
              <a:spcBef>
                <a:spcPts val="2000"/>
              </a:spcBef>
              <a:defRPr b="1" sz="1792"/>
            </a:pPr>
            <a:r>
              <a:t>One type of unknown is how different designs actually operate when put together, like in cooking, chess and chemistry.</a:t>
            </a:r>
          </a:p>
          <a:p>
            <a:pPr marL="219455" indent="-219455" defTabSz="373887">
              <a:spcBef>
                <a:spcPts val="2000"/>
              </a:spcBef>
              <a:defRPr b="1" sz="1792"/>
            </a:pPr>
            <a:r>
              <a:t>There are such a large number of combinations, and also of multiple results (several quality and cost dimensions) that nobody can reliably predict what will happen</a:t>
            </a:r>
          </a:p>
          <a:p>
            <a:pPr marL="219455" indent="-219455" defTabSz="373887">
              <a:spcBef>
                <a:spcPts val="2000"/>
              </a:spcBef>
              <a:defRPr b="1" sz="1792"/>
            </a:pPr>
            <a:r>
              <a:t>So, we are left with the idea of using a process of adding each ingredient, one at a time and observing the results: same as scientific experiment</a:t>
            </a:r>
          </a:p>
          <a:p>
            <a:pPr marL="219455" indent="-219455" defTabSz="373887">
              <a:spcBef>
                <a:spcPts val="2000"/>
              </a:spcBef>
              <a:defRPr b="1" sz="1792"/>
            </a:pPr>
            <a:r>
              <a:t>The right answers will only be learned incrementally.</a:t>
            </a:r>
          </a:p>
          <a:p>
            <a:pPr marL="219455" indent="-219455" defTabSz="373887">
              <a:spcBef>
                <a:spcPts val="2000"/>
              </a:spcBef>
              <a:defRPr b="1" sz="1792"/>
            </a:pPr>
            <a:r>
              <a:t>Winners can increment and learn rapidly.</a:t>
            </a:r>
          </a:p>
          <a:p>
            <a:pPr marL="219455" indent="-219455" defTabSz="373887">
              <a:spcBef>
                <a:spcPts val="2000"/>
              </a:spcBef>
              <a:defRPr b="1" sz="1792"/>
            </a:pPr>
            <a:r>
              <a:t>They will also make very good initial guesses based on estimating multiple results and risks initially (good starting position), using Impact Estimation Tables.</a:t>
            </a:r>
          </a:p>
        </p:txBody>
      </p:sp>
      <p:sp>
        <p:nvSpPr>
          <p:cNvPr id="4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3" name="Screenshot 2018-11-16 at 23.17.35.png" descr="Screenshot 2018-11-16 at 23.17.35.png"/>
          <p:cNvPicPr>
            <a:picLocks noChangeAspect="1"/>
          </p:cNvPicPr>
          <p:nvPr/>
        </p:nvPicPr>
        <p:blipFill>
          <a:blip r:embed="rId3">
            <a:extLst/>
          </a:blip>
          <a:stretch>
            <a:fillRect/>
          </a:stretch>
        </p:blipFill>
        <p:spPr>
          <a:xfrm>
            <a:off x="6544733" y="2465916"/>
            <a:ext cx="6271213" cy="4323337"/>
          </a:xfrm>
          <a:prstGeom prst="rect">
            <a:avLst/>
          </a:prstGeom>
          <a:ln w="12700">
            <a:miter lim="400000"/>
          </a:ln>
        </p:spPr>
      </p:pic>
      <p:sp>
        <p:nvSpPr>
          <p:cNvPr id="404" name="To improve quality, use iterative design…"/>
          <p:cNvSpPr txBox="1"/>
          <p:nvPr/>
        </p:nvSpPr>
        <p:spPr>
          <a:xfrm>
            <a:off x="6830073" y="7033502"/>
            <a:ext cx="5351654" cy="11221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200">
                <a:solidFill>
                  <a:srgbClr val="FFFFFF"/>
                </a:solidFill>
                <a:latin typeface="+mn-lt"/>
                <a:ea typeface="+mn-ea"/>
                <a:cs typeface="+mn-cs"/>
                <a:sym typeface="Helvetica Neue Medium"/>
              </a:defRPr>
            </a:pPr>
            <a:r>
              <a:t>To </a:t>
            </a:r>
            <a:r>
              <a:rPr b="1">
                <a:latin typeface="Helvetica Neue"/>
                <a:ea typeface="Helvetica Neue"/>
                <a:cs typeface="Helvetica Neue"/>
                <a:sym typeface="Helvetica Neue"/>
              </a:rPr>
              <a:t>improve quality</a:t>
            </a:r>
            <a:r>
              <a:t>, use </a:t>
            </a:r>
            <a:r>
              <a:rPr u="sng">
                <a:solidFill>
                  <a:srgbClr val="0080A5"/>
                </a:solidFill>
                <a:uFill>
                  <a:solidFill>
                    <a:srgbClr val="0080A5"/>
                  </a:solidFill>
                </a:uFill>
                <a:hlinkClick r:id="rId4" invalidUrl="" action="" tgtFrame="" tooltip="" history="1" highlightClick="0" endSnd="0"/>
              </a:rPr>
              <a:t>iterative design</a:t>
            </a:r>
            <a:r>
              <a:t> </a:t>
            </a:r>
          </a:p>
          <a:p>
            <a:pPr algn="ctr" defTabSz="584200">
              <a:defRPr sz="2200">
                <a:solidFill>
                  <a:srgbClr val="FFFFFF"/>
                </a:solidFill>
                <a:latin typeface="+mn-lt"/>
                <a:ea typeface="+mn-ea"/>
                <a:cs typeface="+mn-cs"/>
                <a:sym typeface="Helvetica Neue Medium"/>
              </a:defRPr>
            </a:pPr>
            <a:r>
              <a:t>and polish each round</a:t>
            </a:r>
          </a:p>
          <a:p>
            <a:pPr algn="ctr" defTabSz="584200">
              <a:defRPr sz="2200">
                <a:solidFill>
                  <a:srgbClr val="FFFFFF"/>
                </a:solidFill>
                <a:latin typeface="+mn-lt"/>
                <a:ea typeface="+mn-ea"/>
                <a:cs typeface="+mn-cs"/>
                <a:sym typeface="Helvetica Neue Medium"/>
              </a:defRPr>
            </a:pPr>
            <a:r>
              <a:t> through usability evaluation.</a:t>
            </a:r>
          </a:p>
        </p:txBody>
      </p:sp>
      <p:sp>
        <p:nvSpPr>
          <p:cNvPr id="405" name="Text"/>
          <p:cNvSpPr txBox="1"/>
          <p:nvPr/>
        </p:nvSpPr>
        <p:spPr>
          <a:xfrm>
            <a:off x="6305500" y="4796366"/>
            <a:ext cx="393800" cy="279401"/>
          </a:xfrm>
          <a:prstGeom prst="rect">
            <a:avLst/>
          </a:prstGeom>
          <a:ln w="12700">
            <a:miter lim="400000"/>
          </a:ln>
        </p:spPr>
        <p:txBody>
          <a:bodyPr wrap="none" lIns="50800" tIns="50800" rIns="50800" bIns="50800" anchor="ctr">
            <a:spAutoFit/>
          </a:bodyPr>
          <a:lstStyle/>
          <a:p>
            <a:pPr/>
          </a:p>
        </p:txBody>
      </p:sp>
      <p:sp>
        <p:nvSpPr>
          <p:cNvPr id="406" name="https://www.nngroup.com/articles/the-myth-of-the-genius-designer/"/>
          <p:cNvSpPr txBox="1"/>
          <p:nvPr/>
        </p:nvSpPr>
        <p:spPr>
          <a:xfrm>
            <a:off x="5992189" y="8399947"/>
            <a:ext cx="702742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lvl1pPr>
          </a:lstStyle>
          <a:p>
            <a:pPr/>
            <a:r>
              <a:t>https://www.nngroup.com/articles/the-myth-of-the-genius-designer/</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1976: Mills Published this…"/>
          <p:cNvSpPr txBox="1"/>
          <p:nvPr>
            <p:ph type="title"/>
          </p:nvPr>
        </p:nvSpPr>
        <p:spPr>
          <a:prstGeom prst="rect">
            <a:avLst/>
          </a:prstGeom>
        </p:spPr>
        <p:txBody>
          <a:bodyPr/>
          <a:lstStyle/>
          <a:p>
            <a:pPr defTabSz="526694">
              <a:defRPr sz="5022"/>
            </a:pPr>
            <a:r>
              <a:t>1976: Mills Published this </a:t>
            </a:r>
          </a:p>
          <a:p>
            <a:pPr defTabSz="526694">
              <a:defRPr sz="5022"/>
            </a:pPr>
            <a:r>
              <a:t>on ‘dynamic design to cost’ </a:t>
            </a:r>
          </a:p>
        </p:txBody>
      </p:sp>
      <p:sp>
        <p:nvSpPr>
          <p:cNvPr id="411" name="Body"/>
          <p:cNvSpPr txBox="1"/>
          <p:nvPr>
            <p:ph type="body" idx="1"/>
          </p:nvPr>
        </p:nvSpPr>
        <p:spPr>
          <a:prstGeom prst="rect">
            <a:avLst/>
          </a:prstGeom>
        </p:spPr>
        <p:txBody>
          <a:bodyPr/>
          <a:lstStyle/>
          <a:p>
            <a:pPr/>
          </a:p>
        </p:txBody>
      </p:sp>
      <p:pic>
        <p:nvPicPr>
          <p:cNvPr id="412" name="Image.png" descr="Image.png"/>
          <p:cNvPicPr>
            <a:picLocks noChangeAspect="1"/>
          </p:cNvPicPr>
          <p:nvPr/>
        </p:nvPicPr>
        <p:blipFill>
          <a:blip r:embed="rId3">
            <a:extLst/>
          </a:blip>
          <a:stretch>
            <a:fillRect/>
          </a:stretch>
        </p:blipFill>
        <p:spPr>
          <a:xfrm>
            <a:off x="-1" y="2261164"/>
            <a:ext cx="13004801" cy="6466277"/>
          </a:xfrm>
          <a:prstGeom prst="rect">
            <a:avLst/>
          </a:prstGeom>
          <a:ln w="12700">
            <a:miter lim="400000"/>
          </a:ln>
        </p:spPr>
      </p:pic>
      <p:sp>
        <p:nvSpPr>
          <p:cNvPr id="413" name="The ‘known unknowns he is dealing with are system qualities, cost and project duration"/>
          <p:cNvSpPr txBox="1"/>
          <p:nvPr/>
        </p:nvSpPr>
        <p:spPr>
          <a:xfrm>
            <a:off x="446567" y="8972408"/>
            <a:ext cx="1177352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200"/>
            </a:pPr>
            <a:r>
              <a:t>The ‘known </a:t>
            </a:r>
            <a:r>
              <a:rPr u="sng"/>
              <a:t>unknowns</a:t>
            </a:r>
            <a:r>
              <a:t> he is dealing with are system qualities, cost and project duration</a:t>
            </a:r>
          </a:p>
        </p:txBody>
      </p:sp>
      <p:sp>
        <p:nvSpPr>
          <p:cNvPr id="4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 Gilb.com 2017"/>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ctr" defTabSz="650240">
              <a:defRPr sz="1600">
                <a:solidFill>
                  <a:srgbClr val="888888"/>
                </a:solidFill>
                <a:latin typeface="Calibri"/>
                <a:ea typeface="Calibri"/>
                <a:cs typeface="Calibri"/>
                <a:sym typeface="Calibri"/>
              </a:defRPr>
            </a:lvl1pPr>
          </a:lstStyle>
          <a:p>
            <a:pPr/>
            <a:r>
              <a:t>© Gilb.com 2017</a:t>
            </a:r>
          </a:p>
        </p:txBody>
      </p:sp>
      <p:sp>
        <p:nvSpPr>
          <p:cNvPr id="419" name="In the Cleanroom Method,…"/>
          <p:cNvSpPr txBox="1"/>
          <p:nvPr>
            <p:ph type="title"/>
          </p:nvPr>
        </p:nvSpPr>
        <p:spPr>
          <a:prstGeom prst="rect">
            <a:avLst/>
          </a:prstGeom>
        </p:spPr>
        <p:txBody>
          <a:bodyPr/>
          <a:lstStyle/>
          <a:p>
            <a:pPr defTabSz="572211">
              <a:defRPr sz="3343"/>
            </a:pPr>
            <a:r>
              <a:t>In the Cleanroom Method,</a:t>
            </a:r>
          </a:p>
          <a:p>
            <a:pPr defTabSz="572211">
              <a:defRPr sz="3343"/>
            </a:pPr>
            <a:r>
              <a:t>developed by IBM’s Harlan Mills (1980) they reported: </a:t>
            </a:r>
            <a:br/>
          </a:p>
        </p:txBody>
      </p:sp>
      <p:sp>
        <p:nvSpPr>
          <p:cNvPr id="420" name="“Software Engineering began to emerge in FSD” (IBM Federal Systems Division, from 1996 a part of Lockheed Martin Marietta) “some ten years ago [Ed. about 1970] in a continuing evolution that is still underway:…"/>
          <p:cNvSpPr txBox="1"/>
          <p:nvPr>
            <p:ph type="body" idx="1"/>
          </p:nvPr>
        </p:nvSpPr>
        <p:spPr>
          <a:xfrm>
            <a:off x="650239" y="2275840"/>
            <a:ext cx="11704322" cy="6436926"/>
          </a:xfrm>
          <a:prstGeom prst="rect">
            <a:avLst/>
          </a:prstGeom>
        </p:spPr>
        <p:txBody>
          <a:bodyPr/>
          <a:lstStyle/>
          <a:p>
            <a:pPr marL="484094" indent="-484094">
              <a:lnSpc>
                <a:spcPct val="80000"/>
              </a:lnSpc>
              <a:spcBef>
                <a:spcPts val="500"/>
              </a:spcBef>
              <a:defRPr i="1" sz="2400"/>
            </a:pPr>
            <a:r>
              <a:t>“Software Engineering began to emerge in FSD” (IBM Federal Systems Division, from 1996 a part of Lockheed Martin Marietta) “some ten years ago [Ed. about 1970] in a continuing evolution that is still underway:</a:t>
            </a:r>
          </a:p>
          <a:p>
            <a:pPr marL="484094" indent="-484094">
              <a:lnSpc>
                <a:spcPct val="80000"/>
              </a:lnSpc>
              <a:spcBef>
                <a:spcPts val="500"/>
              </a:spcBef>
              <a:defRPr i="1" sz="2400"/>
            </a:pPr>
            <a:r>
              <a:t>Ten years ago general management expected the worst from software projects – cost overruns, late deliveries, unreliable and incomplete software</a:t>
            </a:r>
          </a:p>
          <a:p>
            <a:pPr marL="484094" indent="-484094">
              <a:lnSpc>
                <a:spcPct val="80000"/>
              </a:lnSpc>
              <a:spcBef>
                <a:spcPts val="500"/>
              </a:spcBef>
              <a:defRPr i="1" sz="2400"/>
            </a:pPr>
            <a:r>
              <a:t>Today [Ed. 1980!], management has learned to expect on-time, within budget, deliveries of high-quality software. 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2%!]s. Every one of those deliveries was on time and under budget</a:t>
            </a:r>
          </a:p>
          <a:p>
            <a:pPr marL="484094" indent="-484094">
              <a:lnSpc>
                <a:spcPct val="80000"/>
              </a:lnSpc>
              <a:spcBef>
                <a:spcPts val="500"/>
              </a:spcBef>
              <a:defRPr i="1" sz="2400"/>
            </a:pPr>
            <a:r>
              <a:t>A more extended example can be found in the NASA space program,</a:t>
            </a:r>
          </a:p>
          <a:p>
            <a:pPr marL="484094" indent="-484094">
              <a:lnSpc>
                <a:spcPct val="80000"/>
              </a:lnSpc>
              <a:spcBef>
                <a:spcPts val="500"/>
              </a:spcBef>
              <a:defRPr i="1" sz="2400"/>
            </a:pPr>
            <a:r>
              <a:t>- Where in the past ten years, FSD has managed some 7,000 person-years of software development, developing and integrating over a hundred million bytes of program and data for ground and space processors in over a dozen projects. </a:t>
            </a:r>
          </a:p>
          <a:p>
            <a:pPr marL="484094" indent="-484094">
              <a:lnSpc>
                <a:spcPct val="80000"/>
              </a:lnSpc>
              <a:spcBef>
                <a:spcPts val="500"/>
              </a:spcBef>
              <a:defRPr i="1" sz="2400"/>
            </a:pPr>
            <a:r>
              <a:t>- There were few late or overrun deliveries in that decade, and none at all in the past four years.”</a:t>
            </a:r>
          </a:p>
        </p:txBody>
      </p:sp>
      <p:sp>
        <p:nvSpPr>
          <p:cNvPr id="421"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2" name="Picture 2.png" descr="Picture 2.png"/>
          <p:cNvPicPr>
            <a:picLocks noChangeAspect="1"/>
          </p:cNvPicPr>
          <p:nvPr/>
        </p:nvPicPr>
        <p:blipFill>
          <a:blip r:embed="rId3">
            <a:extLst/>
          </a:blip>
          <a:stretch>
            <a:fillRect/>
          </a:stretch>
        </p:blipFill>
        <p:spPr>
          <a:xfrm>
            <a:off x="11690773" y="-1"/>
            <a:ext cx="1314027" cy="1842348"/>
          </a:xfrm>
          <a:prstGeom prst="rect">
            <a:avLst/>
          </a:prstGeom>
          <a:ln w="12700">
            <a:miter lim="400000"/>
          </a:ln>
        </p:spPr>
      </p:pic>
      <p:pic>
        <p:nvPicPr>
          <p:cNvPr id="423" name="image2.pdf" descr="image2.pdf"/>
          <p:cNvPicPr>
            <a:picLocks noChangeAspect="1"/>
          </p:cNvPicPr>
          <p:nvPr/>
        </p:nvPicPr>
        <p:blipFill>
          <a:blip r:embed="rId4">
            <a:extLst/>
          </a:blip>
          <a:stretch>
            <a:fillRect/>
          </a:stretch>
        </p:blipFill>
        <p:spPr>
          <a:xfrm>
            <a:off x="11115040" y="3885636"/>
            <a:ext cx="1889761" cy="638951"/>
          </a:xfrm>
          <a:prstGeom prst="rect">
            <a:avLst/>
          </a:prstGeom>
          <a:ln w="12700">
            <a:miter lim="400000"/>
          </a:ln>
        </p:spPr>
      </p:pic>
      <p:pic>
        <p:nvPicPr>
          <p:cNvPr id="424" name="image3.pdf" descr="image3.pdf"/>
          <p:cNvPicPr>
            <a:picLocks noChangeAspect="1"/>
          </p:cNvPicPr>
          <p:nvPr/>
        </p:nvPicPr>
        <p:blipFill>
          <a:blip r:embed="rId5">
            <a:extLst/>
          </a:blip>
          <a:stretch>
            <a:fillRect/>
          </a:stretch>
        </p:blipFill>
        <p:spPr>
          <a:xfrm>
            <a:off x="11891716" y="6531751"/>
            <a:ext cx="738294" cy="1456267"/>
          </a:xfrm>
          <a:prstGeom prst="rect">
            <a:avLst/>
          </a:prstGeom>
          <a:ln w="12700">
            <a:miter lim="400000"/>
          </a:ln>
        </p:spPr>
      </p:pic>
      <p:sp>
        <p:nvSpPr>
          <p:cNvPr id="425" name="in 45 incremental deliveries"/>
          <p:cNvSpPr txBox="1"/>
          <p:nvPr/>
        </p:nvSpPr>
        <p:spPr>
          <a:xfrm>
            <a:off x="1311749" y="2730685"/>
            <a:ext cx="10343629" cy="892049"/>
          </a:xfrm>
          <a:prstGeom prst="rect">
            <a:avLst/>
          </a:prstGeom>
          <a:solidFill>
            <a:srgbClr val="000000"/>
          </a:solidFill>
          <a:ln w="25400">
            <a:solidFill>
              <a:srgbClr val="000000"/>
            </a:solidFill>
          </a:ln>
          <a:extLst>
            <a:ext uri="{C572A759-6A51-4108-AA02-DFA0A04FC94B}">
              <ma14:wrappingTextBoxFlag xmlns:ma14="http://schemas.microsoft.com/office/mac/drawingml/2011/main" val="1"/>
            </a:ext>
          </a:extLst>
        </p:spPr>
        <p:txBody>
          <a:bodyPr lIns="65023" tIns="65023" rIns="65023" bIns="65023">
            <a:spAutoFit/>
          </a:bodyPr>
          <a:lstStyle>
            <a:lvl1pPr algn="ctr" defTabSz="650240">
              <a:defRPr i="1" sz="5000">
                <a:solidFill>
                  <a:srgbClr val="FFFFFF"/>
                </a:solidFill>
                <a:latin typeface="Calibri"/>
                <a:ea typeface="Calibri"/>
                <a:cs typeface="Calibri"/>
                <a:sym typeface="Calibri"/>
              </a:defRPr>
            </a:lvl1pPr>
          </a:lstStyle>
          <a:p>
            <a:pPr/>
            <a:r>
              <a:t>in 45 incremental deliveries </a:t>
            </a:r>
          </a:p>
        </p:txBody>
      </p:sp>
      <p:sp>
        <p:nvSpPr>
          <p:cNvPr id="426" name="were few late or overrun deliveries in that decade, and none at all in the past four years"/>
          <p:cNvSpPr txBox="1"/>
          <p:nvPr/>
        </p:nvSpPr>
        <p:spPr>
          <a:xfrm>
            <a:off x="2021381" y="5203353"/>
            <a:ext cx="8429737" cy="3101849"/>
          </a:xfrm>
          <a:prstGeom prst="rect">
            <a:avLst/>
          </a:prstGeom>
          <a:solidFill>
            <a:srgbClr val="000000"/>
          </a:solidFill>
          <a:ln w="25400">
            <a:solidFill>
              <a:srgbClr val="000000"/>
            </a:solidFill>
          </a:ln>
          <a:extLst>
            <a:ext uri="{C572A759-6A51-4108-AA02-DFA0A04FC94B}">
              <ma14:wrappingTextBoxFlag xmlns:ma14="http://schemas.microsoft.com/office/mac/drawingml/2011/main" val="1"/>
            </a:ext>
          </a:extLst>
        </p:spPr>
        <p:txBody>
          <a:bodyPr lIns="65023" tIns="65023" rIns="65023" bIns="65023">
            <a:spAutoFit/>
          </a:bodyPr>
          <a:lstStyle>
            <a:lvl1pPr algn="ctr" defTabSz="650240">
              <a:defRPr i="1" sz="5000">
                <a:solidFill>
                  <a:srgbClr val="FFFFFF"/>
                </a:solidFill>
                <a:latin typeface="Calibri"/>
                <a:ea typeface="Calibri"/>
                <a:cs typeface="Calibri"/>
                <a:sym typeface="Calibri"/>
              </a:defRPr>
            </a:lvl1pPr>
          </a:lstStyle>
          <a:p>
            <a:pPr/>
            <a:r>
              <a:t>were few late or overrun deliveries in that decade, and none at all in the past four years</a:t>
            </a:r>
          </a:p>
        </p:txBody>
      </p:sp>
      <p:sp>
        <p:nvSpPr>
          <p:cNvPr id="427" name="wow! normal agile fails 19% (Scrum) to 40%: Jeff Sutherland"/>
          <p:cNvSpPr txBox="1"/>
          <p:nvPr/>
        </p:nvSpPr>
        <p:spPr>
          <a:xfrm>
            <a:off x="2048409" y="8501477"/>
            <a:ext cx="8390007" cy="511047"/>
          </a:xfrm>
          <a:prstGeom prst="rect">
            <a:avLst/>
          </a:prstGeom>
          <a:solidFill>
            <a:srgbClr val="C0504D"/>
          </a:solidFill>
          <a:ln w="25400">
            <a:solidFill>
              <a:srgbClr val="8C3A38"/>
            </a:solidFil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none" lIns="65022" tIns="65022" rIns="65022" bIns="65022">
            <a:spAutoFit/>
          </a:bodyPr>
          <a:lstStyle/>
          <a:p>
            <a:pPr defTabSz="650240">
              <a:defRPr sz="2400">
                <a:solidFill>
                  <a:srgbClr val="FFFFFF"/>
                </a:solidFill>
                <a:latin typeface="Calibri"/>
                <a:ea typeface="Calibri"/>
                <a:cs typeface="Calibri"/>
                <a:sym typeface="Calibri"/>
              </a:defRPr>
            </a:pPr>
            <a:r>
              <a:t>wow! </a:t>
            </a:r>
            <a:r>
              <a:rPr i="1"/>
              <a:t>normal</a:t>
            </a:r>
            <a:r>
              <a:t> agile fails 19% (Scrum) to 40%: Jeff Sutherland</a:t>
            </a:r>
          </a:p>
        </p:txBody>
      </p:sp>
      <p:sp>
        <p:nvSpPr>
          <p:cNvPr id="428" name="Agile!"/>
          <p:cNvSpPr txBox="1"/>
          <p:nvPr/>
        </p:nvSpPr>
        <p:spPr>
          <a:xfrm>
            <a:off x="11840927" y="2938400"/>
            <a:ext cx="955896" cy="511049"/>
          </a:xfrm>
          <a:prstGeom prst="rect">
            <a:avLst/>
          </a:prstGeom>
          <a:solidFill>
            <a:srgbClr val="C0504D"/>
          </a:solidFill>
          <a:ln w="25400">
            <a:solidFill>
              <a:srgbClr val="8C3A38"/>
            </a:solidFil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650240">
              <a:defRPr sz="2400">
                <a:solidFill>
                  <a:srgbClr val="FFFFFF"/>
                </a:solidFill>
                <a:latin typeface="Calibri"/>
                <a:ea typeface="Calibri"/>
                <a:cs typeface="Calibri"/>
                <a:sym typeface="Calibri"/>
              </a:defRPr>
            </a:lvl1pPr>
          </a:lstStyle>
          <a:p>
            <a:pPr/>
            <a:r>
              <a:t>Agile!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23"/>
                                        </p:tgtEl>
                                        <p:attrNameLst>
                                          <p:attrName>style.visibility</p:attrName>
                                        </p:attrNameLst>
                                      </p:cBhvr>
                                      <p:to>
                                        <p:strVal val="visible"/>
                                      </p:to>
                                    </p:set>
                                    <p:anim calcmode="lin" valueType="num">
                                      <p:cBhvr>
                                        <p:cTn id="7" dur="500" fill="hold"/>
                                        <p:tgtEl>
                                          <p:spTgt spid="423"/>
                                        </p:tgtEl>
                                        <p:attrNameLst>
                                          <p:attrName>ppt_x</p:attrName>
                                        </p:attrNameLst>
                                      </p:cBhvr>
                                      <p:tavLst>
                                        <p:tav tm="0">
                                          <p:val>
                                            <p:strVal val="0-#ppt_w/2"/>
                                          </p:val>
                                        </p:tav>
                                        <p:tav tm="100000">
                                          <p:val>
                                            <p:strVal val="#ppt_x"/>
                                          </p:val>
                                        </p:tav>
                                      </p:tavLst>
                                    </p:anim>
                                    <p:anim calcmode="lin" valueType="num">
                                      <p:cBhvr>
                                        <p:cTn id="8" dur="500" fill="hold"/>
                                        <p:tgtEl>
                                          <p:spTgt spid="4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424"/>
                                        </p:tgtEl>
                                        <p:attrNameLst>
                                          <p:attrName>style.visibility</p:attrName>
                                        </p:attrNameLst>
                                      </p:cBhvr>
                                      <p:to>
                                        <p:strVal val="visible"/>
                                      </p:to>
                                    </p:set>
                                    <p:anim calcmode="lin" valueType="num">
                                      <p:cBhvr>
                                        <p:cTn id="13" dur="500" fill="hold"/>
                                        <p:tgtEl>
                                          <p:spTgt spid="424"/>
                                        </p:tgtEl>
                                        <p:attrNameLst>
                                          <p:attrName>ppt_x</p:attrName>
                                        </p:attrNameLst>
                                      </p:cBhvr>
                                      <p:tavLst>
                                        <p:tav tm="0">
                                          <p:val>
                                            <p:strVal val="0-#ppt_w/2"/>
                                          </p:val>
                                        </p:tav>
                                        <p:tav tm="100000">
                                          <p:val>
                                            <p:strVal val="#ppt_x"/>
                                          </p:val>
                                        </p:tav>
                                      </p:tavLst>
                                    </p:anim>
                                    <p:anim calcmode="lin" valueType="num">
                                      <p:cBhvr>
                                        <p:cTn id="14" dur="500" fill="hold"/>
                                        <p:tgtEl>
                                          <p:spTgt spid="4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2"/>
      <p:bldP build="whole" bldLvl="1" animBg="1" rev="0" advAuto="0" spid="42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Copyright Tom@Gilb.com 2013"/>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ctr" defTabSz="650240">
              <a:defRPr sz="1600">
                <a:solidFill>
                  <a:srgbClr val="888888"/>
                </a:solidFill>
                <a:latin typeface="Calibri"/>
                <a:ea typeface="Calibri"/>
                <a:cs typeface="Calibri"/>
                <a:sym typeface="Calibri"/>
              </a:defRPr>
            </a:lvl1pPr>
          </a:lstStyle>
          <a:p>
            <a:pPr/>
            <a:r>
              <a:t>Copyright Tom@Gilb.com 2013</a:t>
            </a:r>
          </a:p>
        </p:txBody>
      </p:sp>
      <p:sp>
        <p:nvSpPr>
          <p:cNvPr id="433" name="Quinnan: IBM FSD Cleanroom Dynamic Design to Cost"/>
          <p:cNvSpPr txBox="1"/>
          <p:nvPr>
            <p:ph type="title"/>
          </p:nvPr>
        </p:nvSpPr>
        <p:spPr>
          <a:xfrm>
            <a:off x="650240" y="390596"/>
            <a:ext cx="10960777" cy="1625601"/>
          </a:xfrm>
          <a:prstGeom prst="rect">
            <a:avLst/>
          </a:prstGeom>
        </p:spPr>
        <p:txBody>
          <a:bodyPr/>
          <a:lstStyle/>
          <a:p>
            <a:pPr defTabSz="526694">
              <a:defRPr sz="5022"/>
            </a:pPr>
            <a:r>
              <a:t>Quinnan: IBM FSD Cleanroom</a:t>
            </a:r>
            <a:br/>
            <a:r>
              <a:rPr i="1"/>
              <a:t>Dynamic Design to Cost</a:t>
            </a:r>
          </a:p>
        </p:txBody>
      </p:sp>
      <p:sp>
        <p:nvSpPr>
          <p:cNvPr id="434" name="Quinnan describes the process control loop used by IBM FSD to ensure that cost targets are met.…"/>
          <p:cNvSpPr txBox="1"/>
          <p:nvPr>
            <p:ph type="body" idx="1"/>
          </p:nvPr>
        </p:nvSpPr>
        <p:spPr>
          <a:xfrm>
            <a:off x="264212" y="4487831"/>
            <a:ext cx="13004801" cy="4224935"/>
          </a:xfrm>
          <a:prstGeom prst="rect">
            <a:avLst/>
          </a:prstGeom>
        </p:spPr>
        <p:txBody>
          <a:bodyPr/>
          <a:lstStyle/>
          <a:p>
            <a:pPr marL="0" indent="0" defTabSz="260096">
              <a:spcBef>
                <a:spcPts val="100"/>
              </a:spcBef>
              <a:buSzTx/>
              <a:buNone/>
              <a:defRPr b="1" sz="1320">
                <a:latin typeface="Arial"/>
                <a:ea typeface="Arial"/>
                <a:cs typeface="Arial"/>
                <a:sym typeface="Arial"/>
              </a:defRPr>
            </a:pPr>
            <a:r>
              <a:t>Quinnan describes the process control loop used by IBM FSD to ensure that cost targets are met.</a:t>
            </a:r>
          </a:p>
          <a:p>
            <a:pPr marL="0" indent="0" defTabSz="260096">
              <a:spcBef>
                <a:spcPts val="100"/>
              </a:spcBef>
              <a:buSzTx/>
              <a:buNone/>
              <a:defRPr b="1" sz="1320">
                <a:latin typeface="Arial"/>
                <a:ea typeface="Arial"/>
                <a:cs typeface="Arial"/>
                <a:sym typeface="Arial"/>
              </a:defRPr>
            </a:pPr>
            <a:r>
              <a:t> </a:t>
            </a:r>
          </a:p>
          <a:p>
            <a:pPr marL="0" indent="0" defTabSz="260096">
              <a:spcBef>
                <a:spcPts val="100"/>
              </a:spcBef>
              <a:buSzTx/>
              <a:buNone/>
              <a:defRPr b="1" sz="132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260096">
              <a:spcBef>
                <a:spcPts val="100"/>
              </a:spcBef>
              <a:buSzTx/>
              <a:buNone/>
              <a:defRPr b="1" sz="1320" u="sng">
                <a:latin typeface="Arial"/>
                <a:ea typeface="Arial"/>
                <a:cs typeface="Arial"/>
                <a:sym typeface="Arial"/>
              </a:defRPr>
            </a:pPr>
            <a:r>
              <a:t> </a:t>
            </a:r>
          </a:p>
          <a:p>
            <a:pPr marL="0" indent="0" defTabSz="260096">
              <a:spcBef>
                <a:spcPts val="100"/>
              </a:spcBef>
              <a:buSzTx/>
              <a:buNone/>
              <a:defRPr b="1" sz="132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260096">
              <a:spcBef>
                <a:spcPts val="100"/>
              </a:spcBef>
              <a:buSzTx/>
              <a:buNone/>
              <a:defRPr b="1" sz="1320">
                <a:latin typeface="Arial"/>
                <a:ea typeface="Arial"/>
                <a:cs typeface="Arial"/>
                <a:sym typeface="Arial"/>
              </a:defRPr>
            </a:pPr>
            <a:r>
              <a:t> </a:t>
            </a:r>
          </a:p>
          <a:p>
            <a:pPr marL="0" indent="0" defTabSz="260096">
              <a:spcBef>
                <a:spcPts val="100"/>
              </a:spcBef>
              <a:buSzTx/>
              <a:buNone/>
              <a:defRPr b="1" sz="1320">
                <a:latin typeface="Arial"/>
                <a:ea typeface="Arial"/>
                <a:cs typeface="Arial"/>
                <a:sym typeface="Arial"/>
              </a:defRPr>
            </a:pPr>
            <a:r>
              <a:t>'</a:t>
            </a:r>
            <a:r>
              <a:rPr u="sng"/>
              <a:t>Design is an iterative process </a:t>
            </a:r>
            <a:r>
              <a:t>in which each design level is a refinement of the previous level.' (p. 474)</a:t>
            </a:r>
          </a:p>
          <a:p>
            <a:pPr marL="0" indent="0" defTabSz="260096">
              <a:spcBef>
                <a:spcPts val="100"/>
              </a:spcBef>
              <a:buSzTx/>
              <a:buNone/>
              <a:defRPr b="1" sz="1320">
                <a:latin typeface="Arial"/>
                <a:ea typeface="Arial"/>
                <a:cs typeface="Arial"/>
                <a:sym typeface="Arial"/>
              </a:defRPr>
            </a:pPr>
            <a:r>
              <a:t> </a:t>
            </a:r>
          </a:p>
          <a:p>
            <a:pPr marL="0" indent="0" defTabSz="260096">
              <a:spcBef>
                <a:spcPts val="100"/>
              </a:spcBef>
              <a:buSzTx/>
              <a:buNone/>
              <a:defRPr b="1" sz="132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260096">
              <a:spcBef>
                <a:spcPts val="100"/>
              </a:spcBef>
              <a:buSzTx/>
              <a:buNone/>
              <a:defRPr b="1" sz="1320">
                <a:latin typeface="Arial"/>
                <a:ea typeface="Arial"/>
                <a:cs typeface="Arial"/>
                <a:sym typeface="Arial"/>
              </a:defRPr>
            </a:pPr>
            <a:r>
              <a:t> </a:t>
            </a:r>
          </a:p>
          <a:p>
            <a:pPr marL="0" indent="0" defTabSz="260096">
              <a:spcBef>
                <a:spcPts val="100"/>
              </a:spcBef>
              <a:buSzTx/>
              <a:buNone/>
              <a:defRPr b="1" sz="132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260096">
              <a:spcBef>
                <a:spcPts val="100"/>
              </a:spcBef>
              <a:buSzTx/>
              <a:buNone/>
              <a:defRPr sz="1320"/>
            </a:pPr>
            <a:r>
              <a:t>Source: Robert E. Quinnan, 'Software Engineering Management Practices', IBM Systems Journal, Vol. 19, No. 4, 1980, pp. 466~77</a:t>
            </a:r>
          </a:p>
          <a:p>
            <a:pPr marL="0" indent="0" defTabSz="260096">
              <a:spcBef>
                <a:spcPts val="100"/>
              </a:spcBef>
              <a:buSzTx/>
              <a:buNone/>
              <a:defRPr sz="1320"/>
            </a:pPr>
            <a:r>
              <a:t>This text is cut from Gilb: The Principles of Software Engineering Management, 1988</a:t>
            </a:r>
          </a:p>
          <a:p>
            <a:pPr marL="0" indent="0" defTabSz="260096">
              <a:spcBef>
                <a:spcPts val="400"/>
              </a:spcBef>
              <a:buSzTx/>
              <a:buNone/>
              <a:defRPr b="1" sz="1320">
                <a:latin typeface="Arial"/>
                <a:ea typeface="Arial"/>
                <a:cs typeface="Arial"/>
                <a:sym typeface="Arial"/>
              </a:defRPr>
            </a:pPr>
          </a:p>
          <a:p>
            <a:pPr marL="0" indent="0" defTabSz="260096">
              <a:spcBef>
                <a:spcPts val="100"/>
              </a:spcBef>
              <a:buSzTx/>
              <a:buNone/>
              <a:defRPr b="1" sz="1320">
                <a:latin typeface="Arial"/>
                <a:ea typeface="Arial"/>
                <a:cs typeface="Arial"/>
                <a:sym typeface="Arial"/>
              </a:defRPr>
            </a:pPr>
            <a:r>
              <a:t>  </a:t>
            </a:r>
          </a:p>
          <a:p>
            <a:pPr marL="0" indent="0" defTabSz="260096">
              <a:spcBef>
                <a:spcPts val="100"/>
              </a:spcBef>
              <a:buSzTx/>
              <a:buNone/>
              <a:defRPr b="1" sz="1320">
                <a:latin typeface="Arial"/>
                <a:ea typeface="Arial"/>
                <a:cs typeface="Arial"/>
                <a:sym typeface="Arial"/>
              </a:defRPr>
            </a:pPr>
            <a:r>
              <a:t> </a:t>
            </a:r>
          </a:p>
          <a:p>
            <a:pPr marL="0" indent="0" defTabSz="260096">
              <a:spcBef>
                <a:spcPts val="100"/>
              </a:spcBef>
              <a:buSzTx/>
              <a:buNone/>
              <a:defRPr b="1" sz="1320">
                <a:latin typeface="Arial"/>
                <a:ea typeface="Arial"/>
                <a:cs typeface="Arial"/>
                <a:sym typeface="Arial"/>
              </a:defRPr>
            </a:pPr>
            <a:r>
              <a:t> </a:t>
            </a:r>
          </a:p>
        </p:txBody>
      </p:sp>
      <p:sp>
        <p:nvSpPr>
          <p:cNvPr id="435" name="16 August 2014"/>
          <p:cNvSpPr txBox="1"/>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98989"/>
                </a:solidFill>
                <a:latin typeface="Calibri"/>
                <a:ea typeface="Calibri"/>
                <a:cs typeface="Calibri"/>
                <a:sym typeface="Calibri"/>
              </a:defRPr>
            </a:lvl1pPr>
          </a:lstStyle>
          <a:p>
            <a:pPr/>
            <a:r>
              <a:t>16 August 2014</a:t>
            </a:r>
          </a:p>
        </p:txBody>
      </p:sp>
      <p:sp>
        <p:nvSpPr>
          <p:cNvPr id="436"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7" name="POSEM Cover 2009.jpg" descr="POSEM Cover 2009.jpg"/>
          <p:cNvPicPr>
            <a:picLocks noChangeAspect="1"/>
          </p:cNvPicPr>
          <p:nvPr/>
        </p:nvPicPr>
        <p:blipFill>
          <a:blip r:embed="rId3">
            <a:extLst/>
          </a:blip>
          <a:stretch>
            <a:fillRect/>
          </a:stretch>
        </p:blipFill>
        <p:spPr>
          <a:xfrm>
            <a:off x="11203804" y="-2"/>
            <a:ext cx="1889533" cy="2519375"/>
          </a:xfrm>
          <a:prstGeom prst="rect">
            <a:avLst/>
          </a:prstGeom>
          <a:ln w="12700">
            <a:miter lim="400000"/>
          </a:ln>
        </p:spPr>
      </p:pic>
      <p:sp>
        <p:nvSpPr>
          <p:cNvPr id="438" name="but they iterate through a series of increments,…"/>
          <p:cNvSpPr txBox="1"/>
          <p:nvPr/>
        </p:nvSpPr>
        <p:spPr>
          <a:xfrm>
            <a:off x="423757" y="2096334"/>
            <a:ext cx="11413742" cy="2311361"/>
          </a:xfrm>
          <a:prstGeom prst="rect">
            <a:avLst/>
          </a:prstGeom>
          <a:gradFill>
            <a:gsLst>
              <a:gs pos="0">
                <a:srgbClr val="DAFEA4"/>
              </a:gs>
              <a:gs pos="35000">
                <a:srgbClr val="E4FDBF"/>
              </a:gs>
              <a:gs pos="100000">
                <a:srgbClr val="F5FFE6"/>
              </a:gs>
            </a:gsLst>
            <a:lin ang="16200000"/>
          </a:gradFill>
          <a:ln w="12700">
            <a:solidFill>
              <a:srgbClr val="98B955"/>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ctr" defTabSz="650240">
              <a:defRPr b="1" sz="3800">
                <a:latin typeface="Arial"/>
                <a:ea typeface="Arial"/>
                <a:cs typeface="Arial"/>
                <a:sym typeface="Arial"/>
              </a:defRPr>
            </a:pPr>
            <a:r>
              <a:t>but they iterate through a series of increments, </a:t>
            </a:r>
          </a:p>
          <a:p>
            <a:pPr algn="ctr" defTabSz="650240">
              <a:defRPr b="1" sz="3800">
                <a:latin typeface="Arial"/>
                <a:ea typeface="Arial"/>
                <a:cs typeface="Arial"/>
                <a:sym typeface="Arial"/>
              </a:defRPr>
            </a:pPr>
            <a:r>
              <a:t>thus </a:t>
            </a:r>
            <a:r>
              <a:rPr i="1"/>
              <a:t>reducing the complexity of the task</a:t>
            </a:r>
            <a:r>
              <a:t>, </a:t>
            </a:r>
          </a:p>
          <a:p>
            <a:pPr algn="ctr" defTabSz="650240">
              <a:defRPr b="1" sz="3800">
                <a:latin typeface="Arial"/>
                <a:ea typeface="Arial"/>
                <a:cs typeface="Arial"/>
                <a:sym typeface="Arial"/>
              </a:defRPr>
            </a:pPr>
            <a:r>
              <a:t>and </a:t>
            </a:r>
            <a:r>
              <a:rPr i="1"/>
              <a:t>increasing the probability of learning from experience</a:t>
            </a:r>
          </a:p>
        </p:txBody>
      </p:sp>
      <p:pic>
        <p:nvPicPr>
          <p:cNvPr id="439" name="Image" descr="Image"/>
          <p:cNvPicPr>
            <a:picLocks noChangeAspect="1"/>
          </p:cNvPicPr>
          <p:nvPr/>
        </p:nvPicPr>
        <p:blipFill>
          <a:blip r:embed="rId4">
            <a:extLst/>
          </a:blip>
          <a:stretch>
            <a:fillRect/>
          </a:stretch>
        </p:blipFill>
        <p:spPr>
          <a:xfrm>
            <a:off x="101510" y="15320"/>
            <a:ext cx="1253262" cy="2054527"/>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6. Risk Evaluation"/>
          <p:cNvSpPr txBox="1"/>
          <p:nvPr>
            <p:ph type="title"/>
          </p:nvPr>
        </p:nvSpPr>
        <p:spPr>
          <a:xfrm>
            <a:off x="2774817" y="290803"/>
            <a:ext cx="8982479" cy="849989"/>
          </a:xfrm>
          <a:prstGeom prst="rect">
            <a:avLst/>
          </a:prstGeom>
        </p:spPr>
        <p:txBody>
          <a:bodyPr/>
          <a:lstStyle>
            <a:lvl1pPr defTabSz="362204">
              <a:defRPr sz="4960"/>
            </a:lvl1pPr>
          </a:lstStyle>
          <a:p>
            <a:pPr/>
            <a:r>
              <a:t>6. Risk Evaluation </a:t>
            </a:r>
          </a:p>
        </p:txBody>
      </p:sp>
      <p:sp>
        <p:nvSpPr>
          <p:cNvPr id="444" name="Risks = Unknowns…"/>
          <p:cNvSpPr txBox="1"/>
          <p:nvPr>
            <p:ph type="body" sz="half" idx="1"/>
          </p:nvPr>
        </p:nvSpPr>
        <p:spPr>
          <a:xfrm>
            <a:off x="491554" y="1733550"/>
            <a:ext cx="5334001" cy="6286500"/>
          </a:xfrm>
          <a:prstGeom prst="rect">
            <a:avLst/>
          </a:prstGeom>
        </p:spPr>
        <p:txBody>
          <a:bodyPr/>
          <a:lstStyle/>
          <a:p>
            <a:pPr marL="315468" indent="-315468" defTabSz="537463">
              <a:spcBef>
                <a:spcPts val="2900"/>
              </a:spcBef>
              <a:defRPr sz="2576"/>
            </a:pPr>
            <a:r>
              <a:t>Risks = Unknowns</a:t>
            </a:r>
          </a:p>
          <a:p>
            <a:pPr marL="315468" indent="-315468" defTabSz="537463">
              <a:spcBef>
                <a:spcPts val="2900"/>
              </a:spcBef>
              <a:defRPr sz="2576"/>
            </a:pPr>
            <a:r>
              <a:t>Maybe: ‘Known Unknowns ?</a:t>
            </a:r>
          </a:p>
          <a:p>
            <a:pPr marL="315468" indent="-315468" defTabSz="537463">
              <a:spcBef>
                <a:spcPts val="2900"/>
              </a:spcBef>
              <a:defRPr sz="2576"/>
            </a:pPr>
            <a:r>
              <a:t>But, you can now the names of risks, their possibility</a:t>
            </a:r>
          </a:p>
          <a:p>
            <a:pPr lvl="1" marL="630936" indent="-315468" defTabSz="537463">
              <a:spcBef>
                <a:spcPts val="2900"/>
              </a:spcBef>
              <a:defRPr sz="2576"/>
            </a:pPr>
            <a:r>
              <a:t>the  degree of risk</a:t>
            </a:r>
          </a:p>
          <a:p>
            <a:pPr lvl="1" marL="630936" indent="-315468" defTabSz="537463">
              <a:spcBef>
                <a:spcPts val="2900"/>
              </a:spcBef>
              <a:defRPr sz="2576"/>
            </a:pPr>
            <a:r>
              <a:t>to test or experiment for risks</a:t>
            </a:r>
          </a:p>
          <a:p>
            <a:pPr marL="315468" indent="-315468" defTabSz="537463">
              <a:spcBef>
                <a:spcPts val="2900"/>
              </a:spcBef>
              <a:defRPr sz="2576"/>
            </a:pPr>
            <a:r>
              <a:t>And</a:t>
            </a:r>
          </a:p>
          <a:p>
            <a:pPr lvl="1" marL="630936" indent="-315468" defTabSz="537463">
              <a:spcBef>
                <a:spcPts val="2900"/>
              </a:spcBef>
              <a:defRPr sz="2576"/>
            </a:pPr>
            <a:r>
              <a:t>you can design risks out</a:t>
            </a:r>
          </a:p>
          <a:p>
            <a:pPr lvl="1" marL="630936" indent="-315468" defTabSz="537463">
              <a:spcBef>
                <a:spcPts val="2900"/>
              </a:spcBef>
              <a:defRPr sz="2576"/>
            </a:pPr>
            <a:r>
              <a:t>design risk mitigation in</a:t>
            </a:r>
          </a:p>
        </p:txBody>
      </p:sp>
      <p:sp>
        <p:nvSpPr>
          <p:cNvPr id="4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6" name="To reduce risk,…"/>
          <p:cNvSpPr txBox="1"/>
          <p:nvPr/>
        </p:nvSpPr>
        <p:spPr>
          <a:xfrm>
            <a:off x="5979844" y="1581561"/>
            <a:ext cx="6962675" cy="11221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200">
                <a:solidFill>
                  <a:srgbClr val="FFFFFF"/>
                </a:solidFill>
                <a:latin typeface="+mn-lt"/>
                <a:ea typeface="+mn-ea"/>
                <a:cs typeface="+mn-cs"/>
                <a:sym typeface="Helvetica Neue Medium"/>
              </a:defRPr>
            </a:pPr>
            <a:r>
              <a:t>To </a:t>
            </a:r>
            <a:r>
              <a:rPr b="1">
                <a:latin typeface="Helvetica Neue"/>
                <a:ea typeface="Helvetica Neue"/>
                <a:cs typeface="Helvetica Neue"/>
                <a:sym typeface="Helvetica Neue"/>
              </a:rPr>
              <a:t>reduce risk</a:t>
            </a:r>
            <a:r>
              <a:t>, </a:t>
            </a:r>
          </a:p>
          <a:p>
            <a:pPr algn="ctr" defTabSz="584200">
              <a:defRPr sz="2200">
                <a:solidFill>
                  <a:srgbClr val="FFFFFF"/>
                </a:solidFill>
                <a:latin typeface="+mn-lt"/>
                <a:ea typeface="+mn-ea"/>
                <a:cs typeface="+mn-cs"/>
                <a:sym typeface="Helvetica Neue Medium"/>
              </a:defRPr>
            </a:pPr>
            <a:r>
              <a:t>ensure that your designer works from usability </a:t>
            </a:r>
            <a:r>
              <a:rPr i="1">
                <a:latin typeface="Helvetica Neue"/>
                <a:ea typeface="Helvetica Neue"/>
                <a:cs typeface="Helvetica Neue"/>
                <a:sym typeface="Helvetica Neue"/>
              </a:rPr>
              <a:t>data</a:t>
            </a:r>
            <a:r>
              <a:t>, </a:t>
            </a:r>
          </a:p>
          <a:p>
            <a:pPr algn="ctr" defTabSz="584200">
              <a:defRPr sz="2200">
                <a:solidFill>
                  <a:srgbClr val="FFFFFF"/>
                </a:solidFill>
                <a:latin typeface="+mn-lt"/>
                <a:ea typeface="+mn-ea"/>
                <a:cs typeface="+mn-cs"/>
                <a:sym typeface="Helvetica Neue Medium"/>
              </a:defRPr>
            </a:pPr>
            <a:r>
              <a:t>rather than </a:t>
            </a:r>
            <a:r>
              <a:rPr i="1">
                <a:latin typeface="Helvetica Neue"/>
                <a:ea typeface="Helvetica Neue"/>
                <a:cs typeface="Helvetica Neue"/>
                <a:sym typeface="Helvetica Neue"/>
              </a:rPr>
              <a:t>guesses</a:t>
            </a:r>
            <a:r>
              <a:t>.</a:t>
            </a:r>
          </a:p>
        </p:txBody>
      </p:sp>
      <p:sp>
        <p:nvSpPr>
          <p:cNvPr id="447" name="https://www.nngroup.com/articles/the-myth-of-the-genius-designer/"/>
          <p:cNvSpPr txBox="1"/>
          <p:nvPr/>
        </p:nvSpPr>
        <p:spPr>
          <a:xfrm>
            <a:off x="6543438" y="2873847"/>
            <a:ext cx="621411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500"/>
            </a:lvl1pPr>
          </a:lstStyle>
          <a:p>
            <a:pPr/>
            <a:r>
              <a:t>https://www.nngroup.com/articles/the-myth-of-the-genius-designer/</a:t>
            </a:r>
          </a:p>
        </p:txBody>
      </p:sp>
      <p:pic>
        <p:nvPicPr>
          <p:cNvPr id="448" name="Screenshot 2018-11-17 at 01.37.57.png" descr="Screenshot 2018-11-17 at 01.37.57.png"/>
          <p:cNvPicPr>
            <a:picLocks noChangeAspect="1"/>
          </p:cNvPicPr>
          <p:nvPr/>
        </p:nvPicPr>
        <p:blipFill>
          <a:blip r:embed="rId3">
            <a:extLst/>
          </a:blip>
          <a:stretch>
            <a:fillRect/>
          </a:stretch>
        </p:blipFill>
        <p:spPr>
          <a:xfrm>
            <a:off x="6600737" y="3926867"/>
            <a:ext cx="5720889" cy="464671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When ‘Built in’ mitigation is  successful: the attack is stopped, there is no ‘risk’ of damage"/>
          <p:cNvSpPr txBox="1"/>
          <p:nvPr>
            <p:ph type="title"/>
          </p:nvPr>
        </p:nvSpPr>
        <p:spPr>
          <a:xfrm>
            <a:off x="650239" y="390596"/>
            <a:ext cx="11704322" cy="1625601"/>
          </a:xfrm>
          <a:prstGeom prst="rect">
            <a:avLst/>
          </a:prstGeom>
        </p:spPr>
        <p:txBody>
          <a:bodyPr>
            <a:normAutofit fontScale="100000" lnSpcReduction="0"/>
          </a:bodyPr>
          <a:lstStyle>
            <a:lvl1pPr defTabSz="643737">
              <a:defRPr sz="4356"/>
            </a:lvl1pPr>
          </a:lstStyle>
          <a:p>
            <a:pPr>
              <a:defRPr sz="6138"/>
            </a:pPr>
            <a:r>
              <a:rPr sz="4356"/>
              <a:t>When ‘Built in’ mitigation is  successful: the attack is stopped, there is no ‘risk’ of damage</a:t>
            </a:r>
          </a:p>
        </p:txBody>
      </p:sp>
      <p:sp>
        <p:nvSpPr>
          <p:cNvPr id="453" name="Shape"/>
          <p:cNvSpPr/>
          <p:nvPr/>
        </p:nvSpPr>
        <p:spPr>
          <a:xfrm>
            <a:off x="2420337" y="2871893"/>
            <a:ext cx="7351326" cy="5454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04" y="10800"/>
                </a:moveTo>
                <a:cubicBezTo>
                  <a:pt x="504" y="16390"/>
                  <a:pt x="5114" y="20921"/>
                  <a:pt x="10800" y="20921"/>
                </a:cubicBezTo>
                <a:cubicBezTo>
                  <a:pt x="16486" y="20921"/>
                  <a:pt x="21096" y="16390"/>
                  <a:pt x="21096" y="10800"/>
                </a:cubicBezTo>
                <a:cubicBezTo>
                  <a:pt x="21096" y="5210"/>
                  <a:pt x="16486" y="679"/>
                  <a:pt x="10800" y="679"/>
                </a:cubicBezTo>
                <a:cubicBezTo>
                  <a:pt x="5114" y="679"/>
                  <a:pt x="504" y="5210"/>
                  <a:pt x="504" y="10800"/>
                </a:cubicBezTo>
                <a:close/>
              </a:path>
            </a:pathLst>
          </a:custGeom>
          <a:gradFill>
            <a:gsLst>
              <a:gs pos="0">
                <a:srgbClr val="3F80CE"/>
              </a:gs>
              <a:gs pos="100000">
                <a:srgbClr val="A2C3FF"/>
              </a:gs>
            </a:gsLst>
            <a:lin ang="16200000"/>
          </a:gradFill>
          <a:ln w="12700">
            <a:solidFill>
              <a:srgbClr val="4A7EBB"/>
            </a:solidFill>
            <a:bevel/>
          </a:ln>
          <a:effectLst>
            <a:outerShdw sx="100000" sy="100000" kx="0" ky="0" algn="b" rotWithShape="0" blurRad="50800" dist="25400" dir="5400000">
              <a:srgbClr val="000000">
                <a:alpha val="35000"/>
              </a:srgbClr>
            </a:outerShdw>
          </a:effectLst>
        </p:spPr>
        <p:txBody>
          <a:bodyPr lIns="65023" tIns="65023" rIns="65023" bIns="65023" anchor="ctr"/>
          <a:lstStyle/>
          <a:p>
            <a:pPr algn="ctr" defTabSz="650240">
              <a:defRPr sz="2400">
                <a:latin typeface="Calibri"/>
                <a:ea typeface="Calibri"/>
                <a:cs typeface="Calibri"/>
                <a:sym typeface="Calibri"/>
              </a:defRPr>
            </a:pPr>
          </a:p>
        </p:txBody>
      </p:sp>
      <p:sp>
        <p:nvSpPr>
          <p:cNvPr id="454" name="Shape"/>
          <p:cNvSpPr/>
          <p:nvPr/>
        </p:nvSpPr>
        <p:spPr>
          <a:xfrm>
            <a:off x="5725724" y="3901440"/>
            <a:ext cx="3811130" cy="3233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4" y="10800"/>
                </a:moveTo>
                <a:cubicBezTo>
                  <a:pt x="64" y="16723"/>
                  <a:pt x="4871" y="21524"/>
                  <a:pt x="10800" y="21524"/>
                </a:cubicBezTo>
                <a:cubicBezTo>
                  <a:pt x="16729" y="21524"/>
                  <a:pt x="21536" y="16723"/>
                  <a:pt x="21536" y="10800"/>
                </a:cubicBezTo>
                <a:cubicBezTo>
                  <a:pt x="21536" y="4877"/>
                  <a:pt x="16729" y="76"/>
                  <a:pt x="10800" y="76"/>
                </a:cubicBezTo>
                <a:cubicBezTo>
                  <a:pt x="4871" y="76"/>
                  <a:pt x="64" y="4877"/>
                  <a:pt x="64" y="10800"/>
                </a:cubicBezTo>
                <a:close/>
              </a:path>
            </a:pathLst>
          </a:custGeom>
          <a:gradFill>
            <a:gsLst>
              <a:gs pos="0">
                <a:srgbClr val="3F80CE"/>
              </a:gs>
              <a:gs pos="100000">
                <a:srgbClr val="A2C3FF"/>
              </a:gs>
            </a:gsLst>
            <a:lin ang="16200000"/>
          </a:gradFill>
          <a:ln w="12700">
            <a:solidFill>
              <a:srgbClr val="4A7EBB"/>
            </a:solidFill>
            <a:bevel/>
          </a:ln>
          <a:effectLst>
            <a:outerShdw sx="100000" sy="100000" kx="0" ky="0" algn="b" rotWithShape="0" blurRad="50800" dist="25400" dir="5400000">
              <a:srgbClr val="000000">
                <a:alpha val="35000"/>
              </a:srgbClr>
            </a:outerShdw>
          </a:effectLst>
        </p:spPr>
        <p:txBody>
          <a:bodyPr lIns="65023" tIns="65023" rIns="65023" bIns="65023" anchor="ctr"/>
          <a:lstStyle/>
          <a:p>
            <a:pPr algn="ctr" defTabSz="650240">
              <a:defRPr sz="2400">
                <a:latin typeface="Calibri"/>
                <a:ea typeface="Calibri"/>
                <a:cs typeface="Calibri"/>
                <a:sym typeface="Calibri"/>
              </a:defRPr>
            </a:pPr>
          </a:p>
        </p:txBody>
      </p:sp>
      <p:sp>
        <p:nvSpPr>
          <p:cNvPr id="455" name="Threats"/>
          <p:cNvSpPr txBox="1"/>
          <p:nvPr/>
        </p:nvSpPr>
        <p:spPr>
          <a:xfrm>
            <a:off x="3359573" y="5111608"/>
            <a:ext cx="2587061" cy="688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650240">
              <a:defRPr b="1" sz="3800">
                <a:latin typeface="Calibri"/>
                <a:ea typeface="Calibri"/>
                <a:cs typeface="Calibri"/>
                <a:sym typeface="Calibri"/>
              </a:defRPr>
            </a:lvl1pPr>
          </a:lstStyle>
          <a:p>
            <a:pPr>
              <a:defRPr b="0" sz="2400"/>
            </a:pPr>
            <a:r>
              <a:rPr b="1" sz="3800"/>
              <a:t>Threats</a:t>
            </a:r>
          </a:p>
        </p:txBody>
      </p:sp>
      <p:sp>
        <p:nvSpPr>
          <p:cNvPr id="456" name="Attacks"/>
          <p:cNvSpPr txBox="1"/>
          <p:nvPr/>
        </p:nvSpPr>
        <p:spPr>
          <a:xfrm>
            <a:off x="6303715" y="6285653"/>
            <a:ext cx="1194071" cy="485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650240">
              <a:defRPr b="1" sz="2400">
                <a:latin typeface="Calibri"/>
                <a:ea typeface="Calibri"/>
                <a:cs typeface="Calibri"/>
                <a:sym typeface="Calibri"/>
              </a:defRPr>
            </a:lvl1pPr>
          </a:lstStyle>
          <a:p>
            <a:pPr>
              <a:defRPr b="0"/>
            </a:pPr>
            <a:r>
              <a:rPr b="1"/>
              <a:t>Attacks</a:t>
            </a:r>
          </a:p>
        </p:txBody>
      </p:sp>
      <p:sp>
        <p:nvSpPr>
          <p:cNvPr id="457" name="Shape"/>
          <p:cNvSpPr/>
          <p:nvPr/>
        </p:nvSpPr>
        <p:spPr>
          <a:xfrm>
            <a:off x="7569475" y="2871893"/>
            <a:ext cx="4785085" cy="3413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540" y="757"/>
                </a:moveTo>
                <a:lnTo>
                  <a:pt x="540" y="20843"/>
                </a:lnTo>
                <a:lnTo>
                  <a:pt x="21060" y="20843"/>
                </a:lnTo>
                <a:lnTo>
                  <a:pt x="21060" y="757"/>
                </a:lnTo>
                <a:close/>
              </a:path>
            </a:pathLst>
          </a:custGeom>
          <a:solidFill>
            <a:srgbClr val="FFFFFF"/>
          </a:solidFill>
          <a:ln w="25400">
            <a:solidFill>
              <a:srgbClr val="000000"/>
            </a:solidFill>
            <a:bevel/>
          </a:ln>
        </p:spPr>
        <p:txBody>
          <a:bodyPr lIns="65023" tIns="65023" rIns="65023" bIns="65023" anchor="ctr"/>
          <a:lstStyle/>
          <a:p>
            <a:pPr algn="ctr" defTabSz="650240">
              <a:defRPr sz="2400">
                <a:latin typeface="Calibri"/>
                <a:ea typeface="Calibri"/>
                <a:cs typeface="Calibri"/>
                <a:sym typeface="Calibri"/>
              </a:defRPr>
            </a:pPr>
          </a:p>
        </p:txBody>
      </p:sp>
      <p:sp>
        <p:nvSpPr>
          <p:cNvPr id="458" name="Mitigation"/>
          <p:cNvSpPr txBox="1"/>
          <p:nvPr/>
        </p:nvSpPr>
        <p:spPr>
          <a:xfrm>
            <a:off x="10060658" y="4551679"/>
            <a:ext cx="1504675" cy="485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650240">
              <a:defRPr sz="2400">
                <a:latin typeface="Calibri"/>
                <a:ea typeface="Calibri"/>
                <a:cs typeface="Calibri"/>
                <a:sym typeface="Calibri"/>
              </a:defRPr>
            </a:lvl1pPr>
          </a:lstStyle>
          <a:p>
            <a:pPr/>
            <a:r>
              <a:t>Mitigation</a:t>
            </a:r>
          </a:p>
        </p:txBody>
      </p:sp>
      <p:grpSp>
        <p:nvGrpSpPr>
          <p:cNvPr id="463" name="Group"/>
          <p:cNvGrpSpPr/>
          <p:nvPr/>
        </p:nvGrpSpPr>
        <p:grpSpPr>
          <a:xfrm>
            <a:off x="7687281" y="3659404"/>
            <a:ext cx="1434142" cy="1235454"/>
            <a:chOff x="0" y="0"/>
            <a:chExt cx="1434140" cy="1235453"/>
          </a:xfrm>
        </p:grpSpPr>
        <p:sp>
          <p:nvSpPr>
            <p:cNvPr id="459" name="Oval"/>
            <p:cNvSpPr/>
            <p:nvPr/>
          </p:nvSpPr>
          <p:spPr>
            <a:xfrm>
              <a:off x="-1" y="0"/>
              <a:ext cx="1434142" cy="1235454"/>
            </a:xfrm>
            <a:prstGeom prst="ellipse">
              <a:avLst/>
            </a:prstGeom>
            <a:gradFill flip="none" rotWithShape="1">
              <a:gsLst>
                <a:gs pos="0">
                  <a:srgbClr val="A2C3FF"/>
                </a:gs>
                <a:gs pos="35000">
                  <a:srgbClr val="BDD4FF"/>
                </a:gs>
                <a:gs pos="100000">
                  <a:srgbClr val="E6EEFF"/>
                </a:gs>
              </a:gsLst>
              <a:lin ang="16200000" scaled="0"/>
            </a:gradFill>
            <a:ln w="12700" cap="flat">
              <a:noFill/>
              <a:miter lim="400000"/>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defTabSz="650240">
                <a:defRPr b="1" sz="1600">
                  <a:latin typeface="Calibri"/>
                  <a:ea typeface="Calibri"/>
                  <a:cs typeface="Calibri"/>
                  <a:sym typeface="Calibri"/>
                </a:defRPr>
              </a:pPr>
            </a:p>
          </p:txBody>
        </p:sp>
        <p:sp>
          <p:nvSpPr>
            <p:cNvPr id="460" name="Shape"/>
            <p:cNvSpPr/>
            <p:nvPr/>
          </p:nvSpPr>
          <p:spPr>
            <a:xfrm>
              <a:off x="412647" y="368632"/>
              <a:ext cx="608848" cy="128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t">
              <a:noAutofit/>
            </a:bodyPr>
            <a:lstStyle/>
            <a:p>
              <a:pPr defTabSz="650240">
                <a:defRPr b="1" sz="1600">
                  <a:latin typeface="Calibri"/>
                  <a:ea typeface="Calibri"/>
                  <a:cs typeface="Calibri"/>
                  <a:sym typeface="Calibri"/>
                </a:defRPr>
              </a:pPr>
            </a:p>
          </p:txBody>
        </p:sp>
        <p:sp>
          <p:nvSpPr>
            <p:cNvPr id="461" name="Shape"/>
            <p:cNvSpPr/>
            <p:nvPr/>
          </p:nvSpPr>
          <p:spPr>
            <a:xfrm>
              <a:off x="-1" y="0"/>
              <a:ext cx="1434142" cy="1235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4A7EBB"/>
              </a:solidFill>
              <a:prstDash val="solid"/>
              <a:bevel/>
            </a:ln>
            <a:effectLst/>
          </p:spPr>
          <p:txBody>
            <a:bodyPr wrap="square" lIns="65023" tIns="65023" rIns="65023" bIns="65023" numCol="1" anchor="t">
              <a:noAutofit/>
            </a:bodyPr>
            <a:lstStyle/>
            <a:p>
              <a:pPr defTabSz="650240">
                <a:defRPr b="1" sz="1600">
                  <a:latin typeface="Calibri"/>
                  <a:ea typeface="Calibri"/>
                  <a:cs typeface="Calibri"/>
                  <a:sym typeface="Calibri"/>
                </a:defRPr>
              </a:pPr>
            </a:p>
          </p:txBody>
        </p:sp>
        <p:sp>
          <p:nvSpPr>
            <p:cNvPr id="462" name="Mitigation…"/>
            <p:cNvSpPr txBox="1"/>
            <p:nvPr/>
          </p:nvSpPr>
          <p:spPr>
            <a:xfrm>
              <a:off x="210025" y="180927"/>
              <a:ext cx="1014091" cy="79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650240">
                <a:defRPr sz="2400">
                  <a:latin typeface="Calibri"/>
                  <a:ea typeface="Calibri"/>
                  <a:cs typeface="Calibri"/>
                  <a:sym typeface="Calibri"/>
                </a:defRPr>
              </a:pPr>
              <a:endParaRPr b="1" sz="1600"/>
            </a:p>
            <a:p>
              <a:pPr defTabSz="650240">
                <a:defRPr sz="2400">
                  <a:latin typeface="Calibri"/>
                  <a:ea typeface="Calibri"/>
                  <a:cs typeface="Calibri"/>
                  <a:sym typeface="Calibri"/>
                </a:defRPr>
              </a:pPr>
              <a:r>
                <a:rPr b="1" sz="1200"/>
                <a:t>Mitigation</a:t>
              </a:r>
              <a:endParaRPr b="1" sz="1200"/>
            </a:p>
            <a:p>
              <a:pPr defTabSz="650240">
                <a:defRPr sz="2400">
                  <a:latin typeface="Calibri"/>
                  <a:ea typeface="Calibri"/>
                  <a:cs typeface="Calibri"/>
                  <a:sym typeface="Calibri"/>
                </a:defRPr>
              </a:pPr>
              <a:r>
                <a:rPr b="1" sz="1600"/>
                <a:t>Success</a:t>
              </a:r>
            </a:p>
          </p:txBody>
        </p:sp>
      </p:grpSp>
      <p:grpSp>
        <p:nvGrpSpPr>
          <p:cNvPr id="467" name="Group"/>
          <p:cNvGrpSpPr/>
          <p:nvPr/>
        </p:nvGrpSpPr>
        <p:grpSpPr>
          <a:xfrm>
            <a:off x="8857713" y="4829838"/>
            <a:ext cx="137274" cy="65025"/>
            <a:chOff x="0" y="0"/>
            <a:chExt cx="137272" cy="65024"/>
          </a:xfrm>
        </p:grpSpPr>
        <p:sp>
          <p:nvSpPr>
            <p:cNvPr id="464" name="Oval"/>
            <p:cNvSpPr/>
            <p:nvPr/>
          </p:nvSpPr>
          <p:spPr>
            <a:xfrm>
              <a:off x="0" y="-1"/>
              <a:ext cx="137273" cy="65026"/>
            </a:xfrm>
            <a:prstGeom prst="ellipse">
              <a:avLst/>
            </a:prstGeom>
            <a:gradFill flip="none" rotWithShape="1">
              <a:gsLst>
                <a:gs pos="0">
                  <a:srgbClr val="3F80CE"/>
                </a:gs>
                <a:gs pos="100000">
                  <a:srgbClr val="A2C3FF"/>
                </a:gs>
              </a:gsLst>
              <a:lin ang="16200000" scaled="0"/>
            </a:gra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algn="ctr" defTabSz="650240">
                <a:defRPr sz="2400">
                  <a:solidFill>
                    <a:srgbClr val="FFFFFF"/>
                  </a:solidFill>
                  <a:latin typeface="Calibri"/>
                  <a:ea typeface="Calibri"/>
                  <a:cs typeface="Calibri"/>
                  <a:sym typeface="Calibri"/>
                </a:defRPr>
              </a:pPr>
            </a:p>
          </p:txBody>
        </p:sp>
        <p:sp>
          <p:nvSpPr>
            <p:cNvPr id="465" name="Shape"/>
            <p:cNvSpPr/>
            <p:nvPr/>
          </p:nvSpPr>
          <p:spPr>
            <a:xfrm>
              <a:off x="39497" y="19401"/>
              <a:ext cx="58278" cy="6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ctr" defTabSz="650240">
                <a:defRPr sz="2400">
                  <a:solidFill>
                    <a:srgbClr val="FFFFFF"/>
                  </a:solidFill>
                  <a:latin typeface="Calibri"/>
                  <a:ea typeface="Calibri"/>
                  <a:cs typeface="Calibri"/>
                  <a:sym typeface="Calibri"/>
                </a:defRPr>
              </a:pPr>
            </a:p>
          </p:txBody>
        </p:sp>
        <p:sp>
          <p:nvSpPr>
            <p:cNvPr id="466" name="Shape"/>
            <p:cNvSpPr/>
            <p:nvPr/>
          </p:nvSpPr>
          <p:spPr>
            <a:xfrm>
              <a:off x="0" y="-1"/>
              <a:ext cx="137273" cy="65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4A7EBB"/>
              </a:solidFill>
              <a:prstDash val="solid"/>
              <a:bevel/>
            </a:ln>
            <a:effectLst/>
          </p:spPr>
          <p:txBody>
            <a:bodyPr wrap="square" lIns="65023" tIns="65023" rIns="65023" bIns="65023" numCol="1" anchor="ctr">
              <a:noAutofit/>
            </a:bodyPr>
            <a:lstStyle/>
            <a:p>
              <a:pPr algn="ctr" defTabSz="650240">
                <a:defRPr sz="2400">
                  <a:solidFill>
                    <a:srgbClr val="FFFFFF"/>
                  </a:solidFill>
                  <a:latin typeface="Calibri"/>
                  <a:ea typeface="Calibri"/>
                  <a:cs typeface="Calibri"/>
                  <a:sym typeface="Calibri"/>
                </a:defRPr>
              </a:pPr>
            </a:p>
          </p:txBody>
        </p:sp>
      </p:grpSp>
      <p:grpSp>
        <p:nvGrpSpPr>
          <p:cNvPr id="470" name="Group"/>
          <p:cNvGrpSpPr/>
          <p:nvPr/>
        </p:nvGrpSpPr>
        <p:grpSpPr>
          <a:xfrm>
            <a:off x="7504451" y="4894862"/>
            <a:ext cx="2084381" cy="1137921"/>
            <a:chOff x="0" y="0"/>
            <a:chExt cx="2084380" cy="1137919"/>
          </a:xfrm>
        </p:grpSpPr>
        <p:sp>
          <p:nvSpPr>
            <p:cNvPr id="468" name="Shape"/>
            <p:cNvSpPr/>
            <p:nvPr/>
          </p:nvSpPr>
          <p:spPr>
            <a:xfrm>
              <a:off x="-1" y="0"/>
              <a:ext cx="2084382" cy="1137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gradFill flip="none" rotWithShape="1">
              <a:gsLst>
                <a:gs pos="0">
                  <a:srgbClr val="FFA5A3"/>
                </a:gs>
                <a:gs pos="35000">
                  <a:srgbClr val="FFBFBE"/>
                </a:gs>
                <a:gs pos="100000">
                  <a:srgbClr val="FFE6E6"/>
                </a:gs>
              </a:gsLst>
              <a:lin ang="16200000" scaled="0"/>
            </a:gradFill>
            <a:ln w="12700" cap="flat">
              <a:solidFill>
                <a:srgbClr val="BE4B48"/>
              </a:solidFill>
              <a:prstDash val="solid"/>
              <a:bevel/>
            </a:ln>
            <a:effectLst>
              <a:outerShdw sx="100000" sy="100000" kx="0" ky="0" algn="b" rotWithShape="0" blurRad="50800" dist="25400" dir="5400000">
                <a:srgbClr val="000000">
                  <a:alpha val="38000"/>
                </a:srgbClr>
              </a:outerShdw>
            </a:effectLst>
          </p:spPr>
          <p:txBody>
            <a:bodyPr wrap="square" lIns="65023" tIns="65023" rIns="65023" bIns="65023" numCol="1" anchor="ctr">
              <a:noAutofit/>
            </a:bodyPr>
            <a:lstStyle/>
            <a:p>
              <a:pPr algn="just" defTabSz="650240">
                <a:defRPr b="1" sz="900">
                  <a:latin typeface="Calibri"/>
                  <a:ea typeface="Calibri"/>
                  <a:cs typeface="Calibri"/>
                  <a:sym typeface="Calibri"/>
                </a:defRPr>
              </a:pPr>
            </a:p>
          </p:txBody>
        </p:sp>
        <p:sp>
          <p:nvSpPr>
            <p:cNvPr id="469" name="Fail"/>
            <p:cNvSpPr txBox="1"/>
            <p:nvPr/>
          </p:nvSpPr>
          <p:spPr>
            <a:xfrm>
              <a:off x="845043" y="443439"/>
              <a:ext cx="497935" cy="257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just" defTabSz="650240">
                <a:defRPr b="1" sz="900">
                  <a:latin typeface="Calibri"/>
                  <a:ea typeface="Calibri"/>
                  <a:cs typeface="Calibri"/>
                  <a:sym typeface="Calibri"/>
                </a:defRPr>
              </a:lvl1pPr>
            </a:lstStyle>
            <a:p>
              <a:pPr>
                <a:defRPr b="0" sz="2400"/>
              </a:pPr>
              <a:r>
                <a:rPr b="1" sz="900"/>
                <a:t>Fail</a:t>
              </a:r>
            </a:p>
          </p:txBody>
        </p:sp>
      </p:grpSp>
      <p:sp>
        <p:nvSpPr>
          <p:cNvPr id="471" name="Line"/>
          <p:cNvSpPr/>
          <p:nvPr/>
        </p:nvSpPr>
        <p:spPr>
          <a:xfrm>
            <a:off x="4768426" y="2016195"/>
            <a:ext cx="3128882" cy="1824139"/>
          </a:xfrm>
          <a:prstGeom prst="line">
            <a:avLst/>
          </a:prstGeom>
          <a:ln w="76200">
            <a:solidFill>
              <a:srgbClr val="404040"/>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defTabSz="650240">
              <a:defRPr sz="1600"/>
            </a:pPr>
          </a:p>
        </p:txBody>
      </p:sp>
      <p:sp>
        <p:nvSpPr>
          <p:cNvPr id="4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3" name="Built-in error avoidance is smarter than rework and cleaning up of bad work (42% Rework at Raytheon Software)"/>
          <p:cNvSpPr txBox="1"/>
          <p:nvPr/>
        </p:nvSpPr>
        <p:spPr>
          <a:xfrm>
            <a:off x="433090" y="8533073"/>
            <a:ext cx="12309017"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Built-in error avoidance is smarter than rework and cleaning up of bad work (42% Rework at Raytheon Software)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77" name="Risk-related Definitions"/>
          <p:cNvSpPr txBox="1"/>
          <p:nvPr>
            <p:ph type="title"/>
          </p:nvPr>
        </p:nvSpPr>
        <p:spPr>
          <a:xfrm>
            <a:off x="650239" y="390596"/>
            <a:ext cx="11704322" cy="1625601"/>
          </a:xfrm>
          <a:prstGeom prst="rect">
            <a:avLst/>
          </a:prstGeom>
        </p:spPr>
        <p:txBody>
          <a:bodyPr>
            <a:normAutofit fontScale="100000" lnSpcReduction="0"/>
          </a:bodyPr>
          <a:lstStyle/>
          <a:p>
            <a:pPr/>
            <a:r>
              <a:t>Risk-related Definitions</a:t>
            </a:r>
          </a:p>
        </p:txBody>
      </p:sp>
      <p:sp>
        <p:nvSpPr>
          <p:cNvPr id="478" name="A ‘Threat’ is something that can potentially cause some degree of project failure, lack of success or negative consequences.…"/>
          <p:cNvSpPr txBox="1"/>
          <p:nvPr>
            <p:ph type="body" idx="1"/>
          </p:nvPr>
        </p:nvSpPr>
        <p:spPr>
          <a:xfrm>
            <a:off x="650239" y="2016196"/>
            <a:ext cx="11704322" cy="7376160"/>
          </a:xfrm>
          <a:prstGeom prst="rect">
            <a:avLst/>
          </a:prstGeom>
        </p:spPr>
        <p:txBody>
          <a:bodyPr>
            <a:normAutofit fontScale="100000" lnSpcReduction="0"/>
          </a:bodyPr>
          <a:lstStyle/>
          <a:p>
            <a:pPr marL="485775" indent="-485775">
              <a:lnSpc>
                <a:spcPct val="80000"/>
              </a:lnSpc>
              <a:spcBef>
                <a:spcPts val="800"/>
              </a:spcBef>
              <a:defRPr sz="3400"/>
            </a:pPr>
            <a:r>
              <a:t>A ‘</a:t>
            </a:r>
            <a:r>
              <a:rPr b="1" u="sng"/>
              <a:t>Threat</a:t>
            </a:r>
            <a:r>
              <a:t>’ is something that can </a:t>
            </a:r>
            <a:r>
              <a:rPr i="1"/>
              <a:t>potentially</a:t>
            </a:r>
            <a:r>
              <a:t> cause some degree of project failure, lack of success or negative consequences. </a:t>
            </a:r>
            <a:endParaRPr b="1" u="sng"/>
          </a:p>
          <a:p>
            <a:pPr marL="485775" indent="-485775">
              <a:lnSpc>
                <a:spcPct val="80000"/>
              </a:lnSpc>
              <a:spcBef>
                <a:spcPts val="800"/>
              </a:spcBef>
              <a:defRPr sz="3400"/>
            </a:pPr>
            <a:r>
              <a:rPr b="1" u="sng"/>
              <a:t>Attacks</a:t>
            </a:r>
            <a:r>
              <a:t> are Threats activated. </a:t>
            </a:r>
          </a:p>
          <a:p>
            <a:pPr marL="485775" indent="-485775">
              <a:lnSpc>
                <a:spcPct val="80000"/>
              </a:lnSpc>
              <a:spcBef>
                <a:spcPts val="800"/>
              </a:spcBef>
              <a:defRPr sz="3400"/>
            </a:pPr>
            <a:r>
              <a:rPr b="1" u="sng"/>
              <a:t>Mitigation</a:t>
            </a:r>
            <a:r>
              <a:t>, is any Strategy which is intended to deal with a Threat (potential Attack), or an actual Attack, within the system, or by being added on after the Threat has successfully penetrated the system (Attack has occurred).</a:t>
            </a:r>
          </a:p>
          <a:p>
            <a:pPr marL="485775" indent="-485775">
              <a:lnSpc>
                <a:spcPct val="80000"/>
              </a:lnSpc>
              <a:spcBef>
                <a:spcPts val="800"/>
              </a:spcBef>
              <a:defRPr sz="3400"/>
            </a:pPr>
            <a:r>
              <a:t>The </a:t>
            </a:r>
            <a:r>
              <a:rPr b="1" u="sng"/>
              <a:t>Risk</a:t>
            </a:r>
            <a:r>
              <a:t> is determined as a combination of a Threat (or Attack) and a Mitigation</a:t>
            </a:r>
          </a:p>
          <a:p>
            <a:pPr marL="485775" indent="-485775">
              <a:lnSpc>
                <a:spcPct val="80000"/>
              </a:lnSpc>
              <a:spcBef>
                <a:spcPts val="800"/>
              </a:spcBef>
              <a:defRPr sz="3400"/>
            </a:pPr>
            <a:r>
              <a:t> </a:t>
            </a:r>
            <a:r>
              <a:rPr b="1" u="sng"/>
              <a:t>Robustness</a:t>
            </a:r>
            <a:r>
              <a:t> is a system attribute that defines how well it resists Attacks</a:t>
            </a:r>
          </a:p>
          <a:p>
            <a:pPr marL="485775" indent="-485775">
              <a:lnSpc>
                <a:spcPct val="80000"/>
              </a:lnSpc>
              <a:spcBef>
                <a:spcPts val="800"/>
              </a:spcBef>
              <a:defRPr sz="3400"/>
            </a:pPr>
            <a:r>
              <a:rPr b="1" u="sng"/>
              <a:t>Damage</a:t>
            </a:r>
            <a:r>
              <a:t> is the negative consequences of successful Attacks to a system</a:t>
            </a: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 Gilb.com"/>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ctr" defTabSz="650240">
              <a:defRPr sz="1600">
                <a:solidFill>
                  <a:srgbClr val="888888"/>
                </a:solidFill>
                <a:latin typeface="Calibri"/>
                <a:ea typeface="Calibri"/>
                <a:cs typeface="Calibri"/>
                <a:sym typeface="Calibri"/>
              </a:defRPr>
            </a:lvl1pPr>
          </a:lstStyle>
          <a:p>
            <a:pPr/>
            <a:r>
              <a:t>© Gilb.com</a:t>
            </a:r>
          </a:p>
        </p:txBody>
      </p:sp>
      <p:sp>
        <p:nvSpPr>
          <p:cNvPr id="482" name="Real Banking Design Spec:  Risks"/>
          <p:cNvSpPr txBox="1"/>
          <p:nvPr>
            <p:ph type="title"/>
          </p:nvPr>
        </p:nvSpPr>
        <p:spPr>
          <a:xfrm>
            <a:off x="650239" y="234808"/>
            <a:ext cx="11704322" cy="650241"/>
          </a:xfrm>
          <a:prstGeom prst="rect">
            <a:avLst/>
          </a:prstGeom>
        </p:spPr>
        <p:txBody>
          <a:bodyPr>
            <a:normAutofit fontScale="100000" lnSpcReduction="0"/>
          </a:bodyPr>
          <a:lstStyle>
            <a:lvl1pPr defTabSz="416153">
              <a:defRPr sz="3455"/>
            </a:lvl1pPr>
          </a:lstStyle>
          <a:p>
            <a:pPr/>
            <a:r>
              <a:t>Real Banking Design Spec:  Risks</a:t>
            </a:r>
          </a:p>
        </p:txBody>
      </p:sp>
      <p:sp>
        <p:nvSpPr>
          <p:cNvPr id="483" name="==== Priority &amp; Risk Management ========…"/>
          <p:cNvSpPr txBox="1"/>
          <p:nvPr>
            <p:ph type="body" sz="half" idx="1"/>
          </p:nvPr>
        </p:nvSpPr>
        <p:spPr>
          <a:xfrm>
            <a:off x="216746" y="1029546"/>
            <a:ext cx="6177281" cy="8182188"/>
          </a:xfrm>
          <a:prstGeom prst="rect">
            <a:avLst/>
          </a:prstGeom>
          <a:ln>
            <a:solidFill>
              <a:srgbClr val="000000"/>
            </a:solidFill>
            <a:bevel/>
          </a:ln>
        </p:spPr>
        <p:txBody>
          <a:bodyPr>
            <a:normAutofit fontScale="100000" lnSpcReduction="0"/>
          </a:bodyPr>
          <a:lstStyle/>
          <a:p>
            <a:pPr marL="0" indent="0">
              <a:spcBef>
                <a:spcPts val="600"/>
              </a:spcBef>
              <a:buSzTx/>
              <a:buNone/>
            </a:pPr>
            <a:r>
              <a:rPr b="1" sz="2400"/>
              <a:t>==== Priority &amp; Risk Management =</a:t>
            </a:r>
            <a:r>
              <a:rPr sz="2400"/>
              <a:t>=======</a:t>
            </a:r>
            <a:endParaRPr sz="2400"/>
          </a:p>
          <a:p>
            <a:pPr marL="0" indent="0">
              <a:spcBef>
                <a:spcPts val="600"/>
              </a:spcBef>
              <a:buSzTx/>
              <a:buNone/>
            </a:pPr>
            <a:r>
              <a:rPr b="1" sz="2400"/>
              <a:t>Assumptions</a:t>
            </a:r>
            <a:r>
              <a:rPr i="1" sz="2400"/>
              <a:t>: &lt;Any assumptions that have been made&gt;.</a:t>
            </a:r>
            <a:endParaRPr i="1" sz="2400"/>
          </a:p>
          <a:p>
            <a:pPr marL="0" indent="57150">
              <a:spcBef>
                <a:spcPts val="400"/>
              </a:spcBef>
              <a:buSzTx/>
              <a:buNone/>
            </a:pPr>
            <a:r>
              <a:rPr sz="1800"/>
              <a:t>A1: </a:t>
            </a:r>
            <a:r>
              <a:rPr b="1" sz="1800"/>
              <a:t>FCCP is assumed to be a part of Orbit.</a:t>
            </a:r>
            <a:r>
              <a:rPr sz="1800"/>
              <a:t> FCxx does not currently exist and is Dec 20xx 6 months into Requirements Spec.   &lt;- Picked up by TsG from dec 2 discussions AH MA JH EC.</a:t>
            </a:r>
            <a:endParaRPr sz="1800"/>
          </a:p>
          <a:p>
            <a:pPr lvl="1" marL="0" indent="514350">
              <a:spcBef>
                <a:spcPts val="400"/>
              </a:spcBef>
              <a:buSzTx/>
              <a:buNone/>
              <a:defRPr sz="3400"/>
            </a:pPr>
            <a:r>
              <a:rPr sz="1800"/>
              <a:t>Consequence: FCxx must be a part of the impact estimation and costs rating.</a:t>
            </a:r>
          </a:p>
          <a:p>
            <a:pPr marL="0" indent="57150">
              <a:spcBef>
                <a:spcPts val="400"/>
              </a:spcBef>
              <a:buSzTx/>
              <a:buNone/>
            </a:pPr>
            <a:r>
              <a:rPr sz="1800"/>
              <a:t>A2: </a:t>
            </a:r>
            <a:r>
              <a:rPr b="1" sz="1800"/>
              <a:t>Costs</a:t>
            </a:r>
            <a:r>
              <a:rPr sz="1800"/>
              <a:t>, the development costs will not be different. All will base on a budget of say $ nn mm and 3 years. The ops costs may differ slightly, like $n mm for hardware. MA AH 3 dec</a:t>
            </a:r>
            <a:endParaRPr sz="1800"/>
          </a:p>
          <a:p>
            <a:pPr marL="0" indent="57150">
              <a:spcBef>
                <a:spcPts val="400"/>
              </a:spcBef>
              <a:buSzTx/>
              <a:buNone/>
            </a:pPr>
            <a:r>
              <a:rPr sz="1800"/>
              <a:t>A3:Boss X will continue to own Orbit. TSG DEC 2 </a:t>
            </a:r>
            <a:endParaRPr sz="1800"/>
          </a:p>
          <a:p>
            <a:pPr marL="0" indent="57150">
              <a:spcBef>
                <a:spcPts val="400"/>
              </a:spcBef>
              <a:buSzTx/>
              <a:buNone/>
            </a:pPr>
            <a:r>
              <a:rPr sz="1800"/>
              <a:t>A4: the schedule, 3 years, will constrained to a scope we can in fact deliver, OR we will be given additional budget. If not “I would have a problem”  &lt;- BB</a:t>
            </a:r>
            <a:endParaRPr sz="1800"/>
          </a:p>
          <a:p>
            <a:pPr marL="0" indent="57150">
              <a:spcBef>
                <a:spcPts val="400"/>
              </a:spcBef>
              <a:buSzTx/>
              <a:buNone/>
            </a:pPr>
            <a:r>
              <a:rPr sz="1800"/>
              <a:t>A5: the cost of expanding Orbit will not be prohibitive. &lt;- BB 2 dec</a:t>
            </a:r>
            <a:endParaRPr sz="1800"/>
          </a:p>
          <a:p>
            <a:pPr marL="0" indent="57150">
              <a:spcBef>
                <a:spcPts val="400"/>
              </a:spcBef>
              <a:buSzTx/>
              <a:buNone/>
            </a:pPr>
            <a:r>
              <a:rPr sz="1800"/>
              <a:t>A6: we have made the assumption that we can integrate Oribit with PX+ in a sensible way, even in the short term &lt;- BB</a:t>
            </a:r>
            <a:endParaRPr sz="1800"/>
          </a:p>
          <a:p>
            <a:pPr marL="0" indent="0">
              <a:spcBef>
                <a:spcPts val="400"/>
              </a:spcBef>
              <a:buSzTx/>
              <a:buNone/>
            </a:pPr>
            <a:r>
              <a:rPr b="1" sz="1600"/>
              <a:t>Dependencies</a:t>
            </a:r>
            <a:r>
              <a:rPr sz="1600"/>
              <a:t>: </a:t>
            </a:r>
            <a:r>
              <a:rPr i="1" sz="1600"/>
              <a:t>&lt;State any dependencies for this design idea&gt;.</a:t>
            </a:r>
            <a:endParaRPr i="1" sz="1600"/>
          </a:p>
          <a:p>
            <a:pPr lvl="1" marL="0" indent="457200">
              <a:spcBef>
                <a:spcPts val="400"/>
              </a:spcBef>
              <a:buSzTx/>
              <a:buNone/>
              <a:defRPr sz="3400"/>
            </a:pPr>
            <a:r>
              <a:rPr sz="1600"/>
              <a:t>D1: FCxx replaces Px+ in time. ? tsg 2.12</a:t>
            </a:r>
          </a:p>
        </p:txBody>
      </p:sp>
      <p:grpSp>
        <p:nvGrpSpPr>
          <p:cNvPr id="486" name="Group"/>
          <p:cNvGrpSpPr/>
          <p:nvPr/>
        </p:nvGrpSpPr>
        <p:grpSpPr>
          <a:xfrm>
            <a:off x="6394026" y="1029546"/>
            <a:ext cx="6610774" cy="8724055"/>
            <a:chOff x="0" y="0"/>
            <a:chExt cx="6610773" cy="8724053"/>
          </a:xfrm>
        </p:grpSpPr>
        <p:sp>
          <p:nvSpPr>
            <p:cNvPr id="484" name="Rectangle"/>
            <p:cNvSpPr/>
            <p:nvPr/>
          </p:nvSpPr>
          <p:spPr>
            <a:xfrm>
              <a:off x="0" y="0"/>
              <a:ext cx="6610774" cy="8724054"/>
            </a:xfrm>
            <a:prstGeom prst="rect">
              <a:avLst/>
            </a:prstGeom>
            <a:noFill/>
            <a:ln w="12700" cap="flat">
              <a:solidFill>
                <a:srgbClr val="000000"/>
              </a:solidFill>
              <a:prstDash val="solid"/>
              <a:bevel/>
            </a:ln>
            <a:effectLst/>
          </p:spPr>
          <p:txBody>
            <a:bodyPr wrap="square" lIns="65023" tIns="65023" rIns="65023" bIns="65023" numCol="1" anchor="t">
              <a:noAutofit/>
            </a:bodyPr>
            <a:lstStyle/>
            <a:p>
              <a:pPr defTabSz="650240">
                <a:spcBef>
                  <a:spcPts val="900"/>
                </a:spcBef>
                <a:defRPr sz="1800">
                  <a:latin typeface="Calibri"/>
                  <a:ea typeface="Calibri"/>
                  <a:cs typeface="Calibri"/>
                  <a:sym typeface="Calibri"/>
                </a:defRPr>
              </a:pPr>
            </a:p>
          </p:txBody>
        </p:sp>
        <p:sp>
          <p:nvSpPr>
            <p:cNvPr id="485" name="Risks: &lt;Name or refer to tags of any factors,    which could threaten your estimated impacts&gt;.…"/>
            <p:cNvSpPr txBox="1"/>
            <p:nvPr/>
          </p:nvSpPr>
          <p:spPr>
            <a:xfrm>
              <a:off x="0" y="0"/>
              <a:ext cx="6610774" cy="7465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650240">
                <a:spcBef>
                  <a:spcPts val="400"/>
                </a:spcBef>
                <a:defRPr sz="3800">
                  <a:latin typeface="Calibri"/>
                  <a:ea typeface="Calibri"/>
                  <a:cs typeface="Calibri"/>
                  <a:sym typeface="Calibri"/>
                </a:defRPr>
              </a:pPr>
              <a:r>
                <a:rPr b="1" sz="1800"/>
                <a:t>   Risks</a:t>
              </a:r>
              <a:r>
                <a:rPr i="1" sz="1800"/>
                <a:t>: &lt;Name or refer to tags of any factors,    which could threaten your estimated impacts&gt;.</a:t>
              </a:r>
            </a:p>
            <a:p>
              <a:pPr indent="57150" defTabSz="650240">
                <a:spcBef>
                  <a:spcPts val="400"/>
                </a:spcBef>
                <a:defRPr sz="3800">
                  <a:latin typeface="Calibri"/>
                  <a:ea typeface="Calibri"/>
                  <a:cs typeface="Calibri"/>
                  <a:sym typeface="Calibri"/>
                </a:defRPr>
              </a:pPr>
              <a:r>
                <a:rPr sz="1800"/>
                <a:t>R1. FCxx is delayed. Mitigation: continue to use Pxx&lt;- tsg 2.12</a:t>
              </a:r>
            </a:p>
            <a:p>
              <a:pPr indent="57150" defTabSz="650240">
                <a:spcBef>
                  <a:spcPts val="400"/>
                </a:spcBef>
                <a:defRPr sz="3800">
                  <a:latin typeface="Calibri"/>
                  <a:ea typeface="Calibri"/>
                  <a:cs typeface="Calibri"/>
                  <a:sym typeface="Calibri"/>
                </a:defRPr>
              </a:pPr>
              <a:r>
                <a:rPr sz="1800"/>
                <a:t>R2: the technical </a:t>
              </a:r>
              <a:r>
                <a:rPr b="1" sz="1800"/>
                <a:t>integration</a:t>
              </a:r>
              <a:r>
                <a:rPr sz="1800"/>
                <a:t> of Px+ is not as easy as thought &amp; we must redevelop Oribit</a:t>
              </a:r>
              <a:endParaRPr sz="1800"/>
            </a:p>
            <a:p>
              <a:pPr indent="57150" defTabSz="650240">
                <a:spcBef>
                  <a:spcPts val="400"/>
                </a:spcBef>
                <a:defRPr sz="3800">
                  <a:latin typeface="Calibri"/>
                  <a:ea typeface="Calibri"/>
                  <a:cs typeface="Calibri"/>
                  <a:sym typeface="Calibri"/>
                </a:defRPr>
              </a:pPr>
              <a:r>
                <a:rPr sz="1800"/>
                <a:t>R3: the and or scalability and cost of </a:t>
              </a:r>
              <a:r>
                <a:rPr b="1" sz="1800"/>
                <a:t>coherence</a:t>
              </a:r>
              <a:r>
                <a:rPr sz="1800"/>
                <a:t> will not allow us to meet the delivery.</a:t>
              </a:r>
            </a:p>
            <a:p>
              <a:pPr indent="57150" defTabSz="650240">
                <a:spcBef>
                  <a:spcPts val="400"/>
                </a:spcBef>
                <a:defRPr sz="3800">
                  <a:latin typeface="Calibri"/>
                  <a:ea typeface="Calibri"/>
                  <a:cs typeface="Calibri"/>
                  <a:sym typeface="Calibri"/>
                </a:defRPr>
              </a:pPr>
              <a:r>
                <a:rPr sz="1800"/>
                <a:t>R4: </a:t>
              </a:r>
              <a:r>
                <a:rPr b="1" sz="1800"/>
                <a:t>scalability</a:t>
              </a:r>
              <a:r>
                <a:rPr sz="1800"/>
                <a:t> of Orbit team and infrastructure, first year especially &lt;- BB. People, environments, etc.</a:t>
              </a:r>
            </a:p>
            <a:p>
              <a:pPr indent="57150" defTabSz="650240">
                <a:spcBef>
                  <a:spcPts val="400"/>
                </a:spcBef>
                <a:defRPr sz="3800">
                  <a:latin typeface="Calibri"/>
                  <a:ea typeface="Calibri"/>
                  <a:cs typeface="Calibri"/>
                  <a:sym typeface="Calibri"/>
                </a:defRPr>
              </a:pPr>
              <a:r>
                <a:rPr sz="1800"/>
                <a:t>R5: re Cross Desk reporting Requirement, major impact on technical design. </a:t>
              </a:r>
              <a:r>
                <a:rPr b="1" sz="1800"/>
                <a:t>Solution not currently known</a:t>
              </a:r>
              <a:r>
                <a:rPr sz="1800"/>
                <a:t>. Risk no solution allowing us to report all P/L</a:t>
              </a:r>
            </a:p>
            <a:p>
              <a:pPr defTabSz="650240">
                <a:spcBef>
                  <a:spcPts val="400"/>
                </a:spcBef>
                <a:defRPr sz="3800">
                  <a:latin typeface="Calibri"/>
                  <a:ea typeface="Calibri"/>
                  <a:cs typeface="Calibri"/>
                  <a:sym typeface="Calibri"/>
                </a:defRPr>
              </a:pPr>
              <a:r>
                <a:rPr sz="1800"/>
                <a:t> </a:t>
              </a:r>
              <a:r>
                <a:rPr b="1" sz="1800"/>
                <a:t>Issues</a:t>
              </a:r>
              <a:r>
                <a:rPr i="1" sz="1800"/>
                <a:t>: &lt;Unresolved concerns or problems in the specification or the system&gt;.</a:t>
              </a:r>
            </a:p>
            <a:p>
              <a:pPr indent="57150" defTabSz="650240">
                <a:spcBef>
                  <a:spcPts val="400"/>
                </a:spcBef>
                <a:defRPr sz="3800">
                  <a:latin typeface="Calibri"/>
                  <a:ea typeface="Calibri"/>
                  <a:cs typeface="Calibri"/>
                  <a:sym typeface="Calibri"/>
                </a:defRPr>
              </a:pPr>
              <a:r>
                <a:rPr sz="1800"/>
                <a:t>I1: Do we need to put the fact that we own Orbit into the objectives (Ownership). MA said, other agreed this is a huge differentiator. Dec 2.</a:t>
              </a:r>
            </a:p>
            <a:p>
              <a:pPr indent="57150" defTabSz="650240">
                <a:spcBef>
                  <a:spcPts val="400"/>
                </a:spcBef>
                <a:defRPr sz="3800">
                  <a:latin typeface="Calibri"/>
                  <a:ea typeface="Calibri"/>
                  <a:cs typeface="Calibri"/>
                  <a:sym typeface="Calibri"/>
                </a:defRPr>
              </a:pPr>
              <a:r>
                <a:rPr sz="1800"/>
                <a:t>I2: what are the time scales and scope now? Unclear now BB</a:t>
              </a:r>
            </a:p>
            <a:p>
              <a:pPr indent="57150" defTabSz="650240">
                <a:spcBef>
                  <a:spcPts val="400"/>
                </a:spcBef>
                <a:defRPr sz="3800">
                  <a:latin typeface="Calibri"/>
                  <a:ea typeface="Calibri"/>
                  <a:cs typeface="Calibri"/>
                  <a:sym typeface="Calibri"/>
                </a:defRPr>
              </a:pPr>
              <a:r>
                <a:rPr sz="1800"/>
                <a:t>I3: what will the success factors be? We don’t know what we are actually being asked to do. BB 2 dec 20xx</a:t>
              </a:r>
              <a:endParaRPr sz="1800"/>
            </a:p>
            <a:p>
              <a:pPr indent="57150" defTabSz="650240">
                <a:spcBef>
                  <a:spcPts val="400"/>
                </a:spcBef>
                <a:defRPr sz="3800">
                  <a:latin typeface="Calibri"/>
                  <a:ea typeface="Calibri"/>
                  <a:cs typeface="Calibri"/>
                  <a:sym typeface="Calibri"/>
                </a:defRPr>
              </a:pPr>
              <a:r>
                <a:rPr sz="1800"/>
                <a:t>I4: for the business other than flow options, there is still a lack of clarity as to what the requirements are and how they might differ from Extra and Flow Options. BB</a:t>
              </a:r>
            </a:p>
            <a:p>
              <a:pPr indent="57150" defTabSz="650240">
                <a:spcBef>
                  <a:spcPts val="400"/>
                </a:spcBef>
                <a:defRPr sz="3800">
                  <a:latin typeface="Calibri"/>
                  <a:ea typeface="Calibri"/>
                  <a:cs typeface="Calibri"/>
                  <a:sym typeface="Calibri"/>
                </a:defRPr>
              </a:pPr>
              <a:r>
                <a:rPr sz="1800"/>
                <a:t>I5: the degree to which this option will be seen to be useful without Intra Day. BB 2 dec </a:t>
              </a:r>
            </a:p>
          </p:txBody>
        </p:sp>
      </p:grpSp>
      <p:sp>
        <p:nvSpPr>
          <p:cNvPr id="487" name="21 August 2014"/>
          <p:cNvSpPr txBox="1"/>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98989"/>
                </a:solidFill>
                <a:latin typeface="Calibri"/>
                <a:ea typeface="Calibri"/>
                <a:cs typeface="Calibri"/>
                <a:sym typeface="Calibri"/>
              </a:defRPr>
            </a:lvl1pPr>
          </a:lstStyle>
          <a:p>
            <a:pPr/>
            <a:r>
              <a:t>21 August 2014</a:t>
            </a:r>
          </a:p>
        </p:txBody>
      </p:sp>
      <p:sp>
        <p:nvSpPr>
          <p:cNvPr id="488" name="Slide Number"/>
          <p:cNvSpPr txBox="1"/>
          <p:nvPr>
            <p:ph type="sldNum" sz="quarter" idx="2"/>
          </p:nvPr>
        </p:nvSpPr>
        <p:spPr>
          <a:xfrm>
            <a:off x="9320107" y="8854467"/>
            <a:ext cx="3034454" cy="371349"/>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489" name="Risks specification:…"/>
          <p:cNvSpPr txBox="1"/>
          <p:nvPr/>
        </p:nvSpPr>
        <p:spPr>
          <a:xfrm>
            <a:off x="8561493" y="1698995"/>
            <a:ext cx="4367280" cy="3000249"/>
          </a:xfrm>
          <a:prstGeom prst="rect">
            <a:avLst/>
          </a:prstGeom>
          <a:solidFill>
            <a:srgbClr val="C0504D"/>
          </a:solidFill>
          <a:ln w="25400">
            <a:solidFill>
              <a:srgbClr val="8C3A38"/>
            </a:solidFill>
            <a:bevel/>
          </a:ln>
          <a:extLst>
            <a:ext uri="{C572A759-6A51-4108-AA02-DFA0A04FC94B}">
              <ma14:wrappingTextBoxFlag xmlns:ma14="http://schemas.microsoft.com/office/mac/drawingml/2011/main" val="1"/>
            </a:ext>
          </a:extLst>
        </p:spPr>
        <p:txBody>
          <a:bodyPr lIns="65023" tIns="65023" rIns="65023" bIns="65023">
            <a:spAutoFit/>
          </a:bodyPr>
          <a:lstStyle/>
          <a:p>
            <a:pPr defTabSz="650240">
              <a:defRPr sz="2400">
                <a:solidFill>
                  <a:srgbClr val="FFFFFF"/>
                </a:solidFill>
                <a:latin typeface="Calibri"/>
                <a:ea typeface="Calibri"/>
                <a:cs typeface="Calibri"/>
                <a:sym typeface="Calibri"/>
              </a:defRPr>
            </a:pPr>
            <a:r>
              <a:rPr sz="2800"/>
              <a:t>Risks specification:</a:t>
            </a:r>
          </a:p>
          <a:p>
            <a:pPr defTabSz="650240">
              <a:defRPr sz="2400">
                <a:solidFill>
                  <a:srgbClr val="FFFFFF"/>
                </a:solidFill>
                <a:latin typeface="Calibri"/>
                <a:ea typeface="Calibri"/>
                <a:cs typeface="Calibri"/>
                <a:sym typeface="Calibri"/>
              </a:defRPr>
            </a:pPr>
            <a:r>
              <a:rPr sz="2800"/>
              <a:t>• shares group risk knowhow</a:t>
            </a:r>
          </a:p>
          <a:p>
            <a:pPr defTabSz="650240">
              <a:defRPr sz="2400">
                <a:solidFill>
                  <a:srgbClr val="FFFFFF"/>
                </a:solidFill>
                <a:latin typeface="Calibri"/>
                <a:ea typeface="Calibri"/>
                <a:cs typeface="Calibri"/>
                <a:sym typeface="Calibri"/>
              </a:defRPr>
            </a:pPr>
            <a:r>
              <a:rPr sz="2800"/>
              <a:t>• permits redesign to mitigate the risk</a:t>
            </a:r>
          </a:p>
          <a:p>
            <a:pPr defTabSz="650240">
              <a:defRPr sz="2400">
                <a:solidFill>
                  <a:srgbClr val="FFFFFF"/>
                </a:solidFill>
                <a:latin typeface="Calibri"/>
                <a:ea typeface="Calibri"/>
                <a:cs typeface="Calibri"/>
                <a:sym typeface="Calibri"/>
              </a:defRPr>
            </a:pPr>
            <a:r>
              <a:rPr sz="2800"/>
              <a:t>• allows relistic estimates of cost and impacts</a:t>
            </a:r>
          </a:p>
        </p:txBody>
      </p:sp>
      <p:sp>
        <p:nvSpPr>
          <p:cNvPr id="490" name="Issues:…"/>
          <p:cNvSpPr txBox="1"/>
          <p:nvPr/>
        </p:nvSpPr>
        <p:spPr>
          <a:xfrm>
            <a:off x="9191398" y="5883901"/>
            <a:ext cx="3737372" cy="3432049"/>
          </a:xfrm>
          <a:prstGeom prst="rect">
            <a:avLst/>
          </a:prstGeom>
          <a:solidFill>
            <a:srgbClr val="C0504D"/>
          </a:solidFill>
          <a:ln w="50800">
            <a:solidFill>
              <a:srgbClr val="FFFFFF"/>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650240">
              <a:defRPr sz="2400">
                <a:solidFill>
                  <a:srgbClr val="FFFFFF"/>
                </a:solidFill>
                <a:latin typeface="Calibri"/>
                <a:ea typeface="Calibri"/>
                <a:cs typeface="Calibri"/>
                <a:sym typeface="Calibri"/>
              </a:defRPr>
            </a:pPr>
            <a:r>
              <a:rPr sz="2800"/>
              <a:t>Issues:</a:t>
            </a:r>
          </a:p>
          <a:p>
            <a:pPr defTabSz="650240">
              <a:defRPr sz="2400">
                <a:solidFill>
                  <a:srgbClr val="FFFFFF"/>
                </a:solidFill>
                <a:latin typeface="Calibri"/>
                <a:ea typeface="Calibri"/>
                <a:cs typeface="Calibri"/>
                <a:sym typeface="Calibri"/>
              </a:defRPr>
            </a:pPr>
            <a:r>
              <a:rPr sz="2800"/>
              <a:t>• when answered can turn into a risk</a:t>
            </a:r>
          </a:p>
          <a:p>
            <a:pPr defTabSz="650240">
              <a:defRPr sz="2400">
                <a:solidFill>
                  <a:srgbClr val="FFFFFF"/>
                </a:solidFill>
                <a:latin typeface="Calibri"/>
                <a:ea typeface="Calibri"/>
                <a:cs typeface="Calibri"/>
                <a:sym typeface="Calibri"/>
              </a:defRPr>
            </a:pPr>
            <a:r>
              <a:rPr sz="2800"/>
              <a:t>• shares group knowledge</a:t>
            </a:r>
          </a:p>
          <a:p>
            <a:pPr defTabSz="650240">
              <a:defRPr sz="2400">
                <a:solidFill>
                  <a:srgbClr val="FFFFFF"/>
                </a:solidFill>
                <a:latin typeface="Calibri"/>
                <a:ea typeface="Calibri"/>
                <a:cs typeface="Calibri"/>
                <a:sym typeface="Calibri"/>
              </a:defRPr>
            </a:pPr>
            <a:r>
              <a:rPr sz="2800"/>
              <a:t>•  makes sure we don’t forget to analyze later</a:t>
            </a:r>
          </a:p>
        </p:txBody>
      </p:sp>
      <p:sp>
        <p:nvSpPr>
          <p:cNvPr id="491" name="ASSUMPTIONS:…"/>
          <p:cNvSpPr txBox="1"/>
          <p:nvPr/>
        </p:nvSpPr>
        <p:spPr>
          <a:xfrm>
            <a:off x="3057843" y="2712499"/>
            <a:ext cx="3308199" cy="4244849"/>
          </a:xfrm>
          <a:prstGeom prst="rect">
            <a:avLst/>
          </a:prstGeom>
          <a:solidFill>
            <a:srgbClr val="C0504D"/>
          </a:solidFill>
          <a:ln w="50800">
            <a:solidFill>
              <a:srgbClr val="FFFFFF"/>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650240">
              <a:defRPr sz="2400">
                <a:solidFill>
                  <a:srgbClr val="FFFFFF"/>
                </a:solidFill>
                <a:latin typeface="Calibri"/>
                <a:ea typeface="Calibri"/>
                <a:cs typeface="Calibri"/>
                <a:sym typeface="Calibri"/>
              </a:defRPr>
            </a:pPr>
            <a:r>
              <a:rPr sz="2800"/>
              <a:t>ASSUMPTIONS:</a:t>
            </a:r>
          </a:p>
          <a:p>
            <a:pPr defTabSz="650240">
              <a:defRPr sz="2400">
                <a:solidFill>
                  <a:srgbClr val="FFFFFF"/>
                </a:solidFill>
                <a:latin typeface="Calibri"/>
                <a:ea typeface="Calibri"/>
                <a:cs typeface="Calibri"/>
                <a:sym typeface="Calibri"/>
              </a:defRPr>
            </a:pPr>
            <a:r>
              <a:rPr sz="2800"/>
              <a:t>• broadcasts critical factors for present and future re-examination</a:t>
            </a:r>
          </a:p>
          <a:p>
            <a:pPr defTabSz="650240">
              <a:defRPr sz="2400">
                <a:solidFill>
                  <a:srgbClr val="FFFFFF"/>
                </a:solidFill>
                <a:latin typeface="Calibri"/>
                <a:ea typeface="Calibri"/>
                <a:cs typeface="Calibri"/>
                <a:sym typeface="Calibri"/>
              </a:defRPr>
            </a:pPr>
            <a:r>
              <a:rPr sz="2800"/>
              <a:t>• helps risk analysis</a:t>
            </a:r>
          </a:p>
          <a:p>
            <a:pPr defTabSz="650240">
              <a:defRPr sz="2400">
                <a:solidFill>
                  <a:srgbClr val="FFFFFF"/>
                </a:solidFill>
                <a:latin typeface="Calibri"/>
                <a:ea typeface="Calibri"/>
                <a:cs typeface="Calibri"/>
                <a:sym typeface="Calibri"/>
              </a:defRPr>
            </a:pPr>
            <a:r>
              <a:rPr sz="2800"/>
              <a:t>• are an integral part of the design specifiction</a:t>
            </a:r>
          </a:p>
        </p:txBody>
      </p:sp>
      <p:sp>
        <p:nvSpPr>
          <p:cNvPr id="492" name="DEPENDENCIES:"/>
          <p:cNvSpPr txBox="1"/>
          <p:nvPr/>
        </p:nvSpPr>
        <p:spPr>
          <a:xfrm>
            <a:off x="2646488" y="8405683"/>
            <a:ext cx="3701609" cy="536449"/>
          </a:xfrm>
          <a:prstGeom prst="rect">
            <a:avLst/>
          </a:prstGeom>
          <a:solidFill>
            <a:srgbClr val="C0504D"/>
          </a:solidFill>
          <a:ln w="50800">
            <a:solidFill>
              <a:srgbClr val="FFFFFF"/>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650240">
              <a:defRPr sz="2400">
                <a:solidFill>
                  <a:srgbClr val="FFFFFF"/>
                </a:solidFill>
                <a:latin typeface="Calibri"/>
                <a:ea typeface="Calibri"/>
                <a:cs typeface="Calibri"/>
                <a:sym typeface="Calibri"/>
              </a:defRPr>
            </a:lvl1pPr>
          </a:lstStyle>
          <a:p>
            <a:pPr/>
            <a:r>
              <a:t>DEPENDENCIES: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pecifying Risks Explicitly…"/>
          <p:cNvSpPr txBox="1"/>
          <p:nvPr>
            <p:ph type="title"/>
          </p:nvPr>
        </p:nvSpPr>
        <p:spPr>
          <a:xfrm>
            <a:off x="650239" y="390596"/>
            <a:ext cx="11704322" cy="1625601"/>
          </a:xfrm>
          <a:prstGeom prst="rect">
            <a:avLst/>
          </a:prstGeom>
        </p:spPr>
        <p:txBody>
          <a:bodyPr>
            <a:normAutofit fontScale="100000" lnSpcReduction="0"/>
          </a:bodyPr>
          <a:lstStyle/>
          <a:p>
            <a:pPr defTabSz="526694">
              <a:defRPr sz="5022"/>
            </a:pPr>
            <a:r>
              <a:t>Specifying Risks Explicitly</a:t>
            </a:r>
          </a:p>
          <a:p>
            <a:pPr defTabSz="526694">
              <a:defRPr sz="5022"/>
            </a:pPr>
            <a:r>
              <a:t>as part of a requirement</a:t>
            </a:r>
          </a:p>
        </p:txBody>
      </p:sp>
      <p:sp>
        <p:nvSpPr>
          <p:cNvPr id="497" name="Objective 1:…"/>
          <p:cNvSpPr txBox="1"/>
          <p:nvPr>
            <p:ph type="body" idx="1"/>
          </p:nvPr>
        </p:nvSpPr>
        <p:spPr>
          <a:xfrm>
            <a:off x="650239" y="2275840"/>
            <a:ext cx="11704322" cy="6436926"/>
          </a:xfrm>
          <a:prstGeom prst="rect">
            <a:avLst/>
          </a:prstGeom>
        </p:spPr>
        <p:txBody>
          <a:bodyPr>
            <a:normAutofit fontScale="100000" lnSpcReduction="0"/>
          </a:bodyPr>
          <a:lstStyle/>
          <a:p>
            <a:pPr marL="0" indent="0" defTabSz="578713">
              <a:lnSpc>
                <a:spcPct val="80000"/>
              </a:lnSpc>
              <a:spcBef>
                <a:spcPts val="600"/>
              </a:spcBef>
              <a:buSzTx/>
              <a:buFontTx/>
              <a:buNone/>
              <a:defRPr sz="2937"/>
            </a:pPr>
            <a:r>
              <a:rPr b="1" u="sng"/>
              <a:t>Objective 1</a:t>
            </a:r>
            <a:r>
              <a:t>:</a:t>
            </a:r>
          </a:p>
          <a:p>
            <a:pPr marL="0" indent="0" defTabSz="578713">
              <a:lnSpc>
                <a:spcPct val="80000"/>
              </a:lnSpc>
              <a:spcBef>
                <a:spcPts val="600"/>
              </a:spcBef>
              <a:buSzTx/>
              <a:buFontTx/>
              <a:buNone/>
              <a:defRPr sz="2937"/>
            </a:pPr>
            <a:r>
              <a:rPr b="1"/>
              <a:t>Scale</a:t>
            </a:r>
            <a:r>
              <a:t>: Market Share in defined [Markets]</a:t>
            </a:r>
          </a:p>
          <a:p>
            <a:pPr marL="0" indent="0" defTabSz="578713">
              <a:lnSpc>
                <a:spcPct val="80000"/>
              </a:lnSpc>
              <a:spcBef>
                <a:spcPts val="600"/>
              </a:spcBef>
              <a:buSzTx/>
              <a:buFontTx/>
              <a:buNone/>
              <a:defRPr sz="2937"/>
            </a:pPr>
            <a:r>
              <a:rPr b="1"/>
              <a:t>Goal</a:t>
            </a:r>
            <a:r>
              <a:t> [Next 5 Years, Market = {Europe &amp; Americas}] 30%  </a:t>
            </a:r>
          </a:p>
          <a:p>
            <a:pPr marL="0" indent="0" defTabSz="578713">
              <a:lnSpc>
                <a:spcPct val="80000"/>
              </a:lnSpc>
              <a:spcBef>
                <a:spcPts val="600"/>
              </a:spcBef>
              <a:buSzTx/>
              <a:buFontTx/>
              <a:buNone/>
              <a:defRPr sz="2937"/>
            </a:pPr>
          </a:p>
          <a:p>
            <a:pPr marL="0" indent="0" defTabSz="578713">
              <a:lnSpc>
                <a:spcPct val="80000"/>
              </a:lnSpc>
              <a:spcBef>
                <a:spcPts val="600"/>
              </a:spcBef>
              <a:buSzTx/>
              <a:buFontTx/>
              <a:buNone/>
              <a:defRPr sz="2937"/>
            </a:pPr>
            <a:r>
              <a:rPr b="1"/>
              <a:t>Threat</a:t>
            </a:r>
            <a:r>
              <a:t>: Market Downturn.</a:t>
            </a:r>
          </a:p>
          <a:p>
            <a:pPr marL="0" indent="0" defTabSz="578713">
              <a:lnSpc>
                <a:spcPct val="80000"/>
              </a:lnSpc>
              <a:spcBef>
                <a:spcPts val="600"/>
              </a:spcBef>
              <a:buSzTx/>
              <a:buFontTx/>
              <a:buNone/>
              <a:defRPr sz="2937"/>
            </a:pPr>
            <a:r>
              <a:rPr b="1"/>
              <a:t>Cause</a:t>
            </a:r>
            <a:r>
              <a:t> [T1]: International Economics</a:t>
            </a:r>
          </a:p>
          <a:p>
            <a:pPr marL="0" indent="0" defTabSz="578713">
              <a:lnSpc>
                <a:spcPct val="80000"/>
              </a:lnSpc>
              <a:spcBef>
                <a:spcPts val="600"/>
              </a:spcBef>
              <a:buSzTx/>
              <a:buFontTx/>
              <a:buNone/>
              <a:defRPr sz="2937"/>
            </a:pPr>
            <a:r>
              <a:rPr b="1"/>
              <a:t>Cause</a:t>
            </a:r>
            <a:r>
              <a:t>: Power Struggle in East Europe</a:t>
            </a:r>
          </a:p>
          <a:p>
            <a:pPr marL="0" indent="0" defTabSz="578713">
              <a:lnSpc>
                <a:spcPct val="80000"/>
              </a:lnSpc>
              <a:spcBef>
                <a:spcPts val="600"/>
              </a:spcBef>
              <a:buSzTx/>
              <a:buFontTx/>
              <a:buNone/>
              <a:defRPr sz="2937"/>
            </a:pPr>
            <a:r>
              <a:rPr b="1"/>
              <a:t>Mitigation</a:t>
            </a:r>
            <a:r>
              <a:t>: Shift Investment Focus to South America, and Upmarket.</a:t>
            </a:r>
          </a:p>
          <a:p>
            <a:pPr marL="416155" indent="-416155" defTabSz="578713">
              <a:lnSpc>
                <a:spcPct val="80000"/>
              </a:lnSpc>
              <a:spcBef>
                <a:spcPts val="600"/>
              </a:spcBef>
              <a:defRPr sz="2670"/>
            </a:pPr>
          </a:p>
          <a:p>
            <a:pPr marL="416155" indent="-416155" defTabSz="578713">
              <a:lnSpc>
                <a:spcPct val="80000"/>
              </a:lnSpc>
              <a:spcBef>
                <a:spcPts val="600"/>
              </a:spcBef>
              <a:defRPr sz="2670"/>
            </a:pPr>
          </a:p>
          <a:p>
            <a:pPr marL="416155" indent="-416155" defTabSz="578713">
              <a:lnSpc>
                <a:spcPct val="80000"/>
              </a:lnSpc>
              <a:spcBef>
                <a:spcPts val="600"/>
              </a:spcBef>
              <a:defRPr sz="2670"/>
            </a:pPr>
            <a:r>
              <a:t>a simplified example of the principles of working out a plan to deal with Threats, with analysable cause chains. Once some root causes are suggested, it is easier to think of credible strategies for dealing with them. Since we believe we cannot directly affect the causes, we have to avoid the threat, by moving elsewhere.</a:t>
            </a:r>
          </a:p>
        </p:txBody>
      </p:sp>
      <p:sp>
        <p:nvSpPr>
          <p:cNvPr id="498" name="Rectangle"/>
          <p:cNvSpPr/>
          <p:nvPr/>
        </p:nvSpPr>
        <p:spPr>
          <a:xfrm>
            <a:off x="299182" y="3799292"/>
            <a:ext cx="12406436" cy="2477173"/>
          </a:xfrm>
          <a:prstGeom prst="rect">
            <a:avLst/>
          </a:prstGeom>
          <a:solidFill>
            <a:schemeClr val="accent1">
              <a:alpha val="42610"/>
            </a:schemeClr>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4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Development Method Unknowns"/>
          <p:cNvSpPr txBox="1"/>
          <p:nvPr>
            <p:ph type="title"/>
          </p:nvPr>
        </p:nvSpPr>
        <p:spPr>
          <a:prstGeom prst="rect">
            <a:avLst/>
          </a:prstGeom>
        </p:spPr>
        <p:txBody>
          <a:bodyPr/>
          <a:lstStyle>
            <a:lvl1pPr defTabSz="484886">
              <a:defRPr sz="6640"/>
            </a:lvl1pPr>
          </a:lstStyle>
          <a:p>
            <a:pPr/>
            <a:r>
              <a:t>Development Method Unknowns</a:t>
            </a:r>
          </a:p>
        </p:txBody>
      </p:sp>
      <p:sp>
        <p:nvSpPr>
          <p:cNvPr id="215" name="Unkown Language (Japanese)…"/>
          <p:cNvSpPr txBox="1"/>
          <p:nvPr>
            <p:ph type="body" idx="1"/>
          </p:nvPr>
        </p:nvSpPr>
        <p:spPr>
          <a:prstGeom prst="rect">
            <a:avLst/>
          </a:prstGeom>
        </p:spPr>
        <p:txBody>
          <a:bodyPr/>
          <a:lstStyle/>
          <a:p>
            <a:pPr>
              <a:defRPr b="1"/>
            </a:pPr>
            <a:r>
              <a:t>Unkown Language (Japanese)</a:t>
            </a:r>
          </a:p>
          <a:p>
            <a:pPr>
              <a:defRPr b="1"/>
            </a:pPr>
            <a:r>
              <a:t>Unknown Real Method (inside Toyota)</a:t>
            </a:r>
          </a:p>
          <a:p>
            <a:pPr>
              <a:defRPr b="1"/>
            </a:pPr>
            <a:r>
              <a:t>Unknown Motivation (Beat USA, Save Japan)</a:t>
            </a:r>
          </a:p>
          <a:p>
            <a:pPr>
              <a:defRPr b="1"/>
            </a:pPr>
            <a:r>
              <a:t>Unknown Results of Method, there and Here)</a:t>
            </a:r>
          </a:p>
          <a:p>
            <a:pPr>
              <a:defRPr b="1"/>
            </a:pPr>
            <a:r>
              <a:t>= UNKNOWN RESULTS IF YOU USE ‘LEAN’ AND ‘SCRUM’</a:t>
            </a:r>
          </a:p>
        </p:txBody>
      </p:sp>
      <p:sp>
        <p:nvSpPr>
          <p:cNvPr id="216"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7. Big Picture, Systems Engineering"/>
          <p:cNvSpPr txBox="1"/>
          <p:nvPr>
            <p:ph type="title"/>
          </p:nvPr>
        </p:nvSpPr>
        <p:spPr>
          <a:xfrm>
            <a:off x="952500" y="254000"/>
            <a:ext cx="11099800" cy="1068289"/>
          </a:xfrm>
          <a:prstGeom prst="rect">
            <a:avLst/>
          </a:prstGeom>
        </p:spPr>
        <p:txBody>
          <a:bodyPr/>
          <a:lstStyle/>
          <a:p>
            <a:pPr defTabSz="455675">
              <a:defRPr sz="6240"/>
            </a:pPr>
            <a:r>
              <a:rPr sz="4055"/>
              <a:t>7. Big Picture, Systems Engineering</a:t>
            </a:r>
            <a:r>
              <a:t> </a:t>
            </a:r>
          </a:p>
        </p:txBody>
      </p:sp>
      <p:sp>
        <p:nvSpPr>
          <p:cNvPr id="504" name="UX User Experience Design requires looking at…"/>
          <p:cNvSpPr txBox="1"/>
          <p:nvPr>
            <p:ph type="body" sz="half" idx="1"/>
          </p:nvPr>
        </p:nvSpPr>
        <p:spPr>
          <a:xfrm>
            <a:off x="952500" y="1532859"/>
            <a:ext cx="5334000" cy="7344441"/>
          </a:xfrm>
          <a:prstGeom prst="rect">
            <a:avLst/>
          </a:prstGeom>
        </p:spPr>
        <p:txBody>
          <a:bodyPr/>
          <a:lstStyle/>
          <a:p>
            <a:pPr marL="233172" indent="-233172" defTabSz="397256">
              <a:spcBef>
                <a:spcPts val="2100"/>
              </a:spcBef>
              <a:defRPr b="1" sz="1904"/>
            </a:pPr>
            <a:r>
              <a:t>UX User Experience Design requires looking at</a:t>
            </a:r>
          </a:p>
          <a:p>
            <a:pPr lvl="1" marL="466344" indent="-233172" defTabSz="397256">
              <a:spcBef>
                <a:spcPts val="2100"/>
              </a:spcBef>
              <a:defRPr b="1" sz="1904"/>
            </a:pPr>
            <a:r>
              <a:t>all critical stakeholders</a:t>
            </a:r>
          </a:p>
          <a:p>
            <a:pPr lvl="1" marL="466344" indent="-233172" defTabSz="397256">
              <a:spcBef>
                <a:spcPts val="2100"/>
              </a:spcBef>
              <a:defRPr b="1" sz="1904"/>
            </a:pPr>
            <a:r>
              <a:t>all critical improvement value objectives</a:t>
            </a:r>
          </a:p>
          <a:p>
            <a:pPr lvl="1" marL="466344" indent="-233172" defTabSz="397256">
              <a:spcBef>
                <a:spcPts val="2100"/>
              </a:spcBef>
              <a:defRPr b="1" sz="1904"/>
            </a:pPr>
            <a:r>
              <a:t>all constraints</a:t>
            </a:r>
          </a:p>
          <a:p>
            <a:pPr lvl="1" marL="466344" indent="-233172" defTabSz="397256">
              <a:spcBef>
                <a:spcPts val="2100"/>
              </a:spcBef>
              <a:defRPr b="1" sz="1904"/>
            </a:pPr>
            <a:r>
              <a:t>all resources</a:t>
            </a:r>
          </a:p>
          <a:p>
            <a:pPr lvl="1" marL="466344" indent="-233172" defTabSz="397256">
              <a:spcBef>
                <a:spcPts val="2100"/>
              </a:spcBef>
              <a:defRPr b="1" sz="1904"/>
            </a:pPr>
            <a:r>
              <a:t>all solutions (designs, strategies)</a:t>
            </a:r>
          </a:p>
          <a:p>
            <a:pPr marL="233172" indent="-233172" defTabSz="397256">
              <a:spcBef>
                <a:spcPts val="2100"/>
              </a:spcBef>
              <a:defRPr b="1" sz="1904"/>
            </a:pPr>
            <a:r>
              <a:t>and how they fit together</a:t>
            </a:r>
          </a:p>
          <a:p>
            <a:pPr lvl="1" marL="466344" indent="-233172" defTabSz="397256">
              <a:spcBef>
                <a:spcPts val="2100"/>
              </a:spcBef>
              <a:defRPr b="1" sz="1904"/>
            </a:pPr>
            <a:r>
              <a:t>theoretically</a:t>
            </a:r>
          </a:p>
          <a:p>
            <a:pPr lvl="1" marL="466344" indent="-233172" defTabSz="397256">
              <a:spcBef>
                <a:spcPts val="2100"/>
              </a:spcBef>
              <a:defRPr b="1" sz="1904"/>
            </a:pPr>
            <a:r>
              <a:t>in practice</a:t>
            </a:r>
          </a:p>
          <a:p>
            <a:pPr lvl="1" marL="466344" indent="-233172" defTabSz="397256">
              <a:spcBef>
                <a:spcPts val="2100"/>
              </a:spcBef>
              <a:defRPr b="1" sz="1904"/>
            </a:pPr>
            <a:r>
              <a:t>in the long term</a:t>
            </a:r>
          </a:p>
          <a:p>
            <a:pPr lvl="1" marL="466344" indent="-233172" defTabSz="397256">
              <a:spcBef>
                <a:spcPts val="2100"/>
              </a:spcBef>
              <a:defRPr b="1" sz="1904"/>
            </a:pPr>
            <a:r>
              <a:t>as things change, as years go by</a:t>
            </a:r>
          </a:p>
          <a:p>
            <a:pPr marL="233172" indent="-233172" defTabSz="397256">
              <a:spcBef>
                <a:spcPts val="2100"/>
              </a:spcBef>
              <a:defRPr b="1" sz="1904"/>
            </a:pPr>
            <a:r>
              <a:t>so as to find a ‘reasonable balance’</a:t>
            </a:r>
          </a:p>
        </p:txBody>
      </p:sp>
      <p:sp>
        <p:nvSpPr>
          <p:cNvPr id="5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6" name="syseng-graphical-representation-website.png" descr="syseng-graphical-representation-website.png"/>
          <p:cNvPicPr>
            <a:picLocks noChangeAspect="1"/>
          </p:cNvPicPr>
          <p:nvPr/>
        </p:nvPicPr>
        <p:blipFill>
          <a:blip r:embed="rId3">
            <a:extLst/>
          </a:blip>
          <a:stretch>
            <a:fillRect/>
          </a:stretch>
        </p:blipFill>
        <p:spPr>
          <a:xfrm>
            <a:off x="6626783" y="1825378"/>
            <a:ext cx="6350001" cy="3543301"/>
          </a:xfrm>
          <a:prstGeom prst="rect">
            <a:avLst/>
          </a:prstGeom>
          <a:ln w="12700">
            <a:miter lim="400000"/>
          </a:ln>
        </p:spPr>
      </p:pic>
      <p:pic>
        <p:nvPicPr>
          <p:cNvPr id="507" name="Unknown.jpeg" descr="Unknown.jpeg"/>
          <p:cNvPicPr>
            <a:picLocks noChangeAspect="1"/>
          </p:cNvPicPr>
          <p:nvPr/>
        </p:nvPicPr>
        <p:blipFill>
          <a:blip r:embed="rId4">
            <a:extLst/>
          </a:blip>
          <a:stretch>
            <a:fillRect/>
          </a:stretch>
        </p:blipFill>
        <p:spPr>
          <a:xfrm>
            <a:off x="7315832" y="5429262"/>
            <a:ext cx="4971902" cy="394595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2" name="Stakeholder structure 3 levels Knowledge Poland.png" descr="Stakeholder structure 3 levels Knowledge Poland.png"/>
          <p:cNvPicPr>
            <a:picLocks noChangeAspect="1"/>
          </p:cNvPicPr>
          <p:nvPr/>
        </p:nvPicPr>
        <p:blipFill>
          <a:blip r:embed="rId3">
            <a:extLst/>
          </a:blip>
          <a:stretch>
            <a:fillRect/>
          </a:stretch>
        </p:blipFill>
        <p:spPr>
          <a:xfrm>
            <a:off x="208121" y="-30013"/>
            <a:ext cx="8159293" cy="10006047"/>
          </a:xfrm>
          <a:prstGeom prst="rect">
            <a:avLst/>
          </a:prstGeom>
          <a:ln w="12700">
            <a:miter lim="400000"/>
          </a:ln>
        </p:spPr>
      </p:pic>
      <p:sp>
        <p:nvSpPr>
          <p:cNvPr id="513" name="&lt;—-      Stakeholder Map…"/>
          <p:cNvSpPr txBox="1"/>
          <p:nvPr>
            <p:ph type="title"/>
          </p:nvPr>
        </p:nvSpPr>
        <p:spPr>
          <a:xfrm>
            <a:off x="5665112" y="265067"/>
            <a:ext cx="7065330" cy="2625396"/>
          </a:xfrm>
          <a:prstGeom prst="rect">
            <a:avLst/>
          </a:prstGeom>
        </p:spPr>
        <p:txBody>
          <a:bodyPr/>
          <a:lstStyle/>
          <a:p>
            <a:pPr defTabSz="233679">
              <a:defRPr b="1" sz="3200">
                <a:latin typeface="Helvetica Neue"/>
                <a:ea typeface="Helvetica Neue"/>
                <a:cs typeface="Helvetica Neue"/>
                <a:sym typeface="Helvetica Neue"/>
              </a:defRPr>
            </a:pPr>
            <a:r>
              <a:t>&lt;—-      Stakeholder Map</a:t>
            </a:r>
          </a:p>
          <a:p>
            <a:pPr defTabSz="233679">
              <a:defRPr b="1" sz="3200">
                <a:latin typeface="Helvetica Neue"/>
                <a:ea typeface="Helvetica Neue"/>
                <a:cs typeface="Helvetica Neue"/>
                <a:sym typeface="Helvetica Neue"/>
              </a:defRPr>
            </a:pPr>
          </a:p>
          <a:p>
            <a:pPr defTabSz="233679">
              <a:defRPr sz="3200"/>
            </a:pPr>
            <a:r>
              <a:t>‘Knowledge in Poland’</a:t>
            </a:r>
          </a:p>
          <a:p>
            <a:pPr defTabSz="233679">
              <a:defRPr sz="3200"/>
            </a:pPr>
          </a:p>
          <a:p>
            <a:pPr defTabSz="233679">
              <a:defRPr sz="1960"/>
            </a:pPr>
            <a:r>
              <a:t>(Masterclass Spring 2018 Katowice)</a:t>
            </a:r>
          </a:p>
          <a:p>
            <a:pPr defTabSz="233679">
              <a:defRPr sz="3200"/>
            </a:pPr>
          </a:p>
        </p:txBody>
      </p:sp>
      <p:sp>
        <p:nvSpPr>
          <p:cNvPr id="514" name="The Top Level Critical &lt;——  Objectives"/>
          <p:cNvSpPr txBox="1"/>
          <p:nvPr>
            <p:ph type="body" sz="quarter" idx="1"/>
          </p:nvPr>
        </p:nvSpPr>
        <p:spPr>
          <a:xfrm>
            <a:off x="8370030" y="4407860"/>
            <a:ext cx="4341974" cy="1130301"/>
          </a:xfrm>
          <a:prstGeom prst="rect">
            <a:avLst/>
          </a:prstGeom>
        </p:spPr>
        <p:txBody>
          <a:bodyPr/>
          <a:lstStyle>
            <a:lvl1pPr defTabSz="537463">
              <a:defRPr sz="3404"/>
            </a:lvl1pPr>
          </a:lstStyle>
          <a:p>
            <a:pPr/>
            <a:r>
              <a:t>The Top Level Critical &lt;——  Objectives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User Story Analysis…"/>
          <p:cNvSpPr txBox="1"/>
          <p:nvPr>
            <p:ph type="title"/>
          </p:nvPr>
        </p:nvSpPr>
        <p:spPr>
          <a:xfrm>
            <a:off x="952500" y="254000"/>
            <a:ext cx="11099800" cy="1236846"/>
          </a:xfrm>
          <a:prstGeom prst="rect">
            <a:avLst/>
          </a:prstGeom>
        </p:spPr>
        <p:txBody>
          <a:bodyPr/>
          <a:lstStyle/>
          <a:p>
            <a:pPr defTabSz="268731">
              <a:defRPr sz="3680"/>
            </a:pPr>
            <a:r>
              <a:t>User Story Analysis</a:t>
            </a:r>
          </a:p>
          <a:p>
            <a:pPr defTabSz="268731">
              <a:defRPr sz="3680"/>
            </a:pPr>
            <a:r>
              <a:t>Quantify the UX Value, Estimate the Design Impact</a:t>
            </a:r>
          </a:p>
        </p:txBody>
      </p:sp>
      <p:sp>
        <p:nvSpPr>
          <p:cNvPr id="5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Screenshot 2018-11-30 at 09.21.25.png" descr="Screenshot 2018-11-30 at 09.21.25.png"/>
          <p:cNvPicPr>
            <a:picLocks noChangeAspect="1"/>
          </p:cNvPicPr>
          <p:nvPr/>
        </p:nvPicPr>
        <p:blipFill>
          <a:blip r:embed="rId2">
            <a:extLst/>
          </a:blip>
          <a:srcRect l="4696" t="10534" r="0" b="47166"/>
          <a:stretch>
            <a:fillRect/>
          </a:stretch>
        </p:blipFill>
        <p:spPr>
          <a:xfrm>
            <a:off x="629773" y="1488283"/>
            <a:ext cx="12393987" cy="3417680"/>
          </a:xfrm>
          <a:prstGeom prst="rect">
            <a:avLst/>
          </a:prstGeom>
          <a:ln w="25400">
            <a:miter lim="400000"/>
          </a:ln>
          <a:effectLst>
            <a:reflection blurRad="0" stA="50000" stPos="0" endA="0" endPos="40000" dist="0" dir="5400000" fadeDir="5400000" sx="100000" sy="-100000" kx="0" ky="0" algn="bl" rotWithShape="0"/>
          </a:effectLst>
        </p:spPr>
      </p:pic>
      <p:sp>
        <p:nvSpPr>
          <p:cNvPr id="521" name="Story…"/>
          <p:cNvSpPr/>
          <p:nvPr/>
        </p:nvSpPr>
        <p:spPr>
          <a:xfrm>
            <a:off x="539289" y="5076583"/>
            <a:ext cx="12574979" cy="4681334"/>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ts val="5500"/>
              </a:lnSpc>
              <a:spcBef>
                <a:spcPts val="1200"/>
              </a:spcBef>
              <a:defRPr b="1" sz="2766">
                <a:solidFill>
                  <a:srgbClr val="0B2D54"/>
                </a:solidFill>
                <a:latin typeface="Arial"/>
                <a:ea typeface="Arial"/>
                <a:cs typeface="Arial"/>
                <a:sym typeface="Arial"/>
              </a:defRPr>
            </a:pPr>
            <a:r>
              <a:t>Story </a:t>
            </a:r>
            <a:endParaRPr>
              <a:solidFill>
                <a:srgbClr val="000000"/>
              </a:solidFill>
              <a:latin typeface="Times"/>
              <a:ea typeface="Times"/>
              <a:cs typeface="Times"/>
              <a:sym typeface="Times"/>
            </a:endParaRPr>
          </a:p>
          <a:p>
            <a:pPr marL="384311" indent="-384311">
              <a:lnSpc>
                <a:spcPts val="5800"/>
              </a:lnSpc>
              <a:spcBef>
                <a:spcPts val="1200"/>
              </a:spcBef>
              <a:buSzPct val="50000"/>
              <a:buBlip>
                <a:blip r:embed="rId3"/>
              </a:buBlip>
              <a:defRPr b="1" sz="3666">
                <a:solidFill>
                  <a:srgbClr val="00F900"/>
                </a:solidFill>
                <a:latin typeface="Arial"/>
                <a:ea typeface="Arial"/>
                <a:cs typeface="Arial"/>
                <a:sym typeface="Arial"/>
              </a:defRPr>
            </a:pPr>
            <a:r>
              <a:rPr>
                <a:latin typeface="Times"/>
                <a:ea typeface="Times"/>
                <a:cs typeface="Times"/>
                <a:sym typeface="Times"/>
              </a:rPr>
              <a:t>“ </a:t>
            </a:r>
            <a:r>
              <a:t>As IC I </a:t>
            </a:r>
          </a:p>
          <a:p>
            <a:pPr marL="384311" indent="-384311">
              <a:lnSpc>
                <a:spcPts val="5800"/>
              </a:lnSpc>
              <a:spcBef>
                <a:spcPts val="1200"/>
              </a:spcBef>
              <a:buSzPct val="50000"/>
              <a:buBlip>
                <a:blip r:embed="rId3"/>
              </a:buBlip>
              <a:defRPr b="1" sz="3666">
                <a:solidFill>
                  <a:srgbClr val="00F900"/>
                </a:solidFill>
                <a:latin typeface="Arial"/>
                <a:ea typeface="Arial"/>
                <a:cs typeface="Arial"/>
                <a:sym typeface="Arial"/>
              </a:defRPr>
            </a:pPr>
            <a:r>
              <a:t>want to to use keyboard (functional keys, arrows, etc.) </a:t>
            </a:r>
          </a:p>
          <a:p>
            <a:pPr marL="384311" indent="-384311">
              <a:lnSpc>
                <a:spcPts val="5800"/>
              </a:lnSpc>
              <a:spcBef>
                <a:spcPts val="1200"/>
              </a:spcBef>
              <a:buSzPct val="50000"/>
              <a:buBlip>
                <a:blip r:embed="rId3"/>
              </a:buBlip>
              <a:defRPr b="1" sz="3666">
                <a:solidFill>
                  <a:srgbClr val="00F900"/>
                </a:solidFill>
                <a:latin typeface="Arial"/>
                <a:ea typeface="Arial"/>
                <a:cs typeface="Arial"/>
                <a:sym typeface="Arial"/>
              </a:defRPr>
            </a:pPr>
            <a:r>
              <a:t>to easily navigate through the application.” </a:t>
            </a:r>
            <a:endParaRPr>
              <a:latin typeface="Times"/>
              <a:ea typeface="Times"/>
              <a:cs typeface="Times"/>
              <a:sym typeface="Times"/>
            </a:endParaRPr>
          </a:p>
          <a:p>
            <a:pPr>
              <a:lnSpc>
                <a:spcPts val="4700"/>
              </a:lnSpc>
              <a:spcBef>
                <a:spcPts val="1200"/>
              </a:spcBef>
              <a:defRPr b="1" sz="2766">
                <a:latin typeface="Arial"/>
                <a:ea typeface="Arial"/>
                <a:cs typeface="Arial"/>
                <a:sym typeface="Arial"/>
              </a:defRPr>
            </a:pPr>
            <a:endParaRPr>
              <a:latin typeface="Times"/>
              <a:ea typeface="Times"/>
              <a:cs typeface="Times"/>
              <a:sym typeface="Times"/>
            </a:endParaRPr>
          </a:p>
          <a:p>
            <a:pPr>
              <a:lnSpc>
                <a:spcPts val="4700"/>
              </a:lnSpc>
              <a:spcBef>
                <a:spcPts val="1200"/>
              </a:spcBef>
              <a:defRPr b="1" sz="2766">
                <a:latin typeface="Arial"/>
                <a:ea typeface="Arial"/>
                <a:cs typeface="Arial"/>
                <a:sym typeface="Arial"/>
              </a:defRPr>
            </a:pPr>
            <a:r>
              <a:rPr>
                <a:latin typeface="Times"/>
                <a:ea typeface="Times"/>
                <a:cs typeface="Times"/>
                <a:sym typeface="Times"/>
              </a:rPr>
              <a:t>Source: Warsaw Nov. 2018</a:t>
            </a:r>
            <a:endParaRPr>
              <a:latin typeface="Times"/>
              <a:ea typeface="Times"/>
              <a:cs typeface="Times"/>
              <a:sym typeface="Times"/>
            </a:endParaRPr>
          </a:p>
          <a:p>
            <a:pPr>
              <a:lnSpc>
                <a:spcPts val="3400"/>
              </a:lnSpc>
              <a:spcBef>
                <a:spcPts val="1200"/>
              </a:spcBef>
              <a:defRPr b="1" sz="1666">
                <a:latin typeface="Arial"/>
                <a:ea typeface="Arial"/>
                <a:cs typeface="Arial"/>
                <a:sym typeface="Arial"/>
              </a:defRPr>
            </a:pPr>
            <a:r>
              <a:rPr>
                <a:latin typeface="Times"/>
                <a:ea typeface="Times"/>
                <a:cs typeface="Times"/>
                <a:sym typeface="Times"/>
              </a:rPr>
              <a:t>See TG Files Cases/Needsandmeans/User Story</a:t>
            </a:r>
          </a:p>
        </p:txBody>
      </p:sp>
      <p:sp>
        <p:nvSpPr>
          <p:cNvPr id="522" name="Line"/>
          <p:cNvSpPr/>
          <p:nvPr/>
        </p:nvSpPr>
        <p:spPr>
          <a:xfrm flipH="1">
            <a:off x="7137400" y="1476774"/>
            <a:ext cx="3945183" cy="2765026"/>
          </a:xfrm>
          <a:prstGeom prst="line">
            <a:avLst/>
          </a:prstGeom>
          <a:ln w="114300">
            <a:solidFill>
              <a:srgbClr val="000000"/>
            </a:solidFill>
            <a:prstDash val="sysDot"/>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523" name="Line"/>
          <p:cNvSpPr/>
          <p:nvPr/>
        </p:nvSpPr>
        <p:spPr>
          <a:xfrm flipH="1">
            <a:off x="2914121" y="1359664"/>
            <a:ext cx="2253206" cy="2715665"/>
          </a:xfrm>
          <a:prstGeom prst="line">
            <a:avLst/>
          </a:prstGeom>
          <a:ln w="114300">
            <a:solidFill>
              <a:srgbClr val="000000"/>
            </a:solidFill>
            <a:prstDash val="sysDot"/>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524" name="Line"/>
          <p:cNvSpPr/>
          <p:nvPr/>
        </p:nvSpPr>
        <p:spPr>
          <a:xfrm flipH="1">
            <a:off x="7296296" y="1338565"/>
            <a:ext cx="2189683" cy="1873681"/>
          </a:xfrm>
          <a:prstGeom prst="line">
            <a:avLst/>
          </a:prstGeom>
          <a:ln w="114300">
            <a:solidFill>
              <a:srgbClr val="000000"/>
            </a:solidFill>
            <a:prstDash val="sysDot"/>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Example of…"/>
          <p:cNvSpPr txBox="1"/>
          <p:nvPr>
            <p:ph type="title"/>
          </p:nvPr>
        </p:nvSpPr>
        <p:spPr>
          <a:xfrm>
            <a:off x="7044858" y="254000"/>
            <a:ext cx="5336181" cy="5750515"/>
          </a:xfrm>
          <a:prstGeom prst="rect">
            <a:avLst/>
          </a:prstGeom>
        </p:spPr>
        <p:txBody>
          <a:bodyPr/>
          <a:lstStyle/>
          <a:p>
            <a:pPr defTabSz="239522">
              <a:defRPr sz="3280"/>
            </a:pPr>
            <a:r>
              <a:t>Example of </a:t>
            </a:r>
          </a:p>
          <a:p>
            <a:pPr defTabSz="239522">
              <a:defRPr sz="3280"/>
            </a:pPr>
            <a:r>
              <a:t>UX Values and Costs quantified</a:t>
            </a:r>
          </a:p>
          <a:p>
            <a:pPr defTabSz="239522">
              <a:defRPr sz="3280"/>
            </a:pPr>
            <a:r>
              <a:t>with UI Design for them estimated</a:t>
            </a:r>
          </a:p>
          <a:p>
            <a:pPr defTabSz="239522">
              <a:defRPr sz="3280"/>
            </a:pPr>
            <a:r>
              <a:t>as to effect of design on UX Values and Costs</a:t>
            </a:r>
          </a:p>
          <a:p>
            <a:pPr defTabSz="239522">
              <a:defRPr sz="3280"/>
            </a:pPr>
          </a:p>
          <a:p>
            <a:pPr defTabSz="239522">
              <a:defRPr sz="3280"/>
            </a:pPr>
            <a:r>
              <a:t>=</a:t>
            </a:r>
          </a:p>
          <a:p>
            <a:pPr defTabSz="239522">
              <a:defRPr sz="3280"/>
            </a:pPr>
          </a:p>
          <a:p>
            <a:pPr defTabSz="239522">
              <a:defRPr sz="3280"/>
            </a:pPr>
            <a:r>
              <a:t>UX Engineering</a:t>
            </a: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2 FILLED COLUMN TABLE.pdf" descr="2 FILLED COLUMN TABLE.pdf"/>
          <p:cNvPicPr>
            <a:picLocks noChangeAspect="1"/>
          </p:cNvPicPr>
          <p:nvPr/>
        </p:nvPicPr>
        <p:blipFill>
          <a:blip r:embed="rId3">
            <a:extLst/>
          </a:blip>
          <a:srcRect l="0" t="0" r="0" b="0"/>
          <a:stretch>
            <a:fillRect/>
          </a:stretch>
        </p:blipFill>
        <p:spPr>
          <a:xfrm>
            <a:off x="-37295" y="-1"/>
            <a:ext cx="6968284" cy="97536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Title"/>
          <p:cNvSpPr txBox="1"/>
          <p:nvPr>
            <p:ph type="title"/>
          </p:nvPr>
        </p:nvSpPr>
        <p:spPr>
          <a:prstGeom prst="rect">
            <a:avLst/>
          </a:prstGeom>
        </p:spPr>
        <p:txBody>
          <a:bodyPr/>
          <a:lstStyle/>
          <a:p>
            <a:pPr/>
          </a:p>
        </p:txBody>
      </p:sp>
      <p:sp>
        <p:nvSpPr>
          <p:cNvPr id="5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4" name="IET 2 USABILITYCOLUMNS FILLED.png" descr="IET 2 USABILITYCOLUMNS FILLED.png"/>
          <p:cNvPicPr>
            <a:picLocks noChangeAspect="1"/>
          </p:cNvPicPr>
          <p:nvPr/>
        </p:nvPicPr>
        <p:blipFill>
          <a:blip r:embed="rId3">
            <a:extLst/>
          </a:blip>
          <a:stretch>
            <a:fillRect/>
          </a:stretch>
        </p:blipFill>
        <p:spPr>
          <a:xfrm>
            <a:off x="0" y="67610"/>
            <a:ext cx="13004800" cy="9618379"/>
          </a:xfrm>
          <a:prstGeom prst="rect">
            <a:avLst/>
          </a:prstGeom>
          <a:ln w="12700">
            <a:miter lim="400000"/>
          </a:ln>
        </p:spPr>
      </p:pic>
      <p:sp>
        <p:nvSpPr>
          <p:cNvPr id="535" name="???? Means nobody has estimated the impacts of these designs yet.…"/>
          <p:cNvSpPr/>
          <p:nvPr/>
        </p:nvSpPr>
        <p:spPr>
          <a:xfrm>
            <a:off x="8631185" y="797419"/>
            <a:ext cx="4711831" cy="5839386"/>
          </a:xfrm>
          <a:prstGeom prst="wedgeEllipseCallout">
            <a:avLst>
              <a:gd name="adj1" fmla="val 4502"/>
              <a:gd name="adj2" fmla="val 80702"/>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b="1" sz="3100">
                <a:solidFill>
                  <a:srgbClr val="FFFFFF"/>
                </a:solidFill>
                <a:latin typeface="Helvetica Neue"/>
                <a:ea typeface="Helvetica Neue"/>
                <a:cs typeface="Helvetica Neue"/>
                <a:sym typeface="Helvetica Neue"/>
              </a:defRPr>
            </a:pPr>
            <a:r>
              <a:t>???? Means nobody has estimated the impacts of these designs yet. </a:t>
            </a:r>
          </a:p>
          <a:p>
            <a:pPr algn="ctr" defTabSz="584200">
              <a:defRPr b="1" sz="3100">
                <a:solidFill>
                  <a:srgbClr val="FFFFFF"/>
                </a:solidFill>
                <a:latin typeface="Helvetica Neue"/>
                <a:ea typeface="Helvetica Neue"/>
                <a:cs typeface="Helvetica Neue"/>
                <a:sym typeface="Helvetica Neue"/>
              </a:defRPr>
            </a:pPr>
            <a:r>
              <a:t>= “Known Unknowns”</a:t>
            </a:r>
          </a:p>
          <a:p>
            <a:pPr algn="ctr" defTabSz="584200">
              <a:defRPr b="1" sz="3100">
                <a:solidFill>
                  <a:srgbClr val="FFFFFF"/>
                </a:solidFill>
                <a:latin typeface="Helvetica Neue"/>
                <a:ea typeface="Helvetica Neue"/>
                <a:cs typeface="Helvetica Neue"/>
                <a:sym typeface="Helvetica Neue"/>
              </a:defRPr>
            </a:pPr>
            <a:r>
              <a:t>(</a:t>
            </a:r>
            <a:r>
              <a:rPr i="1"/>
              <a:t>Confucius</a:t>
            </a:r>
            <a:r>
              <a:t>: </a:t>
            </a:r>
          </a:p>
          <a:p>
            <a:pPr algn="ctr" defTabSz="584200">
              <a:defRPr b="1" sz="3100">
                <a:solidFill>
                  <a:srgbClr val="FFFFFF"/>
                </a:solidFill>
                <a:latin typeface="Helvetica Neue"/>
                <a:ea typeface="Helvetica Neue"/>
                <a:cs typeface="Helvetica Neue"/>
                <a:sym typeface="Helvetica Neue"/>
              </a:defRPr>
            </a:pPr>
            <a:r>
              <a:t>Highest Wisdom)</a:t>
            </a:r>
          </a:p>
        </p:txBody>
      </p:sp>
      <p:sp>
        <p:nvSpPr>
          <p:cNvPr id="536" name="UX Values"/>
          <p:cNvSpPr/>
          <p:nvPr/>
        </p:nvSpPr>
        <p:spPr>
          <a:xfrm>
            <a:off x="17598" y="254117"/>
            <a:ext cx="3539224" cy="1270001"/>
          </a:xfrm>
          <a:prstGeom prst="rightArrow">
            <a:avLst>
              <a:gd name="adj1" fmla="val 44684"/>
              <a:gd name="adj2" fmla="val 61446"/>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mn-lt"/>
                <a:ea typeface="+mn-ea"/>
                <a:cs typeface="+mn-cs"/>
                <a:sym typeface="Helvetica Neue Medium"/>
              </a:defRPr>
            </a:lvl1pPr>
          </a:lstStyle>
          <a:p>
            <a:pPr/>
            <a:r>
              <a:t>UX Values</a:t>
            </a:r>
          </a:p>
        </p:txBody>
      </p:sp>
      <p:sp>
        <p:nvSpPr>
          <p:cNvPr id="537" name="UX Designs"/>
          <p:cNvSpPr/>
          <p:nvPr/>
        </p:nvSpPr>
        <p:spPr>
          <a:xfrm>
            <a:off x="4417605" y="758568"/>
            <a:ext cx="4711701" cy="68239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mn-lt"/>
                <a:ea typeface="+mn-ea"/>
                <a:cs typeface="+mn-cs"/>
                <a:sym typeface="Helvetica Neue Medium"/>
              </a:defRPr>
            </a:lvl1pPr>
          </a:lstStyle>
          <a:p>
            <a:pPr/>
            <a:r>
              <a:t>UX Designs</a:t>
            </a:r>
          </a:p>
        </p:txBody>
      </p:sp>
      <p:sp>
        <p:nvSpPr>
          <p:cNvPr id="538" name="UX Design Effectiveness"/>
          <p:cNvSpPr/>
          <p:nvPr/>
        </p:nvSpPr>
        <p:spPr>
          <a:xfrm>
            <a:off x="3898822" y="1824007"/>
            <a:ext cx="4305162" cy="3736464"/>
          </a:xfrm>
          <a:prstGeom prst="star5">
            <a:avLst>
              <a:gd name="adj" fmla="val 19100"/>
              <a:gd name="hf" fmla="val 105146"/>
              <a:gd name="vf" fmla="val 110557"/>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mn-lt"/>
                <a:ea typeface="+mn-ea"/>
                <a:cs typeface="+mn-cs"/>
                <a:sym typeface="Helvetica Neue Medium"/>
              </a:defRPr>
            </a:lvl1pPr>
          </a:lstStyle>
          <a:p>
            <a:pPr/>
            <a:r>
              <a:t>UX Design Effectiveness</a:t>
            </a:r>
          </a:p>
        </p:txBody>
      </p:sp>
      <p:sp>
        <p:nvSpPr>
          <p:cNvPr id="539" name="UX Design COSTS"/>
          <p:cNvSpPr/>
          <p:nvPr/>
        </p:nvSpPr>
        <p:spPr>
          <a:xfrm>
            <a:off x="5692719" y="5434972"/>
            <a:ext cx="4305162" cy="3736464"/>
          </a:xfrm>
          <a:prstGeom prst="star5">
            <a:avLst>
              <a:gd name="adj" fmla="val 19100"/>
              <a:gd name="hf" fmla="val 105146"/>
              <a:gd name="vf" fmla="val 110557"/>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mn-lt"/>
                <a:ea typeface="+mn-ea"/>
                <a:cs typeface="+mn-cs"/>
                <a:sym typeface="Helvetica Neue Medium"/>
              </a:defRPr>
            </a:lvl1pPr>
          </a:lstStyle>
          <a:p>
            <a:pPr/>
            <a:r>
              <a:t>UX Design COSTS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Title"/>
          <p:cNvSpPr txBox="1"/>
          <p:nvPr>
            <p:ph type="title"/>
          </p:nvPr>
        </p:nvSpPr>
        <p:spPr>
          <a:prstGeom prst="rect">
            <a:avLst/>
          </a:prstGeom>
        </p:spPr>
        <p:txBody>
          <a:bodyPr/>
          <a:lstStyle/>
          <a:p>
            <a:pPr/>
          </a:p>
        </p:txBody>
      </p:sp>
      <p:sp>
        <p:nvSpPr>
          <p:cNvPr id="5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5" name="Bar Chart w 2 UI Value and cost bars.png" descr="Bar Chart w 2 UI Value and cost bars.png"/>
          <p:cNvPicPr>
            <a:picLocks noChangeAspect="1"/>
          </p:cNvPicPr>
          <p:nvPr/>
        </p:nvPicPr>
        <p:blipFill>
          <a:blip r:embed="rId3">
            <a:extLst/>
          </a:blip>
          <a:stretch>
            <a:fillRect/>
          </a:stretch>
        </p:blipFill>
        <p:spPr>
          <a:xfrm>
            <a:off x="-1" y="-104932"/>
            <a:ext cx="13004801" cy="9618379"/>
          </a:xfrm>
          <a:prstGeom prst="rect">
            <a:avLst/>
          </a:prstGeom>
          <a:ln w="12700">
            <a:miter lim="400000"/>
          </a:ln>
        </p:spPr>
      </p:pic>
      <p:sp>
        <p:nvSpPr>
          <p:cNvPr id="546" name="The complex table can be presented simply as a  Barchart.…"/>
          <p:cNvSpPr/>
          <p:nvPr/>
        </p:nvSpPr>
        <p:spPr>
          <a:xfrm>
            <a:off x="5282136" y="310269"/>
            <a:ext cx="5682979" cy="2849215"/>
          </a:xfrm>
          <a:prstGeom prst="wedgeEllipseCallout">
            <a:avLst>
              <a:gd name="adj1" fmla="val -49385"/>
              <a:gd name="adj2" fmla="val 6963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2200">
                <a:solidFill>
                  <a:srgbClr val="FFFFFF"/>
                </a:solidFill>
                <a:latin typeface="+mn-lt"/>
                <a:ea typeface="+mn-ea"/>
                <a:cs typeface="+mn-cs"/>
                <a:sym typeface="Helvetica Neue Medium"/>
              </a:defRPr>
            </a:pPr>
            <a:r>
              <a:t>The complex table can be presented simply as a  Barchart.</a:t>
            </a:r>
          </a:p>
          <a:p>
            <a:pPr algn="ctr" defTabSz="584200">
              <a:defRPr sz="2200">
                <a:solidFill>
                  <a:srgbClr val="FFFFFF"/>
                </a:solidFill>
                <a:latin typeface="+mn-lt"/>
                <a:ea typeface="+mn-ea"/>
                <a:cs typeface="+mn-cs"/>
                <a:sym typeface="Helvetica Neue Medium"/>
              </a:defRPr>
            </a:pPr>
          </a:p>
          <a:p>
            <a:pPr algn="ctr" defTabSz="584200">
              <a:defRPr sz="2200">
                <a:solidFill>
                  <a:srgbClr val="FFFFFF"/>
                </a:solidFill>
                <a:latin typeface="+mn-lt"/>
                <a:ea typeface="+mn-ea"/>
                <a:cs typeface="+mn-cs"/>
                <a:sym typeface="Helvetica Neue Medium"/>
              </a:defRPr>
            </a:pPr>
            <a:r>
              <a:t>Left= Sum of ALL values (UX Overview)</a:t>
            </a:r>
          </a:p>
          <a:p>
            <a:pPr algn="ctr" defTabSz="584200">
              <a:defRPr sz="2200">
                <a:solidFill>
                  <a:srgbClr val="00F900"/>
                </a:solidFill>
                <a:latin typeface="+mn-lt"/>
                <a:ea typeface="+mn-ea"/>
                <a:cs typeface="+mn-cs"/>
                <a:sym typeface="Helvetica Neue Medium"/>
              </a:defRPr>
            </a:pPr>
            <a:r>
              <a:t>Right = Sum of ALL Costs types</a:t>
            </a:r>
          </a:p>
          <a:p>
            <a:pPr algn="ctr" defTabSz="584200">
              <a:defRPr sz="2200">
                <a:solidFill>
                  <a:srgbClr val="00F900"/>
                </a:solidFill>
                <a:latin typeface="+mn-lt"/>
                <a:ea typeface="+mn-ea"/>
                <a:cs typeface="+mn-cs"/>
                <a:sym typeface="Helvetica Neue Medium"/>
              </a:defRPr>
            </a:pPr>
            <a:r>
              <a:t>(UX Resources overview</a:t>
            </a:r>
          </a:p>
        </p:txBody>
      </p:sp>
      <p:sp>
        <p:nvSpPr>
          <p:cNvPr id="547" name="These designs are not yet evaluated…"/>
          <p:cNvSpPr/>
          <p:nvPr/>
        </p:nvSpPr>
        <p:spPr>
          <a:xfrm>
            <a:off x="7762754" y="3232004"/>
            <a:ext cx="4887532" cy="1969837"/>
          </a:xfrm>
          <a:prstGeom prst="wedgeEllipseCallout">
            <a:avLst>
              <a:gd name="adj1" fmla="val -5175"/>
              <a:gd name="adj2" fmla="val 85065"/>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2200">
                <a:solidFill>
                  <a:srgbClr val="FFFFFF"/>
                </a:solidFill>
                <a:latin typeface="+mn-lt"/>
                <a:ea typeface="+mn-ea"/>
                <a:cs typeface="+mn-cs"/>
                <a:sym typeface="Helvetica Neue Medium"/>
              </a:defRPr>
            </a:pPr>
            <a:r>
              <a:t>These designs are not yet evaluated</a:t>
            </a:r>
          </a:p>
          <a:p>
            <a:pPr algn="ctr" defTabSz="584200">
              <a:defRPr sz="2200">
                <a:solidFill>
                  <a:srgbClr val="FFFFFF"/>
                </a:solidFill>
                <a:latin typeface="+mn-lt"/>
                <a:ea typeface="+mn-ea"/>
                <a:cs typeface="+mn-cs"/>
                <a:sym typeface="Helvetica Neue Medium"/>
              </a:defRPr>
            </a:pPr>
            <a:r>
              <a:t>so these are big ‘known unknowns’ (RISKS)</a:t>
            </a:r>
          </a:p>
        </p:txBody>
      </p:sp>
      <p:sp>
        <p:nvSpPr>
          <p:cNvPr id="548" name="Line"/>
          <p:cNvSpPr/>
          <p:nvPr/>
        </p:nvSpPr>
        <p:spPr>
          <a:xfrm flipH="1" flipV="1">
            <a:off x="4884367" y="1847806"/>
            <a:ext cx="616053" cy="137266"/>
          </a:xfrm>
          <a:prstGeom prst="line">
            <a:avLst/>
          </a:prstGeom>
          <a:ln w="25400">
            <a:solidFill>
              <a:srgbClr val="000000"/>
            </a:solidFill>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Title"/>
          <p:cNvSpPr txBox="1"/>
          <p:nvPr>
            <p:ph type="title"/>
          </p:nvPr>
        </p:nvSpPr>
        <p:spPr>
          <a:prstGeom prst="rect">
            <a:avLst/>
          </a:prstGeom>
        </p:spPr>
        <p:txBody>
          <a:bodyPr/>
          <a:lstStyle/>
          <a:p>
            <a:pPr/>
          </a:p>
        </p:txBody>
      </p:sp>
      <p:sp>
        <p:nvSpPr>
          <p:cNvPr id="5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4" name="Barchart sorted with highest value to cost first.png" descr="Barchart sorted with highest value to cost first.png"/>
          <p:cNvPicPr>
            <a:picLocks noChangeAspect="1"/>
          </p:cNvPicPr>
          <p:nvPr/>
        </p:nvPicPr>
        <p:blipFill>
          <a:blip r:embed="rId3">
            <a:extLst/>
          </a:blip>
          <a:srcRect l="2963" t="5931" r="0" b="3665"/>
          <a:stretch>
            <a:fillRect/>
          </a:stretch>
        </p:blipFill>
        <p:spPr>
          <a:xfrm>
            <a:off x="385399" y="638143"/>
            <a:ext cx="12619401" cy="8695297"/>
          </a:xfrm>
          <a:prstGeom prst="rect">
            <a:avLst/>
          </a:prstGeom>
          <a:ln w="12700">
            <a:miter lim="400000"/>
          </a:ln>
        </p:spPr>
      </p:pic>
      <p:sp>
        <p:nvSpPr>
          <p:cNvPr id="555" name="1st Sprint"/>
          <p:cNvSpPr/>
          <p:nvPr/>
        </p:nvSpPr>
        <p:spPr>
          <a:xfrm>
            <a:off x="1861609" y="505529"/>
            <a:ext cx="2324745" cy="2327948"/>
          </a:xfrm>
          <a:prstGeom prst="rightArrow">
            <a:avLst>
              <a:gd name="adj1" fmla="val 32000"/>
              <a:gd name="adj2" fmla="val 64000"/>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mn-lt"/>
                <a:ea typeface="+mn-ea"/>
                <a:cs typeface="+mn-cs"/>
                <a:sym typeface="Helvetica Neue Medium"/>
              </a:defRPr>
            </a:lvl1pPr>
          </a:lstStyle>
          <a:p>
            <a:pPr/>
            <a:r>
              <a:t>1st Sprint</a:t>
            </a:r>
          </a:p>
        </p:txBody>
      </p:sp>
      <p:sp>
        <p:nvSpPr>
          <p:cNvPr id="556" name="2nd Sprint"/>
          <p:cNvSpPr/>
          <p:nvPr/>
        </p:nvSpPr>
        <p:spPr>
          <a:xfrm>
            <a:off x="4641957" y="1211441"/>
            <a:ext cx="2324745" cy="2327948"/>
          </a:xfrm>
          <a:prstGeom prst="rightArrow">
            <a:avLst>
              <a:gd name="adj1" fmla="val 32000"/>
              <a:gd name="adj2" fmla="val 64000"/>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mn-lt"/>
                <a:ea typeface="+mn-ea"/>
                <a:cs typeface="+mn-cs"/>
                <a:sym typeface="Helvetica Neue Medium"/>
              </a:defRPr>
            </a:lvl1pPr>
          </a:lstStyle>
          <a:p>
            <a:pPr/>
            <a:r>
              <a:t>2nd Sprint</a:t>
            </a:r>
          </a:p>
        </p:txBody>
      </p:sp>
      <p:sp>
        <p:nvSpPr>
          <p:cNvPr id="557" name="We sorted the designs…"/>
          <p:cNvSpPr/>
          <p:nvPr/>
        </p:nvSpPr>
        <p:spPr>
          <a:xfrm>
            <a:off x="8921946" y="395620"/>
            <a:ext cx="4274358" cy="6605996"/>
          </a:xfrm>
          <a:prstGeom prst="leftRightArrow">
            <a:avLst>
              <a:gd name="adj1" fmla="val 32000"/>
              <a:gd name="adj2" fmla="val 26395"/>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2200">
                <a:solidFill>
                  <a:srgbClr val="FFFFFF"/>
                </a:solidFill>
                <a:latin typeface="+mn-lt"/>
                <a:ea typeface="+mn-ea"/>
                <a:cs typeface="+mn-cs"/>
                <a:sym typeface="Helvetica Neue Medium"/>
              </a:defRPr>
            </a:pPr>
            <a:r>
              <a:t>We sorted the designs</a:t>
            </a:r>
          </a:p>
          <a:p>
            <a:pPr algn="ctr" defTabSz="584200">
              <a:defRPr sz="2200">
                <a:solidFill>
                  <a:srgbClr val="FFFFFF"/>
                </a:solidFill>
                <a:latin typeface="+mn-lt"/>
                <a:ea typeface="+mn-ea"/>
                <a:cs typeface="+mn-cs"/>
                <a:sym typeface="Helvetica Neue Medium"/>
              </a:defRPr>
            </a:pPr>
            <a:r>
              <a:t>to sequence the highest values/costs at Left</a:t>
            </a:r>
          </a:p>
          <a:p>
            <a:pPr algn="ctr" defTabSz="584200">
              <a:defRPr sz="2200">
                <a:solidFill>
                  <a:srgbClr val="FFFFFF"/>
                </a:solidFill>
                <a:latin typeface="+mn-lt"/>
                <a:ea typeface="+mn-ea"/>
                <a:cs typeface="+mn-cs"/>
                <a:sym typeface="Helvetica Neue Medium"/>
              </a:defRPr>
            </a:pPr>
          </a:p>
          <a:p>
            <a:pPr algn="ctr" defTabSz="584200">
              <a:defRPr sz="2200">
                <a:solidFill>
                  <a:srgbClr val="FFFFFF"/>
                </a:solidFill>
                <a:latin typeface="+mn-lt"/>
                <a:ea typeface="+mn-ea"/>
                <a:cs typeface="+mn-cs"/>
                <a:sym typeface="Helvetica Neue Medium"/>
              </a:defRPr>
            </a:pPr>
            <a:r>
              <a:t>“PRIORITIZATION”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Here is a more-realistic example, with “calculated risks”"/>
          <p:cNvSpPr txBox="1"/>
          <p:nvPr>
            <p:ph type="title"/>
          </p:nvPr>
        </p:nvSpPr>
        <p:spPr>
          <a:prstGeom prst="rect">
            <a:avLst/>
          </a:prstGeom>
        </p:spPr>
        <p:txBody>
          <a:bodyPr/>
          <a:lstStyle>
            <a:lvl1pPr defTabSz="426466">
              <a:defRPr sz="5840"/>
            </a:lvl1pPr>
          </a:lstStyle>
          <a:p>
            <a:pPr/>
            <a:r>
              <a:t>Here is a more-realistic example, with “calculated risks”</a:t>
            </a:r>
          </a:p>
        </p:txBody>
      </p:sp>
      <p:sp>
        <p:nvSpPr>
          <p:cNvPr id="5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3" name="Source: 5 Day Masterclass, Katowice 2018,…"/>
          <p:cNvSpPr txBox="1"/>
          <p:nvPr/>
        </p:nvSpPr>
        <p:spPr>
          <a:xfrm>
            <a:off x="2816933" y="4772477"/>
            <a:ext cx="6005170" cy="77929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200">
                <a:solidFill>
                  <a:srgbClr val="FFFFFF"/>
                </a:solidFill>
                <a:latin typeface="+mn-lt"/>
                <a:ea typeface="+mn-ea"/>
                <a:cs typeface="+mn-cs"/>
                <a:sym typeface="Helvetica Neue Medium"/>
              </a:defRPr>
            </a:pPr>
            <a:r>
              <a:t>Source: 5 Day Masterclass, Katowice 2018, </a:t>
            </a:r>
          </a:p>
          <a:p>
            <a:pPr algn="ctr" defTabSz="584200">
              <a:defRPr sz="2200">
                <a:solidFill>
                  <a:srgbClr val="FFFFFF"/>
                </a:solidFill>
                <a:latin typeface="+mn-lt"/>
                <a:ea typeface="+mn-ea"/>
                <a:cs typeface="+mn-cs"/>
                <a:sym typeface="Helvetica Neue Medium"/>
              </a:defRPr>
            </a:pPr>
            <a:r>
              <a:t>Class project: spreading knowledge in poland</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Overview Ends &amp; Means"/>
          <p:cNvSpPr txBox="1"/>
          <p:nvPr>
            <p:ph type="title"/>
          </p:nvPr>
        </p:nvSpPr>
        <p:spPr>
          <a:xfrm>
            <a:off x="1454378" y="-324943"/>
            <a:ext cx="10464801" cy="1422401"/>
          </a:xfrm>
          <a:prstGeom prst="rect">
            <a:avLst/>
          </a:prstGeom>
        </p:spPr>
        <p:txBody>
          <a:bodyPr/>
          <a:lstStyle>
            <a:lvl1pPr defTabSz="531622">
              <a:defRPr sz="7280"/>
            </a:lvl1pPr>
          </a:lstStyle>
          <a:p>
            <a:pPr/>
            <a:r>
              <a:t>Overview Ends &amp; Means</a:t>
            </a:r>
          </a:p>
        </p:txBody>
      </p:sp>
      <p:sp>
        <p:nvSpPr>
          <p:cNvPr id="568" name="Body"/>
          <p:cNvSpPr txBox="1"/>
          <p:nvPr>
            <p:ph type="body" sz="quarter" idx="1"/>
          </p:nvPr>
        </p:nvSpPr>
        <p:spPr>
          <a:prstGeom prst="rect">
            <a:avLst/>
          </a:prstGeom>
        </p:spPr>
        <p:txBody>
          <a:bodyPr/>
          <a:lstStyle/>
          <a:p>
            <a:pPr/>
          </a:p>
        </p:txBody>
      </p:sp>
      <p:sp>
        <p:nvSpPr>
          <p:cNvPr id="5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0" name="TOP LEVEL KNOWLEDGE IN POLAND TABLE 11.45.49.png" descr="TOP LEVEL KNOWLEDGE IN POLAND TABLE 11.45.49.png"/>
          <p:cNvPicPr>
            <a:picLocks noChangeAspect="1"/>
          </p:cNvPicPr>
          <p:nvPr/>
        </p:nvPicPr>
        <p:blipFill>
          <a:blip r:embed="rId3">
            <a:extLst/>
          </a:blip>
          <a:stretch>
            <a:fillRect/>
          </a:stretch>
        </p:blipFill>
        <p:spPr>
          <a:xfrm>
            <a:off x="479382" y="1347496"/>
            <a:ext cx="13004801" cy="8128001"/>
          </a:xfrm>
          <a:prstGeom prst="rect">
            <a:avLst/>
          </a:prstGeom>
          <a:ln w="12700">
            <a:miter lim="400000"/>
          </a:ln>
        </p:spPr>
      </p:pic>
      <p:sp>
        <p:nvSpPr>
          <p:cNvPr id="571" name="Line"/>
          <p:cNvSpPr/>
          <p:nvPr/>
        </p:nvSpPr>
        <p:spPr>
          <a:xfrm flipH="1">
            <a:off x="7491679" y="932507"/>
            <a:ext cx="1837779" cy="1412204"/>
          </a:xfrm>
          <a:prstGeom prst="line">
            <a:avLst/>
          </a:prstGeom>
          <a:ln w="25400">
            <a:solidFill>
              <a:srgbClr val="000000"/>
            </a:solidFill>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572" name="Line"/>
          <p:cNvSpPr/>
          <p:nvPr/>
        </p:nvSpPr>
        <p:spPr>
          <a:xfrm flipH="1">
            <a:off x="1754952" y="1114821"/>
            <a:ext cx="4917398" cy="1775918"/>
          </a:xfrm>
          <a:prstGeom prst="line">
            <a:avLst/>
          </a:prstGeom>
          <a:ln w="25400">
            <a:solidFill>
              <a:srgbClr val="000000"/>
            </a:solidFill>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573" name="Known Unknowns"/>
          <p:cNvSpPr/>
          <p:nvPr/>
        </p:nvSpPr>
        <p:spPr>
          <a:xfrm>
            <a:off x="3827401" y="5066386"/>
            <a:ext cx="3110518" cy="1251817"/>
          </a:xfrm>
          <a:prstGeom prst="rect">
            <a:avLst/>
          </a:prstGeom>
          <a:solidFill>
            <a:schemeClr val="accent1">
              <a:alpha val="4161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mn-lt"/>
                <a:ea typeface="+mn-ea"/>
                <a:cs typeface="+mn-cs"/>
                <a:sym typeface="Helvetica Neue Medium"/>
              </a:defRPr>
            </a:lvl1pPr>
          </a:lstStyle>
          <a:p>
            <a:pPr/>
            <a:r>
              <a:t>Known Unknowns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Title"/>
          <p:cNvSpPr txBox="1"/>
          <p:nvPr>
            <p:ph type="title"/>
          </p:nvPr>
        </p:nvSpPr>
        <p:spPr>
          <a:prstGeom prst="rect">
            <a:avLst/>
          </a:prstGeom>
        </p:spPr>
        <p:txBody>
          <a:bodyPr/>
          <a:lstStyle/>
          <a:p>
            <a:pPr/>
          </a:p>
        </p:txBody>
      </p:sp>
      <p:sp>
        <p:nvSpPr>
          <p:cNvPr id="578" name="Bar Diagram of Overview Table: Value Total, Cost Total, Uncertainty"/>
          <p:cNvSpPr txBox="1"/>
          <p:nvPr>
            <p:ph type="body" sz="quarter" idx="1"/>
          </p:nvPr>
        </p:nvSpPr>
        <p:spPr>
          <a:xfrm>
            <a:off x="1270000" y="59202"/>
            <a:ext cx="10464800" cy="1130301"/>
          </a:xfrm>
          <a:prstGeom prst="rect">
            <a:avLst/>
          </a:prstGeom>
        </p:spPr>
        <p:txBody>
          <a:bodyPr/>
          <a:lstStyle>
            <a:lvl1pPr defTabSz="537463">
              <a:defRPr sz="3404"/>
            </a:lvl1pPr>
          </a:lstStyle>
          <a:p>
            <a:pPr/>
            <a:r>
              <a:t>Bar Diagram of Overview Table: Value Total, Cost Total, Uncertainty</a:t>
            </a:r>
          </a:p>
        </p:txBody>
      </p:sp>
      <p:sp>
        <p:nvSpPr>
          <p:cNvPr id="5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0" name="Bar diagram value to cost IET  overview.png" descr="Bar diagram value to cost IET  overview.png"/>
          <p:cNvPicPr>
            <a:picLocks noChangeAspect="1"/>
          </p:cNvPicPr>
          <p:nvPr/>
        </p:nvPicPr>
        <p:blipFill>
          <a:blip r:embed="rId2">
            <a:extLst/>
          </a:blip>
          <a:stretch>
            <a:fillRect/>
          </a:stretch>
        </p:blipFill>
        <p:spPr>
          <a:xfrm>
            <a:off x="0" y="1187450"/>
            <a:ext cx="13004800" cy="7378700"/>
          </a:xfrm>
          <a:prstGeom prst="rect">
            <a:avLst/>
          </a:prstGeom>
          <a:ln w="12700">
            <a:miter lim="400000"/>
          </a:ln>
        </p:spPr>
      </p:pic>
      <p:sp>
        <p:nvSpPr>
          <p:cNvPr id="581" name="Line"/>
          <p:cNvSpPr/>
          <p:nvPr/>
        </p:nvSpPr>
        <p:spPr>
          <a:xfrm flipH="1">
            <a:off x="8623828" y="671803"/>
            <a:ext cx="2095117" cy="3732479"/>
          </a:xfrm>
          <a:prstGeom prst="line">
            <a:avLst/>
          </a:prstGeom>
          <a:ln w="25400">
            <a:solidFill>
              <a:srgbClr val="000000"/>
            </a:solidFill>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582" name="Line"/>
          <p:cNvSpPr/>
          <p:nvPr/>
        </p:nvSpPr>
        <p:spPr>
          <a:xfrm flipH="1">
            <a:off x="8021382" y="890992"/>
            <a:ext cx="1312663" cy="3292519"/>
          </a:xfrm>
          <a:prstGeom prst="line">
            <a:avLst/>
          </a:prstGeom>
          <a:ln w="25400">
            <a:solidFill>
              <a:srgbClr val="000000"/>
            </a:solidFill>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583" name="Line"/>
          <p:cNvSpPr/>
          <p:nvPr/>
        </p:nvSpPr>
        <p:spPr>
          <a:xfrm>
            <a:off x="6329765" y="1302554"/>
            <a:ext cx="1337507" cy="2470599"/>
          </a:xfrm>
          <a:prstGeom prst="line">
            <a:avLst/>
          </a:prstGeom>
          <a:ln w="25400">
            <a:solidFill>
              <a:srgbClr val="000000"/>
            </a:solidFill>
            <a:miter lim="400000"/>
            <a:tailEnd type="triangle"/>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584" name="Decomposed…"/>
          <p:cNvSpPr/>
          <p:nvPr/>
        </p:nvSpPr>
        <p:spPr>
          <a:xfrm>
            <a:off x="2833945" y="5947379"/>
            <a:ext cx="1932137" cy="1791799"/>
          </a:xfrm>
          <a:prstGeom prst="wedgeEllipseCallout">
            <a:avLst>
              <a:gd name="adj1" fmla="val -76780"/>
              <a:gd name="adj2" fmla="val 10318"/>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1900">
                <a:solidFill>
                  <a:srgbClr val="FFFFFF"/>
                </a:solidFill>
                <a:latin typeface="+mn-lt"/>
                <a:ea typeface="+mn-ea"/>
                <a:cs typeface="+mn-cs"/>
                <a:sym typeface="Helvetica Neue Medium"/>
              </a:defRPr>
            </a:pPr>
            <a:r>
              <a:t>Decomposed</a:t>
            </a:r>
          </a:p>
          <a:p>
            <a:pPr algn="ctr" defTabSz="584200">
              <a:defRPr sz="2200">
                <a:solidFill>
                  <a:srgbClr val="FFFFFF"/>
                </a:solidFill>
                <a:latin typeface="+mn-lt"/>
                <a:ea typeface="+mn-ea"/>
                <a:cs typeface="+mn-cs"/>
                <a:sym typeface="Helvetica Neue Medium"/>
              </a:defRPr>
            </a:pPr>
            <a:r>
              <a:t>Next slide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He is considered to be the father of the Toyota Production System,…"/>
          <p:cNvSpPr txBox="1"/>
          <p:nvPr>
            <p:ph type="body" sz="quarter" idx="1"/>
          </p:nvPr>
        </p:nvSpPr>
        <p:spPr>
          <a:prstGeom prst="rect">
            <a:avLst/>
          </a:prstGeom>
        </p:spPr>
        <p:txBody>
          <a:bodyPr/>
          <a:lstStyle/>
          <a:p>
            <a:pPr algn="l" defTabSz="457200">
              <a:defRPr b="1" sz="2600">
                <a:latin typeface="Lucida Grande"/>
                <a:ea typeface="Lucida Grande"/>
                <a:cs typeface="Lucida Grande"/>
                <a:sym typeface="Lucida Grande"/>
              </a:defRPr>
            </a:pPr>
            <a:r>
              <a:t>He is considered to be the father of the Toyota Production System, </a:t>
            </a:r>
          </a:p>
          <a:p>
            <a:pPr algn="l" defTabSz="457200">
              <a:defRPr b="1" sz="2600">
                <a:latin typeface="Lucida Grande"/>
                <a:ea typeface="Lucida Grande"/>
                <a:cs typeface="Lucida Grande"/>
                <a:sym typeface="Lucida Grande"/>
              </a:defRPr>
            </a:pPr>
          </a:p>
          <a:p>
            <a:pPr algn="l" defTabSz="457200">
              <a:defRPr b="1" sz="2600">
                <a:latin typeface="Lucida Grande"/>
                <a:ea typeface="Lucida Grande"/>
                <a:cs typeface="Lucida Grande"/>
                <a:sym typeface="Lucida Grande"/>
              </a:defRPr>
            </a:pPr>
            <a:r>
              <a:t>which became Lean Manufacturing in the U.S. </a:t>
            </a:r>
          </a:p>
          <a:p>
            <a:pPr algn="l" defTabSz="457200">
              <a:defRPr b="1" sz="2600">
                <a:latin typeface="Lucida Grande"/>
                <a:ea typeface="Lucida Grande"/>
                <a:cs typeface="Lucida Grande"/>
                <a:sym typeface="Lucida Grande"/>
              </a:defRPr>
            </a:pPr>
          </a:p>
          <a:p>
            <a:pPr algn="l" defTabSz="457200">
              <a:defRPr b="1" sz="2600">
                <a:latin typeface="Lucida Grande"/>
                <a:ea typeface="Lucida Grande"/>
                <a:cs typeface="Lucida Grande"/>
                <a:sym typeface="Lucida Grande"/>
              </a:defRPr>
            </a:pPr>
            <a:r>
              <a:t>He devised the seven wastes (or muda in Japanese) as part of this system. </a:t>
            </a:r>
          </a:p>
        </p:txBody>
      </p:sp>
      <p:sp>
        <p:nvSpPr>
          <p:cNvPr id="219"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0" name="IMG_0916.jpg" descr="IMG_0916.jpg"/>
          <p:cNvPicPr>
            <a:picLocks noChangeAspect="1"/>
          </p:cNvPicPr>
          <p:nvPr/>
        </p:nvPicPr>
        <p:blipFill>
          <a:blip r:embed="rId3">
            <a:extLst/>
          </a:blip>
          <a:stretch>
            <a:fillRect/>
          </a:stretch>
        </p:blipFill>
        <p:spPr>
          <a:xfrm>
            <a:off x="7325408" y="888351"/>
            <a:ext cx="4867465" cy="6866026"/>
          </a:xfrm>
          <a:prstGeom prst="rect">
            <a:avLst/>
          </a:prstGeom>
          <a:ln w="12700">
            <a:miter lim="400000"/>
          </a:ln>
        </p:spPr>
      </p:pic>
      <p:sp>
        <p:nvSpPr>
          <p:cNvPr id="221" name="page 99"/>
          <p:cNvSpPr txBox="1"/>
          <p:nvPr/>
        </p:nvSpPr>
        <p:spPr>
          <a:xfrm>
            <a:off x="9295655" y="8344270"/>
            <a:ext cx="66518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page 99</a:t>
            </a:r>
          </a:p>
        </p:txBody>
      </p:sp>
      <p:pic>
        <p:nvPicPr>
          <p:cNvPr id="222" name="Unknown.jpeg" descr="Unknown.jpeg"/>
          <p:cNvPicPr>
            <a:picLocks noChangeAspect="1"/>
          </p:cNvPicPr>
          <p:nvPr/>
        </p:nvPicPr>
        <p:blipFill>
          <a:blip r:embed="rId4">
            <a:extLst/>
          </a:blip>
          <a:stretch>
            <a:fillRect/>
          </a:stretch>
        </p:blipFill>
        <p:spPr>
          <a:xfrm>
            <a:off x="2531211" y="344839"/>
            <a:ext cx="3272647" cy="3687489"/>
          </a:xfrm>
          <a:prstGeom prst="rect">
            <a:avLst/>
          </a:prstGeom>
          <a:ln w="12700">
            <a:miter lim="400000"/>
          </a:ln>
        </p:spPr>
      </p:pic>
      <p:pic>
        <p:nvPicPr>
          <p:cNvPr id="223" name="Unknown.jpeg" descr="Unknown.jpeg"/>
          <p:cNvPicPr>
            <a:picLocks noChangeAspect="1"/>
          </p:cNvPicPr>
          <p:nvPr/>
        </p:nvPicPr>
        <p:blipFill>
          <a:blip r:embed="rId5">
            <a:extLst/>
          </a:blip>
          <a:stretch>
            <a:fillRect/>
          </a:stretch>
        </p:blipFill>
        <p:spPr>
          <a:xfrm>
            <a:off x="540364" y="1039091"/>
            <a:ext cx="1837168" cy="2806785"/>
          </a:xfrm>
          <a:prstGeom prst="rect">
            <a:avLst/>
          </a:prstGeom>
          <a:ln w="12700">
            <a:miter lim="400000"/>
          </a:ln>
        </p:spPr>
      </p:pic>
      <p:pic>
        <p:nvPicPr>
          <p:cNvPr id="224" name="Unknown.jpeg" descr="Unknown.jpeg"/>
          <p:cNvPicPr>
            <a:picLocks noChangeAspect="1"/>
          </p:cNvPicPr>
          <p:nvPr/>
        </p:nvPicPr>
        <p:blipFill>
          <a:blip r:embed="rId6">
            <a:extLst/>
          </a:blip>
          <a:stretch>
            <a:fillRect/>
          </a:stretch>
        </p:blipFill>
        <p:spPr>
          <a:xfrm>
            <a:off x="5853216" y="2177993"/>
            <a:ext cx="1067131" cy="1630339"/>
          </a:xfrm>
          <a:prstGeom prst="rect">
            <a:avLst/>
          </a:prstGeom>
          <a:ln w="12700">
            <a:miter lim="400000"/>
          </a:ln>
        </p:spPr>
      </p:pic>
      <p:sp>
        <p:nvSpPr>
          <p:cNvPr id="225" name="Thanks to Lukasz Szostek for Finding this source Nov. 2018"/>
          <p:cNvSpPr txBox="1"/>
          <p:nvPr/>
        </p:nvSpPr>
        <p:spPr>
          <a:xfrm>
            <a:off x="7891725" y="8888286"/>
            <a:ext cx="444743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Thanks to Lukasz Szostek for Finding this source Nov. 2018</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Title"/>
          <p:cNvSpPr txBox="1"/>
          <p:nvPr>
            <p:ph type="title"/>
          </p:nvPr>
        </p:nvSpPr>
        <p:spPr>
          <a:xfrm>
            <a:off x="778933" y="4438650"/>
            <a:ext cx="10464801" cy="1422400"/>
          </a:xfrm>
          <a:prstGeom prst="rect">
            <a:avLst/>
          </a:prstGeom>
        </p:spPr>
        <p:txBody>
          <a:bodyPr/>
          <a:lstStyle/>
          <a:p>
            <a:pPr/>
          </a:p>
        </p:txBody>
      </p:sp>
      <p:sp>
        <p:nvSpPr>
          <p:cNvPr id="587" name="‘Learning By Experience’ Decomposed: a Sub-Table"/>
          <p:cNvSpPr txBox="1"/>
          <p:nvPr>
            <p:ph type="body" sz="quarter" idx="1"/>
          </p:nvPr>
        </p:nvSpPr>
        <p:spPr>
          <a:xfrm>
            <a:off x="778933" y="42333"/>
            <a:ext cx="10464801" cy="1130301"/>
          </a:xfrm>
          <a:prstGeom prst="rect">
            <a:avLst/>
          </a:prstGeom>
        </p:spPr>
        <p:txBody>
          <a:bodyPr/>
          <a:lstStyle>
            <a:lvl1pPr defTabSz="549148">
              <a:defRPr sz="3478"/>
            </a:lvl1pPr>
          </a:lstStyle>
          <a:p>
            <a:pPr/>
            <a:r>
              <a:t>‘Learning By Experience’ Decomposed: a Sub-Table</a:t>
            </a:r>
          </a:p>
        </p:txBody>
      </p:sp>
      <p:sp>
        <p:nvSpPr>
          <p:cNvPr id="5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9" name="LEARNING BY EXPERIENCE TABLE .png" descr="LEARNING BY EXPERIENCE TABLE .png"/>
          <p:cNvPicPr>
            <a:picLocks noChangeAspect="1"/>
          </p:cNvPicPr>
          <p:nvPr/>
        </p:nvPicPr>
        <p:blipFill>
          <a:blip r:embed="rId3">
            <a:extLst/>
          </a:blip>
          <a:srcRect l="0" t="17408" r="23757" b="28229"/>
          <a:stretch>
            <a:fillRect/>
          </a:stretch>
        </p:blipFill>
        <p:spPr>
          <a:xfrm>
            <a:off x="-67734" y="715301"/>
            <a:ext cx="15266686" cy="6803367"/>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8. Stakeholder, and Stakeholder Value Analysis"/>
          <p:cNvSpPr txBox="1"/>
          <p:nvPr>
            <p:ph type="title"/>
          </p:nvPr>
        </p:nvSpPr>
        <p:spPr>
          <a:prstGeom prst="rect">
            <a:avLst/>
          </a:prstGeom>
        </p:spPr>
        <p:txBody>
          <a:bodyPr/>
          <a:lstStyle>
            <a:lvl1pPr defTabSz="484886">
              <a:defRPr sz="6640"/>
            </a:lvl1pPr>
          </a:lstStyle>
          <a:p>
            <a:pPr/>
            <a:r>
              <a:t>8. Stakeholder, and Stakeholder Value Analysis </a:t>
            </a:r>
          </a:p>
        </p:txBody>
      </p:sp>
      <p:sp>
        <p:nvSpPr>
          <p:cNvPr id="594" name="Unknown Stakeholders, mean…"/>
          <p:cNvSpPr txBox="1"/>
          <p:nvPr>
            <p:ph type="body" sz="half" idx="1"/>
          </p:nvPr>
        </p:nvSpPr>
        <p:spPr>
          <a:prstGeom prst="rect">
            <a:avLst/>
          </a:prstGeom>
        </p:spPr>
        <p:txBody>
          <a:bodyPr/>
          <a:lstStyle/>
          <a:p>
            <a:pPr/>
            <a:r>
              <a:t>Unknown Stakeholders, mean</a:t>
            </a:r>
          </a:p>
          <a:p>
            <a:pPr/>
            <a:r>
              <a:t>Unknown Requirements, mean </a:t>
            </a:r>
          </a:p>
          <a:p>
            <a:pPr/>
            <a:r>
              <a:t>Failure to Design for them, =</a:t>
            </a:r>
          </a:p>
          <a:p>
            <a:pPr/>
            <a:r>
              <a:t>Unhappy Stakeholders. =</a:t>
            </a:r>
          </a:p>
          <a:p>
            <a:pPr/>
            <a:r>
              <a:t>Failed Systems</a:t>
            </a:r>
          </a:p>
        </p:txBody>
      </p:sp>
      <p:pic>
        <p:nvPicPr>
          <p:cNvPr id="595" name="ux-touchpoints.png" descr="ux-touchpoints.png"/>
          <p:cNvPicPr>
            <a:picLocks noChangeAspect="1"/>
          </p:cNvPicPr>
          <p:nvPr/>
        </p:nvPicPr>
        <p:blipFill>
          <a:blip r:embed="rId3">
            <a:extLst/>
          </a:blip>
          <a:stretch>
            <a:fillRect/>
          </a:stretch>
        </p:blipFill>
        <p:spPr>
          <a:xfrm>
            <a:off x="6992336" y="3709094"/>
            <a:ext cx="6218333" cy="3109167"/>
          </a:xfrm>
          <a:prstGeom prst="rect">
            <a:avLst/>
          </a:prstGeom>
          <a:ln w="12700">
            <a:miter lim="400000"/>
          </a:ln>
        </p:spPr>
      </p:pic>
      <p:sp>
        <p:nvSpPr>
          <p:cNvPr id="5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7" name="https://www.nngroup.com/articles/collaborating-stakeholders/"/>
          <p:cNvSpPr txBox="1"/>
          <p:nvPr/>
        </p:nvSpPr>
        <p:spPr>
          <a:xfrm>
            <a:off x="7101367" y="7194566"/>
            <a:ext cx="4693311"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42899" indent="-342899" defTabSz="584200">
              <a:spcBef>
                <a:spcPts val="3200"/>
              </a:spcBef>
              <a:buSzPct val="145000"/>
              <a:buChar char="•"/>
              <a:defRPr>
                <a:latin typeface="Helvetica Neue"/>
                <a:ea typeface="Helvetica Neue"/>
                <a:cs typeface="Helvetica Neue"/>
                <a:sym typeface="Helvetica Neue"/>
              </a:defRPr>
            </a:lvl1pPr>
          </a:lstStyle>
          <a:p>
            <a:pPr/>
            <a:r>
              <a:t>https://www.nngroup.com/articles/collaborating-stakeholders/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1" name="Screenshot 2018-11-30 at 15.27.21.png" descr="Screenshot 2018-11-30 at 15.27.21.png"/>
          <p:cNvPicPr>
            <a:picLocks noChangeAspect="1"/>
          </p:cNvPicPr>
          <p:nvPr/>
        </p:nvPicPr>
        <p:blipFill>
          <a:blip r:embed="rId2">
            <a:extLst/>
          </a:blip>
          <a:stretch>
            <a:fillRect/>
          </a:stretch>
        </p:blipFill>
        <p:spPr>
          <a:xfrm>
            <a:off x="1435100" y="325744"/>
            <a:ext cx="10134600" cy="8458201"/>
          </a:xfrm>
          <a:prstGeom prst="rect">
            <a:avLst/>
          </a:prstGeom>
          <a:ln w="12700">
            <a:miter lim="400000"/>
          </a:ln>
        </p:spPr>
      </p:pic>
      <p:sp>
        <p:nvSpPr>
          <p:cNvPr id="6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3" name="Stakeholder diagram.png" descr="Stakeholder diagram.png"/>
          <p:cNvPicPr>
            <a:picLocks noChangeAspect="1"/>
          </p:cNvPicPr>
          <p:nvPr/>
        </p:nvPicPr>
        <p:blipFill>
          <a:blip r:embed="rId3">
            <a:extLst/>
          </a:blip>
          <a:srcRect l="0" t="5439" r="29815" b="6982"/>
          <a:stretch>
            <a:fillRect/>
          </a:stretch>
        </p:blipFill>
        <p:spPr>
          <a:xfrm>
            <a:off x="356550" y="152905"/>
            <a:ext cx="12906228" cy="9530699"/>
          </a:xfrm>
          <a:prstGeom prst="rect">
            <a:avLst/>
          </a:prstGeom>
          <a:ln w="12700">
            <a:miter lim="400000"/>
          </a:ln>
        </p:spPr>
      </p:pic>
      <p:sp>
        <p:nvSpPr>
          <p:cNvPr id="604" name="Structured Stakeholder Diagram: ‘Polish Fake News Control Project’. at Masterclass Warsaw November 2018"/>
          <p:cNvSpPr txBox="1"/>
          <p:nvPr>
            <p:ph type="body" sz="quarter" idx="1"/>
          </p:nvPr>
        </p:nvSpPr>
        <p:spPr>
          <a:xfrm>
            <a:off x="1089794" y="29154"/>
            <a:ext cx="10455638" cy="1742233"/>
          </a:xfrm>
          <a:prstGeom prst="rect">
            <a:avLst/>
          </a:prstGeom>
        </p:spPr>
        <p:txBody>
          <a:bodyPr/>
          <a:lstStyle>
            <a:lvl1pPr defTabSz="566674">
              <a:defRPr sz="3589"/>
            </a:lvl1pPr>
          </a:lstStyle>
          <a:p>
            <a:pPr/>
            <a:r>
              <a:t>Structured Stakeholder Diagram: ‘Polish Fake News Control Project’. at Masterclass Warsaw November 2018</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6" name="Screenshot 2018-11-30 at 14.54.57.png" descr="Screenshot 2018-11-30 at 14.54.57.png"/>
          <p:cNvPicPr>
            <a:picLocks noChangeAspect="1"/>
          </p:cNvPicPr>
          <p:nvPr/>
        </p:nvPicPr>
        <p:blipFill>
          <a:blip r:embed="rId2">
            <a:extLst/>
          </a:blip>
          <a:srcRect l="16345" t="6548" r="0" b="6548"/>
          <a:stretch>
            <a:fillRect/>
          </a:stretch>
        </p:blipFill>
        <p:spPr>
          <a:xfrm>
            <a:off x="298000" y="14565"/>
            <a:ext cx="6717447" cy="9724393"/>
          </a:xfrm>
          <a:prstGeom prst="rect">
            <a:avLst/>
          </a:prstGeom>
          <a:ln w="12700">
            <a:miter lim="400000"/>
          </a:ln>
        </p:spPr>
      </p:pic>
      <p:sp>
        <p:nvSpPr>
          <p:cNvPr id="607" name="Polish Startup Export Project…"/>
          <p:cNvSpPr txBox="1"/>
          <p:nvPr>
            <p:ph type="title"/>
          </p:nvPr>
        </p:nvSpPr>
        <p:spPr>
          <a:xfrm>
            <a:off x="6529424" y="254000"/>
            <a:ext cx="5522877" cy="2159000"/>
          </a:xfrm>
          <a:prstGeom prst="rect">
            <a:avLst/>
          </a:prstGeom>
        </p:spPr>
        <p:txBody>
          <a:bodyPr/>
          <a:lstStyle/>
          <a:p>
            <a:pPr defTabSz="321310">
              <a:defRPr sz="4400"/>
            </a:pPr>
            <a:r>
              <a:t>Polish Startup Export Project</a:t>
            </a:r>
          </a:p>
          <a:p>
            <a:pPr defTabSz="321310">
              <a:defRPr sz="4400"/>
            </a:pPr>
            <a:r>
              <a:t>Warsaw 2017</a:t>
            </a:r>
          </a:p>
        </p:txBody>
      </p:sp>
      <p:sp>
        <p:nvSpPr>
          <p:cNvPr id="6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9. Rich digital detail about critical requirements or objectives."/>
          <p:cNvSpPr txBox="1"/>
          <p:nvPr>
            <p:ph type="title"/>
          </p:nvPr>
        </p:nvSpPr>
        <p:spPr>
          <a:prstGeom prst="rect">
            <a:avLst/>
          </a:prstGeom>
        </p:spPr>
        <p:txBody>
          <a:bodyPr/>
          <a:lstStyle>
            <a:lvl1pPr defTabSz="408940">
              <a:defRPr sz="5600"/>
            </a:lvl1pPr>
          </a:lstStyle>
          <a:p>
            <a:pPr/>
            <a:r>
              <a:t>9. Rich digital detail about critical requirements or objectives.  </a:t>
            </a:r>
          </a:p>
        </p:txBody>
      </p:sp>
      <p:sp>
        <p:nvSpPr>
          <p:cNvPr id="611" name="Vague wordy objectives =…"/>
          <p:cNvSpPr txBox="1"/>
          <p:nvPr>
            <p:ph type="body" sz="half" idx="1"/>
          </p:nvPr>
        </p:nvSpPr>
        <p:spPr>
          <a:prstGeom prst="rect">
            <a:avLst/>
          </a:prstGeom>
        </p:spPr>
        <p:txBody>
          <a:bodyPr/>
          <a:lstStyle/>
          <a:p>
            <a:pPr marL="277749" indent="-277749" defTabSz="473201">
              <a:spcBef>
                <a:spcPts val="2500"/>
              </a:spcBef>
              <a:defRPr sz="2268"/>
            </a:pPr>
            <a:r>
              <a:t>Vague wordy objectives =</a:t>
            </a:r>
          </a:p>
          <a:p>
            <a:pPr lvl="1" marL="555498" indent="-277749" defTabSz="473201">
              <a:spcBef>
                <a:spcPts val="2500"/>
              </a:spcBef>
              <a:defRPr sz="2268"/>
            </a:pPr>
            <a:r>
              <a:t>real objective unknown</a:t>
            </a:r>
          </a:p>
          <a:p>
            <a:pPr lvl="1" marL="555498" indent="-277749" defTabSz="473201">
              <a:spcBef>
                <a:spcPts val="2500"/>
              </a:spcBef>
              <a:defRPr sz="2268"/>
            </a:pPr>
            <a:r>
              <a:t>real objective not agreed</a:t>
            </a:r>
          </a:p>
          <a:p>
            <a:pPr marL="277749" indent="-277749" defTabSz="473201">
              <a:spcBef>
                <a:spcPts val="2500"/>
              </a:spcBef>
              <a:defRPr sz="2268"/>
            </a:pPr>
            <a:r>
              <a:t>Objectives need supporting detail</a:t>
            </a:r>
          </a:p>
          <a:p>
            <a:pPr lvl="1" marL="555498" indent="-277749" defTabSz="473201">
              <a:spcBef>
                <a:spcPts val="2500"/>
              </a:spcBef>
              <a:defRPr sz="2268"/>
            </a:pPr>
            <a:r>
              <a:t>otherwise we have unknowns about</a:t>
            </a:r>
          </a:p>
          <a:p>
            <a:pPr lvl="2" marL="833247" indent="-277749" defTabSz="473201">
              <a:spcBef>
                <a:spcPts val="2500"/>
              </a:spcBef>
              <a:defRPr sz="2268"/>
            </a:pPr>
            <a:r>
              <a:t>stakeholders</a:t>
            </a:r>
          </a:p>
          <a:p>
            <a:pPr lvl="2" marL="833247" indent="-277749" defTabSz="473201">
              <a:spcBef>
                <a:spcPts val="2500"/>
              </a:spcBef>
              <a:defRPr sz="2268"/>
            </a:pPr>
            <a:r>
              <a:t>issues</a:t>
            </a:r>
          </a:p>
          <a:p>
            <a:pPr lvl="2" marL="833247" indent="-277749" defTabSz="473201">
              <a:spcBef>
                <a:spcPts val="2500"/>
              </a:spcBef>
              <a:defRPr sz="2268"/>
            </a:pPr>
            <a:r>
              <a:t>risks</a:t>
            </a:r>
          </a:p>
          <a:p>
            <a:pPr lvl="2" marL="833247" indent="-277749" defTabSz="473201">
              <a:spcBef>
                <a:spcPts val="2500"/>
              </a:spcBef>
              <a:defRPr sz="2268"/>
            </a:pPr>
            <a:r>
              <a:t>priorities</a:t>
            </a:r>
          </a:p>
        </p:txBody>
      </p:sp>
      <p:sp>
        <p:nvSpPr>
          <p:cNvPr id="6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3" name="Image" descr="Image"/>
          <p:cNvPicPr>
            <a:picLocks noChangeAspect="1"/>
          </p:cNvPicPr>
          <p:nvPr/>
        </p:nvPicPr>
        <p:blipFill>
          <a:blip r:embed="rId3">
            <a:extLst/>
          </a:blip>
          <a:stretch>
            <a:fillRect/>
          </a:stretch>
        </p:blipFill>
        <p:spPr>
          <a:xfrm>
            <a:off x="5807181" y="2162281"/>
            <a:ext cx="7156238" cy="7156238"/>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pecification Levels of  Value and Quality Requirements"/>
          <p:cNvSpPr txBox="1"/>
          <p:nvPr>
            <p:ph type="title"/>
          </p:nvPr>
        </p:nvSpPr>
        <p:spPr>
          <a:xfrm>
            <a:off x="1490133" y="-139700"/>
            <a:ext cx="10464801" cy="1422400"/>
          </a:xfrm>
          <a:prstGeom prst="rect">
            <a:avLst/>
          </a:prstGeom>
        </p:spPr>
        <p:txBody>
          <a:bodyPr/>
          <a:lstStyle>
            <a:lvl1pPr defTabSz="315468">
              <a:defRPr sz="4320"/>
            </a:lvl1pPr>
          </a:lstStyle>
          <a:p>
            <a:pPr/>
            <a:r>
              <a:t>Specification Levels of  Value and Quality Requirements</a:t>
            </a:r>
          </a:p>
        </p:txBody>
      </p:sp>
      <p:sp>
        <p:nvSpPr>
          <p:cNvPr id="618" name="Body"/>
          <p:cNvSpPr txBox="1"/>
          <p:nvPr>
            <p:ph type="body" sz="quarter" idx="1"/>
          </p:nvPr>
        </p:nvSpPr>
        <p:spPr>
          <a:xfrm>
            <a:off x="1490133" y="1295400"/>
            <a:ext cx="10464801" cy="1130300"/>
          </a:xfrm>
          <a:prstGeom prst="rect">
            <a:avLst/>
          </a:prstGeom>
        </p:spPr>
        <p:txBody>
          <a:bodyPr/>
          <a:lstStyle/>
          <a:p>
            <a:pPr/>
          </a:p>
        </p:txBody>
      </p:sp>
      <p:sp>
        <p:nvSpPr>
          <p:cNvPr id="6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0" name="image16.png" descr="image16.png"/>
          <p:cNvPicPr>
            <a:picLocks noChangeAspect="1"/>
          </p:cNvPicPr>
          <p:nvPr/>
        </p:nvPicPr>
        <p:blipFill>
          <a:blip r:embed="rId2">
            <a:extLst/>
          </a:blip>
          <a:stretch>
            <a:fillRect/>
          </a:stretch>
        </p:blipFill>
        <p:spPr>
          <a:xfrm>
            <a:off x="314571" y="1318361"/>
            <a:ext cx="12815925" cy="638097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Title"/>
          <p:cNvSpPr txBox="1"/>
          <p:nvPr>
            <p:ph type="title"/>
          </p:nvPr>
        </p:nvSpPr>
        <p:spPr>
          <a:xfrm>
            <a:off x="1490133" y="-139700"/>
            <a:ext cx="10464801" cy="1422400"/>
          </a:xfrm>
          <a:prstGeom prst="rect">
            <a:avLst/>
          </a:prstGeom>
        </p:spPr>
        <p:txBody>
          <a:bodyPr/>
          <a:lstStyle/>
          <a:p>
            <a:pPr/>
          </a:p>
        </p:txBody>
      </p:sp>
      <p:sp>
        <p:nvSpPr>
          <p:cNvPr id="623" name="Body"/>
          <p:cNvSpPr txBox="1"/>
          <p:nvPr>
            <p:ph type="body" sz="quarter" idx="1"/>
          </p:nvPr>
        </p:nvSpPr>
        <p:spPr>
          <a:xfrm>
            <a:off x="1490133" y="1295400"/>
            <a:ext cx="10464801" cy="1130300"/>
          </a:xfrm>
          <a:prstGeom prst="rect">
            <a:avLst/>
          </a:prstGeom>
        </p:spPr>
        <p:txBody>
          <a:bodyPr/>
          <a:lstStyle/>
          <a:p>
            <a:pPr/>
          </a:p>
        </p:txBody>
      </p:sp>
      <p:sp>
        <p:nvSpPr>
          <p:cNvPr id="6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5" name="image46.png" descr="image46.png"/>
          <p:cNvPicPr>
            <a:picLocks noChangeAspect="1"/>
          </p:cNvPicPr>
          <p:nvPr/>
        </p:nvPicPr>
        <p:blipFill>
          <a:blip r:embed="rId2">
            <a:extLst/>
          </a:blip>
          <a:stretch>
            <a:fillRect/>
          </a:stretch>
        </p:blipFill>
        <p:spPr>
          <a:xfrm>
            <a:off x="6679" y="28763"/>
            <a:ext cx="12991442" cy="8781673"/>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Decomposition of a Complex Requirement"/>
          <p:cNvSpPr txBox="1"/>
          <p:nvPr>
            <p:ph type="title"/>
          </p:nvPr>
        </p:nvSpPr>
        <p:spPr>
          <a:xfrm>
            <a:off x="1490133" y="232833"/>
            <a:ext cx="10464801" cy="1422401"/>
          </a:xfrm>
          <a:prstGeom prst="rect">
            <a:avLst/>
          </a:prstGeom>
        </p:spPr>
        <p:txBody>
          <a:bodyPr/>
          <a:lstStyle>
            <a:lvl1pPr defTabSz="315468">
              <a:defRPr sz="4320"/>
            </a:lvl1pPr>
          </a:lstStyle>
          <a:p>
            <a:pPr/>
            <a:r>
              <a:t>Decomposition of a Complex Requirement</a:t>
            </a:r>
          </a:p>
        </p:txBody>
      </p:sp>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9" name="image59.png" descr="image59.png"/>
          <p:cNvPicPr>
            <a:picLocks noChangeAspect="1"/>
          </p:cNvPicPr>
          <p:nvPr/>
        </p:nvPicPr>
        <p:blipFill>
          <a:blip r:embed="rId2">
            <a:extLst/>
          </a:blip>
          <a:stretch>
            <a:fillRect/>
          </a:stretch>
        </p:blipFill>
        <p:spPr>
          <a:xfrm>
            <a:off x="178528" y="1956107"/>
            <a:ext cx="13088010" cy="4425548"/>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ome Requirement Data"/>
          <p:cNvSpPr txBox="1"/>
          <p:nvPr>
            <p:ph type="title"/>
          </p:nvPr>
        </p:nvSpPr>
        <p:spPr>
          <a:prstGeom prst="rect">
            <a:avLst/>
          </a:prstGeom>
        </p:spPr>
        <p:txBody>
          <a:bodyPr/>
          <a:lstStyle>
            <a:lvl1pPr defTabSz="554990">
              <a:defRPr sz="7600"/>
            </a:lvl1pPr>
          </a:lstStyle>
          <a:p>
            <a:pPr/>
            <a:r>
              <a:t>Some Requirement Data</a:t>
            </a:r>
          </a:p>
        </p:txBody>
      </p:sp>
      <p:sp>
        <p:nvSpPr>
          <p:cNvPr id="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image85.png" descr="image85.png"/>
          <p:cNvPicPr>
            <a:picLocks noChangeAspect="1"/>
          </p:cNvPicPr>
          <p:nvPr/>
        </p:nvPicPr>
        <p:blipFill>
          <a:blip r:embed="rId2">
            <a:extLst/>
          </a:blip>
          <a:stretch>
            <a:fillRect/>
          </a:stretch>
        </p:blipFill>
        <p:spPr>
          <a:xfrm>
            <a:off x="270874" y="1979732"/>
            <a:ext cx="12726464" cy="6937478"/>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10. Free Booklet:…"/>
          <p:cNvSpPr txBox="1"/>
          <p:nvPr>
            <p:ph type="title"/>
          </p:nvPr>
        </p:nvSpPr>
        <p:spPr>
          <a:prstGeom prst="rect">
            <a:avLst/>
          </a:prstGeom>
        </p:spPr>
        <p:txBody>
          <a:bodyPr/>
          <a:lstStyle/>
          <a:p>
            <a:pPr defTabSz="391414">
              <a:defRPr sz="5360"/>
            </a:pPr>
            <a:r>
              <a:t>10. Free Booklet: </a:t>
            </a:r>
          </a:p>
          <a:p>
            <a:pPr defTabSz="391414">
              <a:defRPr sz="5360"/>
            </a:pPr>
            <a:r>
              <a:t>“100 Practical Planning Principles” </a:t>
            </a:r>
          </a:p>
        </p:txBody>
      </p:sp>
      <p:sp>
        <p:nvSpPr>
          <p:cNvPr id="636" name="100 Practical Planning Principles. https://www.gilb.com/offers/Shju4Zqn/checkout…"/>
          <p:cNvSpPr txBox="1"/>
          <p:nvPr>
            <p:ph type="body" sz="half" idx="1"/>
          </p:nvPr>
        </p:nvSpPr>
        <p:spPr>
          <a:xfrm>
            <a:off x="428789" y="2238078"/>
            <a:ext cx="6730782" cy="6684244"/>
          </a:xfrm>
          <a:prstGeom prst="rect">
            <a:avLst/>
          </a:prstGeom>
        </p:spPr>
        <p:txBody>
          <a:bodyPr/>
          <a:lstStyle/>
          <a:p>
            <a:pPr>
              <a:defRPr b="1"/>
            </a:pPr>
            <a:r>
              <a:t>100 Practical Planning Principles. https://www.gilb.com/offers/Shju4Zqn/checkout</a:t>
            </a:r>
          </a:p>
          <a:p>
            <a:pPr>
              <a:defRPr b="1"/>
            </a:pPr>
            <a:r>
              <a:t>FREE GIFT REVIEW COPY FOR YOU ALONE. </a:t>
            </a:r>
          </a:p>
          <a:p>
            <a:pPr lvl="1">
              <a:defRPr b="1"/>
            </a:pPr>
            <a:r>
              <a:t>NO COUPON CODE REQUIRED.</a:t>
            </a:r>
          </a:p>
          <a:p>
            <a:pPr>
              <a:defRPr b="1"/>
            </a:pPr>
            <a:r>
              <a:t>Permission to share with your best friends.</a:t>
            </a:r>
          </a:p>
        </p:txBody>
      </p:sp>
      <p:pic>
        <p:nvPicPr>
          <p:cNvPr id="637" name="100 PRACTICAL PLANNING PRINCIPLES COVER.pdf" descr="100 PRACTICAL PLANNING PRINCIPLES COVER.pdf"/>
          <p:cNvPicPr>
            <a:picLocks noChangeAspect="1"/>
          </p:cNvPicPr>
          <p:nvPr/>
        </p:nvPicPr>
        <p:blipFill>
          <a:blip r:embed="rId2">
            <a:extLst/>
          </a:blip>
          <a:stretch>
            <a:fillRect/>
          </a:stretch>
        </p:blipFill>
        <p:spPr>
          <a:xfrm>
            <a:off x="6020788" y="576252"/>
            <a:ext cx="6896486" cy="9753601"/>
          </a:xfrm>
          <a:prstGeom prst="rect">
            <a:avLst/>
          </a:prstGeom>
          <a:ln w="12700">
            <a:miter lim="400000"/>
          </a:ln>
        </p:spPr>
      </p:pic>
      <p:sp>
        <p:nvSpPr>
          <p:cNvPr id="6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he Lean Methods Conspiracy…"/>
          <p:cNvSpPr txBox="1"/>
          <p:nvPr>
            <p:ph type="title"/>
          </p:nvPr>
        </p:nvSpPr>
        <p:spPr>
          <a:xfrm>
            <a:off x="1071156" y="326491"/>
            <a:ext cx="11768174" cy="1358345"/>
          </a:xfrm>
          <a:prstGeom prst="rect">
            <a:avLst/>
          </a:prstGeom>
        </p:spPr>
        <p:txBody>
          <a:bodyPr/>
          <a:lstStyle/>
          <a:p>
            <a:pPr defTabSz="403097">
              <a:defRPr sz="4140"/>
            </a:pPr>
            <a:r>
              <a:t>The Lean Methods Conspiracy</a:t>
            </a:r>
          </a:p>
          <a:p>
            <a:pPr defTabSz="403097">
              <a:defRPr sz="4140"/>
            </a:pPr>
            <a:r>
              <a:t>to Destroy (Poland and The USA)</a:t>
            </a:r>
          </a:p>
        </p:txBody>
      </p:sp>
      <p:sp>
        <p:nvSpPr>
          <p:cNvPr id="230" name="Body"/>
          <p:cNvSpPr txBox="1"/>
          <p:nvPr>
            <p:ph type="body" sz="quarter" idx="1"/>
          </p:nvPr>
        </p:nvSpPr>
        <p:spPr>
          <a:prstGeom prst="rect">
            <a:avLst/>
          </a:prstGeom>
        </p:spPr>
        <p:txBody>
          <a:bodyPr/>
          <a:lstStyle/>
          <a:p>
            <a:pPr/>
          </a:p>
        </p:txBody>
      </p:sp>
      <p:sp>
        <p:nvSpPr>
          <p:cNvPr id="231"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2" name="Screenshot 2018-11-30 at 15.31.47.png" descr="Screenshot 2018-11-30 at 15.31.47.png"/>
          <p:cNvPicPr>
            <a:picLocks noChangeAspect="1"/>
          </p:cNvPicPr>
          <p:nvPr/>
        </p:nvPicPr>
        <p:blipFill>
          <a:blip r:embed="rId3">
            <a:extLst/>
          </a:blip>
          <a:stretch>
            <a:fillRect/>
          </a:stretch>
        </p:blipFill>
        <p:spPr>
          <a:xfrm>
            <a:off x="-183222" y="2170888"/>
            <a:ext cx="13532975" cy="7156248"/>
          </a:xfrm>
          <a:prstGeom prst="rect">
            <a:avLst/>
          </a:prstGeom>
          <a:ln w="12700">
            <a:miter lim="400000"/>
          </a:ln>
        </p:spPr>
      </p:pic>
      <p:pic>
        <p:nvPicPr>
          <p:cNvPr id="233" name="Unknown.jpeg" descr="Unknown.jpeg"/>
          <p:cNvPicPr>
            <a:picLocks noChangeAspect="1"/>
          </p:cNvPicPr>
          <p:nvPr/>
        </p:nvPicPr>
        <p:blipFill>
          <a:blip r:embed="rId4">
            <a:extLst/>
          </a:blip>
          <a:stretch>
            <a:fillRect/>
          </a:stretch>
        </p:blipFill>
        <p:spPr>
          <a:xfrm>
            <a:off x="10979601" y="7511068"/>
            <a:ext cx="1967404" cy="2216793"/>
          </a:xfrm>
          <a:prstGeom prst="rect">
            <a:avLst/>
          </a:prstGeom>
          <a:ln w="12700">
            <a:miter lim="400000"/>
          </a:ln>
        </p:spPr>
      </p:pic>
      <p:sp>
        <p:nvSpPr>
          <p:cNvPr id="234" name="Text"/>
          <p:cNvSpPr txBox="1"/>
          <p:nvPr/>
        </p:nvSpPr>
        <p:spPr>
          <a:xfrm>
            <a:off x="6305500" y="4737100"/>
            <a:ext cx="393800" cy="279401"/>
          </a:xfrm>
          <a:prstGeom prst="rect">
            <a:avLst/>
          </a:prstGeom>
          <a:ln w="12700">
            <a:miter lim="400000"/>
          </a:ln>
        </p:spPr>
        <p:txBody>
          <a:bodyPr wrap="none" lIns="50800" tIns="50800" rIns="50800" bIns="50800" anchor="ctr">
            <a:spAutoFit/>
          </a:bodyPr>
          <a:lstStyle/>
          <a:p>
            <a:pPr/>
          </a:p>
        </p:txBody>
      </p:sp>
      <p:sp>
        <p:nvSpPr>
          <p:cNvPr id="235" name="Source: Profitability with No Boundaries:"/>
          <p:cNvSpPr txBox="1"/>
          <p:nvPr/>
        </p:nvSpPr>
        <p:spPr>
          <a:xfrm>
            <a:off x="858304" y="9242652"/>
            <a:ext cx="5555643"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atin typeface="Lucida Grande"/>
                <a:ea typeface="Lucida Grande"/>
                <a:cs typeface="Lucida Grande"/>
                <a:sym typeface="Lucida Grande"/>
              </a:defRPr>
            </a:lvl1pPr>
          </a:lstStyle>
          <a:p>
            <a:pPr/>
            <a:r>
              <a:t>Source: Profitability with No Boundaries:</a:t>
            </a:r>
          </a:p>
        </p:txBody>
      </p:sp>
      <p:sp>
        <p:nvSpPr>
          <p:cNvPr id="236" name="Thanks to Lukasz Szostek for Finding this source Nov. 2018"/>
          <p:cNvSpPr txBox="1"/>
          <p:nvPr/>
        </p:nvSpPr>
        <p:spPr>
          <a:xfrm>
            <a:off x="78721" y="12172"/>
            <a:ext cx="444743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Thanks to Lukasz Szostek for Finding this source Nov. 2018</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Principles For Fighting The Unknowns"/>
          <p:cNvSpPr txBox="1"/>
          <p:nvPr>
            <p:ph type="title"/>
          </p:nvPr>
        </p:nvSpPr>
        <p:spPr>
          <a:xfrm>
            <a:off x="952499" y="-269117"/>
            <a:ext cx="11099801" cy="1251192"/>
          </a:xfrm>
          <a:prstGeom prst="rect">
            <a:avLst/>
          </a:prstGeom>
        </p:spPr>
        <p:txBody>
          <a:bodyPr/>
          <a:lstStyle>
            <a:lvl1pPr defTabSz="356362">
              <a:defRPr sz="4880"/>
            </a:lvl1pPr>
          </a:lstStyle>
          <a:p>
            <a:pPr/>
            <a:r>
              <a:t>Principles For Fighting The Unknowns</a:t>
            </a:r>
          </a:p>
        </p:txBody>
      </p:sp>
      <p:sp>
        <p:nvSpPr>
          <p:cNvPr id="641" name="Assume there are even more critical unknowns…"/>
          <p:cNvSpPr txBox="1"/>
          <p:nvPr>
            <p:ph type="body" idx="1"/>
          </p:nvPr>
        </p:nvSpPr>
        <p:spPr>
          <a:xfrm>
            <a:off x="55172" y="876300"/>
            <a:ext cx="6833678" cy="8001000"/>
          </a:xfrm>
          <a:prstGeom prst="rect">
            <a:avLst/>
          </a:prstGeom>
        </p:spPr>
        <p:txBody>
          <a:bodyPr/>
          <a:lstStyle/>
          <a:p>
            <a:pPr marL="422275" indent="-422275" defTabSz="443991">
              <a:spcBef>
                <a:spcPts val="2400"/>
              </a:spcBef>
              <a:buSzPct val="100000"/>
              <a:buAutoNum type="arabicPeriod" startAt="1"/>
              <a:defRPr b="1" sz="2128"/>
            </a:pPr>
            <a:r>
              <a:t>Assume there are even more critical unknowns</a:t>
            </a:r>
          </a:p>
          <a:p>
            <a:pPr marL="422275" indent="-422275" defTabSz="443991">
              <a:spcBef>
                <a:spcPts val="2400"/>
              </a:spcBef>
              <a:buSzPct val="100000"/>
              <a:buAutoNum type="arabicPeriod" startAt="1"/>
              <a:defRPr b="1" sz="2128"/>
            </a:pPr>
            <a:r>
              <a:t>Never give up in trying to find critical unknowns</a:t>
            </a:r>
          </a:p>
          <a:p>
            <a:pPr marL="422275" indent="-422275" defTabSz="443991">
              <a:spcBef>
                <a:spcPts val="2400"/>
              </a:spcBef>
              <a:buSzPct val="100000"/>
              <a:buAutoNum type="arabicPeriod" startAt="1"/>
              <a:defRPr b="1" sz="2128"/>
            </a:pPr>
            <a:r>
              <a:t>Document known unknowns</a:t>
            </a:r>
          </a:p>
          <a:p>
            <a:pPr marL="422275" indent="-422275" defTabSz="443991">
              <a:spcBef>
                <a:spcPts val="2400"/>
              </a:spcBef>
              <a:buSzPct val="100000"/>
              <a:buAutoNum type="arabicPeriod" startAt="1"/>
              <a:defRPr b="1" sz="2128"/>
            </a:pPr>
            <a:r>
              <a:t>Use tables to explore multiple relationships (the ?????)</a:t>
            </a:r>
          </a:p>
          <a:p>
            <a:pPr marL="422275" indent="-422275" defTabSz="443991">
              <a:spcBef>
                <a:spcPts val="2400"/>
              </a:spcBef>
              <a:buSzPct val="100000"/>
              <a:buAutoNum type="arabicPeriod" startAt="1"/>
              <a:defRPr b="1" sz="2128"/>
            </a:pPr>
            <a:r>
              <a:t>Quantify, estimate, measure</a:t>
            </a:r>
          </a:p>
          <a:p>
            <a:pPr marL="422275" indent="-422275" defTabSz="443991">
              <a:spcBef>
                <a:spcPts val="2400"/>
              </a:spcBef>
              <a:buSzPct val="100000"/>
              <a:buAutoNum type="arabicPeriod" startAt="1"/>
              <a:defRPr b="1" sz="2128"/>
            </a:pPr>
            <a:r>
              <a:t>Take small change steps, measure against expectations</a:t>
            </a:r>
          </a:p>
          <a:p>
            <a:pPr marL="422275" indent="-422275" defTabSz="443991">
              <a:spcBef>
                <a:spcPts val="2400"/>
              </a:spcBef>
              <a:buSzPct val="100000"/>
              <a:buAutoNum type="arabicPeriod" startAt="1"/>
              <a:defRPr b="1" sz="2128"/>
            </a:pPr>
            <a:r>
              <a:t>Go deep into your 50 stakeholders</a:t>
            </a:r>
          </a:p>
          <a:p>
            <a:pPr marL="422275" indent="-422275" defTabSz="443991">
              <a:spcBef>
                <a:spcPts val="2400"/>
              </a:spcBef>
              <a:buSzPct val="100000"/>
              <a:buAutoNum type="arabicPeriod" startAt="1"/>
              <a:defRPr b="1" sz="2128"/>
            </a:pPr>
            <a:r>
              <a:t>Contract out risk for unknowns</a:t>
            </a:r>
          </a:p>
          <a:p>
            <a:pPr marL="422275" indent="-422275" defTabSz="443991">
              <a:spcBef>
                <a:spcPts val="2400"/>
              </a:spcBef>
              <a:buSzPct val="100000"/>
              <a:buAutoNum type="arabicPeriod" startAt="1"/>
              <a:defRPr b="1" sz="2128"/>
            </a:pPr>
            <a:r>
              <a:t>Design easy local modification in</a:t>
            </a:r>
          </a:p>
          <a:p>
            <a:pPr marL="422275" indent="-422275" defTabSz="443991">
              <a:spcBef>
                <a:spcPts val="2400"/>
              </a:spcBef>
              <a:buSzPct val="100000"/>
              <a:buAutoNum type="arabicPeriod" startAt="1"/>
              <a:defRPr b="1" sz="2128"/>
            </a:pPr>
            <a:r>
              <a:t> Everybody trained to deal with risks everywhere, at all times</a:t>
            </a:r>
          </a:p>
          <a:p>
            <a:pPr marL="0" indent="0" defTabSz="443991">
              <a:spcBef>
                <a:spcPts val="2400"/>
              </a:spcBef>
              <a:buSzTx/>
              <a:buNone/>
              <a:defRPr sz="2128"/>
            </a:pPr>
            <a:r>
              <a:t>© </a:t>
            </a:r>
            <a:r>
              <a:rPr u="sng">
                <a:hlinkClick r:id="rId3" invalidUrl="" action="" tgtFrame="" tooltip="" history="1" highlightClick="0" endSnd="0"/>
              </a:rPr>
              <a:t>tom@Gilb.com</a:t>
            </a:r>
            <a:r>
              <a:t> November 2018</a:t>
            </a:r>
          </a:p>
        </p:txBody>
      </p:sp>
      <p:sp>
        <p:nvSpPr>
          <p:cNvPr id="6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3" name="be-kind.jpg" descr="be-kind.jpg"/>
          <p:cNvPicPr>
            <a:picLocks noChangeAspect="1"/>
          </p:cNvPicPr>
          <p:nvPr/>
        </p:nvPicPr>
        <p:blipFill>
          <a:blip r:embed="rId4">
            <a:extLst/>
          </a:blip>
          <a:stretch>
            <a:fillRect/>
          </a:stretch>
        </p:blipFill>
        <p:spPr>
          <a:xfrm>
            <a:off x="6716117" y="3084512"/>
            <a:ext cx="6096001" cy="491490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Title"/>
          <p:cNvSpPr txBox="1"/>
          <p:nvPr>
            <p:ph type="title"/>
          </p:nvPr>
        </p:nvSpPr>
        <p:spPr>
          <a:xfrm>
            <a:off x="1033779" y="513080"/>
            <a:ext cx="5334001" cy="3987800"/>
          </a:xfrm>
          <a:prstGeom prst="rect">
            <a:avLst/>
          </a:prstGeom>
        </p:spPr>
        <p:txBody>
          <a:bodyPr/>
          <a:lstStyle/>
          <a:p>
            <a:pPr/>
          </a:p>
        </p:txBody>
      </p:sp>
      <p:sp>
        <p:nvSpPr>
          <p:cNvPr id="648" name="Body"/>
          <p:cNvSpPr txBox="1"/>
          <p:nvPr>
            <p:ph type="body" sz="quarter" idx="1"/>
          </p:nvPr>
        </p:nvSpPr>
        <p:spPr>
          <a:prstGeom prst="rect">
            <a:avLst/>
          </a:prstGeom>
        </p:spPr>
        <p:txBody>
          <a:bodyPr/>
          <a:lstStyle/>
          <a:p>
            <a:pPr/>
          </a:p>
        </p:txBody>
      </p:sp>
      <p:sp>
        <p:nvSpPr>
          <p:cNvPr id="6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0" name="LIFE DESIGN COVER BY KAI.png" descr="LIFE DESIGN COVER BY KAI.png"/>
          <p:cNvPicPr>
            <a:picLocks noChangeAspect="1"/>
          </p:cNvPicPr>
          <p:nvPr/>
        </p:nvPicPr>
        <p:blipFill>
          <a:blip r:embed="rId2">
            <a:extLst/>
          </a:blip>
          <a:stretch>
            <a:fillRect/>
          </a:stretch>
        </p:blipFill>
        <p:spPr>
          <a:xfrm>
            <a:off x="4686058" y="246756"/>
            <a:ext cx="7200901" cy="9347201"/>
          </a:xfrm>
          <a:prstGeom prst="rect">
            <a:avLst/>
          </a:prstGeom>
          <a:ln w="12700">
            <a:miter lim="400000"/>
          </a:ln>
        </p:spPr>
      </p:pic>
      <p:pic>
        <p:nvPicPr>
          <p:cNvPr id="651" name="Screenshot 2018-12-01 at 00.02.15.png" descr="Screenshot 2018-12-01 at 00.02.15.png"/>
          <p:cNvPicPr>
            <a:picLocks noChangeAspect="1"/>
          </p:cNvPicPr>
          <p:nvPr/>
        </p:nvPicPr>
        <p:blipFill>
          <a:blip r:embed="rId3">
            <a:extLst/>
          </a:blip>
          <a:stretch>
            <a:fillRect/>
          </a:stretch>
        </p:blipFill>
        <p:spPr>
          <a:xfrm>
            <a:off x="73899" y="637393"/>
            <a:ext cx="4657342" cy="5853577"/>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Title"/>
          <p:cNvSpPr txBox="1"/>
          <p:nvPr>
            <p:ph type="title"/>
          </p:nvPr>
        </p:nvSpPr>
        <p:spPr>
          <a:prstGeom prst="rect">
            <a:avLst/>
          </a:prstGeom>
        </p:spPr>
        <p:txBody>
          <a:bodyPr/>
          <a:lstStyle/>
          <a:p>
            <a:pPr/>
          </a:p>
        </p:txBody>
      </p:sp>
      <p:sp>
        <p:nvSpPr>
          <p:cNvPr id="654" name="Body"/>
          <p:cNvSpPr txBox="1"/>
          <p:nvPr>
            <p:ph type="body" sz="quarter" idx="1"/>
          </p:nvPr>
        </p:nvSpPr>
        <p:spPr>
          <a:prstGeom prst="rect">
            <a:avLst/>
          </a:prstGeom>
        </p:spPr>
        <p:txBody>
          <a:bodyPr/>
          <a:lstStyle/>
          <a:p>
            <a:pPr/>
          </a:p>
        </p:txBody>
      </p:sp>
      <p:sp>
        <p:nvSpPr>
          <p:cNvPr id="6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6" name="Screenshot 2018-12-01 at 00.10.30.png" descr="Screenshot 2018-12-01 at 00.10.30.png"/>
          <p:cNvPicPr>
            <a:picLocks noChangeAspect="1"/>
          </p:cNvPicPr>
          <p:nvPr/>
        </p:nvPicPr>
        <p:blipFill>
          <a:blip r:embed="rId2">
            <a:extLst/>
          </a:blip>
          <a:stretch>
            <a:fillRect/>
          </a:stretch>
        </p:blipFill>
        <p:spPr>
          <a:xfrm>
            <a:off x="-61388" y="493069"/>
            <a:ext cx="15492664" cy="9262518"/>
          </a:xfrm>
          <a:prstGeom prst="rect">
            <a:avLst/>
          </a:prstGeom>
          <a:ln w="12700">
            <a:miter lim="400000"/>
          </a:ln>
        </p:spPr>
      </p:pic>
      <p:sp>
        <p:nvSpPr>
          <p:cNvPr id="657" name="Text"/>
          <p:cNvSpPr txBox="1"/>
          <p:nvPr/>
        </p:nvSpPr>
        <p:spPr>
          <a:xfrm>
            <a:off x="6305500" y="4737100"/>
            <a:ext cx="393800" cy="279400"/>
          </a:xfrm>
          <a:prstGeom prst="rect">
            <a:avLst/>
          </a:prstGeom>
          <a:ln w="12700">
            <a:miter lim="400000"/>
          </a:ln>
        </p:spPr>
        <p:txBody>
          <a:bodyPr wrap="none" lIns="50800" tIns="50800" rIns="50800" bIns="50800" anchor="ctr">
            <a:spAutoFit/>
          </a:bodyPr>
          <a:lstStyle/>
          <a:p>
            <a:pPr/>
          </a:p>
        </p:txBody>
      </p:sp>
      <p:sp>
        <p:nvSpPr>
          <p:cNvPr id="658" name="https://en.wikipedia.org/wiki/World_Happiness_Report#2016_World_Happiness_Report"/>
          <p:cNvSpPr txBox="1"/>
          <p:nvPr/>
        </p:nvSpPr>
        <p:spPr>
          <a:xfrm>
            <a:off x="141560" y="63499"/>
            <a:ext cx="1272168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https://en.wikipedia.org/wiki/World_Happiness_Report#2016_World_Happiness_Report</a:t>
            </a:r>
          </a:p>
        </p:txBody>
      </p:sp>
      <p:sp>
        <p:nvSpPr>
          <p:cNvPr id="659" name="Where I chose to live…"/>
          <p:cNvSpPr/>
          <p:nvPr/>
        </p:nvSpPr>
        <p:spPr>
          <a:xfrm>
            <a:off x="2918319" y="1608852"/>
            <a:ext cx="4015112" cy="1236388"/>
          </a:xfrm>
          <a:prstGeom prst="wedgeEllipseCallout">
            <a:avLst>
              <a:gd name="adj1" fmla="val -49615"/>
              <a:gd name="adj2" fmla="val 70000"/>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2200">
                <a:solidFill>
                  <a:srgbClr val="FFFFFF"/>
                </a:solidFill>
                <a:latin typeface="+mn-lt"/>
                <a:ea typeface="+mn-ea"/>
                <a:cs typeface="+mn-cs"/>
                <a:sym typeface="Helvetica Neue Medium"/>
              </a:defRPr>
            </a:pPr>
            <a:r>
              <a:t>Where I chose to live</a:t>
            </a:r>
          </a:p>
          <a:p>
            <a:pPr algn="ctr" defTabSz="584200">
              <a:defRPr sz="2200">
                <a:solidFill>
                  <a:srgbClr val="FFFFFF"/>
                </a:solidFill>
                <a:latin typeface="+mn-lt"/>
                <a:ea typeface="+mn-ea"/>
                <a:cs typeface="+mn-cs"/>
                <a:sym typeface="Helvetica Neue Medium"/>
              </a:defRPr>
            </a:pPr>
            <a:r>
              <a:t>leaving USA and UK</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Which place is Poland,…"/>
          <p:cNvSpPr txBox="1"/>
          <p:nvPr>
            <p:ph type="title"/>
          </p:nvPr>
        </p:nvSpPr>
        <p:spPr>
          <a:prstGeom prst="rect">
            <a:avLst/>
          </a:prstGeom>
        </p:spPr>
        <p:txBody>
          <a:bodyPr/>
          <a:lstStyle/>
          <a:p>
            <a:pPr defTabSz="484886">
              <a:defRPr sz="6640"/>
            </a:pPr>
            <a:r>
              <a:t>Which place is Poland,</a:t>
            </a:r>
          </a:p>
          <a:p>
            <a:pPr defTabSz="484886">
              <a:defRPr sz="6640"/>
            </a:pPr>
            <a:r>
              <a:t> on the Happiness Index?</a:t>
            </a:r>
          </a:p>
        </p:txBody>
      </p:sp>
      <p:sp>
        <p:nvSpPr>
          <p:cNvPr id="6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map_of_poland.jpg" descr="map_of_poland.jpg"/>
          <p:cNvPicPr>
            <a:picLocks noChangeAspect="1"/>
          </p:cNvPicPr>
          <p:nvPr/>
        </p:nvPicPr>
        <p:blipFill>
          <a:blip r:embed="rId2">
            <a:extLst/>
          </a:blip>
          <a:stretch>
            <a:fillRect/>
          </a:stretch>
        </p:blipFill>
        <p:spPr>
          <a:xfrm>
            <a:off x="1997986" y="2445936"/>
            <a:ext cx="9618841" cy="722445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6" name="https://en.wikipedia.org/wiki/World_Happiness_Report#2016_World_Happiness_Report"/>
          <p:cNvSpPr txBox="1"/>
          <p:nvPr/>
        </p:nvSpPr>
        <p:spPr>
          <a:xfrm>
            <a:off x="141560" y="85670"/>
            <a:ext cx="1272168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https://en.wikipedia.org/wiki/World_Happiness_Report#2016_World_Happiness_Report</a:t>
            </a:r>
          </a:p>
        </p:txBody>
      </p:sp>
      <p:pic>
        <p:nvPicPr>
          <p:cNvPr id="667" name="Screenshot 2018-12-01 at 00.10.49.png" descr="Screenshot 2018-12-01 at 00.10.49.png"/>
          <p:cNvPicPr>
            <a:picLocks noChangeAspect="1"/>
          </p:cNvPicPr>
          <p:nvPr/>
        </p:nvPicPr>
        <p:blipFill>
          <a:blip r:embed="rId2">
            <a:extLst/>
          </a:blip>
          <a:stretch>
            <a:fillRect/>
          </a:stretch>
        </p:blipFill>
        <p:spPr>
          <a:xfrm>
            <a:off x="95619" y="883163"/>
            <a:ext cx="12813562" cy="7987274"/>
          </a:xfrm>
          <a:prstGeom prst="rect">
            <a:avLst/>
          </a:prstGeom>
          <a:ln w="12700">
            <a:miter lim="400000"/>
          </a:ln>
        </p:spPr>
      </p:pic>
      <p:sp>
        <p:nvSpPr>
          <p:cNvPr id="668" name="Obviously…"/>
          <p:cNvSpPr/>
          <p:nvPr/>
        </p:nvSpPr>
        <p:spPr>
          <a:xfrm>
            <a:off x="3053317" y="1700547"/>
            <a:ext cx="3835818" cy="1364065"/>
          </a:xfrm>
          <a:prstGeom prst="wedgeEllipseCallout">
            <a:avLst>
              <a:gd name="adj1" fmla="val -114506"/>
              <a:gd name="adj2" fmla="val 127916"/>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2200">
                <a:solidFill>
                  <a:srgbClr val="FFFFFF"/>
                </a:solidFill>
                <a:latin typeface="+mn-lt"/>
                <a:ea typeface="+mn-ea"/>
                <a:cs typeface="+mn-cs"/>
                <a:sym typeface="Helvetica Neue Medium"/>
              </a:defRPr>
            </a:pPr>
            <a:r>
              <a:t>Obviously</a:t>
            </a:r>
          </a:p>
          <a:p>
            <a:pPr algn="ctr" defTabSz="584200">
              <a:defRPr sz="2200">
                <a:solidFill>
                  <a:srgbClr val="FFFFFF"/>
                </a:solidFill>
                <a:latin typeface="+mn-lt"/>
                <a:ea typeface="+mn-ea"/>
                <a:cs typeface="+mn-cs"/>
                <a:sym typeface="Helvetica Neue Medium"/>
              </a:defRPr>
            </a:pPr>
            <a:r>
              <a:t>The right answer</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end: have fun at WUD !"/>
          <p:cNvSpPr txBox="1"/>
          <p:nvPr>
            <p:ph type="title"/>
          </p:nvPr>
        </p:nvSpPr>
        <p:spPr>
          <a:xfrm>
            <a:off x="1138122" y="-555988"/>
            <a:ext cx="11099801" cy="2159001"/>
          </a:xfrm>
          <a:prstGeom prst="rect">
            <a:avLst/>
          </a:prstGeom>
        </p:spPr>
        <p:txBody>
          <a:bodyPr/>
          <a:lstStyle/>
          <a:p>
            <a:pPr/>
            <a:r>
              <a:t>end: have fun at WUD !</a:t>
            </a:r>
          </a:p>
        </p:txBody>
      </p:sp>
      <p:sp>
        <p:nvSpPr>
          <p:cNvPr id="6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2" name="this talk is at https://tinyurl.com/WUDGILB…"/>
          <p:cNvSpPr txBox="1"/>
          <p:nvPr/>
        </p:nvSpPr>
        <p:spPr>
          <a:xfrm>
            <a:off x="1098425" y="1214525"/>
            <a:ext cx="10807949" cy="256631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200">
                <a:solidFill>
                  <a:srgbClr val="FFFFFF"/>
                </a:solidFill>
                <a:latin typeface="+mn-lt"/>
                <a:ea typeface="+mn-ea"/>
                <a:cs typeface="+mn-cs"/>
                <a:sym typeface="Helvetica Neue Medium"/>
              </a:defRPr>
            </a:pPr>
            <a:r>
              <a:t>this talk is at </a:t>
            </a:r>
            <a:r>
              <a:rPr u="sng">
                <a:hlinkClick r:id="rId2" invalidUrl="" action="" tgtFrame="" tooltip="" history="1" highlightClick="0" endSnd="0"/>
              </a:rPr>
              <a:t>https://tinyurl.com/WUDGILB</a:t>
            </a:r>
          </a:p>
          <a:p>
            <a:pPr algn="ctr" defTabSz="584200">
              <a:defRPr sz="3200">
                <a:solidFill>
                  <a:srgbClr val="FFFFFF"/>
                </a:solidFill>
                <a:latin typeface="+mn-lt"/>
                <a:ea typeface="+mn-ea"/>
                <a:cs typeface="+mn-cs"/>
                <a:sym typeface="Helvetica Neue Medium"/>
              </a:defRPr>
            </a:pPr>
          </a:p>
          <a:p>
            <a:pPr algn="ctr" defTabSz="584200">
              <a:defRPr sz="3200">
                <a:solidFill>
                  <a:srgbClr val="FFFFFF"/>
                </a:solidFill>
                <a:latin typeface="+mn-lt"/>
                <a:ea typeface="+mn-ea"/>
                <a:cs typeface="+mn-cs"/>
                <a:sym typeface="Helvetica Neue Medium"/>
              </a:defRPr>
            </a:pPr>
            <a:r>
              <a:t>and later at </a:t>
            </a:r>
            <a:r>
              <a:rPr u="sng">
                <a:hlinkClick r:id="rId3" invalidUrl="" action="" tgtFrame="" tooltip="" history="1" highlightClick="0" endSnd="0"/>
              </a:rPr>
              <a:t>http://concepts.gilb.com/file24</a:t>
            </a:r>
          </a:p>
          <a:p>
            <a:pPr algn="ctr" defTabSz="584200">
              <a:defRPr sz="3200">
                <a:solidFill>
                  <a:srgbClr val="FFFFFF"/>
                </a:solidFill>
                <a:latin typeface="+mn-lt"/>
                <a:ea typeface="+mn-ea"/>
                <a:cs typeface="+mn-cs"/>
                <a:sym typeface="Helvetica Neue Medium"/>
              </a:defRPr>
            </a:pPr>
          </a:p>
          <a:p>
            <a:pPr algn="ctr" defTabSz="584200">
              <a:defRPr sz="3200">
                <a:solidFill>
                  <a:srgbClr val="FFFFFF"/>
                </a:solidFill>
                <a:latin typeface="+mn-lt"/>
                <a:ea typeface="+mn-ea"/>
                <a:cs typeface="+mn-cs"/>
                <a:sym typeface="Helvetica Neue Medium"/>
              </a:defRPr>
            </a:pPr>
            <a:r>
              <a:t>TAKE A PHOTO OF THIS ON THE SCREEN! </a:t>
            </a:r>
          </a:p>
        </p:txBody>
      </p:sp>
      <p:sp>
        <p:nvSpPr>
          <p:cNvPr id="673" name="My 2017 lecture from WUD Silesia conference is online: https://youtu.be/TlDCwmVgDJQ…"/>
          <p:cNvSpPr txBox="1"/>
          <p:nvPr/>
        </p:nvSpPr>
        <p:spPr>
          <a:xfrm>
            <a:off x="725652" y="4233296"/>
            <a:ext cx="11553496" cy="779297"/>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200">
                <a:solidFill>
                  <a:srgbClr val="FFFFFF"/>
                </a:solidFill>
                <a:latin typeface="+mn-lt"/>
                <a:ea typeface="+mn-ea"/>
                <a:cs typeface="+mn-cs"/>
                <a:sym typeface="Helvetica Neue Medium"/>
              </a:defRPr>
            </a:pPr>
            <a:r>
              <a:t>My 2017 lecture from WUD Silesia conference is online: https://youtu.be/TlDCwmVgDJQ</a:t>
            </a:r>
          </a:p>
          <a:p>
            <a:pPr algn="ctr" defTabSz="584200">
              <a:defRPr sz="2200">
                <a:solidFill>
                  <a:srgbClr val="FFFFFF"/>
                </a:solidFill>
                <a:latin typeface="+mn-lt"/>
                <a:ea typeface="+mn-ea"/>
                <a:cs typeface="+mn-cs"/>
                <a:sym typeface="Helvetica Neue Medium"/>
              </a:defRPr>
            </a:pPr>
            <a:r>
              <a:t>slides http://concepts.gilb.com/dl911</a:t>
            </a:r>
          </a:p>
        </p:txBody>
      </p:sp>
      <p:pic>
        <p:nvPicPr>
          <p:cNvPr id="674" name="Screenshot 2018-12-01 at 01.25.08.png" descr="Screenshot 2018-12-01 at 01.25.08.png"/>
          <p:cNvPicPr>
            <a:picLocks noChangeAspect="1"/>
          </p:cNvPicPr>
          <p:nvPr/>
        </p:nvPicPr>
        <p:blipFill>
          <a:blip r:embed="rId4">
            <a:extLst/>
          </a:blip>
          <a:stretch>
            <a:fillRect/>
          </a:stretch>
        </p:blipFill>
        <p:spPr>
          <a:xfrm>
            <a:off x="4111080" y="5465052"/>
            <a:ext cx="5153884" cy="347574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itle"/>
          <p:cNvSpPr txBox="1"/>
          <p:nvPr>
            <p:ph type="title"/>
          </p:nvPr>
        </p:nvSpPr>
        <p:spPr>
          <a:prstGeom prst="rect">
            <a:avLst/>
          </a:prstGeom>
        </p:spPr>
        <p:txBody>
          <a:bodyPr/>
          <a:lstStyle/>
          <a:p>
            <a:pPr/>
          </a:p>
        </p:txBody>
      </p:sp>
      <p:sp>
        <p:nvSpPr>
          <p:cNvPr id="241" name="Jeff Sutherland…"/>
          <p:cNvSpPr txBox="1"/>
          <p:nvPr>
            <p:ph type="body" sz="quarter" idx="1"/>
          </p:nvPr>
        </p:nvSpPr>
        <p:spPr>
          <a:xfrm>
            <a:off x="469526" y="8060072"/>
            <a:ext cx="6711613" cy="804528"/>
          </a:xfrm>
          <a:prstGeom prst="rect">
            <a:avLst/>
          </a:prstGeom>
        </p:spPr>
        <p:txBody>
          <a:bodyPr/>
          <a:lstStyle/>
          <a:p>
            <a:pPr defTabSz="297941">
              <a:defRPr b="1" sz="2193"/>
            </a:pPr>
            <a:r>
              <a:t>Jeff Sutherland </a:t>
            </a:r>
          </a:p>
          <a:p>
            <a:pPr defTabSz="297941">
              <a:defRPr b="1" sz="2193"/>
            </a:pPr>
            <a:r>
              <a:t>(Warsaw ABE Lecturer,      Scrum 19% Failures)</a:t>
            </a:r>
          </a:p>
        </p:txBody>
      </p:sp>
      <p:sp>
        <p:nvSpPr>
          <p:cNvPr id="242"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3" name="Text"/>
          <p:cNvSpPr txBox="1"/>
          <p:nvPr/>
        </p:nvSpPr>
        <p:spPr>
          <a:xfrm>
            <a:off x="6305500" y="4737100"/>
            <a:ext cx="393800" cy="279401"/>
          </a:xfrm>
          <a:prstGeom prst="rect">
            <a:avLst/>
          </a:prstGeom>
          <a:ln w="12700">
            <a:miter lim="400000"/>
          </a:ln>
        </p:spPr>
        <p:txBody>
          <a:bodyPr wrap="none" lIns="50800" tIns="50800" rIns="50800" bIns="50800" anchor="ctr">
            <a:spAutoFit/>
          </a:bodyPr>
          <a:lstStyle/>
          <a:p>
            <a:pPr/>
          </a:p>
        </p:txBody>
      </p:sp>
      <p:sp>
        <p:nvSpPr>
          <p:cNvPr id="244" name="https://www.scruminc.com/takeuchi-and-nonaka-roots-of-scrum/"/>
          <p:cNvSpPr txBox="1"/>
          <p:nvPr/>
        </p:nvSpPr>
        <p:spPr>
          <a:xfrm>
            <a:off x="4497139" y="8940800"/>
            <a:ext cx="441692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https://www.scruminc.com/takeuchi-and-nonaka-roots-of-scrum/</a:t>
            </a:r>
          </a:p>
        </p:txBody>
      </p:sp>
      <p:pic>
        <p:nvPicPr>
          <p:cNvPr id="245" name="Screenshot 2018-11-30 at 15.44.20.png" descr="Screenshot 2018-11-30 at 15.44.20.png"/>
          <p:cNvPicPr>
            <a:picLocks noChangeAspect="1"/>
          </p:cNvPicPr>
          <p:nvPr/>
        </p:nvPicPr>
        <p:blipFill>
          <a:blip r:embed="rId2">
            <a:extLst/>
          </a:blip>
          <a:stretch>
            <a:fillRect/>
          </a:stretch>
        </p:blipFill>
        <p:spPr>
          <a:xfrm>
            <a:off x="46916" y="298450"/>
            <a:ext cx="13407826" cy="3762506"/>
          </a:xfrm>
          <a:prstGeom prst="rect">
            <a:avLst/>
          </a:prstGeom>
          <a:ln w="12700">
            <a:miter lim="400000"/>
          </a:ln>
        </p:spPr>
      </p:pic>
      <p:pic>
        <p:nvPicPr>
          <p:cNvPr id="246" name="Unknown.jpeg" descr="Unknown.jpeg"/>
          <p:cNvPicPr>
            <a:picLocks noChangeAspect="1"/>
          </p:cNvPicPr>
          <p:nvPr/>
        </p:nvPicPr>
        <p:blipFill>
          <a:blip r:embed="rId3">
            <a:extLst/>
          </a:blip>
          <a:stretch>
            <a:fillRect/>
          </a:stretch>
        </p:blipFill>
        <p:spPr>
          <a:xfrm>
            <a:off x="307939" y="4067329"/>
            <a:ext cx="6229777" cy="4047774"/>
          </a:xfrm>
          <a:prstGeom prst="rect">
            <a:avLst/>
          </a:prstGeom>
          <a:ln w="12700">
            <a:miter lim="400000"/>
          </a:ln>
        </p:spPr>
      </p:pic>
      <p:pic>
        <p:nvPicPr>
          <p:cNvPr id="247" name="Line" descr="Line"/>
          <p:cNvPicPr>
            <a:picLocks noChangeAspect="0"/>
          </p:cNvPicPr>
          <p:nvPr/>
        </p:nvPicPr>
        <p:blipFill>
          <a:blip r:embed="rId4">
            <a:extLst/>
          </a:blip>
          <a:stretch>
            <a:fillRect/>
          </a:stretch>
        </p:blipFill>
        <p:spPr>
          <a:xfrm rot="16272797">
            <a:off x="4904166" y="5194118"/>
            <a:ext cx="6458286" cy="401377"/>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1. The 'Value Vision' Focus:"/>
          <p:cNvSpPr txBox="1"/>
          <p:nvPr>
            <p:ph type="title"/>
          </p:nvPr>
        </p:nvSpPr>
        <p:spPr>
          <a:prstGeom prst="rect">
            <a:avLst/>
          </a:prstGeom>
        </p:spPr>
        <p:txBody>
          <a:bodyPr/>
          <a:lstStyle>
            <a:lvl1pPr defTabSz="496570">
              <a:defRPr sz="6800"/>
            </a:lvl1pPr>
          </a:lstStyle>
          <a:p>
            <a:pPr/>
            <a:r>
              <a:t>1. The 'Value Vision' Focus: </a:t>
            </a:r>
          </a:p>
        </p:txBody>
      </p:sp>
      <p:sp>
        <p:nvSpPr>
          <p:cNvPr id="251" name="KEEP YOUR SIGHTS ON THE HIGH-LEVEL STAKEHOLDER VALUES: QUANTIFY THEM…"/>
          <p:cNvSpPr txBox="1"/>
          <p:nvPr>
            <p:ph type="body" sz="half" idx="1"/>
          </p:nvPr>
        </p:nvSpPr>
        <p:spPr>
          <a:prstGeom prst="rect">
            <a:avLst/>
          </a:prstGeom>
        </p:spPr>
        <p:txBody>
          <a:bodyPr/>
          <a:lstStyle/>
          <a:p>
            <a:pPr/>
            <a:r>
              <a:t>KEEP YOUR SIGHTS ON THE HIGH-LEVEL STAKEHOLDER VALUES: QUANTIFY THEM</a:t>
            </a:r>
          </a:p>
          <a:p>
            <a:pPr/>
            <a:r>
              <a:t>DO NOT GET HUNG UP IN ANY PARTICULAR DESIGN OPTIONS</a:t>
            </a:r>
          </a:p>
          <a:p>
            <a:pPr/>
            <a:r>
              <a:t>THE BEST DESIGNS ARE THE ONES THAT ‘FIT’ THE TOP LEVEL CRITICAL VALUE REQUIREMENTS</a:t>
            </a:r>
          </a:p>
        </p:txBody>
      </p:sp>
      <p:sp>
        <p:nvSpPr>
          <p:cNvPr id="252" name="Slide Number"/>
          <p:cNvSpPr txBox="1"/>
          <p:nvPr>
            <p:ph type="sldNum" sz="quarter" idx="2"/>
          </p:nvPr>
        </p:nvSpPr>
        <p:spPr>
          <a:xfrm>
            <a:off x="6385373" y="9296400"/>
            <a:ext cx="22728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3" name="Summary: Resist the urge to lead with implementation.…"/>
          <p:cNvSpPr txBox="1"/>
          <p:nvPr/>
        </p:nvSpPr>
        <p:spPr>
          <a:xfrm>
            <a:off x="6496764" y="2258302"/>
            <a:ext cx="6551408" cy="52369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200">
                <a:solidFill>
                  <a:srgbClr val="FFFFFF"/>
                </a:solidFill>
                <a:latin typeface="+mn-lt"/>
                <a:ea typeface="+mn-ea"/>
                <a:cs typeface="+mn-cs"/>
                <a:sym typeface="Helvetica Neue Medium"/>
              </a:defRPr>
            </a:pPr>
            <a:r>
              <a:rPr b="1">
                <a:latin typeface="Helvetica Neue"/>
                <a:ea typeface="Helvetica Neue"/>
                <a:cs typeface="Helvetica Neue"/>
                <a:sym typeface="Helvetica Neue"/>
              </a:rPr>
              <a:t>Summary:</a:t>
            </a:r>
            <a:r>
              <a:t> Resist the urge to lead with implementation. </a:t>
            </a:r>
          </a:p>
          <a:p>
            <a:pPr algn="ctr" defTabSz="584200">
              <a:defRPr sz="2200">
                <a:solidFill>
                  <a:srgbClr val="FFFFFF"/>
                </a:solidFill>
                <a:latin typeface="+mn-lt"/>
                <a:ea typeface="+mn-ea"/>
                <a:cs typeface="+mn-cs"/>
                <a:sym typeface="Helvetica Neue Medium"/>
              </a:defRPr>
            </a:pPr>
            <a:r>
              <a:t>Once you know what the need is, you’ll know what to build.</a:t>
            </a:r>
          </a:p>
          <a:p>
            <a:pPr algn="ctr" defTabSz="584200">
              <a:defRPr sz="2200">
                <a:solidFill>
                  <a:srgbClr val="FFFFFF"/>
                </a:solidFill>
                <a:latin typeface="+mn-lt"/>
                <a:ea typeface="+mn-ea"/>
                <a:cs typeface="+mn-cs"/>
                <a:sym typeface="Helvetica Neue Medium"/>
              </a:defRPr>
            </a:pPr>
          </a:p>
          <a:p>
            <a:pPr algn="ctr" defTabSz="584200">
              <a:defRPr sz="2200">
                <a:solidFill>
                  <a:srgbClr val="FFFFFF"/>
                </a:solidFill>
                <a:latin typeface="+mn-lt"/>
                <a:ea typeface="+mn-ea"/>
                <a:cs typeface="+mn-cs"/>
                <a:sym typeface="Helvetica Neue Medium"/>
              </a:defRPr>
            </a:pPr>
            <a:r>
              <a:t>One of the biggest traps in product planning is focusing on outputs</a:t>
            </a:r>
          </a:p>
          <a:p>
            <a:pPr algn="ctr" defTabSz="584200">
              <a:defRPr sz="2200">
                <a:solidFill>
                  <a:srgbClr val="FFFFFF"/>
                </a:solidFill>
                <a:latin typeface="+mn-lt"/>
                <a:ea typeface="+mn-ea"/>
                <a:cs typeface="+mn-cs"/>
                <a:sym typeface="Helvetica Neue Medium"/>
              </a:defRPr>
            </a:pPr>
            <a:r>
              <a:t> over outcomes — </a:t>
            </a:r>
          </a:p>
          <a:p>
            <a:pPr algn="ctr" defTabSz="584200">
              <a:defRPr sz="2200">
                <a:solidFill>
                  <a:srgbClr val="FFFFFF"/>
                </a:solidFill>
                <a:latin typeface="+mn-lt"/>
                <a:ea typeface="+mn-ea"/>
                <a:cs typeface="+mn-cs"/>
                <a:sym typeface="Helvetica Neue Medium"/>
              </a:defRPr>
            </a:pPr>
            <a:r>
              <a:t>that is, discussing </a:t>
            </a:r>
            <a:r>
              <a:rPr b="1">
                <a:latin typeface="Helvetica Neue"/>
                <a:ea typeface="Helvetica Neue"/>
                <a:cs typeface="Helvetica Neue"/>
                <a:sym typeface="Helvetica Neue"/>
              </a:rPr>
              <a:t>what to build</a:t>
            </a:r>
            <a:r>
              <a:t> before clearly defining its </a:t>
            </a:r>
            <a:r>
              <a:rPr b="1">
                <a:latin typeface="Helvetica Neue"/>
                <a:ea typeface="Helvetica Neue"/>
                <a:cs typeface="Helvetica Neue"/>
                <a:sym typeface="Helvetica Neue"/>
              </a:rPr>
              <a:t>purpose</a:t>
            </a:r>
            <a:r>
              <a:t>. </a:t>
            </a:r>
          </a:p>
          <a:p>
            <a:pPr algn="ctr" defTabSz="584200">
              <a:defRPr sz="2200">
                <a:solidFill>
                  <a:srgbClr val="FFFFFF"/>
                </a:solidFill>
                <a:latin typeface="+mn-lt"/>
                <a:ea typeface="+mn-ea"/>
                <a:cs typeface="+mn-cs"/>
                <a:sym typeface="Helvetica Neue Medium"/>
              </a:defRPr>
            </a:pPr>
          </a:p>
          <a:p>
            <a:pPr algn="ctr" defTabSz="584200">
              <a:defRPr sz="2200">
                <a:solidFill>
                  <a:srgbClr val="FFFFFF"/>
                </a:solidFill>
                <a:latin typeface="+mn-lt"/>
                <a:ea typeface="+mn-ea"/>
                <a:cs typeface="+mn-cs"/>
                <a:sym typeface="Helvetica Neue Medium"/>
              </a:defRPr>
            </a:pPr>
            <a:r>
              <a:t>(As Jakob Nielsen said, </a:t>
            </a:r>
            <a:r>
              <a:rPr u="sng">
                <a:solidFill>
                  <a:srgbClr val="0080A5"/>
                </a:solidFill>
                <a:uFill>
                  <a:solidFill>
                    <a:srgbClr val="0080A5"/>
                  </a:solidFill>
                </a:uFill>
                <a:hlinkClick r:id="rId3" invalidUrl="" action="" tgtFrame="" tooltip="" history="1" highlightClick="0" endSnd="0"/>
              </a:rPr>
              <a:t>a wonderful interface to the wrong features will fail</a:t>
            </a:r>
            <a:r>
              <a:t>, </a:t>
            </a:r>
          </a:p>
          <a:p>
            <a:pPr algn="ctr" defTabSz="584200">
              <a:defRPr sz="2200">
                <a:solidFill>
                  <a:srgbClr val="FFFFFF"/>
                </a:solidFill>
                <a:latin typeface="+mn-lt"/>
                <a:ea typeface="+mn-ea"/>
                <a:cs typeface="+mn-cs"/>
                <a:sym typeface="Helvetica Neue Medium"/>
              </a:defRPr>
            </a:pPr>
            <a:r>
              <a:t>so even if you build that thing well, it won’t succeed.)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7" name="Erieye ‘SPYPLANE’ Intuitiveness Requirement…"/>
          <p:cNvSpPr txBox="1"/>
          <p:nvPr>
            <p:ph type="title"/>
          </p:nvPr>
        </p:nvSpPr>
        <p:spPr>
          <a:xfrm>
            <a:off x="1192106" y="216746"/>
            <a:ext cx="11054081" cy="1408854"/>
          </a:xfrm>
          <a:prstGeom prst="rect">
            <a:avLst/>
          </a:prstGeom>
          <a:ln>
            <a:solidFill>
              <a:srgbClr val="4F81BD"/>
            </a:solidFill>
            <a:round/>
          </a:ln>
        </p:spPr>
        <p:txBody>
          <a:bodyPr/>
          <a:lstStyle/>
          <a:p>
            <a:pPr>
              <a:defRPr sz="3800"/>
            </a:pPr>
            <a:r>
              <a:t>Erieye ‘SPYPLANE’ </a:t>
            </a:r>
            <a:r>
              <a:rPr b="1" u="sng"/>
              <a:t>Intuitiveness </a:t>
            </a:r>
            <a:r>
              <a:t>Requirement</a:t>
            </a:r>
          </a:p>
          <a:p>
            <a:pPr>
              <a:defRPr sz="3800"/>
            </a:pPr>
            <a:r>
              <a:t>Defining a Critical UX Value Quantitatively</a:t>
            </a:r>
          </a:p>
        </p:txBody>
      </p:sp>
      <p:sp>
        <p:nvSpPr>
          <p:cNvPr id="258" name="INTUITIVE:      USAB.INTUITIVENESS…"/>
          <p:cNvSpPr txBox="1"/>
          <p:nvPr>
            <p:ph type="body" idx="1"/>
          </p:nvPr>
        </p:nvSpPr>
        <p:spPr>
          <a:xfrm>
            <a:off x="866986" y="1625599"/>
            <a:ext cx="11595948" cy="7477761"/>
          </a:xfrm>
          <a:prstGeom prst="rect">
            <a:avLst/>
          </a:prstGeom>
        </p:spPr>
        <p:txBody>
          <a:bodyPr/>
          <a:lstStyle/>
          <a:p>
            <a:pPr marL="519288" indent="-519288" defTabSz="1386275">
              <a:lnSpc>
                <a:spcPct val="90000"/>
              </a:lnSpc>
              <a:spcBef>
                <a:spcPts val="600"/>
              </a:spcBef>
              <a:buSzTx/>
              <a:buNone/>
              <a:defRPr b="1" sz="2400"/>
            </a:pPr>
            <a:r>
              <a:t>INTUITIVE:      </a:t>
            </a:r>
            <a:r>
              <a:rPr b="0"/>
              <a:t>USAB</a:t>
            </a:r>
            <a:r>
              <a:t>.</a:t>
            </a:r>
            <a:r>
              <a:rPr u="sng"/>
              <a:t>INTUITIVENESS</a:t>
            </a:r>
            <a:endParaRPr u="sng"/>
          </a:p>
          <a:p>
            <a:pPr marL="519288" indent="-519288" defTabSz="1386275">
              <a:lnSpc>
                <a:spcPct val="90000"/>
              </a:lnSpc>
              <a:spcBef>
                <a:spcPts val="600"/>
              </a:spcBef>
              <a:buSzTx/>
              <a:buNone/>
              <a:defRPr b="1" sz="2400"/>
            </a:pPr>
            <a:r>
              <a:t>Ambition</a:t>
            </a:r>
            <a:r>
              <a:rPr b="0"/>
              <a:t>: High probability in % that operator will &lt;immediately&gt; within a specified time from deciding the need to perform the task (without reference to handbooks or help facility) find a way to accomplish their desired task.</a:t>
            </a:r>
            <a:endParaRPr b="0"/>
          </a:p>
          <a:p>
            <a:pPr marL="519288" indent="-519288" defTabSz="1386275">
              <a:lnSpc>
                <a:spcPct val="90000"/>
              </a:lnSpc>
              <a:spcBef>
                <a:spcPts val="600"/>
              </a:spcBef>
              <a:buSzTx/>
              <a:buNone/>
              <a:defRPr b="1" sz="2400"/>
            </a:pPr>
            <a:r>
              <a:t>Scale: Probability that an &lt;intuitive&gt;, TRAINED operator will find a way to do whatever they need to do, without reference to any written instructions (i.e. on paper or on-line in the system, other than help or guidance instructions offered by the system on the screen during operation of the system) within 1 second of deciding that there is a necessity to perform the task.</a:t>
            </a:r>
            <a:r>
              <a:rPr b="0"/>
              <a:t> &lt;-- MAB "I'm not sure if 1 second is acceptable or realistic, it's just a guess"</a:t>
            </a:r>
            <a:endParaRPr b="0"/>
          </a:p>
          <a:p>
            <a:pPr marL="519288" indent="-519288" defTabSz="1386275">
              <a:lnSpc>
                <a:spcPct val="90000"/>
              </a:lnSpc>
              <a:spcBef>
                <a:spcPts val="600"/>
              </a:spcBef>
              <a:buSzTx/>
              <a:buNone/>
              <a:defRPr sz="2400"/>
            </a:pPr>
            <a:r>
              <a:t>Meter:	To be defined. Not crucial this 1st draft </a:t>
            </a:r>
            <a:r>
              <a:rPr>
                <a:latin typeface="Wingdings"/>
                <a:ea typeface="Wingdings"/>
                <a:cs typeface="Wingdings"/>
                <a:sym typeface="Wingdings"/>
              </a:rPr>
              <a:t></a:t>
            </a:r>
            <a:r>
              <a:t>- TG</a:t>
            </a:r>
          </a:p>
          <a:p>
            <a:pPr marL="519288" indent="-519288" defTabSz="1386275">
              <a:lnSpc>
                <a:spcPct val="90000"/>
              </a:lnSpc>
              <a:spcBef>
                <a:spcPts val="600"/>
              </a:spcBef>
              <a:buSzTx/>
              <a:buNone/>
              <a:defRPr sz="2400"/>
            </a:pPr>
            <a:r>
              <a:t>Past 	[GRAPES] 80% ? </a:t>
            </a:r>
            <a:r>
              <a:rPr>
                <a:latin typeface="Wingdings"/>
                <a:ea typeface="Wingdings"/>
                <a:cs typeface="Wingdings"/>
                <a:sym typeface="Wingdings"/>
              </a:rPr>
              <a:t></a:t>
            </a:r>
            <a:r>
              <a:t> LN</a:t>
            </a:r>
          </a:p>
          <a:p>
            <a:pPr marL="519288" indent="-519288" defTabSz="1386275">
              <a:lnSpc>
                <a:spcPct val="90000"/>
              </a:lnSpc>
              <a:spcBef>
                <a:spcPts val="600"/>
              </a:spcBef>
              <a:buSzTx/>
              <a:buNone/>
              <a:defRPr sz="2400"/>
            </a:pPr>
            <a:r>
              <a:t>Record	[MAC] 99%? </a:t>
            </a:r>
            <a:r>
              <a:rPr>
                <a:latin typeface="Wingdings"/>
                <a:ea typeface="Wingdings"/>
                <a:cs typeface="Wingdings"/>
                <a:sym typeface="Wingdings"/>
              </a:rPr>
              <a:t></a:t>
            </a:r>
            <a:r>
              <a:t> TG</a:t>
            </a:r>
          </a:p>
          <a:p>
            <a:pPr marL="519288" indent="-519288" defTabSz="1386275">
              <a:lnSpc>
                <a:spcPct val="90000"/>
              </a:lnSpc>
              <a:spcBef>
                <a:spcPts val="600"/>
              </a:spcBef>
              <a:buSzTx/>
              <a:buNone/>
              <a:defRPr sz="2400"/>
            </a:pPr>
            <a:r>
              <a:t>Fail 	[</a:t>
            </a:r>
            <a:r>
              <a:rPr b="1"/>
              <a:t>TRAINED, RARETASKS</a:t>
            </a:r>
            <a:r>
              <a:t> [{&lt;1/week,&lt;1/year}] ] 50 - 90%?</a:t>
            </a:r>
            <a:r>
              <a:rPr>
                <a:latin typeface="Wingdings"/>
                <a:ea typeface="Wingdings"/>
                <a:cs typeface="Wingdings"/>
                <a:sym typeface="Wingdings"/>
              </a:rPr>
              <a:t></a:t>
            </a:r>
            <a:r>
              <a:t> MAB</a:t>
            </a:r>
          </a:p>
          <a:p>
            <a:pPr marL="519288" indent="-519288" defTabSz="1386275">
              <a:lnSpc>
                <a:spcPct val="90000"/>
              </a:lnSpc>
              <a:spcBef>
                <a:spcPts val="600"/>
              </a:spcBef>
              <a:buSzTx/>
              <a:buNone/>
              <a:defRPr b="1" sz="2400"/>
            </a:pPr>
            <a:r>
              <a:t> Goal 	[TASKS DONE [&lt;1/week (but more than 1/Month)]] 99% ?</a:t>
            </a:r>
            <a:r>
              <a:rPr b="0">
                <a:latin typeface="Wingdings"/>
                <a:ea typeface="Wingdings"/>
                <a:cs typeface="Wingdings"/>
                <a:sym typeface="Wingdings"/>
              </a:rPr>
              <a:t></a:t>
            </a:r>
            <a:r>
              <a:t> LN</a:t>
            </a:r>
          </a:p>
          <a:p>
            <a:pPr marL="519288" indent="-519288" defTabSz="1386275">
              <a:lnSpc>
                <a:spcPct val="90000"/>
              </a:lnSpc>
              <a:spcBef>
                <a:spcPts val="600"/>
              </a:spcBef>
              <a:buSzTx/>
              <a:buNone/>
              <a:defRPr sz="2400"/>
            </a:pPr>
            <a:r>
              <a:t>		[</a:t>
            </a:r>
            <a:r>
              <a:rPr b="1"/>
              <a:t>TASKS DONE</a:t>
            </a:r>
            <a:r>
              <a:t> [&lt;1/year]] 20% ? </a:t>
            </a:r>
            <a:r>
              <a:rPr>
                <a:latin typeface="Wingdings"/>
                <a:ea typeface="Wingdings"/>
                <a:cs typeface="Wingdings"/>
                <a:sym typeface="Wingdings"/>
              </a:rPr>
              <a:t></a:t>
            </a:r>
            <a:r>
              <a:t>- JB</a:t>
            </a:r>
          </a:p>
          <a:p>
            <a:pPr marL="519288" indent="-519288" defTabSz="1386275">
              <a:lnSpc>
                <a:spcPct val="90000"/>
              </a:lnSpc>
              <a:spcBef>
                <a:spcPts val="600"/>
              </a:spcBef>
              <a:buSzTx/>
              <a:buNone/>
              <a:defRPr sz="2400"/>
            </a:pPr>
            <a:r>
              <a:t>		[Turbulence, </a:t>
            </a:r>
            <a:r>
              <a:rPr b="1"/>
              <a:t>TASKS DONE</a:t>
            </a:r>
            <a:r>
              <a:t> [&lt;1/year] ] 10% ? </a:t>
            </a:r>
            <a:r>
              <a:rPr>
                <a:latin typeface="Wingdings"/>
                <a:ea typeface="Wingdings"/>
                <a:cs typeface="Wingdings"/>
                <a:sym typeface="Wingdings"/>
              </a:rPr>
              <a:t></a:t>
            </a:r>
            <a:r>
              <a:t>- TG</a:t>
            </a:r>
          </a:p>
        </p:txBody>
      </p:sp>
      <p:pic>
        <p:nvPicPr>
          <p:cNvPr id="259" name="image20.png" descr="image20.png"/>
          <p:cNvPicPr>
            <a:picLocks noChangeAspect="1"/>
          </p:cNvPicPr>
          <p:nvPr/>
        </p:nvPicPr>
        <p:blipFill>
          <a:blip r:embed="rId2">
            <a:extLst/>
          </a:blip>
          <a:stretch>
            <a:fillRect/>
          </a:stretch>
        </p:blipFill>
        <p:spPr>
          <a:xfrm>
            <a:off x="9792744" y="7633546"/>
            <a:ext cx="3212057" cy="2120055"/>
          </a:xfrm>
          <a:prstGeom prst="rect">
            <a:avLst/>
          </a:prstGeom>
          <a:ln w="12700">
            <a:miter lim="400000"/>
          </a:ln>
        </p:spPr>
      </p:pic>
      <p:pic>
        <p:nvPicPr>
          <p:cNvPr id="260" name="Picture 1.png" descr="Picture 1.png"/>
          <p:cNvPicPr>
            <a:picLocks noChangeAspect="1"/>
          </p:cNvPicPr>
          <p:nvPr/>
        </p:nvPicPr>
        <p:blipFill>
          <a:blip r:embed="rId3">
            <a:extLst/>
          </a:blip>
          <a:stretch>
            <a:fillRect/>
          </a:stretch>
        </p:blipFill>
        <p:spPr>
          <a:xfrm>
            <a:off x="1192106" y="8491280"/>
            <a:ext cx="2293535" cy="1224158"/>
          </a:xfrm>
          <a:prstGeom prst="rect">
            <a:avLst/>
          </a:prstGeom>
          <a:ln w="12700">
            <a:miter lim="400000"/>
          </a:ln>
        </p:spPr>
      </p:pic>
      <p:sp>
        <p:nvSpPr>
          <p:cNvPr id="261" name="Slide Number"/>
          <p:cNvSpPr txBox="1"/>
          <p:nvPr>
            <p:ph type="sldNum" sz="quarter" idx="2"/>
          </p:nvPr>
        </p:nvSpPr>
        <p:spPr>
          <a:xfrm>
            <a:off x="12098702" y="9114112"/>
            <a:ext cx="255858"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 www.gilb.com"/>
          <p:cNvSpPr txBox="1"/>
          <p:nvPr/>
        </p:nvSpPr>
        <p:spPr>
          <a:xfrm>
            <a:off x="4443306" y="9114112"/>
            <a:ext cx="4118188" cy="371343"/>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nchor="ctr">
            <a:spAutoFit/>
          </a:bodyPr>
          <a:lstStyle>
            <a:lvl1pPr algn="ctr" defTabSz="650240">
              <a:defRPr sz="1600">
                <a:solidFill>
                  <a:srgbClr val="888888"/>
                </a:solidFill>
                <a:latin typeface="Calibri"/>
                <a:ea typeface="Calibri"/>
                <a:cs typeface="Calibri"/>
                <a:sym typeface="Calibri"/>
              </a:defRPr>
            </a:lvl1pPr>
          </a:lstStyle>
          <a:p>
            <a:pPr/>
            <a:r>
              <a:t>© www.gilb.com</a:t>
            </a:r>
          </a:p>
        </p:txBody>
      </p:sp>
      <p:sp>
        <p:nvSpPr>
          <p:cNvPr id="264" name="Quantifying Usability (Erieye C&amp;C System)"/>
          <p:cNvSpPr txBox="1"/>
          <p:nvPr>
            <p:ph type="title"/>
          </p:nvPr>
        </p:nvSpPr>
        <p:spPr>
          <a:xfrm>
            <a:off x="216746" y="108373"/>
            <a:ext cx="12589371" cy="577992"/>
          </a:xfrm>
          <a:prstGeom prst="rect">
            <a:avLst/>
          </a:prstGeom>
        </p:spPr>
        <p:txBody>
          <a:bodyPr lIns="65474" tIns="65474" rIns="65474" bIns="65474"/>
          <a:lstStyle/>
          <a:p>
            <a:pPr defTabSz="357630">
              <a:defRPr sz="1800"/>
            </a:pPr>
            <a:r>
              <a:t>Quantifying</a:t>
            </a:r>
            <a:r>
              <a:rPr sz="2800"/>
              <a:t> Usability (Erieye C&amp;C System)</a:t>
            </a:r>
          </a:p>
        </p:txBody>
      </p:sp>
      <p:sp>
        <p:nvSpPr>
          <p:cNvPr id="265" name="Arrow"/>
          <p:cNvSpPr/>
          <p:nvPr/>
        </p:nvSpPr>
        <p:spPr>
          <a:xfrm>
            <a:off x="1600763" y="2332285"/>
            <a:ext cx="11388234" cy="1187595"/>
          </a:xfrm>
          <a:prstGeom prst="rightArrow">
            <a:avLst>
              <a:gd name="adj1" fmla="val 75009"/>
              <a:gd name="adj2" fmla="val 29789"/>
            </a:avLst>
          </a:prstGeom>
          <a:solidFill>
            <a:srgbClr val="4F81BD"/>
          </a:solidFill>
          <a:ln w="12700">
            <a:solidFill>
              <a:srgbClr val="000000"/>
            </a:solidFill>
            <a:miter/>
          </a:ln>
        </p:spPr>
        <p:txBody>
          <a:bodyPr lIns="65021" tIns="65021" rIns="65021" bIns="65021" anchor="ctr"/>
          <a:lstStyle/>
          <a:p>
            <a:pPr defTabSz="650240">
              <a:defRPr sz="2400">
                <a:latin typeface="Calibri"/>
                <a:ea typeface="Calibri"/>
                <a:cs typeface="Calibri"/>
                <a:sym typeface="Calibri"/>
              </a:defRPr>
            </a:pPr>
          </a:p>
        </p:txBody>
      </p:sp>
      <p:grpSp>
        <p:nvGrpSpPr>
          <p:cNvPr id="268" name="Group"/>
          <p:cNvGrpSpPr/>
          <p:nvPr/>
        </p:nvGrpSpPr>
        <p:grpSpPr>
          <a:xfrm>
            <a:off x="2675467" y="799250"/>
            <a:ext cx="9658777" cy="887313"/>
            <a:chOff x="0" y="-1"/>
            <a:chExt cx="9658775" cy="887311"/>
          </a:xfrm>
        </p:grpSpPr>
        <p:sp>
          <p:nvSpPr>
            <p:cNvPr id="266" name="Arrow"/>
            <p:cNvSpPr/>
            <p:nvPr/>
          </p:nvSpPr>
          <p:spPr>
            <a:xfrm>
              <a:off x="0" y="-2"/>
              <a:ext cx="9658776" cy="887313"/>
            </a:xfrm>
            <a:prstGeom prst="rightArrow">
              <a:avLst>
                <a:gd name="adj1" fmla="val 75009"/>
                <a:gd name="adj2" fmla="val 544325"/>
              </a:avLst>
            </a:prstGeom>
            <a:solidFill>
              <a:srgbClr val="DDDDDD"/>
            </a:solidFill>
            <a:ln w="12700" cap="flat">
              <a:solidFill>
                <a:srgbClr val="000000"/>
              </a:solidFill>
              <a:prstDash val="solid"/>
              <a:miter lim="800000"/>
            </a:ln>
            <a:effectLst/>
          </p:spPr>
          <p:txBody>
            <a:bodyPr wrap="square" lIns="65021" tIns="65021" rIns="65021" bIns="65021" numCol="1" anchor="ctr">
              <a:noAutofit/>
            </a:bodyPr>
            <a:lstStyle/>
            <a:p>
              <a:pPr algn="ctr" defTabSz="1083733">
                <a:defRPr sz="2400">
                  <a:latin typeface="Calibri"/>
                  <a:ea typeface="Calibri"/>
                  <a:cs typeface="Calibri"/>
                  <a:sym typeface="Calibri"/>
                </a:defRPr>
              </a:pPr>
            </a:p>
          </p:txBody>
        </p:sp>
        <p:sp>
          <p:nvSpPr>
            <p:cNvPr id="267" name="QUALITY"/>
            <p:cNvSpPr txBox="1"/>
            <p:nvPr/>
          </p:nvSpPr>
          <p:spPr>
            <a:xfrm>
              <a:off x="1938445" y="111476"/>
              <a:ext cx="2159069" cy="664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lvl1pPr algn="ctr" defTabSz="1083733">
                <a:defRPr b="1" sz="3400">
                  <a:latin typeface="Times"/>
                  <a:ea typeface="Times"/>
                  <a:cs typeface="Times"/>
                  <a:sym typeface="Times"/>
                </a:defRPr>
              </a:lvl1pPr>
            </a:lstStyle>
            <a:p>
              <a:pPr/>
              <a:r>
                <a:t>QUALITY</a:t>
              </a:r>
            </a:p>
          </p:txBody>
        </p:sp>
      </p:grpSp>
      <p:grpSp>
        <p:nvGrpSpPr>
          <p:cNvPr id="271" name="Group"/>
          <p:cNvGrpSpPr/>
          <p:nvPr/>
        </p:nvGrpSpPr>
        <p:grpSpPr>
          <a:xfrm>
            <a:off x="1849116" y="2519679"/>
            <a:ext cx="2108770" cy="812801"/>
            <a:chOff x="-1" y="0"/>
            <a:chExt cx="2108768" cy="812800"/>
          </a:xfrm>
        </p:grpSpPr>
        <p:sp>
          <p:nvSpPr>
            <p:cNvPr id="269" name="Arrow"/>
            <p:cNvSpPr/>
            <p:nvPr/>
          </p:nvSpPr>
          <p:spPr>
            <a:xfrm>
              <a:off x="0" y="0"/>
              <a:ext cx="2108768" cy="812800"/>
            </a:xfrm>
            <a:prstGeom prst="rightArrow">
              <a:avLst>
                <a:gd name="adj1" fmla="val 75009"/>
                <a:gd name="adj2" fmla="val 129734"/>
              </a:avLst>
            </a:prstGeom>
            <a:solidFill>
              <a:srgbClr val="FFFF00"/>
            </a:solidFill>
            <a:ln w="12700" cap="flat">
              <a:solidFill>
                <a:srgbClr val="000000"/>
              </a:solidFill>
              <a:prstDash val="solid"/>
              <a:miter lim="800000"/>
            </a:ln>
            <a:effectLst/>
          </p:spPr>
          <p:txBody>
            <a:bodyPr wrap="square" lIns="65021" tIns="65021" rIns="65021" bIns="65021" numCol="1" anchor="ctr">
              <a:noAutofit/>
            </a:bodyPr>
            <a:lstStyle/>
            <a:p>
              <a:pPr defTabSz="1083733">
                <a:defRPr sz="2400">
                  <a:latin typeface="Calibri"/>
                  <a:ea typeface="Calibri"/>
                  <a:cs typeface="Calibri"/>
                  <a:sym typeface="Calibri"/>
                </a:defRPr>
              </a:pPr>
            </a:p>
          </p:txBody>
        </p:sp>
        <p:sp>
          <p:nvSpPr>
            <p:cNvPr id="270" name="USABILITY"/>
            <p:cNvSpPr txBox="1"/>
            <p:nvPr/>
          </p:nvSpPr>
          <p:spPr>
            <a:xfrm>
              <a:off x="-2" y="156773"/>
              <a:ext cx="1820646" cy="4992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lvl1pPr defTabSz="1083733">
                <a:defRPr b="1" sz="2400">
                  <a:latin typeface="Times"/>
                  <a:ea typeface="Times"/>
                  <a:cs typeface="Times"/>
                  <a:sym typeface="Times"/>
                </a:defRPr>
              </a:lvl1pPr>
            </a:lstStyle>
            <a:p>
              <a:pPr/>
              <a:r>
                <a:t>USABILITY</a:t>
              </a:r>
            </a:p>
          </p:txBody>
        </p:sp>
      </p:grpSp>
      <p:grpSp>
        <p:nvGrpSpPr>
          <p:cNvPr id="274" name="Group"/>
          <p:cNvGrpSpPr/>
          <p:nvPr/>
        </p:nvGrpSpPr>
        <p:grpSpPr>
          <a:xfrm>
            <a:off x="9979377" y="2519679"/>
            <a:ext cx="3009625" cy="812801"/>
            <a:chOff x="0" y="0"/>
            <a:chExt cx="3009624" cy="812800"/>
          </a:xfrm>
        </p:grpSpPr>
        <p:sp>
          <p:nvSpPr>
            <p:cNvPr id="272" name="Arrow"/>
            <p:cNvSpPr/>
            <p:nvPr/>
          </p:nvSpPr>
          <p:spPr>
            <a:xfrm>
              <a:off x="0" y="0"/>
              <a:ext cx="3009625" cy="812800"/>
            </a:xfrm>
            <a:prstGeom prst="rightArrow">
              <a:avLst>
                <a:gd name="adj1" fmla="val 75009"/>
                <a:gd name="adj2" fmla="val 92227"/>
              </a:avLst>
            </a:prstGeom>
            <a:solidFill>
              <a:srgbClr val="FFCC00"/>
            </a:solidFill>
            <a:ln w="12700" cap="flat">
              <a:solidFill>
                <a:srgbClr val="000000"/>
              </a:solidFill>
              <a:prstDash val="solid"/>
              <a:miter lim="800000"/>
            </a:ln>
            <a:effectLst/>
          </p:spPr>
          <p:txBody>
            <a:bodyPr wrap="square" lIns="65021" tIns="65021" rIns="65021" bIns="65021" numCol="1" anchor="ctr">
              <a:noAutofit/>
            </a:bodyPr>
            <a:lstStyle/>
            <a:p>
              <a:pPr algn="ctr" defTabSz="1083733">
                <a:defRPr sz="2400">
                  <a:latin typeface="Calibri"/>
                  <a:ea typeface="Calibri"/>
                  <a:cs typeface="Calibri"/>
                  <a:sym typeface="Calibri"/>
                </a:defRPr>
              </a:pPr>
            </a:p>
          </p:txBody>
        </p:sp>
        <p:sp>
          <p:nvSpPr>
            <p:cNvPr id="273" name="WORK-CAPACITY"/>
            <p:cNvSpPr txBox="1"/>
            <p:nvPr/>
          </p:nvSpPr>
          <p:spPr>
            <a:xfrm>
              <a:off x="144293" y="194873"/>
              <a:ext cx="2158747" cy="423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lvl1pPr algn="ctr" defTabSz="1083733">
                <a:defRPr b="1" sz="1800">
                  <a:latin typeface="Times"/>
                  <a:ea typeface="Times"/>
                  <a:cs typeface="Times"/>
                  <a:sym typeface="Times"/>
                </a:defRPr>
              </a:lvl1pPr>
            </a:lstStyle>
            <a:p>
              <a:pPr/>
              <a:r>
                <a:t>WORK-CAPACITY</a:t>
              </a:r>
            </a:p>
          </p:txBody>
        </p:sp>
      </p:grpSp>
      <p:grpSp>
        <p:nvGrpSpPr>
          <p:cNvPr id="277" name="Group"/>
          <p:cNvGrpSpPr/>
          <p:nvPr/>
        </p:nvGrpSpPr>
        <p:grpSpPr>
          <a:xfrm>
            <a:off x="6906542" y="2519679"/>
            <a:ext cx="2898991" cy="812801"/>
            <a:chOff x="0" y="0"/>
            <a:chExt cx="2898990" cy="812800"/>
          </a:xfrm>
        </p:grpSpPr>
        <p:sp>
          <p:nvSpPr>
            <p:cNvPr id="275" name="Arrow"/>
            <p:cNvSpPr/>
            <p:nvPr/>
          </p:nvSpPr>
          <p:spPr>
            <a:xfrm>
              <a:off x="0" y="0"/>
              <a:ext cx="2898991" cy="812800"/>
            </a:xfrm>
            <a:prstGeom prst="rightArrow">
              <a:avLst>
                <a:gd name="adj1" fmla="val 75009"/>
                <a:gd name="adj2" fmla="val 116660"/>
              </a:avLst>
            </a:prstGeom>
            <a:solidFill>
              <a:srgbClr val="FFCC00"/>
            </a:solidFill>
            <a:ln w="12700" cap="flat">
              <a:solidFill>
                <a:srgbClr val="000000"/>
              </a:solidFill>
              <a:prstDash val="solid"/>
              <a:miter lim="800000"/>
            </a:ln>
            <a:effectLst/>
          </p:spPr>
          <p:txBody>
            <a:bodyPr wrap="square" lIns="65021" tIns="65021" rIns="65021" bIns="65021" numCol="1" anchor="ctr">
              <a:noAutofit/>
            </a:bodyPr>
            <a:lstStyle/>
            <a:p>
              <a:pPr algn="ctr" defTabSz="1083733">
                <a:defRPr sz="2400">
                  <a:latin typeface="Calibri"/>
                  <a:ea typeface="Calibri"/>
                  <a:cs typeface="Calibri"/>
                  <a:sym typeface="Calibri"/>
                </a:defRPr>
              </a:pPr>
            </a:p>
          </p:txBody>
        </p:sp>
        <p:sp>
          <p:nvSpPr>
            <p:cNvPr id="276" name="ADAPTABILITY"/>
            <p:cNvSpPr txBox="1"/>
            <p:nvPr/>
          </p:nvSpPr>
          <p:spPr>
            <a:xfrm>
              <a:off x="154024" y="194873"/>
              <a:ext cx="1879693" cy="423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lvl1pPr algn="ctr" defTabSz="1083733">
                <a:defRPr b="1" sz="1800">
                  <a:latin typeface="Times"/>
                  <a:ea typeface="Times"/>
                  <a:cs typeface="Times"/>
                  <a:sym typeface="Times"/>
                </a:defRPr>
              </a:lvl1pPr>
            </a:lstStyle>
            <a:p>
              <a:pPr/>
              <a:r>
                <a:t>ADAPTABILITY</a:t>
              </a:r>
            </a:p>
          </p:txBody>
        </p:sp>
      </p:grpSp>
      <p:grpSp>
        <p:nvGrpSpPr>
          <p:cNvPr id="280" name="Group"/>
          <p:cNvGrpSpPr/>
          <p:nvPr/>
        </p:nvGrpSpPr>
        <p:grpSpPr>
          <a:xfrm>
            <a:off x="4292036" y="2429368"/>
            <a:ext cx="2492592" cy="903112"/>
            <a:chOff x="0" y="0"/>
            <a:chExt cx="2492590" cy="903111"/>
          </a:xfrm>
        </p:grpSpPr>
        <p:sp>
          <p:nvSpPr>
            <p:cNvPr id="278" name="Arrow"/>
            <p:cNvSpPr/>
            <p:nvPr/>
          </p:nvSpPr>
          <p:spPr>
            <a:xfrm>
              <a:off x="0" y="0"/>
              <a:ext cx="2492591" cy="903112"/>
            </a:xfrm>
            <a:prstGeom prst="rightArrow">
              <a:avLst>
                <a:gd name="adj1" fmla="val 75009"/>
                <a:gd name="adj2" fmla="val 49974"/>
              </a:avLst>
            </a:prstGeom>
            <a:solidFill>
              <a:srgbClr val="FFCC00"/>
            </a:solidFill>
            <a:ln w="12700" cap="flat">
              <a:solidFill>
                <a:srgbClr val="000000"/>
              </a:solidFill>
              <a:prstDash val="solid"/>
              <a:miter lim="800000"/>
            </a:ln>
            <a:effectLst/>
          </p:spPr>
          <p:txBody>
            <a:bodyPr wrap="square" lIns="65021" tIns="65021" rIns="65021" bIns="65021" numCol="1" anchor="ctr">
              <a:noAutofit/>
            </a:bodyPr>
            <a:lstStyle/>
            <a:p>
              <a:pPr algn="r" defTabSz="1083733">
                <a:defRPr sz="2400">
                  <a:latin typeface="Calibri"/>
                  <a:ea typeface="Calibri"/>
                  <a:cs typeface="Calibri"/>
                  <a:sym typeface="Calibri"/>
                </a:defRPr>
              </a:pPr>
            </a:p>
          </p:txBody>
        </p:sp>
        <p:sp>
          <p:nvSpPr>
            <p:cNvPr id="279" name="AVAILABILITY"/>
            <p:cNvSpPr txBox="1"/>
            <p:nvPr/>
          </p:nvSpPr>
          <p:spPr>
            <a:xfrm>
              <a:off x="367118" y="240027"/>
              <a:ext cx="1786936" cy="423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lvl1pPr algn="r" defTabSz="1083733">
                <a:defRPr b="1" sz="1800">
                  <a:latin typeface="Times"/>
                  <a:ea typeface="Times"/>
                  <a:cs typeface="Times"/>
                  <a:sym typeface="Times"/>
                </a:defRPr>
              </a:lvl1pPr>
            </a:lstStyle>
            <a:p>
              <a:pPr/>
              <a:r>
                <a:t>AVAILABILITY</a:t>
              </a:r>
            </a:p>
          </p:txBody>
        </p:sp>
      </p:grpSp>
      <p:sp>
        <p:nvSpPr>
          <p:cNvPr id="281" name="Line"/>
          <p:cNvSpPr/>
          <p:nvPr/>
        </p:nvSpPr>
        <p:spPr>
          <a:xfrm>
            <a:off x="2022967" y="3300868"/>
            <a:ext cx="288999" cy="451562"/>
          </a:xfrm>
          <a:prstGeom prst="line">
            <a:avLst/>
          </a:prstGeom>
          <a:ln w="63500">
            <a:solidFill>
              <a:srgbClr val="000000"/>
            </a:solidFill>
            <a:tailEnd type="stealth"/>
          </a:ln>
        </p:spPr>
        <p:txBody>
          <a:bodyPr lIns="65022" tIns="65022" rIns="65022" bIns="65022"/>
          <a:lstStyle/>
          <a:p>
            <a:pPr defTabSz="650240">
              <a:defRPr sz="2400"/>
            </a:pPr>
          </a:p>
        </p:txBody>
      </p:sp>
      <p:grpSp>
        <p:nvGrpSpPr>
          <p:cNvPr id="289" name="Group"/>
          <p:cNvGrpSpPr/>
          <p:nvPr/>
        </p:nvGrpSpPr>
        <p:grpSpPr>
          <a:xfrm>
            <a:off x="1745261" y="3607929"/>
            <a:ext cx="10376750" cy="1187592"/>
            <a:chOff x="0" y="0"/>
            <a:chExt cx="10376748" cy="1187591"/>
          </a:xfrm>
        </p:grpSpPr>
        <p:sp>
          <p:nvSpPr>
            <p:cNvPr id="282" name="Arrow"/>
            <p:cNvSpPr/>
            <p:nvPr/>
          </p:nvSpPr>
          <p:spPr>
            <a:xfrm>
              <a:off x="0" y="0"/>
              <a:ext cx="10376749" cy="1187592"/>
            </a:xfrm>
            <a:prstGeom prst="rightArrow">
              <a:avLst>
                <a:gd name="adj1" fmla="val 75009"/>
                <a:gd name="adj2" fmla="val 124748"/>
              </a:avLst>
            </a:prstGeom>
            <a:solidFill>
              <a:srgbClr val="DDDDDD"/>
            </a:solidFill>
            <a:ln w="12700" cap="flat">
              <a:solidFill>
                <a:srgbClr val="000000"/>
              </a:solidFill>
              <a:prstDash val="solid"/>
              <a:miter lim="800000"/>
            </a:ln>
            <a:effectLst/>
          </p:spPr>
          <p:txBody>
            <a:bodyPr wrap="square" lIns="65021" tIns="65021" rIns="65021" bIns="65021" numCol="1" anchor="ctr">
              <a:noAutofit/>
            </a:bodyPr>
            <a:lstStyle/>
            <a:p>
              <a:pPr defTabSz="650240">
                <a:defRPr sz="2400">
                  <a:latin typeface="Calibri"/>
                  <a:ea typeface="Calibri"/>
                  <a:cs typeface="Calibri"/>
                  <a:sym typeface="Calibri"/>
                </a:defRPr>
              </a:pPr>
            </a:p>
          </p:txBody>
        </p:sp>
        <p:grpSp>
          <p:nvGrpSpPr>
            <p:cNvPr id="285" name="Group"/>
            <p:cNvGrpSpPr/>
            <p:nvPr/>
          </p:nvGrpSpPr>
          <p:grpSpPr>
            <a:xfrm>
              <a:off x="433487" y="225016"/>
              <a:ext cx="4455361" cy="812570"/>
              <a:chOff x="-1" y="0"/>
              <a:chExt cx="4455359" cy="812568"/>
            </a:xfrm>
          </p:grpSpPr>
          <p:sp>
            <p:nvSpPr>
              <p:cNvPr id="283" name="Arrow"/>
              <p:cNvSpPr/>
              <p:nvPr/>
            </p:nvSpPr>
            <p:spPr>
              <a:xfrm>
                <a:off x="0" y="-1"/>
                <a:ext cx="4455358" cy="812570"/>
              </a:xfrm>
              <a:prstGeom prst="rightArrow">
                <a:avLst>
                  <a:gd name="adj1" fmla="val 75009"/>
                  <a:gd name="adj2" fmla="val 142321"/>
                </a:avLst>
              </a:prstGeom>
              <a:solidFill>
                <a:srgbClr val="4F81BD"/>
              </a:solidFill>
              <a:ln w="12700" cap="flat">
                <a:solidFill>
                  <a:srgbClr val="000000"/>
                </a:solidFill>
                <a:prstDash val="solid"/>
                <a:miter lim="800000"/>
              </a:ln>
              <a:effectLst/>
            </p:spPr>
            <p:txBody>
              <a:bodyPr wrap="square" lIns="65021" tIns="65021" rIns="65021" bIns="65021" numCol="1" anchor="ctr">
                <a:noAutofit/>
              </a:bodyPr>
              <a:lstStyle/>
              <a:p>
                <a:pPr defTabSz="1083733">
                  <a:defRPr sz="2400">
                    <a:latin typeface="Calibri"/>
                    <a:ea typeface="Calibri"/>
                    <a:cs typeface="Calibri"/>
                    <a:sym typeface="Calibri"/>
                  </a:defRPr>
                </a:pPr>
              </a:p>
            </p:txBody>
          </p:sp>
          <p:sp>
            <p:nvSpPr>
              <p:cNvPr id="284" name="INTUITIVENESS"/>
              <p:cNvSpPr txBox="1"/>
              <p:nvPr/>
            </p:nvSpPr>
            <p:spPr>
              <a:xfrm>
                <a:off x="-2" y="156653"/>
                <a:ext cx="2532193" cy="499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lvl1pPr defTabSz="1083733">
                  <a:defRPr b="1" sz="2400">
                    <a:latin typeface="Times"/>
                    <a:ea typeface="Times"/>
                    <a:cs typeface="Times"/>
                    <a:sym typeface="Times"/>
                  </a:defRPr>
                </a:lvl1pPr>
              </a:lstStyle>
              <a:p>
                <a:pPr/>
                <a:r>
                  <a:t>INTUITIVENESS</a:t>
                </a:r>
              </a:p>
            </p:txBody>
          </p:sp>
        </p:grpSp>
        <p:grpSp>
          <p:nvGrpSpPr>
            <p:cNvPr id="288" name="Group"/>
            <p:cNvGrpSpPr/>
            <p:nvPr/>
          </p:nvGrpSpPr>
          <p:grpSpPr>
            <a:xfrm>
              <a:off x="5346413" y="225016"/>
              <a:ext cx="4455360" cy="812570"/>
              <a:chOff x="-1" y="0"/>
              <a:chExt cx="4455358" cy="812568"/>
            </a:xfrm>
          </p:grpSpPr>
          <p:sp>
            <p:nvSpPr>
              <p:cNvPr id="286" name="Arrow"/>
              <p:cNvSpPr/>
              <p:nvPr/>
            </p:nvSpPr>
            <p:spPr>
              <a:xfrm>
                <a:off x="-1" y="-1"/>
                <a:ext cx="4455358" cy="812570"/>
              </a:xfrm>
              <a:prstGeom prst="rightArrow">
                <a:avLst>
                  <a:gd name="adj1" fmla="val 75009"/>
                  <a:gd name="adj2" fmla="val 142321"/>
                </a:avLst>
              </a:prstGeom>
              <a:solidFill>
                <a:srgbClr val="4F81BD"/>
              </a:solidFill>
              <a:ln w="12700" cap="flat">
                <a:solidFill>
                  <a:srgbClr val="000000"/>
                </a:solidFill>
                <a:prstDash val="solid"/>
                <a:miter lim="800000"/>
              </a:ln>
              <a:effectLst/>
            </p:spPr>
            <p:txBody>
              <a:bodyPr wrap="square" lIns="65021" tIns="65021" rIns="65021" bIns="65021" numCol="1" anchor="ctr">
                <a:noAutofit/>
              </a:bodyPr>
              <a:lstStyle/>
              <a:p>
                <a:pPr defTabSz="1083733">
                  <a:defRPr sz="2400">
                    <a:latin typeface="Calibri"/>
                    <a:ea typeface="Calibri"/>
                    <a:cs typeface="Calibri"/>
                    <a:sym typeface="Calibri"/>
                  </a:defRPr>
                </a:pPr>
              </a:p>
            </p:txBody>
          </p:sp>
          <p:sp>
            <p:nvSpPr>
              <p:cNvPr id="287" name="INTELLIGIBILITY"/>
              <p:cNvSpPr txBox="1"/>
              <p:nvPr/>
            </p:nvSpPr>
            <p:spPr>
              <a:xfrm>
                <a:off x="-2" y="156653"/>
                <a:ext cx="2837142" cy="499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lvl1pPr defTabSz="1083733">
                  <a:defRPr b="1" sz="2400">
                    <a:latin typeface="Times"/>
                    <a:ea typeface="Times"/>
                    <a:cs typeface="Times"/>
                    <a:sym typeface="Times"/>
                  </a:defRPr>
                </a:lvl1pPr>
              </a:lstStyle>
              <a:p>
                <a:pPr/>
                <a:r>
                  <a:t>INTELLIGIBILITY</a:t>
                </a:r>
              </a:p>
            </p:txBody>
          </p:sp>
        </p:grpSp>
      </p:grpSp>
      <p:grpSp>
        <p:nvGrpSpPr>
          <p:cNvPr id="292" name="Group"/>
          <p:cNvGrpSpPr/>
          <p:nvPr/>
        </p:nvGrpSpPr>
        <p:grpSpPr>
          <a:xfrm>
            <a:off x="1876209" y="4619413"/>
            <a:ext cx="5527050" cy="4077548"/>
            <a:chOff x="-1" y="0"/>
            <a:chExt cx="5527048" cy="4077546"/>
          </a:xfrm>
        </p:grpSpPr>
        <p:sp>
          <p:nvSpPr>
            <p:cNvPr id="290" name="Arrow"/>
            <p:cNvSpPr/>
            <p:nvPr/>
          </p:nvSpPr>
          <p:spPr>
            <a:xfrm>
              <a:off x="-2" y="0"/>
              <a:ext cx="5527049" cy="4077547"/>
            </a:xfrm>
            <a:prstGeom prst="rightArrow">
              <a:avLst>
                <a:gd name="adj1" fmla="val 75009"/>
                <a:gd name="adj2" fmla="val 33354"/>
              </a:avLst>
            </a:prstGeom>
            <a:solidFill>
              <a:srgbClr val="FFFF00"/>
            </a:solidFill>
            <a:ln w="12700" cap="flat">
              <a:solidFill>
                <a:srgbClr val="000000"/>
              </a:solidFill>
              <a:prstDash val="solid"/>
              <a:miter lim="800000"/>
            </a:ln>
            <a:effectLst/>
          </p:spPr>
          <p:txBody>
            <a:bodyPr wrap="square" lIns="65021" tIns="65021" rIns="65021" bIns="65021" numCol="1" anchor="ctr">
              <a:noAutofit/>
            </a:bodyPr>
            <a:lstStyle/>
            <a:p>
              <a:pPr defTabSz="1083733">
                <a:defRPr sz="2400">
                  <a:latin typeface="Calibri"/>
                  <a:ea typeface="Calibri"/>
                  <a:cs typeface="Calibri"/>
                  <a:sym typeface="Calibri"/>
                </a:defRPr>
              </a:pPr>
            </a:p>
          </p:txBody>
        </p:sp>
        <p:sp>
          <p:nvSpPr>
            <p:cNvPr id="291" name="Intuitiveness…"/>
            <p:cNvSpPr txBox="1"/>
            <p:nvPr/>
          </p:nvSpPr>
          <p:spPr>
            <a:xfrm>
              <a:off x="-2" y="550897"/>
              <a:ext cx="5405457" cy="297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p>
              <a:pPr defTabSz="1083733">
                <a:defRPr b="1" sz="2200">
                  <a:latin typeface="Times"/>
                  <a:ea typeface="Times"/>
                  <a:cs typeface="Times"/>
                  <a:sym typeface="Times"/>
                </a:defRPr>
              </a:pPr>
              <a:r>
                <a:t>Intuitiveness</a:t>
              </a:r>
            </a:p>
            <a:p>
              <a:pPr defTabSz="1083733">
                <a:defRPr sz="2200">
                  <a:latin typeface="Times"/>
                  <a:ea typeface="Times"/>
                  <a:cs typeface="Times"/>
                  <a:sym typeface="Times"/>
                </a:defRPr>
              </a:pPr>
              <a:r>
                <a:t>GIST: Great intuitive capability</a:t>
              </a:r>
            </a:p>
            <a:p>
              <a:pPr defTabSz="1083733">
                <a:defRPr sz="2200">
                  <a:latin typeface="Times"/>
                  <a:ea typeface="Times"/>
                  <a:cs typeface="Times"/>
                  <a:sym typeface="Times"/>
                </a:defRPr>
              </a:pPr>
              <a:r>
                <a:t>SCALE: Probability that  intuitive guess right.</a:t>
              </a:r>
              <a:endParaRPr b="1"/>
            </a:p>
            <a:p>
              <a:pPr defTabSz="1083733">
                <a:defRPr sz="2200">
                  <a:latin typeface="Times"/>
                  <a:ea typeface="Times"/>
                  <a:cs typeface="Times"/>
                  <a:sym typeface="Times"/>
                </a:defRPr>
              </a:pPr>
              <a:r>
                <a:t>METER: &lt;100 observations.&gt;</a:t>
              </a:r>
            </a:p>
            <a:p>
              <a:pPr defTabSz="1083733">
                <a:defRPr sz="2200">
                  <a:latin typeface="Times"/>
                  <a:ea typeface="Times"/>
                  <a:cs typeface="Times"/>
                  <a:sym typeface="Times"/>
                </a:defRPr>
              </a:pPr>
              <a:r>
                <a:t>PAST </a:t>
              </a:r>
              <a:r>
                <a:rPr b="1"/>
                <a:t>[GRAPES] </a:t>
              </a:r>
              <a:r>
                <a:t>80% &lt;-LN</a:t>
              </a:r>
              <a:endParaRPr b="1"/>
            </a:p>
            <a:p>
              <a:pPr defTabSz="1083733">
                <a:defRPr sz="2200">
                  <a:latin typeface="Times"/>
                  <a:ea typeface="Times"/>
                  <a:cs typeface="Times"/>
                  <a:sym typeface="Times"/>
                </a:defRPr>
              </a:pPr>
              <a:r>
                <a:t>RECORD</a:t>
              </a:r>
              <a:r>
                <a:rPr b="1"/>
                <a:t> [MAC] </a:t>
              </a:r>
              <a:r>
                <a:t>9%?&lt;-TG</a:t>
              </a:r>
            </a:p>
            <a:p>
              <a:pPr defTabSz="1083733">
                <a:defRPr sz="2200">
                  <a:latin typeface="Times"/>
                  <a:ea typeface="Times"/>
                  <a:cs typeface="Times"/>
                  <a:sym typeface="Times"/>
                </a:defRPr>
              </a:pPr>
              <a:r>
                <a:t>Fail</a:t>
              </a:r>
              <a:r>
                <a:rPr b="1"/>
                <a:t> </a:t>
              </a:r>
              <a:r>
                <a:rPr b="1" sz="1800"/>
                <a:t>[TRAINED</a:t>
              </a:r>
              <a:r>
                <a:rPr sz="1800"/>
                <a:t>, </a:t>
              </a:r>
              <a:r>
                <a:rPr b="1" sz="1800"/>
                <a:t>RARE]</a:t>
              </a:r>
              <a:r>
                <a:rPr b="1"/>
                <a:t> </a:t>
              </a:r>
              <a:r>
                <a:t>50-90%</a:t>
              </a:r>
              <a:endParaRPr b="1"/>
            </a:p>
            <a:p>
              <a:pPr defTabSz="1083733">
                <a:defRPr sz="2200">
                  <a:latin typeface="Times"/>
                  <a:ea typeface="Times"/>
                  <a:cs typeface="Times"/>
                  <a:sym typeface="Times"/>
                </a:defRPr>
              </a:pPr>
              <a:r>
                <a:t>Goal</a:t>
              </a:r>
              <a:r>
                <a:rPr b="1"/>
                <a:t> [TASKS] </a:t>
              </a:r>
              <a:r>
                <a:t>99% &lt;-LN</a:t>
              </a:r>
            </a:p>
          </p:txBody>
        </p:sp>
      </p:grpSp>
      <p:grpSp>
        <p:nvGrpSpPr>
          <p:cNvPr id="295" name="Group"/>
          <p:cNvGrpSpPr/>
          <p:nvPr/>
        </p:nvGrpSpPr>
        <p:grpSpPr>
          <a:xfrm>
            <a:off x="7848030" y="4303324"/>
            <a:ext cx="5374898" cy="4574259"/>
            <a:chOff x="-1" y="0"/>
            <a:chExt cx="5374896" cy="4574258"/>
          </a:xfrm>
        </p:grpSpPr>
        <p:sp>
          <p:nvSpPr>
            <p:cNvPr id="293" name="Arrow"/>
            <p:cNvSpPr/>
            <p:nvPr/>
          </p:nvSpPr>
          <p:spPr>
            <a:xfrm>
              <a:off x="-2" y="0"/>
              <a:ext cx="5140969" cy="4574259"/>
            </a:xfrm>
            <a:prstGeom prst="rightArrow">
              <a:avLst>
                <a:gd name="adj1" fmla="val 75009"/>
                <a:gd name="adj2" fmla="val 27655"/>
              </a:avLst>
            </a:prstGeom>
            <a:solidFill>
              <a:srgbClr val="FFFF00"/>
            </a:solidFill>
            <a:ln w="12700" cap="flat">
              <a:solidFill>
                <a:srgbClr val="000000"/>
              </a:solidFill>
              <a:prstDash val="solid"/>
              <a:miter lim="800000"/>
            </a:ln>
            <a:effectLst/>
          </p:spPr>
          <p:txBody>
            <a:bodyPr wrap="square" lIns="65021" tIns="65021" rIns="65021" bIns="65021" numCol="1" anchor="ctr">
              <a:noAutofit/>
            </a:bodyPr>
            <a:lstStyle/>
            <a:p>
              <a:pPr defTabSz="1083733">
                <a:defRPr b="1" sz="2200">
                  <a:latin typeface="Times"/>
                  <a:ea typeface="Times"/>
                  <a:cs typeface="Times"/>
                  <a:sym typeface="Times"/>
                </a:defRPr>
              </a:pPr>
            </a:p>
          </p:txBody>
        </p:sp>
        <p:sp>
          <p:nvSpPr>
            <p:cNvPr id="294" name="Intelligibility…"/>
            <p:cNvSpPr txBox="1"/>
            <p:nvPr/>
          </p:nvSpPr>
          <p:spPr>
            <a:xfrm>
              <a:off x="-2" y="583352"/>
              <a:ext cx="5374897" cy="3407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p>
              <a:pPr defTabSz="1083733">
                <a:defRPr b="1" sz="2800">
                  <a:latin typeface="Times"/>
                  <a:ea typeface="Times"/>
                  <a:cs typeface="Times"/>
                  <a:sym typeface="Times"/>
                </a:defRPr>
              </a:pPr>
              <a:r>
                <a:t>Intelligibility</a:t>
              </a:r>
              <a:endParaRPr sz="2200"/>
            </a:p>
            <a:p>
              <a:pPr defTabSz="1083733">
                <a:defRPr sz="2200">
                  <a:latin typeface="Times"/>
                  <a:ea typeface="Times"/>
                  <a:cs typeface="Times"/>
                  <a:sym typeface="Times"/>
                </a:defRPr>
              </a:pPr>
              <a:r>
                <a:t>GIST: Super ease of immediate understanding</a:t>
              </a:r>
              <a:endParaRPr b="1"/>
            </a:p>
            <a:p>
              <a:pPr defTabSz="1083733">
                <a:defRPr sz="2200">
                  <a:latin typeface="Times"/>
                  <a:ea typeface="Times"/>
                  <a:cs typeface="Times"/>
                  <a:sym typeface="Times"/>
                </a:defRPr>
              </a:pPr>
              <a:r>
                <a:t>SCALE:% OK interpretations</a:t>
              </a:r>
              <a:r>
                <a:rPr b="1"/>
                <a:t>.</a:t>
              </a:r>
              <a:endParaRPr b="1"/>
            </a:p>
            <a:p>
              <a:pPr defTabSz="1083733">
                <a:defRPr sz="2200">
                  <a:latin typeface="Times"/>
                  <a:ea typeface="Times"/>
                  <a:cs typeface="Times"/>
                  <a:sym typeface="Times"/>
                </a:defRPr>
              </a:pPr>
              <a:r>
                <a:t>METER: </a:t>
              </a:r>
              <a:r>
                <a:rPr sz="1800"/>
                <a:t>10 ops., 100 infos, 15 mins.</a:t>
              </a:r>
              <a:endParaRPr b="1" sz="1800"/>
            </a:p>
            <a:p>
              <a:pPr defTabSz="1083733">
                <a:defRPr b="1" sz="2200">
                  <a:latin typeface="Times"/>
                  <a:ea typeface="Times"/>
                  <a:cs typeface="Times"/>
                  <a:sym typeface="Times"/>
                </a:defRPr>
              </a:pPr>
              <a:r>
                <a:t>P:</a:t>
              </a:r>
              <a:r>
                <a:rPr b="0"/>
                <a:t>PAST</a:t>
              </a:r>
              <a:r>
                <a:rPr b="0" sz="1800"/>
                <a:t>[20 ops., 300 info, 30 min.]99%</a:t>
              </a:r>
            </a:p>
            <a:p>
              <a:pPr defTabSz="1083733">
                <a:defRPr sz="2200">
                  <a:latin typeface="Times"/>
                  <a:ea typeface="Times"/>
                  <a:cs typeface="Times"/>
                  <a:sym typeface="Times"/>
                </a:defRPr>
              </a:pPr>
              <a:r>
                <a:t>RECORD</a:t>
              </a:r>
              <a:r>
                <a:rPr b="1"/>
                <a:t> [P] </a:t>
              </a:r>
              <a:r>
                <a:t>99.0%</a:t>
              </a:r>
            </a:p>
            <a:p>
              <a:pPr defTabSz="1083733">
                <a:defRPr sz="2200">
                  <a:latin typeface="Times"/>
                  <a:ea typeface="Times"/>
                  <a:cs typeface="Times"/>
                  <a:sym typeface="Times"/>
                </a:defRPr>
              </a:pPr>
              <a:r>
                <a:t>Fail </a:t>
              </a:r>
              <a:r>
                <a:rPr b="1"/>
                <a:t>[DELIVERY[1]]</a:t>
              </a:r>
              <a:r>
                <a:t>99.0%</a:t>
              </a:r>
              <a:r>
                <a:rPr sz="1600"/>
                <a:t>&lt;-MAB</a:t>
              </a:r>
              <a:endParaRPr b="1" sz="1600"/>
            </a:p>
            <a:p>
              <a:pPr defTabSz="1083733">
                <a:defRPr b="1" sz="2200">
                  <a:latin typeface="Times"/>
                  <a:ea typeface="Times"/>
                  <a:cs typeface="Times"/>
                  <a:sym typeface="Times"/>
                </a:defRPr>
              </a:pPr>
              <a:r>
                <a:t>	[ACCEPTANCE] </a:t>
              </a:r>
              <a:r>
                <a:rPr b="0"/>
                <a:t>99.5%</a:t>
              </a:r>
            </a:p>
            <a:p>
              <a:pPr defTabSz="1083733">
                <a:defRPr sz="2200">
                  <a:latin typeface="Times"/>
                  <a:ea typeface="Times"/>
                  <a:cs typeface="Times"/>
                  <a:sym typeface="Times"/>
                </a:defRPr>
              </a:pPr>
              <a:r>
                <a:t>Goal</a:t>
              </a:r>
              <a:r>
                <a:rPr b="1"/>
                <a:t> [M1] </a:t>
              </a:r>
              <a:r>
                <a:t>99.9% &lt;-LN</a:t>
              </a:r>
            </a:p>
          </p:txBody>
        </p:sp>
      </p:grpSp>
      <p:sp>
        <p:nvSpPr>
          <p:cNvPr id="296" name="Line"/>
          <p:cNvSpPr/>
          <p:nvPr/>
        </p:nvSpPr>
        <p:spPr>
          <a:xfrm>
            <a:off x="10358683" y="4441049"/>
            <a:ext cx="2" cy="826350"/>
          </a:xfrm>
          <a:prstGeom prst="line">
            <a:avLst/>
          </a:prstGeom>
          <a:ln w="63500">
            <a:solidFill>
              <a:srgbClr val="000000"/>
            </a:solidFill>
            <a:tailEnd type="stealth"/>
          </a:ln>
        </p:spPr>
        <p:txBody>
          <a:bodyPr lIns="65022" tIns="65022" rIns="65022" bIns="65022"/>
          <a:lstStyle/>
          <a:p>
            <a:pPr defTabSz="650240">
              <a:defRPr sz="2400"/>
            </a:pPr>
          </a:p>
        </p:txBody>
      </p:sp>
      <p:sp>
        <p:nvSpPr>
          <p:cNvPr id="297" name="Line"/>
          <p:cNvSpPr/>
          <p:nvPr/>
        </p:nvSpPr>
        <p:spPr>
          <a:xfrm>
            <a:off x="2745457" y="4651022"/>
            <a:ext cx="1" cy="826347"/>
          </a:xfrm>
          <a:prstGeom prst="line">
            <a:avLst/>
          </a:prstGeom>
          <a:ln w="63500">
            <a:solidFill>
              <a:srgbClr val="000000"/>
            </a:solidFill>
            <a:tailEnd type="stealth"/>
          </a:ln>
        </p:spPr>
        <p:txBody>
          <a:bodyPr lIns="65022" tIns="65022" rIns="65022" bIns="65022"/>
          <a:lstStyle/>
          <a:p>
            <a:pPr defTabSz="650240">
              <a:defRPr sz="2400"/>
            </a:pPr>
          </a:p>
        </p:txBody>
      </p:sp>
      <p:sp>
        <p:nvSpPr>
          <p:cNvPr id="298" name="AND MORE!"/>
          <p:cNvSpPr txBox="1"/>
          <p:nvPr/>
        </p:nvSpPr>
        <p:spPr>
          <a:xfrm>
            <a:off x="11153422" y="4251396"/>
            <a:ext cx="1781033" cy="486550"/>
          </a:xfrm>
          <a:prstGeom prst="rect">
            <a:avLst/>
          </a:prstGeom>
          <a:ln w="12700">
            <a:miter lim="400000"/>
          </a:ln>
          <a:extLst>
            <a:ext uri="{C572A759-6A51-4108-AA02-DFA0A04FC94B}">
              <ma14:wrappingTextBoxFlag xmlns:ma14="http://schemas.microsoft.com/office/mac/drawingml/2011/main" val="1"/>
            </a:ext>
          </a:extLst>
        </p:spPr>
        <p:txBody>
          <a:bodyPr wrap="none" lIns="65474" tIns="65474" rIns="65474" bIns="65474">
            <a:spAutoFit/>
          </a:bodyPr>
          <a:lstStyle>
            <a:lvl1pPr defTabSz="1083733">
              <a:defRPr b="1" sz="2200">
                <a:latin typeface="Times"/>
                <a:ea typeface="Times"/>
                <a:cs typeface="Times"/>
                <a:sym typeface="Times"/>
              </a:defRPr>
            </a:lvl1pPr>
          </a:lstStyle>
          <a:p>
            <a:pPr/>
            <a:r>
              <a:t>AND MORE!</a:t>
            </a:r>
          </a:p>
        </p:txBody>
      </p:sp>
      <p:grpSp>
        <p:nvGrpSpPr>
          <p:cNvPr id="301" name="Group"/>
          <p:cNvGrpSpPr/>
          <p:nvPr/>
        </p:nvGrpSpPr>
        <p:grpSpPr>
          <a:xfrm>
            <a:off x="1691074" y="8410220"/>
            <a:ext cx="11313730" cy="1343384"/>
            <a:chOff x="0" y="25964"/>
            <a:chExt cx="11313728" cy="1343382"/>
          </a:xfrm>
        </p:grpSpPr>
        <p:sp>
          <p:nvSpPr>
            <p:cNvPr id="299" name="Rounded Rectangle"/>
            <p:cNvSpPr/>
            <p:nvPr/>
          </p:nvSpPr>
          <p:spPr>
            <a:xfrm>
              <a:off x="0" y="25964"/>
              <a:ext cx="11313729" cy="1343383"/>
            </a:xfrm>
            <a:prstGeom prst="roundRect">
              <a:avLst>
                <a:gd name="adj" fmla="val 12495"/>
              </a:avLst>
            </a:prstGeom>
            <a:solidFill>
              <a:srgbClr val="DDDDDD"/>
            </a:solidFill>
            <a:ln w="12700" cap="flat">
              <a:solidFill>
                <a:srgbClr val="000000"/>
              </a:solidFill>
              <a:prstDash val="solid"/>
              <a:round/>
            </a:ln>
            <a:effectLst/>
          </p:spPr>
          <p:txBody>
            <a:bodyPr wrap="square" lIns="65021" tIns="65021" rIns="65021" bIns="65021" numCol="1" anchor="ctr">
              <a:noAutofit/>
            </a:bodyPr>
            <a:lstStyle/>
            <a:p>
              <a:pPr defTabSz="1083733">
                <a:defRPr sz="2400">
                  <a:latin typeface="Calibri"/>
                  <a:ea typeface="Calibri"/>
                  <a:cs typeface="Calibri"/>
                  <a:sym typeface="Calibri"/>
                </a:defRPr>
              </a:pPr>
            </a:p>
          </p:txBody>
        </p:sp>
        <p:sp>
          <p:nvSpPr>
            <p:cNvPr id="300" name="TRAINED: DEFINED:C&amp;Ctl. operator, approved course, 200 hours duration.…"/>
            <p:cNvSpPr txBox="1"/>
            <p:nvPr/>
          </p:nvSpPr>
          <p:spPr>
            <a:xfrm>
              <a:off x="49161" y="28929"/>
              <a:ext cx="6614500" cy="1337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474" tIns="65474" rIns="65474" bIns="65474" numCol="1" anchor="ctr">
              <a:spAutoFit/>
            </a:bodyPr>
            <a:lstStyle/>
            <a:p>
              <a:pPr defTabSz="1083733">
                <a:defRPr b="1" sz="1600">
                  <a:latin typeface="Times"/>
                  <a:ea typeface="Times"/>
                  <a:cs typeface="Times"/>
                  <a:sym typeface="Times"/>
                </a:defRPr>
              </a:pPr>
              <a:r>
                <a:t>TRAINED: </a:t>
              </a:r>
              <a:r>
                <a:rPr b="0"/>
                <a:t>DEFINED:C&amp;Ctl. operator, approved course, 200 hours duration.</a:t>
              </a:r>
            </a:p>
            <a:p>
              <a:pPr defTabSz="1083733">
                <a:defRPr b="1" sz="1600">
                  <a:latin typeface="Times"/>
                  <a:ea typeface="Times"/>
                  <a:cs typeface="Times"/>
                  <a:sym typeface="Times"/>
                </a:defRPr>
              </a:pPr>
              <a:r>
                <a:t>RARE: </a:t>
              </a:r>
              <a:r>
                <a:rPr b="0"/>
                <a:t>DEFINED: types of tasks performed less than once a week per op.</a:t>
              </a:r>
            </a:p>
            <a:p>
              <a:pPr defTabSz="1083733">
                <a:defRPr b="1" sz="1600">
                  <a:latin typeface="Times"/>
                  <a:ea typeface="Times"/>
                  <a:cs typeface="Times"/>
                  <a:sym typeface="Times"/>
                </a:defRPr>
              </a:pPr>
              <a:r>
                <a:t>TASKS: </a:t>
              </a:r>
              <a:r>
                <a:rPr b="0"/>
                <a:t>DEFINED: onboard operator distinct tasks carried out.</a:t>
              </a:r>
            </a:p>
            <a:p>
              <a:pPr defTabSz="1083733">
                <a:defRPr b="1" sz="1600">
                  <a:latin typeface="Times"/>
                  <a:ea typeface="Times"/>
                  <a:cs typeface="Times"/>
                  <a:sym typeface="Times"/>
                </a:defRPr>
              </a:pPr>
              <a:r>
                <a:t>ACCEPTANCE: </a:t>
              </a:r>
              <a:r>
                <a:rPr b="0"/>
                <a:t>DEFINED: formal acceptance testing via customer contract.</a:t>
              </a:r>
            </a:p>
            <a:p>
              <a:pPr defTabSz="1083733">
                <a:defRPr b="1" sz="1600">
                  <a:latin typeface="Times"/>
                  <a:ea typeface="Times"/>
                  <a:cs typeface="Times"/>
                  <a:sym typeface="Times"/>
                </a:defRPr>
              </a:pPr>
              <a:r>
                <a:t>DELIVERY:</a:t>
              </a:r>
              <a:r>
                <a:rPr b="0"/>
                <a:t> DEFINED: Evolutionary delivery cycle, integrated and useful.</a:t>
              </a:r>
            </a:p>
          </p:txBody>
        </p:sp>
      </p:grpSp>
      <p:sp>
        <p:nvSpPr>
          <p:cNvPr id="302" name="Line"/>
          <p:cNvSpPr/>
          <p:nvPr/>
        </p:nvSpPr>
        <p:spPr>
          <a:xfrm>
            <a:off x="6028266" y="1580444"/>
            <a:ext cx="1" cy="948268"/>
          </a:xfrm>
          <a:prstGeom prst="line">
            <a:avLst/>
          </a:prstGeom>
          <a:ln w="101600">
            <a:solidFill>
              <a:srgbClr val="000000"/>
            </a:solidFill>
            <a:tailEnd type="triangle"/>
          </a:ln>
        </p:spPr>
        <p:txBody>
          <a:bodyPr lIns="65022" tIns="65022" rIns="65022" bIns="65022"/>
          <a:lstStyle/>
          <a:p>
            <a:pPr defTabSz="650240">
              <a:defRPr sz="2400"/>
            </a:pPr>
          </a:p>
        </p:txBody>
      </p:sp>
      <p:sp>
        <p:nvSpPr>
          <p:cNvPr id="303" name="November 2, 2014"/>
          <p:cNvSpPr txBox="1"/>
          <p:nvPr/>
        </p:nvSpPr>
        <p:spPr>
          <a:xfrm>
            <a:off x="650239" y="9114112"/>
            <a:ext cx="3034455" cy="371343"/>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nchor="ctr">
            <a:spAutoFit/>
          </a:bodyPr>
          <a:lstStyle>
            <a:lvl1pPr defTabSz="650240">
              <a:defRPr sz="1600">
                <a:solidFill>
                  <a:srgbClr val="888888"/>
                </a:solidFill>
                <a:latin typeface="Calibri"/>
                <a:ea typeface="Calibri"/>
                <a:cs typeface="Calibri"/>
                <a:sym typeface="Calibri"/>
              </a:defRPr>
            </a:lvl1pPr>
          </a:lstStyle>
          <a:p>
            <a:pPr/>
            <a:r>
              <a:t>2017</a:t>
            </a:r>
          </a:p>
        </p:txBody>
      </p:sp>
      <p:sp>
        <p:nvSpPr>
          <p:cNvPr id="304" name="Slide Number"/>
          <p:cNvSpPr txBox="1"/>
          <p:nvPr>
            <p:ph type="sldNum" sz="quarter" idx="2"/>
          </p:nvPr>
        </p:nvSpPr>
        <p:spPr>
          <a:xfrm>
            <a:off x="12105253" y="9114112"/>
            <a:ext cx="249304" cy="371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