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jpeg" ContentType="image/jpeg"/>
  <Override PartName="/ppt/media/image2.jpeg" ContentType="image/jpeg"/>
  <Override PartName="/ppt/media/image3.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4.jpeg" ContentType="image/jpeg"/>
  <Override PartName="/ppt/notesSlides/notesSlide11.xml" ContentType="application/vnd.openxmlformats-officedocument.presentationml.notesSlide+xml"/>
  <Override PartName="/ppt/media/image5.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6.jpeg" ContentType="image/jpeg"/>
  <Override PartName="/ppt/notesSlides/notesSlide14.xml" ContentType="application/vnd.openxmlformats-officedocument.presentationml.notesSlide+xml"/>
  <Override PartName="/ppt/media/image7.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8.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Lucida Grande"/>
        <a:ea typeface="Lucida Grande"/>
        <a:cs typeface="Lucida Grande"/>
        <a:sym typeface="Lucida Grande"/>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Lucida Grande"/>
        <a:ea typeface="Lucida Grande"/>
        <a:cs typeface="Lucida Grande"/>
        <a:sym typeface="Lucida Grande"/>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Lucida Grande"/>
        <a:ea typeface="Lucida Grande"/>
        <a:cs typeface="Lucida Grande"/>
        <a:sym typeface="Lucida Grande"/>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Lucida Grande"/>
        <a:ea typeface="Lucida Grande"/>
        <a:cs typeface="Lucida Grande"/>
        <a:sym typeface="Lucida Grande"/>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Lucida Grande"/>
        <a:ea typeface="Lucida Grande"/>
        <a:cs typeface="Lucida Grande"/>
        <a:sym typeface="Lucida Grande"/>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Lucida Grande"/>
        <a:ea typeface="Lucida Grande"/>
        <a:cs typeface="Lucida Grande"/>
        <a:sym typeface="Lucida Grande"/>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Lucida Grande"/>
        <a:ea typeface="Lucida Grande"/>
        <a:cs typeface="Lucida Grande"/>
        <a:sym typeface="Lucida Grande"/>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Lucida Grande"/>
        <a:ea typeface="Lucida Grande"/>
        <a:cs typeface="Lucida Grande"/>
        <a:sym typeface="Lucida Grande"/>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Lucida Grande"/>
        <a:ea typeface="Lucida Grande"/>
        <a:cs typeface="Lucida Grande"/>
        <a:sym typeface="Lucida Grand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
          <a:latin typeface="Lucida Grande"/>
          <a:ea typeface="Lucida Grande"/>
          <a:cs typeface="Lucida Grand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Lucida Grande"/>
          <a:ea typeface="Lucida Grande"/>
          <a:cs typeface="Lucida Grand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Lucida Grande"/>
          <a:ea typeface="Lucida Grande"/>
          <a:cs typeface="Lucida Grand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Lucida Grande"/>
          <a:ea typeface="Lucida Grande"/>
          <a:cs typeface="Lucida Grand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def" i="de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Ref idx="maj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Ref idx="maj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p:nvPr>
            <p:ph type="sldImg"/>
          </p:nvPr>
        </p:nvSpPr>
        <p:spPr>
          <a:xfrm>
            <a:off x="1143000" y="685800"/>
            <a:ext cx="4572000" cy="3429000"/>
          </a:xfrm>
          <a:prstGeom prst="rect">
            <a:avLst/>
          </a:prstGeom>
        </p:spPr>
        <p:txBody>
          <a:bodyPr/>
          <a:lstStyle/>
          <a:p>
            <a:pPr/>
          </a:p>
        </p:txBody>
      </p:sp>
      <p:sp>
        <p:nvSpPr>
          <p:cNvPr id="323" name="Shape 32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 Id="rId3" Type="http://schemas.openxmlformats.org/officeDocument/2006/relationships/hyperlink" Target="http://www.w3.org/TR/2003/WD-WCAG2-tech-req-20030207/" TargetMode="External"/><Relationship Id="rId4" Type="http://schemas.openxmlformats.org/officeDocument/2006/relationships/hyperlink" Target="http://www.w3.org/TR/2003/WD-WCAG2-tech-req-20030207/%23defs" TargetMode="Externa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 Id="rId3" Type="http://schemas.openxmlformats.org/officeDocument/2006/relationships/hyperlink" Target="http://trace.tennesssee.edu/cgi/view?article=1004&amp;content=utk_harlan" TargetMode="Externa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 Id="rId3" Type="http://schemas.openxmlformats.org/officeDocument/2006/relationships/hyperlink" Target="https://www.openlearning.com/courses/thinklikeanengineer" TargetMode="Externa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 Id="rId3" Type="http://schemas.openxmlformats.org/officeDocument/2006/relationships/hyperlink" Target="http://needsandmeans.com" TargetMode="Externa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These ‘tricks’ use ‘Quality Engineering’</a:t>
            </a:r>
          </a:p>
          <a:p>
            <a:pPr/>
          </a:p>
          <a:p>
            <a:pPr/>
            <a:r>
              <a:t>: to really manage quality we must </a:t>
            </a:r>
            <a:r>
              <a:t>change our culture</a:t>
            </a:r>
            <a:r>
              <a:t> to engineering.</a:t>
            </a:r>
          </a:p>
          <a:p>
            <a:pPr/>
          </a:p>
          <a:p>
            <a:pPr/>
            <a:r>
              <a:t>Software quality is a much bigger area than program bugs. It contains very many types of quality simultaneously such as security, usability, maintainability, and a wide range of qualities and values which are interesting to the domain. For example nurses effectiveness in a medical system, or trading risk management in a banking system.</a:t>
            </a:r>
          </a:p>
          <a:p>
            <a:pPr/>
            <a:r>
              <a:t> </a:t>
            </a:r>
          </a:p>
          <a:p>
            <a:pPr/>
            <a:r>
              <a:t>Software quality is not simply about algorithm quality, but is very much about the qualities of the other soft components such as databases, work processes, documentation, instruction in use of the system; and for most systems, we need to take a system wide view which includes the people, the hardware, the services and the economics. This means we have to think of Systems Engineering for Qualities.</a:t>
            </a:r>
          </a:p>
          <a:p>
            <a:pPr/>
            <a:r>
              <a:t> </a:t>
            </a:r>
          </a:p>
          <a:p>
            <a:pPr/>
            <a:r>
              <a:t>Scope. Technical and Management solutions.</a:t>
            </a:r>
          </a:p>
          <a:p>
            <a:pPr/>
          </a:p>
          <a:p>
            <a:pPr/>
            <a:r>
              <a:t>Value for the audience: </a:t>
            </a:r>
          </a:p>
          <a:p>
            <a:pPr/>
            <a:r>
              <a:t>The value is that:</a:t>
            </a:r>
          </a:p>
          <a:p>
            <a:pPr/>
            <a:r>
              <a:t>1. they will greatly enlarge their understanding of the multiple qualities necessity.</a:t>
            </a:r>
          </a:p>
          <a:p>
            <a:pPr/>
            <a:r>
              <a:t>2. they will get free access to a number of useful tools for managing qualities</a:t>
            </a:r>
          </a:p>
          <a:p>
            <a:pPr/>
            <a:r>
              <a:t>3. some will be inspired to improve the scope of what their organization does about quality</a:t>
            </a:r>
          </a:p>
          <a:p>
            <a:pPr/>
            <a:r>
              <a:t>Problems addressed: </a:t>
            </a:r>
          </a:p>
          <a:p>
            <a:pPr/>
            <a:r>
              <a:t>what are the technical methods or tools we need in order to master the qualities of software? </a:t>
            </a:r>
          </a:p>
          <a:p>
            <a:pPr/>
          </a:p>
          <a:p>
            <a:pPr/>
            <a:r>
              <a:t>What education or training is needed to delivery multiple qualities, within acceptable costs? </a:t>
            </a:r>
          </a:p>
          <a:p>
            <a:pPr/>
          </a:p>
          <a:p>
            <a:pPr/>
            <a:r>
              <a:t>What can an individual participant do in the short term about the challenge.</a:t>
            </a:r>
          </a:p>
          <a:p>
            <a:pPr/>
            <a:r>
              <a:t> </a:t>
            </a:r>
          </a:p>
          <a:p>
            <a:pPr/>
            <a:r>
              <a:t> </a:t>
            </a:r>
          </a:p>
          <a:p>
            <a:pPr/>
            <a:r>
              <a:t>Tom Gilb has mainly worked within the software engineering community, but since 1983 with Corporate Top Management problems, and since 1988 with large-scale systems engineering (Aircraft, Telecoms and Electronics). He is an independent teacher, consultant and writer. He has published nine books, including the early coining of the term "Software Metrics" (1976). He wrote "Principles of Software Engineering Management" (1988, in 2006 in 20th printing), and "Software Inspection" (1993, about 14th printing).</a:t>
            </a:r>
          </a:p>
          <a:p>
            <a:pPr/>
            <a:r>
              <a:t>In 2016 Tom released his new management planning book, ‘Value Planning’, in digital format only. He is recognized as the founder or major driver of several technical disciplines such as ‘software metrics’ and ‘evolutionary project management’. His methods are widely and officially adopted by many organizations such as IBM, Nokia, Ericsson, HP, Intel, Citigroup - and many other large and small organizations.</a:t>
            </a:r>
          </a:p>
          <a:p>
            <a:pPr/>
          </a:p>
          <a:p>
            <a:pPr/>
            <a: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6" name="Shape 496"/>
          <p:cNvSpPr/>
          <p:nvPr>
            <p:ph type="sldImg"/>
          </p:nvPr>
        </p:nvSpPr>
        <p:spPr>
          <a:prstGeom prst="rect">
            <a:avLst/>
          </a:prstGeom>
        </p:spPr>
        <p:txBody>
          <a:bodyPr/>
          <a:lstStyle/>
          <a:p>
            <a:pPr/>
          </a:p>
        </p:txBody>
      </p:sp>
      <p:sp>
        <p:nvSpPr>
          <p:cNvPr id="497" name="Shape 497"/>
          <p:cNvSpPr/>
          <p:nvPr>
            <p:ph type="body" sz="quarter" idx="1"/>
          </p:nvPr>
        </p:nvSpPr>
        <p:spPr>
          <a:prstGeom prst="rect">
            <a:avLst/>
          </a:prstGeom>
        </p:spPr>
        <p:txBody>
          <a:bodyPr/>
          <a:lstStyle>
            <a:lvl1pPr>
              <a:defRPr sz="1200">
                <a:latin typeface="Arial"/>
                <a:ea typeface="Arial"/>
                <a:cs typeface="Arial"/>
                <a:sym typeface="Arial"/>
              </a:defRPr>
            </a:lvl1pPr>
          </a:lstStyle>
          <a:p>
            <a:pPr/>
            <a:r>
              <a:t>http://www.apstraining.com/images/69.jpg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6" name="Shape 506"/>
          <p:cNvSpPr/>
          <p:nvPr>
            <p:ph type="sldImg"/>
          </p:nvPr>
        </p:nvSpPr>
        <p:spPr>
          <a:prstGeom prst="rect">
            <a:avLst/>
          </a:prstGeom>
        </p:spPr>
        <p:txBody>
          <a:bodyPr/>
          <a:lstStyle/>
          <a:p>
            <a:pPr/>
          </a:p>
        </p:txBody>
      </p:sp>
      <p:sp>
        <p:nvSpPr>
          <p:cNvPr id="507" name="Shape 507"/>
          <p:cNvSpPr/>
          <p:nvPr>
            <p:ph type="body" sz="quarter" idx="1"/>
          </p:nvPr>
        </p:nvSpPr>
        <p:spPr>
          <a:prstGeom prst="rect">
            <a:avLst/>
          </a:prstGeom>
        </p:spPr>
        <p:txBody>
          <a:bodyPr/>
          <a:lstStyle/>
          <a:p>
            <a:pPr>
              <a:defRPr sz="1200">
                <a:latin typeface="Calibri"/>
                <a:ea typeface="Calibri"/>
                <a:cs typeface="Calibri"/>
                <a:sym typeface="Calibri"/>
              </a:defRPr>
            </a:pPr>
            <a:r>
              <a:t>http://users.skynet.be/ronnydewinter/SQA-img/TheSoftwareQualityIceberg.jpg</a:t>
            </a:r>
          </a:p>
          <a:p>
            <a:pPr>
              <a:defRPr sz="1200">
                <a:latin typeface="Calibri"/>
                <a:ea typeface="Calibri"/>
                <a:cs typeface="Calibri"/>
                <a:sym typeface="Calibri"/>
              </a:defRPr>
            </a:pPr>
            <a:r>
              <a:t>So once again, what is testability, exactly? Although testability is mentioned in the abstract of the recent WCAG 2.0 working draft documents and expanded in the “Conformance” section, a full definition sits not in the glossary but in the </a:t>
            </a:r>
            <a:r>
              <a:rPr i="1" u="sng">
                <a:solidFill>
                  <a:srgbClr val="0000FF"/>
                </a:solidFill>
                <a:uFill>
                  <a:solidFill>
                    <a:srgbClr val="0000FF"/>
                  </a:solidFill>
                </a:uFill>
                <a:hlinkClick r:id="rId3" invalidUrl="" action="" tgtFrame="" tooltip="" history="1" highlightClick="0" endSnd="0"/>
              </a:rPr>
              <a:t>Requirements for WCAG 2.0 Checklists and Techniques, dated 7 February, 2003. Within this document, you will find the only definition of testability as it applies to WCAG 2.0. Here’s that </a:t>
            </a:r>
            <a:r>
              <a:rPr i="1" u="sng">
                <a:solidFill>
                  <a:srgbClr val="0000FF"/>
                </a:solidFill>
                <a:uFill>
                  <a:solidFill>
                    <a:srgbClr val="0000FF"/>
                  </a:solidFill>
                </a:uFill>
                <a:hlinkClick r:id="rId4" invalidUrl="" action="" tgtFrame="" tooltip="" history="1" highlightClick="0" endSnd="0"/>
              </a:rPr>
              <a:t>definition:Definition: </a:t>
            </a:r>
            <a:r>
              <a:rPr b="1" i="1" u="sng">
                <a:solidFill>
                  <a:srgbClr val="0000FF"/>
                </a:solidFill>
                <a:uFill>
                  <a:solidFill>
                    <a:srgbClr val="0000FF"/>
                  </a:solidFill>
                </a:uFill>
                <a:hlinkClick r:id="rId4" invalidUrl="" action="" tgtFrame="" tooltip="" history="1" highlightClick="0" endSnd="0"/>
              </a:rPr>
              <a:t>Testable: Either Machine Testable or Reliably Human Testable.Definition: Machine Testable: There is a known algorithm (regardless of whether that algorithm is known to be implemented in tools) that will determine, with complete reliability, whether the technique has been implemented or not. Probabilistic algorithms are not sufficient.Definition: Reliably Human Testable: The technique can be tested by human inspection and it is believed that at least 80% of knowledgeable human evaluators would agree on the conclusion. The use of probabilistic machine algorithms may facilitate the human testing process but this does not make it machine testable.Definition: Not Reliably Testable: The technique is subject to human inspection but it is not believed that at least 80% of knowledgeable human evaluators would agree on the conclusion.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1" name="Shape 531"/>
          <p:cNvSpPr/>
          <p:nvPr>
            <p:ph type="sldImg"/>
          </p:nvPr>
        </p:nvSpPr>
        <p:spPr>
          <a:prstGeom prst="rect">
            <a:avLst/>
          </a:prstGeom>
        </p:spPr>
        <p:txBody>
          <a:bodyPr/>
          <a:lstStyle/>
          <a:p>
            <a:pPr/>
          </a:p>
        </p:txBody>
      </p:sp>
      <p:sp>
        <p:nvSpPr>
          <p:cNvPr id="532" name="Shape 532"/>
          <p:cNvSpPr/>
          <p:nvPr>
            <p:ph type="body" sz="quarter" idx="1"/>
          </p:nvPr>
        </p:nvSpPr>
        <p:spPr>
          <a:prstGeom prst="rect">
            <a:avLst/>
          </a:prstGeom>
        </p:spPr>
        <p:txBody>
          <a:bodyPr/>
          <a:lstStyle/>
          <a:p>
            <a:pPr>
              <a:defRPr sz="1200">
                <a:latin typeface="Trebuchet MS"/>
                <a:ea typeface="Trebuchet MS"/>
                <a:cs typeface="Trebuchet MS"/>
                <a:sym typeface="Trebuchet MS"/>
              </a:defRPr>
            </a:pPr>
            <a:r>
              <a:t>May 30 2013 in connection w Lean qa course Raid Glasgow reminder</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Useful for IET and Templates</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Known knowns, known unknowns, unknown unknowns and the propagation of scientific enquiry. In February 2002, Donald Rumsfeld, the then US Secretary of State for Defence, stated at a Defence Department briefing: 'There are known knowns. There are things we know that we know.</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5" name="Shape 665"/>
          <p:cNvSpPr/>
          <p:nvPr>
            <p:ph type="sldImg"/>
          </p:nvPr>
        </p:nvSpPr>
        <p:spPr>
          <a:prstGeom prst="rect">
            <a:avLst/>
          </a:prstGeom>
        </p:spPr>
        <p:txBody>
          <a:bodyPr/>
          <a:lstStyle/>
          <a:p>
            <a:pPr/>
          </a:p>
        </p:txBody>
      </p:sp>
      <p:sp>
        <p:nvSpPr>
          <p:cNvPr id="666" name="Shape 666"/>
          <p:cNvSpPr/>
          <p:nvPr>
            <p:ph type="body" sz="quarter" idx="1"/>
          </p:nvPr>
        </p:nvSpPr>
        <p:spPr>
          <a:prstGeom prst="rect">
            <a:avLst/>
          </a:prstGeom>
        </p:spPr>
        <p:txBody>
          <a:bodyPr/>
          <a:lstStyle/>
          <a:p>
            <a:pPr/>
            <a:r>
              <a:t>source of examples on 24 oct 20177 as the polish startup export student exercise from Warsaw in house course 12-13 oct 2017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5" name="Shape 845"/>
          <p:cNvSpPr/>
          <p:nvPr>
            <p:ph type="sldImg"/>
          </p:nvPr>
        </p:nvSpPr>
        <p:spPr>
          <a:prstGeom prst="rect">
            <a:avLst/>
          </a:prstGeom>
        </p:spPr>
        <p:txBody>
          <a:bodyPr/>
          <a:lstStyle/>
          <a:p>
            <a:pPr/>
          </a:p>
        </p:txBody>
      </p:sp>
      <p:sp>
        <p:nvSpPr>
          <p:cNvPr id="846" name="Shape 846"/>
          <p:cNvSpPr/>
          <p:nvPr>
            <p:ph type="body" sz="quarter" idx="1"/>
          </p:nvPr>
        </p:nvSpPr>
        <p:spPr>
          <a:prstGeom prst="rect">
            <a:avLst/>
          </a:prstGeom>
        </p:spPr>
        <p:txBody>
          <a:bodyPr/>
          <a:lstStyle/>
          <a:p>
            <a:pPr defTabSz="914400">
              <a:spcBef>
                <a:spcPts val="400"/>
              </a:spcBef>
              <a:defRPr sz="1200">
                <a:latin typeface="Arial"/>
                <a:ea typeface="Arial"/>
                <a:cs typeface="Arial"/>
                <a:sym typeface="Arial"/>
              </a:defRPr>
            </a:pPr>
            <a:r>
              <a:t>From Kai Gilb </a:t>
            </a:r>
          </a:p>
          <a:p>
            <a:pPr defTabSz="914400">
              <a:spcBef>
                <a:spcPts val="400"/>
              </a:spcBef>
              <a:defRPr sz="1200">
                <a:latin typeface="Arial"/>
                <a:ea typeface="Arial"/>
                <a:cs typeface="Arial"/>
                <a:sym typeface="Arial"/>
              </a:defRPr>
            </a:pPr>
            <a:r>
              <a:t>Bring Case (gilb.com)</a:t>
            </a:r>
          </a:p>
          <a:p>
            <a:pPr defTabSz="914400">
              <a:spcBef>
                <a:spcPts val="400"/>
              </a:spcBef>
              <a:defRPr sz="1200">
                <a:latin typeface="Arial"/>
                <a:ea typeface="Arial"/>
                <a:cs typeface="Arial"/>
                <a:sym typeface="Arial"/>
              </a:defRPr>
            </a:pPr>
            <a:r>
              <a:t>www.gilb.com/tiki-download_file.php?fileId=277</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6" name="Shape 856"/>
          <p:cNvSpPr/>
          <p:nvPr>
            <p:ph type="sldImg"/>
          </p:nvPr>
        </p:nvSpPr>
        <p:spPr>
          <a:prstGeom prst="rect">
            <a:avLst/>
          </a:prstGeom>
        </p:spPr>
        <p:txBody>
          <a:bodyPr/>
          <a:lstStyle/>
          <a:p>
            <a:pPr/>
          </a:p>
        </p:txBody>
      </p:sp>
      <p:sp>
        <p:nvSpPr>
          <p:cNvPr id="857" name="Shape 857"/>
          <p:cNvSpPr/>
          <p:nvPr>
            <p:ph type="body" sz="quarter" idx="1"/>
          </p:nvPr>
        </p:nvSpPr>
        <p:spPr>
          <a:prstGeom prst="rect">
            <a:avLst/>
          </a:prstGeom>
        </p:spPr>
        <p:txBody>
          <a:bodyPr/>
          <a:lstStyle/>
          <a:p>
            <a:pPr>
              <a:defRPr sz="1200">
                <a:latin typeface="Trebuchet MS"/>
                <a:ea typeface="Trebuchet MS"/>
                <a:cs typeface="Trebuchet MS"/>
                <a:sym typeface="Trebuchet MS"/>
              </a:defRPr>
            </a:pPr>
            <a:r>
              <a:t>Mills, H. 1980. The management of software engineering: part 1: principles of software engineering. IBM Systems Journal 19, issue 4 (Dec.):414-420.</a:t>
            </a:r>
          </a:p>
          <a:p>
            <a:pPr>
              <a:defRPr sz="1200">
                <a:latin typeface="Trebuchet MS"/>
                <a:ea typeface="Trebuchet MS"/>
                <a:cs typeface="Trebuchet MS"/>
                <a:sym typeface="Trebuchet MS"/>
              </a:defRPr>
            </a:pPr>
            <a:r>
              <a:t>http://trace.tennessee.edu/utk_harlan/18/</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Mills, Harlan D.; Dyer, M.; and Linger, R. C., "Cleanroom Software Engineering" (1987). The Harlan D. Mills Collection. http://trace.tennessee.edu/utk_harlan/18</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Photo</a:t>
            </a:r>
          </a:p>
          <a:p>
            <a:pPr>
              <a:defRPr sz="1200">
                <a:latin typeface="Trebuchet MS"/>
                <a:ea typeface="Trebuchet MS"/>
                <a:cs typeface="Trebuchet MS"/>
                <a:sym typeface="Trebuchet MS"/>
              </a:defRPr>
            </a:pPr>
            <a:r>
              <a:t>race.tennessee.edu/utk_harlan/?utm_source=trace.tennessee.edu%2Futk_harlan%2F18&amp;utm_medium=PDF&amp;utm_campaign=PDFCoverPages</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http://trace.tennessee.edu/cgi/viewcontent.cgi?article=1017&amp;context=utk_harlan</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p>
          <a:p>
            <a:pPr>
              <a:defRPr sz="1200" u="sng">
                <a:solidFill>
                  <a:srgbClr val="0432FF"/>
                </a:solidFill>
                <a:uFill>
                  <a:solidFill>
                    <a:srgbClr val="0432FF"/>
                  </a:solidFill>
                </a:uFill>
                <a:latin typeface="Trebuchet MS"/>
                <a:ea typeface="Trebuchet MS"/>
                <a:cs typeface="Trebuchet MS"/>
                <a:sym typeface="Trebuchet MS"/>
              </a:defRPr>
            </a:pPr>
            <a:r>
              <a:rPr>
                <a:hlinkClick r:id="rId3" invalidUrl="" action="" tgtFrame="" tooltip="" history="1" highlightClick="0" endSnd="0"/>
              </a:rPr>
              <a:t>http://trace.tennesssee.edu/cgi/view?article=1004&amp;content=utk_harlan</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Harlan D. Mills (May 14, 1919 – January 8, 1996) was Professor of Computer Science at the Florida Institute of Technology and founder of Software Engineering Technology, Inc. of Vero Beach, Florida (since acquired by Q-Labs). Mills' contributions to software engineering have had a profound and enduring effect on education and industrial practice. Since earning his Ph.D. in Mathematics at Iowa State University in 1952, Mills led a distinguished career.</a:t>
            </a:r>
          </a:p>
          <a:p>
            <a:pPr>
              <a:defRPr sz="1200">
                <a:latin typeface="Trebuchet MS"/>
                <a:ea typeface="Trebuchet MS"/>
                <a:cs typeface="Trebuchet MS"/>
                <a:sym typeface="Trebuchet MS"/>
              </a:defRPr>
            </a:pPr>
            <a:r>
              <a:t>As an IBM research fellow, Mills adapted existing ideas from engineering and computer science to software development. These included automata theory, the structured programming theory of Edsger Dijkstra, Robert W. Floyd, and others, and Markov chain-driven software testing. His Cleanroom software development process emphasized top-down design and formal specification. Mills contributed his ideas to the profession in six books and over fifty refereed articles in technical journals.</a:t>
            </a:r>
          </a:p>
          <a:p>
            <a:pPr>
              <a:defRPr sz="1200">
                <a:latin typeface="Trebuchet MS"/>
                <a:ea typeface="Trebuchet MS"/>
                <a:cs typeface="Trebuchet MS"/>
                <a:sym typeface="Trebuchet MS"/>
              </a:defRPr>
            </a:pPr>
            <a:r>
              <a:t>Dr. Mills was termed a "super-programmer", a term which would evolve to the concept in IBM of a "Chief Programmer."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1" name="Shape 871"/>
          <p:cNvSpPr/>
          <p:nvPr>
            <p:ph type="sldImg"/>
          </p:nvPr>
        </p:nvSpPr>
        <p:spPr>
          <a:prstGeom prst="rect">
            <a:avLst/>
          </a:prstGeom>
        </p:spPr>
        <p:txBody>
          <a:bodyPr/>
          <a:lstStyle/>
          <a:p>
            <a:pPr/>
          </a:p>
        </p:txBody>
      </p:sp>
      <p:sp>
        <p:nvSpPr>
          <p:cNvPr id="872" name="Shape 872"/>
          <p:cNvSpPr/>
          <p:nvPr>
            <p:ph type="body" sz="quarter" idx="1"/>
          </p:nvPr>
        </p:nvSpPr>
        <p:spPr>
          <a:prstGeom prst="rect">
            <a:avLst/>
          </a:prstGeom>
        </p:spPr>
        <p:txBody>
          <a:bodyPr/>
          <a:lstStyle/>
          <a:p>
            <a:pPr>
              <a:defRPr sz="1200">
                <a:latin typeface="Trebuchet MS"/>
                <a:ea typeface="Trebuchet MS"/>
                <a:cs typeface="Trebuchet MS"/>
                <a:sym typeface="Trebuchet MS"/>
              </a:defRPr>
            </a:pPr>
            <a:r>
              <a:t>A time or cost estimate, once it becomes a deadline or a budget respectively, is a ‘limited resource’. One of the smartest ways to deal with limited resources is intelligent prioritization (Gilb and Maier 2005). Instead of implementing all your designs in a ‘big bang’ manner, and hoping to meet all the requirements and resource (time and cost) estimates, we suggest you deliver the project </a:t>
            </a:r>
            <a:r>
              <a:rPr u="sng"/>
              <a:t>value</a:t>
            </a:r>
            <a:r>
              <a:t> </a:t>
            </a:r>
            <a:r>
              <a:rPr i="1"/>
              <a:t>a little bit at a time</a:t>
            </a:r>
            <a:r>
              <a:t>, and see how each of the designs actually works, and what they each actually cost. ‘</a:t>
            </a:r>
            <a:r>
              <a:rPr i="1"/>
              <a:t>A little bit</a:t>
            </a:r>
            <a:r>
              <a:t> at a time’ should be interpreted as delivering evolutionary steps of approximately 2% of the overall project timescales (say weekly, fortnightly or monthly cycles), and hopefully about 2% of the project financial budget.</a:t>
            </a:r>
          </a:p>
          <a:p>
            <a:pPr>
              <a:defRPr sz="1200">
                <a:latin typeface="Trebuchet MS"/>
                <a:ea typeface="Trebuchet MS"/>
                <a:cs typeface="Trebuchet MS"/>
                <a:sym typeface="Trebuchet MS"/>
              </a:defRPr>
            </a:pPr>
            <a:r>
              <a:t>Planguage’s impact estimation (IE) method (Gilb 1988; Gilb 2005) is helpful in identifying the designs that give the estimated best stakeholder value for their costs. We implement designs incrementally so that we can get acceptable feedback on costs, and value delivery (in terms of meeting requirements). With a bit of luck, stakeholders then receive interesting value very early, and what works and what doesn’t is learned in practice. If a deadline is hit, or if the budget runs out (possibly because of a deadline being moved up earlier or a budget cut!), then at least there is still a complete live real system with delivered high-value. In such situations, the whole concept of the project-level estimates, the deadlines and the budgets is not so important any more.</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Nobody does it better! Harlan Mills told me that they had to solve the persistent problem of cost overruns, in relation to the contracted estimates, because the government was getting smarter, and using fixed-price contracts (as opposed to cost </a:t>
            </a:r>
            <a:r>
              <a:rPr i="1"/>
              <a:t>plus</a:t>
            </a:r>
            <a:r>
              <a:t>). If the project ran over, IBM lost its own profit. If IBM did not find a better way, they could just as well leave the business (Personal Communication).</a:t>
            </a:r>
          </a:p>
          <a:p>
            <a:pPr>
              <a:defRPr sz="1200">
                <a:latin typeface="Trebuchet MS"/>
                <a:ea typeface="Trebuchet MS"/>
                <a:cs typeface="Trebuchet MS"/>
                <a:sym typeface="Trebuchet MS"/>
              </a:defRPr>
            </a:pPr>
            <a:r>
              <a:t>Notice the “45 deliveries” Mills cites. That means 2% delivery cycles. IBM was using intelligent feedback and learning. They actually had very sophisticated estimation technology based on a thorough collection of experiences (Walston and Felix 1977). But this did not give them the accuracy they needed to avoid losing money. Lets us say they had a 40% profit margin, and they could be wrong by 40% to 200% (The NASA range, see earlier Figure 3). They would still lose money on most contracts. So, they had to compensate for their estimation inaccuracy by incremental feedback, and necessary change, to come in ‘on time and under budget every time’. Mills’ colleague, Quinnan describes their process of intelligent dynamic prioritization in detail in (Mills 1980 in IBM SJ 4-1980).</a:t>
            </a:r>
          </a:p>
          <a:p>
            <a:pPr>
              <a:defRPr sz="1200">
                <a:latin typeface="Trebuchet MS"/>
                <a:ea typeface="Trebuchet MS"/>
                <a:cs typeface="Trebuchet MS"/>
                <a:sym typeface="Trebuchet MS"/>
              </a:defRPr>
            </a:pPr>
            <a:r>
              <a:t>A thorough explanation of systems development processes helping achieve intelligent prioritization is found in (Gilb 2005). See also Figure 9. Nothing less will suffice for large and complex systems (that is, for project involving hundreds of staff, years of effort, and sometimes $100 million or more in cost). For </a:t>
            </a:r>
            <a:r>
              <a:rPr i="1"/>
              <a:t>smaller</a:t>
            </a:r>
            <a:r>
              <a:t> systems (small teams over a few months), several organizations have made good simple practical adaptations (Upadhyayula 2001 (Study of Evo at HP in 1990s); Johansen and Gilb 2005) of the essential ‘Evo’ development process ideas (Evo itself predating later ‘Agile’ methods)[Denning 2010, p.129] &amp; [Gilb 2010c].</a:t>
            </a:r>
          </a:p>
          <a:p>
            <a:pPr>
              <a:defRPr sz="1200">
                <a:latin typeface="Trebuchet MS"/>
                <a:ea typeface="Trebuchet MS"/>
                <a:cs typeface="Trebuchet MS"/>
                <a:sym typeface="Trebuchet MS"/>
              </a:defRPr>
            </a:pPr>
            <a:r>
              <a:t>The agile community has adopted small iterative cycles (Gilb 2010c), but they have failed to adopt the notion of </a:t>
            </a:r>
            <a:r>
              <a:rPr i="1"/>
              <a:t>measurement of value and quality</a:t>
            </a:r>
            <a:r>
              <a:t> – which is essential for larger projects, and some smaller ones. Without explicit absolute quality requirement and design impact metrics, the value prioritization is ambiguous and too subjective (Gilb 2010c; Gilb and Brodie 2010).</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2" name="Shape 882"/>
          <p:cNvSpPr/>
          <p:nvPr>
            <p:ph type="sldImg"/>
          </p:nvPr>
        </p:nvSpPr>
        <p:spPr>
          <a:prstGeom prst="rect">
            <a:avLst/>
          </a:prstGeom>
        </p:spPr>
        <p:txBody>
          <a:bodyPr/>
          <a:lstStyle/>
          <a:p>
            <a:pPr/>
          </a:p>
        </p:txBody>
      </p:sp>
      <p:sp>
        <p:nvSpPr>
          <p:cNvPr id="883" name="Shape 883"/>
          <p:cNvSpPr/>
          <p:nvPr>
            <p:ph type="body" sz="quarter" idx="1"/>
          </p:nvPr>
        </p:nvSpPr>
        <p:spPr>
          <a:prstGeom prst="rect">
            <a:avLst/>
          </a:prstGeom>
        </p:spPr>
        <p:txBody>
          <a:bodyPr/>
          <a:lstStyle/>
          <a:p>
            <a:pPr>
              <a:defRPr sz="1200">
                <a:latin typeface="Trebuchet MS"/>
                <a:ea typeface="Trebuchet MS"/>
                <a:cs typeface="Trebuchet MS"/>
                <a:sym typeface="Trebuchet MS"/>
              </a:defRPr>
            </a:pPr>
            <a:r>
              <a:t>A time or cost estimate, once it becomes a deadline or a budget respectively, is a ‘limited resource’. One of the smartest ways to deal with limited resources is intelligent prioritization (Gilb and Maier 2005). Instead of implementing all your designs in a ‘big bang’ manner, and hoping to meet all the requirements and resource (time and cost) estimates, we suggest you deliver the project </a:t>
            </a:r>
            <a:r>
              <a:rPr u="sng"/>
              <a:t>value</a:t>
            </a:r>
            <a:r>
              <a:t> </a:t>
            </a:r>
            <a:r>
              <a:rPr i="1"/>
              <a:t>a little bit at a time</a:t>
            </a:r>
            <a:r>
              <a:t>, and see how each of the designs actually works, and what they each actually cost. ‘</a:t>
            </a:r>
            <a:r>
              <a:rPr i="1"/>
              <a:t>A little bit</a:t>
            </a:r>
            <a:r>
              <a:t> at a time’ should be interpreted as delivering evolutionary steps of approximately 2% of the overall project timescales (say weekly, fortnightly or monthly cycles), and hopefully about 2% of the project financial budget.</a:t>
            </a:r>
          </a:p>
          <a:p>
            <a:pPr>
              <a:defRPr sz="1200">
                <a:latin typeface="Trebuchet MS"/>
                <a:ea typeface="Trebuchet MS"/>
                <a:cs typeface="Trebuchet MS"/>
                <a:sym typeface="Trebuchet MS"/>
              </a:defRPr>
            </a:pPr>
            <a:r>
              <a:t>Planguage’s impact estimation (IE) method (Gilb 1988; Gilb 2005) is helpful in identifying the designs that give the estimated best stakeholder value for their costs. We implement designs incrementally so that we can get acceptable feedback on costs, and value delivery (in terms of meeting requirements). With a bit of luck, stakeholders then receive interesting value very early, and what works and what doesn’t is learned in practice. If a deadline is hit, or if the budget runs out (possibly because of a deadline being moved up earlier or a budget cut!), then at least there is still a complete live real system with delivered high-value. In such situations, the whole concept of the project-level estimates, the deadlines and the budgets is not so important any more.</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Nobody does it better! Harlan Mills told me that they had to solve the persistent problem of cost overruns, in relation to the contracted estimates, because the government was getting smarter, and using fixed-price contracts (as opposed to cost </a:t>
            </a:r>
            <a:r>
              <a:rPr i="1"/>
              <a:t>plus</a:t>
            </a:r>
            <a:r>
              <a:t>). If the project ran over, IBM lost its own profit. If IBM did not find a better way, they could just as well leave the business (Personal Communication).</a:t>
            </a:r>
          </a:p>
          <a:p>
            <a:pPr>
              <a:defRPr sz="1200">
                <a:latin typeface="Trebuchet MS"/>
                <a:ea typeface="Trebuchet MS"/>
                <a:cs typeface="Trebuchet MS"/>
                <a:sym typeface="Trebuchet MS"/>
              </a:defRPr>
            </a:pPr>
            <a:r>
              <a:t>Notice the “45 deliveries” Mills cites. That means 2% delivery cycles. IBM was using intelligent feedback and learning. They actually had very sophisticated estimation technology based on a thorough collection of experiences (Walston and Felix 1977). But this did not give them the accuracy they needed to avoid losing money. Lets us say they had a 40% profit margin, and they could be wrong by 40% to 200% (The NASA range, see earlier Figure 3). They would still lose money on most contracts. So, they had to compensate for their estimation inaccuracy by incremental feedback, and necessary change, to come in ‘on time and under budget every time’. Mills’ colleague, Quinnan describes their process of intelligent dynamic prioritization in detail in (Mills 1980 in IBM SJ 4-1980).</a:t>
            </a:r>
          </a:p>
          <a:p>
            <a:pPr>
              <a:defRPr sz="1200">
                <a:latin typeface="Trebuchet MS"/>
                <a:ea typeface="Trebuchet MS"/>
                <a:cs typeface="Trebuchet MS"/>
                <a:sym typeface="Trebuchet MS"/>
              </a:defRPr>
            </a:pPr>
            <a:r>
              <a:t>A thorough explanation of systems development processes helping achieve intelligent prioritization is found in (Gilb 2005). See also Figure 9. Nothing less will suffice for large and complex systems (that is, for project involving hundreds of staff, years of effort, and sometimes $100 million or more in cost). For </a:t>
            </a:r>
            <a:r>
              <a:rPr i="1"/>
              <a:t>smaller</a:t>
            </a:r>
            <a:r>
              <a:t> systems (small teams over a few months), several organizations have made good simple practical adaptations (Upadhyayula 2001 (Study of Evo at HP in 1990s); Johansen and Gilb 2005) of the essential ‘Evo’ development process ideas (Evo itself predating later ‘Agile’ methods)[Denning 2010, p.129] &amp; [Gilb 2010c].</a:t>
            </a:r>
          </a:p>
          <a:p>
            <a:pPr>
              <a:defRPr sz="1200">
                <a:latin typeface="Trebuchet MS"/>
                <a:ea typeface="Trebuchet MS"/>
                <a:cs typeface="Trebuchet MS"/>
                <a:sym typeface="Trebuchet MS"/>
              </a:defRPr>
            </a:pPr>
            <a:r>
              <a:t>The agile community has adopted small iterative cycles (Gilb 2010c), but they have failed to adopt the notion of </a:t>
            </a:r>
            <a:r>
              <a:rPr i="1"/>
              <a:t>measurement of value and quality</a:t>
            </a:r>
            <a:r>
              <a:t> – which is essential for larger projects, and some smaller ones. Without explicit absolute quality requirement and design impact metrics, the value prioritization is ambiguous and too subjective (Gilb 2010c; Gilb and Brodie 2010).</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0" name="Shape 890"/>
          <p:cNvSpPr/>
          <p:nvPr>
            <p:ph type="sldImg"/>
          </p:nvPr>
        </p:nvSpPr>
        <p:spPr>
          <a:prstGeom prst="rect">
            <a:avLst/>
          </a:prstGeom>
        </p:spPr>
        <p:txBody>
          <a:bodyPr/>
          <a:lstStyle/>
          <a:p>
            <a:pPr/>
          </a:p>
        </p:txBody>
      </p:sp>
      <p:sp>
        <p:nvSpPr>
          <p:cNvPr id="891" name="Shape 891"/>
          <p:cNvSpPr/>
          <p:nvPr>
            <p:ph type="body" sz="quarter" idx="1"/>
          </p:nvPr>
        </p:nvSpPr>
        <p:spPr>
          <a:prstGeom prst="rect">
            <a:avLst/>
          </a:prstGeom>
        </p:spPr>
        <p:txBody>
          <a:bodyPr/>
          <a:lstStyle/>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in   IBM sj 4 80 p.420</a:t>
            </a:r>
          </a:p>
          <a:p>
            <a:pPr>
              <a:defRPr sz="1200">
                <a:latin typeface="Trebuchet MS"/>
                <a:ea typeface="Trebuchet MS"/>
                <a:cs typeface="Trebuchet MS"/>
                <a:sym typeface="Trebuchet MS"/>
              </a:defRPr>
            </a:pPr>
            <a:r>
              <a:t>In</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Mills, H. 1980. The management of software engineering: part 1: principles of software engineering. IBM Systems Journal 19, issue 4 (Dec.):414-420.</a:t>
            </a:r>
          </a:p>
          <a:p>
            <a:pPr>
              <a:defRPr sz="1200">
                <a:latin typeface="Trebuchet MS"/>
                <a:ea typeface="Trebuchet MS"/>
                <a:cs typeface="Trebuchet MS"/>
                <a:sym typeface="Trebuchet MS"/>
              </a:defRPr>
            </a:pPr>
            <a:r>
              <a:t>Direct Copy</a:t>
            </a:r>
          </a:p>
          <a:p>
            <a:pPr>
              <a:defRPr sz="1200">
                <a:latin typeface="Trebuchet MS"/>
                <a:ea typeface="Trebuchet MS"/>
                <a:cs typeface="Trebuchet MS"/>
                <a:sym typeface="Trebuchet MS"/>
              </a:defRPr>
            </a:pPr>
            <a:r>
              <a:t>http://trace.tennessee.edu/cgi/viewcontent.cgi?article=1004&amp;context=utk_harlan</a:t>
            </a:r>
          </a:p>
          <a:p>
            <a:pPr>
              <a:defRPr sz="1200">
                <a:latin typeface="Trebuchet MS"/>
                <a:ea typeface="Trebuchet MS"/>
                <a:cs typeface="Trebuchet MS"/>
                <a:sym typeface="Trebuchet MS"/>
              </a:defRPr>
            </a:pPr>
            <a:r>
              <a:t>Library header </a:t>
            </a:r>
          </a:p>
          <a:p>
            <a:pPr>
              <a:defRPr sz="1200">
                <a:latin typeface="Trebuchet MS"/>
                <a:ea typeface="Trebuchet MS"/>
                <a:cs typeface="Trebuchet MS"/>
                <a:sym typeface="Trebuchet MS"/>
              </a:defRPr>
            </a:pPr>
            <a:r>
              <a:t>http://trace.tennessee.edu/utk_harlan/5/</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8" name="Shape 898"/>
          <p:cNvSpPr/>
          <p:nvPr>
            <p:ph type="sldImg"/>
          </p:nvPr>
        </p:nvSpPr>
        <p:spPr>
          <a:prstGeom prst="rect">
            <a:avLst/>
          </a:prstGeom>
        </p:spPr>
        <p:txBody>
          <a:bodyPr/>
          <a:lstStyle/>
          <a:p>
            <a:pPr/>
          </a:p>
        </p:txBody>
      </p:sp>
      <p:sp>
        <p:nvSpPr>
          <p:cNvPr id="899" name="Shape 899"/>
          <p:cNvSpPr/>
          <p:nvPr>
            <p:ph type="body" sz="quarter" idx="1"/>
          </p:nvPr>
        </p:nvSpPr>
        <p:spPr>
          <a:prstGeom prst="rect">
            <a:avLst/>
          </a:prstGeom>
        </p:spPr>
        <p:txBody>
          <a:bodyPr/>
          <a:lstStyle/>
          <a:p>
            <a:pPr>
              <a:defRPr sz="1200">
                <a:latin typeface="Trebuchet MS"/>
                <a:ea typeface="Trebuchet MS"/>
                <a:cs typeface="Trebuchet MS"/>
                <a:sym typeface="Trebuchet MS"/>
              </a:defRPr>
            </a:pPr>
            <a:r>
              <a:t>Slide developed Oct 6 2013 tsg for London Software Architecture Conference Talk 9 Oct 2013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15.1.18 Quinnan</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Source: Robert E. Quinnan, 'Software Engineering Management Practices', IBM Systems Journal, Vol. 19, No. 4, 1980, pp. 466~77</a:t>
            </a:r>
          </a:p>
          <a:p>
            <a:pPr>
              <a:defRPr sz="12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432FF"/>
                </a:solidFill>
                <a:uFill>
                  <a:solidFill>
                    <a:srgbClr val="0432FF"/>
                  </a:solidFill>
                </a:uFill>
                <a:hlinkClick r:id="rId3" invalidUrl="" action="" tgtFrame="" tooltip="" history="1" highlightClick="0" endSnd="0"/>
              </a:rPr>
              <a:t>IBM Systems Journal 19(4): 466-477 (1980)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Quinnan describes the process control loop used by IBM FSD to ensure that cost targets are met.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'Design is an iterative process in which each design level is a refinement of the previous level.'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'When the development and test of an increment are complete, an estimate to complete the remaining increments is computed.'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This article is far richer than our few selected quotations can show, with regard to concepts of cost estimation and control.</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http://slideplayer.com/slide/6301596/21/images/12/What+is+Six+Sigma…as+a+Goal.jpg</a:t>
            </a:r>
          </a:p>
          <a:p>
            <a:pPr/>
          </a:p>
          <a:p>
            <a:pPr/>
            <a:r>
              <a:t>5 Feb 2018 tsg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7" name="Shape 907"/>
          <p:cNvSpPr/>
          <p:nvPr>
            <p:ph type="sldImg"/>
          </p:nvPr>
        </p:nvSpPr>
        <p:spPr>
          <a:prstGeom prst="rect">
            <a:avLst/>
          </a:prstGeom>
        </p:spPr>
        <p:txBody>
          <a:bodyPr/>
          <a:lstStyle/>
          <a:p>
            <a:pPr/>
          </a:p>
        </p:txBody>
      </p:sp>
      <p:sp>
        <p:nvSpPr>
          <p:cNvPr id="908" name="Shape 908"/>
          <p:cNvSpPr/>
          <p:nvPr>
            <p:ph type="body" sz="quarter" idx="1"/>
          </p:nvPr>
        </p:nvSpPr>
        <p:spPr>
          <a:prstGeom prst="rect">
            <a:avLst/>
          </a:prstGeom>
        </p:spPr>
        <p:txBody>
          <a:bodyPr/>
          <a:lstStyle/>
          <a:p>
            <a:pPr>
              <a:defRPr sz="1200">
                <a:latin typeface="Trebuchet MS"/>
                <a:ea typeface="Trebuchet MS"/>
                <a:cs typeface="Trebuchet MS"/>
                <a:sym typeface="Trebuchet MS"/>
              </a:defRPr>
            </a:pPr>
            <a:r>
              <a:t>Slide developed Oct 6 2013 tsg for London Software Architecture Conference Talk 9 Oct 2013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15.1.18 Quinnan</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Source: Robert E. Quinnan, 'Software Engineering Management Practices', IBM Systems Journal, Vol. 19, No. 4, 1980, pp. 466~77</a:t>
            </a:r>
          </a:p>
          <a:p>
            <a:pPr>
              <a:defRPr sz="12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432FF"/>
                </a:solidFill>
                <a:uFill>
                  <a:solidFill>
                    <a:srgbClr val="0432FF"/>
                  </a:solidFill>
                </a:uFill>
                <a:hlinkClick r:id="rId3" invalidUrl="" action="" tgtFrame="" tooltip="" history="1" highlightClick="0" endSnd="0"/>
              </a:rPr>
              <a:t>IBM Systems Journal 19(4): 466-477 (1980)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Quinnan describes the process control loop used by IBM FSD to ensure that cost targets are met.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'Design is an iterative process in which each design level is a refinement of the previous level.'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'When the development and test of an increment are complete, an estimate to complete the remaining increments is computed.'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This article is far richer than our few selected quotations can show, with regard to concepts of cost estimation and control.</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6" name="Shape 916"/>
          <p:cNvSpPr/>
          <p:nvPr>
            <p:ph type="sldImg"/>
          </p:nvPr>
        </p:nvSpPr>
        <p:spPr>
          <a:prstGeom prst="rect">
            <a:avLst/>
          </a:prstGeom>
        </p:spPr>
        <p:txBody>
          <a:bodyPr/>
          <a:lstStyle/>
          <a:p>
            <a:pPr/>
          </a:p>
        </p:txBody>
      </p:sp>
      <p:sp>
        <p:nvSpPr>
          <p:cNvPr id="917" name="Shape 917"/>
          <p:cNvSpPr/>
          <p:nvPr>
            <p:ph type="body" sz="quarter" idx="1"/>
          </p:nvPr>
        </p:nvSpPr>
        <p:spPr>
          <a:prstGeom prst="rect">
            <a:avLst/>
          </a:prstGeom>
        </p:spPr>
        <p:txBody>
          <a:bodyPr/>
          <a:lstStyle/>
          <a:p>
            <a:pPr>
              <a:defRPr sz="1200">
                <a:latin typeface="Trebuchet MS"/>
                <a:ea typeface="Trebuchet MS"/>
                <a:cs typeface="Trebuchet MS"/>
                <a:sym typeface="Trebuchet MS"/>
              </a:defRPr>
            </a:pPr>
            <a:r>
              <a:t>Slide developed Oct 6 2013 tsg for London Software Architecture Conference Talk 9 Oct 2013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15.1.18 Quinnan</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Source: Robert E. Quinnan, 'Software Engineering Management Practices', IBM Systems Journal, Vol. 19, No. 4, 1980, pp. 466~77</a:t>
            </a:r>
          </a:p>
          <a:p>
            <a:pPr>
              <a:defRPr sz="12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432FF"/>
                </a:solidFill>
                <a:uFill>
                  <a:solidFill>
                    <a:srgbClr val="0432FF"/>
                  </a:solidFill>
                </a:uFill>
                <a:hlinkClick r:id="rId3" invalidUrl="" action="" tgtFrame="" tooltip="" history="1" highlightClick="0" endSnd="0"/>
              </a:rPr>
              <a:t>IBM Systems Journal 19(4): 466-477 (1980)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Quinnan describes the process control loop used by IBM FSD to ensure that cost targets are met.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'Design is an iterative process in which each design level is a refinement of the previous level.'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'When the development and test of an increment are complete, an estimate to complete the remaining increments is computed.'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This article is far richer than our few selected quotations can show, with regard to concepts of cost estimation and control.</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5" name="Shape 925"/>
          <p:cNvSpPr/>
          <p:nvPr>
            <p:ph type="sldImg"/>
          </p:nvPr>
        </p:nvSpPr>
        <p:spPr>
          <a:prstGeom prst="rect">
            <a:avLst/>
          </a:prstGeom>
        </p:spPr>
        <p:txBody>
          <a:bodyPr/>
          <a:lstStyle/>
          <a:p>
            <a:pPr/>
          </a:p>
        </p:txBody>
      </p:sp>
      <p:sp>
        <p:nvSpPr>
          <p:cNvPr id="926" name="Shape 926"/>
          <p:cNvSpPr/>
          <p:nvPr>
            <p:ph type="body" sz="quarter" idx="1"/>
          </p:nvPr>
        </p:nvSpPr>
        <p:spPr>
          <a:prstGeom prst="rect">
            <a:avLst/>
          </a:prstGeom>
        </p:spPr>
        <p:txBody>
          <a:bodyPr/>
          <a:lstStyle/>
          <a:p>
            <a:pPr>
              <a:defRPr sz="1200">
                <a:latin typeface="Trebuchet MS"/>
                <a:ea typeface="Trebuchet MS"/>
                <a:cs typeface="Trebuchet MS"/>
                <a:sym typeface="Trebuchet MS"/>
              </a:defRPr>
            </a:pPr>
            <a:r>
              <a:t>Slide developed Oct 6 2013 tsg for London Software Architecture Conference Talk 9 Oct 2013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15.1.18 Quinnan</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Source: Robert E. Quinnan, 'Software Engineering Management Practices', IBM Systems Journal, Vol. 19, No. 4, 1980, pp. 466~77</a:t>
            </a:r>
          </a:p>
          <a:p>
            <a:pPr>
              <a:defRPr sz="12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432FF"/>
                </a:solidFill>
                <a:uFill>
                  <a:solidFill>
                    <a:srgbClr val="0432FF"/>
                  </a:solidFill>
                </a:uFill>
                <a:hlinkClick r:id="rId3" invalidUrl="" action="" tgtFrame="" tooltip="" history="1" highlightClick="0" endSnd="0"/>
              </a:rPr>
              <a:t>IBM Systems Journal 19(4): 466-477 (1980)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Quinnan describes the process control loop used by IBM FSD to ensure that cost targets are met.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'Design is an iterative process in which each design level is a refinement of the previous level.'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'When the development and test of an increment are complete, an estimate to complete the remaining increments is computed.'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This article is far richer than our few selected quotations can show, with regard to concepts of cost estimation and control.</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4" name="Shape 934"/>
          <p:cNvSpPr/>
          <p:nvPr>
            <p:ph type="sldImg"/>
          </p:nvPr>
        </p:nvSpPr>
        <p:spPr>
          <a:prstGeom prst="rect">
            <a:avLst/>
          </a:prstGeom>
        </p:spPr>
        <p:txBody>
          <a:bodyPr/>
          <a:lstStyle/>
          <a:p>
            <a:pPr/>
          </a:p>
        </p:txBody>
      </p:sp>
      <p:sp>
        <p:nvSpPr>
          <p:cNvPr id="935" name="Shape 935"/>
          <p:cNvSpPr/>
          <p:nvPr>
            <p:ph type="body" sz="quarter" idx="1"/>
          </p:nvPr>
        </p:nvSpPr>
        <p:spPr>
          <a:prstGeom prst="rect">
            <a:avLst/>
          </a:prstGeom>
        </p:spPr>
        <p:txBody>
          <a:bodyPr/>
          <a:lstStyle/>
          <a:p>
            <a:pPr>
              <a:defRPr sz="1200">
                <a:latin typeface="Trebuchet MS"/>
                <a:ea typeface="Trebuchet MS"/>
                <a:cs typeface="Trebuchet MS"/>
                <a:sym typeface="Trebuchet MS"/>
              </a:defRPr>
            </a:pPr>
            <a:r>
              <a:t>Slide developed Oct 6 2013 tsg for London Software Architecture Conference Talk 9 Oct 2013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15.1.18 Quinnan</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Source: Robert E. Quinnan, 'Software Engineering Management Practices', IBM Systems Journal, Vol. 19, No. 4, 1980, pp. 466~77</a:t>
            </a:r>
          </a:p>
          <a:p>
            <a:pPr>
              <a:defRPr sz="12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432FF"/>
                </a:solidFill>
                <a:uFill>
                  <a:solidFill>
                    <a:srgbClr val="0432FF"/>
                  </a:solidFill>
                </a:uFill>
                <a:hlinkClick r:id="rId3" invalidUrl="" action="" tgtFrame="" tooltip="" history="1" highlightClick="0" endSnd="0"/>
              </a:rPr>
              <a:t>IBM Systems Journal 19(4): 466-477 (1980)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Quinnan describes the process control loop used by IBM FSD to ensure that cost targets are met.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'Design is an iterative process in which each design level is a refinement of the previous level.'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'When the development and test of an increment are complete, an estimate to complete the remaining increments is computed.'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This article is far richer than our few selected quotations can show, with regard to concepts of cost estimation and control.</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3" name="Shape 943"/>
          <p:cNvSpPr/>
          <p:nvPr>
            <p:ph type="sldImg"/>
          </p:nvPr>
        </p:nvSpPr>
        <p:spPr>
          <a:prstGeom prst="rect">
            <a:avLst/>
          </a:prstGeom>
        </p:spPr>
        <p:txBody>
          <a:bodyPr/>
          <a:lstStyle/>
          <a:p>
            <a:pPr/>
          </a:p>
        </p:txBody>
      </p:sp>
      <p:sp>
        <p:nvSpPr>
          <p:cNvPr id="944" name="Shape 944"/>
          <p:cNvSpPr/>
          <p:nvPr>
            <p:ph type="body" sz="quarter" idx="1"/>
          </p:nvPr>
        </p:nvSpPr>
        <p:spPr>
          <a:prstGeom prst="rect">
            <a:avLst/>
          </a:prstGeom>
        </p:spPr>
        <p:txBody>
          <a:bodyPr/>
          <a:lstStyle/>
          <a:p>
            <a:pPr>
              <a:defRPr sz="1200">
                <a:latin typeface="Trebuchet MS"/>
                <a:ea typeface="Trebuchet MS"/>
                <a:cs typeface="Trebuchet MS"/>
                <a:sym typeface="Trebuchet MS"/>
              </a:defRPr>
            </a:pPr>
            <a:r>
              <a:t>Slide developed Oct 6 2013 tsg for London Software Architecture Conference Talk 9 Oct 2013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15.1.18 Quinnan</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Source: Robert E. Quinnan, 'Software Engineering Management Practices', IBM Systems Journal, Vol. 19, No. 4, 1980, pp. 466~77</a:t>
            </a:r>
          </a:p>
          <a:p>
            <a:pPr>
              <a:defRPr sz="12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432FF"/>
                </a:solidFill>
                <a:uFill>
                  <a:solidFill>
                    <a:srgbClr val="0432FF"/>
                  </a:solidFill>
                </a:uFill>
                <a:hlinkClick r:id="rId3" invalidUrl="" action="" tgtFrame="" tooltip="" history="1" highlightClick="0" endSnd="0"/>
              </a:rPr>
              <a:t>IBM Systems Journal 19(4): 466-477 (1980)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Quinnan describes the process control loop used by IBM FSD to ensure that cost targets are met.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'Design is an iterative process in which each design level is a refinement of the previous level.'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'When the development and test of an increment are complete, an estimate to complete the remaining increments is computed.'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This article is far richer than our few selected quotations can show, with regard to concepts of cost estimation and control.</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7" name="Shape 957"/>
          <p:cNvSpPr/>
          <p:nvPr>
            <p:ph type="sldImg"/>
          </p:nvPr>
        </p:nvSpPr>
        <p:spPr>
          <a:prstGeom prst="rect">
            <a:avLst/>
          </a:prstGeom>
        </p:spPr>
        <p:txBody>
          <a:bodyPr/>
          <a:lstStyle/>
          <a:p>
            <a:pPr/>
          </a:p>
        </p:txBody>
      </p:sp>
      <p:sp>
        <p:nvSpPr>
          <p:cNvPr id="958" name="Shape 958"/>
          <p:cNvSpPr/>
          <p:nvPr>
            <p:ph type="body" sz="quarter" idx="1"/>
          </p:nvPr>
        </p:nvSpPr>
        <p:spPr>
          <a:prstGeom prst="rect">
            <a:avLst/>
          </a:prstGeom>
        </p:spPr>
        <p:txBody>
          <a:bodyPr/>
          <a:lstStyle/>
          <a:p>
            <a:pPr/>
            <a:r>
              <a:t>Diagram © kai@gilb.com 2017 &amp; earlier</a:t>
            </a:r>
          </a:p>
          <a:p>
            <a:pPr/>
          </a:p>
          <a:p>
            <a:pPr/>
            <a: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7" name="Shape 977"/>
          <p:cNvSpPr/>
          <p:nvPr>
            <p:ph type="sldImg"/>
          </p:nvPr>
        </p:nvSpPr>
        <p:spPr>
          <a:prstGeom prst="rect">
            <a:avLst/>
          </a:prstGeom>
        </p:spPr>
        <p:txBody>
          <a:bodyPr/>
          <a:lstStyle/>
          <a:p>
            <a:pPr/>
          </a:p>
        </p:txBody>
      </p:sp>
      <p:sp>
        <p:nvSpPr>
          <p:cNvPr id="978" name="Shape 978"/>
          <p:cNvSpPr/>
          <p:nvPr>
            <p:ph type="body" sz="quarter" idx="1"/>
          </p:nvPr>
        </p:nvSpPr>
        <p:spPr>
          <a:prstGeom prst="rect">
            <a:avLst/>
          </a:prstGeom>
        </p:spPr>
        <p:txBody>
          <a:bodyPr/>
          <a:lstStyle>
            <a:lvl1pPr defTabSz="914400">
              <a:spcBef>
                <a:spcPts val="400"/>
              </a:spcBef>
              <a:defRPr sz="1200">
                <a:latin typeface="Times"/>
                <a:ea typeface="Times"/>
                <a:cs typeface="Times"/>
                <a:sym typeface="Times"/>
              </a:defRPr>
            </a:lvl1pPr>
          </a:lstStyle>
          <a:p>
            <a:pPr/>
            <a:r>
              <a:t>http://www.articulate.com/rapid-elearning/wp-content/uploads/2008/11/here2there.gif</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3" name="Shape 993"/>
          <p:cNvSpPr/>
          <p:nvPr>
            <p:ph type="sldImg"/>
          </p:nvPr>
        </p:nvSpPr>
        <p:spPr>
          <a:prstGeom prst="rect">
            <a:avLst/>
          </a:prstGeom>
        </p:spPr>
        <p:txBody>
          <a:bodyPr/>
          <a:lstStyle/>
          <a:p>
            <a:pPr/>
          </a:p>
        </p:txBody>
      </p:sp>
      <p:sp>
        <p:nvSpPr>
          <p:cNvPr id="994" name="Shape 994"/>
          <p:cNvSpPr/>
          <p:nvPr>
            <p:ph type="body" sz="quarter" idx="1"/>
          </p:nvPr>
        </p:nvSpPr>
        <p:spPr>
          <a:prstGeom prst="rect">
            <a:avLst/>
          </a:prstGeom>
        </p:spPr>
        <p:txBody>
          <a:bodyPr/>
          <a:lstStyle>
            <a:lvl1pPr defTabSz="914400">
              <a:spcBef>
                <a:spcPts val="400"/>
              </a:spcBef>
              <a:defRPr sz="1200">
                <a:latin typeface="Times"/>
                <a:ea typeface="Times"/>
                <a:cs typeface="Times"/>
                <a:sym typeface="Times"/>
              </a:defRPr>
            </a:lvl1pPr>
          </a:lstStyle>
          <a:p>
            <a:pPr/>
            <a:r>
              <a:t>http://www.ealing-surveyor.co.uk/images/subsidence.jpg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1" name="Shape 1001"/>
          <p:cNvSpPr/>
          <p:nvPr>
            <p:ph type="sldImg"/>
          </p:nvPr>
        </p:nvSpPr>
        <p:spPr>
          <a:prstGeom prst="rect">
            <a:avLst/>
          </a:prstGeom>
        </p:spPr>
        <p:txBody>
          <a:bodyPr/>
          <a:lstStyle/>
          <a:p>
            <a:pPr/>
          </a:p>
        </p:txBody>
      </p:sp>
      <p:sp>
        <p:nvSpPr>
          <p:cNvPr id="1002" name="Shape 1002"/>
          <p:cNvSpPr/>
          <p:nvPr>
            <p:ph type="body" sz="quarter" idx="1"/>
          </p:nvPr>
        </p:nvSpPr>
        <p:spPr>
          <a:prstGeom prst="rect">
            <a:avLst/>
          </a:prstGeom>
        </p:spPr>
        <p:txBody>
          <a:bodyPr/>
          <a:lstStyle>
            <a:lvl1pPr defTabSz="914400">
              <a:spcBef>
                <a:spcPts val="400"/>
              </a:spcBef>
              <a:defRPr sz="1200">
                <a:latin typeface="Times"/>
                <a:ea typeface="Times"/>
                <a:cs typeface="Times"/>
                <a:sym typeface="Times"/>
              </a:defRPr>
            </a:lvl1pPr>
          </a:lstStyle>
          <a:p>
            <a:pPr/>
            <a:r>
              <a:t>http://www.umaine.edu/link/Images/chain.jpg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9" name="Shape 1019"/>
          <p:cNvSpPr/>
          <p:nvPr>
            <p:ph type="sldImg"/>
          </p:nvPr>
        </p:nvSpPr>
        <p:spPr>
          <a:prstGeom prst="rect">
            <a:avLst/>
          </a:prstGeom>
        </p:spPr>
        <p:txBody>
          <a:bodyPr/>
          <a:lstStyle/>
          <a:p>
            <a:pPr/>
          </a:p>
        </p:txBody>
      </p:sp>
      <p:sp>
        <p:nvSpPr>
          <p:cNvPr id="1020" name="Shape 1020"/>
          <p:cNvSpPr/>
          <p:nvPr>
            <p:ph type="body" sz="quarter" idx="1"/>
          </p:nvPr>
        </p:nvSpPr>
        <p:spPr>
          <a:prstGeom prst="rect">
            <a:avLst/>
          </a:prstGeom>
        </p:spPr>
        <p:txBody>
          <a:bodyPr/>
          <a:lstStyle>
            <a:lvl1pPr defTabSz="914400">
              <a:spcBef>
                <a:spcPts val="400"/>
              </a:spcBef>
              <a:defRPr sz="1200">
                <a:latin typeface="Times"/>
                <a:ea typeface="Times"/>
                <a:cs typeface="Times"/>
                <a:sym typeface="Times"/>
              </a:defRPr>
            </a:lvl1pPr>
          </a:lstStyle>
          <a:p>
            <a:pPr/>
            <a:r>
              <a:t>http://www.photographyblogcentral.com/wp-content/uploads/2009/07/Sandsont-brick-house.jpg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a:p>
        </p:txBody>
      </p:sp>
      <p:sp>
        <p:nvSpPr>
          <p:cNvPr id="354" name="Shape 354"/>
          <p:cNvSpPr/>
          <p:nvPr>
            <p:ph type="body" sz="quarter" idx="1"/>
          </p:nvPr>
        </p:nvSpPr>
        <p:spPr>
          <a:prstGeom prst="rect">
            <a:avLst/>
          </a:prstGeom>
        </p:spPr>
        <p:txBody>
          <a:bodyPr/>
          <a:lstStyle/>
          <a:p>
            <a:pPr/>
            <a:r>
              <a:rPr u="sng">
                <a:hlinkClick r:id="rId3" invalidUrl="" action="" tgtFrame="" tooltip="" history="1" highlightClick="0" endSnd="0"/>
              </a:rPr>
              <a:t>https://www.openlearning.com/courses/thinklikeanengineer</a:t>
            </a:r>
          </a:p>
          <a:p>
            <a:pPr/>
          </a:p>
          <a:p>
            <a:pPr/>
            <a:r>
              <a:t>feb 5 2018 tsg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1" name="Shape 1031"/>
          <p:cNvSpPr/>
          <p:nvPr>
            <p:ph type="sldImg"/>
          </p:nvPr>
        </p:nvSpPr>
        <p:spPr>
          <a:prstGeom prst="rect">
            <a:avLst/>
          </a:prstGeom>
        </p:spPr>
        <p:txBody>
          <a:bodyPr/>
          <a:lstStyle/>
          <a:p>
            <a:pPr/>
          </a:p>
        </p:txBody>
      </p:sp>
      <p:sp>
        <p:nvSpPr>
          <p:cNvPr id="1032" name="Shape 1032"/>
          <p:cNvSpPr/>
          <p:nvPr>
            <p:ph type="body" sz="quarter" idx="1"/>
          </p:nvPr>
        </p:nvSpPr>
        <p:spPr>
          <a:prstGeom prst="rect">
            <a:avLst/>
          </a:prstGeom>
        </p:spPr>
        <p:txBody>
          <a:bodyPr/>
          <a:lstStyle/>
          <a:p>
            <a:pPr defTabSz="914400">
              <a:defRPr sz="1600">
                <a:latin typeface="Helvetica"/>
                <a:ea typeface="Helvetica"/>
                <a:cs typeface="Helvetica"/>
                <a:sym typeface="Helvetica"/>
              </a:defRPr>
            </a:pPr>
            <a:r>
              <a:t>These slides contributed as non confidential experience, by  Eric Simmons, hoofdwerk@gmail.com for my Construx Summit lecture 25 Oct 2011 Seattle</a:t>
            </a:r>
          </a:p>
          <a:p>
            <a:pPr defTabSz="914400">
              <a:defRPr sz="1600">
                <a:latin typeface="Helvetica"/>
                <a:ea typeface="Helvetica"/>
                <a:cs typeface="Helvetica"/>
                <a:sym typeface="Helvetica"/>
              </a:defRPr>
            </a:pPr>
          </a:p>
          <a:p>
            <a:pPr defTabSz="914400">
              <a:defRPr sz="1600">
                <a:latin typeface="Helvetica"/>
                <a:ea typeface="Helvetica"/>
                <a:cs typeface="Helvetica"/>
                <a:sym typeface="Helvetica"/>
              </a:defRPr>
            </a:pPr>
            <a:r>
              <a:t>This incident was from Summer 2011 (3 months earlier than Oct)</a:t>
            </a:r>
          </a:p>
          <a:p>
            <a:pPr defTabSz="914400">
              <a:defRPr sz="1600">
                <a:latin typeface="Helvetica"/>
                <a:ea typeface="Helvetica"/>
                <a:cs typeface="Helvetica"/>
                <a:sym typeface="Helvetica"/>
              </a:defRPr>
            </a:pPr>
          </a:p>
          <a:p>
            <a:pPr defTabSz="914400">
              <a:defRPr sz="1600">
                <a:latin typeface="Helvetica"/>
                <a:ea typeface="Helvetica"/>
                <a:cs typeface="Helvetica"/>
                <a:sym typeface="Helvetica"/>
              </a:defRPr>
            </a:pPr>
            <a:r>
              <a:t>see also Terzakis papers Rio 2013</a:t>
            </a:r>
          </a:p>
          <a:p>
            <a:pPr defTabSz="914400">
              <a:defRPr sz="1600">
                <a:latin typeface="Helvetica"/>
                <a:ea typeface="Helvetica"/>
                <a:cs typeface="Helvetica"/>
                <a:sym typeface="Helvetica"/>
              </a:defRPr>
            </a:pPr>
          </a:p>
          <a:p>
            <a:pPr defTabSz="914400">
              <a:defRPr sz="1600">
                <a:latin typeface="Helvetica"/>
                <a:ea typeface="Helvetica"/>
                <a:cs typeface="Helvetica"/>
                <a:sym typeface="Helvetica"/>
              </a:defRPr>
            </a:pPr>
          </a:p>
          <a:p>
            <a:pPr defTabSz="914400">
              <a:defRPr sz="1600">
                <a:latin typeface="Helvetica"/>
                <a:ea typeface="Helvetica"/>
                <a:cs typeface="Helvetica"/>
                <a:sym typeface="Helvetica"/>
              </a:defRPr>
            </a:pPr>
            <a:r>
              <a:t>J. Terzakis,</a:t>
            </a:r>
          </a:p>
          <a:p>
            <a:pPr defTabSz="914400">
              <a:defRPr sz="1600">
                <a:latin typeface="Helvetica"/>
                <a:ea typeface="Helvetica"/>
                <a:cs typeface="Helvetica"/>
                <a:sym typeface="Helvetica"/>
              </a:defRPr>
            </a:pPr>
            <a:r>
              <a:t> "The impact of requirements on software quality across three product generations," </a:t>
            </a:r>
          </a:p>
          <a:p>
            <a:pPr defTabSz="914400">
              <a:defRPr sz="1600">
                <a:latin typeface="Helvetica"/>
                <a:ea typeface="Helvetica"/>
                <a:cs typeface="Helvetica"/>
                <a:sym typeface="Helvetica"/>
              </a:defRPr>
            </a:pPr>
            <a:r>
              <a:t>2013 21st IEEE International Requirements Engineering Conference (RE), Rio de Janeiro, 2013, pp. 284-289. </a:t>
            </a:r>
          </a:p>
          <a:p>
            <a:pPr defTabSz="914400">
              <a:defRPr sz="1600">
                <a:latin typeface="Helvetica"/>
                <a:ea typeface="Helvetica"/>
                <a:cs typeface="Helvetica"/>
                <a:sym typeface="Helvetica"/>
              </a:defRPr>
            </a:pPr>
            <a:r>
              <a:t>https://www.thinkmind.org/download.php?articleid=iccgi_2013_3_10_10012</a:t>
            </a:r>
          </a:p>
          <a:p>
            <a:pPr defTabSz="914400">
              <a:defRPr sz="1600">
                <a:latin typeface="Helvetica"/>
                <a:ea typeface="Helvetica"/>
                <a:cs typeface="Helvetica"/>
                <a:sym typeface="Helvetica"/>
              </a:defRPr>
            </a:pPr>
          </a:p>
          <a:p>
            <a:pPr defTabSz="914400">
              <a:defRPr sz="1600">
                <a:latin typeface="Helvetica"/>
                <a:ea typeface="Helvetica"/>
                <a:cs typeface="Helvetica"/>
                <a:sym typeface="Helvetica"/>
              </a:defRPr>
            </a:pPr>
          </a:p>
          <a:p>
            <a:pPr defTabSz="914400">
              <a:defRPr sz="1600">
                <a:latin typeface="Helvetica"/>
                <a:ea typeface="Helvetica"/>
                <a:cs typeface="Helvetica"/>
                <a:sym typeface="Helvetica"/>
              </a:defRPr>
            </a:pPr>
          </a:p>
          <a:p>
            <a:pPr defTabSz="914400">
              <a:defRPr sz="1600">
                <a:latin typeface="Helvetica"/>
                <a:ea typeface="Helvetica"/>
                <a:cs typeface="Helvetica"/>
                <a:sym typeface="Helvetica"/>
              </a:defRPr>
            </a:pPr>
            <a:r>
              <a:t>This link gives Terzakis full Rio 2013 paper (Gilb annotated) and slides.</a:t>
            </a:r>
          </a:p>
          <a:p>
            <a:pPr defTabSz="914400">
              <a:defRPr sz="1600">
                <a:latin typeface="Helvetica"/>
                <a:ea typeface="Helvetica"/>
                <a:cs typeface="Helvetica"/>
                <a:sym typeface="Helvetica"/>
              </a:defRPr>
            </a:pPr>
            <a:r>
              <a:t>https://www.dropbox.com/sh/cs9hke3uvgg4gp3/AACadHeI95lZpHzVqGKXSXDra?dl=0</a:t>
            </a:r>
          </a:p>
          <a:p>
            <a:pPr defTabSz="914400">
              <a:defRPr sz="1600">
                <a:latin typeface="Helvetica"/>
                <a:ea typeface="Helvetica"/>
                <a:cs typeface="Helvetica"/>
                <a:sym typeface="Helvetica"/>
              </a:defRPr>
            </a:pPr>
            <a:r>
              <a:t>Gilbs Dropbox (let me know if link broken ) Tested July 2017</a:t>
            </a:r>
          </a:p>
          <a:p>
            <a:pPr defTabSz="914400">
              <a:defRPr sz="1600">
                <a:latin typeface="Helvetica"/>
                <a:ea typeface="Helvetica"/>
                <a:cs typeface="Helvetica"/>
                <a:sym typeface="Helvetica"/>
              </a:defRPr>
            </a:pPr>
          </a:p>
          <a:p>
            <a:pPr defTabSz="914400">
              <a:defRPr sz="1600">
                <a:latin typeface="Helvetica"/>
                <a:ea typeface="Helvetica"/>
                <a:cs typeface="Helvetica"/>
                <a:sym typeface="Helvetica"/>
              </a:defRPr>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9" name="Shape 1039"/>
          <p:cNvSpPr/>
          <p:nvPr>
            <p:ph type="sldImg"/>
          </p:nvPr>
        </p:nvSpPr>
        <p:spPr>
          <a:prstGeom prst="rect">
            <a:avLst/>
          </a:prstGeom>
        </p:spPr>
        <p:txBody>
          <a:bodyPr/>
          <a:lstStyle/>
          <a:p>
            <a:pPr/>
          </a:p>
        </p:txBody>
      </p:sp>
      <p:sp>
        <p:nvSpPr>
          <p:cNvPr id="1040" name="Shape 1040"/>
          <p:cNvSpPr/>
          <p:nvPr>
            <p:ph type="body" sz="quarter" idx="1"/>
          </p:nvPr>
        </p:nvSpPr>
        <p:spPr>
          <a:prstGeom prst="rect">
            <a:avLst/>
          </a:prstGeom>
        </p:spPr>
        <p:txBody>
          <a:bodyPr/>
          <a:lstStyle/>
          <a:p>
            <a:pPr/>
            <a:r>
              <a:t>J. Terzakis,</a:t>
            </a:r>
          </a:p>
          <a:p>
            <a:pPr/>
            <a:r>
              <a:t> "The impact of requirements on software quality across three product generations," </a:t>
            </a:r>
          </a:p>
          <a:p>
            <a:pPr/>
            <a:r>
              <a:t>2013 21st IEEE International Requirements Engineering Conference (RE), Rio de Janeiro, 2013, pp. 284-289. </a:t>
            </a:r>
          </a:p>
          <a:p>
            <a:pPr/>
            <a:r>
              <a:t>https://www.thinkmind.org/download.php?articleid=iccgi_2013_3_10_10012</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1" name="Shape 1051"/>
          <p:cNvSpPr/>
          <p:nvPr>
            <p:ph type="sldImg"/>
          </p:nvPr>
        </p:nvSpPr>
        <p:spPr>
          <a:prstGeom prst="rect">
            <a:avLst/>
          </a:prstGeom>
        </p:spPr>
        <p:txBody>
          <a:bodyPr/>
          <a:lstStyle/>
          <a:p>
            <a:pPr/>
          </a:p>
        </p:txBody>
      </p:sp>
      <p:sp>
        <p:nvSpPr>
          <p:cNvPr id="1052" name="Shape 1052"/>
          <p:cNvSpPr/>
          <p:nvPr>
            <p:ph type="body" sz="quarter" idx="1"/>
          </p:nvPr>
        </p:nvSpPr>
        <p:spPr>
          <a:prstGeom prst="rect">
            <a:avLst/>
          </a:prstGeom>
        </p:spPr>
        <p:txBody>
          <a:bodyPr/>
          <a:lstStyle/>
          <a:p>
            <a:pPr>
              <a:defRPr sz="1200">
                <a:latin typeface="Arial Black"/>
                <a:ea typeface="Arial Black"/>
                <a:cs typeface="Arial Black"/>
                <a:sym typeface="Arial Black"/>
              </a:defRPr>
            </a:pPr>
            <a:r>
              <a:t>© Tom Gilb </a:t>
            </a:r>
          </a:p>
          <a:p>
            <a:pPr>
              <a:defRPr sz="1200">
                <a:latin typeface="Arial Black"/>
                <a:ea typeface="Arial Black"/>
                <a:cs typeface="Arial Black"/>
                <a:sym typeface="Arial Black"/>
              </a:defRPr>
            </a:pPr>
            <a:r>
              <a:t>A full paper on this is available at www.Gilb.com </a:t>
            </a:r>
          </a:p>
          <a:p>
            <a:pPr>
              <a:defRPr sz="1200">
                <a:latin typeface="Arial Black"/>
                <a:ea typeface="Arial Black"/>
                <a:cs typeface="Arial Black"/>
                <a:sym typeface="Arial Black"/>
              </a:defRPr>
            </a:pPr>
            <a:r>
              <a:t>http://www.gilb.com/DL24</a:t>
            </a:r>
          </a:p>
          <a:p>
            <a:pPr>
              <a:defRPr sz="1200">
                <a:latin typeface="Arial Black"/>
                <a:ea typeface="Arial Black"/>
                <a:cs typeface="Arial Black"/>
                <a:sym typeface="Arial Black"/>
              </a:defRPr>
            </a:pPr>
          </a:p>
          <a:p>
            <a:pPr>
              <a:defRPr sz="1200">
                <a:latin typeface="Arial Black"/>
                <a:ea typeface="Arial Black"/>
                <a:cs typeface="Arial Black"/>
                <a:sym typeface="Arial Black"/>
              </a:defRPr>
            </a:pPr>
            <a:r>
              <a:t>These are also cited in Competitive Engineering book</a:t>
            </a:r>
          </a:p>
          <a:p>
            <a:pPr>
              <a:defRPr sz="1200">
                <a:latin typeface="Arial Black"/>
                <a:ea typeface="Arial Black"/>
                <a:cs typeface="Arial Black"/>
                <a:sym typeface="Arial Black"/>
              </a:defRPr>
            </a:pPr>
          </a:p>
          <a:p>
            <a:pPr>
              <a:defRPr sz="1200">
                <a:latin typeface="Arial Black"/>
                <a:ea typeface="Arial Black"/>
                <a:cs typeface="Arial Black"/>
                <a:sym typeface="Arial Black"/>
              </a:defRPr>
            </a:pPr>
          </a:p>
          <a:p>
            <a:pPr>
              <a:defRPr sz="1200">
                <a:latin typeface="Arial Black"/>
                <a:ea typeface="Arial Black"/>
                <a:cs typeface="Arial Black"/>
                <a:sym typeface="Arial Black"/>
              </a:defRPr>
            </a:pPr>
            <a:r>
              <a:t>see also 20 Tough Questions 2016</a:t>
            </a:r>
          </a:p>
          <a:p>
            <a:pPr>
              <a:defRPr sz="1200">
                <a:latin typeface="Arial Black"/>
                <a:ea typeface="Arial Black"/>
                <a:cs typeface="Arial Black"/>
                <a:sym typeface="Arial Black"/>
              </a:defRPr>
            </a:pPr>
            <a:r>
              <a:t>http://concepts.gilb.com/dl876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Shape 375"/>
          <p:cNvSpPr/>
          <p:nvPr>
            <p:ph type="sldImg"/>
          </p:nvPr>
        </p:nvSpPr>
        <p:spPr>
          <a:prstGeom prst="rect">
            <a:avLst/>
          </a:prstGeom>
        </p:spPr>
        <p:txBody>
          <a:bodyPr/>
          <a:lstStyle/>
          <a:p>
            <a:pPr/>
          </a:p>
        </p:txBody>
      </p:sp>
      <p:sp>
        <p:nvSpPr>
          <p:cNvPr id="376" name="Shape 376"/>
          <p:cNvSpPr/>
          <p:nvPr>
            <p:ph type="body" sz="quarter" idx="1"/>
          </p:nvPr>
        </p:nvSpPr>
        <p:spPr>
          <a:prstGeom prst="rect">
            <a:avLst/>
          </a:prstGeom>
        </p:spPr>
        <p:txBody>
          <a:bodyPr/>
          <a:lstStyle/>
          <a:p>
            <a:pPr>
              <a:defRPr sz="1200">
                <a:latin typeface="Trebuchet MS"/>
                <a:ea typeface="Trebuchet MS"/>
                <a:cs typeface="Trebuchet MS"/>
                <a:sym typeface="Trebuchet MS"/>
              </a:defRPr>
            </a:pPr>
            <a:r>
              <a:t>PHOTO SOURCE: http://www.todayinsci.com/cgi-bin/indexpage.pl?http://www.todayinsci.com/K/Kelvin_Lord/Kelvin_Lord.htm</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http://www.todayinsci.com/cgi-bin/indexpage.pl?http://www.todayinsci.com/K/Kelvin_Lord/Kelvin_Lord.htm</a:t>
            </a:r>
          </a:p>
          <a:p>
            <a:pPr>
              <a:defRPr sz="1200">
                <a:latin typeface="Trebuchet MS"/>
                <a:ea typeface="Trebuchet MS"/>
                <a:cs typeface="Trebuchet MS"/>
                <a:sym typeface="Trebuchet MS"/>
              </a:defRPr>
            </a:pPr>
            <a:r>
              <a:t>HAS AN EXCELLENT BIO</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Thank you for the lecture you gave at OGI.  It gave me much food for thought</a:t>
            </a:r>
          </a:p>
          <a:p>
            <a:pPr>
              <a:defRPr sz="1200">
                <a:latin typeface="Trebuchet MS"/>
                <a:ea typeface="Trebuchet MS"/>
                <a:cs typeface="Trebuchet MS"/>
                <a:sym typeface="Trebuchet MS"/>
              </a:defRPr>
            </a:pPr>
            <a:r>
              <a:t>and action, particularly in the realm of requirements specification.    Much</a:t>
            </a:r>
          </a:p>
          <a:p>
            <a:pPr>
              <a:defRPr sz="1200">
                <a:latin typeface="Trebuchet MS"/>
                <a:ea typeface="Trebuchet MS"/>
                <a:cs typeface="Trebuchet MS"/>
                <a:sym typeface="Trebuchet MS"/>
              </a:defRPr>
            </a:pPr>
            <a:r>
              <a:t>to learn, much to apply.</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As for your Lord Kelvin quote, it prompted an immediate google search.  I</a:t>
            </a:r>
          </a:p>
          <a:p>
            <a:pPr>
              <a:defRPr sz="1200">
                <a:latin typeface="Trebuchet MS"/>
                <a:ea typeface="Trebuchet MS"/>
                <a:cs typeface="Trebuchet MS"/>
                <a:sym typeface="Trebuchet MS"/>
              </a:defRPr>
            </a:pPr>
            <a:r>
              <a:t>found a fuller version of the quote at</a:t>
            </a:r>
          </a:p>
          <a:p>
            <a:pPr>
              <a:defRPr sz="1200" u="sng">
                <a:solidFill>
                  <a:srgbClr val="0432FF"/>
                </a:solidFill>
                <a:latin typeface="Trebuchet MS"/>
                <a:ea typeface="Trebuchet MS"/>
                <a:cs typeface="Trebuchet MS"/>
                <a:sym typeface="Trebuchet MS"/>
              </a:defRPr>
            </a:pPr>
            <a:r>
              <a:t>http://zapatopi.net/kelvin/quotes.html</a:t>
            </a:r>
            <a:r>
              <a:rPr u="none">
                <a:solidFill>
                  <a:srgbClr val="000000"/>
                </a:solidFill>
              </a:rPr>
              <a:t>, which reads, </a:t>
            </a:r>
          </a:p>
          <a:p>
            <a:pPr>
              <a:defRPr sz="1200">
                <a:latin typeface="Trebuchet MS"/>
                <a:ea typeface="Trebuchet MS"/>
                <a:cs typeface="Trebuchet MS"/>
                <a:sym typeface="Trebuchet MS"/>
              </a:defRPr>
            </a:pPr>
            <a:r>
              <a:t>"In physical science the first essential step in the direction of learning any subject is to find principles of numerical reckoning and practicable methods for measuring some quality connected with it. </a:t>
            </a:r>
          </a:p>
          <a:p>
            <a:pPr>
              <a:defRPr sz="1200">
                <a:latin typeface="Trebuchet MS"/>
                <a:ea typeface="Trebuchet MS"/>
                <a:cs typeface="Trebuchet MS"/>
                <a:sym typeface="Trebuchet MS"/>
              </a:defRPr>
            </a:pPr>
            <a:r>
              <a:t>I often say that when you can measure what you</a:t>
            </a:r>
          </a:p>
          <a:p>
            <a:pPr>
              <a:defRPr sz="1200">
                <a:latin typeface="Trebuchet MS"/>
                <a:ea typeface="Trebuchet MS"/>
                <a:cs typeface="Trebuchet MS"/>
                <a:sym typeface="Trebuchet MS"/>
              </a:defRPr>
            </a:pPr>
            <a:r>
              <a:t>are speaking about, and express it in numbers, you know something about it;</a:t>
            </a:r>
          </a:p>
          <a:p>
            <a:pPr>
              <a:defRPr sz="1200">
                <a:latin typeface="Trebuchet MS"/>
                <a:ea typeface="Trebuchet MS"/>
                <a:cs typeface="Trebuchet MS"/>
                <a:sym typeface="Trebuchet MS"/>
              </a:defRPr>
            </a:pPr>
            <a:r>
              <a:t>but when you cannot measure it, when you cannot express it in numbers, your</a:t>
            </a:r>
          </a:p>
          <a:p>
            <a:pPr>
              <a:defRPr sz="1200">
                <a:latin typeface="Trebuchet MS"/>
                <a:ea typeface="Trebuchet MS"/>
                <a:cs typeface="Trebuchet MS"/>
                <a:sym typeface="Trebuchet MS"/>
              </a:defRPr>
            </a:pPr>
            <a:r>
              <a:t>knowledge is of a meagre and unsatisfactory kind; it may be the beginning of</a:t>
            </a:r>
          </a:p>
          <a:p>
            <a:pPr>
              <a:defRPr sz="1200">
                <a:latin typeface="Trebuchet MS"/>
                <a:ea typeface="Trebuchet MS"/>
                <a:cs typeface="Trebuchet MS"/>
                <a:sym typeface="Trebuchet MS"/>
              </a:defRPr>
            </a:pPr>
            <a:r>
              <a:t>knowledge, but you have scarcely in your thoughts advanced to the state of</a:t>
            </a:r>
          </a:p>
          <a:p>
            <a:pPr>
              <a:defRPr sz="1200">
                <a:latin typeface="Trebuchet MS"/>
                <a:ea typeface="Trebuchet MS"/>
                <a:cs typeface="Trebuchet MS"/>
                <a:sym typeface="Trebuchet MS"/>
              </a:defRPr>
            </a:pPr>
            <a:r>
              <a:t>Science, whatever the matter may be."  While his full quote is more narrow</a:t>
            </a:r>
          </a:p>
          <a:p>
            <a:pPr>
              <a:defRPr sz="1200">
                <a:latin typeface="Trebuchet MS"/>
                <a:ea typeface="Trebuchet MS"/>
                <a:cs typeface="Trebuchet MS"/>
                <a:sym typeface="Trebuchet MS"/>
              </a:defRPr>
            </a:pPr>
            <a:r>
              <a:t>in scope (physical science) I think your extension of the idea to</a:t>
            </a:r>
          </a:p>
          <a:p>
            <a:pPr>
              <a:defRPr sz="1200">
                <a:latin typeface="Trebuchet MS"/>
                <a:ea typeface="Trebuchet MS"/>
                <a:cs typeface="Trebuchet MS"/>
                <a:sym typeface="Trebuchet MS"/>
              </a:defRPr>
            </a:pPr>
            <a:r>
              <a:t>"requirements science" arena equally applicable.</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Benjamin Ward</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---Benjamin Ward-----</a:t>
            </a:r>
          </a:p>
          <a:p>
            <a:pPr>
              <a:defRPr sz="1200">
                <a:latin typeface="Trebuchet MS"/>
                <a:ea typeface="Trebuchet MS"/>
                <a:cs typeface="Trebuchet MS"/>
                <a:sym typeface="Trebuchet MS"/>
              </a:defRPr>
            </a:pPr>
            <a:r>
              <a:t>    Work:  503.232.7053 / </a:t>
            </a:r>
            <a:r>
              <a:rPr u="sng">
                <a:solidFill>
                  <a:srgbClr val="0432FF"/>
                </a:solidFill>
              </a:rPr>
              <a:t>mailto:benjamin.ward@tek.com</a:t>
            </a:r>
          </a:p>
          <a:p>
            <a:pPr>
              <a:defRPr sz="1200">
                <a:latin typeface="Trebuchet MS"/>
                <a:ea typeface="Trebuchet MS"/>
                <a:cs typeface="Trebuchet MS"/>
                <a:sym typeface="Trebuchet MS"/>
              </a:defRPr>
            </a:pPr>
            <a:r>
              <a:t>    Home: 503.232.7053 / </a:t>
            </a:r>
            <a:r>
              <a:rPr u="sng">
                <a:solidFill>
                  <a:srgbClr val="0432FF"/>
                </a:solidFill>
              </a:rPr>
              <a:t>mailto:ben_ward@northwest.com</a:t>
            </a:r>
            <a:endParaRPr u="sng">
              <a:solidFill>
                <a:srgbClr val="0432FF"/>
              </a:solidFill>
            </a:endParaRPr>
          </a:p>
          <a:p>
            <a:pPr>
              <a:defRPr sz="1200" u="sng">
                <a:solidFill>
                  <a:srgbClr val="0432FF"/>
                </a:solidFill>
                <a:latin typeface="Trebuchet MS"/>
                <a:ea typeface="Trebuchet MS"/>
                <a:cs typeface="Trebuchet MS"/>
                <a:sym typeface="Trebuchet MS"/>
              </a:defRPr>
            </a:pPr>
          </a:p>
          <a:p>
            <a:pPr>
              <a:defRPr sz="1200" u="sng">
                <a:solidFill>
                  <a:srgbClr val="0432FF"/>
                </a:solidFill>
                <a:latin typeface="Trebuchet MS"/>
                <a:ea typeface="Trebuchet MS"/>
                <a:cs typeface="Trebuchet MS"/>
                <a:sym typeface="Trebuchet MS"/>
              </a:defRPr>
            </a:pPr>
            <a:r>
              <a:t>------------------------- June 1 contribution Michael Jackson, London</a:t>
            </a:r>
          </a:p>
          <a:p>
            <a:pPr>
              <a:defRPr sz="1200">
                <a:latin typeface="Trebuchet MS"/>
                <a:ea typeface="Trebuchet MS"/>
                <a:cs typeface="Trebuchet MS"/>
                <a:sym typeface="Trebuchet MS"/>
              </a:defRPr>
            </a:pPr>
            <a:r>
              <a:t>George Miller, the psychologist </a:t>
            </a:r>
          </a:p>
          <a:p>
            <a:pPr>
              <a:defRPr sz="1200">
                <a:latin typeface="Trebuchet MS"/>
                <a:ea typeface="Trebuchet MS"/>
                <a:cs typeface="Trebuchet MS"/>
                <a:sym typeface="Trebuchet MS"/>
              </a:defRPr>
            </a:pPr>
            <a:r>
              <a:t>&gt;   usually credited with the magic number seven, plus or minus </a:t>
            </a:r>
          </a:p>
          <a:p>
            <a:pPr>
              <a:defRPr sz="1200">
                <a:latin typeface="Trebuchet MS"/>
                <a:ea typeface="Trebuchet MS"/>
                <a:cs typeface="Trebuchet MS"/>
                <a:sym typeface="Trebuchet MS"/>
              </a:defRPr>
            </a:pPr>
            <a:r>
              <a:t>&gt;   two, wrote: "In truth, a good case could be made that if </a:t>
            </a:r>
          </a:p>
          <a:p>
            <a:pPr>
              <a:defRPr sz="1200">
                <a:latin typeface="Trebuchet MS"/>
                <a:ea typeface="Trebuchet MS"/>
                <a:cs typeface="Trebuchet MS"/>
                <a:sym typeface="Trebuchet MS"/>
              </a:defRPr>
            </a:pPr>
            <a:r>
              <a:t>&gt;   your knowledge is meagre and unsatisfactory, the last thing </a:t>
            </a:r>
          </a:p>
          <a:p>
            <a:pPr>
              <a:defRPr sz="1200">
                <a:latin typeface="Trebuchet MS"/>
                <a:ea typeface="Trebuchet MS"/>
                <a:cs typeface="Trebuchet MS"/>
                <a:sym typeface="Trebuchet MS"/>
              </a:defRPr>
            </a:pPr>
            <a:r>
              <a:t>&gt;   in the world you should do is make measurements. The chance </a:t>
            </a:r>
          </a:p>
          <a:p>
            <a:pPr>
              <a:defRPr sz="1200">
                <a:latin typeface="Trebuchet MS"/>
                <a:ea typeface="Trebuchet MS"/>
                <a:cs typeface="Trebuchet MS"/>
                <a:sym typeface="Trebuchet MS"/>
              </a:defRPr>
            </a:pPr>
            <a:r>
              <a:t>&gt;   is negligible that you will measure the right thing </a:t>
            </a:r>
          </a:p>
          <a:p>
            <a:pPr>
              <a:defRPr sz="1200">
                <a:latin typeface="Trebuchet MS"/>
                <a:ea typeface="Trebuchet MS"/>
                <a:cs typeface="Trebuchet MS"/>
                <a:sym typeface="Trebuchet MS"/>
              </a:defRPr>
            </a:pPr>
            <a:r>
              <a:t>&gt;   accidentally." Meagre and unsatisfactory knowledge about </a:t>
            </a:r>
          </a:p>
          <a:p>
            <a:pPr>
              <a:defRPr sz="1200">
                <a:latin typeface="Trebuchet MS"/>
                <a:ea typeface="Trebuchet MS"/>
                <a:cs typeface="Trebuchet MS"/>
                <a:sym typeface="Trebuchet MS"/>
              </a:defRPr>
            </a:pPr>
            <a:r>
              <a:t>&gt;   separability can't be improved by measuring anything, or </a:t>
            </a:r>
          </a:p>
          <a:p>
            <a:pPr>
              <a:buSzPct val="100000"/>
              <a:buChar char="➢"/>
              <a:defRPr sz="1200">
                <a:latin typeface="Trebuchet MS"/>
                <a:ea typeface="Trebuchet MS"/>
                <a:cs typeface="Trebuchet MS"/>
                <a:sym typeface="Trebuchet MS"/>
              </a:defRPr>
            </a:pPr>
            <a:r>
              <a:t>even by thinking about what you might measure.</a:t>
            </a:r>
          </a:p>
          <a:p>
            <a:pPr>
              <a:buSzPct val="100000"/>
              <a:buChar char="➢"/>
              <a:defRPr sz="1200">
                <a:latin typeface="Trebuchet MS"/>
                <a:ea typeface="Trebuchet MS"/>
                <a:cs typeface="Trebuchet MS"/>
                <a:sym typeface="Trebuchet MS"/>
              </a:defRPr>
            </a:pPr>
            <a:r>
              <a:t>=========== end MJ quote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p>
            <a:pPr>
              <a:lnSpc>
                <a:spcPct val="117999"/>
              </a:lnSpc>
              <a:defRPr>
                <a:latin typeface="+mn-lt"/>
                <a:ea typeface="+mn-ea"/>
                <a:cs typeface="+mn-cs"/>
                <a:sym typeface="Helvetica Neue"/>
              </a:defRPr>
            </a:pPr>
            <a:r>
              <a:t>source project in public </a:t>
            </a:r>
            <a:r>
              <a:rPr u="sng">
                <a:solidFill>
                  <a:srgbClr val="0432FF"/>
                </a:solidFill>
                <a:uFill>
                  <a:solidFill>
                    <a:srgbClr val="0432FF"/>
                  </a:solidFill>
                </a:uFill>
                <a:hlinkClick r:id="rId3" invalidUrl="" action="" tgtFrame="" tooltip="" history="1" highlightClick="0" endSnd="0"/>
              </a:rPr>
              <a:t>needsandmeans.com</a:t>
            </a:r>
          </a:p>
          <a:p>
            <a:pPr>
              <a:lnSpc>
                <a:spcPct val="117999"/>
              </a:lnSpc>
              <a:defRPr>
                <a:latin typeface="+mn-lt"/>
                <a:ea typeface="+mn-ea"/>
                <a:cs typeface="+mn-cs"/>
                <a:sym typeface="Helvetica Neue"/>
              </a:defRPr>
            </a:pPr>
            <a:r>
              <a:t>Tom Gilb's STAKEHOLDER ANALYSIS</a:t>
            </a:r>
          </a:p>
          <a:p>
            <a:pPr>
              <a:lnSpc>
                <a:spcPct val="117999"/>
              </a:lnSpc>
              <a:defRPr>
                <a:latin typeface="+mn-lt"/>
                <a:ea typeface="+mn-ea"/>
                <a:cs typeface="+mn-cs"/>
                <a:sym typeface="Helvetica Neue"/>
              </a:defRPr>
            </a:pPr>
            <a:r>
              <a:t>project 2017 </a:t>
            </a:r>
          </a:p>
          <a:p>
            <a:pPr>
              <a:lnSpc>
                <a:spcPct val="117999"/>
              </a:lnSpc>
              <a:defRPr>
                <a:latin typeface="+mn-lt"/>
                <a:ea typeface="+mn-ea"/>
                <a:cs typeface="+mn-cs"/>
                <a:sym typeface="Helvetica Neue"/>
              </a:defRPr>
            </a:pPr>
            <a:r>
              <a:t>slide made 9 sept 2017</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a:lnSpc>
                <a:spcPct val="117999"/>
              </a:lnSpc>
              <a:defRPr>
                <a:latin typeface="+mn-lt"/>
                <a:ea typeface="+mn-ea"/>
                <a:cs typeface="+mn-cs"/>
                <a:sym typeface="Helvetica Neue"/>
              </a:defRPr>
            </a:pPr>
            <a:r>
              <a:t>source Prevent terrorist Attacks </a:t>
            </a:r>
          </a:p>
          <a:p>
            <a:pPr>
              <a:lnSpc>
                <a:spcPct val="117999"/>
              </a:lnSpc>
              <a:defRPr>
                <a:latin typeface="+mn-lt"/>
                <a:ea typeface="+mn-ea"/>
                <a:cs typeface="+mn-cs"/>
                <a:sym typeface="Helvetica Neue"/>
              </a:defRPr>
            </a:pPr>
            <a:r>
              <a:t>slide made 9 sept 2017</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a:defRPr sz="1200">
                <a:latin typeface="Wingdings"/>
                <a:ea typeface="Wingdings"/>
                <a:cs typeface="Wingdings"/>
                <a:sym typeface="Wingdings"/>
              </a:defRPr>
            </a:pPr>
            <a:r>
              <a:t> 	</a:t>
            </a:r>
          </a:p>
          <a:p>
            <a:pPr>
              <a:defRPr sz="1200">
                <a:latin typeface="Wingdings"/>
                <a:ea typeface="Wingdings"/>
                <a:cs typeface="Wingdings"/>
                <a:sym typeface="Wingdings"/>
              </a:defRPr>
            </a:pPr>
          </a:p>
          <a:p>
            <a:pPr>
              <a:defRPr sz="1200">
                <a:latin typeface="Verdana"/>
                <a:ea typeface="Verdana"/>
                <a:cs typeface="Verdana"/>
                <a:sym typeface="Verdana"/>
              </a:defRPr>
            </a:pPr>
            <a:r>
              <a:t>While robustness is an essential HORROR requirement in all its uses, it is especially critical in OUR applications where the much longer job durations afford software defects (e.g. memory leaks) a greatly expanded opportunity to surface.  In this regard, HORROR will provide the following features or attributes:</a:t>
            </a:r>
            <a:endParaRPr sz="2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3" name="Shape 473"/>
          <p:cNvSpPr/>
          <p:nvPr>
            <p:ph type="sldImg"/>
          </p:nvPr>
        </p:nvSpPr>
        <p:spPr>
          <a:prstGeom prst="rect">
            <a:avLst/>
          </a:prstGeom>
        </p:spPr>
        <p:txBody>
          <a:bodyPr/>
          <a:lstStyle/>
          <a:p>
            <a:pPr/>
          </a:p>
        </p:txBody>
      </p:sp>
      <p:sp>
        <p:nvSpPr>
          <p:cNvPr id="474" name="Shape 474"/>
          <p:cNvSpPr/>
          <p:nvPr>
            <p:ph type="body" sz="quarter" idx="1"/>
          </p:nvPr>
        </p:nvSpPr>
        <p:spPr>
          <a:prstGeom prst="rect">
            <a:avLst/>
          </a:prstGeom>
        </p:spPr>
        <p:txBody>
          <a:bodyPr/>
          <a:lstStyle>
            <a:lvl1pPr>
              <a:defRPr sz="1200">
                <a:latin typeface="Arial"/>
                <a:ea typeface="Arial"/>
                <a:cs typeface="Arial"/>
                <a:sym typeface="Arial"/>
              </a:defRPr>
            </a:lvl1pPr>
          </a:lstStyle>
          <a:p>
            <a:pPr/>
            <a:r>
              <a:t>http://img2.travelblog.org/Photos/17776/71146/t/761917-Some-of-the-famous-granite-rocks-1.jpg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7" name="Shape 487"/>
          <p:cNvSpPr/>
          <p:nvPr>
            <p:ph type="sldImg"/>
          </p:nvPr>
        </p:nvSpPr>
        <p:spPr>
          <a:prstGeom prst="rect">
            <a:avLst/>
          </a:prstGeom>
        </p:spPr>
        <p:txBody>
          <a:bodyPr/>
          <a:lstStyle/>
          <a:p>
            <a:pPr/>
          </a:p>
        </p:txBody>
      </p:sp>
      <p:sp>
        <p:nvSpPr>
          <p:cNvPr id="488" name="Shape 488"/>
          <p:cNvSpPr/>
          <p:nvPr>
            <p:ph type="body" sz="quarter" idx="1"/>
          </p:nvPr>
        </p:nvSpPr>
        <p:spPr>
          <a:prstGeom prst="rect">
            <a:avLst/>
          </a:prstGeom>
        </p:spPr>
        <p:txBody>
          <a:bodyPr/>
          <a:lstStyle>
            <a:lvl1pPr>
              <a:defRPr sz="1200">
                <a:latin typeface="Arial"/>
                <a:ea typeface="Arial"/>
                <a:cs typeface="Arial"/>
                <a:sym typeface="Arial"/>
              </a:defRPr>
            </a:lvl1pPr>
          </a:lstStyle>
          <a:p>
            <a:pPr/>
            <a:r>
              <a:t>Edited Planguage 4 oct 2011 tsg</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Rectangle"/>
          <p:cNvSpPr txBox="1"/>
          <p:nvPr>
            <p:ph type="body" sz="quarter" idx="13"/>
          </p:nvPr>
        </p:nvSpPr>
        <p:spPr>
          <a:xfrm>
            <a:off x="1270000" y="4267112"/>
            <a:ext cx="10464800" cy="609778"/>
          </a:xfrm>
          <a:prstGeom prst="rect">
            <a:avLst/>
          </a:prstGeom>
        </p:spPr>
        <p:txBody>
          <a:bodyPr>
            <a:noAutofit/>
          </a:bodyPr>
          <a:lstStyle/>
          <a:p>
            <a:pPr/>
            <a:r>
              <a:t> </a:t>
            </a:r>
          </a:p>
        </p:txBody>
      </p:sp>
      <p:sp>
        <p:nvSpPr>
          <p:cNvPr id="94" name="Body Level One…"/>
          <p:cNvSpPr txBox="1"/>
          <p:nvPr>
            <p:ph type="body" sz="quarter" idx="1"/>
          </p:nvPr>
        </p:nvSpPr>
        <p:spPr>
          <a:xfrm>
            <a:off x="1270000" y="6362700"/>
            <a:ext cx="10464800" cy="461366"/>
          </a:xfrm>
          <a:prstGeom prst="rect">
            <a:avLst/>
          </a:prstGeom>
        </p:spPr>
        <p:txBody>
          <a:bodyPr/>
          <a:lstStyle>
            <a:lvl1pPr marL="0" indent="0" algn="ctr">
              <a:spcBef>
                <a:spcPts val="0"/>
              </a:spcBef>
              <a:buSzTx/>
              <a:buNone/>
              <a:defRPr i="1" sz="2400"/>
            </a:lvl1pPr>
            <a:lvl2pPr marL="777875" indent="-333375" algn="ctr">
              <a:spcBef>
                <a:spcPts val="0"/>
              </a:spcBef>
              <a:defRPr i="1" sz="2400"/>
            </a:lvl2pPr>
            <a:lvl3pPr marL="1222375" indent="-333375" algn="ctr">
              <a:spcBef>
                <a:spcPts val="0"/>
              </a:spcBef>
              <a:defRPr i="1" sz="2400"/>
            </a:lvl3pPr>
            <a:lvl4pPr marL="1666875" indent="-333375" algn="ctr">
              <a:spcBef>
                <a:spcPts val="0"/>
              </a:spcBef>
              <a:defRPr i="1" sz="2400"/>
            </a:lvl4pPr>
            <a:lvl5pPr marL="2111375" indent="-333375" algn="ctr">
              <a:spcBef>
                <a:spcPts val="0"/>
              </a:spcBef>
              <a:defRPr i="1" sz="2400"/>
            </a:lvl5pP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117" name="Image"/>
          <p:cNvSpPr/>
          <p:nvPr>
            <p:ph type="pic" idx="13"/>
          </p:nvPr>
        </p:nvSpPr>
        <p:spPr>
          <a:xfrm>
            <a:off x="1625599" y="673098"/>
            <a:ext cx="9753601" cy="5905504"/>
          </a:xfrm>
          <a:prstGeom prst="rect">
            <a:avLst/>
          </a:prstGeom>
        </p:spPr>
        <p:txBody>
          <a:bodyPr lIns="91439" tIns="45719" rIns="91439" bIns="45719" anchor="t">
            <a:noAutofit/>
          </a:bodyPr>
          <a:lstStyle/>
          <a:p>
            <a:pPr/>
          </a:p>
        </p:txBody>
      </p:sp>
      <p:sp>
        <p:nvSpPr>
          <p:cNvPr id="118" name="Title Text"/>
          <p:cNvSpPr txBox="1"/>
          <p:nvPr>
            <p:ph type="title"/>
          </p:nvPr>
        </p:nvSpPr>
        <p:spPr>
          <a:xfrm>
            <a:off x="1269999" y="6718300"/>
            <a:ext cx="10464801" cy="1422400"/>
          </a:xfrm>
          <a:prstGeom prst="rect">
            <a:avLst/>
          </a:prstGeom>
        </p:spPr>
        <p:txBody>
          <a:bodyPr anchor="b"/>
          <a:lstStyle>
            <a:lvl1pPr>
              <a:defRPr sz="7800"/>
            </a:lvl1pPr>
          </a:lstStyle>
          <a:p>
            <a:pPr/>
            <a:r>
              <a:t>Title Text</a:t>
            </a:r>
          </a:p>
        </p:txBody>
      </p:sp>
      <p:sp>
        <p:nvSpPr>
          <p:cNvPr id="119" name="Body Level One…"/>
          <p:cNvSpPr txBox="1"/>
          <p:nvPr>
            <p:ph type="body" sz="quarter" idx="1"/>
          </p:nvPr>
        </p:nvSpPr>
        <p:spPr>
          <a:xfrm>
            <a:off x="1269999" y="8153400"/>
            <a:ext cx="10464801"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xfrm>
            <a:off x="6343006" y="9296400"/>
            <a:ext cx="312015" cy="312343"/>
          </a:xfrm>
          <a:prstGeom prst="rect">
            <a:avLst/>
          </a:prstGeom>
        </p:spPr>
        <p:txBody>
          <a:bodyPr/>
          <a:lstStyle>
            <a:lvl1pPr>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grpSp>
        <p:nvGrpSpPr>
          <p:cNvPr id="129" name="Group"/>
          <p:cNvGrpSpPr/>
          <p:nvPr/>
        </p:nvGrpSpPr>
        <p:grpSpPr>
          <a:xfrm>
            <a:off x="-1" y="9109277"/>
            <a:ext cx="13004803" cy="746764"/>
            <a:chOff x="0" y="1266"/>
            <a:chExt cx="13004801" cy="746762"/>
          </a:xfrm>
        </p:grpSpPr>
        <p:sp>
          <p:nvSpPr>
            <p:cNvPr id="127" name="Rectangle"/>
            <p:cNvSpPr/>
            <p:nvPr/>
          </p:nvSpPr>
          <p:spPr>
            <a:xfrm>
              <a:off x="0" y="103719"/>
              <a:ext cx="13004802" cy="541872"/>
            </a:xfrm>
            <a:prstGeom prst="rect">
              <a:avLst/>
            </a:prstGeom>
            <a:solidFill>
              <a:srgbClr val="424A6B"/>
            </a:solidFill>
            <a:ln w="12700" cap="flat">
              <a:noFill/>
              <a:miter lim="400000"/>
            </a:ln>
            <a:effectLst/>
          </p:spPr>
          <p:txBody>
            <a:bodyPr wrap="square" lIns="50800" tIns="50800" rIns="50800" bIns="50800" numCol="1" anchor="ctr">
              <a:noAutofit/>
            </a:bodyPr>
            <a:lstStyle/>
            <a:p>
              <a:pPr defTabSz="1300480">
                <a:defRPr sz="3400">
                  <a:latin typeface="Arial"/>
                  <a:ea typeface="Arial"/>
                  <a:cs typeface="Arial"/>
                  <a:sym typeface="Arial"/>
                </a:defRPr>
              </a:pPr>
            </a:p>
          </p:txBody>
        </p:sp>
        <p:sp>
          <p:nvSpPr>
            <p:cNvPr id="128" name="www.Gilb.com"/>
            <p:cNvSpPr txBox="1"/>
            <p:nvPr/>
          </p:nvSpPr>
          <p:spPr>
            <a:xfrm>
              <a:off x="4828092" y="1266"/>
              <a:ext cx="3348602" cy="7467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ctr">
              <a:spAutoFit/>
            </a:bodyPr>
            <a:lstStyle/>
            <a:p>
              <a:pPr defTabSz="1300480">
                <a:defRPr b="1" sz="3400">
                  <a:solidFill>
                    <a:srgbClr val="CEB8E3"/>
                  </a:solidFill>
                  <a:latin typeface="Arial"/>
                  <a:ea typeface="Arial"/>
                  <a:cs typeface="Arial"/>
                  <a:sym typeface="Arial"/>
                </a:defRPr>
              </a:pPr>
              <a:r>
                <a:t>www.</a:t>
              </a:r>
              <a:r>
                <a:rPr sz="4400"/>
                <a:t>Gilb</a:t>
              </a:r>
              <a:r>
                <a:t>.com</a:t>
              </a:r>
            </a:p>
          </p:txBody>
        </p:sp>
      </p:grpSp>
      <p:sp>
        <p:nvSpPr>
          <p:cNvPr id="130" name="Line"/>
          <p:cNvSpPr/>
          <p:nvPr/>
        </p:nvSpPr>
        <p:spPr>
          <a:xfrm>
            <a:off x="-1" y="9211733"/>
            <a:ext cx="13004802" cy="1"/>
          </a:xfrm>
          <a:prstGeom prst="line">
            <a:avLst/>
          </a:prstGeom>
          <a:ln w="12700">
            <a:solidFill>
              <a:srgbClr val="000000"/>
            </a:solidFill>
          </a:ln>
        </p:spPr>
        <p:txBody>
          <a:bodyPr lIns="0" tIns="0" rIns="0" bIns="0"/>
          <a:lstStyle/>
          <a:p>
            <a:pPr algn="l" defTabSz="457200">
              <a:defRPr sz="1200">
                <a:latin typeface="Helvetica"/>
                <a:ea typeface="Helvetica"/>
                <a:cs typeface="Helvetica"/>
                <a:sym typeface="Helvetica"/>
              </a:defRPr>
            </a:pPr>
          </a:p>
        </p:txBody>
      </p:sp>
      <p:sp>
        <p:nvSpPr>
          <p:cNvPr id="131" name="Rectangle"/>
          <p:cNvSpPr/>
          <p:nvPr/>
        </p:nvSpPr>
        <p:spPr>
          <a:xfrm>
            <a:off x="-1" y="-1"/>
            <a:ext cx="13004802" cy="108375"/>
          </a:xfrm>
          <a:prstGeom prst="rect">
            <a:avLst/>
          </a:prstGeom>
          <a:solidFill>
            <a:srgbClr val="424A6B"/>
          </a:solidFill>
          <a:ln w="12700">
            <a:miter lim="400000"/>
          </a:ln>
        </p:spPr>
        <p:txBody>
          <a:bodyPr lIns="50800" tIns="50800" rIns="50800" bIns="50800" anchor="ctr"/>
          <a:lstStyle/>
          <a:p>
            <a:pPr algn="l" defTabSz="1300480">
              <a:defRPr sz="3400">
                <a:latin typeface="Arial"/>
                <a:ea typeface="Arial"/>
                <a:cs typeface="Arial"/>
                <a:sym typeface="Arial"/>
              </a:defRPr>
            </a:pPr>
          </a:p>
        </p:txBody>
      </p:sp>
      <p:sp>
        <p:nvSpPr>
          <p:cNvPr id="132" name="Text"/>
          <p:cNvSpPr txBox="1"/>
          <p:nvPr/>
        </p:nvSpPr>
        <p:spPr>
          <a:xfrm>
            <a:off x="12246185" y="213698"/>
            <a:ext cx="758616" cy="457201"/>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1300480">
              <a:defRPr sz="2200">
                <a:latin typeface="Arial"/>
                <a:ea typeface="Arial"/>
                <a:cs typeface="Arial"/>
                <a:sym typeface="Arial"/>
              </a:defRPr>
            </a:lvl1pPr>
          </a:lstStyle>
          <a:p>
            <a:pPr/>
            <a:r>
              <a:t> </a:t>
            </a:r>
          </a:p>
        </p:txBody>
      </p:sp>
      <p:sp>
        <p:nvSpPr>
          <p:cNvPr id="133" name="Title Text"/>
          <p:cNvSpPr txBox="1"/>
          <p:nvPr>
            <p:ph type="title"/>
          </p:nvPr>
        </p:nvSpPr>
        <p:spPr>
          <a:xfrm>
            <a:off x="541866" y="216745"/>
            <a:ext cx="11812697" cy="1083736"/>
          </a:xfrm>
          <a:prstGeom prst="rect">
            <a:avLst/>
          </a:prstGeom>
        </p:spPr>
        <p:txBody>
          <a:bodyPr lIns="65022" tIns="65022" rIns="65022" bIns="65022" anchor="t"/>
          <a:lstStyle>
            <a:lvl1pPr defTabSz="1300480">
              <a:defRPr b="1" sz="3800">
                <a:solidFill>
                  <a:srgbClr val="3C4361"/>
                </a:solidFill>
                <a:latin typeface="Times"/>
                <a:ea typeface="Times"/>
                <a:cs typeface="Times"/>
                <a:sym typeface="Times"/>
              </a:defRPr>
            </a:lvl1pPr>
          </a:lstStyle>
          <a:p>
            <a:pPr/>
            <a:r>
              <a:t>Title Text</a:t>
            </a:r>
          </a:p>
        </p:txBody>
      </p:sp>
      <p:sp>
        <p:nvSpPr>
          <p:cNvPr id="134" name="Body Level One…"/>
          <p:cNvSpPr txBox="1"/>
          <p:nvPr>
            <p:ph type="body" idx="1"/>
          </p:nvPr>
        </p:nvSpPr>
        <p:spPr>
          <a:xfrm>
            <a:off x="-3" y="1517225"/>
            <a:ext cx="12462938" cy="7477763"/>
          </a:xfrm>
          <a:prstGeom prst="rect">
            <a:avLst/>
          </a:prstGeom>
          <a:ln>
            <a:solidFill>
              <a:srgbClr val="000000"/>
            </a:solidFill>
          </a:ln>
        </p:spPr>
        <p:txBody>
          <a:bodyPr lIns="65022" tIns="65022" rIns="65022" bIns="65022" anchor="t"/>
          <a:lstStyle>
            <a:lvl1pPr marL="268675" indent="-268675" defTabSz="1300480">
              <a:lnSpc>
                <a:spcPct val="90000"/>
              </a:lnSpc>
              <a:spcBef>
                <a:spcPts val="800"/>
              </a:spcBef>
              <a:buSzTx/>
              <a:buNone/>
              <a:defRPr b="1" sz="3400">
                <a:latin typeface="Chalkboard"/>
                <a:ea typeface="Chalkboard"/>
                <a:cs typeface="Chalkboard"/>
                <a:sym typeface="Chalkboard"/>
              </a:defRPr>
            </a:lvl1pPr>
            <a:lvl2pPr marL="268675" indent="0" defTabSz="1300480">
              <a:lnSpc>
                <a:spcPct val="90000"/>
              </a:lnSpc>
              <a:spcBef>
                <a:spcPts val="800"/>
              </a:spcBef>
              <a:buSzTx/>
              <a:buNone/>
              <a:defRPr b="1" sz="3400">
                <a:latin typeface="Chalkboard"/>
                <a:ea typeface="Chalkboard"/>
                <a:cs typeface="Chalkboard"/>
                <a:sym typeface="Chalkboard"/>
              </a:defRPr>
            </a:lvl2pPr>
            <a:lvl3pPr marL="268675" indent="0" defTabSz="1300480">
              <a:lnSpc>
                <a:spcPct val="90000"/>
              </a:lnSpc>
              <a:spcBef>
                <a:spcPts val="800"/>
              </a:spcBef>
              <a:buSzTx/>
              <a:buNone/>
              <a:defRPr b="1" sz="3400">
                <a:latin typeface="Chalkboard"/>
                <a:ea typeface="Chalkboard"/>
                <a:cs typeface="Chalkboard"/>
                <a:sym typeface="Chalkboard"/>
              </a:defRPr>
            </a:lvl3pPr>
            <a:lvl4pPr marL="268675" indent="0" defTabSz="1300480">
              <a:lnSpc>
                <a:spcPct val="90000"/>
              </a:lnSpc>
              <a:spcBef>
                <a:spcPts val="800"/>
              </a:spcBef>
              <a:buSzTx/>
              <a:buNone/>
              <a:defRPr b="1" sz="3400">
                <a:latin typeface="Chalkboard"/>
                <a:ea typeface="Chalkboard"/>
                <a:cs typeface="Chalkboard"/>
                <a:sym typeface="Chalkboard"/>
              </a:defRPr>
            </a:lvl4pPr>
            <a:lvl5pPr marL="268675" indent="0" defTabSz="1300480">
              <a:lnSpc>
                <a:spcPct val="90000"/>
              </a:lnSpc>
              <a:spcBef>
                <a:spcPts val="800"/>
              </a:spcBef>
              <a:buSzTx/>
              <a:buNone/>
              <a:defRPr b="1" sz="3400">
                <a:latin typeface="Chalkboard"/>
                <a:ea typeface="Chalkboard"/>
                <a:cs typeface="Chalkboard"/>
                <a:sym typeface="Chalkboard"/>
              </a:defRPr>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xfrm>
            <a:off x="10945707" y="9189155"/>
            <a:ext cx="623038" cy="611219"/>
          </a:xfrm>
          <a:prstGeom prst="rect">
            <a:avLst/>
          </a:prstGeom>
        </p:spPr>
        <p:txBody>
          <a:bodyPr lIns="65022" tIns="65022" rIns="65022" bIns="65022"/>
          <a:lstStyle>
            <a:lvl1pPr algn="l" defTabSz="1300480">
              <a:defRPr sz="3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grpSp>
        <p:nvGrpSpPr>
          <p:cNvPr id="144" name="Group"/>
          <p:cNvGrpSpPr/>
          <p:nvPr/>
        </p:nvGrpSpPr>
        <p:grpSpPr>
          <a:xfrm>
            <a:off x="-2" y="9109277"/>
            <a:ext cx="13004807" cy="746764"/>
            <a:chOff x="0" y="1266"/>
            <a:chExt cx="13004806" cy="746762"/>
          </a:xfrm>
        </p:grpSpPr>
        <p:sp>
          <p:nvSpPr>
            <p:cNvPr id="142" name="Rectangle"/>
            <p:cNvSpPr/>
            <p:nvPr/>
          </p:nvSpPr>
          <p:spPr>
            <a:xfrm>
              <a:off x="0" y="103719"/>
              <a:ext cx="13004807" cy="541872"/>
            </a:xfrm>
            <a:prstGeom prst="rect">
              <a:avLst/>
            </a:prstGeom>
            <a:solidFill>
              <a:srgbClr val="424A6B"/>
            </a:solidFill>
            <a:ln w="12700" cap="flat">
              <a:noFill/>
              <a:miter lim="400000"/>
            </a:ln>
            <a:effectLst/>
          </p:spPr>
          <p:txBody>
            <a:bodyPr wrap="square" lIns="50800" tIns="50800" rIns="50800" bIns="50800" numCol="1" anchor="ctr">
              <a:noAutofit/>
            </a:bodyPr>
            <a:lstStyle/>
            <a:p>
              <a:pPr defTabSz="1300480">
                <a:defRPr b="1" sz="3400">
                  <a:solidFill>
                    <a:srgbClr val="CEB8E3"/>
                  </a:solidFill>
                  <a:latin typeface="Arial"/>
                  <a:ea typeface="Arial"/>
                  <a:cs typeface="Arial"/>
                  <a:sym typeface="Arial"/>
                </a:defRPr>
              </a:pPr>
            </a:p>
          </p:txBody>
        </p:sp>
        <p:sp>
          <p:nvSpPr>
            <p:cNvPr id="143" name="www.Gilb.com"/>
            <p:cNvSpPr txBox="1"/>
            <p:nvPr/>
          </p:nvSpPr>
          <p:spPr>
            <a:xfrm>
              <a:off x="4828094" y="1266"/>
              <a:ext cx="3348602" cy="7467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ctr">
              <a:spAutoFit/>
            </a:bodyPr>
            <a:lstStyle/>
            <a:p>
              <a:pPr defTabSz="1300480">
                <a:defRPr b="1" sz="3400">
                  <a:solidFill>
                    <a:srgbClr val="CEB8E3"/>
                  </a:solidFill>
                  <a:latin typeface="Arial"/>
                  <a:ea typeface="Arial"/>
                  <a:cs typeface="Arial"/>
                  <a:sym typeface="Arial"/>
                </a:defRPr>
              </a:pPr>
              <a:r>
                <a:t>www.</a:t>
              </a:r>
              <a:r>
                <a:rPr sz="4400"/>
                <a:t>Gilb</a:t>
              </a:r>
              <a:r>
                <a:t>.com</a:t>
              </a:r>
            </a:p>
          </p:txBody>
        </p:sp>
      </p:grpSp>
      <p:sp>
        <p:nvSpPr>
          <p:cNvPr id="145" name="Line"/>
          <p:cNvSpPr/>
          <p:nvPr/>
        </p:nvSpPr>
        <p:spPr>
          <a:xfrm>
            <a:off x="-1" y="9211733"/>
            <a:ext cx="13004802" cy="1"/>
          </a:xfrm>
          <a:prstGeom prst="line">
            <a:avLst/>
          </a:prstGeom>
          <a:ln w="12700">
            <a:solidFill>
              <a:srgbClr val="000000"/>
            </a:solidFill>
          </a:ln>
        </p:spPr>
        <p:txBody>
          <a:bodyPr lIns="0" tIns="0" rIns="0" bIns="0"/>
          <a:lstStyle/>
          <a:p>
            <a:pPr algn="l" defTabSz="457200">
              <a:defRPr sz="1200">
                <a:latin typeface="Helvetica"/>
                <a:ea typeface="Helvetica"/>
                <a:cs typeface="Helvetica"/>
                <a:sym typeface="Helvetica"/>
              </a:defRPr>
            </a:pPr>
          </a:p>
        </p:txBody>
      </p:sp>
      <p:sp>
        <p:nvSpPr>
          <p:cNvPr id="146" name="Rectangle"/>
          <p:cNvSpPr/>
          <p:nvPr/>
        </p:nvSpPr>
        <p:spPr>
          <a:xfrm>
            <a:off x="-1" y="-1"/>
            <a:ext cx="13004802" cy="108375"/>
          </a:xfrm>
          <a:prstGeom prst="rect">
            <a:avLst/>
          </a:prstGeom>
          <a:solidFill>
            <a:srgbClr val="424A6B"/>
          </a:solidFill>
          <a:ln w="12700">
            <a:miter lim="400000"/>
          </a:ln>
        </p:spPr>
        <p:txBody>
          <a:bodyPr lIns="50800" tIns="50800" rIns="50800" bIns="50800" anchor="ctr"/>
          <a:lstStyle/>
          <a:p>
            <a:pPr algn="l" defTabSz="1300480">
              <a:defRPr sz="3400">
                <a:latin typeface="Arial"/>
                <a:ea typeface="Arial"/>
                <a:cs typeface="Arial"/>
                <a:sym typeface="Arial"/>
              </a:defRPr>
            </a:pPr>
          </a:p>
        </p:txBody>
      </p:sp>
      <p:sp>
        <p:nvSpPr>
          <p:cNvPr id="147" name="Text"/>
          <p:cNvSpPr txBox="1"/>
          <p:nvPr/>
        </p:nvSpPr>
        <p:spPr>
          <a:xfrm>
            <a:off x="12246185" y="213698"/>
            <a:ext cx="758616" cy="457201"/>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1300480">
              <a:defRPr sz="2200">
                <a:latin typeface="Arial"/>
                <a:ea typeface="Arial"/>
                <a:cs typeface="Arial"/>
                <a:sym typeface="Arial"/>
              </a:defRPr>
            </a:lvl1pPr>
          </a:lstStyle>
          <a:p>
            <a:pPr/>
            <a:r>
              <a:t> </a:t>
            </a:r>
          </a:p>
        </p:txBody>
      </p:sp>
      <p:sp>
        <p:nvSpPr>
          <p:cNvPr id="148" name="Title Text"/>
          <p:cNvSpPr txBox="1"/>
          <p:nvPr>
            <p:ph type="title"/>
          </p:nvPr>
        </p:nvSpPr>
        <p:spPr>
          <a:xfrm>
            <a:off x="541866" y="216745"/>
            <a:ext cx="11812697" cy="1083736"/>
          </a:xfrm>
          <a:prstGeom prst="rect">
            <a:avLst/>
          </a:prstGeom>
        </p:spPr>
        <p:txBody>
          <a:bodyPr lIns="65022" tIns="65022" rIns="65022" bIns="65022" anchor="t"/>
          <a:lstStyle>
            <a:lvl1pPr defTabSz="1300480">
              <a:defRPr b="1" sz="3800">
                <a:solidFill>
                  <a:srgbClr val="3C4361"/>
                </a:solidFill>
                <a:latin typeface="Times"/>
                <a:ea typeface="Times"/>
                <a:cs typeface="Times"/>
                <a:sym typeface="Times"/>
              </a:defRPr>
            </a:lvl1pPr>
          </a:lstStyle>
          <a:p>
            <a:pPr/>
            <a:r>
              <a:t>Title Text</a:t>
            </a:r>
          </a:p>
        </p:txBody>
      </p:sp>
      <p:sp>
        <p:nvSpPr>
          <p:cNvPr id="149" name="Body Level One…"/>
          <p:cNvSpPr txBox="1"/>
          <p:nvPr>
            <p:ph type="body" idx="1"/>
          </p:nvPr>
        </p:nvSpPr>
        <p:spPr>
          <a:xfrm>
            <a:off x="-3" y="1517225"/>
            <a:ext cx="12462938" cy="7477763"/>
          </a:xfrm>
          <a:prstGeom prst="rect">
            <a:avLst/>
          </a:prstGeom>
          <a:ln>
            <a:solidFill>
              <a:srgbClr val="000000"/>
            </a:solidFill>
            <a:round/>
          </a:ln>
        </p:spPr>
        <p:txBody>
          <a:bodyPr lIns="65022" tIns="65022" rIns="65022" bIns="65022" anchor="t"/>
          <a:lstStyle>
            <a:lvl1pPr marL="268675" indent="-268675" defTabSz="1300480">
              <a:lnSpc>
                <a:spcPct val="90000"/>
              </a:lnSpc>
              <a:spcBef>
                <a:spcPts val="800"/>
              </a:spcBef>
              <a:buSzTx/>
              <a:buNone/>
              <a:defRPr b="1" sz="3400">
                <a:latin typeface="Chalkboard"/>
                <a:ea typeface="Chalkboard"/>
                <a:cs typeface="Chalkboard"/>
                <a:sym typeface="Chalkboard"/>
              </a:defRPr>
            </a:lvl1pPr>
            <a:lvl2pPr marL="268675" indent="0" defTabSz="1300480">
              <a:lnSpc>
                <a:spcPct val="90000"/>
              </a:lnSpc>
              <a:spcBef>
                <a:spcPts val="800"/>
              </a:spcBef>
              <a:buSzTx/>
              <a:buNone/>
              <a:defRPr b="1" sz="3400">
                <a:latin typeface="Chalkboard"/>
                <a:ea typeface="Chalkboard"/>
                <a:cs typeface="Chalkboard"/>
                <a:sym typeface="Chalkboard"/>
              </a:defRPr>
            </a:lvl2pPr>
            <a:lvl3pPr marL="268675" indent="0" defTabSz="1300480">
              <a:lnSpc>
                <a:spcPct val="90000"/>
              </a:lnSpc>
              <a:spcBef>
                <a:spcPts val="800"/>
              </a:spcBef>
              <a:buSzTx/>
              <a:buNone/>
              <a:defRPr b="1" sz="3400">
                <a:latin typeface="Chalkboard"/>
                <a:ea typeface="Chalkboard"/>
                <a:cs typeface="Chalkboard"/>
                <a:sym typeface="Chalkboard"/>
              </a:defRPr>
            </a:lvl3pPr>
            <a:lvl4pPr marL="268675" indent="0" defTabSz="1300480">
              <a:lnSpc>
                <a:spcPct val="90000"/>
              </a:lnSpc>
              <a:spcBef>
                <a:spcPts val="800"/>
              </a:spcBef>
              <a:buSzTx/>
              <a:buNone/>
              <a:defRPr b="1" sz="3400">
                <a:latin typeface="Chalkboard"/>
                <a:ea typeface="Chalkboard"/>
                <a:cs typeface="Chalkboard"/>
                <a:sym typeface="Chalkboard"/>
              </a:defRPr>
            </a:lvl4pPr>
            <a:lvl5pPr marL="268675" indent="0" defTabSz="1300480">
              <a:lnSpc>
                <a:spcPct val="90000"/>
              </a:lnSpc>
              <a:spcBef>
                <a:spcPts val="800"/>
              </a:spcBef>
              <a:buSzTx/>
              <a:buNone/>
              <a:defRPr b="1" sz="3400">
                <a:latin typeface="Chalkboard"/>
                <a:ea typeface="Chalkboard"/>
                <a:cs typeface="Chalkboard"/>
                <a:sym typeface="Chalkboard"/>
              </a:defRPr>
            </a:lvl5pPr>
          </a:lstStyle>
          <a:p>
            <a:pPr/>
            <a:r>
              <a:t>Body Level One</a:t>
            </a:r>
          </a:p>
          <a:p>
            <a:pPr lvl="1"/>
            <a:r>
              <a:t>Body Level Two</a:t>
            </a:r>
          </a:p>
          <a:p>
            <a:pPr lvl="2"/>
            <a:r>
              <a:t>Body Level Three</a:t>
            </a:r>
          </a:p>
          <a:p>
            <a:pPr lvl="3"/>
            <a:r>
              <a:t>Body Level Four</a:t>
            </a:r>
          </a:p>
          <a:p>
            <a:pPr lvl="4"/>
            <a:r>
              <a:t>Body Level Five</a:t>
            </a:r>
          </a:p>
        </p:txBody>
      </p:sp>
      <p:sp>
        <p:nvSpPr>
          <p:cNvPr id="150" name="Slide Number"/>
          <p:cNvSpPr txBox="1"/>
          <p:nvPr>
            <p:ph type="sldNum" sz="quarter" idx="2"/>
          </p:nvPr>
        </p:nvSpPr>
        <p:spPr>
          <a:xfrm>
            <a:off x="10945707" y="9189155"/>
            <a:ext cx="623038" cy="611219"/>
          </a:xfrm>
          <a:prstGeom prst="rect">
            <a:avLst/>
          </a:prstGeom>
        </p:spPr>
        <p:txBody>
          <a:bodyPr lIns="65022" tIns="65022" rIns="65022" bIns="65022"/>
          <a:lstStyle>
            <a:lvl1pPr algn="l" defTabSz="1300480">
              <a:defRPr sz="3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grpSp>
        <p:nvGrpSpPr>
          <p:cNvPr id="159" name="Group"/>
          <p:cNvGrpSpPr/>
          <p:nvPr/>
        </p:nvGrpSpPr>
        <p:grpSpPr>
          <a:xfrm>
            <a:off x="-2" y="9109277"/>
            <a:ext cx="13004807" cy="746764"/>
            <a:chOff x="0" y="1266"/>
            <a:chExt cx="13004806" cy="746762"/>
          </a:xfrm>
        </p:grpSpPr>
        <p:sp>
          <p:nvSpPr>
            <p:cNvPr id="157" name="Rectangle"/>
            <p:cNvSpPr/>
            <p:nvPr/>
          </p:nvSpPr>
          <p:spPr>
            <a:xfrm>
              <a:off x="0" y="103719"/>
              <a:ext cx="13004807" cy="541872"/>
            </a:xfrm>
            <a:prstGeom prst="rect">
              <a:avLst/>
            </a:prstGeom>
            <a:solidFill>
              <a:srgbClr val="424A6B"/>
            </a:solidFill>
            <a:ln w="12700" cap="flat">
              <a:noFill/>
              <a:miter lim="400000"/>
            </a:ln>
            <a:effectLst/>
          </p:spPr>
          <p:txBody>
            <a:bodyPr wrap="square" lIns="50800" tIns="50800" rIns="50800" bIns="50800" numCol="1" anchor="ctr">
              <a:noAutofit/>
            </a:bodyPr>
            <a:lstStyle/>
            <a:p>
              <a:pPr defTabSz="1300480">
                <a:defRPr b="1" sz="3400">
                  <a:solidFill>
                    <a:srgbClr val="CEB8E3"/>
                  </a:solidFill>
                  <a:latin typeface="Arial"/>
                  <a:ea typeface="Arial"/>
                  <a:cs typeface="Arial"/>
                  <a:sym typeface="Arial"/>
                </a:defRPr>
              </a:pPr>
            </a:p>
          </p:txBody>
        </p:sp>
        <p:sp>
          <p:nvSpPr>
            <p:cNvPr id="158" name="www.Gilb.com"/>
            <p:cNvSpPr txBox="1"/>
            <p:nvPr/>
          </p:nvSpPr>
          <p:spPr>
            <a:xfrm>
              <a:off x="4828094" y="1266"/>
              <a:ext cx="3348602" cy="7467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2" tIns="65022" rIns="65022" bIns="65022" numCol="1" anchor="ctr">
              <a:spAutoFit/>
            </a:bodyPr>
            <a:lstStyle/>
            <a:p>
              <a:pPr defTabSz="1300480">
                <a:defRPr b="1" sz="3400">
                  <a:solidFill>
                    <a:srgbClr val="CEB8E3"/>
                  </a:solidFill>
                  <a:latin typeface="Arial"/>
                  <a:ea typeface="Arial"/>
                  <a:cs typeface="Arial"/>
                  <a:sym typeface="Arial"/>
                </a:defRPr>
              </a:pPr>
              <a:r>
                <a:t>www.</a:t>
              </a:r>
              <a:r>
                <a:rPr sz="4400"/>
                <a:t>Gilb</a:t>
              </a:r>
              <a:r>
                <a:t>.com</a:t>
              </a:r>
            </a:p>
          </p:txBody>
        </p:sp>
      </p:grpSp>
      <p:sp>
        <p:nvSpPr>
          <p:cNvPr id="160" name="Line"/>
          <p:cNvSpPr/>
          <p:nvPr/>
        </p:nvSpPr>
        <p:spPr>
          <a:xfrm>
            <a:off x="-1" y="9211733"/>
            <a:ext cx="13004802" cy="1"/>
          </a:xfrm>
          <a:prstGeom prst="line">
            <a:avLst/>
          </a:prstGeom>
          <a:ln w="12700">
            <a:solidFill>
              <a:srgbClr val="000000"/>
            </a:solidFill>
          </a:ln>
        </p:spPr>
        <p:txBody>
          <a:bodyPr lIns="0" tIns="0" rIns="0" bIns="0"/>
          <a:lstStyle/>
          <a:p>
            <a:pPr algn="l" defTabSz="457200">
              <a:defRPr sz="1200">
                <a:latin typeface="Helvetica"/>
                <a:ea typeface="Helvetica"/>
                <a:cs typeface="Helvetica"/>
                <a:sym typeface="Helvetica"/>
              </a:defRPr>
            </a:pPr>
          </a:p>
        </p:txBody>
      </p:sp>
      <p:sp>
        <p:nvSpPr>
          <p:cNvPr id="161" name="Rectangle"/>
          <p:cNvSpPr/>
          <p:nvPr/>
        </p:nvSpPr>
        <p:spPr>
          <a:xfrm>
            <a:off x="-1" y="-1"/>
            <a:ext cx="13004802" cy="108375"/>
          </a:xfrm>
          <a:prstGeom prst="rect">
            <a:avLst/>
          </a:prstGeom>
          <a:solidFill>
            <a:srgbClr val="424A6B"/>
          </a:solidFill>
          <a:ln w="12700">
            <a:miter lim="400000"/>
          </a:ln>
        </p:spPr>
        <p:txBody>
          <a:bodyPr lIns="50800" tIns="50800" rIns="50800" bIns="50800" anchor="ctr"/>
          <a:lstStyle/>
          <a:p>
            <a:pPr algn="l" defTabSz="1300480">
              <a:defRPr sz="3400">
                <a:latin typeface="Arial"/>
                <a:ea typeface="Arial"/>
                <a:cs typeface="Arial"/>
                <a:sym typeface="Arial"/>
              </a:defRPr>
            </a:pPr>
          </a:p>
        </p:txBody>
      </p:sp>
      <p:sp>
        <p:nvSpPr>
          <p:cNvPr id="162" name="Text"/>
          <p:cNvSpPr txBox="1"/>
          <p:nvPr/>
        </p:nvSpPr>
        <p:spPr>
          <a:xfrm>
            <a:off x="12246185" y="213698"/>
            <a:ext cx="758616" cy="457201"/>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1300480">
              <a:defRPr sz="2200">
                <a:latin typeface="Arial"/>
                <a:ea typeface="Arial"/>
                <a:cs typeface="Arial"/>
                <a:sym typeface="Arial"/>
              </a:defRPr>
            </a:lvl1pPr>
          </a:lstStyle>
          <a:p>
            <a:pPr/>
            <a:r>
              <a:t> </a:t>
            </a:r>
          </a:p>
        </p:txBody>
      </p:sp>
      <p:sp>
        <p:nvSpPr>
          <p:cNvPr id="163" name="Slide Number"/>
          <p:cNvSpPr txBox="1"/>
          <p:nvPr>
            <p:ph type="sldNum" sz="quarter" idx="2"/>
          </p:nvPr>
        </p:nvSpPr>
        <p:spPr>
          <a:xfrm>
            <a:off x="10945707" y="9189155"/>
            <a:ext cx="623038" cy="611219"/>
          </a:xfrm>
          <a:prstGeom prst="rect">
            <a:avLst/>
          </a:prstGeom>
        </p:spPr>
        <p:txBody>
          <a:bodyPr lIns="65022" tIns="65022" rIns="65022" bIns="65022"/>
          <a:lstStyle>
            <a:lvl1pPr algn="l" defTabSz="1300480">
              <a:defRPr sz="3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70" name="Title Text"/>
          <p:cNvSpPr txBox="1"/>
          <p:nvPr>
            <p:ph type="title"/>
          </p:nvPr>
        </p:nvSpPr>
        <p:spPr>
          <a:xfrm>
            <a:off x="650238" y="390595"/>
            <a:ext cx="11704325" cy="1625602"/>
          </a:xfrm>
          <a:prstGeom prst="rect">
            <a:avLst/>
          </a:prstGeom>
        </p:spPr>
        <p:txBody>
          <a:bodyPr lIns="65022" tIns="65022" rIns="65022" bIns="65022"/>
          <a:lstStyle>
            <a:lvl1pPr defTabSz="650240">
              <a:defRPr sz="6200">
                <a:latin typeface="Trebuchet MS"/>
                <a:ea typeface="Trebuchet MS"/>
                <a:cs typeface="Trebuchet MS"/>
                <a:sym typeface="Trebuchet MS"/>
              </a:defRPr>
            </a:lvl1pPr>
          </a:lstStyle>
          <a:p>
            <a:pPr/>
            <a:r>
              <a:t>Title Text</a:t>
            </a:r>
          </a:p>
        </p:txBody>
      </p:sp>
      <p:sp>
        <p:nvSpPr>
          <p:cNvPr id="171" name="Body Level One…"/>
          <p:cNvSpPr txBox="1"/>
          <p:nvPr>
            <p:ph type="body" idx="1"/>
          </p:nvPr>
        </p:nvSpPr>
        <p:spPr>
          <a:xfrm>
            <a:off x="650238" y="2275838"/>
            <a:ext cx="11704325" cy="6436929"/>
          </a:xfrm>
          <a:prstGeom prst="rect">
            <a:avLst/>
          </a:prstGeom>
        </p:spPr>
        <p:txBody>
          <a:bodyPr lIns="65022" tIns="65022" rIns="65022" bIns="65022" anchor="t"/>
          <a:lstStyle>
            <a:lvl1pPr marL="471487" indent="-471487" defTabSz="650240">
              <a:spcBef>
                <a:spcPts val="1000"/>
              </a:spcBef>
              <a:buSzPct val="100000"/>
              <a:buFont typeface="Arial"/>
              <a:defRPr sz="4400">
                <a:latin typeface="Trebuchet MS"/>
                <a:ea typeface="Trebuchet MS"/>
                <a:cs typeface="Trebuchet MS"/>
                <a:sym typeface="Trebuchet MS"/>
              </a:defRPr>
            </a:lvl1pPr>
            <a:lvl2pPr marL="906234" indent="-449034" defTabSz="650240">
              <a:spcBef>
                <a:spcPts val="1000"/>
              </a:spcBef>
              <a:buSzPct val="100000"/>
              <a:buFont typeface="Arial"/>
              <a:buChar char="–"/>
              <a:defRPr sz="4400">
                <a:latin typeface="Trebuchet MS"/>
                <a:ea typeface="Trebuchet MS"/>
                <a:cs typeface="Trebuchet MS"/>
                <a:sym typeface="Trebuchet MS"/>
              </a:defRPr>
            </a:lvl2pPr>
            <a:lvl3pPr indent="-419100" defTabSz="650240">
              <a:spcBef>
                <a:spcPts val="1000"/>
              </a:spcBef>
              <a:buSzPct val="100000"/>
              <a:buFont typeface="Arial"/>
              <a:defRPr sz="4400">
                <a:latin typeface="Trebuchet MS"/>
                <a:ea typeface="Trebuchet MS"/>
                <a:cs typeface="Trebuchet MS"/>
                <a:sym typeface="Trebuchet MS"/>
              </a:defRPr>
            </a:lvl3pPr>
            <a:lvl4pPr marL="1874520" indent="-502919" defTabSz="650240">
              <a:spcBef>
                <a:spcPts val="1000"/>
              </a:spcBef>
              <a:buSzPct val="100000"/>
              <a:buFont typeface="Arial"/>
              <a:buChar char="–"/>
              <a:defRPr sz="4400">
                <a:latin typeface="Trebuchet MS"/>
                <a:ea typeface="Trebuchet MS"/>
                <a:cs typeface="Trebuchet MS"/>
                <a:sym typeface="Trebuchet MS"/>
              </a:defRPr>
            </a:lvl4pPr>
            <a:lvl5pPr marL="2331720" indent="-502920" defTabSz="650240">
              <a:spcBef>
                <a:spcPts val="1000"/>
              </a:spcBef>
              <a:buSzPct val="100000"/>
              <a:buFont typeface="Arial"/>
              <a:buChar char="»"/>
              <a:defRPr sz="44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172" name="Slide Number"/>
          <p:cNvSpPr txBox="1"/>
          <p:nvPr>
            <p:ph type="sldNum" sz="quarter" idx="2"/>
          </p:nvPr>
        </p:nvSpPr>
        <p:spPr>
          <a:xfrm>
            <a:off x="11998694" y="9114113"/>
            <a:ext cx="355867" cy="371345"/>
          </a:xfrm>
          <a:prstGeom prst="rect">
            <a:avLst/>
          </a:prstGeom>
        </p:spPr>
        <p:txBody>
          <a:bodyPr lIns="65022" tIns="65022" rIns="65022" bIns="65022" anchor="ctr"/>
          <a:lstStyle>
            <a:lvl1pPr algn="r" defTabSz="650240">
              <a:defRPr>
                <a:solidFill>
                  <a:srgbClr val="898989"/>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79" name="Image"/>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180"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181"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9" name="Title Text"/>
          <p:cNvSpPr txBox="1"/>
          <p:nvPr>
            <p:ph type="title"/>
          </p:nvPr>
        </p:nvSpPr>
        <p:spPr>
          <a:xfrm>
            <a:off x="952500" y="444500"/>
            <a:ext cx="11099800" cy="2159000"/>
          </a:xfrm>
          <a:prstGeom prst="rect">
            <a:avLst/>
          </a:prstGeom>
        </p:spPr>
        <p:txBody>
          <a:bodyPr/>
          <a:lstStyle>
            <a:lvl1pPr>
              <a:defRPr>
                <a:latin typeface="Helvetica Light"/>
                <a:ea typeface="Helvetica Light"/>
                <a:cs typeface="Helvetica Light"/>
                <a:sym typeface="Helvetica Light"/>
              </a:defRPr>
            </a:lvl1pPr>
          </a:lstStyle>
          <a:p>
            <a:pPr/>
            <a:r>
              <a:t>Title Text</a:t>
            </a:r>
          </a:p>
        </p:txBody>
      </p:sp>
      <p:sp>
        <p:nvSpPr>
          <p:cNvPr id="190" name="Body Level One…"/>
          <p:cNvSpPr txBox="1"/>
          <p:nvPr>
            <p:ph type="body" idx="1"/>
          </p:nvPr>
        </p:nvSpPr>
        <p:spPr>
          <a:xfrm>
            <a:off x="952500" y="2603500"/>
            <a:ext cx="11099800" cy="6286500"/>
          </a:xfrm>
          <a:prstGeom prst="rect">
            <a:avLst/>
          </a:prstGeom>
        </p:spPr>
        <p:txBody>
          <a:bodyPr/>
          <a:lstStyle>
            <a:lvl1pPr>
              <a:buSzPct val="75000"/>
              <a:defRPr sz="3600">
                <a:latin typeface="Helvetica Light"/>
                <a:ea typeface="Helvetica Light"/>
                <a:cs typeface="Helvetica Light"/>
                <a:sym typeface="Helvetica Light"/>
              </a:defRPr>
            </a:lvl1pPr>
            <a:lvl2pPr>
              <a:buSzPct val="75000"/>
              <a:defRPr sz="3600">
                <a:latin typeface="Helvetica Light"/>
                <a:ea typeface="Helvetica Light"/>
                <a:cs typeface="Helvetica Light"/>
                <a:sym typeface="Helvetica Light"/>
              </a:defRPr>
            </a:lvl2pPr>
            <a:lvl3pPr>
              <a:buSzPct val="75000"/>
              <a:defRPr sz="3600">
                <a:latin typeface="Helvetica Light"/>
                <a:ea typeface="Helvetica Light"/>
                <a:cs typeface="Helvetica Light"/>
                <a:sym typeface="Helvetica Light"/>
              </a:defRPr>
            </a:lvl3pPr>
            <a:lvl4pPr>
              <a:buSzPct val="75000"/>
              <a:defRPr sz="3600">
                <a:latin typeface="Helvetica Light"/>
                <a:ea typeface="Helvetica Light"/>
                <a:cs typeface="Helvetica Light"/>
                <a:sym typeface="Helvetica Light"/>
              </a:defRPr>
            </a:lvl4pPr>
            <a:lvl5pPr>
              <a:buSzPct val="75000"/>
              <a:defRPr sz="36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91" name="Slide Number"/>
          <p:cNvSpPr txBox="1"/>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198" name="Image"/>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199" name="Title Text"/>
          <p:cNvSpPr txBox="1"/>
          <p:nvPr>
            <p:ph type="title"/>
          </p:nvPr>
        </p:nvSpPr>
        <p:spPr>
          <a:xfrm>
            <a:off x="1270000" y="6718300"/>
            <a:ext cx="10464800" cy="1422400"/>
          </a:xfrm>
          <a:prstGeom prst="rect">
            <a:avLst/>
          </a:prstGeom>
        </p:spPr>
        <p:txBody>
          <a:bodyPr anchor="b"/>
          <a:lstStyle/>
          <a:p>
            <a:pPr/>
            <a:r>
              <a:t>Title Text</a:t>
            </a:r>
          </a:p>
        </p:txBody>
      </p:sp>
      <p:sp>
        <p:nvSpPr>
          <p:cNvPr id="200"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208" name="Title Text"/>
          <p:cNvSpPr txBox="1"/>
          <p:nvPr>
            <p:ph type="title"/>
          </p:nvPr>
        </p:nvSpPr>
        <p:spPr>
          <a:xfrm>
            <a:off x="650238" y="390595"/>
            <a:ext cx="11704326" cy="1625602"/>
          </a:xfrm>
          <a:prstGeom prst="rect">
            <a:avLst/>
          </a:prstGeom>
        </p:spPr>
        <p:txBody>
          <a:bodyPr lIns="65022" tIns="65022" rIns="65022" bIns="65022"/>
          <a:lstStyle>
            <a:lvl1pPr defTabSz="650240">
              <a:defRPr sz="6200">
                <a:latin typeface="Trebuchet MS"/>
                <a:ea typeface="Trebuchet MS"/>
                <a:cs typeface="Trebuchet MS"/>
                <a:sym typeface="Trebuchet MS"/>
              </a:defRPr>
            </a:lvl1pPr>
          </a:lstStyle>
          <a:p>
            <a:pPr/>
            <a:r>
              <a:t>Title Text</a:t>
            </a:r>
          </a:p>
        </p:txBody>
      </p:sp>
      <p:sp>
        <p:nvSpPr>
          <p:cNvPr id="209" name="Body Level One…"/>
          <p:cNvSpPr txBox="1"/>
          <p:nvPr>
            <p:ph type="body" sz="half" idx="1"/>
          </p:nvPr>
        </p:nvSpPr>
        <p:spPr>
          <a:xfrm>
            <a:off x="650238" y="2275838"/>
            <a:ext cx="5743791" cy="6436930"/>
          </a:xfrm>
          <a:prstGeom prst="rect">
            <a:avLst/>
          </a:prstGeom>
        </p:spPr>
        <p:txBody>
          <a:bodyPr lIns="65022" tIns="65022" rIns="65022" bIns="65022" anchor="t"/>
          <a:lstStyle>
            <a:lvl1pPr marL="465363" indent="-465363" defTabSz="650240">
              <a:spcBef>
                <a:spcPts val="900"/>
              </a:spcBef>
              <a:buSzPct val="100000"/>
              <a:buFont typeface="Arial"/>
              <a:defRPr sz="3800">
                <a:latin typeface="Trebuchet MS"/>
                <a:ea typeface="Trebuchet MS"/>
                <a:cs typeface="Trebuchet MS"/>
                <a:sym typeface="Trebuchet MS"/>
              </a:defRPr>
            </a:lvl1pPr>
            <a:lvl2pPr marL="909637" indent="-452437" defTabSz="650240">
              <a:spcBef>
                <a:spcPts val="900"/>
              </a:spcBef>
              <a:buSzPct val="100000"/>
              <a:buFont typeface="Arial"/>
              <a:buChar char="–"/>
              <a:defRPr sz="3800">
                <a:latin typeface="Trebuchet MS"/>
                <a:ea typeface="Trebuchet MS"/>
                <a:cs typeface="Trebuchet MS"/>
                <a:sym typeface="Trebuchet MS"/>
              </a:defRPr>
            </a:lvl2pPr>
            <a:lvl3pPr marL="1348738" indent="-434338" defTabSz="650240">
              <a:spcBef>
                <a:spcPts val="900"/>
              </a:spcBef>
              <a:buSzPct val="100000"/>
              <a:buFont typeface="Arial"/>
              <a:defRPr sz="3800">
                <a:latin typeface="Trebuchet MS"/>
                <a:ea typeface="Trebuchet MS"/>
                <a:cs typeface="Trebuchet MS"/>
                <a:sym typeface="Trebuchet MS"/>
              </a:defRPr>
            </a:lvl3pPr>
            <a:lvl4pPr marL="1854200" indent="-482600" defTabSz="650240">
              <a:spcBef>
                <a:spcPts val="900"/>
              </a:spcBef>
              <a:buSzPct val="100000"/>
              <a:buFont typeface="Arial"/>
              <a:buChar char="–"/>
              <a:defRPr sz="3800">
                <a:latin typeface="Trebuchet MS"/>
                <a:ea typeface="Trebuchet MS"/>
                <a:cs typeface="Trebuchet MS"/>
                <a:sym typeface="Trebuchet MS"/>
              </a:defRPr>
            </a:lvl4pPr>
            <a:lvl5pPr marL="2311400" indent="-482600" defTabSz="650240">
              <a:spcBef>
                <a:spcPts val="900"/>
              </a:spcBef>
              <a:buSzPct val="100000"/>
              <a:buFont typeface="Arial"/>
              <a:buChar char="»"/>
              <a:defRPr sz="38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210" name="Slide Number"/>
          <p:cNvSpPr txBox="1"/>
          <p:nvPr>
            <p:ph type="sldNum" sz="quarter" idx="2"/>
          </p:nvPr>
        </p:nvSpPr>
        <p:spPr>
          <a:xfrm>
            <a:off x="11998697" y="9114113"/>
            <a:ext cx="355866" cy="371345"/>
          </a:xfrm>
          <a:prstGeom prst="rect">
            <a:avLst/>
          </a:prstGeom>
        </p:spPr>
        <p:txBody>
          <a:bodyPr lIns="65022" tIns="65022" rIns="65022" bIns="65022" anchor="ctr"/>
          <a:lstStyle>
            <a:lvl1pPr algn="r" defTabSz="650240">
              <a:defRPr>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217" name="Title Text"/>
          <p:cNvSpPr txBox="1"/>
          <p:nvPr>
            <p:ph type="title"/>
          </p:nvPr>
        </p:nvSpPr>
        <p:spPr>
          <a:xfrm>
            <a:off x="647700" y="390525"/>
            <a:ext cx="11709400" cy="1625600"/>
          </a:xfrm>
          <a:prstGeom prst="rect">
            <a:avLst/>
          </a:prstGeom>
        </p:spPr>
        <p:txBody>
          <a:bodyPr lIns="38100" tIns="38100" rIns="38100" bIns="38100"/>
          <a:lstStyle>
            <a:lvl1pPr defTabSz="914400">
              <a:defRPr sz="6200">
                <a:latin typeface="Trebuchet MS"/>
                <a:ea typeface="Trebuchet MS"/>
                <a:cs typeface="Trebuchet MS"/>
                <a:sym typeface="Trebuchet MS"/>
              </a:defRPr>
            </a:lvl1pPr>
          </a:lstStyle>
          <a:p>
            <a:pPr/>
            <a:r>
              <a:t>Title Text</a:t>
            </a:r>
          </a:p>
        </p:txBody>
      </p:sp>
      <p:sp>
        <p:nvSpPr>
          <p:cNvPr id="218" name="Body Level One…"/>
          <p:cNvSpPr txBox="1"/>
          <p:nvPr>
            <p:ph type="body" idx="1"/>
          </p:nvPr>
        </p:nvSpPr>
        <p:spPr>
          <a:xfrm>
            <a:off x="650240" y="2275838"/>
            <a:ext cx="11704320" cy="6436929"/>
          </a:xfrm>
          <a:prstGeom prst="rect">
            <a:avLst/>
          </a:prstGeom>
        </p:spPr>
        <p:txBody>
          <a:bodyPr lIns="45718" tIns="45718" rIns="45718" bIns="45718" anchor="t"/>
          <a:lstStyle>
            <a:lvl1pPr marL="342900" indent="-342900" defTabSz="914400">
              <a:spcBef>
                <a:spcPts val="1100"/>
              </a:spcBef>
              <a:buSzPct val="100000"/>
              <a:buFont typeface="Arial"/>
              <a:buChar char="»"/>
              <a:defRPr sz="4400">
                <a:latin typeface="Trebuchet MS"/>
                <a:ea typeface="Trebuchet MS"/>
                <a:cs typeface="Trebuchet MS"/>
                <a:sym typeface="Trebuchet MS"/>
              </a:defRPr>
            </a:lvl1pPr>
            <a:lvl2pPr marL="788067" indent="-330867" defTabSz="914400">
              <a:spcBef>
                <a:spcPts val="1100"/>
              </a:spcBef>
              <a:buSzPct val="100000"/>
              <a:buFont typeface="Arial"/>
              <a:buChar char="–"/>
              <a:defRPr sz="4400">
                <a:latin typeface="Trebuchet MS"/>
                <a:ea typeface="Trebuchet MS"/>
                <a:cs typeface="Trebuchet MS"/>
                <a:sym typeface="Trebuchet MS"/>
              </a:defRPr>
            </a:lvl2pPr>
            <a:lvl3pPr marL="1210235" indent="-295835" defTabSz="914400">
              <a:spcBef>
                <a:spcPts val="1100"/>
              </a:spcBef>
              <a:buSzPct val="100000"/>
              <a:buFont typeface="Arial"/>
              <a:defRPr sz="4400">
                <a:latin typeface="Trebuchet MS"/>
                <a:ea typeface="Trebuchet MS"/>
                <a:cs typeface="Trebuchet MS"/>
                <a:sym typeface="Trebuchet MS"/>
              </a:defRPr>
            </a:lvl3pPr>
            <a:lvl4pPr marL="1730828" indent="-359227" defTabSz="914400">
              <a:spcBef>
                <a:spcPts val="1100"/>
              </a:spcBef>
              <a:buSzPct val="100000"/>
              <a:buFont typeface="Arial"/>
              <a:buChar char="–"/>
              <a:defRPr sz="4400">
                <a:latin typeface="Trebuchet MS"/>
                <a:ea typeface="Trebuchet MS"/>
                <a:cs typeface="Trebuchet MS"/>
                <a:sym typeface="Trebuchet MS"/>
              </a:defRPr>
            </a:lvl4pPr>
            <a:lvl5pPr marL="2188028" indent="-359228" defTabSz="914400">
              <a:spcBef>
                <a:spcPts val="1100"/>
              </a:spcBef>
              <a:buSzPct val="100000"/>
              <a:buFont typeface="Arial"/>
              <a:buChar char="»"/>
              <a:defRPr sz="44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219" name="Slide Number"/>
          <p:cNvSpPr txBox="1"/>
          <p:nvPr>
            <p:ph type="sldNum" sz="quarter" idx="2"/>
          </p:nvPr>
        </p:nvSpPr>
        <p:spPr>
          <a:xfrm>
            <a:off x="12036668" y="9228457"/>
            <a:ext cx="317259" cy="332737"/>
          </a:xfrm>
          <a:prstGeom prst="rect">
            <a:avLst/>
          </a:prstGeom>
        </p:spPr>
        <p:txBody>
          <a:bodyPr lIns="45718" tIns="45718" rIns="45718" bIns="45718" anchor="ctr"/>
          <a:lstStyle>
            <a:lvl1pPr algn="r" defTabSz="914400">
              <a:defRPr>
                <a:solidFill>
                  <a:srgbClr val="878787"/>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26" name="Title Text"/>
          <p:cNvSpPr txBox="1"/>
          <p:nvPr>
            <p:ph type="title"/>
          </p:nvPr>
        </p:nvSpPr>
        <p:spPr>
          <a:xfrm>
            <a:off x="650238" y="390595"/>
            <a:ext cx="11704325" cy="1625603"/>
          </a:xfrm>
          <a:prstGeom prst="rect">
            <a:avLst/>
          </a:prstGeom>
        </p:spPr>
        <p:txBody>
          <a:bodyPr lIns="65022" tIns="65022" rIns="65022" bIns="65022"/>
          <a:lstStyle>
            <a:lvl1pPr defTabSz="650240">
              <a:defRPr sz="6200">
                <a:latin typeface="Trebuchet MS"/>
                <a:ea typeface="Trebuchet MS"/>
                <a:cs typeface="Trebuchet MS"/>
                <a:sym typeface="Trebuchet MS"/>
              </a:defRPr>
            </a:lvl1pPr>
          </a:lstStyle>
          <a:p>
            <a:pPr/>
            <a:r>
              <a:t>Title Text</a:t>
            </a:r>
          </a:p>
        </p:txBody>
      </p:sp>
      <p:sp>
        <p:nvSpPr>
          <p:cNvPr id="227" name="Body Level One…"/>
          <p:cNvSpPr txBox="1"/>
          <p:nvPr>
            <p:ph type="body" idx="1"/>
          </p:nvPr>
        </p:nvSpPr>
        <p:spPr>
          <a:xfrm>
            <a:off x="650238" y="2275838"/>
            <a:ext cx="11704325" cy="6436929"/>
          </a:xfrm>
          <a:prstGeom prst="rect">
            <a:avLst/>
          </a:prstGeom>
        </p:spPr>
        <p:txBody>
          <a:bodyPr lIns="65022" tIns="65022" rIns="65022" bIns="65022" anchor="t"/>
          <a:lstStyle>
            <a:lvl1pPr marL="471487" indent="-471487" defTabSz="650240">
              <a:spcBef>
                <a:spcPts val="900"/>
              </a:spcBef>
              <a:buSzPct val="100000"/>
              <a:buFont typeface="Arial"/>
              <a:defRPr sz="4400">
                <a:latin typeface="Trebuchet MS"/>
                <a:ea typeface="Trebuchet MS"/>
                <a:cs typeface="Trebuchet MS"/>
                <a:sym typeface="Trebuchet MS"/>
              </a:defRPr>
            </a:lvl1pPr>
            <a:lvl2pPr marL="906234" indent="-449034" defTabSz="650240">
              <a:spcBef>
                <a:spcPts val="900"/>
              </a:spcBef>
              <a:buSzPct val="100000"/>
              <a:buFont typeface="Arial"/>
              <a:buChar char="–"/>
              <a:defRPr sz="4400">
                <a:latin typeface="Trebuchet MS"/>
                <a:ea typeface="Trebuchet MS"/>
                <a:cs typeface="Trebuchet MS"/>
                <a:sym typeface="Trebuchet MS"/>
              </a:defRPr>
            </a:lvl2pPr>
            <a:lvl3pPr indent="-419100" defTabSz="650240">
              <a:spcBef>
                <a:spcPts val="900"/>
              </a:spcBef>
              <a:buSzPct val="100000"/>
              <a:buFont typeface="Arial"/>
              <a:defRPr sz="4400">
                <a:latin typeface="Trebuchet MS"/>
                <a:ea typeface="Trebuchet MS"/>
                <a:cs typeface="Trebuchet MS"/>
                <a:sym typeface="Trebuchet MS"/>
              </a:defRPr>
            </a:lvl3pPr>
            <a:lvl4pPr marL="1874520" indent="-502919" defTabSz="650240">
              <a:spcBef>
                <a:spcPts val="900"/>
              </a:spcBef>
              <a:buSzPct val="100000"/>
              <a:buFont typeface="Arial"/>
              <a:buChar char="–"/>
              <a:defRPr sz="4400">
                <a:latin typeface="Trebuchet MS"/>
                <a:ea typeface="Trebuchet MS"/>
                <a:cs typeface="Trebuchet MS"/>
                <a:sym typeface="Trebuchet MS"/>
              </a:defRPr>
            </a:lvl4pPr>
            <a:lvl5pPr marL="2331720" indent="-502920" defTabSz="650240">
              <a:spcBef>
                <a:spcPts val="900"/>
              </a:spcBef>
              <a:buSzPct val="100000"/>
              <a:buFont typeface="Arial"/>
              <a:buChar char="»"/>
              <a:defRPr sz="44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228" name="Slide Number"/>
          <p:cNvSpPr txBox="1"/>
          <p:nvPr>
            <p:ph type="sldNum" sz="quarter" idx="2"/>
          </p:nvPr>
        </p:nvSpPr>
        <p:spPr>
          <a:xfrm>
            <a:off x="11998697" y="9114115"/>
            <a:ext cx="355866" cy="371345"/>
          </a:xfrm>
          <a:prstGeom prst="rect">
            <a:avLst/>
          </a:prstGeom>
        </p:spPr>
        <p:txBody>
          <a:bodyPr lIns="65022" tIns="65022" rIns="65022" bIns="65022" anchor="ctr"/>
          <a:lstStyle>
            <a:lvl1pPr algn="r" defTabSz="650240">
              <a:defRPr>
                <a:solidFill>
                  <a:srgbClr val="898989"/>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235" name="Title Text"/>
          <p:cNvSpPr txBox="1"/>
          <p:nvPr>
            <p:ph type="title"/>
          </p:nvPr>
        </p:nvSpPr>
        <p:spPr>
          <a:xfrm>
            <a:off x="975358" y="3029935"/>
            <a:ext cx="11054083" cy="2090705"/>
          </a:xfrm>
          <a:prstGeom prst="rect">
            <a:avLst/>
          </a:prstGeom>
        </p:spPr>
        <p:txBody>
          <a:bodyPr lIns="65022" tIns="65022" rIns="65022" bIns="65022"/>
          <a:lstStyle>
            <a:lvl1pPr defTabSz="650240">
              <a:defRPr sz="6200">
                <a:latin typeface="Trebuchet MS"/>
                <a:ea typeface="Trebuchet MS"/>
                <a:cs typeface="Trebuchet MS"/>
                <a:sym typeface="Trebuchet MS"/>
              </a:defRPr>
            </a:lvl1pPr>
          </a:lstStyle>
          <a:p>
            <a:pPr/>
            <a:r>
              <a:t>Title Text</a:t>
            </a:r>
          </a:p>
        </p:txBody>
      </p:sp>
      <p:sp>
        <p:nvSpPr>
          <p:cNvPr id="236" name="Body Level One…"/>
          <p:cNvSpPr txBox="1"/>
          <p:nvPr>
            <p:ph type="body" sz="quarter" idx="1"/>
          </p:nvPr>
        </p:nvSpPr>
        <p:spPr>
          <a:xfrm>
            <a:off x="1950717" y="5527040"/>
            <a:ext cx="9103364" cy="2492589"/>
          </a:xfrm>
          <a:prstGeom prst="rect">
            <a:avLst/>
          </a:prstGeom>
        </p:spPr>
        <p:txBody>
          <a:bodyPr lIns="65022" tIns="65022" rIns="65022" bIns="65022" anchor="t"/>
          <a:lstStyle>
            <a:lvl1pPr marL="0" indent="0" algn="ctr" defTabSz="650240">
              <a:spcBef>
                <a:spcPts val="1000"/>
              </a:spcBef>
              <a:buSzTx/>
              <a:buNone/>
              <a:defRPr sz="4400">
                <a:solidFill>
                  <a:srgbClr val="888888"/>
                </a:solidFill>
                <a:latin typeface="Trebuchet MS"/>
                <a:ea typeface="Trebuchet MS"/>
                <a:cs typeface="Trebuchet MS"/>
                <a:sym typeface="Trebuchet MS"/>
              </a:defRPr>
            </a:lvl1pPr>
            <a:lvl2pPr marL="0" indent="0" algn="ctr" defTabSz="650240">
              <a:spcBef>
                <a:spcPts val="1000"/>
              </a:spcBef>
              <a:buSzTx/>
              <a:buNone/>
              <a:defRPr sz="4400">
                <a:solidFill>
                  <a:srgbClr val="888888"/>
                </a:solidFill>
                <a:latin typeface="Trebuchet MS"/>
                <a:ea typeface="Trebuchet MS"/>
                <a:cs typeface="Trebuchet MS"/>
                <a:sym typeface="Trebuchet MS"/>
              </a:defRPr>
            </a:lvl2pPr>
            <a:lvl3pPr marL="0" indent="0" algn="ctr" defTabSz="650240">
              <a:spcBef>
                <a:spcPts val="1000"/>
              </a:spcBef>
              <a:buSzTx/>
              <a:buNone/>
              <a:defRPr sz="4400">
                <a:solidFill>
                  <a:srgbClr val="888888"/>
                </a:solidFill>
                <a:latin typeface="Trebuchet MS"/>
                <a:ea typeface="Trebuchet MS"/>
                <a:cs typeface="Trebuchet MS"/>
                <a:sym typeface="Trebuchet MS"/>
              </a:defRPr>
            </a:lvl3pPr>
            <a:lvl4pPr marL="0" indent="0" algn="ctr" defTabSz="650240">
              <a:spcBef>
                <a:spcPts val="1000"/>
              </a:spcBef>
              <a:buSzTx/>
              <a:buNone/>
              <a:defRPr sz="4400">
                <a:solidFill>
                  <a:srgbClr val="888888"/>
                </a:solidFill>
                <a:latin typeface="Trebuchet MS"/>
                <a:ea typeface="Trebuchet MS"/>
                <a:cs typeface="Trebuchet MS"/>
                <a:sym typeface="Trebuchet MS"/>
              </a:defRPr>
            </a:lvl4pPr>
            <a:lvl5pPr marL="0" indent="0" algn="ctr" defTabSz="650240">
              <a:spcBef>
                <a:spcPts val="1000"/>
              </a:spcBef>
              <a:buSzTx/>
              <a:buNone/>
              <a:defRPr sz="4400">
                <a:solidFill>
                  <a:srgbClr val="888888"/>
                </a:solidFill>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237" name="Slide Number"/>
          <p:cNvSpPr txBox="1"/>
          <p:nvPr>
            <p:ph type="sldNum" sz="quarter" idx="2"/>
          </p:nvPr>
        </p:nvSpPr>
        <p:spPr>
          <a:xfrm>
            <a:off x="11998694" y="9114113"/>
            <a:ext cx="355867" cy="371345"/>
          </a:xfrm>
          <a:prstGeom prst="rect">
            <a:avLst/>
          </a:prstGeom>
        </p:spPr>
        <p:txBody>
          <a:bodyPr lIns="65022" tIns="65022" rIns="65022" bIns="65022" anchor="ctr"/>
          <a:lstStyle>
            <a:lvl1pPr algn="r" defTabSz="650240">
              <a:defRPr>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le, Clip Art and Text">
    <p:spTree>
      <p:nvGrpSpPr>
        <p:cNvPr id="1" name=""/>
        <p:cNvGrpSpPr/>
        <p:nvPr/>
      </p:nvGrpSpPr>
      <p:grpSpPr>
        <a:xfrm>
          <a:off x="0" y="0"/>
          <a:ext cx="0" cy="0"/>
          <a:chOff x="0" y="0"/>
          <a:chExt cx="0" cy="0"/>
        </a:xfrm>
      </p:grpSpPr>
      <p:sp>
        <p:nvSpPr>
          <p:cNvPr id="244" name="Title Text"/>
          <p:cNvSpPr txBox="1"/>
          <p:nvPr>
            <p:ph type="title"/>
          </p:nvPr>
        </p:nvSpPr>
        <p:spPr>
          <a:xfrm>
            <a:off x="975358" y="866986"/>
            <a:ext cx="11054083" cy="1625602"/>
          </a:xfrm>
          <a:prstGeom prst="rect">
            <a:avLst/>
          </a:prstGeom>
        </p:spPr>
        <p:txBody>
          <a:bodyPr lIns="65022" tIns="65022" rIns="65022" bIns="65022"/>
          <a:lstStyle>
            <a:lvl1pPr defTabSz="650240">
              <a:defRPr sz="6200">
                <a:latin typeface="Trebuchet MS"/>
                <a:ea typeface="Trebuchet MS"/>
                <a:cs typeface="Trebuchet MS"/>
                <a:sym typeface="Trebuchet MS"/>
              </a:defRPr>
            </a:lvl1pPr>
          </a:lstStyle>
          <a:p>
            <a:pPr/>
            <a:r>
              <a:t>Title Text</a:t>
            </a:r>
          </a:p>
        </p:txBody>
      </p:sp>
      <p:sp>
        <p:nvSpPr>
          <p:cNvPr id="245" name="Body Level One…"/>
          <p:cNvSpPr txBox="1"/>
          <p:nvPr>
            <p:ph type="body" sz="half" idx="1"/>
          </p:nvPr>
        </p:nvSpPr>
        <p:spPr>
          <a:xfrm>
            <a:off x="6610773" y="2817704"/>
            <a:ext cx="5418670" cy="5852164"/>
          </a:xfrm>
          <a:prstGeom prst="rect">
            <a:avLst/>
          </a:prstGeom>
        </p:spPr>
        <p:txBody>
          <a:bodyPr lIns="65022" tIns="65022" rIns="65022" bIns="65022" anchor="t"/>
          <a:lstStyle>
            <a:lvl1pPr marL="471487" indent="-471487" defTabSz="650240">
              <a:spcBef>
                <a:spcPts val="1000"/>
              </a:spcBef>
              <a:buSzPct val="100000"/>
              <a:buFont typeface="Arial"/>
              <a:defRPr sz="4400">
                <a:latin typeface="Trebuchet MS"/>
                <a:ea typeface="Trebuchet MS"/>
                <a:cs typeface="Trebuchet MS"/>
                <a:sym typeface="Trebuchet MS"/>
              </a:defRPr>
            </a:lvl1pPr>
            <a:lvl2pPr marL="906234" indent="-449034" defTabSz="650240">
              <a:spcBef>
                <a:spcPts val="1000"/>
              </a:spcBef>
              <a:buSzPct val="100000"/>
              <a:buFont typeface="Arial"/>
              <a:buChar char="–"/>
              <a:defRPr sz="4400">
                <a:latin typeface="Trebuchet MS"/>
                <a:ea typeface="Trebuchet MS"/>
                <a:cs typeface="Trebuchet MS"/>
                <a:sym typeface="Trebuchet MS"/>
              </a:defRPr>
            </a:lvl2pPr>
            <a:lvl3pPr indent="-419100" defTabSz="650240">
              <a:spcBef>
                <a:spcPts val="1000"/>
              </a:spcBef>
              <a:buSzPct val="100000"/>
              <a:buFont typeface="Arial"/>
              <a:defRPr sz="4400">
                <a:latin typeface="Trebuchet MS"/>
                <a:ea typeface="Trebuchet MS"/>
                <a:cs typeface="Trebuchet MS"/>
                <a:sym typeface="Trebuchet MS"/>
              </a:defRPr>
            </a:lvl3pPr>
            <a:lvl4pPr marL="1874520" indent="-502919" defTabSz="650240">
              <a:spcBef>
                <a:spcPts val="1000"/>
              </a:spcBef>
              <a:buSzPct val="100000"/>
              <a:buFont typeface="Arial"/>
              <a:buChar char="–"/>
              <a:defRPr sz="4400">
                <a:latin typeface="Trebuchet MS"/>
                <a:ea typeface="Trebuchet MS"/>
                <a:cs typeface="Trebuchet MS"/>
                <a:sym typeface="Trebuchet MS"/>
              </a:defRPr>
            </a:lvl4pPr>
            <a:lvl5pPr marL="2331720" indent="-502920" defTabSz="650240">
              <a:spcBef>
                <a:spcPts val="1000"/>
              </a:spcBef>
              <a:buSzPct val="100000"/>
              <a:buFont typeface="Arial"/>
              <a:buChar char="»"/>
              <a:defRPr sz="44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246" name="Slide Number"/>
          <p:cNvSpPr txBox="1"/>
          <p:nvPr>
            <p:ph type="sldNum" sz="quarter" idx="2"/>
          </p:nvPr>
        </p:nvSpPr>
        <p:spPr>
          <a:xfrm>
            <a:off x="11673575" y="9026061"/>
            <a:ext cx="355866" cy="371345"/>
          </a:xfrm>
          <a:prstGeom prst="rect">
            <a:avLst/>
          </a:prstGeom>
        </p:spPr>
        <p:txBody>
          <a:bodyPr lIns="65022" tIns="65022" rIns="65022" bIns="65022" anchor="ctr"/>
          <a:lstStyle>
            <a:lvl1pPr algn="r" defTabSz="650240">
              <a:defRPr>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253" name="Title Text"/>
          <p:cNvSpPr txBox="1"/>
          <p:nvPr>
            <p:ph type="title"/>
          </p:nvPr>
        </p:nvSpPr>
        <p:spPr>
          <a:xfrm>
            <a:off x="650238" y="390595"/>
            <a:ext cx="11704325" cy="1625602"/>
          </a:xfrm>
          <a:prstGeom prst="rect">
            <a:avLst/>
          </a:prstGeom>
        </p:spPr>
        <p:txBody>
          <a:bodyPr lIns="65022" tIns="65022" rIns="65022" bIns="65022"/>
          <a:lstStyle>
            <a:lvl1pPr defTabSz="650240">
              <a:defRPr sz="6200">
                <a:latin typeface="Trebuchet MS"/>
                <a:ea typeface="Trebuchet MS"/>
                <a:cs typeface="Trebuchet MS"/>
                <a:sym typeface="Trebuchet MS"/>
              </a:defRPr>
            </a:lvl1pPr>
          </a:lstStyle>
          <a:p>
            <a:pPr/>
            <a:r>
              <a:t>Title Text</a:t>
            </a:r>
          </a:p>
        </p:txBody>
      </p:sp>
      <p:sp>
        <p:nvSpPr>
          <p:cNvPr id="254" name="Body Level One…"/>
          <p:cNvSpPr txBox="1"/>
          <p:nvPr>
            <p:ph type="body" sz="half" idx="1"/>
          </p:nvPr>
        </p:nvSpPr>
        <p:spPr>
          <a:xfrm>
            <a:off x="650238" y="2275838"/>
            <a:ext cx="5743791" cy="6436929"/>
          </a:xfrm>
          <a:prstGeom prst="rect">
            <a:avLst/>
          </a:prstGeom>
        </p:spPr>
        <p:txBody>
          <a:bodyPr lIns="65022" tIns="65022" rIns="65022" bIns="65022" anchor="t"/>
          <a:lstStyle>
            <a:lvl1pPr marL="465363" indent="-465363" defTabSz="650240">
              <a:spcBef>
                <a:spcPts val="900"/>
              </a:spcBef>
              <a:buSzPct val="100000"/>
              <a:buFont typeface="Arial"/>
              <a:defRPr sz="3800">
                <a:latin typeface="Trebuchet MS"/>
                <a:ea typeface="Trebuchet MS"/>
                <a:cs typeface="Trebuchet MS"/>
                <a:sym typeface="Trebuchet MS"/>
              </a:defRPr>
            </a:lvl1pPr>
            <a:lvl2pPr marL="909637" indent="-452437" defTabSz="650240">
              <a:spcBef>
                <a:spcPts val="900"/>
              </a:spcBef>
              <a:buSzPct val="100000"/>
              <a:buFont typeface="Arial"/>
              <a:buChar char="–"/>
              <a:defRPr sz="3800">
                <a:latin typeface="Trebuchet MS"/>
                <a:ea typeface="Trebuchet MS"/>
                <a:cs typeface="Trebuchet MS"/>
                <a:sym typeface="Trebuchet MS"/>
              </a:defRPr>
            </a:lvl2pPr>
            <a:lvl3pPr marL="1348738" indent="-434338" defTabSz="650240">
              <a:spcBef>
                <a:spcPts val="900"/>
              </a:spcBef>
              <a:buSzPct val="100000"/>
              <a:buFont typeface="Arial"/>
              <a:defRPr sz="3800">
                <a:latin typeface="Trebuchet MS"/>
                <a:ea typeface="Trebuchet MS"/>
                <a:cs typeface="Trebuchet MS"/>
                <a:sym typeface="Trebuchet MS"/>
              </a:defRPr>
            </a:lvl3pPr>
            <a:lvl4pPr marL="1854200" indent="-482600" defTabSz="650240">
              <a:spcBef>
                <a:spcPts val="900"/>
              </a:spcBef>
              <a:buSzPct val="100000"/>
              <a:buFont typeface="Arial"/>
              <a:buChar char="–"/>
              <a:defRPr sz="3800">
                <a:latin typeface="Trebuchet MS"/>
                <a:ea typeface="Trebuchet MS"/>
                <a:cs typeface="Trebuchet MS"/>
                <a:sym typeface="Trebuchet MS"/>
              </a:defRPr>
            </a:lvl4pPr>
            <a:lvl5pPr marL="2311400" indent="-482600" defTabSz="650240">
              <a:spcBef>
                <a:spcPts val="900"/>
              </a:spcBef>
              <a:buSzPct val="100000"/>
              <a:buFont typeface="Arial"/>
              <a:buChar char="»"/>
              <a:defRPr sz="38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255" name="Slide Number"/>
          <p:cNvSpPr txBox="1"/>
          <p:nvPr>
            <p:ph type="sldNum" sz="quarter" idx="2"/>
          </p:nvPr>
        </p:nvSpPr>
        <p:spPr>
          <a:xfrm>
            <a:off x="11998694" y="9114113"/>
            <a:ext cx="355867" cy="371345"/>
          </a:xfrm>
          <a:prstGeom prst="rect">
            <a:avLst/>
          </a:prstGeom>
        </p:spPr>
        <p:txBody>
          <a:bodyPr lIns="65022" tIns="65022" rIns="65022" bIns="65022" anchor="ctr"/>
          <a:lstStyle>
            <a:lvl1pPr algn="r" defTabSz="650240">
              <a:defRPr>
                <a:solidFill>
                  <a:srgbClr val="898989"/>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262" name="Title Text"/>
          <p:cNvSpPr txBox="1"/>
          <p:nvPr>
            <p:ph type="title"/>
          </p:nvPr>
        </p:nvSpPr>
        <p:spPr>
          <a:xfrm>
            <a:off x="1270000" y="1638300"/>
            <a:ext cx="10464800" cy="3302000"/>
          </a:xfrm>
          <a:prstGeom prst="rect">
            <a:avLst/>
          </a:prstGeom>
        </p:spPr>
        <p:txBody>
          <a:bodyPr anchor="b"/>
          <a:lstStyle/>
          <a:p>
            <a:pPr/>
            <a:r>
              <a:t>Title Text</a:t>
            </a:r>
          </a:p>
        </p:txBody>
      </p:sp>
      <p:sp>
        <p:nvSpPr>
          <p:cNvPr id="263"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64"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271" name="Title Text"/>
          <p:cNvSpPr txBox="1"/>
          <p:nvPr>
            <p:ph type="title"/>
          </p:nvPr>
        </p:nvSpPr>
        <p:spPr>
          <a:prstGeom prst="rect">
            <a:avLst/>
          </a:prstGeom>
        </p:spPr>
        <p:txBody>
          <a:bodyPr/>
          <a:lstStyle/>
          <a:p>
            <a:pPr/>
            <a:r>
              <a:t>Title Text</a:t>
            </a:r>
          </a:p>
        </p:txBody>
      </p:sp>
      <p:sp>
        <p:nvSpPr>
          <p:cNvPr id="2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279" name="Title Text"/>
          <p:cNvSpPr txBox="1"/>
          <p:nvPr>
            <p:ph type="title"/>
          </p:nvPr>
        </p:nvSpPr>
        <p:spPr>
          <a:xfrm>
            <a:off x="650238" y="390595"/>
            <a:ext cx="11704326" cy="1625602"/>
          </a:xfrm>
          <a:prstGeom prst="rect">
            <a:avLst/>
          </a:prstGeom>
        </p:spPr>
        <p:txBody>
          <a:bodyPr lIns="65022" tIns="65022" rIns="65022" bIns="65022"/>
          <a:lstStyle>
            <a:lvl1pPr defTabSz="650240">
              <a:defRPr sz="6200">
                <a:latin typeface="Trebuchet MS"/>
                <a:ea typeface="Trebuchet MS"/>
                <a:cs typeface="Trebuchet MS"/>
                <a:sym typeface="Trebuchet MS"/>
              </a:defRPr>
            </a:lvl1pPr>
          </a:lstStyle>
          <a:p>
            <a:pPr/>
            <a:r>
              <a:t>Title Text</a:t>
            </a:r>
          </a:p>
        </p:txBody>
      </p:sp>
      <p:sp>
        <p:nvSpPr>
          <p:cNvPr id="280" name="Body Level One…"/>
          <p:cNvSpPr txBox="1"/>
          <p:nvPr>
            <p:ph type="body" sz="half" idx="1"/>
          </p:nvPr>
        </p:nvSpPr>
        <p:spPr>
          <a:xfrm>
            <a:off x="650238" y="2275838"/>
            <a:ext cx="5743791" cy="6436930"/>
          </a:xfrm>
          <a:prstGeom prst="rect">
            <a:avLst/>
          </a:prstGeom>
        </p:spPr>
        <p:txBody>
          <a:bodyPr lIns="65022" tIns="65022" rIns="65022" bIns="65022" anchor="t"/>
          <a:lstStyle>
            <a:lvl1pPr marL="465363" indent="-465363" defTabSz="650240">
              <a:spcBef>
                <a:spcPts val="900"/>
              </a:spcBef>
              <a:buSzPct val="100000"/>
              <a:buFont typeface="Arial"/>
              <a:defRPr sz="3800">
                <a:latin typeface="Trebuchet MS"/>
                <a:ea typeface="Trebuchet MS"/>
                <a:cs typeface="Trebuchet MS"/>
                <a:sym typeface="Trebuchet MS"/>
              </a:defRPr>
            </a:lvl1pPr>
            <a:lvl2pPr marL="909637" indent="-452437" defTabSz="650240">
              <a:spcBef>
                <a:spcPts val="900"/>
              </a:spcBef>
              <a:buSzPct val="100000"/>
              <a:buFont typeface="Arial"/>
              <a:buChar char="–"/>
              <a:defRPr sz="3800">
                <a:latin typeface="Trebuchet MS"/>
                <a:ea typeface="Trebuchet MS"/>
                <a:cs typeface="Trebuchet MS"/>
                <a:sym typeface="Trebuchet MS"/>
              </a:defRPr>
            </a:lvl2pPr>
            <a:lvl3pPr marL="1348738" indent="-434338" defTabSz="650240">
              <a:spcBef>
                <a:spcPts val="900"/>
              </a:spcBef>
              <a:buSzPct val="100000"/>
              <a:buFont typeface="Arial"/>
              <a:defRPr sz="3800">
                <a:latin typeface="Trebuchet MS"/>
                <a:ea typeface="Trebuchet MS"/>
                <a:cs typeface="Trebuchet MS"/>
                <a:sym typeface="Trebuchet MS"/>
              </a:defRPr>
            </a:lvl3pPr>
            <a:lvl4pPr marL="1854200" indent="-482600" defTabSz="650240">
              <a:spcBef>
                <a:spcPts val="900"/>
              </a:spcBef>
              <a:buSzPct val="100000"/>
              <a:buFont typeface="Arial"/>
              <a:buChar char="–"/>
              <a:defRPr sz="3800">
                <a:latin typeface="Trebuchet MS"/>
                <a:ea typeface="Trebuchet MS"/>
                <a:cs typeface="Trebuchet MS"/>
                <a:sym typeface="Trebuchet MS"/>
              </a:defRPr>
            </a:lvl4pPr>
            <a:lvl5pPr marL="2311400" indent="-482600" defTabSz="650240">
              <a:spcBef>
                <a:spcPts val="900"/>
              </a:spcBef>
              <a:buSzPct val="100000"/>
              <a:buFont typeface="Arial"/>
              <a:buChar char="»"/>
              <a:defRPr sz="38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281" name="Slide Number"/>
          <p:cNvSpPr txBox="1"/>
          <p:nvPr>
            <p:ph type="sldNum" sz="quarter" idx="2"/>
          </p:nvPr>
        </p:nvSpPr>
        <p:spPr>
          <a:xfrm>
            <a:off x="11998694" y="9114113"/>
            <a:ext cx="355867" cy="371345"/>
          </a:xfrm>
          <a:prstGeom prst="rect">
            <a:avLst/>
          </a:prstGeom>
        </p:spPr>
        <p:txBody>
          <a:bodyPr lIns="65022" tIns="65022" rIns="65022" bIns="65022" anchor="ctr"/>
          <a:lstStyle>
            <a:lvl1pPr algn="r" defTabSz="650240">
              <a:defRPr>
                <a:solidFill>
                  <a:srgbClr val="898989"/>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288" name="Title Text"/>
          <p:cNvSpPr txBox="1"/>
          <p:nvPr>
            <p:ph type="title"/>
          </p:nvPr>
        </p:nvSpPr>
        <p:spPr>
          <a:xfrm>
            <a:off x="650239" y="390596"/>
            <a:ext cx="11704322" cy="1625601"/>
          </a:xfrm>
          <a:prstGeom prst="rect">
            <a:avLst/>
          </a:prstGeom>
        </p:spPr>
        <p:txBody>
          <a:bodyPr lIns="65023" tIns="65023" rIns="65023" bIns="65023"/>
          <a:lstStyle>
            <a:lvl1pPr defTabSz="650240">
              <a:defRPr sz="6200">
                <a:latin typeface="Calibri"/>
                <a:ea typeface="Calibri"/>
                <a:cs typeface="Calibri"/>
                <a:sym typeface="Calibri"/>
              </a:defRPr>
            </a:lvl1pPr>
          </a:lstStyle>
          <a:p>
            <a:pPr/>
            <a:r>
              <a:t>Title Text</a:t>
            </a:r>
          </a:p>
        </p:txBody>
      </p:sp>
      <p:sp>
        <p:nvSpPr>
          <p:cNvPr id="289" name="Body Level One…"/>
          <p:cNvSpPr txBox="1"/>
          <p:nvPr>
            <p:ph type="body" sz="half" idx="1"/>
          </p:nvPr>
        </p:nvSpPr>
        <p:spPr>
          <a:xfrm>
            <a:off x="650239" y="2275839"/>
            <a:ext cx="5743788" cy="6436927"/>
          </a:xfrm>
          <a:prstGeom prst="rect">
            <a:avLst/>
          </a:prstGeom>
        </p:spPr>
        <p:txBody>
          <a:bodyPr lIns="65023" tIns="65023" rIns="65023" bIns="65023" anchor="t"/>
          <a:lstStyle>
            <a:lvl1pPr marL="465364" indent="-465364" defTabSz="650240">
              <a:spcBef>
                <a:spcPts val="900"/>
              </a:spcBef>
              <a:buSzPct val="100000"/>
              <a:buFont typeface="Arial"/>
              <a:defRPr sz="3800">
                <a:latin typeface="Calibri"/>
                <a:ea typeface="Calibri"/>
                <a:cs typeface="Calibri"/>
                <a:sym typeface="Calibri"/>
              </a:defRPr>
            </a:lvl1pPr>
            <a:lvl2pPr marL="909637" indent="-452437" defTabSz="650240">
              <a:spcBef>
                <a:spcPts val="900"/>
              </a:spcBef>
              <a:buSzPct val="100000"/>
              <a:buFont typeface="Arial"/>
              <a:buChar char="–"/>
              <a:defRPr sz="3800">
                <a:latin typeface="Calibri"/>
                <a:ea typeface="Calibri"/>
                <a:cs typeface="Calibri"/>
                <a:sym typeface="Calibri"/>
              </a:defRPr>
            </a:lvl2pPr>
            <a:lvl3pPr marL="1348739" indent="-434339" defTabSz="650240">
              <a:spcBef>
                <a:spcPts val="900"/>
              </a:spcBef>
              <a:buSzPct val="100000"/>
              <a:buFont typeface="Arial"/>
              <a:defRPr sz="3800">
                <a:latin typeface="Calibri"/>
                <a:ea typeface="Calibri"/>
                <a:cs typeface="Calibri"/>
                <a:sym typeface="Calibri"/>
              </a:defRPr>
            </a:lvl3pPr>
            <a:lvl4pPr marL="1854200" indent="-482600" defTabSz="650240">
              <a:spcBef>
                <a:spcPts val="900"/>
              </a:spcBef>
              <a:buSzPct val="100000"/>
              <a:buFont typeface="Arial"/>
              <a:buChar char="–"/>
              <a:defRPr sz="3800">
                <a:latin typeface="Calibri"/>
                <a:ea typeface="Calibri"/>
                <a:cs typeface="Calibri"/>
                <a:sym typeface="Calibri"/>
              </a:defRPr>
            </a:lvl4pPr>
            <a:lvl5pPr marL="2311400" indent="-482600" defTabSz="650240">
              <a:spcBef>
                <a:spcPts val="900"/>
              </a:spcBef>
              <a:buSzPct val="100000"/>
              <a:buFont typeface="Arial"/>
              <a:buChar char="»"/>
              <a:defRPr sz="38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90" name="Slide Number"/>
          <p:cNvSpPr txBox="1"/>
          <p:nvPr>
            <p:ph type="sldNum" sz="quarter" idx="2"/>
          </p:nvPr>
        </p:nvSpPr>
        <p:spPr>
          <a:xfrm>
            <a:off x="11998689" y="9114112"/>
            <a:ext cx="355871" cy="371349"/>
          </a:xfrm>
          <a:prstGeom prst="rect">
            <a:avLst/>
          </a:prstGeom>
        </p:spPr>
        <p:txBody>
          <a:bodyPr lIns="65023" tIns="65023" rIns="65023" bIns="65023" anchor="ctr"/>
          <a:lstStyle>
            <a:lvl1pPr algn="r" defTabSz="65024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297" name="Title Text"/>
          <p:cNvSpPr txBox="1"/>
          <p:nvPr>
            <p:ph type="title"/>
          </p:nvPr>
        </p:nvSpPr>
        <p:spPr>
          <a:xfrm>
            <a:off x="952500" y="444500"/>
            <a:ext cx="11099800" cy="2159000"/>
          </a:xfrm>
          <a:prstGeom prst="rect">
            <a:avLst/>
          </a:prstGeom>
        </p:spPr>
        <p:txBody>
          <a:bodyPr/>
          <a:lstStyle>
            <a:lvl1pPr>
              <a:defRPr>
                <a:latin typeface="Helvetica Light"/>
                <a:ea typeface="Helvetica Light"/>
                <a:cs typeface="Helvetica Light"/>
                <a:sym typeface="Helvetica Light"/>
              </a:defRPr>
            </a:lvl1pPr>
          </a:lstStyle>
          <a:p>
            <a:pPr/>
            <a:r>
              <a:t>Title Text</a:t>
            </a:r>
          </a:p>
        </p:txBody>
      </p:sp>
      <p:sp>
        <p:nvSpPr>
          <p:cNvPr id="298" name="Slide Number"/>
          <p:cNvSpPr txBox="1"/>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305" name="Title Text"/>
          <p:cNvSpPr txBox="1"/>
          <p:nvPr>
            <p:ph type="title"/>
          </p:nvPr>
        </p:nvSpPr>
        <p:spPr>
          <a:xfrm>
            <a:off x="975359" y="866986"/>
            <a:ext cx="11054082" cy="1625601"/>
          </a:xfrm>
          <a:prstGeom prst="rect">
            <a:avLst/>
          </a:prstGeom>
        </p:spPr>
        <p:txBody>
          <a:bodyPr lIns="65023" tIns="65023" rIns="65023" bIns="65023"/>
          <a:lstStyle>
            <a:lvl1pPr defTabSz="1300480">
              <a:defRPr sz="6200">
                <a:latin typeface="Times"/>
                <a:ea typeface="Times"/>
                <a:cs typeface="Times"/>
                <a:sym typeface="Times"/>
              </a:defRPr>
            </a:lvl1pPr>
          </a:lstStyle>
          <a:p>
            <a:pPr/>
            <a:r>
              <a:t>Title Text</a:t>
            </a:r>
          </a:p>
        </p:txBody>
      </p:sp>
      <p:sp>
        <p:nvSpPr>
          <p:cNvPr id="306" name="Body Level One…"/>
          <p:cNvSpPr txBox="1"/>
          <p:nvPr>
            <p:ph type="body" sz="half" idx="1"/>
          </p:nvPr>
        </p:nvSpPr>
        <p:spPr>
          <a:xfrm>
            <a:off x="975359" y="2817706"/>
            <a:ext cx="5418668" cy="5852161"/>
          </a:xfrm>
          <a:prstGeom prst="rect">
            <a:avLst/>
          </a:prstGeom>
        </p:spPr>
        <p:txBody>
          <a:bodyPr lIns="65023" tIns="65023" rIns="65023" bIns="65023" anchor="t"/>
          <a:lstStyle>
            <a:lvl1pPr marL="465364" indent="-465364" defTabSz="1300480">
              <a:spcBef>
                <a:spcPts val="900"/>
              </a:spcBef>
              <a:buSzPct val="100000"/>
              <a:defRPr sz="3800">
                <a:latin typeface="Times"/>
                <a:ea typeface="Times"/>
                <a:cs typeface="Times"/>
                <a:sym typeface="Times"/>
              </a:defRPr>
            </a:lvl1pPr>
            <a:lvl2pPr marL="909637" indent="-452437" defTabSz="1300480">
              <a:spcBef>
                <a:spcPts val="900"/>
              </a:spcBef>
              <a:buSzPct val="100000"/>
              <a:buChar char="–"/>
              <a:defRPr sz="3800">
                <a:latin typeface="Times"/>
                <a:ea typeface="Times"/>
                <a:cs typeface="Times"/>
                <a:sym typeface="Times"/>
              </a:defRPr>
            </a:lvl2pPr>
            <a:lvl3pPr marL="1348739" indent="-434339" defTabSz="1300480">
              <a:spcBef>
                <a:spcPts val="900"/>
              </a:spcBef>
              <a:buSzPct val="100000"/>
              <a:defRPr sz="3800">
                <a:latin typeface="Times"/>
                <a:ea typeface="Times"/>
                <a:cs typeface="Times"/>
                <a:sym typeface="Times"/>
              </a:defRPr>
            </a:lvl3pPr>
            <a:lvl4pPr marL="1854200" indent="-482600" defTabSz="1300480">
              <a:spcBef>
                <a:spcPts val="900"/>
              </a:spcBef>
              <a:buSzPct val="100000"/>
              <a:buChar char="–"/>
              <a:defRPr sz="3800">
                <a:latin typeface="Times"/>
                <a:ea typeface="Times"/>
                <a:cs typeface="Times"/>
                <a:sym typeface="Times"/>
              </a:defRPr>
            </a:lvl4pPr>
            <a:lvl5pPr marL="2311400" indent="-482600" defTabSz="1300480">
              <a:spcBef>
                <a:spcPts val="900"/>
              </a:spcBef>
              <a:buSzPct val="100000"/>
              <a:buChar char="»"/>
              <a:defRPr sz="3800">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307" name="Slide Number"/>
          <p:cNvSpPr txBox="1"/>
          <p:nvPr>
            <p:ph type="sldNum" sz="quarter" idx="2"/>
          </p:nvPr>
        </p:nvSpPr>
        <p:spPr>
          <a:xfrm>
            <a:off x="11658092" y="9320107"/>
            <a:ext cx="371349" cy="422149"/>
          </a:xfrm>
          <a:prstGeom prst="rect">
            <a:avLst/>
          </a:prstGeom>
        </p:spPr>
        <p:txBody>
          <a:bodyPr lIns="65023" tIns="65023" rIns="65023" bIns="65023"/>
          <a:lstStyle>
            <a:lvl1pPr algn="r" defTabSz="1300480">
              <a:defRPr sz="18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314" name="Title Text"/>
          <p:cNvSpPr txBox="1"/>
          <p:nvPr>
            <p:ph type="title"/>
          </p:nvPr>
        </p:nvSpPr>
        <p:spPr>
          <a:xfrm>
            <a:off x="975359" y="866986"/>
            <a:ext cx="11054082" cy="1625601"/>
          </a:xfrm>
          <a:prstGeom prst="rect">
            <a:avLst/>
          </a:prstGeom>
        </p:spPr>
        <p:txBody>
          <a:bodyPr lIns="65023" tIns="65023" rIns="65023" bIns="65023"/>
          <a:lstStyle>
            <a:lvl1pPr defTabSz="1300480">
              <a:defRPr sz="6200">
                <a:latin typeface="Times"/>
                <a:ea typeface="Times"/>
                <a:cs typeface="Times"/>
                <a:sym typeface="Times"/>
              </a:defRPr>
            </a:lvl1pPr>
          </a:lstStyle>
          <a:p>
            <a:pPr/>
            <a:r>
              <a:t>Title Text</a:t>
            </a:r>
          </a:p>
        </p:txBody>
      </p:sp>
      <p:sp>
        <p:nvSpPr>
          <p:cNvPr id="315" name="Body Level One…"/>
          <p:cNvSpPr txBox="1"/>
          <p:nvPr>
            <p:ph type="body" idx="1"/>
          </p:nvPr>
        </p:nvSpPr>
        <p:spPr>
          <a:xfrm>
            <a:off x="975359" y="2817706"/>
            <a:ext cx="11054082" cy="5852161"/>
          </a:xfrm>
          <a:prstGeom prst="rect">
            <a:avLst/>
          </a:prstGeom>
        </p:spPr>
        <p:txBody>
          <a:bodyPr lIns="65023" tIns="65023" rIns="65023" bIns="65023" anchor="t"/>
          <a:lstStyle>
            <a:lvl1pPr marL="471487" indent="-471487" defTabSz="1300480">
              <a:spcBef>
                <a:spcPts val="1000"/>
              </a:spcBef>
              <a:buSzPct val="100000"/>
              <a:defRPr sz="4400">
                <a:latin typeface="Times"/>
                <a:ea typeface="Times"/>
                <a:cs typeface="Times"/>
                <a:sym typeface="Times"/>
              </a:defRPr>
            </a:lvl1pPr>
            <a:lvl2pPr marL="906235" indent="-449035" defTabSz="1300480">
              <a:spcBef>
                <a:spcPts val="1000"/>
              </a:spcBef>
              <a:buSzPct val="100000"/>
              <a:buChar char="–"/>
              <a:defRPr sz="4400">
                <a:latin typeface="Times"/>
                <a:ea typeface="Times"/>
                <a:cs typeface="Times"/>
                <a:sym typeface="Times"/>
              </a:defRPr>
            </a:lvl2pPr>
            <a:lvl3pPr indent="-419100" defTabSz="1300480">
              <a:spcBef>
                <a:spcPts val="1000"/>
              </a:spcBef>
              <a:buSzPct val="100000"/>
              <a:defRPr sz="4400">
                <a:latin typeface="Times"/>
                <a:ea typeface="Times"/>
                <a:cs typeface="Times"/>
                <a:sym typeface="Times"/>
              </a:defRPr>
            </a:lvl3pPr>
            <a:lvl4pPr marL="1874520" indent="-502920" defTabSz="1300480">
              <a:spcBef>
                <a:spcPts val="1000"/>
              </a:spcBef>
              <a:buSzPct val="100000"/>
              <a:buChar char="–"/>
              <a:defRPr sz="4400">
                <a:latin typeface="Times"/>
                <a:ea typeface="Times"/>
                <a:cs typeface="Times"/>
                <a:sym typeface="Times"/>
              </a:defRPr>
            </a:lvl4pPr>
            <a:lvl5pPr marL="2331720" indent="-502920" defTabSz="1300480">
              <a:spcBef>
                <a:spcPts val="1000"/>
              </a:spcBef>
              <a:buSzPct val="100000"/>
              <a:buChar char="»"/>
              <a:defRPr sz="4400">
                <a:latin typeface="Times"/>
                <a:ea typeface="Times"/>
                <a:cs typeface="Times"/>
                <a:sym typeface="Times"/>
              </a:defRPr>
            </a:lvl5pPr>
          </a:lstStyle>
          <a:p>
            <a:pPr/>
            <a:r>
              <a:t>Body Level One</a:t>
            </a:r>
          </a:p>
          <a:p>
            <a:pPr lvl="1"/>
            <a:r>
              <a:t>Body Level Two</a:t>
            </a:r>
          </a:p>
          <a:p>
            <a:pPr lvl="2"/>
            <a:r>
              <a:t>Body Level Three</a:t>
            </a:r>
          </a:p>
          <a:p>
            <a:pPr lvl="3"/>
            <a:r>
              <a:t>Body Level Four</a:t>
            </a:r>
          </a:p>
          <a:p>
            <a:pPr lvl="4"/>
            <a:r>
              <a:t>Body Level Five</a:t>
            </a:r>
          </a:p>
        </p:txBody>
      </p:sp>
      <p:sp>
        <p:nvSpPr>
          <p:cNvPr id="316" name="Slide Number"/>
          <p:cNvSpPr txBox="1"/>
          <p:nvPr>
            <p:ph type="sldNum" sz="quarter" idx="2"/>
          </p:nvPr>
        </p:nvSpPr>
        <p:spPr>
          <a:xfrm>
            <a:off x="11658092" y="9320107"/>
            <a:ext cx="371349" cy="422149"/>
          </a:xfrm>
          <a:prstGeom prst="rect">
            <a:avLst/>
          </a:prstGeom>
        </p:spPr>
        <p:txBody>
          <a:bodyPr lIns="65023" tIns="65023" rIns="65023" bIns="65023"/>
          <a:lstStyle>
            <a:lvl1pPr algn="r" defTabSz="1300480">
              <a:defRPr sz="18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Image"/>
          <p:cNvSpPr/>
          <p:nvPr>
            <p:ph type="pic" sz="quarter" idx="14"/>
          </p:nvPr>
        </p:nvSpPr>
        <p:spPr>
          <a:xfrm>
            <a:off x="6718300" y="889000"/>
            <a:ext cx="5334000" cy="3771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Neue Medium"/>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Neue Medium"/>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Neue Medium"/>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Neue Medium"/>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Neue Medium"/>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Neue Medium"/>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Neue Medium"/>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Neue Medium"/>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j-lt"/>
          <a:ea typeface="+mj-ea"/>
          <a:cs typeface="+mj-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n-lt"/>
          <a:ea typeface="+mn-ea"/>
          <a:cs typeface="+mn-cs"/>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n-lt"/>
          <a:ea typeface="+mn-ea"/>
          <a:cs typeface="+mn-cs"/>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n-lt"/>
          <a:ea typeface="+mn-ea"/>
          <a:cs typeface="+mn-cs"/>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n-lt"/>
          <a:ea typeface="+mn-ea"/>
          <a:cs typeface="+mn-cs"/>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n-lt"/>
          <a:ea typeface="+mn-ea"/>
          <a:cs typeface="+mn-cs"/>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n-lt"/>
          <a:ea typeface="+mn-ea"/>
          <a:cs typeface="+mn-cs"/>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n-lt"/>
          <a:ea typeface="+mn-ea"/>
          <a:cs typeface="+mn-cs"/>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n-lt"/>
          <a:ea typeface="+mn-ea"/>
          <a:cs typeface="+mn-cs"/>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mn-lt"/>
          <a:ea typeface="+mn-ea"/>
          <a:cs typeface="+mn-cs"/>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tom@Gilb.com" TargetMode="External"/><Relationship Id="rId4" Type="http://schemas.openxmlformats.org/officeDocument/2006/relationships/hyperlink" Target="http://www.Gilb.com" TargetMode="Externa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 Id="rId3" Type="http://schemas.openxmlformats.org/officeDocument/2006/relationships/image" Target="../media/image9.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tif"/><Relationship Id="rId3" Type="http://schemas.openxmlformats.org/officeDocument/2006/relationships/image" Target="../media/image6.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 Id="rId3" Type="http://schemas.openxmlformats.org/officeDocument/2006/relationships/image" Target="../media/image1.jpeg"/><Relationship Id="rId4" Type="http://schemas.openxmlformats.org/officeDocument/2006/relationships/image" Target="../media/image2.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 Id="rId3" Type="http://schemas.openxmlformats.org/officeDocument/2006/relationships/image" Target="../media/image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 Id="rId3" Type="http://schemas.openxmlformats.org/officeDocument/2006/relationships/image" Target="../media/image3.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1.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xml"/><Relationship Id="rId3" Type="http://schemas.openxmlformats.org/officeDocument/2006/relationships/image" Target="../media/image4.jpeg"/><Relationship Id="rId4" Type="http://schemas.openxmlformats.org/officeDocument/2006/relationships/image" Target="../media/image22.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 Id="rId3" Type="http://schemas.openxmlformats.org/officeDocument/2006/relationships/image" Target="../media/image5.jpeg"/><Relationship Id="rId4" Type="http://schemas.openxmlformats.org/officeDocument/2006/relationships/image" Target="../media/image2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2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25.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hyperlink" Target="http://www.goodreads.com/author/show/15321.Confucius" TargetMode="External"/><Relationship Id="rId4" Type="http://schemas.openxmlformats.org/officeDocument/2006/relationships/hyperlink" Target="http://www.goodreads.com/work/quotes/6514114" TargetMode="External"/><Relationship Id="rId5" Type="http://schemas.openxmlformats.org/officeDocument/2006/relationships/image" Target="../media/image26.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tif"/><Relationship Id="rId4" Type="http://schemas.openxmlformats.org/officeDocument/2006/relationships/hyperlink" Target="http://gilb.com" TargetMode="Externa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 Id="rId3" Type="http://schemas.openxmlformats.org/officeDocument/2006/relationships/hyperlink" Target="http://needsandmeans.com" TargetMode="External"/><Relationship Id="rId4" Type="http://schemas.openxmlformats.org/officeDocument/2006/relationships/image" Target="../media/image28.png"/><Relationship Id="rId5" Type="http://schemas.openxmlformats.org/officeDocument/2006/relationships/image" Target="../media/image29.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0.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2.png"/><Relationship Id="rId4" Type="http://schemas.openxmlformats.org/officeDocument/2006/relationships/image" Target="../media/image7.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7.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25.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4.png"/><Relationship Id="rId3" Type="http://schemas.openxmlformats.org/officeDocument/2006/relationships/image" Target="../media/image45.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tif"/></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6.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7.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8.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50.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50.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51.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hyperlink" Target="mailto:kai@Gilb.com" TargetMode="Externa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3.png"/><Relationship Id="rId3" Type="http://schemas.openxmlformats.org/officeDocument/2006/relationships/image" Target="../media/image33.png"/><Relationship Id="rId4" Type="http://schemas.openxmlformats.org/officeDocument/2006/relationships/image" Target="../media/image6.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7.jpeg"/><Relationship Id="rId4" Type="http://schemas.openxmlformats.org/officeDocument/2006/relationships/image" Target="../media/image5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tif"/></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55.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5.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55.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8.jpeg"/><Relationship Id="rId4" Type="http://schemas.openxmlformats.org/officeDocument/2006/relationships/image" Target="../media/image8.tif"/></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8.jpeg"/><Relationship Id="rId4" Type="http://schemas.openxmlformats.org/officeDocument/2006/relationships/image" Target="../media/image8.tif"/></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8.jpeg"/><Relationship Id="rId4" Type="http://schemas.openxmlformats.org/officeDocument/2006/relationships/image" Target="../media/image8.tif"/></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8.jpeg"/><Relationship Id="rId4" Type="http://schemas.openxmlformats.org/officeDocument/2006/relationships/image" Target="../media/image8.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8.jpeg"/><Relationship Id="rId4" Type="http://schemas.openxmlformats.org/officeDocument/2006/relationships/image" Target="../media/image8.tif"/></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8.jpeg"/><Relationship Id="rId4" Type="http://schemas.openxmlformats.org/officeDocument/2006/relationships/image" Target="../media/image8.tif"/></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image" Target="../media/image59.png"/><Relationship Id="rId4" Type="http://schemas.openxmlformats.org/officeDocument/2006/relationships/image" Target="../media/image60.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61.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2.png"/><Relationship Id="rId3" Type="http://schemas.openxmlformats.org/officeDocument/2006/relationships/image" Target="../media/image61.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6.xml"/><Relationship Id="rId3" Type="http://schemas.openxmlformats.org/officeDocument/2006/relationships/image" Target="../media/image63.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64.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 Id="rId3" Type="http://schemas.openxmlformats.org/officeDocument/2006/relationships/image" Target="../media/image6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hyperlink" Target="http://www.NeedsandMeans.com" TargetMode="Externa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64.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9.xml"/><Relationship Id="rId3" Type="http://schemas.openxmlformats.org/officeDocument/2006/relationships/image" Target="../media/image66.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0.xml"/><Relationship Id="rId3" Type="http://schemas.openxmlformats.org/officeDocument/2006/relationships/image" Target="../media/image67.png"/><Relationship Id="rId4" Type="http://schemas.openxmlformats.org/officeDocument/2006/relationships/hyperlink" Target="mailto:erik.simmons@construx.com" TargetMode="External"/><Relationship Id="rId5" Type="http://schemas.openxmlformats.org/officeDocument/2006/relationships/image" Target="../media/image68.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9.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2.xml"/><Relationship Id="rId3" Type="http://schemas.openxmlformats.org/officeDocument/2006/relationships/image" Target="../media/image70.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59.png"/><Relationship Id="rId4" Type="http://schemas.openxmlformats.org/officeDocument/2006/relationships/image" Target="../media/image7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10 praktiske triks for konsulenter ved klient kommunikasjon.…"/>
          <p:cNvSpPr txBox="1"/>
          <p:nvPr>
            <p:ph type="ctrTitle"/>
          </p:nvPr>
        </p:nvSpPr>
        <p:spPr>
          <a:xfrm>
            <a:off x="420687" y="419082"/>
            <a:ext cx="12163426" cy="4640429"/>
          </a:xfrm>
          <a:prstGeom prst="rect">
            <a:avLst/>
          </a:prstGeom>
        </p:spPr>
        <p:txBody>
          <a:bodyPr/>
          <a:lstStyle/>
          <a:p>
            <a:pPr defTabSz="205739">
              <a:lnSpc>
                <a:spcPts val="3900"/>
              </a:lnSpc>
              <a:defRPr sz="2685">
                <a:latin typeface="Helvetica"/>
                <a:ea typeface="Helvetica"/>
                <a:cs typeface="Helvetica"/>
                <a:sym typeface="Helvetica"/>
              </a:defRPr>
            </a:pPr>
            <a:r>
              <a:t>10 praktiske triks for konsulenter ved klient kommunikasjon.</a:t>
            </a:r>
            <a:endParaRPr sz="2834"/>
          </a:p>
          <a:p>
            <a:pPr algn="l" defTabSz="205739">
              <a:lnSpc>
                <a:spcPts val="1700"/>
              </a:lnSpc>
              <a:defRPr sz="809">
                <a:latin typeface="Helvetica"/>
                <a:ea typeface="Helvetica"/>
                <a:cs typeface="Helvetica"/>
                <a:sym typeface="Helvetica"/>
              </a:defRPr>
            </a:pPr>
          </a:p>
          <a:p>
            <a:pPr defTabSz="105286">
              <a:defRPr sz="3870">
                <a:solidFill>
                  <a:srgbClr val="FF40FF"/>
                </a:solidFill>
                <a:latin typeface="Bradley Hand ITC TT-Bold"/>
                <a:ea typeface="Bradley Hand ITC TT-Bold"/>
                <a:cs typeface="Bradley Hand ITC TT-Bold"/>
                <a:sym typeface="Bradley Hand ITC TT-Bold"/>
              </a:defRPr>
            </a:pPr>
          </a:p>
          <a:p>
            <a:pPr defTabSz="105286">
              <a:defRPr sz="4185">
                <a:solidFill>
                  <a:srgbClr val="FF40FF"/>
                </a:solidFill>
                <a:latin typeface="Phosphate Inline"/>
                <a:ea typeface="Phosphate Inline"/>
                <a:cs typeface="Phosphate Inline"/>
                <a:sym typeface="Phosphate Inline"/>
              </a:defRPr>
            </a:pPr>
            <a:r>
              <a:t>10 Practical tricks for consultants</a:t>
            </a:r>
          </a:p>
          <a:p>
            <a:pPr defTabSz="105286">
              <a:defRPr sz="4185">
                <a:solidFill>
                  <a:srgbClr val="FF40FF"/>
                </a:solidFill>
                <a:latin typeface="Phosphate Inline"/>
                <a:ea typeface="Phosphate Inline"/>
                <a:cs typeface="Phosphate Inline"/>
                <a:sym typeface="Phosphate Inline"/>
              </a:defRPr>
            </a:pPr>
            <a:r>
              <a:t>when </a:t>
            </a:r>
          </a:p>
          <a:p>
            <a:pPr defTabSz="105286">
              <a:defRPr sz="4185">
                <a:solidFill>
                  <a:srgbClr val="FF40FF"/>
                </a:solidFill>
                <a:latin typeface="Phosphate Inline"/>
                <a:ea typeface="Phosphate Inline"/>
                <a:cs typeface="Phosphate Inline"/>
                <a:sym typeface="Phosphate Inline"/>
              </a:defRPr>
            </a:pPr>
            <a:r>
              <a:t>communicating with clients</a:t>
            </a:r>
          </a:p>
          <a:p>
            <a:pPr defTabSz="105286">
              <a:defRPr sz="3870">
                <a:solidFill>
                  <a:srgbClr val="FF40FF"/>
                </a:solidFill>
                <a:latin typeface="Bradley Hand ITC TT-Bold"/>
                <a:ea typeface="Bradley Hand ITC TT-Bold"/>
                <a:cs typeface="Bradley Hand ITC TT-Bold"/>
                <a:sym typeface="Bradley Hand ITC TT-Bold"/>
              </a:defRPr>
            </a:pPr>
          </a:p>
          <a:p>
            <a:pPr defTabSz="205739">
              <a:defRPr b="1" sz="1710">
                <a:uFill>
                  <a:solidFill>
                    <a:srgbClr val="000000"/>
                  </a:solidFill>
                </a:uFill>
                <a:latin typeface="+mn-lt"/>
                <a:ea typeface="+mn-ea"/>
                <a:cs typeface="+mn-cs"/>
                <a:sym typeface="Helvetica Neue"/>
              </a:defRPr>
            </a:pPr>
            <a:r>
              <a:t>Intellectual Superpowers give you especially powerful abilities to analyze, communicate, present, and decide</a:t>
            </a:r>
          </a:p>
          <a:p>
            <a:pPr algn="l" defTabSz="205739">
              <a:defRPr sz="494">
                <a:uFill>
                  <a:solidFill>
                    <a:srgbClr val="000000"/>
                  </a:solidFill>
                </a:uFill>
                <a:latin typeface="+mn-lt"/>
                <a:ea typeface="+mn-ea"/>
                <a:cs typeface="+mn-cs"/>
                <a:sym typeface="Helvetica Neue"/>
              </a:defRPr>
            </a:pPr>
          </a:p>
          <a:p>
            <a:pPr algn="l" defTabSz="205739">
              <a:defRPr sz="539">
                <a:solidFill>
                  <a:srgbClr val="333333"/>
                </a:solidFill>
                <a:latin typeface="Verdana"/>
                <a:ea typeface="Verdana"/>
                <a:cs typeface="Verdana"/>
                <a:sym typeface="Verdana"/>
              </a:defRPr>
            </a:pPr>
            <a:endParaRPr sz="1440">
              <a:solidFill>
                <a:srgbClr val="FF40FF"/>
              </a:solidFill>
              <a:latin typeface="Bradley Hand ITC TT-Bold"/>
              <a:ea typeface="Bradley Hand ITC TT-Bold"/>
              <a:cs typeface="Bradley Hand ITC TT-Bold"/>
              <a:sym typeface="Bradley Hand ITC TT-Bold"/>
            </a:endParaRPr>
          </a:p>
          <a:p>
            <a:pPr defTabSz="105286">
              <a:defRPr sz="1440"/>
            </a:pPr>
            <a:r>
              <a:t> </a:t>
            </a:r>
          </a:p>
        </p:txBody>
      </p:sp>
      <p:sp>
        <p:nvSpPr>
          <p:cNvPr id="326" name="Tom Gilb…"/>
          <p:cNvSpPr txBox="1"/>
          <p:nvPr>
            <p:ph type="subTitle" sz="half" idx="1"/>
          </p:nvPr>
        </p:nvSpPr>
        <p:spPr>
          <a:xfrm>
            <a:off x="153880" y="5148448"/>
            <a:ext cx="12697040" cy="2548339"/>
          </a:xfrm>
          <a:prstGeom prst="rect">
            <a:avLst/>
          </a:prstGeom>
          <a:solidFill>
            <a:srgbClr val="000000"/>
          </a:solidFill>
        </p:spPr>
        <p:txBody>
          <a:bodyPr/>
          <a:lstStyle/>
          <a:p>
            <a:pPr defTabSz="438441">
              <a:defRPr sz="4600">
                <a:solidFill>
                  <a:srgbClr val="FFFFFF"/>
                </a:solidFill>
                <a:latin typeface="+mj-lt"/>
                <a:ea typeface="+mj-ea"/>
                <a:cs typeface="+mj-cs"/>
                <a:sym typeface="Helvetica Neue Medium"/>
              </a:defRPr>
            </a:pPr>
            <a:r>
              <a:t>Tom Gilb</a:t>
            </a:r>
          </a:p>
          <a:p>
            <a:pPr defTabSz="438441">
              <a:defRPr sz="4600">
                <a:solidFill>
                  <a:srgbClr val="FFFFFF"/>
                </a:solidFill>
                <a:latin typeface="+mj-lt"/>
                <a:ea typeface="+mj-ea"/>
                <a:cs typeface="+mj-cs"/>
                <a:sym typeface="Helvetica Neue Medium"/>
              </a:defRPr>
            </a:pPr>
            <a:r>
              <a:t> Ciber, Oslo</a:t>
            </a:r>
          </a:p>
          <a:p>
            <a:pPr defTabSz="438441">
              <a:defRPr sz="4600">
                <a:solidFill>
                  <a:srgbClr val="FFFFFF"/>
                </a:solidFill>
                <a:latin typeface="+mj-lt"/>
                <a:ea typeface="+mj-ea"/>
                <a:cs typeface="+mj-cs"/>
                <a:sym typeface="Helvetica Neue Medium"/>
              </a:defRPr>
            </a:pPr>
            <a:r>
              <a:t>6 Februar 2018, 15-17:30 (150 minutes)</a:t>
            </a:r>
          </a:p>
        </p:txBody>
      </p:sp>
      <p:sp>
        <p:nvSpPr>
          <p:cNvPr id="327" name="tom@Gilb.com, www.Gilb.com, @ImTomGilb"/>
          <p:cNvSpPr txBox="1"/>
          <p:nvPr/>
        </p:nvSpPr>
        <p:spPr>
          <a:xfrm>
            <a:off x="1014348" y="8222936"/>
            <a:ext cx="10976104"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4100" u="sng">
                <a:solidFill>
                  <a:srgbClr val="0432FF"/>
                </a:solidFill>
                <a:uFill>
                  <a:solidFill>
                    <a:srgbClr val="0432FF"/>
                  </a:solidFill>
                </a:uFill>
                <a:latin typeface="+mn-lt"/>
                <a:ea typeface="+mn-ea"/>
                <a:cs typeface="+mn-cs"/>
                <a:sym typeface="Helvetica Neue"/>
              </a:defRPr>
            </a:pPr>
            <a:r>
              <a:rPr>
                <a:hlinkClick r:id="rId3" invalidUrl="" action="" tgtFrame="" tooltip="" history="1" highlightClick="0" endSnd="0"/>
              </a:rPr>
              <a:t>tom@Gilb.com</a:t>
            </a:r>
            <a:r>
              <a:rPr u="none">
                <a:solidFill>
                  <a:srgbClr val="000000"/>
                </a:solidFill>
                <a:uFillTx/>
              </a:rPr>
              <a:t>, </a:t>
            </a:r>
            <a:r>
              <a:rPr>
                <a:hlinkClick r:id="rId4" invalidUrl="" action="" tgtFrame="" tooltip="" history="1" highlightClick="0" endSnd="0"/>
              </a:rPr>
              <a:t>www.Gilb.com</a:t>
            </a:r>
            <a:r>
              <a:rPr u="none">
                <a:solidFill>
                  <a:srgbClr val="000000"/>
                </a:solidFill>
                <a:uFillTx/>
              </a:rPr>
              <a:t>, @ImTomGilb</a:t>
            </a:r>
          </a:p>
        </p:txBody>
      </p:sp>
      <p:sp>
        <p:nvSpPr>
          <p:cNvPr id="328" name="Slide Number"/>
          <p:cNvSpPr txBox="1"/>
          <p:nvPr>
            <p:ph type="sldNum" sz="quarter" idx="2"/>
          </p:nvPr>
        </p:nvSpPr>
        <p:spPr>
          <a:xfrm>
            <a:off x="6385373" y="9296400"/>
            <a:ext cx="227280"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6" name="Direct Quantification of all benefits,…"/>
          <p:cNvSpPr txBox="1"/>
          <p:nvPr>
            <p:ph type="title"/>
          </p:nvPr>
        </p:nvSpPr>
        <p:spPr>
          <a:xfrm>
            <a:off x="952500" y="634999"/>
            <a:ext cx="5334000" cy="8278467"/>
          </a:xfrm>
          <a:prstGeom prst="rect">
            <a:avLst/>
          </a:prstGeom>
        </p:spPr>
        <p:txBody>
          <a:bodyPr/>
          <a:lstStyle/>
          <a:p>
            <a:pPr defTabSz="251206">
              <a:defRPr sz="5200">
                <a:solidFill>
                  <a:srgbClr val="942192"/>
                </a:solidFill>
              </a:defRPr>
            </a:pPr>
          </a:p>
          <a:p>
            <a:pPr marL="153589" indent="-153589" defTabSz="251206">
              <a:defRPr sz="5200">
                <a:solidFill>
                  <a:srgbClr val="942192"/>
                </a:solidFill>
              </a:defRPr>
            </a:pPr>
            <a:r>
              <a:t>Direct Quantification of all benefits, </a:t>
            </a:r>
          </a:p>
          <a:p>
            <a:pPr marL="153589" indent="-153589" defTabSz="251206">
              <a:defRPr sz="5200">
                <a:solidFill>
                  <a:srgbClr val="942192"/>
                </a:solidFill>
              </a:defRPr>
            </a:pPr>
            <a:r>
              <a:t>so they are </a:t>
            </a:r>
          </a:p>
          <a:p>
            <a:pPr marL="153589" indent="-153589" defTabSz="251206">
              <a:defRPr sz="5200">
                <a:solidFill>
                  <a:srgbClr val="942192"/>
                </a:solidFill>
              </a:defRPr>
            </a:pPr>
            <a:r>
              <a:t>unambiguous clear;</a:t>
            </a:r>
          </a:p>
          <a:p>
            <a:pPr marL="153589" indent="-153589" defTabSz="251206">
              <a:defRPr sz="5200">
                <a:solidFill>
                  <a:srgbClr val="942192"/>
                </a:solidFill>
              </a:defRPr>
            </a:pPr>
            <a:r>
              <a:t> and trackable </a:t>
            </a:r>
          </a:p>
          <a:p>
            <a:pPr marL="153589" indent="-153589" defTabSz="251206">
              <a:defRPr sz="5200">
                <a:solidFill>
                  <a:srgbClr val="942192"/>
                </a:solidFill>
              </a:defRPr>
            </a:pPr>
            <a:r>
              <a:t>in agile delivery steps. </a:t>
            </a:r>
          </a:p>
        </p:txBody>
      </p:sp>
      <p:sp>
        <p:nvSpPr>
          <p:cNvPr id="387" name="Slide Number"/>
          <p:cNvSpPr txBox="1"/>
          <p:nvPr>
            <p:ph type="sldNum" sz="quarter" idx="2"/>
          </p:nvPr>
        </p:nvSpPr>
        <p:spPr>
          <a:xfrm>
            <a:off x="6328883" y="9296400"/>
            <a:ext cx="3402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8" name="image10.png" descr="image10.png"/>
          <p:cNvPicPr>
            <a:picLocks noChangeAspect="1"/>
          </p:cNvPicPr>
          <p:nvPr/>
        </p:nvPicPr>
        <p:blipFill>
          <a:blip r:embed="rId2">
            <a:extLst/>
          </a:blip>
          <a:stretch>
            <a:fillRect/>
          </a:stretch>
        </p:blipFill>
        <p:spPr>
          <a:xfrm>
            <a:off x="6529916" y="-3"/>
            <a:ext cx="6263345" cy="9753603"/>
          </a:xfrm>
          <a:prstGeom prst="rect">
            <a:avLst/>
          </a:prstGeom>
          <a:ln w="12700">
            <a:miter lim="400000"/>
          </a:ln>
        </p:spPr>
      </p:pic>
      <p:sp>
        <p:nvSpPr>
          <p:cNvPr id="389" name="Shape"/>
          <p:cNvSpPr/>
          <p:nvPr/>
        </p:nvSpPr>
        <p:spPr>
          <a:xfrm>
            <a:off x="11568793" y="7373428"/>
            <a:ext cx="681894" cy="15318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07" y="0"/>
                </a:moveTo>
                <a:cubicBezTo>
                  <a:pt x="4325" y="0"/>
                  <a:pt x="3935" y="174"/>
                  <a:pt x="3935" y="388"/>
                </a:cubicBezTo>
                <a:lnTo>
                  <a:pt x="3935" y="1497"/>
                </a:lnTo>
                <a:lnTo>
                  <a:pt x="1183" y="1497"/>
                </a:lnTo>
                <a:cubicBezTo>
                  <a:pt x="530" y="1497"/>
                  <a:pt x="0" y="1733"/>
                  <a:pt x="0" y="2023"/>
                </a:cubicBezTo>
                <a:lnTo>
                  <a:pt x="0" y="7268"/>
                </a:lnTo>
                <a:cubicBezTo>
                  <a:pt x="0" y="7559"/>
                  <a:pt x="530" y="7795"/>
                  <a:pt x="1183" y="7795"/>
                </a:cubicBezTo>
                <a:lnTo>
                  <a:pt x="3935" y="7795"/>
                </a:lnTo>
                <a:lnTo>
                  <a:pt x="3935" y="8814"/>
                </a:lnTo>
                <a:lnTo>
                  <a:pt x="6027" y="8814"/>
                </a:lnTo>
                <a:lnTo>
                  <a:pt x="6027" y="10112"/>
                </a:lnTo>
                <a:lnTo>
                  <a:pt x="7362" y="10112"/>
                </a:lnTo>
                <a:lnTo>
                  <a:pt x="7362" y="20420"/>
                </a:lnTo>
                <a:lnTo>
                  <a:pt x="7366" y="20420"/>
                </a:lnTo>
                <a:lnTo>
                  <a:pt x="10800" y="21600"/>
                </a:lnTo>
                <a:lnTo>
                  <a:pt x="12930" y="20420"/>
                </a:lnTo>
                <a:lnTo>
                  <a:pt x="14234" y="19712"/>
                </a:lnTo>
                <a:lnTo>
                  <a:pt x="12930" y="19092"/>
                </a:lnTo>
                <a:lnTo>
                  <a:pt x="12930" y="18588"/>
                </a:lnTo>
                <a:lnTo>
                  <a:pt x="14272" y="17726"/>
                </a:lnTo>
                <a:lnTo>
                  <a:pt x="12938" y="16890"/>
                </a:lnTo>
                <a:lnTo>
                  <a:pt x="12938" y="16332"/>
                </a:lnTo>
                <a:lnTo>
                  <a:pt x="14272" y="15473"/>
                </a:lnTo>
                <a:lnTo>
                  <a:pt x="12934" y="14636"/>
                </a:lnTo>
                <a:lnTo>
                  <a:pt x="12934" y="14081"/>
                </a:lnTo>
                <a:lnTo>
                  <a:pt x="14272" y="13220"/>
                </a:lnTo>
                <a:lnTo>
                  <a:pt x="12934" y="12381"/>
                </a:lnTo>
                <a:lnTo>
                  <a:pt x="12930" y="11789"/>
                </a:lnTo>
                <a:lnTo>
                  <a:pt x="14432" y="10665"/>
                </a:lnTo>
                <a:lnTo>
                  <a:pt x="14432" y="10112"/>
                </a:lnTo>
                <a:lnTo>
                  <a:pt x="15717" y="10112"/>
                </a:lnTo>
                <a:lnTo>
                  <a:pt x="15717" y="8814"/>
                </a:lnTo>
                <a:lnTo>
                  <a:pt x="17665" y="8814"/>
                </a:lnTo>
                <a:lnTo>
                  <a:pt x="17665" y="7795"/>
                </a:lnTo>
                <a:lnTo>
                  <a:pt x="20417" y="7795"/>
                </a:lnTo>
                <a:cubicBezTo>
                  <a:pt x="21070" y="7795"/>
                  <a:pt x="21600" y="7559"/>
                  <a:pt x="21600" y="7268"/>
                </a:cubicBezTo>
                <a:lnTo>
                  <a:pt x="21600" y="2023"/>
                </a:lnTo>
                <a:cubicBezTo>
                  <a:pt x="21600" y="1733"/>
                  <a:pt x="21070" y="1497"/>
                  <a:pt x="20417" y="1497"/>
                </a:cubicBezTo>
                <a:lnTo>
                  <a:pt x="17665" y="1497"/>
                </a:lnTo>
                <a:lnTo>
                  <a:pt x="17665" y="388"/>
                </a:lnTo>
                <a:cubicBezTo>
                  <a:pt x="17665" y="174"/>
                  <a:pt x="17275" y="0"/>
                  <a:pt x="16793" y="0"/>
                </a:cubicBezTo>
                <a:lnTo>
                  <a:pt x="4807" y="0"/>
                </a:lnTo>
                <a:close/>
                <a:moveTo>
                  <a:pt x="8567" y="835"/>
                </a:moveTo>
                <a:lnTo>
                  <a:pt x="13033" y="835"/>
                </a:lnTo>
                <a:lnTo>
                  <a:pt x="13033" y="1497"/>
                </a:lnTo>
                <a:lnTo>
                  <a:pt x="8567" y="1497"/>
                </a:lnTo>
                <a:lnTo>
                  <a:pt x="8567" y="835"/>
                </a:lnTo>
                <a:close/>
              </a:path>
            </a:pathLst>
          </a:custGeom>
          <a:solidFill>
            <a:schemeClr val="accent1"/>
          </a:solidFill>
          <a:ln w="12700">
            <a:miter lim="400000"/>
          </a:ln>
        </p:spPr>
        <p:txBody>
          <a:bodyPr lIns="50800" tIns="50800" rIns="50800" bIns="50800" anchor="ctr"/>
          <a:lstStyle/>
          <a:p>
            <a:pPr>
              <a:defRPr sz="2200">
                <a:solidFill>
                  <a:srgbClr val="FFFFFF"/>
                </a:solidFill>
                <a:latin typeface="+mj-lt"/>
                <a:ea typeface="+mj-ea"/>
                <a:cs typeface="+mj-cs"/>
                <a:sym typeface="Helvetica Neue Medium"/>
              </a:defRPr>
            </a:pPr>
          </a:p>
        </p:txBody>
      </p:sp>
      <p:grpSp>
        <p:nvGrpSpPr>
          <p:cNvPr id="392" name="Group"/>
          <p:cNvGrpSpPr/>
          <p:nvPr/>
        </p:nvGrpSpPr>
        <p:grpSpPr>
          <a:xfrm>
            <a:off x="8882005" y="7482390"/>
            <a:ext cx="2393212" cy="458034"/>
            <a:chOff x="0" y="-1"/>
            <a:chExt cx="2393211" cy="458033"/>
          </a:xfrm>
        </p:grpSpPr>
        <p:sp>
          <p:nvSpPr>
            <p:cNvPr id="390" name="Rectangle"/>
            <p:cNvSpPr/>
            <p:nvPr/>
          </p:nvSpPr>
          <p:spPr>
            <a:xfrm>
              <a:off x="50800" y="50801"/>
              <a:ext cx="2291611" cy="356430"/>
            </a:xfrm>
            <a:prstGeom prst="rect">
              <a:avLst/>
            </a:prstGeom>
            <a:solidFill>
              <a:schemeClr val="accent4">
                <a:hueOff val="366961"/>
                <a:satOff val="4172"/>
                <a:lumOff val="11129"/>
                <a:alpha val="32262"/>
              </a:schemeClr>
            </a:solidFill>
            <a:ln w="12700" cap="flat">
              <a:noFill/>
              <a:miter lim="400000"/>
            </a:ln>
            <a:effectLst/>
          </p:spPr>
          <p:txBody>
            <a:bodyPr wrap="square" lIns="50800" tIns="50800" rIns="50800" bIns="50800" numCol="1" anchor="ctr">
              <a:noAutofit/>
            </a:bodyPr>
            <a:lstStyle/>
            <a:p>
              <a:pPr>
                <a:defRPr sz="2200">
                  <a:solidFill>
                    <a:srgbClr val="FFFFFF"/>
                  </a:solidFill>
                  <a:latin typeface="+mj-lt"/>
                  <a:ea typeface="+mj-ea"/>
                  <a:cs typeface="+mj-cs"/>
                  <a:sym typeface="Helvetica Neue Medium"/>
                </a:defRPr>
              </a:pPr>
            </a:p>
          </p:txBody>
        </p:sp>
        <p:pic>
          <p:nvPicPr>
            <p:cNvPr id="391" name="image11.png" descr="image11.png"/>
            <p:cNvPicPr>
              <a:picLocks noChangeAspect="1"/>
            </p:cNvPicPr>
            <p:nvPr/>
          </p:nvPicPr>
          <p:blipFill>
            <a:blip r:embed="rId3">
              <a:alphaModFix amt="32262"/>
              <a:extLst/>
            </a:blip>
            <a:stretch>
              <a:fillRect/>
            </a:stretch>
          </p:blipFill>
          <p:spPr>
            <a:xfrm>
              <a:off x="-1" y="-2"/>
              <a:ext cx="2393213" cy="458035"/>
            </a:xfrm>
            <a:prstGeom prst="rect">
              <a:avLst/>
            </a:prstGeom>
            <a:ln w="12700" cap="flat">
              <a:noFill/>
              <a:miter lim="400000"/>
            </a:ln>
            <a:effectLst/>
          </p:spPr>
        </p:pic>
      </p:grpSp>
      <p:sp>
        <p:nvSpPr>
          <p:cNvPr id="393" name="Every one of these values can…"/>
          <p:cNvSpPr txBox="1"/>
          <p:nvPr/>
        </p:nvSpPr>
        <p:spPr>
          <a:xfrm>
            <a:off x="4754203" y="280760"/>
            <a:ext cx="4156381" cy="1122197"/>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200">
                <a:solidFill>
                  <a:srgbClr val="FFFFFF"/>
                </a:solidFill>
                <a:latin typeface="+mn-lt"/>
                <a:ea typeface="+mn-ea"/>
                <a:cs typeface="+mn-cs"/>
                <a:sym typeface="Helvetica Neue"/>
              </a:defRPr>
            </a:pPr>
            <a:r>
              <a:t>Every one of these values can</a:t>
            </a:r>
          </a:p>
          <a:p>
            <a:pPr>
              <a:defRPr b="1" sz="2200">
                <a:solidFill>
                  <a:srgbClr val="FFFFFF"/>
                </a:solidFill>
                <a:latin typeface="+mn-lt"/>
                <a:ea typeface="+mn-ea"/>
                <a:cs typeface="+mn-cs"/>
                <a:sym typeface="Helvetica Neue"/>
              </a:defRPr>
            </a:pPr>
            <a:r>
              <a:t>be expressed as </a:t>
            </a:r>
          </a:p>
          <a:p>
            <a:pPr>
              <a:defRPr b="1" sz="2200">
                <a:solidFill>
                  <a:srgbClr val="FFFFFF"/>
                </a:solidFill>
                <a:latin typeface="+mn-lt"/>
                <a:ea typeface="+mn-ea"/>
                <a:cs typeface="+mn-cs"/>
                <a:sym typeface="Helvetica Neue"/>
              </a:defRPr>
            </a:pPr>
            <a:r>
              <a:t>numeric improvements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Security Value Quantification…"/>
          <p:cNvSpPr txBox="1"/>
          <p:nvPr>
            <p:ph type="title"/>
          </p:nvPr>
        </p:nvSpPr>
        <p:spPr>
          <a:prstGeom prst="rect">
            <a:avLst/>
          </a:prstGeom>
        </p:spPr>
        <p:txBody>
          <a:bodyPr/>
          <a:lstStyle/>
          <a:p>
            <a:pPr defTabSz="490727">
              <a:defRPr sz="6700"/>
            </a:pPr>
            <a:r>
              <a:t>Security Value Quantification</a:t>
            </a:r>
          </a:p>
          <a:p>
            <a:pPr defTabSz="490727">
              <a:defRPr sz="6700"/>
            </a:pPr>
            <a:r>
              <a:t>with Stakeholders</a:t>
            </a:r>
          </a:p>
        </p:txBody>
      </p:sp>
      <p:sp>
        <p:nvSpPr>
          <p:cNvPr id="396" name="Body"/>
          <p:cNvSpPr txBox="1"/>
          <p:nvPr>
            <p:ph type="body" idx="1"/>
          </p:nvPr>
        </p:nvSpPr>
        <p:spPr>
          <a:prstGeom prst="rect">
            <a:avLst/>
          </a:prstGeom>
        </p:spPr>
        <p:txBody>
          <a:bodyPr/>
          <a:lstStyle/>
          <a:p>
            <a:pPr/>
          </a:p>
        </p:txBody>
      </p:sp>
      <p:pic>
        <p:nvPicPr>
          <p:cNvPr id="397" name="image12.png" descr="image12.png"/>
          <p:cNvPicPr>
            <a:picLocks noChangeAspect="1"/>
          </p:cNvPicPr>
          <p:nvPr/>
        </p:nvPicPr>
        <p:blipFill>
          <a:blip r:embed="rId3">
            <a:extLst/>
          </a:blip>
          <a:srcRect l="0" t="34158" r="0" b="0"/>
          <a:stretch>
            <a:fillRect/>
          </a:stretch>
        </p:blipFill>
        <p:spPr>
          <a:xfrm>
            <a:off x="34682" y="2678423"/>
            <a:ext cx="13564599" cy="5492391"/>
          </a:xfrm>
          <a:prstGeom prst="rect">
            <a:avLst/>
          </a:prstGeom>
          <a:ln w="12700">
            <a:miter lim="400000"/>
          </a:ln>
        </p:spPr>
      </p:pic>
      <p:sp>
        <p:nvSpPr>
          <p:cNvPr id="398" name="Line"/>
          <p:cNvSpPr/>
          <p:nvPr/>
        </p:nvSpPr>
        <p:spPr>
          <a:xfrm flipH="1" flipV="1">
            <a:off x="4610851" y="6952532"/>
            <a:ext cx="6600585" cy="2127482"/>
          </a:xfrm>
          <a:prstGeom prst="line">
            <a:avLst/>
          </a:prstGeom>
          <a:ln w="25400">
            <a:solidFill>
              <a:srgbClr val="000000"/>
            </a:solidFill>
            <a:miter lim="400000"/>
            <a:tailEnd type="triangle"/>
          </a:ln>
        </p:spPr>
        <p:txBody>
          <a:bodyPr lIns="0" tIns="0" rIns="0" bIns="0"/>
          <a:lstStyle/>
          <a:p>
            <a:pPr algn="l" defTabSz="457200">
              <a:defRPr sz="1200">
                <a:latin typeface="Helvetica"/>
                <a:ea typeface="Helvetica"/>
                <a:cs typeface="Helvetica"/>
                <a:sym typeface="Helvetica"/>
              </a:defRPr>
            </a:pPr>
          </a:p>
        </p:txBody>
      </p:sp>
      <p:sp>
        <p:nvSpPr>
          <p:cNvPr id="399" name="Line"/>
          <p:cNvSpPr/>
          <p:nvPr/>
        </p:nvSpPr>
        <p:spPr>
          <a:xfrm flipH="1" flipV="1">
            <a:off x="6460742" y="6980808"/>
            <a:ext cx="5119360" cy="2739753"/>
          </a:xfrm>
          <a:prstGeom prst="line">
            <a:avLst/>
          </a:prstGeom>
          <a:ln w="25400">
            <a:solidFill>
              <a:srgbClr val="000000"/>
            </a:solidFill>
            <a:miter lim="400000"/>
            <a:tailEnd type="triangle"/>
          </a:ln>
        </p:spPr>
        <p:txBody>
          <a:bodyPr lIns="0" tIns="0" rIns="0" bIns="0"/>
          <a:lstStyle/>
          <a:p>
            <a:pPr algn="l" defTabSz="457200">
              <a:defRPr sz="1200">
                <a:latin typeface="Helvetica"/>
                <a:ea typeface="Helvetica"/>
                <a:cs typeface="Helvetica"/>
                <a:sym typeface="Helvetica"/>
              </a:defRPr>
            </a:pPr>
          </a:p>
        </p:txBody>
      </p:sp>
      <p:sp>
        <p:nvSpPr>
          <p:cNvPr id="400" name="Line"/>
          <p:cNvSpPr/>
          <p:nvPr/>
        </p:nvSpPr>
        <p:spPr>
          <a:xfrm flipH="1" flipV="1">
            <a:off x="9237840" y="7056383"/>
            <a:ext cx="2171895" cy="1901802"/>
          </a:xfrm>
          <a:prstGeom prst="line">
            <a:avLst/>
          </a:prstGeom>
          <a:ln w="25400">
            <a:solidFill>
              <a:srgbClr val="000000"/>
            </a:solidFill>
            <a:miter lim="400000"/>
            <a:tailEnd type="triangle"/>
          </a:ln>
        </p:spPr>
        <p:txBody>
          <a:bodyPr lIns="0" tIns="0" rIns="0" bIns="0"/>
          <a:lstStyle/>
          <a:p>
            <a:pPr algn="l" defTabSz="457200">
              <a:defRPr sz="1200">
                <a:latin typeface="Helvetica"/>
                <a:ea typeface="Helvetica"/>
                <a:cs typeface="Helvetica"/>
                <a:sym typeface="Helvetica"/>
              </a:defRPr>
            </a:pPr>
          </a:p>
        </p:txBody>
      </p:sp>
      <p:sp>
        <p:nvSpPr>
          <p:cNvPr id="401" name="Line"/>
          <p:cNvSpPr/>
          <p:nvPr/>
        </p:nvSpPr>
        <p:spPr>
          <a:xfrm flipH="1">
            <a:off x="2553558" y="2434892"/>
            <a:ext cx="3663513" cy="3108198"/>
          </a:xfrm>
          <a:prstGeom prst="line">
            <a:avLst/>
          </a:prstGeom>
          <a:ln w="25400">
            <a:solidFill>
              <a:srgbClr val="000000"/>
            </a:solidFill>
            <a:miter lim="400000"/>
            <a:tailEnd type="triangle"/>
          </a:ln>
        </p:spPr>
        <p:txBody>
          <a:bodyPr lIns="0" tIns="0" rIns="0" bIns="0"/>
          <a:lstStyle/>
          <a:p>
            <a:pPr algn="l" defTabSz="457200">
              <a:defRPr sz="1200">
                <a:latin typeface="Helvetica"/>
                <a:ea typeface="Helvetica"/>
                <a:cs typeface="Helvetica"/>
                <a:sym typeface="Helvetica"/>
              </a:defRPr>
            </a:pPr>
          </a:p>
        </p:txBody>
      </p:sp>
      <p:sp>
        <p:nvSpPr>
          <p:cNvPr id="402" name="This structure…"/>
          <p:cNvSpPr txBox="1"/>
          <p:nvPr/>
        </p:nvSpPr>
        <p:spPr>
          <a:xfrm>
            <a:off x="2631" y="7595896"/>
            <a:ext cx="4430307" cy="2075065"/>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100">
                <a:solidFill>
                  <a:srgbClr val="FFFFFF"/>
                </a:solidFill>
                <a:latin typeface="+mn-lt"/>
                <a:ea typeface="+mn-ea"/>
                <a:cs typeface="+mn-cs"/>
                <a:sym typeface="Helvetica Neue"/>
              </a:defRPr>
            </a:pPr>
            <a:r>
              <a:t>This structure </a:t>
            </a:r>
          </a:p>
          <a:p>
            <a:pPr>
              <a:defRPr b="1" sz="2100">
                <a:solidFill>
                  <a:srgbClr val="FFFFFF"/>
                </a:solidFill>
                <a:latin typeface="+mn-lt"/>
                <a:ea typeface="+mn-ea"/>
                <a:cs typeface="+mn-cs"/>
                <a:sym typeface="Helvetica Neue"/>
              </a:defRPr>
            </a:pPr>
            <a:r>
              <a:t>of requirements is in ‘Planguage’.</a:t>
            </a:r>
          </a:p>
          <a:p>
            <a:pPr>
              <a:defRPr b="1" sz="2100">
                <a:solidFill>
                  <a:srgbClr val="FFFFFF"/>
                </a:solidFill>
                <a:latin typeface="+mn-lt"/>
                <a:ea typeface="+mn-ea"/>
                <a:cs typeface="+mn-cs"/>
                <a:sym typeface="Helvetica Neue"/>
              </a:defRPr>
            </a:pPr>
            <a:r>
              <a:t>Which is specified in books </a:t>
            </a:r>
          </a:p>
          <a:p>
            <a:pPr>
              <a:defRPr b="1" sz="2100">
                <a:solidFill>
                  <a:srgbClr val="FFFFFF"/>
                </a:solidFill>
                <a:latin typeface="+mn-lt"/>
                <a:ea typeface="+mn-ea"/>
                <a:cs typeface="+mn-cs"/>
                <a:sym typeface="Helvetica Neue"/>
              </a:defRPr>
            </a:pPr>
            <a:r>
              <a:t>‘Competitive Engineering’</a:t>
            </a:r>
          </a:p>
          <a:p>
            <a:pPr>
              <a:defRPr b="1" sz="2100">
                <a:solidFill>
                  <a:srgbClr val="FFFFFF"/>
                </a:solidFill>
                <a:latin typeface="+mn-lt"/>
                <a:ea typeface="+mn-ea"/>
                <a:cs typeface="+mn-cs"/>
                <a:sym typeface="Helvetica Neue"/>
              </a:defRPr>
            </a:pPr>
            <a:r>
              <a:t>and</a:t>
            </a:r>
          </a:p>
          <a:p>
            <a:pPr>
              <a:defRPr b="1" sz="2100">
                <a:solidFill>
                  <a:srgbClr val="FFFFFF"/>
                </a:solidFill>
                <a:latin typeface="+mn-lt"/>
                <a:ea typeface="+mn-ea"/>
                <a:cs typeface="+mn-cs"/>
                <a:sym typeface="Helvetica Neue"/>
              </a:defRPr>
            </a:pPr>
            <a:r>
              <a:t>‘Value Planning’</a:t>
            </a:r>
          </a:p>
        </p:txBody>
      </p:sp>
      <p:grpSp>
        <p:nvGrpSpPr>
          <p:cNvPr id="405" name="Group"/>
          <p:cNvGrpSpPr/>
          <p:nvPr/>
        </p:nvGrpSpPr>
        <p:grpSpPr>
          <a:xfrm>
            <a:off x="11528483" y="4105782"/>
            <a:ext cx="1524011" cy="1270007"/>
            <a:chOff x="-1" y="-1"/>
            <a:chExt cx="1524010" cy="1270006"/>
          </a:xfrm>
        </p:grpSpPr>
        <p:sp>
          <p:nvSpPr>
            <p:cNvPr id="403" name="Shape"/>
            <p:cNvSpPr/>
            <p:nvPr/>
          </p:nvSpPr>
          <p:spPr>
            <a:xfrm>
              <a:off x="-2" y="-2"/>
              <a:ext cx="1524008" cy="1270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00" y="0"/>
                  </a:moveTo>
                  <a:cubicBezTo>
                    <a:pt x="4003" y="0"/>
                    <a:pt x="3600" y="484"/>
                    <a:pt x="3600" y="1080"/>
                  </a:cubicBezTo>
                  <a:lnTo>
                    <a:pt x="3600" y="8640"/>
                  </a:lnTo>
                  <a:lnTo>
                    <a:pt x="0" y="10800"/>
                  </a:lnTo>
                  <a:lnTo>
                    <a:pt x="3600" y="12960"/>
                  </a:lnTo>
                  <a:lnTo>
                    <a:pt x="3600" y="20520"/>
                  </a:lnTo>
                  <a:cubicBezTo>
                    <a:pt x="3600" y="21116"/>
                    <a:pt x="4003" y="21600"/>
                    <a:pt x="4500" y="21600"/>
                  </a:cubicBezTo>
                  <a:lnTo>
                    <a:pt x="20700" y="21600"/>
                  </a:lnTo>
                  <a:cubicBezTo>
                    <a:pt x="21197" y="21600"/>
                    <a:pt x="21600" y="21116"/>
                    <a:pt x="21600" y="20520"/>
                  </a:cubicBezTo>
                  <a:lnTo>
                    <a:pt x="21600" y="1080"/>
                  </a:lnTo>
                  <a:cubicBezTo>
                    <a:pt x="21600" y="484"/>
                    <a:pt x="21197" y="0"/>
                    <a:pt x="20700" y="0"/>
                  </a:cubicBezTo>
                  <a:lnTo>
                    <a:pt x="4500" y="0"/>
                  </a:lnTo>
                  <a:close/>
                </a:path>
              </a:pathLst>
            </a:custGeom>
            <a:solidFill>
              <a:schemeClr val="accent1"/>
            </a:solidFill>
            <a:ln w="12700" cap="flat">
              <a:noFill/>
              <a:miter lim="400000"/>
            </a:ln>
            <a:effectLst/>
          </p:spPr>
          <p:txBody>
            <a:bodyPr wrap="square" lIns="50800" tIns="50800" rIns="50800" bIns="50800" numCol="1" anchor="ctr">
              <a:noAutofit/>
            </a:bodyPr>
            <a:lstStyle/>
            <a:p>
              <a:pPr>
                <a:defRPr sz="2200">
                  <a:solidFill>
                    <a:srgbClr val="FFFFFF"/>
                  </a:solidFill>
                  <a:latin typeface="+mj-lt"/>
                  <a:ea typeface="+mj-ea"/>
                  <a:cs typeface="+mj-cs"/>
                  <a:sym typeface="Helvetica Neue Medium"/>
                </a:defRPr>
              </a:pPr>
            </a:p>
          </p:txBody>
        </p:sp>
        <p:sp>
          <p:nvSpPr>
            <p:cNvPr id="404" name="Bullshit level"/>
            <p:cNvSpPr txBox="1"/>
            <p:nvPr/>
          </p:nvSpPr>
          <p:spPr>
            <a:xfrm>
              <a:off x="3" y="245354"/>
              <a:ext cx="1524007" cy="7792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200">
                  <a:solidFill>
                    <a:srgbClr val="FFFFFF"/>
                  </a:solidFill>
                  <a:latin typeface="+mj-lt"/>
                  <a:ea typeface="+mj-ea"/>
                  <a:cs typeface="+mj-cs"/>
                  <a:sym typeface="Helvetica Neue Medium"/>
                </a:defRPr>
              </a:lvl1pPr>
            </a:lstStyle>
            <a:p>
              <a:pPr/>
              <a:r>
                <a:t>Bullshit level</a:t>
              </a:r>
            </a:p>
          </p:txBody>
        </p:sp>
      </p:grpSp>
      <p:sp>
        <p:nvSpPr>
          <p:cNvPr id="406" name="Slide Number"/>
          <p:cNvSpPr txBox="1"/>
          <p:nvPr>
            <p:ph type="sldNum" sz="quarter" idx="2"/>
          </p:nvPr>
        </p:nvSpPr>
        <p:spPr>
          <a:xfrm>
            <a:off x="6311797"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7" name="All values and qualities…"/>
          <p:cNvSpPr txBox="1"/>
          <p:nvPr/>
        </p:nvSpPr>
        <p:spPr>
          <a:xfrm>
            <a:off x="8588587" y="2747175"/>
            <a:ext cx="4325976" cy="779297"/>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200">
                <a:solidFill>
                  <a:srgbClr val="FFFFFF"/>
                </a:solidFill>
                <a:latin typeface="+mn-lt"/>
                <a:ea typeface="+mn-ea"/>
                <a:cs typeface="+mn-cs"/>
                <a:sym typeface="Helvetica Neue"/>
              </a:defRPr>
            </a:pPr>
            <a:r>
              <a:t>All values and qualities </a:t>
            </a:r>
          </a:p>
          <a:p>
            <a:pPr>
              <a:defRPr b="1" sz="2200">
                <a:solidFill>
                  <a:srgbClr val="FFFFFF"/>
                </a:solidFill>
                <a:latin typeface="+mn-lt"/>
                <a:ea typeface="+mn-ea"/>
                <a:cs typeface="+mn-cs"/>
                <a:sym typeface="Helvetica Neue"/>
              </a:defRPr>
            </a:pPr>
            <a:r>
              <a:t>can be expressed quantitatively</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Rectangle"/>
          <p:cNvSpPr/>
          <p:nvPr/>
        </p:nvSpPr>
        <p:spPr>
          <a:xfrm>
            <a:off x="8064865" y="3834931"/>
            <a:ext cx="2431958" cy="325310"/>
          </a:xfrm>
          <a:prstGeom prst="rect">
            <a:avLst/>
          </a:prstGeom>
          <a:solidFill>
            <a:schemeClr val="accent1">
              <a:alpha val="46594"/>
            </a:schemeClr>
          </a:solidFill>
          <a:ln w="12700">
            <a:miter lim="400000"/>
          </a:ln>
        </p:spPr>
        <p:txBody>
          <a:bodyPr lIns="50800" tIns="50800" rIns="50800" bIns="50800" anchor="ctr"/>
          <a:lstStyle/>
          <a:p>
            <a:pPr>
              <a:defRPr sz="2200">
                <a:solidFill>
                  <a:srgbClr val="FFFFFF"/>
                </a:solidFill>
                <a:latin typeface="+mj-lt"/>
                <a:ea typeface="+mj-ea"/>
                <a:cs typeface="+mj-cs"/>
                <a:sym typeface="Helvetica Neue Medium"/>
              </a:defRPr>
            </a:pPr>
          </a:p>
        </p:txBody>
      </p:sp>
      <p:pic>
        <p:nvPicPr>
          <p:cNvPr id="412" name="image13.png" descr="image13.png"/>
          <p:cNvPicPr>
            <a:picLocks noChangeAspect="1"/>
          </p:cNvPicPr>
          <p:nvPr/>
        </p:nvPicPr>
        <p:blipFill>
          <a:blip r:embed="rId2">
            <a:extLst/>
          </a:blip>
          <a:stretch>
            <a:fillRect/>
          </a:stretch>
        </p:blipFill>
        <p:spPr>
          <a:xfrm>
            <a:off x="-1132652" y="-91894"/>
            <a:ext cx="14712851" cy="9937388"/>
          </a:xfrm>
          <a:prstGeom prst="rect">
            <a:avLst/>
          </a:prstGeom>
          <a:ln w="12700">
            <a:miter lim="400000"/>
          </a:ln>
        </p:spPr>
      </p:pic>
      <p:sp>
        <p:nvSpPr>
          <p:cNvPr id="413" name="Stakeholder Values…"/>
          <p:cNvSpPr txBox="1"/>
          <p:nvPr/>
        </p:nvSpPr>
        <p:spPr>
          <a:xfrm>
            <a:off x="435349" y="20614"/>
            <a:ext cx="6326125" cy="3200401"/>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solidFill>
                  <a:srgbClr val="FFFFFF"/>
                </a:solidFill>
                <a:latin typeface="+mj-lt"/>
                <a:ea typeface="+mj-ea"/>
                <a:cs typeface="+mj-cs"/>
                <a:sym typeface="Helvetica Neue Medium"/>
              </a:defRPr>
            </a:pPr>
            <a:r>
              <a:t>Stakeholder Values</a:t>
            </a:r>
          </a:p>
          <a:p>
            <a:pPr>
              <a:defRPr sz="4000">
                <a:solidFill>
                  <a:srgbClr val="FFFFFF"/>
                </a:solidFill>
                <a:latin typeface="+mj-lt"/>
                <a:ea typeface="+mj-ea"/>
                <a:cs typeface="+mj-cs"/>
                <a:sym typeface="Helvetica Neue Medium"/>
              </a:defRPr>
            </a:pPr>
            <a:r>
              <a:t>All of which are quantified</a:t>
            </a:r>
          </a:p>
          <a:p>
            <a:pPr>
              <a:defRPr sz="4000">
                <a:solidFill>
                  <a:srgbClr val="FFFFFF"/>
                </a:solidFill>
                <a:latin typeface="+mj-lt"/>
                <a:ea typeface="+mj-ea"/>
                <a:cs typeface="+mj-cs"/>
                <a:sym typeface="Helvetica Neue Medium"/>
              </a:defRPr>
            </a:pPr>
            <a:r>
              <a:t>and</a:t>
            </a:r>
          </a:p>
          <a:p>
            <a:pPr>
              <a:defRPr sz="4000">
                <a:solidFill>
                  <a:srgbClr val="FFFFFF"/>
                </a:solidFill>
                <a:latin typeface="+mj-lt"/>
                <a:ea typeface="+mj-ea"/>
                <a:cs typeface="+mj-cs"/>
                <a:sym typeface="Helvetica Neue Medium"/>
              </a:defRPr>
            </a:pPr>
            <a:r>
              <a:t>used as basis for </a:t>
            </a:r>
          </a:p>
          <a:p>
            <a:pPr>
              <a:defRPr sz="4000">
                <a:solidFill>
                  <a:srgbClr val="FFFFFF"/>
                </a:solidFill>
                <a:latin typeface="+mj-lt"/>
                <a:ea typeface="+mj-ea"/>
                <a:cs typeface="+mj-cs"/>
                <a:sym typeface="Helvetica Neue Medium"/>
              </a:defRPr>
            </a:pPr>
            <a:r>
              <a:t>Method suitability</a:t>
            </a:r>
          </a:p>
        </p:txBody>
      </p:sp>
      <p:sp>
        <p:nvSpPr>
          <p:cNvPr id="414" name="Slide Number"/>
          <p:cNvSpPr txBox="1"/>
          <p:nvPr>
            <p:ph type="sldNum" sz="quarter" idx="2"/>
          </p:nvPr>
        </p:nvSpPr>
        <p:spPr>
          <a:xfrm>
            <a:off x="6328882" y="9296400"/>
            <a:ext cx="3402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5" name="Shape"/>
          <p:cNvSpPr/>
          <p:nvPr/>
        </p:nvSpPr>
        <p:spPr>
          <a:xfrm>
            <a:off x="7654324" y="3617671"/>
            <a:ext cx="1203262" cy="1330365"/>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21281" y="0"/>
                </a:moveTo>
                <a:cubicBezTo>
                  <a:pt x="21271" y="4"/>
                  <a:pt x="21262" y="10"/>
                  <a:pt x="21253" y="16"/>
                </a:cubicBezTo>
                <a:lnTo>
                  <a:pt x="92" y="13287"/>
                </a:lnTo>
                <a:cubicBezTo>
                  <a:pt x="21" y="13332"/>
                  <a:pt x="-12" y="13405"/>
                  <a:pt x="4" y="13482"/>
                </a:cubicBezTo>
                <a:cubicBezTo>
                  <a:pt x="19" y="13559"/>
                  <a:pt x="78" y="13616"/>
                  <a:pt x="162" y="13635"/>
                </a:cubicBezTo>
                <a:lnTo>
                  <a:pt x="8035" y="15408"/>
                </a:lnTo>
                <a:lnTo>
                  <a:pt x="21281" y="0"/>
                </a:lnTo>
                <a:close/>
                <a:moveTo>
                  <a:pt x="21588" y="236"/>
                </a:moveTo>
                <a:lnTo>
                  <a:pt x="11685" y="16220"/>
                </a:lnTo>
                <a:lnTo>
                  <a:pt x="15265" y="17261"/>
                </a:lnTo>
                <a:lnTo>
                  <a:pt x="15343" y="17277"/>
                </a:lnTo>
                <a:lnTo>
                  <a:pt x="20737" y="18840"/>
                </a:lnTo>
                <a:cubicBezTo>
                  <a:pt x="20802" y="18859"/>
                  <a:pt x="20872" y="18847"/>
                  <a:pt x="20928" y="18811"/>
                </a:cubicBezTo>
                <a:cubicBezTo>
                  <a:pt x="20983" y="18775"/>
                  <a:pt x="21014" y="18719"/>
                  <a:pt x="21016" y="18658"/>
                </a:cubicBezTo>
                <a:lnTo>
                  <a:pt x="21588" y="236"/>
                </a:lnTo>
                <a:close/>
                <a:moveTo>
                  <a:pt x="20412" y="1518"/>
                </a:moveTo>
                <a:lnTo>
                  <a:pt x="8296" y="15603"/>
                </a:lnTo>
                <a:lnTo>
                  <a:pt x="11209" y="21558"/>
                </a:lnTo>
                <a:cubicBezTo>
                  <a:pt x="11216" y="21574"/>
                  <a:pt x="11226" y="21587"/>
                  <a:pt x="11237" y="21600"/>
                </a:cubicBezTo>
                <a:lnTo>
                  <a:pt x="11269" y="16268"/>
                </a:lnTo>
                <a:lnTo>
                  <a:pt x="11290" y="16233"/>
                </a:lnTo>
                <a:lnTo>
                  <a:pt x="20412" y="1518"/>
                </a:lnTo>
                <a:close/>
                <a:moveTo>
                  <a:pt x="11608" y="16517"/>
                </a:moveTo>
                <a:lnTo>
                  <a:pt x="11576" y="21597"/>
                </a:lnTo>
                <a:lnTo>
                  <a:pt x="15046" y="17520"/>
                </a:lnTo>
                <a:lnTo>
                  <a:pt x="11608" y="16517"/>
                </a:lnTo>
                <a:close/>
              </a:path>
            </a:pathLst>
          </a:custGeom>
          <a:solidFill>
            <a:schemeClr val="accent1"/>
          </a:solidFill>
          <a:ln w="12700">
            <a:miter lim="400000"/>
          </a:ln>
        </p:spPr>
        <p:txBody>
          <a:bodyPr lIns="50800" tIns="50800" rIns="50800" bIns="50800" anchor="ctr"/>
          <a:lstStyle/>
          <a:p>
            <a:pPr>
              <a:defRPr sz="2200">
                <a:solidFill>
                  <a:srgbClr val="FFFFFF"/>
                </a:solidFill>
                <a:latin typeface="+mj-lt"/>
                <a:ea typeface="+mj-ea"/>
                <a:cs typeface="+mj-cs"/>
                <a:sym typeface="Helvetica Neue Medium"/>
              </a:defRPr>
            </a:pPr>
          </a:p>
        </p:txBody>
      </p:sp>
      <p:sp>
        <p:nvSpPr>
          <p:cNvPr id="416" name="notice the ‘decomposition…"/>
          <p:cNvSpPr txBox="1"/>
          <p:nvPr/>
        </p:nvSpPr>
        <p:spPr>
          <a:xfrm>
            <a:off x="62197" y="8331200"/>
            <a:ext cx="4752406" cy="1270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notice the ‘decomposition</a:t>
            </a:r>
          </a:p>
          <a:p>
            <a:pPr>
              <a:defRPr sz="2000"/>
            </a:pPr>
            <a:r>
              <a:t>of complex qualities to sub-qualities</a:t>
            </a:r>
          </a:p>
          <a:p>
            <a:pPr>
              <a:defRPr sz="2000"/>
            </a:pPr>
          </a:p>
          <a:p>
            <a:pPr>
              <a:defRPr sz="2000"/>
            </a:pPr>
            <a:r>
              <a:t>Cartesian analysis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8" name="image14.png" descr="image14.png"/>
          <p:cNvPicPr>
            <a:picLocks noChangeAspect="1"/>
          </p:cNvPicPr>
          <p:nvPr/>
        </p:nvPicPr>
        <p:blipFill>
          <a:blip r:embed="rId2">
            <a:extLst/>
          </a:blip>
          <a:stretch>
            <a:fillRect/>
          </a:stretch>
        </p:blipFill>
        <p:spPr>
          <a:xfrm>
            <a:off x="165406" y="-31781"/>
            <a:ext cx="11684004" cy="3873504"/>
          </a:xfrm>
          <a:prstGeom prst="rect">
            <a:avLst/>
          </a:prstGeom>
          <a:ln w="12700">
            <a:miter lim="400000"/>
          </a:ln>
        </p:spPr>
      </p:pic>
      <p:pic>
        <p:nvPicPr>
          <p:cNvPr id="419" name="image15.png" descr="image15.png"/>
          <p:cNvPicPr>
            <a:picLocks noChangeAspect="1"/>
          </p:cNvPicPr>
          <p:nvPr/>
        </p:nvPicPr>
        <p:blipFill>
          <a:blip r:embed="rId3">
            <a:extLst/>
          </a:blip>
          <a:stretch>
            <a:fillRect/>
          </a:stretch>
        </p:blipFill>
        <p:spPr>
          <a:xfrm>
            <a:off x="2990563" y="3948140"/>
            <a:ext cx="11658604" cy="6413503"/>
          </a:xfrm>
          <a:prstGeom prst="rect">
            <a:avLst/>
          </a:prstGeom>
          <a:ln w="12700">
            <a:miter lim="400000"/>
          </a:ln>
        </p:spPr>
      </p:pic>
      <p:sp>
        <p:nvSpPr>
          <p:cNvPr id="420" name="Example: Quantifying ‘Portability’"/>
          <p:cNvSpPr txBox="1"/>
          <p:nvPr/>
        </p:nvSpPr>
        <p:spPr>
          <a:xfrm>
            <a:off x="3316865" y="132980"/>
            <a:ext cx="4405326" cy="436397"/>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rgbClr val="FFFFFF"/>
                </a:solidFill>
                <a:latin typeface="+mj-lt"/>
                <a:ea typeface="+mj-ea"/>
                <a:cs typeface="+mj-cs"/>
                <a:sym typeface="Helvetica Neue Medium"/>
              </a:defRPr>
            </a:lvl1pPr>
          </a:lstStyle>
          <a:p>
            <a:pPr/>
            <a:r>
              <a:t>Example: Quantifying ‘Portability’</a:t>
            </a:r>
          </a:p>
        </p:txBody>
      </p:sp>
      <p:sp>
        <p:nvSpPr>
          <p:cNvPr id="421" name="Slide Number"/>
          <p:cNvSpPr txBox="1"/>
          <p:nvPr>
            <p:ph type="sldNum" sz="quarter" idx="2"/>
          </p:nvPr>
        </p:nvSpPr>
        <p:spPr>
          <a:xfrm>
            <a:off x="6328883" y="9296400"/>
            <a:ext cx="3402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2" name="Stakeholders  —&gt;…"/>
          <p:cNvSpPr txBox="1"/>
          <p:nvPr/>
        </p:nvSpPr>
        <p:spPr>
          <a:xfrm>
            <a:off x="-6233" y="8073856"/>
            <a:ext cx="2976754" cy="1807997"/>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solidFill>
                  <a:srgbClr val="FFFFFF"/>
                </a:solidFill>
                <a:latin typeface="+mj-lt"/>
                <a:ea typeface="+mj-ea"/>
                <a:cs typeface="+mj-cs"/>
                <a:sym typeface="Helvetica Neue Medium"/>
              </a:defRPr>
            </a:pPr>
            <a:r>
              <a:t>Stakeholders  —&gt;</a:t>
            </a:r>
          </a:p>
          <a:p>
            <a:pPr>
              <a:defRPr sz="2200">
                <a:solidFill>
                  <a:srgbClr val="FFFFFF"/>
                </a:solidFill>
                <a:latin typeface="+mj-lt"/>
                <a:ea typeface="+mj-ea"/>
                <a:cs typeface="+mj-cs"/>
                <a:sym typeface="Helvetica Neue Medium"/>
              </a:defRPr>
            </a:pPr>
          </a:p>
          <a:p>
            <a:pPr>
              <a:defRPr sz="2200">
                <a:solidFill>
                  <a:srgbClr val="FFFFFF"/>
                </a:solidFill>
                <a:latin typeface="+mj-lt"/>
                <a:ea typeface="+mj-ea"/>
                <a:cs typeface="+mj-cs"/>
                <a:sym typeface="Helvetica Neue Medium"/>
              </a:defRPr>
            </a:pPr>
            <a:r>
              <a:t>Requirement Sources</a:t>
            </a:r>
          </a:p>
          <a:p>
            <a:pPr>
              <a:defRPr sz="2200">
                <a:solidFill>
                  <a:srgbClr val="FFFFFF"/>
                </a:solidFill>
                <a:latin typeface="+mj-lt"/>
                <a:ea typeface="+mj-ea"/>
                <a:cs typeface="+mj-cs"/>
                <a:sym typeface="Helvetica Neue Medium"/>
              </a:defRPr>
            </a:pPr>
          </a:p>
        </p:txBody>
      </p:sp>
      <p:sp>
        <p:nvSpPr>
          <p:cNvPr id="423" name="Line"/>
          <p:cNvSpPr/>
          <p:nvPr/>
        </p:nvSpPr>
        <p:spPr>
          <a:xfrm flipH="1" flipV="1">
            <a:off x="1163747" y="2737710"/>
            <a:ext cx="366338" cy="4979293"/>
          </a:xfrm>
          <a:prstGeom prst="line">
            <a:avLst/>
          </a:prstGeom>
          <a:ln w="25400">
            <a:solidFill>
              <a:srgbClr val="000000"/>
            </a:solidFill>
            <a:miter lim="400000"/>
            <a:tailEnd type="triangle"/>
          </a:ln>
        </p:spPr>
        <p:txBody>
          <a:bodyPr lIns="0" tIns="0" rIns="0" bIns="0"/>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Example: Quantifying ‘Portability’"/>
          <p:cNvSpPr txBox="1"/>
          <p:nvPr/>
        </p:nvSpPr>
        <p:spPr>
          <a:xfrm>
            <a:off x="4112731" y="31380"/>
            <a:ext cx="4405327" cy="436397"/>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rgbClr val="FFFFFF"/>
                </a:solidFill>
                <a:latin typeface="+mj-lt"/>
                <a:ea typeface="+mj-ea"/>
                <a:cs typeface="+mj-cs"/>
                <a:sym typeface="Helvetica Neue Medium"/>
              </a:defRPr>
            </a:lvl1pPr>
          </a:lstStyle>
          <a:p>
            <a:pPr/>
            <a:r>
              <a:t>Example: Quantifying ‘Portability’</a:t>
            </a:r>
          </a:p>
        </p:txBody>
      </p:sp>
      <p:grpSp>
        <p:nvGrpSpPr>
          <p:cNvPr id="428" name="Group"/>
          <p:cNvGrpSpPr/>
          <p:nvPr/>
        </p:nvGrpSpPr>
        <p:grpSpPr>
          <a:xfrm>
            <a:off x="797178" y="4117045"/>
            <a:ext cx="7700571" cy="5449894"/>
            <a:chOff x="0" y="0"/>
            <a:chExt cx="7700569" cy="5449892"/>
          </a:xfrm>
        </p:grpSpPr>
        <p:sp>
          <p:nvSpPr>
            <p:cNvPr id="426" name="Shape"/>
            <p:cNvSpPr/>
            <p:nvPr/>
          </p:nvSpPr>
          <p:spPr>
            <a:xfrm>
              <a:off x="0" y="0"/>
              <a:ext cx="7700570" cy="5449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84" y="0"/>
                  </a:moveTo>
                  <a:lnTo>
                    <a:pt x="5426" y="1971"/>
                  </a:lnTo>
                  <a:lnTo>
                    <a:pt x="179" y="1971"/>
                  </a:lnTo>
                  <a:cubicBezTo>
                    <a:pt x="80" y="1971"/>
                    <a:pt x="0" y="2084"/>
                    <a:pt x="0" y="2224"/>
                  </a:cubicBezTo>
                  <a:lnTo>
                    <a:pt x="0" y="21347"/>
                  </a:lnTo>
                  <a:cubicBezTo>
                    <a:pt x="0" y="21487"/>
                    <a:pt x="80" y="21600"/>
                    <a:pt x="179" y="21600"/>
                  </a:cubicBezTo>
                  <a:lnTo>
                    <a:pt x="21420" y="21600"/>
                  </a:lnTo>
                  <a:cubicBezTo>
                    <a:pt x="21519" y="21600"/>
                    <a:pt x="21600" y="21487"/>
                    <a:pt x="21600" y="21347"/>
                  </a:cubicBezTo>
                  <a:lnTo>
                    <a:pt x="21600" y="2224"/>
                  </a:lnTo>
                  <a:cubicBezTo>
                    <a:pt x="21600" y="2084"/>
                    <a:pt x="21519" y="1971"/>
                    <a:pt x="21420" y="1971"/>
                  </a:cubicBezTo>
                  <a:lnTo>
                    <a:pt x="6144" y="1971"/>
                  </a:lnTo>
                  <a:lnTo>
                    <a:pt x="5784" y="0"/>
                  </a:lnTo>
                  <a:close/>
                </a:path>
              </a:pathLst>
            </a:custGeom>
            <a:solidFill>
              <a:srgbClr val="EE230C"/>
            </a:solidFill>
            <a:ln w="12700" cap="flat">
              <a:noFill/>
              <a:miter lim="400000"/>
            </a:ln>
            <a:effectLst/>
          </p:spPr>
          <p:txBody>
            <a:bodyPr wrap="square" lIns="50800" tIns="50800" rIns="50800" bIns="50800" numCol="1" anchor="ctr">
              <a:noAutofit/>
            </a:bodyPr>
            <a:lstStyle/>
            <a:p>
              <a:pPr>
                <a:defRPr sz="2200">
                  <a:solidFill>
                    <a:srgbClr val="FFFFFF"/>
                  </a:solidFill>
                  <a:latin typeface="+mj-lt"/>
                  <a:ea typeface="+mj-ea"/>
                  <a:cs typeface="+mj-cs"/>
                  <a:sym typeface="Helvetica Neue Medium"/>
                </a:defRPr>
              </a:pPr>
            </a:p>
          </p:txBody>
        </p:sp>
        <p:sp>
          <p:nvSpPr>
            <p:cNvPr id="427" name="Management BS Level…"/>
            <p:cNvSpPr txBox="1"/>
            <p:nvPr/>
          </p:nvSpPr>
          <p:spPr>
            <a:xfrm>
              <a:off x="1" y="37335"/>
              <a:ext cx="7700568" cy="53752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2600">
                  <a:solidFill>
                    <a:srgbClr val="FFFFFF"/>
                  </a:solidFill>
                  <a:latin typeface="+mn-lt"/>
                  <a:ea typeface="+mn-ea"/>
                  <a:cs typeface="+mn-cs"/>
                  <a:sym typeface="Helvetica Neue"/>
                </a:defRPr>
              </a:pPr>
            </a:p>
            <a:p>
              <a:pPr>
                <a:defRPr b="1" sz="2600">
                  <a:solidFill>
                    <a:srgbClr val="FFFFFF"/>
                  </a:solidFill>
                  <a:latin typeface="+mn-lt"/>
                  <a:ea typeface="+mn-ea"/>
                  <a:cs typeface="+mn-cs"/>
                  <a:sym typeface="Helvetica Neue"/>
                </a:defRPr>
              </a:pPr>
            </a:p>
            <a:p>
              <a:pPr>
                <a:defRPr b="1" sz="2600">
                  <a:solidFill>
                    <a:srgbClr val="FFFFFF"/>
                  </a:solidFill>
                  <a:latin typeface="+mn-lt"/>
                  <a:ea typeface="+mn-ea"/>
                  <a:cs typeface="+mn-cs"/>
                  <a:sym typeface="Helvetica Neue"/>
                </a:defRPr>
              </a:pPr>
              <a:r>
                <a:t>Management BS Level</a:t>
              </a:r>
            </a:p>
            <a:p>
              <a:pPr>
                <a:defRPr b="1" sz="2600">
                  <a:solidFill>
                    <a:srgbClr val="FFFFFF"/>
                  </a:solidFill>
                  <a:latin typeface="+mn-lt"/>
                  <a:ea typeface="+mn-ea"/>
                  <a:cs typeface="+mn-cs"/>
                  <a:sym typeface="Helvetica Neue"/>
                </a:defRPr>
              </a:pPr>
            </a:p>
            <a:p>
              <a:pPr>
                <a:defRPr b="1" sz="2600">
                  <a:solidFill>
                    <a:srgbClr val="FFFFFF"/>
                  </a:solidFill>
                  <a:latin typeface="+mn-lt"/>
                  <a:ea typeface="+mn-ea"/>
                  <a:cs typeface="+mn-cs"/>
                  <a:sym typeface="Helvetica Neue"/>
                </a:defRPr>
              </a:pPr>
              <a:r>
                <a:t>Slogan or Headline</a:t>
              </a:r>
            </a:p>
            <a:p>
              <a:pPr>
                <a:defRPr b="1" sz="2600">
                  <a:solidFill>
                    <a:srgbClr val="FFFFFF"/>
                  </a:solidFill>
                  <a:latin typeface="+mn-lt"/>
                  <a:ea typeface="+mn-ea"/>
                  <a:cs typeface="+mn-cs"/>
                  <a:sym typeface="Helvetica Neue"/>
                </a:defRPr>
              </a:pPr>
            </a:p>
            <a:p>
              <a:pPr>
                <a:defRPr b="1" sz="2600">
                  <a:solidFill>
                    <a:srgbClr val="FFFFFF"/>
                  </a:solidFill>
                  <a:latin typeface="+mn-lt"/>
                  <a:ea typeface="+mn-ea"/>
                  <a:cs typeface="+mn-cs"/>
                  <a:sym typeface="Helvetica Neue"/>
                </a:defRPr>
              </a:pPr>
              <a:r>
                <a:t>Many specs stop at this level.</a:t>
              </a:r>
            </a:p>
            <a:p>
              <a:pPr>
                <a:defRPr b="1" sz="2600">
                  <a:solidFill>
                    <a:srgbClr val="FFFFFF"/>
                  </a:solidFill>
                  <a:latin typeface="+mn-lt"/>
                  <a:ea typeface="+mn-ea"/>
                  <a:cs typeface="+mn-cs"/>
                  <a:sym typeface="Helvetica Neue"/>
                </a:defRPr>
              </a:pPr>
            </a:p>
            <a:p>
              <a:pPr>
                <a:defRPr b="1" sz="2600">
                  <a:solidFill>
                    <a:srgbClr val="FFFFFF"/>
                  </a:solidFill>
                  <a:latin typeface="+mn-lt"/>
                  <a:ea typeface="+mn-ea"/>
                  <a:cs typeface="+mn-cs"/>
                  <a:sym typeface="Helvetica Neue"/>
                </a:defRPr>
              </a:pPr>
              <a:r>
                <a:t>We use this as a platform to develop much more precise requirements</a:t>
              </a:r>
            </a:p>
            <a:p>
              <a:pPr>
                <a:defRPr b="1" sz="2600">
                  <a:solidFill>
                    <a:srgbClr val="FFFFFF"/>
                  </a:solidFill>
                  <a:latin typeface="+mn-lt"/>
                  <a:ea typeface="+mn-ea"/>
                  <a:cs typeface="+mn-cs"/>
                  <a:sym typeface="Helvetica Neue"/>
                </a:defRPr>
              </a:pPr>
            </a:p>
            <a:p>
              <a:pPr>
                <a:defRPr b="1" sz="2600">
                  <a:solidFill>
                    <a:srgbClr val="FFFFFF"/>
                  </a:solidFill>
                  <a:latin typeface="+mn-lt"/>
                  <a:ea typeface="+mn-ea"/>
                  <a:cs typeface="+mn-cs"/>
                  <a:sym typeface="Helvetica Neue"/>
                </a:defRPr>
              </a:pPr>
              <a:r>
                <a:t>Quantified, and</a:t>
              </a:r>
            </a:p>
            <a:p>
              <a:pPr>
                <a:defRPr b="1" sz="2600">
                  <a:solidFill>
                    <a:srgbClr val="FFFFFF"/>
                  </a:solidFill>
                  <a:latin typeface="+mn-lt"/>
                  <a:ea typeface="+mn-ea"/>
                  <a:cs typeface="+mn-cs"/>
                  <a:sym typeface="Helvetica Neue"/>
                </a:defRPr>
              </a:pPr>
              <a:r>
                <a:t>Decomposed to varied-value components</a:t>
              </a:r>
            </a:p>
          </p:txBody>
        </p:sp>
      </p:grpSp>
      <p:pic>
        <p:nvPicPr>
          <p:cNvPr id="429" name="image16.png" descr="image16.png"/>
          <p:cNvPicPr>
            <a:picLocks noChangeAspect="1"/>
          </p:cNvPicPr>
          <p:nvPr/>
        </p:nvPicPr>
        <p:blipFill>
          <a:blip r:embed="rId2">
            <a:extLst/>
          </a:blip>
          <a:stretch>
            <a:fillRect/>
          </a:stretch>
        </p:blipFill>
        <p:spPr>
          <a:xfrm>
            <a:off x="0" y="663919"/>
            <a:ext cx="13004802" cy="3582831"/>
          </a:xfrm>
          <a:prstGeom prst="rect">
            <a:avLst/>
          </a:prstGeom>
          <a:ln w="12700">
            <a:miter lim="400000"/>
          </a:ln>
        </p:spPr>
      </p:pic>
      <p:sp>
        <p:nvSpPr>
          <p:cNvPr id="430" name="&lt;- The ‘Portability’ is the name or ‘tag of the specification’"/>
          <p:cNvSpPr txBox="1"/>
          <p:nvPr/>
        </p:nvSpPr>
        <p:spPr>
          <a:xfrm>
            <a:off x="3510471" y="920383"/>
            <a:ext cx="7591045" cy="436396"/>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rgbClr val="FFFFFF"/>
                </a:solidFill>
                <a:latin typeface="+mj-lt"/>
                <a:ea typeface="+mj-ea"/>
                <a:cs typeface="+mj-cs"/>
                <a:sym typeface="Helvetica Neue Medium"/>
              </a:defRPr>
            </a:lvl1pPr>
          </a:lstStyle>
          <a:p>
            <a:pPr/>
            <a:r>
              <a:t>&lt;- The ‘Portability’ is the name or ‘tag of the specification’</a:t>
            </a:r>
          </a:p>
        </p:txBody>
      </p:sp>
      <p:sp>
        <p:nvSpPr>
          <p:cNvPr id="431" name="This documents where in a hierarchy the spec belongs…"/>
          <p:cNvSpPr txBox="1"/>
          <p:nvPr/>
        </p:nvSpPr>
        <p:spPr>
          <a:xfrm>
            <a:off x="5308794" y="2577033"/>
            <a:ext cx="7450527" cy="780695"/>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solidFill>
                  <a:srgbClr val="FFFFFF"/>
                </a:solidFill>
                <a:latin typeface="+mj-lt"/>
                <a:ea typeface="+mj-ea"/>
                <a:cs typeface="+mj-cs"/>
                <a:sym typeface="Helvetica Neue Medium"/>
              </a:defRPr>
            </a:pPr>
            <a:r>
              <a:t>This documents where in a hierarchy the spec belongs</a:t>
            </a:r>
          </a:p>
          <a:p>
            <a:pPr>
              <a:defRPr sz="2200">
                <a:solidFill>
                  <a:srgbClr val="FFFFFF"/>
                </a:solidFill>
                <a:latin typeface="+mj-lt"/>
                <a:ea typeface="+mj-ea"/>
                <a:cs typeface="+mj-cs"/>
                <a:sym typeface="Helvetica Neue Medium"/>
              </a:defRPr>
            </a:pPr>
            <a:r>
              <a:t>and what </a:t>
            </a:r>
            <a:r>
              <a:rPr i="1">
                <a:latin typeface="+mn-lt"/>
                <a:ea typeface="+mn-ea"/>
                <a:cs typeface="+mn-cs"/>
                <a:sym typeface="Helvetica Neue"/>
              </a:rPr>
              <a:t>type</a:t>
            </a:r>
            <a:r>
              <a:t> of spec (Value) it is</a:t>
            </a:r>
          </a:p>
        </p:txBody>
      </p:sp>
      <p:sp>
        <p:nvSpPr>
          <p:cNvPr id="432" name="Slide Number"/>
          <p:cNvSpPr txBox="1"/>
          <p:nvPr>
            <p:ph type="sldNum" sz="quarter" idx="2"/>
          </p:nvPr>
        </p:nvSpPr>
        <p:spPr>
          <a:xfrm>
            <a:off x="6328883" y="9296400"/>
            <a:ext cx="3402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4" name="image17.png" descr="image17.png"/>
          <p:cNvPicPr>
            <a:picLocks noChangeAspect="1"/>
          </p:cNvPicPr>
          <p:nvPr/>
        </p:nvPicPr>
        <p:blipFill>
          <a:blip r:embed="rId2">
            <a:extLst/>
          </a:blip>
          <a:stretch>
            <a:fillRect/>
          </a:stretch>
        </p:blipFill>
        <p:spPr>
          <a:xfrm>
            <a:off x="147773" y="146867"/>
            <a:ext cx="11541184" cy="9556620"/>
          </a:xfrm>
          <a:prstGeom prst="rect">
            <a:avLst/>
          </a:prstGeom>
          <a:ln w="12700">
            <a:miter lim="400000"/>
          </a:ln>
        </p:spPr>
      </p:pic>
      <p:pic>
        <p:nvPicPr>
          <p:cNvPr id="435" name="image18.png" descr="image18.png"/>
          <p:cNvPicPr>
            <a:picLocks noChangeAspect="1"/>
          </p:cNvPicPr>
          <p:nvPr/>
        </p:nvPicPr>
        <p:blipFill>
          <a:blip r:embed="rId3">
            <a:extLst/>
          </a:blip>
          <a:stretch>
            <a:fillRect/>
          </a:stretch>
        </p:blipFill>
        <p:spPr>
          <a:xfrm rot="8320509">
            <a:off x="6530585" y="3705169"/>
            <a:ext cx="4951961" cy="457906"/>
          </a:xfrm>
          <a:prstGeom prst="rect">
            <a:avLst/>
          </a:prstGeom>
          <a:ln w="12700">
            <a:miter lim="400000"/>
          </a:ln>
        </p:spPr>
      </p:pic>
      <p:sp>
        <p:nvSpPr>
          <p:cNvPr id="436" name="Example: Quantifying ‘Portability’ THE SCALE DEFINITION…"/>
          <p:cNvSpPr txBox="1"/>
          <p:nvPr/>
        </p:nvSpPr>
        <p:spPr>
          <a:xfrm>
            <a:off x="4215003" y="730053"/>
            <a:ext cx="7722922" cy="779297"/>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solidFill>
                  <a:srgbClr val="FFFFFF"/>
                </a:solidFill>
                <a:latin typeface="+mj-lt"/>
                <a:ea typeface="+mj-ea"/>
                <a:cs typeface="+mj-cs"/>
                <a:sym typeface="Helvetica Neue Medium"/>
              </a:defRPr>
            </a:pPr>
            <a:r>
              <a:t>Example: Quantifying ‘Portability’ THE SCALE DEFINITION</a:t>
            </a:r>
          </a:p>
          <a:p>
            <a:pPr>
              <a:defRPr sz="2200">
                <a:solidFill>
                  <a:srgbClr val="FFFFFF"/>
                </a:solidFill>
                <a:latin typeface="+mj-lt"/>
                <a:ea typeface="+mj-ea"/>
                <a:cs typeface="+mj-cs"/>
                <a:sym typeface="Helvetica Neue Medium"/>
              </a:defRPr>
            </a:pPr>
            <a:r>
              <a:t>with [Scale Parameters] decomposition: 2 levels</a:t>
            </a:r>
          </a:p>
        </p:txBody>
      </p:sp>
      <p:sp>
        <p:nvSpPr>
          <p:cNvPr id="437" name="Second-Level Decomposition…"/>
          <p:cNvSpPr txBox="1"/>
          <p:nvPr/>
        </p:nvSpPr>
        <p:spPr>
          <a:xfrm>
            <a:off x="8793653" y="3657587"/>
            <a:ext cx="4200402" cy="5778501"/>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600">
                <a:solidFill>
                  <a:srgbClr val="FFFFFF"/>
                </a:solidFill>
                <a:latin typeface="+mj-lt"/>
                <a:ea typeface="+mj-ea"/>
                <a:cs typeface="+mj-cs"/>
                <a:sym typeface="Helvetica Neue Medium"/>
              </a:defRPr>
            </a:pPr>
          </a:p>
          <a:p>
            <a:pPr>
              <a:defRPr sz="4600">
                <a:solidFill>
                  <a:srgbClr val="FFFFFF"/>
                </a:solidFill>
                <a:latin typeface="+mj-lt"/>
                <a:ea typeface="+mj-ea"/>
                <a:cs typeface="+mj-cs"/>
                <a:sym typeface="Helvetica Neue Medium"/>
              </a:defRPr>
            </a:pPr>
          </a:p>
          <a:p>
            <a:pPr>
              <a:defRPr sz="4600">
                <a:solidFill>
                  <a:srgbClr val="FFFFFF"/>
                </a:solidFill>
                <a:latin typeface="+mj-lt"/>
                <a:ea typeface="+mj-ea"/>
                <a:cs typeface="+mj-cs"/>
                <a:sym typeface="Helvetica Neue Medium"/>
              </a:defRPr>
            </a:pPr>
            <a:r>
              <a:t>Second-Level Decomposition</a:t>
            </a:r>
          </a:p>
          <a:p>
            <a:pPr>
              <a:defRPr sz="4600">
                <a:solidFill>
                  <a:srgbClr val="FFFFFF"/>
                </a:solidFill>
                <a:latin typeface="+mj-lt"/>
                <a:ea typeface="+mj-ea"/>
                <a:cs typeface="+mj-cs"/>
                <a:sym typeface="Helvetica Neue Medium"/>
              </a:defRPr>
            </a:pPr>
            <a:r>
              <a:t>&lt;—————</a:t>
            </a:r>
          </a:p>
          <a:p>
            <a:pPr>
              <a:defRPr sz="4600">
                <a:solidFill>
                  <a:srgbClr val="FFFFFF"/>
                </a:solidFill>
                <a:latin typeface="+mj-lt"/>
                <a:ea typeface="+mj-ea"/>
                <a:cs typeface="+mj-cs"/>
                <a:sym typeface="Helvetica Neue Medium"/>
              </a:defRPr>
            </a:pPr>
            <a:r>
              <a:t>very detailed ‘modelling’ of the system</a:t>
            </a:r>
          </a:p>
        </p:txBody>
      </p:sp>
      <p:sp>
        <p:nvSpPr>
          <p:cNvPr id="438" name="[Scale Parameters] decomposition: 1st level"/>
          <p:cNvSpPr txBox="1"/>
          <p:nvPr/>
        </p:nvSpPr>
        <p:spPr>
          <a:xfrm>
            <a:off x="5508130" y="2366333"/>
            <a:ext cx="5932527" cy="436396"/>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rgbClr val="FFFFFF"/>
                </a:solidFill>
                <a:latin typeface="+mj-lt"/>
                <a:ea typeface="+mj-ea"/>
                <a:cs typeface="+mj-cs"/>
                <a:sym typeface="Helvetica Neue Medium"/>
              </a:defRPr>
            </a:lvl1pPr>
          </a:lstStyle>
          <a:p>
            <a:pPr/>
            <a:r>
              <a:t>  [Scale Parameters] decomposition: 1st level</a:t>
            </a:r>
          </a:p>
        </p:txBody>
      </p:sp>
      <p:sp>
        <p:nvSpPr>
          <p:cNvPr id="439" name="Slide Number"/>
          <p:cNvSpPr txBox="1"/>
          <p:nvPr>
            <p:ph type="sldNum" sz="quarter" idx="2"/>
          </p:nvPr>
        </p:nvSpPr>
        <p:spPr>
          <a:xfrm>
            <a:off x="6328883" y="9296400"/>
            <a:ext cx="3402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1" name="image19.png" descr="image19.png"/>
          <p:cNvPicPr>
            <a:picLocks noChangeAspect="1"/>
          </p:cNvPicPr>
          <p:nvPr/>
        </p:nvPicPr>
        <p:blipFill>
          <a:blip r:embed="rId2">
            <a:extLst/>
          </a:blip>
          <a:stretch>
            <a:fillRect/>
          </a:stretch>
        </p:blipFill>
        <p:spPr>
          <a:xfrm>
            <a:off x="-979" y="181838"/>
            <a:ext cx="13006756" cy="9551399"/>
          </a:xfrm>
          <a:prstGeom prst="rect">
            <a:avLst/>
          </a:prstGeom>
          <a:ln w="12700">
            <a:miter lim="400000"/>
          </a:ln>
        </p:spPr>
      </p:pic>
      <p:sp>
        <p:nvSpPr>
          <p:cNvPr id="442" name="Line"/>
          <p:cNvSpPr/>
          <p:nvPr/>
        </p:nvSpPr>
        <p:spPr>
          <a:xfrm flipH="1">
            <a:off x="2484637" y="2740887"/>
            <a:ext cx="294509" cy="3288967"/>
          </a:xfrm>
          <a:prstGeom prst="line">
            <a:avLst/>
          </a:prstGeom>
          <a:ln w="25400">
            <a:solidFill>
              <a:srgbClr val="000000"/>
            </a:solidFill>
            <a:miter lim="400000"/>
            <a:tailEnd type="triangle"/>
          </a:ln>
        </p:spPr>
        <p:txBody>
          <a:bodyPr lIns="0" tIns="0" rIns="0" bIns="0"/>
          <a:lstStyle/>
          <a:p>
            <a:pPr algn="l" defTabSz="457200">
              <a:defRPr sz="1200">
                <a:latin typeface="Helvetica"/>
                <a:ea typeface="Helvetica"/>
                <a:cs typeface="Helvetica"/>
                <a:sym typeface="Helvetica"/>
              </a:defRPr>
            </a:pPr>
          </a:p>
        </p:txBody>
      </p:sp>
      <p:sp>
        <p:nvSpPr>
          <p:cNvPr id="443" name="Line"/>
          <p:cNvSpPr/>
          <p:nvPr/>
        </p:nvSpPr>
        <p:spPr>
          <a:xfrm>
            <a:off x="6625055" y="2741135"/>
            <a:ext cx="568427" cy="3289470"/>
          </a:xfrm>
          <a:prstGeom prst="line">
            <a:avLst/>
          </a:prstGeom>
          <a:ln w="25400">
            <a:solidFill>
              <a:srgbClr val="000000"/>
            </a:solidFill>
            <a:miter lim="400000"/>
            <a:tailEnd type="triangle"/>
          </a:ln>
        </p:spPr>
        <p:txBody>
          <a:bodyPr lIns="0" tIns="0" rIns="0" bIns="0"/>
          <a:lstStyle/>
          <a:p>
            <a:pPr algn="l" defTabSz="457200">
              <a:defRPr sz="1200">
                <a:latin typeface="Helvetica"/>
                <a:ea typeface="Helvetica"/>
                <a:cs typeface="Helvetica"/>
                <a:sym typeface="Helvetica"/>
              </a:defRPr>
            </a:pPr>
          </a:p>
        </p:txBody>
      </p:sp>
      <p:sp>
        <p:nvSpPr>
          <p:cNvPr id="444" name="Line"/>
          <p:cNvSpPr/>
          <p:nvPr/>
        </p:nvSpPr>
        <p:spPr>
          <a:xfrm flipH="1">
            <a:off x="8177099" y="2741987"/>
            <a:ext cx="671769" cy="3797920"/>
          </a:xfrm>
          <a:prstGeom prst="line">
            <a:avLst/>
          </a:prstGeom>
          <a:ln w="25400">
            <a:solidFill>
              <a:srgbClr val="000000"/>
            </a:solidFill>
            <a:miter lim="400000"/>
            <a:tailEnd type="triangle"/>
          </a:ln>
        </p:spPr>
        <p:txBody>
          <a:bodyPr lIns="0" tIns="0" rIns="0" bIns="0"/>
          <a:lstStyle/>
          <a:p>
            <a:pPr algn="l" defTabSz="457200">
              <a:defRPr sz="1200">
                <a:latin typeface="Helvetica"/>
                <a:ea typeface="Helvetica"/>
                <a:cs typeface="Helvetica"/>
                <a:sym typeface="Helvetica"/>
              </a:defRPr>
            </a:pPr>
          </a:p>
        </p:txBody>
      </p:sp>
      <p:sp>
        <p:nvSpPr>
          <p:cNvPr id="445" name="Line"/>
          <p:cNvSpPr/>
          <p:nvPr/>
        </p:nvSpPr>
        <p:spPr>
          <a:xfrm flipH="1">
            <a:off x="2019373" y="2741987"/>
            <a:ext cx="5887330" cy="4280060"/>
          </a:xfrm>
          <a:prstGeom prst="line">
            <a:avLst/>
          </a:prstGeom>
          <a:ln w="25400">
            <a:solidFill>
              <a:srgbClr val="000000"/>
            </a:solidFill>
            <a:miter lim="400000"/>
            <a:tailEnd type="triangle"/>
          </a:ln>
        </p:spPr>
        <p:txBody>
          <a:bodyPr lIns="0" tIns="0" rIns="0" bIns="0"/>
          <a:lstStyle/>
          <a:p>
            <a:pPr algn="l" defTabSz="457200">
              <a:defRPr sz="1200">
                <a:latin typeface="Helvetica"/>
                <a:ea typeface="Helvetica"/>
                <a:cs typeface="Helvetica"/>
                <a:sym typeface="Helvetica"/>
              </a:defRPr>
            </a:pPr>
          </a:p>
        </p:txBody>
      </p:sp>
      <p:sp>
        <p:nvSpPr>
          <p:cNvPr id="446" name="Example: Quantifying ‘Portability’"/>
          <p:cNvSpPr txBox="1"/>
          <p:nvPr/>
        </p:nvSpPr>
        <p:spPr>
          <a:xfrm>
            <a:off x="4187236" y="103531"/>
            <a:ext cx="4405326" cy="436397"/>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rgbClr val="FFFFFF"/>
                </a:solidFill>
                <a:latin typeface="+mj-lt"/>
                <a:ea typeface="+mj-ea"/>
                <a:cs typeface="+mj-cs"/>
                <a:sym typeface="Helvetica Neue Medium"/>
              </a:defRPr>
            </a:lvl1pPr>
          </a:lstStyle>
          <a:p>
            <a:pPr/>
            <a:r>
              <a:t>Example: Quantifying ‘Portability’</a:t>
            </a:r>
          </a:p>
        </p:txBody>
      </p:sp>
      <p:sp>
        <p:nvSpPr>
          <p:cNvPr id="447" name="&lt;- Wish level  (90) expresses a need or desire of a stakeholder"/>
          <p:cNvSpPr txBox="1"/>
          <p:nvPr/>
        </p:nvSpPr>
        <p:spPr>
          <a:xfrm>
            <a:off x="1110367" y="4166427"/>
            <a:ext cx="8104583" cy="436397"/>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rgbClr val="FFFFFF"/>
                </a:solidFill>
                <a:latin typeface="+mj-lt"/>
                <a:ea typeface="+mj-ea"/>
                <a:cs typeface="+mj-cs"/>
                <a:sym typeface="Helvetica Neue Medium"/>
              </a:defRPr>
            </a:lvl1pPr>
          </a:lstStyle>
          <a:p>
            <a:pPr/>
            <a:r>
              <a:t>&lt;- Wish level  (90) expresses a need or desire of a stakeholder</a:t>
            </a:r>
          </a:p>
        </p:txBody>
      </p:sp>
      <p:sp>
        <p:nvSpPr>
          <p:cNvPr id="448" name="The ‘Wish level’ here, refers only to the defined Scale parameters below:…"/>
          <p:cNvSpPr txBox="1"/>
          <p:nvPr/>
        </p:nvSpPr>
        <p:spPr>
          <a:xfrm>
            <a:off x="1702142" y="4758084"/>
            <a:ext cx="11018165" cy="779296"/>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solidFill>
                  <a:srgbClr val="FFFFFF"/>
                </a:solidFill>
                <a:latin typeface="+mj-lt"/>
                <a:ea typeface="+mj-ea"/>
                <a:cs typeface="+mj-cs"/>
                <a:sym typeface="Helvetica Neue Medium"/>
              </a:defRPr>
            </a:pPr>
            <a:r>
              <a:t>The ‘Wish level’ here, refers </a:t>
            </a:r>
            <a:r>
              <a:rPr b="1" u="sng">
                <a:latin typeface="+mn-lt"/>
                <a:ea typeface="+mn-ea"/>
                <a:cs typeface="+mn-cs"/>
                <a:sym typeface="Helvetica Neue"/>
              </a:rPr>
              <a:t>only</a:t>
            </a:r>
            <a:r>
              <a:t> to the defined Scale parameters below:</a:t>
            </a:r>
          </a:p>
          <a:p>
            <a:pPr>
              <a:defRPr sz="2200">
                <a:solidFill>
                  <a:srgbClr val="FFFFFF"/>
                </a:solidFill>
                <a:latin typeface="+mj-lt"/>
                <a:ea typeface="+mj-ea"/>
                <a:cs typeface="+mj-cs"/>
                <a:sym typeface="Helvetica Neue Medium"/>
              </a:defRPr>
            </a:pPr>
            <a:r>
              <a:t>Requirements, Design… Method Tools…. PC Mac iPads Tablets ,,,  In house Support</a:t>
            </a:r>
          </a:p>
        </p:txBody>
      </p:sp>
      <p:sp>
        <p:nvSpPr>
          <p:cNvPr id="449" name="Slide Number"/>
          <p:cNvSpPr txBox="1"/>
          <p:nvPr>
            <p:ph type="sldNum" sz="quarter" idx="2"/>
          </p:nvPr>
        </p:nvSpPr>
        <p:spPr>
          <a:xfrm>
            <a:off x="6328883" y="9296400"/>
            <a:ext cx="3402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1" name="how can a consultant,…"/>
          <p:cNvSpPr txBox="1"/>
          <p:nvPr>
            <p:ph type="title"/>
          </p:nvPr>
        </p:nvSpPr>
        <p:spPr>
          <a:xfrm>
            <a:off x="1270000" y="2648562"/>
            <a:ext cx="10464800" cy="3302001"/>
          </a:xfrm>
          <a:prstGeom prst="rect">
            <a:avLst/>
          </a:prstGeom>
        </p:spPr>
        <p:txBody>
          <a:bodyPr/>
          <a:lstStyle/>
          <a:p>
            <a:pPr defTabSz="251206">
              <a:defRPr sz="3440"/>
            </a:pPr>
            <a:r>
              <a:t>how can a consultant, </a:t>
            </a:r>
          </a:p>
          <a:p>
            <a:pPr defTabSz="251206">
              <a:defRPr sz="3440"/>
            </a:pPr>
            <a:r>
              <a:t>over a beer, in 45 minutes,</a:t>
            </a:r>
          </a:p>
          <a:p>
            <a:pPr defTabSz="251206">
              <a:defRPr sz="3440"/>
            </a:pPr>
            <a:r>
              <a:t>quantify a top-level (CEO) objective</a:t>
            </a:r>
          </a:p>
          <a:p>
            <a:pPr defTabSz="251206">
              <a:defRPr sz="3440"/>
            </a:pPr>
            <a:r>
              <a:t>that nobody has clarified </a:t>
            </a:r>
          </a:p>
          <a:p>
            <a:pPr defTabSz="251206">
              <a:defRPr sz="3440"/>
            </a:pPr>
            <a:r>
              <a:t>for 8 years </a:t>
            </a:r>
          </a:p>
          <a:p>
            <a:pPr defTabSz="251206">
              <a:defRPr sz="3440"/>
            </a:pPr>
            <a:r>
              <a:t>of a failed* 90-person project?</a:t>
            </a:r>
          </a:p>
        </p:txBody>
      </p:sp>
      <p:sp>
        <p:nvSpPr>
          <p:cNvPr id="4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3" name="Image" descr="Image"/>
          <p:cNvPicPr>
            <a:picLocks noChangeAspect="1"/>
          </p:cNvPicPr>
          <p:nvPr/>
        </p:nvPicPr>
        <p:blipFill>
          <a:blip r:embed="rId2">
            <a:extLst/>
          </a:blip>
          <a:stretch>
            <a:fillRect/>
          </a:stretch>
        </p:blipFill>
        <p:spPr>
          <a:xfrm>
            <a:off x="10173227" y="2121019"/>
            <a:ext cx="3479801" cy="2336801"/>
          </a:xfrm>
          <a:prstGeom prst="rect">
            <a:avLst/>
          </a:prstGeom>
          <a:ln w="12700">
            <a:miter lim="400000"/>
          </a:ln>
        </p:spPr>
      </p:pic>
      <p:pic>
        <p:nvPicPr>
          <p:cNvPr id="454" name="Image" descr="Image"/>
          <p:cNvPicPr>
            <a:picLocks noChangeAspect="1"/>
          </p:cNvPicPr>
          <p:nvPr/>
        </p:nvPicPr>
        <p:blipFill>
          <a:blip r:embed="rId3">
            <a:extLst/>
          </a:blip>
          <a:stretch>
            <a:fillRect/>
          </a:stretch>
        </p:blipFill>
        <p:spPr>
          <a:xfrm>
            <a:off x="153000" y="232393"/>
            <a:ext cx="3774727" cy="2647943"/>
          </a:xfrm>
          <a:prstGeom prst="rect">
            <a:avLst/>
          </a:prstGeom>
          <a:ln w="12700">
            <a:miter lim="400000"/>
          </a:ln>
        </p:spPr>
      </p:pic>
      <p:sp>
        <p:nvSpPr>
          <p:cNvPr id="455" name="the project failed to deliver ‘robustness’…"/>
          <p:cNvSpPr txBox="1"/>
          <p:nvPr/>
        </p:nvSpPr>
        <p:spPr>
          <a:xfrm>
            <a:off x="2897661" y="8065772"/>
            <a:ext cx="861075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buSzPct val="145000"/>
              <a:buChar char="*"/>
            </a:pPr>
            <a:r>
              <a:t>the project failed to deliver ‘robustness’</a:t>
            </a:r>
          </a:p>
          <a:p>
            <a:pPr/>
            <a:r>
              <a:t>and 7 other CEO requirements which were equally ‘fuzzy’</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7" name="© Tom@Gilb.com  www.gilb.com"/>
          <p:cNvSpPr txBox="1"/>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 Tom@Gilb.com  www.gilb.com</a:t>
            </a:r>
          </a:p>
        </p:txBody>
      </p:sp>
      <p:sp>
        <p:nvSpPr>
          <p:cNvPr id="458" name="A ‘Bad’ Requirement “Rock solid robustness”"/>
          <p:cNvSpPr txBox="1"/>
          <p:nvPr>
            <p:ph type="title"/>
          </p:nvPr>
        </p:nvSpPr>
        <p:spPr>
          <a:xfrm>
            <a:off x="8073813" y="216746"/>
            <a:ext cx="4930987" cy="801513"/>
          </a:xfrm>
          <a:prstGeom prst="rect">
            <a:avLst/>
          </a:prstGeom>
        </p:spPr>
        <p:txBody>
          <a:bodyPr/>
          <a:lstStyle/>
          <a:p>
            <a:pPr defTabSz="552704">
              <a:defRPr sz="2040">
                <a:effectLst>
                  <a:outerShdw sx="100000" sy="100000" kx="0" ky="0" algn="b" rotWithShape="0" blurRad="32385" dist="32385" dir="2700000">
                    <a:srgbClr val="DDDDDD"/>
                  </a:outerShdw>
                </a:effectLst>
                <a:latin typeface="Arial"/>
                <a:ea typeface="Arial"/>
                <a:cs typeface="Arial"/>
                <a:sym typeface="Arial"/>
              </a:defRPr>
            </a:pPr>
            <a:r>
              <a:t>	A </a:t>
            </a:r>
            <a:r>
              <a:rPr>
                <a:latin typeface="Arial Black"/>
                <a:ea typeface="Arial Black"/>
                <a:cs typeface="Arial Black"/>
                <a:sym typeface="Arial Black"/>
              </a:rPr>
              <a:t>‘Bad’ Requirement</a:t>
            </a:r>
            <a:br>
              <a:rPr>
                <a:latin typeface="Arial Black"/>
                <a:ea typeface="Arial Black"/>
                <a:cs typeface="Arial Black"/>
                <a:sym typeface="Arial Black"/>
              </a:rPr>
            </a:br>
            <a:r>
              <a:t>“Rock solid robustness”</a:t>
            </a:r>
          </a:p>
        </p:txBody>
      </p:sp>
      <p:sp>
        <p:nvSpPr>
          <p:cNvPr id="459" name="“While robustness is an essential H-project requirement in all its uses, it is especially critical in our applications where the much longer job durations afford software defects (e.g. memory leaks) a greatly expanded opportunity to surface.…"/>
          <p:cNvSpPr txBox="1"/>
          <p:nvPr>
            <p:ph type="body" idx="1"/>
          </p:nvPr>
        </p:nvSpPr>
        <p:spPr>
          <a:xfrm>
            <a:off x="325119" y="216746"/>
            <a:ext cx="7748695" cy="8886614"/>
          </a:xfrm>
          <a:prstGeom prst="rect">
            <a:avLst/>
          </a:prstGeom>
          <a:ln w="38100">
            <a:solidFill>
              <a:srgbClr val="000000"/>
            </a:solidFill>
            <a:round/>
          </a:ln>
        </p:spPr>
        <p:txBody>
          <a:bodyPr/>
          <a:lstStyle/>
          <a:p>
            <a:pPr marL="0" indent="0">
              <a:lnSpc>
                <a:spcPct val="72000"/>
              </a:lnSpc>
              <a:spcBef>
                <a:spcPts val="800"/>
              </a:spcBef>
              <a:defRPr sz="3400">
                <a:latin typeface="Arial Black"/>
                <a:ea typeface="Arial Black"/>
                <a:cs typeface="Arial Black"/>
                <a:sym typeface="Arial Black"/>
              </a:defRPr>
            </a:pPr>
            <a:r>
              <a:t>	“While </a:t>
            </a:r>
            <a:r>
              <a:rPr i="1" u="sng">
                <a:latin typeface="Blackoak Std"/>
                <a:ea typeface="Blackoak Std"/>
                <a:cs typeface="Blackoak Std"/>
                <a:sym typeface="Blackoak Std"/>
              </a:rPr>
              <a:t>robustness</a:t>
            </a:r>
            <a:r>
              <a:t> is an essential H-project requirement in all its uses</a:t>
            </a:r>
            <a:r>
              <a:rPr sz="1800"/>
              <a:t>, it is especially critical in our applications where the much longer job durations afford software defects (e.g. memory leaks) a greatly expanded opportunity to surface.</a:t>
            </a:r>
            <a:endParaRPr sz="1800"/>
          </a:p>
          <a:p>
            <a:pPr marL="0" indent="0">
              <a:lnSpc>
                <a:spcPct val="72000"/>
              </a:lnSpc>
              <a:spcBef>
                <a:spcPts val="400"/>
              </a:spcBef>
              <a:defRPr sz="1800">
                <a:latin typeface="Arial Black"/>
                <a:ea typeface="Arial Black"/>
                <a:cs typeface="Arial Black"/>
                <a:sym typeface="Arial Black"/>
              </a:defRPr>
            </a:pPr>
            <a:r>
              <a:t>  In this regard, </a:t>
            </a:r>
          </a:p>
          <a:p>
            <a:pPr marL="0" indent="0">
              <a:lnSpc>
                <a:spcPct val="72000"/>
              </a:lnSpc>
              <a:spcBef>
                <a:spcPts val="400"/>
              </a:spcBef>
              <a:defRPr sz="1800">
                <a:latin typeface="Arial Black"/>
                <a:ea typeface="Arial Black"/>
                <a:cs typeface="Arial Black"/>
                <a:sym typeface="Arial Black"/>
              </a:defRPr>
            </a:pPr>
            <a:r>
              <a:t>H-project will provide the following features or attributes:</a:t>
            </a:r>
          </a:p>
          <a:p>
            <a:pPr lvl="1" marL="379413" indent="0">
              <a:lnSpc>
                <a:spcPct val="72000"/>
              </a:lnSpc>
              <a:spcBef>
                <a:spcPts val="600"/>
              </a:spcBef>
              <a:defRPr sz="1600">
                <a:latin typeface="Arial Black"/>
                <a:ea typeface="Arial Black"/>
                <a:cs typeface="Arial Black"/>
                <a:sym typeface="Arial Black"/>
              </a:defRPr>
            </a:pPr>
            <a:r>
              <a:t>	</a:t>
            </a:r>
            <a:r>
              <a:rPr sz="2800"/>
              <a:t>Minimal down-time</a:t>
            </a:r>
            <a:endParaRPr sz="3400"/>
          </a:p>
          <a:p>
            <a:pPr marL="0" indent="0">
              <a:lnSpc>
                <a:spcPct val="72000"/>
              </a:lnSpc>
              <a:spcBef>
                <a:spcPts val="400"/>
              </a:spcBef>
              <a:defRPr sz="1800">
                <a:latin typeface="Arial Black"/>
                <a:ea typeface="Arial Black"/>
                <a:cs typeface="Arial Black"/>
                <a:sym typeface="Arial Black"/>
              </a:defRPr>
            </a:pPr>
            <a:r>
              <a:t>	A critical H-project objective is to have minimal downtime </a:t>
            </a:r>
            <a:r>
              <a:rPr u="sng"/>
              <a:t>due to </a:t>
            </a:r>
            <a:r>
              <a:t>software failures.  </a:t>
            </a:r>
          </a:p>
          <a:p>
            <a:pPr marL="0" indent="0">
              <a:lnSpc>
                <a:spcPct val="72000"/>
              </a:lnSpc>
              <a:spcBef>
                <a:spcPts val="400"/>
              </a:spcBef>
              <a:defRPr sz="1800">
                <a:latin typeface="Arial Black"/>
                <a:ea typeface="Arial Black"/>
                <a:cs typeface="Arial Black"/>
                <a:sym typeface="Arial Black"/>
              </a:defRPr>
            </a:pPr>
            <a:r>
              <a:t>This objective includes:</a:t>
            </a:r>
          </a:p>
          <a:p>
            <a:pPr lvl="1" marL="379413" indent="0">
              <a:lnSpc>
                <a:spcPct val="72000"/>
              </a:lnSpc>
              <a:spcBef>
                <a:spcPts val="500"/>
              </a:spcBef>
              <a:defRPr sz="1600">
                <a:latin typeface="Arial Black"/>
                <a:ea typeface="Arial Black"/>
                <a:cs typeface="Arial Black"/>
                <a:sym typeface="Arial Black"/>
              </a:defRPr>
            </a:pPr>
            <a:r>
              <a:t>	</a:t>
            </a:r>
            <a:r>
              <a:rPr sz="2200"/>
              <a:t>Mean time between forced restarts &gt; 14 days </a:t>
            </a:r>
            <a:endParaRPr sz="3400"/>
          </a:p>
          <a:p>
            <a:pPr marL="0" indent="0">
              <a:lnSpc>
                <a:spcPct val="72000"/>
              </a:lnSpc>
              <a:spcBef>
                <a:spcPts val="400"/>
              </a:spcBef>
              <a:defRPr sz="1800">
                <a:latin typeface="Arial Black"/>
                <a:ea typeface="Arial Black"/>
                <a:cs typeface="Arial Black"/>
                <a:sym typeface="Arial Black"/>
              </a:defRPr>
            </a:pPr>
            <a:r>
              <a:t>	</a:t>
            </a:r>
            <a:r>
              <a:rPr>
                <a:solidFill>
                  <a:srgbClr val="0000FF"/>
                </a:solidFill>
              </a:rPr>
              <a:t>H-project’s goal for mean time between forced restarts is greater than 14 days</a:t>
            </a:r>
            <a:r>
              <a:t>.</a:t>
            </a:r>
          </a:p>
          <a:p>
            <a:pPr marL="0" indent="0">
              <a:lnSpc>
                <a:spcPct val="72000"/>
              </a:lnSpc>
              <a:spcBef>
                <a:spcPts val="400"/>
              </a:spcBef>
              <a:defRPr sz="1800">
                <a:latin typeface="Arial Black"/>
                <a:ea typeface="Arial Black"/>
                <a:cs typeface="Arial Black"/>
                <a:sym typeface="Arial Black"/>
              </a:defRPr>
            </a:pPr>
            <a:r>
              <a:t>	Comment:  This figure does not include restarts caused by hardware problems, e.g. poorly seated cards or communication hardware that locks up the system.  MTBF for these items falls under the domain of the hardware groups.</a:t>
            </a:r>
          </a:p>
          <a:p>
            <a:pPr lvl="1" marL="379413" indent="0">
              <a:lnSpc>
                <a:spcPct val="72000"/>
              </a:lnSpc>
              <a:spcBef>
                <a:spcPts val="500"/>
              </a:spcBef>
              <a:defRPr sz="1600">
                <a:latin typeface="Arial Black"/>
                <a:ea typeface="Arial Black"/>
                <a:cs typeface="Arial Black"/>
                <a:sym typeface="Arial Black"/>
              </a:defRPr>
            </a:pPr>
            <a:r>
              <a:t>	</a:t>
            </a:r>
            <a:r>
              <a:rPr sz="2400">
                <a:solidFill>
                  <a:srgbClr val="0000FF"/>
                </a:solidFill>
              </a:rPr>
              <a:t>Restore system state &lt; 10 minutes </a:t>
            </a:r>
            <a:endParaRPr sz="3400"/>
          </a:p>
          <a:p>
            <a:pPr marL="0" indent="0">
              <a:lnSpc>
                <a:spcPct val="72000"/>
              </a:lnSpc>
              <a:spcBef>
                <a:spcPts val="400"/>
              </a:spcBef>
              <a:defRPr sz="1800">
                <a:latin typeface="Arial Black"/>
                <a:ea typeface="Arial Black"/>
                <a:cs typeface="Arial Black"/>
                <a:sym typeface="Arial Black"/>
              </a:defRPr>
            </a:pPr>
            <a:r>
              <a:t> Log scripts and test scripts, subsystem tests</a:t>
            </a:r>
          </a:p>
          <a:p>
            <a:pPr lvl="1" marL="379413" indent="0">
              <a:lnSpc>
                <a:spcPct val="72000"/>
              </a:lnSpc>
              <a:spcBef>
                <a:spcPts val="400"/>
              </a:spcBef>
              <a:defRPr sz="1600">
                <a:latin typeface="Arial Black"/>
                <a:ea typeface="Arial Black"/>
                <a:cs typeface="Arial Black"/>
                <a:sym typeface="Arial Black"/>
              </a:defRPr>
            </a:pPr>
            <a:r>
              <a:t>	Built-in testability</a:t>
            </a:r>
            <a:endParaRPr sz="3400"/>
          </a:p>
          <a:p>
            <a:pPr marL="0" indent="0">
              <a:lnSpc>
                <a:spcPct val="72000"/>
              </a:lnSpc>
              <a:spcBef>
                <a:spcPts val="400"/>
              </a:spcBef>
              <a:defRPr sz="1800">
                <a:latin typeface="Arial Black"/>
                <a:ea typeface="Arial Black"/>
                <a:cs typeface="Arial Black"/>
                <a:sym typeface="Arial Black"/>
              </a:defRPr>
            </a:pPr>
            <a:r>
              <a:t>	H-project will provide the following features and attributes to facilitate testing.</a:t>
            </a:r>
          </a:p>
          <a:p>
            <a:pPr lvl="1" marL="379413" indent="0">
              <a:lnSpc>
                <a:spcPct val="72000"/>
              </a:lnSpc>
              <a:spcBef>
                <a:spcPts val="400"/>
              </a:spcBef>
              <a:defRPr sz="1600">
                <a:latin typeface="Arial Black"/>
                <a:ea typeface="Arial Black"/>
                <a:cs typeface="Arial Black"/>
                <a:sym typeface="Arial Black"/>
              </a:defRPr>
            </a:pPr>
            <a:r>
              <a:t>	Tool simulators ….”</a:t>
            </a:r>
          </a:p>
        </p:txBody>
      </p:sp>
      <p:sp>
        <p:nvSpPr>
          <p:cNvPr id="460" name="GILB COMMENT:…"/>
          <p:cNvSpPr/>
          <p:nvPr/>
        </p:nvSpPr>
        <p:spPr>
          <a:xfrm>
            <a:off x="8073813" y="1083733"/>
            <a:ext cx="4930987" cy="5195148"/>
          </a:xfrm>
          <a:prstGeom prst="rect">
            <a:avLst/>
          </a:prstGeom>
          <a:ln w="38100">
            <a:solidFill>
              <a:srgbClr val="000000"/>
            </a:solidFill>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algn="l" defTabSz="650240">
              <a:lnSpc>
                <a:spcPct val="80000"/>
              </a:lnSpc>
              <a:spcBef>
                <a:spcPts val="500"/>
              </a:spcBef>
              <a:buSzPct val="100000"/>
              <a:buFont typeface="Arial"/>
              <a:buChar char="•"/>
              <a:defRPr sz="2200">
                <a:latin typeface="Calibri"/>
                <a:ea typeface="Calibri"/>
                <a:cs typeface="Calibri"/>
                <a:sym typeface="Calibri"/>
              </a:defRPr>
            </a:pPr>
            <a:r>
              <a:t>	</a:t>
            </a:r>
            <a:r>
              <a:rPr i="1"/>
              <a:t>GILB COMMENT:</a:t>
            </a:r>
            <a:endParaRPr i="1"/>
          </a:p>
          <a:p>
            <a:pPr lvl="1" marL="379413" algn="l" defTabSz="650240">
              <a:lnSpc>
                <a:spcPct val="80000"/>
              </a:lnSpc>
              <a:spcBef>
                <a:spcPts val="400"/>
              </a:spcBef>
              <a:buSzPct val="100000"/>
              <a:buFont typeface="Arial"/>
              <a:buChar char="–"/>
              <a:defRPr sz="1800">
                <a:latin typeface="Calibri"/>
                <a:ea typeface="Calibri"/>
                <a:cs typeface="Calibri"/>
                <a:sym typeface="Calibri"/>
              </a:defRPr>
            </a:pPr>
            <a:r>
              <a:t>	</a:t>
            </a:r>
            <a:r>
              <a:rPr i="1"/>
              <a:t>For once a reasonable attempt was made to </a:t>
            </a:r>
            <a:r>
              <a:rPr b="1" i="1"/>
              <a:t>quantify</a:t>
            </a:r>
            <a:r>
              <a:rPr i="1"/>
              <a:t> the meaning of the requirement!</a:t>
            </a:r>
            <a:endParaRPr i="1"/>
          </a:p>
          <a:p>
            <a:pPr lvl="1" marL="379413" algn="l" defTabSz="650240">
              <a:lnSpc>
                <a:spcPct val="80000"/>
              </a:lnSpc>
              <a:spcBef>
                <a:spcPts val="400"/>
              </a:spcBef>
              <a:buSzPct val="100000"/>
              <a:buFont typeface="Arial"/>
              <a:buChar char="–"/>
              <a:defRPr sz="1800">
                <a:latin typeface="Calibri"/>
                <a:ea typeface="Calibri"/>
                <a:cs typeface="Calibri"/>
                <a:sym typeface="Calibri"/>
              </a:defRPr>
            </a:pPr>
            <a:r>
              <a:t>	</a:t>
            </a:r>
            <a:r>
              <a:rPr i="1"/>
              <a:t>But is could be done much better </a:t>
            </a:r>
            <a:endParaRPr i="1"/>
          </a:p>
          <a:p>
            <a:pPr lvl="1" marL="379413" algn="l" defTabSz="650240">
              <a:lnSpc>
                <a:spcPct val="80000"/>
              </a:lnSpc>
              <a:spcBef>
                <a:spcPts val="400"/>
              </a:spcBef>
              <a:buSzPct val="100000"/>
              <a:buFont typeface="Arial"/>
              <a:buChar char="–"/>
              <a:defRPr sz="1800">
                <a:latin typeface="Calibri"/>
                <a:ea typeface="Calibri"/>
                <a:cs typeface="Calibri"/>
                <a:sym typeface="Calibri"/>
              </a:defRPr>
            </a:pPr>
            <a:r>
              <a:t> </a:t>
            </a:r>
            <a:endParaRPr i="1"/>
          </a:p>
          <a:p>
            <a:pPr lvl="1" marL="379413" algn="l" defTabSz="650240">
              <a:lnSpc>
                <a:spcPct val="80000"/>
              </a:lnSpc>
              <a:spcBef>
                <a:spcPts val="400"/>
              </a:spcBef>
              <a:buSzPct val="100000"/>
              <a:buFont typeface="Arial"/>
              <a:buChar char="–"/>
              <a:defRPr sz="1800">
                <a:latin typeface="Calibri"/>
                <a:ea typeface="Calibri"/>
                <a:cs typeface="Calibri"/>
                <a:sym typeface="Calibri"/>
              </a:defRPr>
            </a:pPr>
            <a:r>
              <a:t>	</a:t>
            </a:r>
            <a:r>
              <a:rPr i="1"/>
              <a:t>As usual the set of </a:t>
            </a:r>
            <a:r>
              <a:rPr b="1" i="1"/>
              <a:t>designs</a:t>
            </a:r>
            <a:r>
              <a:rPr i="1"/>
              <a:t> to meet the requirement </a:t>
            </a:r>
            <a:r>
              <a:rPr b="1" i="1"/>
              <a:t>do not belong here.</a:t>
            </a:r>
            <a:r>
              <a:rPr i="1"/>
              <a:t> </a:t>
            </a:r>
            <a:endParaRPr sz="3400"/>
          </a:p>
          <a:p>
            <a:pPr lvl="1" marL="379413" algn="l" defTabSz="650240">
              <a:lnSpc>
                <a:spcPct val="80000"/>
              </a:lnSpc>
              <a:spcBef>
                <a:spcPts val="400"/>
              </a:spcBef>
              <a:buSzPct val="100000"/>
              <a:buFont typeface="Arial"/>
              <a:buChar char="–"/>
              <a:defRPr i="1" sz="1800">
                <a:latin typeface="Calibri"/>
                <a:ea typeface="Calibri"/>
                <a:cs typeface="Calibri"/>
                <a:sym typeface="Calibri"/>
              </a:defRPr>
            </a:pPr>
            <a:r>
              <a:t>And none of the designs make any assertion about how well (to what degree) they will meet the defined numeric requirements.</a:t>
            </a:r>
          </a:p>
          <a:p>
            <a:pPr lvl="1" marL="379413" algn="l" defTabSz="650240">
              <a:lnSpc>
                <a:spcPct val="80000"/>
              </a:lnSpc>
              <a:spcBef>
                <a:spcPts val="400"/>
              </a:spcBef>
              <a:buSzPct val="100000"/>
              <a:buFont typeface="Arial"/>
              <a:buChar char="–"/>
              <a:defRPr sz="1800">
                <a:latin typeface="Calibri"/>
                <a:ea typeface="Calibri"/>
                <a:cs typeface="Calibri"/>
                <a:sym typeface="Calibri"/>
              </a:defRPr>
            </a:pPr>
            <a:r>
              <a:t>	</a:t>
            </a:r>
            <a:r>
              <a:rPr i="1"/>
              <a:t>And as usual another guarantee of eternal costs in pursuit of a poorly defined requirement is most of the content.</a:t>
            </a:r>
          </a:p>
        </p:txBody>
      </p:sp>
      <p:pic>
        <p:nvPicPr>
          <p:cNvPr id="461" name="Picture 1.png" descr="Picture 1.png"/>
          <p:cNvPicPr>
            <a:picLocks noChangeAspect="1"/>
          </p:cNvPicPr>
          <p:nvPr/>
        </p:nvPicPr>
        <p:blipFill>
          <a:blip r:embed="rId3">
            <a:extLst/>
          </a:blip>
          <a:stretch>
            <a:fillRect/>
          </a:stretch>
        </p:blipFill>
        <p:spPr>
          <a:xfrm>
            <a:off x="9929707" y="6278880"/>
            <a:ext cx="2564836" cy="2878667"/>
          </a:xfrm>
          <a:prstGeom prst="rect">
            <a:avLst/>
          </a:prstGeom>
          <a:ln w="12700">
            <a:miter lim="400000"/>
          </a:ln>
        </p:spPr>
      </p:pic>
      <p:sp>
        <p:nvSpPr>
          <p:cNvPr id="462" name="Real case of requirement for project costing over $100,000,000 without delivering testable results"/>
          <p:cNvSpPr txBox="1"/>
          <p:nvPr/>
        </p:nvSpPr>
        <p:spPr>
          <a:xfrm>
            <a:off x="-1" y="9211733"/>
            <a:ext cx="9978106" cy="401970"/>
          </a:xfrm>
          <a:prstGeom prst="rect">
            <a:avLst/>
          </a:prstGeom>
          <a:solidFill>
            <a:srgbClr val="FFFFFF"/>
          </a:solidFill>
          <a:ln w="12700">
            <a:solidFill>
              <a:srgbClr val="FFFFFF"/>
            </a:solidFill>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sz="1800">
                <a:latin typeface="Arial"/>
                <a:ea typeface="Arial"/>
                <a:cs typeface="Arial"/>
                <a:sym typeface="Arial"/>
              </a:defRPr>
            </a:lvl1pPr>
          </a:lstStyle>
          <a:p>
            <a:pPr/>
            <a:r>
              <a:t>Real case of requirement for project costing over $100,000,000 without delivering testable results</a:t>
            </a:r>
          </a:p>
        </p:txBody>
      </p:sp>
      <p:sp>
        <p:nvSpPr>
          <p:cNvPr id="463" name="Slide Number"/>
          <p:cNvSpPr txBox="1"/>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7" name="© Tom@Gilb.com  www.gilb.com"/>
          <p:cNvSpPr txBox="1"/>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 Tom@Gilb.com  www.gilb.com</a:t>
            </a:r>
          </a:p>
        </p:txBody>
      </p:sp>
      <p:sp>
        <p:nvSpPr>
          <p:cNvPr id="468" name="Better ‘Testable’ Definition  of the Requirement:…"/>
          <p:cNvSpPr txBox="1"/>
          <p:nvPr>
            <p:ph type="title"/>
          </p:nvPr>
        </p:nvSpPr>
        <p:spPr>
          <a:xfrm>
            <a:off x="216746" y="-1"/>
            <a:ext cx="11379201" cy="1560127"/>
          </a:xfrm>
          <a:prstGeom prst="rect">
            <a:avLst/>
          </a:prstGeom>
        </p:spPr>
        <p:txBody>
          <a:bodyPr/>
          <a:lstStyle/>
          <a:p>
            <a:pPr defTabSz="435660">
              <a:defRPr sz="2948"/>
            </a:pPr>
            <a:r>
              <a:t>Better ‘Testable’ Definition </a:t>
            </a:r>
            <a:br/>
            <a:r>
              <a:t>of the Requirement:</a:t>
            </a:r>
          </a:p>
          <a:p>
            <a:pPr defTabSz="435660">
              <a:defRPr sz="2948"/>
            </a:pPr>
            <a:r>
              <a:t>(‘Decomposition’ is a key to small agile delivery steps in practice)</a:t>
            </a:r>
          </a:p>
        </p:txBody>
      </p:sp>
      <p:sp>
        <p:nvSpPr>
          <p:cNvPr id="469" name="Rock Solid Robustness:…"/>
          <p:cNvSpPr txBox="1"/>
          <p:nvPr>
            <p:ph type="body" idx="1"/>
          </p:nvPr>
        </p:nvSpPr>
        <p:spPr>
          <a:xfrm>
            <a:off x="325119" y="1950719"/>
            <a:ext cx="9753601" cy="7152642"/>
          </a:xfrm>
          <a:prstGeom prst="rect">
            <a:avLst/>
          </a:prstGeom>
        </p:spPr>
        <p:txBody>
          <a:bodyPr/>
          <a:lstStyle/>
          <a:p>
            <a:pPr marL="0" indent="0">
              <a:buSzTx/>
              <a:buNone/>
              <a:defRPr u="sng">
                <a:latin typeface="Arial Black"/>
                <a:ea typeface="Arial Black"/>
                <a:cs typeface="Arial Black"/>
                <a:sym typeface="Arial Black"/>
              </a:defRPr>
            </a:pPr>
            <a:r>
              <a:t>Rock Solid Robustness</a:t>
            </a:r>
            <a:r>
              <a:rPr u="none"/>
              <a:t>:</a:t>
            </a:r>
            <a:endParaRPr u="none"/>
          </a:p>
          <a:p>
            <a:pPr marL="0" indent="0">
              <a:buSzTx/>
              <a:buNone/>
              <a:defRPr>
                <a:latin typeface="Arial Black"/>
                <a:ea typeface="Arial Black"/>
                <a:cs typeface="Arial Black"/>
                <a:sym typeface="Arial Black"/>
              </a:defRPr>
            </a:pPr>
            <a:r>
              <a:t>Type: Complex Product Quality Requirement.</a:t>
            </a:r>
          </a:p>
          <a:p>
            <a:pPr marL="0" indent="0">
              <a:buSzTx/>
              <a:buNone/>
              <a:defRPr u="sng">
                <a:latin typeface="Arial Black"/>
                <a:ea typeface="Arial Black"/>
                <a:cs typeface="Arial Black"/>
                <a:sym typeface="Arial Black"/>
              </a:defRPr>
            </a:pPr>
            <a:r>
              <a:t>Includes</a:t>
            </a:r>
            <a:r>
              <a:rPr u="none"/>
              <a:t>: { </a:t>
            </a:r>
            <a:r>
              <a:rPr u="none">
                <a:solidFill>
                  <a:srgbClr val="0000FF"/>
                </a:solidFill>
              </a:rPr>
              <a:t>Software Downtime, Restore Speed, Testability</a:t>
            </a:r>
            <a:r>
              <a:rPr u="none"/>
              <a:t>,  Fault Prevention Capability, Fault Isolation Capability, Fault Analysis Capability, Hardware Debugging Capability}.</a:t>
            </a:r>
          </a:p>
        </p:txBody>
      </p:sp>
      <p:pic>
        <p:nvPicPr>
          <p:cNvPr id="470" name="761917-Some-of-the-famous-granite-rocks-1.jpg" descr="761917-Some-of-the-famous-granite-rocks-1.jpg"/>
          <p:cNvPicPr>
            <a:picLocks noChangeAspect="1"/>
          </p:cNvPicPr>
          <p:nvPr/>
        </p:nvPicPr>
        <p:blipFill>
          <a:blip r:embed="rId3">
            <a:extLst/>
          </a:blip>
          <a:stretch>
            <a:fillRect/>
          </a:stretch>
        </p:blipFill>
        <p:spPr>
          <a:xfrm>
            <a:off x="9753600" y="5093546"/>
            <a:ext cx="3088641" cy="4118188"/>
          </a:xfrm>
          <a:prstGeom prst="rect">
            <a:avLst/>
          </a:prstGeom>
          <a:ln w="12700">
            <a:miter lim="400000"/>
          </a:ln>
        </p:spPr>
      </p:pic>
      <p:pic>
        <p:nvPicPr>
          <p:cNvPr id="471" name="beer-glass-half-moon-bay-2007.jpg" descr="beer-glass-half-moon-bay-2007.jpg"/>
          <p:cNvPicPr>
            <a:picLocks noChangeAspect="1"/>
          </p:cNvPicPr>
          <p:nvPr/>
        </p:nvPicPr>
        <p:blipFill>
          <a:blip r:embed="rId4">
            <a:extLst/>
          </a:blip>
          <a:stretch>
            <a:fillRect/>
          </a:stretch>
        </p:blipFill>
        <p:spPr>
          <a:xfrm>
            <a:off x="11433386" y="-1"/>
            <a:ext cx="1571414" cy="2095219"/>
          </a:xfrm>
          <a:prstGeom prst="rect">
            <a:avLst/>
          </a:prstGeom>
          <a:ln w="12700">
            <a:miter lim="400000"/>
          </a:ln>
        </p:spPr>
      </p:pic>
      <p:sp>
        <p:nvSpPr>
          <p:cNvPr id="472" name="Slide Number"/>
          <p:cNvSpPr txBox="1"/>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2" name="Image" descr="Image"/>
          <p:cNvPicPr>
            <a:picLocks noChangeAspect="1"/>
          </p:cNvPicPr>
          <p:nvPr>
            <p:ph type="pic" idx="13"/>
          </p:nvPr>
        </p:nvPicPr>
        <p:blipFill>
          <a:blip r:embed="rId2">
            <a:extLst/>
          </a:blip>
          <a:srcRect l="18158" t="0" r="18158" b="0"/>
          <a:stretch>
            <a:fillRect/>
          </a:stretch>
        </p:blipFill>
        <p:spPr>
          <a:prstGeom prst="rect">
            <a:avLst/>
          </a:prstGeom>
        </p:spPr>
      </p:pic>
      <p:sp>
        <p:nvSpPr>
          <p:cNvPr id="333" name="Here is one view of…"/>
          <p:cNvSpPr txBox="1"/>
          <p:nvPr>
            <p:ph type="title"/>
          </p:nvPr>
        </p:nvSpPr>
        <p:spPr>
          <a:xfrm>
            <a:off x="952500" y="254000"/>
            <a:ext cx="11099800" cy="2100511"/>
          </a:xfrm>
          <a:prstGeom prst="rect">
            <a:avLst/>
          </a:prstGeom>
          <a:solidFill>
            <a:schemeClr val="accent3"/>
          </a:solidFill>
        </p:spPr>
        <p:txBody>
          <a:bodyPr/>
          <a:lstStyle/>
          <a:p>
            <a:pPr>
              <a:defRPr sz="6000">
                <a:latin typeface="Lucida Grande"/>
                <a:ea typeface="Lucida Grande"/>
                <a:cs typeface="Lucida Grande"/>
                <a:sym typeface="Lucida Grande"/>
              </a:defRPr>
            </a:pPr>
            <a:r>
              <a:t>Here is one view of </a:t>
            </a:r>
          </a:p>
          <a:p>
            <a:pPr>
              <a:defRPr sz="6000">
                <a:latin typeface="Lucida Grande"/>
                <a:ea typeface="Lucida Grande"/>
                <a:cs typeface="Lucida Grande"/>
                <a:sym typeface="Lucida Grande"/>
              </a:defRPr>
            </a:pPr>
            <a:r>
              <a:t>what a ‘superpower’ is:</a:t>
            </a:r>
          </a:p>
        </p:txBody>
      </p:sp>
      <p:sp>
        <p:nvSpPr>
          <p:cNvPr id="334" name="First, these are the cultural aspects of the superpowers:…"/>
          <p:cNvSpPr txBox="1"/>
          <p:nvPr>
            <p:ph type="body" sz="half" idx="1"/>
          </p:nvPr>
        </p:nvSpPr>
        <p:spPr>
          <a:xfrm>
            <a:off x="370482" y="2410122"/>
            <a:ext cx="5916018" cy="6467178"/>
          </a:xfrm>
          <a:prstGeom prst="rect">
            <a:avLst/>
          </a:prstGeom>
        </p:spPr>
        <p:txBody>
          <a:bodyPr/>
          <a:lstStyle/>
          <a:p>
            <a:pPr marL="329184" indent="-329184" defTabSz="329184">
              <a:spcBef>
                <a:spcPts val="0"/>
              </a:spcBef>
              <a:buSzTx/>
              <a:buNone/>
              <a:tabLst>
                <a:tab pos="88900" algn="l"/>
                <a:tab pos="317500" algn="l"/>
              </a:tabLst>
              <a:defRPr sz="864">
                <a:uFill>
                  <a:solidFill>
                    <a:srgbClr val="000000"/>
                  </a:solidFill>
                </a:uFill>
                <a:latin typeface="Helvetica"/>
                <a:ea typeface="Helvetica"/>
                <a:cs typeface="Helvetica"/>
                <a:sym typeface="Helvetica"/>
              </a:defRPr>
            </a:pPr>
          </a:p>
          <a:p>
            <a:pPr marL="0" indent="0" defTabSz="329184">
              <a:spcBef>
                <a:spcPts val="0"/>
              </a:spcBef>
              <a:buSzTx/>
              <a:buNone/>
              <a:defRPr sz="1800">
                <a:uFill>
                  <a:solidFill>
                    <a:srgbClr val="000000"/>
                  </a:solidFill>
                </a:uFill>
              </a:defRPr>
            </a:pPr>
            <a:r>
              <a:t>First, these are the </a:t>
            </a:r>
            <a:r>
              <a:rPr b="1"/>
              <a:t>cultural</a:t>
            </a:r>
            <a:r>
              <a:t> aspects of the superpowers:</a:t>
            </a:r>
          </a:p>
          <a:p>
            <a:pPr marL="0" indent="0" defTabSz="329184">
              <a:spcBef>
                <a:spcPts val="0"/>
              </a:spcBef>
              <a:buSzTx/>
              <a:buNone/>
              <a:defRPr sz="1800">
                <a:uFill>
                  <a:solidFill>
                    <a:srgbClr val="000000"/>
                  </a:solidFill>
                </a:uFill>
              </a:defRPr>
            </a:pPr>
          </a:p>
          <a:p>
            <a:pPr marL="100583" indent="-100583" defTabSz="329184">
              <a:lnSpc>
                <a:spcPct val="150000"/>
              </a:lnSpc>
              <a:spcBef>
                <a:spcPts val="0"/>
              </a:spcBef>
              <a:buSzPct val="118181"/>
              <a:buFont typeface="Helvetica Neue"/>
              <a:defRPr b="1" sz="1800">
                <a:uFill>
                  <a:solidFill>
                    <a:srgbClr val="000000"/>
                  </a:solidFill>
                </a:uFill>
              </a:defRPr>
            </a:pPr>
            <a:r>
              <a:t>most people have not </a:t>
            </a:r>
            <a:r>
              <a:rPr i="1"/>
              <a:t>learned</a:t>
            </a:r>
            <a:r>
              <a:t> them yet</a:t>
            </a:r>
          </a:p>
          <a:p>
            <a:pPr marL="100583" indent="-100583" defTabSz="329184">
              <a:lnSpc>
                <a:spcPct val="150000"/>
              </a:lnSpc>
              <a:spcBef>
                <a:spcPts val="0"/>
              </a:spcBef>
              <a:buSzPct val="118181"/>
              <a:buFont typeface="Helvetica Neue"/>
              <a:defRPr b="1" sz="1800">
                <a:uFill>
                  <a:solidFill>
                    <a:srgbClr val="000000"/>
                  </a:solidFill>
                </a:uFill>
              </a:defRPr>
            </a:pPr>
            <a:r>
              <a:t>most people do not do them </a:t>
            </a:r>
            <a:r>
              <a:rPr i="1"/>
              <a:t>intuitively</a:t>
            </a:r>
          </a:p>
          <a:p>
            <a:pPr marL="100583" indent="-100583" defTabSz="329184">
              <a:lnSpc>
                <a:spcPct val="150000"/>
              </a:lnSpc>
              <a:spcBef>
                <a:spcPts val="0"/>
              </a:spcBef>
              <a:buSzPct val="118181"/>
              <a:buFont typeface="Helvetica Neue"/>
              <a:defRPr b="1" sz="1800">
                <a:uFill>
                  <a:solidFill>
                    <a:srgbClr val="000000"/>
                  </a:solidFill>
                </a:uFill>
              </a:defRPr>
            </a:pPr>
            <a:r>
              <a:t>many people will deny that it is </a:t>
            </a:r>
            <a:r>
              <a:rPr i="1"/>
              <a:t>possible</a:t>
            </a:r>
            <a:r>
              <a:t> to do them</a:t>
            </a:r>
          </a:p>
          <a:p>
            <a:pPr marL="100583" indent="-100583" defTabSz="329184">
              <a:lnSpc>
                <a:spcPct val="150000"/>
              </a:lnSpc>
              <a:spcBef>
                <a:spcPts val="0"/>
              </a:spcBef>
              <a:buSzPct val="118181"/>
              <a:buFont typeface="Helvetica Neue"/>
              <a:defRPr b="1" sz="1800">
                <a:uFill>
                  <a:solidFill>
                    <a:srgbClr val="000000"/>
                  </a:solidFill>
                </a:uFill>
              </a:defRPr>
            </a:pPr>
            <a:r>
              <a:t>other people will argue they are too </a:t>
            </a:r>
            <a:r>
              <a:rPr i="1"/>
              <a:t>difficult</a:t>
            </a:r>
            <a:r>
              <a:t> to do</a:t>
            </a:r>
          </a:p>
          <a:p>
            <a:pPr marL="100583" indent="-100583" defTabSz="329184">
              <a:lnSpc>
                <a:spcPct val="150000"/>
              </a:lnSpc>
              <a:spcBef>
                <a:spcPts val="0"/>
              </a:spcBef>
              <a:buSzPct val="118181"/>
              <a:buFont typeface="Helvetica Neue"/>
              <a:defRPr b="1" sz="1800">
                <a:uFill>
                  <a:solidFill>
                    <a:srgbClr val="000000"/>
                  </a:solidFill>
                </a:uFill>
              </a:defRPr>
            </a:pPr>
            <a:r>
              <a:t>most </a:t>
            </a:r>
            <a:r>
              <a:rPr i="1"/>
              <a:t>university teachings</a:t>
            </a:r>
            <a:r>
              <a:t> totally </a:t>
            </a:r>
            <a:r>
              <a:rPr i="1"/>
              <a:t>ignore</a:t>
            </a:r>
            <a:r>
              <a:t> these methods</a:t>
            </a:r>
          </a:p>
          <a:p>
            <a:pPr marL="100583" indent="-100583" defTabSz="329184">
              <a:lnSpc>
                <a:spcPct val="150000"/>
              </a:lnSpc>
              <a:spcBef>
                <a:spcPts val="0"/>
              </a:spcBef>
              <a:buSzPct val="118181"/>
              <a:buFont typeface="Helvetica Neue"/>
              <a:defRPr b="1" sz="1800">
                <a:uFill>
                  <a:solidFill>
                    <a:srgbClr val="000000"/>
                  </a:solidFill>
                </a:uFill>
              </a:defRPr>
            </a:pPr>
            <a:r>
              <a:t>most </a:t>
            </a:r>
            <a:r>
              <a:rPr i="1"/>
              <a:t>books</a:t>
            </a:r>
            <a:r>
              <a:t>, talks, and papers do </a:t>
            </a:r>
            <a:r>
              <a:rPr i="1"/>
              <a:t>not teach</a:t>
            </a:r>
            <a:r>
              <a:t> these methods</a:t>
            </a:r>
          </a:p>
          <a:p>
            <a:pPr marL="0" indent="0" defTabSz="329184">
              <a:spcBef>
                <a:spcPts val="0"/>
              </a:spcBef>
              <a:buSzTx/>
              <a:buNone/>
              <a:defRPr sz="1800">
                <a:uFill>
                  <a:solidFill>
                    <a:srgbClr val="000000"/>
                  </a:solidFill>
                </a:uFill>
              </a:defRPr>
            </a:pPr>
          </a:p>
          <a:p>
            <a:pPr marL="0" indent="0" defTabSz="329184">
              <a:spcBef>
                <a:spcPts val="0"/>
              </a:spcBef>
              <a:buSzTx/>
              <a:buNone/>
              <a:defRPr sz="1800">
                <a:uFill>
                  <a:solidFill>
                    <a:srgbClr val="000000"/>
                  </a:solidFill>
                </a:uFill>
              </a:defRPr>
            </a:pPr>
            <a:r>
              <a:t>In other words, </a:t>
            </a:r>
            <a:r>
              <a:rPr b="1"/>
              <a:t>they are rare: </a:t>
            </a:r>
          </a:p>
          <a:p>
            <a:pPr lvl="1" marL="570071" indent="-250031" defTabSz="329184">
              <a:spcBef>
                <a:spcPts val="0"/>
              </a:spcBef>
              <a:buSzPct val="50000"/>
              <a:buBlip>
                <a:blip r:embed="rId3"/>
              </a:buBlip>
              <a:defRPr sz="1800">
                <a:uFill>
                  <a:solidFill>
                    <a:srgbClr val="000000"/>
                  </a:solidFill>
                </a:uFill>
              </a:defRPr>
            </a:pPr>
            <a:r>
              <a:t>less than 1 out of 100 people can do them. </a:t>
            </a:r>
          </a:p>
          <a:p>
            <a:pPr lvl="1" marL="570071" indent="-250031" defTabSz="329184">
              <a:spcBef>
                <a:spcPts val="0"/>
              </a:spcBef>
              <a:buSzPct val="50000"/>
              <a:buBlip>
                <a:blip r:embed="rId3"/>
              </a:buBlip>
              <a:defRPr sz="1800">
                <a:uFill>
                  <a:solidFill>
                    <a:srgbClr val="000000"/>
                  </a:solidFill>
                </a:uFill>
              </a:defRPr>
            </a:pPr>
          </a:p>
          <a:p>
            <a:pPr lvl="1" marL="570071" indent="-250031" defTabSz="329184">
              <a:spcBef>
                <a:spcPts val="0"/>
              </a:spcBef>
              <a:buSzPct val="50000"/>
              <a:buBlip>
                <a:blip r:embed="rId3"/>
              </a:buBlip>
              <a:defRPr sz="1800">
                <a:uFill>
                  <a:solidFill>
                    <a:srgbClr val="000000"/>
                  </a:solidFill>
                </a:uFill>
              </a:defRPr>
            </a:pPr>
            <a:r>
              <a:t>If you can do them you are in the </a:t>
            </a:r>
            <a:r>
              <a:rPr b="1"/>
              <a:t>upper 1%</a:t>
            </a:r>
            <a:r>
              <a:t> of capability in this area, at least.</a:t>
            </a:r>
          </a:p>
        </p:txBody>
      </p:sp>
      <p:sp>
        <p:nvSpPr>
          <p:cNvPr id="335" name="Slide Number"/>
          <p:cNvSpPr txBox="1"/>
          <p:nvPr>
            <p:ph type="sldNum" sz="quarter" idx="2"/>
          </p:nvPr>
        </p:nvSpPr>
        <p:spPr>
          <a:xfrm>
            <a:off x="6385373" y="9296400"/>
            <a:ext cx="227280"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6" name="I made use of this pattern"/>
          <p:cNvSpPr txBox="1"/>
          <p:nvPr>
            <p:ph type="title"/>
          </p:nvPr>
        </p:nvSpPr>
        <p:spPr>
          <a:xfrm>
            <a:off x="7496120" y="88059"/>
            <a:ext cx="4834548" cy="2159001"/>
          </a:xfrm>
          <a:prstGeom prst="rect">
            <a:avLst/>
          </a:prstGeom>
        </p:spPr>
        <p:txBody>
          <a:bodyPr/>
          <a:lstStyle>
            <a:lvl1pPr defTabSz="321310">
              <a:defRPr sz="4400"/>
            </a:lvl1pPr>
          </a:lstStyle>
          <a:p>
            <a:pPr/>
            <a:r>
              <a:t>I made use of this pattern</a:t>
            </a:r>
          </a:p>
        </p:txBody>
      </p:sp>
      <p:sp>
        <p:nvSpPr>
          <p:cNvPr id="4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8" name="Screen Shot 2018-02-06 at 01.35.00.png" descr="Screen Shot 2018-02-06 at 01.35.00.png"/>
          <p:cNvPicPr>
            <a:picLocks noChangeAspect="1"/>
          </p:cNvPicPr>
          <p:nvPr/>
        </p:nvPicPr>
        <p:blipFill>
          <a:blip r:embed="rId2">
            <a:extLst/>
          </a:blip>
          <a:stretch>
            <a:fillRect/>
          </a:stretch>
        </p:blipFill>
        <p:spPr>
          <a:xfrm>
            <a:off x="-30886" y="86835"/>
            <a:ext cx="7277101" cy="9321801"/>
          </a:xfrm>
          <a:prstGeom prst="rect">
            <a:avLst/>
          </a:prstGeom>
          <a:ln w="12700">
            <a:miter lim="400000"/>
          </a:ln>
        </p:spPr>
      </p:pic>
      <p:pic>
        <p:nvPicPr>
          <p:cNvPr id="479" name="image4.jpeg" descr="image4.jpeg"/>
          <p:cNvPicPr>
            <a:picLocks noChangeAspect="1"/>
          </p:cNvPicPr>
          <p:nvPr/>
        </p:nvPicPr>
        <p:blipFill>
          <a:blip r:embed="rId3">
            <a:extLst/>
          </a:blip>
          <a:stretch>
            <a:fillRect/>
          </a:stretch>
        </p:blipFill>
        <p:spPr>
          <a:xfrm>
            <a:off x="7728994" y="2605252"/>
            <a:ext cx="4368801" cy="635000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1" name="© Tom@Gilb.com  www.gilb.com"/>
          <p:cNvSpPr txBox="1"/>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 Tom@Gilb.com  www.gilb.com</a:t>
            </a:r>
          </a:p>
        </p:txBody>
      </p:sp>
      <p:sp>
        <p:nvSpPr>
          <p:cNvPr id="482" name="Defining One Component Clearly:"/>
          <p:cNvSpPr txBox="1"/>
          <p:nvPr>
            <p:ph type="title"/>
          </p:nvPr>
        </p:nvSpPr>
        <p:spPr>
          <a:xfrm>
            <a:off x="650239" y="216746"/>
            <a:ext cx="8236375" cy="909886"/>
          </a:xfrm>
          <a:prstGeom prst="rect">
            <a:avLst/>
          </a:prstGeom>
        </p:spPr>
        <p:txBody>
          <a:bodyPr/>
          <a:lstStyle/>
          <a:p>
            <a:pPr>
              <a:defRPr sz="3600" u="sng">
                <a:latin typeface="Times New Roman"/>
                <a:ea typeface="Times New Roman"/>
                <a:cs typeface="Times New Roman"/>
                <a:sym typeface="Times New Roman"/>
              </a:defRPr>
            </a:pPr>
            <a:r>
              <a:t>Defining One Component Clearly</a:t>
            </a:r>
            <a:r>
              <a:rPr u="none"/>
              <a:t>:</a:t>
            </a:r>
          </a:p>
        </p:txBody>
      </p:sp>
      <p:sp>
        <p:nvSpPr>
          <p:cNvPr id="483" name="Software Downtime:…"/>
          <p:cNvSpPr txBox="1"/>
          <p:nvPr>
            <p:ph type="body" idx="1"/>
          </p:nvPr>
        </p:nvSpPr>
        <p:spPr>
          <a:xfrm>
            <a:off x="325119" y="1300479"/>
            <a:ext cx="12462935" cy="7694509"/>
          </a:xfrm>
          <a:prstGeom prst="rect">
            <a:avLst/>
          </a:prstGeom>
        </p:spPr>
        <p:txBody>
          <a:bodyPr/>
          <a:lstStyle/>
          <a:p>
            <a:pPr marL="0" indent="0">
              <a:lnSpc>
                <a:spcPct val="60000"/>
              </a:lnSpc>
              <a:spcBef>
                <a:spcPts val="1700"/>
              </a:spcBef>
              <a:buSzTx/>
              <a:buNone/>
              <a:defRPr sz="2600" u="sng">
                <a:effectLst>
                  <a:outerShdw sx="100000" sy="100000" kx="0" ky="0" algn="b" rotWithShape="0" blurRad="38100" dist="38100" dir="2700000">
                    <a:srgbClr val="DDDDDD"/>
                  </a:outerShdw>
                </a:effectLst>
                <a:latin typeface="Arial Black"/>
                <a:ea typeface="Arial Black"/>
                <a:cs typeface="Arial Black"/>
                <a:sym typeface="Arial Black"/>
              </a:defRPr>
            </a:pPr>
            <a:r>
              <a:t>Software Downtime</a:t>
            </a:r>
            <a:r>
              <a:rPr u="none"/>
              <a:t>:</a:t>
            </a:r>
            <a:endParaRPr u="none"/>
          </a:p>
          <a:p>
            <a:pPr marL="0" indent="0">
              <a:lnSpc>
                <a:spcPct val="60000"/>
              </a:lnSpc>
              <a:spcBef>
                <a:spcPts val="1700"/>
              </a:spcBef>
              <a:buSzTx/>
              <a:buNone/>
              <a:defRPr b="1" sz="3400">
                <a:effectLst>
                  <a:outerShdw sx="100000" sy="100000" kx="0" ky="0" algn="b" rotWithShape="0" blurRad="38100" dist="38100" dir="2700000">
                    <a:srgbClr val="DDDDDD"/>
                  </a:outerShdw>
                </a:effectLst>
                <a:latin typeface="Arial"/>
                <a:ea typeface="Arial"/>
                <a:cs typeface="Arial"/>
                <a:sym typeface="Arial"/>
              </a:defRPr>
            </a:pPr>
            <a:r>
              <a:t>Type</a:t>
            </a:r>
            <a:r>
              <a:rPr b="0"/>
              <a:t>: Software Quality Requirement.</a:t>
            </a:r>
            <a:endParaRPr b="0"/>
          </a:p>
          <a:p>
            <a:pPr marL="0" indent="0">
              <a:lnSpc>
                <a:spcPct val="60000"/>
              </a:lnSpc>
              <a:spcBef>
                <a:spcPts val="800"/>
              </a:spcBef>
              <a:buSzTx/>
              <a:buNone/>
              <a:defRPr b="1" sz="3400">
                <a:effectLst>
                  <a:outerShdw sx="100000" sy="100000" kx="0" ky="0" algn="b" rotWithShape="0" blurRad="38100" dist="38100" dir="2700000">
                    <a:srgbClr val="DDDDDD"/>
                  </a:outerShdw>
                </a:effectLst>
                <a:latin typeface="Arial"/>
                <a:ea typeface="Arial"/>
                <a:cs typeface="Arial"/>
                <a:sym typeface="Arial"/>
              </a:defRPr>
            </a:pPr>
            <a:r>
              <a:t>Ambition</a:t>
            </a:r>
            <a:r>
              <a:rPr b="0"/>
              <a:t>: </a:t>
            </a:r>
            <a:r>
              <a:rPr b="0" i="1"/>
              <a:t>to have minimal downtime due to software failures &lt;- HFA 6.1</a:t>
            </a:r>
            <a:endParaRPr b="0" i="1"/>
          </a:p>
          <a:p>
            <a:pPr marL="0" indent="0">
              <a:lnSpc>
                <a:spcPct val="60000"/>
              </a:lnSpc>
              <a:spcBef>
                <a:spcPts val="1700"/>
              </a:spcBef>
              <a:buSzTx/>
              <a:buNone/>
              <a:defRPr b="1" i="1" sz="3400">
                <a:effectLst>
                  <a:outerShdw sx="100000" sy="100000" kx="0" ky="0" algn="b" rotWithShape="0" blurRad="38100" dist="38100" dir="2700000">
                    <a:srgbClr val="DDDDDD"/>
                  </a:outerShdw>
                </a:effectLst>
                <a:latin typeface="Arial"/>
                <a:ea typeface="Arial"/>
                <a:cs typeface="Arial"/>
                <a:sym typeface="Arial"/>
              </a:defRPr>
            </a:pPr>
            <a:r>
              <a:t>Issue</a:t>
            </a:r>
            <a:r>
              <a:rPr b="0"/>
              <a:t>: does this not imply that there is a system wide downtime requirement</a:t>
            </a:r>
            <a:endParaRPr sz="2600"/>
          </a:p>
          <a:p>
            <a:pPr marL="0" indent="0">
              <a:lnSpc>
                <a:spcPct val="60000"/>
              </a:lnSpc>
              <a:spcBef>
                <a:spcPts val="1700"/>
              </a:spcBef>
              <a:buSzTx/>
              <a:buNone/>
              <a:defRPr b="1" sz="6200">
                <a:effectLst>
                  <a:outerShdw sx="100000" sy="100000" kx="0" ky="0" algn="b" rotWithShape="0" blurRad="38100" dist="38100" dir="2700000">
                    <a:srgbClr val="DDDDDD"/>
                  </a:outerShdw>
                </a:effectLst>
                <a:latin typeface="Arial"/>
                <a:ea typeface="Arial"/>
                <a:cs typeface="Arial"/>
                <a:sym typeface="Arial"/>
              </a:defRPr>
            </a:pPr>
            <a:r>
              <a:t>Scale</a:t>
            </a:r>
            <a:r>
              <a:rPr b="0"/>
              <a:t>: </a:t>
            </a:r>
            <a:r>
              <a:rPr b="0">
                <a:solidFill>
                  <a:srgbClr val="0000FF"/>
                </a:solidFill>
              </a:rPr>
              <a:t>&lt;</a:t>
            </a:r>
            <a:r>
              <a:rPr b="0"/>
              <a:t>mean time between forced restarts for defined [Activity], for a defined [Intensity].</a:t>
            </a:r>
            <a:r>
              <a:rPr b="0">
                <a:solidFill>
                  <a:srgbClr val="0000FF"/>
                </a:solidFill>
              </a:rPr>
              <a:t>&gt;</a:t>
            </a:r>
            <a:endParaRPr b="0">
              <a:solidFill>
                <a:srgbClr val="0000FF"/>
              </a:solidFill>
            </a:endParaRPr>
          </a:p>
          <a:p>
            <a:pPr marL="0" indent="0">
              <a:lnSpc>
                <a:spcPct val="60000"/>
              </a:lnSpc>
              <a:spcBef>
                <a:spcPts val="1700"/>
              </a:spcBef>
              <a:buSzTx/>
              <a:buNone/>
              <a:defRPr b="1" sz="3400">
                <a:effectLst>
                  <a:outerShdw sx="100000" sy="100000" kx="0" ky="0" algn="b" rotWithShape="0" blurRad="38100" dist="38100" dir="2700000">
                    <a:srgbClr val="DDDDDD"/>
                  </a:outerShdw>
                </a:effectLst>
                <a:latin typeface="Arial"/>
                <a:ea typeface="Arial"/>
                <a:cs typeface="Arial"/>
                <a:sym typeface="Arial"/>
              </a:defRPr>
            </a:pPr>
            <a:r>
              <a:t>Fail</a:t>
            </a:r>
            <a:r>
              <a:rPr b="0"/>
              <a:t> [Any Release or Evo Step, Activity = Recompute, Intensity = Peak Level]  14 days &lt;- HFA 6.1.1</a:t>
            </a:r>
            <a:endParaRPr b="0"/>
          </a:p>
          <a:p>
            <a:pPr marL="0" indent="0">
              <a:lnSpc>
                <a:spcPct val="60000"/>
              </a:lnSpc>
              <a:spcBef>
                <a:spcPts val="1700"/>
              </a:spcBef>
              <a:buSzTx/>
              <a:buNone/>
              <a:defRPr b="1" sz="3400">
                <a:effectLst>
                  <a:outerShdw sx="100000" sy="100000" kx="0" ky="0" algn="b" rotWithShape="0" blurRad="38100" dist="38100" dir="2700000">
                    <a:srgbClr val="DDDDDD"/>
                  </a:outerShdw>
                </a:effectLst>
                <a:latin typeface="Arial"/>
                <a:ea typeface="Arial"/>
                <a:cs typeface="Arial"/>
                <a:sym typeface="Arial"/>
              </a:defRPr>
            </a:pPr>
            <a:r>
              <a:t>Goal</a:t>
            </a:r>
            <a:r>
              <a:rPr b="0"/>
              <a:t> [By 2008?, Activity = Data Acquisition, Intensity = Lowest level] : 300 days ??</a:t>
            </a:r>
            <a:endParaRPr b="0"/>
          </a:p>
          <a:p>
            <a:pPr marL="0" indent="0">
              <a:lnSpc>
                <a:spcPct val="60000"/>
              </a:lnSpc>
              <a:spcBef>
                <a:spcPts val="1700"/>
              </a:spcBef>
              <a:buSzTx/>
              <a:buNone/>
              <a:defRPr b="1" sz="3400">
                <a:effectLst>
                  <a:outerShdw sx="100000" sy="100000" kx="0" ky="0" algn="b" rotWithShape="0" blurRad="38100" dist="38100" dir="2700000">
                    <a:srgbClr val="DDDDDD"/>
                  </a:outerShdw>
                </a:effectLst>
                <a:latin typeface="Arial"/>
                <a:ea typeface="Arial"/>
                <a:cs typeface="Arial"/>
                <a:sym typeface="Arial"/>
              </a:defRPr>
            </a:pPr>
            <a:r>
              <a:t>Stretch</a:t>
            </a:r>
            <a:r>
              <a:rPr b="0"/>
              <a:t>: 600 days</a:t>
            </a:r>
          </a:p>
        </p:txBody>
      </p:sp>
      <p:pic>
        <p:nvPicPr>
          <p:cNvPr id="484" name="Globe-&amp;-Clock.png" descr="Globe-&amp;-Clock.png"/>
          <p:cNvPicPr>
            <a:picLocks noChangeAspect="1"/>
          </p:cNvPicPr>
          <p:nvPr/>
        </p:nvPicPr>
        <p:blipFill>
          <a:blip r:embed="rId3">
            <a:extLst/>
          </a:blip>
          <a:stretch>
            <a:fillRect/>
          </a:stretch>
        </p:blipFill>
        <p:spPr>
          <a:xfrm>
            <a:off x="10263592" y="1"/>
            <a:ext cx="2741209" cy="2171967"/>
          </a:xfrm>
          <a:prstGeom prst="rect">
            <a:avLst/>
          </a:prstGeom>
          <a:ln w="12700">
            <a:miter lim="400000"/>
          </a:ln>
        </p:spPr>
      </p:pic>
      <p:pic>
        <p:nvPicPr>
          <p:cNvPr id="485" name="Picture 2.png" descr="Picture 2.png"/>
          <p:cNvPicPr>
            <a:picLocks noChangeAspect="1"/>
          </p:cNvPicPr>
          <p:nvPr/>
        </p:nvPicPr>
        <p:blipFill>
          <a:blip r:embed="rId4">
            <a:extLst/>
          </a:blip>
          <a:stretch>
            <a:fillRect/>
          </a:stretch>
        </p:blipFill>
        <p:spPr>
          <a:xfrm>
            <a:off x="11539503" y="7911253"/>
            <a:ext cx="1465298" cy="1842348"/>
          </a:xfrm>
          <a:prstGeom prst="rect">
            <a:avLst/>
          </a:prstGeom>
          <a:ln w="12700">
            <a:miter lim="400000"/>
          </a:ln>
        </p:spPr>
      </p:pic>
      <p:sp>
        <p:nvSpPr>
          <p:cNvPr id="486" name="Slide Number"/>
          <p:cNvSpPr txBox="1"/>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0" name="© Tom@Gilb.com  www.gilb.com"/>
          <p:cNvSpPr txBox="1"/>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 Tom@Gilb.com  www.gilb.com</a:t>
            </a:r>
          </a:p>
        </p:txBody>
      </p:sp>
      <p:sp>
        <p:nvSpPr>
          <p:cNvPr id="491" name="Defining a Second Component Clearly:"/>
          <p:cNvSpPr txBox="1"/>
          <p:nvPr>
            <p:ph type="title"/>
          </p:nvPr>
        </p:nvSpPr>
        <p:spPr>
          <a:xfrm>
            <a:off x="650239" y="-1"/>
            <a:ext cx="11704322" cy="584767"/>
          </a:xfrm>
          <a:prstGeom prst="rect">
            <a:avLst/>
          </a:prstGeom>
        </p:spPr>
        <p:txBody>
          <a:bodyPr/>
          <a:lstStyle>
            <a:lvl1pPr defTabSz="565708">
              <a:defRPr sz="3306" u="sng">
                <a:latin typeface="Times New Roman"/>
                <a:ea typeface="Times New Roman"/>
                <a:cs typeface="Times New Roman"/>
                <a:sym typeface="Times New Roman"/>
              </a:defRPr>
            </a:lvl1pPr>
          </a:lstStyle>
          <a:p>
            <a:pPr/>
            <a:r>
              <a:t>Defining a Second Component Clearly:</a:t>
            </a:r>
          </a:p>
        </p:txBody>
      </p:sp>
      <p:sp>
        <p:nvSpPr>
          <p:cNvPr id="492" name="Restore Speed:…"/>
          <p:cNvSpPr txBox="1"/>
          <p:nvPr>
            <p:ph type="body" idx="1"/>
          </p:nvPr>
        </p:nvSpPr>
        <p:spPr>
          <a:xfrm>
            <a:off x="325119" y="975359"/>
            <a:ext cx="9037887" cy="8778242"/>
          </a:xfrm>
          <a:prstGeom prst="rect">
            <a:avLst/>
          </a:prstGeom>
        </p:spPr>
        <p:txBody>
          <a:bodyPr anchor="ctr"/>
          <a:lstStyle/>
          <a:p>
            <a:pPr marL="0" indent="0">
              <a:lnSpc>
                <a:spcPct val="60000"/>
              </a:lnSpc>
              <a:spcBef>
                <a:spcPts val="600"/>
              </a:spcBef>
              <a:buSzTx/>
              <a:buNone/>
              <a:defRPr sz="2400" u="sng">
                <a:effectLst>
                  <a:outerShdw sx="100000" sy="100000" kx="0" ky="0" algn="b" rotWithShape="0" blurRad="38100" dist="38100" dir="2700000">
                    <a:srgbClr val="DDDDDD"/>
                  </a:outerShdw>
                </a:effectLst>
                <a:latin typeface="Arial Black"/>
                <a:ea typeface="Arial Black"/>
                <a:cs typeface="Arial Black"/>
                <a:sym typeface="Arial Black"/>
              </a:defRPr>
            </a:pPr>
            <a:r>
              <a:t>Restore Speed:</a:t>
            </a:r>
          </a:p>
          <a:p>
            <a:pPr marL="0" indent="0">
              <a:lnSpc>
                <a:spcPct val="60000"/>
              </a:lnSpc>
              <a:buSzTx/>
              <a:buNone/>
              <a:defRPr sz="2400">
                <a:effectLst>
                  <a:outerShdw sx="100000" sy="100000" kx="0" ky="0" algn="b" rotWithShape="0" blurRad="38100" dist="38100" dir="2700000">
                    <a:srgbClr val="DDDDDD"/>
                  </a:outerShdw>
                </a:effectLst>
                <a:latin typeface="Arial Black"/>
                <a:ea typeface="Arial Black"/>
                <a:cs typeface="Arial Black"/>
                <a:sym typeface="Arial Black"/>
              </a:defRPr>
            </a:pPr>
          </a:p>
          <a:p>
            <a:pPr marL="0" indent="0">
              <a:lnSpc>
                <a:spcPct val="60000"/>
              </a:lnSpc>
              <a:spcBef>
                <a:spcPts val="600"/>
              </a:spcBef>
              <a:buSzTx/>
              <a:buNone/>
              <a:defRPr sz="2400">
                <a:effectLst>
                  <a:outerShdw sx="100000" sy="100000" kx="0" ky="0" algn="b" rotWithShape="0" blurRad="38100" dist="38100" dir="2700000">
                    <a:srgbClr val="DDDDDD"/>
                  </a:outerShdw>
                </a:effectLst>
                <a:latin typeface="Arial Black"/>
                <a:ea typeface="Arial Black"/>
                <a:cs typeface="Arial Black"/>
                <a:sym typeface="Arial Black"/>
              </a:defRPr>
            </a:pPr>
            <a:r>
              <a:t>Type: Software Quality Requirement.</a:t>
            </a:r>
          </a:p>
          <a:p>
            <a:pPr marL="0" indent="0">
              <a:lnSpc>
                <a:spcPct val="60000"/>
              </a:lnSpc>
              <a:buSzTx/>
              <a:buNone/>
              <a:defRPr sz="2400">
                <a:effectLst>
                  <a:outerShdw sx="100000" sy="100000" kx="0" ky="0" algn="b" rotWithShape="0" blurRad="38100" dist="38100" dir="2700000">
                    <a:srgbClr val="DDDDDD"/>
                  </a:outerShdw>
                </a:effectLst>
                <a:latin typeface="Arial Black"/>
                <a:ea typeface="Arial Black"/>
                <a:cs typeface="Arial Black"/>
                <a:sym typeface="Arial Black"/>
              </a:defRPr>
            </a:pPr>
          </a:p>
          <a:p>
            <a:pPr marL="0" indent="0">
              <a:lnSpc>
                <a:spcPct val="60000"/>
              </a:lnSpc>
              <a:spcBef>
                <a:spcPts val="600"/>
              </a:spcBef>
              <a:buSzTx/>
              <a:buNone/>
              <a:defRPr sz="2400">
                <a:effectLst>
                  <a:outerShdw sx="100000" sy="100000" kx="0" ky="0" algn="b" rotWithShape="0" blurRad="38100" dist="38100" dir="2700000">
                    <a:srgbClr val="DDDDDD"/>
                  </a:outerShdw>
                </a:effectLst>
                <a:latin typeface="Arial Black"/>
                <a:ea typeface="Arial Black"/>
                <a:cs typeface="Arial Black"/>
                <a:sym typeface="Arial Black"/>
              </a:defRPr>
            </a:pPr>
            <a:r>
              <a:t>Ambition: </a:t>
            </a:r>
            <a:r>
              <a:rPr>
                <a:latin typeface="Arial"/>
                <a:ea typeface="Arial"/>
                <a:cs typeface="Arial"/>
                <a:sym typeface="Arial"/>
              </a:rPr>
              <a:t>Should an error occur (or the user otherwise desire to do so), Horizon shall be able to restore the system to a previously saved state in less than 10 minutes. &lt;-6.1.2 HFA.</a:t>
            </a:r>
            <a:endParaRPr>
              <a:latin typeface="Arial"/>
              <a:ea typeface="Arial"/>
              <a:cs typeface="Arial"/>
              <a:sym typeface="Arial"/>
            </a:endParaRPr>
          </a:p>
          <a:p>
            <a:pPr marL="0" indent="0">
              <a:lnSpc>
                <a:spcPct val="60000"/>
              </a:lnSpc>
              <a:spcBef>
                <a:spcPts val="1200"/>
              </a:spcBef>
              <a:buSzTx/>
              <a:buNone/>
              <a:defRPr b="1" sz="5000">
                <a:effectLst>
                  <a:outerShdw sx="100000" sy="100000" kx="0" ky="0" algn="b" rotWithShape="0" blurRad="38100" dist="38100" dir="2700000">
                    <a:srgbClr val="DDDDDD"/>
                  </a:outerShdw>
                </a:effectLst>
                <a:latin typeface="Arial"/>
                <a:ea typeface="Arial"/>
                <a:cs typeface="Arial"/>
                <a:sym typeface="Arial"/>
              </a:defRPr>
            </a:pPr>
            <a:r>
              <a:t>Scale:  </a:t>
            </a:r>
            <a:r>
              <a:rPr b="0"/>
              <a:t>Duration, from Initiation of Restore, to Complete and verified state of a defined [Previous: Default =  Immediately Previous] saved state.</a:t>
            </a:r>
            <a:endParaRPr b="0"/>
          </a:p>
          <a:p>
            <a:pPr marL="0" indent="0">
              <a:lnSpc>
                <a:spcPct val="60000"/>
              </a:lnSpc>
              <a:spcBef>
                <a:spcPts val="600"/>
              </a:spcBef>
              <a:buSzTx/>
              <a:buNone/>
              <a:defRPr b="1" sz="2800" u="sng">
                <a:effectLst>
                  <a:outerShdw sx="100000" sy="100000" kx="0" ky="0" algn="b" rotWithShape="0" blurRad="38100" dist="38100" dir="2700000">
                    <a:srgbClr val="DDDDDD"/>
                  </a:outerShdw>
                </a:effectLst>
                <a:latin typeface="Arial"/>
                <a:ea typeface="Arial"/>
                <a:cs typeface="Arial"/>
                <a:sym typeface="Arial"/>
              </a:defRPr>
            </a:pPr>
            <a:r>
              <a:t>Initiation</a:t>
            </a:r>
            <a:r>
              <a:rPr b="0" u="none"/>
              <a:t>: defined as {Operator Initiation, System Initiation. Default = Any.</a:t>
            </a:r>
            <a:endParaRPr b="0" u="none"/>
          </a:p>
          <a:p>
            <a:pPr marL="0" indent="0">
              <a:lnSpc>
                <a:spcPct val="60000"/>
              </a:lnSpc>
              <a:buSzTx/>
              <a:buNone/>
              <a:defRPr sz="2800">
                <a:effectLst>
                  <a:outerShdw sx="100000" sy="100000" kx="0" ky="0" algn="b" rotWithShape="0" blurRad="38100" dist="38100" dir="2700000">
                    <a:srgbClr val="DDDDDD"/>
                  </a:outerShdw>
                </a:effectLst>
                <a:latin typeface="Arial"/>
                <a:ea typeface="Arial"/>
                <a:cs typeface="Arial"/>
                <a:sym typeface="Arial"/>
              </a:defRPr>
            </a:pPr>
          </a:p>
          <a:p>
            <a:pPr marL="0" indent="0">
              <a:lnSpc>
                <a:spcPct val="60000"/>
              </a:lnSpc>
              <a:spcBef>
                <a:spcPts val="600"/>
              </a:spcBef>
              <a:buSzTx/>
              <a:buNone/>
              <a:defRPr b="1" sz="2800">
                <a:effectLst>
                  <a:outerShdw sx="100000" sy="100000" kx="0" ky="0" algn="b" rotWithShape="0" blurRad="38100" dist="38100" dir="2700000">
                    <a:srgbClr val="DDDDDD"/>
                  </a:outerShdw>
                </a:effectLst>
                <a:latin typeface="Arial"/>
                <a:ea typeface="Arial"/>
                <a:cs typeface="Arial"/>
                <a:sym typeface="Arial"/>
              </a:defRPr>
            </a:pPr>
            <a:r>
              <a:t>Goal</a:t>
            </a:r>
            <a:r>
              <a:rPr b="0"/>
              <a:t> [ Initial and all subsequent released and Evo steps]  1 minute?</a:t>
            </a:r>
            <a:endParaRPr b="0"/>
          </a:p>
          <a:p>
            <a:pPr marL="0" indent="0">
              <a:lnSpc>
                <a:spcPct val="60000"/>
              </a:lnSpc>
              <a:buSzTx/>
              <a:buNone/>
              <a:defRPr sz="2800">
                <a:effectLst>
                  <a:outerShdw sx="100000" sy="100000" kx="0" ky="0" algn="b" rotWithShape="0" blurRad="38100" dist="38100" dir="2700000">
                    <a:srgbClr val="DDDDDD"/>
                  </a:outerShdw>
                </a:effectLst>
                <a:latin typeface="Arial"/>
                <a:ea typeface="Arial"/>
                <a:cs typeface="Arial"/>
                <a:sym typeface="Arial"/>
              </a:defRPr>
            </a:pPr>
          </a:p>
          <a:p>
            <a:pPr marL="0" indent="0">
              <a:lnSpc>
                <a:spcPct val="60000"/>
              </a:lnSpc>
              <a:spcBef>
                <a:spcPts val="600"/>
              </a:spcBef>
              <a:buSzTx/>
              <a:buNone/>
              <a:defRPr b="1" sz="2800">
                <a:effectLst>
                  <a:outerShdw sx="100000" sy="100000" kx="0" ky="0" algn="b" rotWithShape="0" blurRad="38100" dist="38100" dir="2700000">
                    <a:srgbClr val="DDDDDD"/>
                  </a:outerShdw>
                </a:effectLst>
                <a:latin typeface="Arial"/>
                <a:ea typeface="Arial"/>
                <a:cs typeface="Arial"/>
                <a:sym typeface="Arial"/>
              </a:defRPr>
            </a:pPr>
            <a:r>
              <a:t>Fail</a:t>
            </a:r>
            <a:r>
              <a:rPr b="0"/>
              <a:t> [ Initial and all subsequent released and Evo steps]  10 minutes. &lt;- 6.1.2 HFA</a:t>
            </a:r>
            <a:endParaRPr b="0"/>
          </a:p>
          <a:p>
            <a:pPr marL="0" indent="0">
              <a:lnSpc>
                <a:spcPct val="60000"/>
              </a:lnSpc>
              <a:buSzTx/>
              <a:buNone/>
              <a:defRPr sz="2800">
                <a:effectLst>
                  <a:outerShdw sx="100000" sy="100000" kx="0" ky="0" algn="b" rotWithShape="0" blurRad="38100" dist="38100" dir="2700000">
                    <a:srgbClr val="DDDDDD"/>
                  </a:outerShdw>
                </a:effectLst>
                <a:latin typeface="Arial"/>
                <a:ea typeface="Arial"/>
                <a:cs typeface="Arial"/>
                <a:sym typeface="Arial"/>
              </a:defRPr>
            </a:pPr>
          </a:p>
          <a:p>
            <a:pPr marL="0" indent="0">
              <a:lnSpc>
                <a:spcPct val="60000"/>
              </a:lnSpc>
              <a:spcBef>
                <a:spcPts val="600"/>
              </a:spcBef>
              <a:buSzTx/>
              <a:buNone/>
              <a:defRPr b="1" sz="2800">
                <a:effectLst>
                  <a:outerShdw sx="100000" sy="100000" kx="0" ky="0" algn="b" rotWithShape="0" blurRad="38100" dist="38100" dir="2700000">
                    <a:srgbClr val="DDDDDD"/>
                  </a:outerShdw>
                </a:effectLst>
                <a:latin typeface="Arial"/>
                <a:ea typeface="Arial"/>
                <a:cs typeface="Arial"/>
                <a:sym typeface="Arial"/>
              </a:defRPr>
            </a:pPr>
            <a:r>
              <a:t>Catastrophe</a:t>
            </a:r>
            <a:r>
              <a:rPr b="0"/>
              <a:t>: 100 minutes.</a:t>
            </a:r>
          </a:p>
        </p:txBody>
      </p:sp>
      <p:pic>
        <p:nvPicPr>
          <p:cNvPr id="493" name="69.jpg" descr="69.jpg"/>
          <p:cNvPicPr>
            <a:picLocks noChangeAspect="1"/>
          </p:cNvPicPr>
          <p:nvPr/>
        </p:nvPicPr>
        <p:blipFill>
          <a:blip r:embed="rId3">
            <a:extLst/>
          </a:blip>
          <a:stretch>
            <a:fillRect/>
          </a:stretch>
        </p:blipFill>
        <p:spPr>
          <a:xfrm>
            <a:off x="9363005" y="2275839"/>
            <a:ext cx="3641795" cy="3260233"/>
          </a:xfrm>
          <a:prstGeom prst="rect">
            <a:avLst/>
          </a:prstGeom>
          <a:ln w="12700">
            <a:miter lim="400000"/>
          </a:ln>
        </p:spPr>
      </p:pic>
      <p:pic>
        <p:nvPicPr>
          <p:cNvPr id="494" name="Picture 5.png" descr="Picture 5.png"/>
          <p:cNvPicPr>
            <a:picLocks noChangeAspect="1"/>
          </p:cNvPicPr>
          <p:nvPr/>
        </p:nvPicPr>
        <p:blipFill>
          <a:blip r:embed="rId4">
            <a:extLst/>
          </a:blip>
          <a:stretch>
            <a:fillRect/>
          </a:stretch>
        </p:blipFill>
        <p:spPr>
          <a:xfrm>
            <a:off x="11523698" y="7495822"/>
            <a:ext cx="1481103" cy="2257779"/>
          </a:xfrm>
          <a:prstGeom prst="rect">
            <a:avLst/>
          </a:prstGeom>
          <a:ln w="12700">
            <a:miter lim="400000"/>
          </a:ln>
        </p:spPr>
      </p:pic>
      <p:sp>
        <p:nvSpPr>
          <p:cNvPr id="495" name="Slide Number"/>
          <p:cNvSpPr txBox="1"/>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www.Gilb.com"/>
          <p:cNvSpPr txBox="1"/>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www.Gilb.com</a:t>
            </a:r>
          </a:p>
        </p:txBody>
      </p:sp>
      <p:pic>
        <p:nvPicPr>
          <p:cNvPr id="500" name="TheSoftwareQualityIceberg.jpg" descr="TheSoftwareQualityIceberg.jpg"/>
          <p:cNvPicPr>
            <a:picLocks noChangeAspect="1"/>
          </p:cNvPicPr>
          <p:nvPr/>
        </p:nvPicPr>
        <p:blipFill>
          <a:blip r:embed="rId3">
            <a:extLst/>
          </a:blip>
          <a:stretch>
            <a:fillRect/>
          </a:stretch>
        </p:blipFill>
        <p:spPr>
          <a:xfrm>
            <a:off x="3034453" y="5093546"/>
            <a:ext cx="7369387" cy="5527042"/>
          </a:xfrm>
          <a:prstGeom prst="rect">
            <a:avLst/>
          </a:prstGeom>
          <a:ln w="12700">
            <a:miter lim="400000"/>
          </a:ln>
        </p:spPr>
      </p:pic>
      <p:sp>
        <p:nvSpPr>
          <p:cNvPr id="501" name="Testability:…"/>
          <p:cNvSpPr txBox="1"/>
          <p:nvPr>
            <p:ph type="body" idx="1"/>
          </p:nvPr>
        </p:nvSpPr>
        <p:spPr>
          <a:xfrm>
            <a:off x="325119" y="433493"/>
            <a:ext cx="12462935" cy="5310294"/>
          </a:xfrm>
          <a:prstGeom prst="rect">
            <a:avLst/>
          </a:prstGeom>
          <a:gradFill>
            <a:gsLst>
              <a:gs pos="0">
                <a:srgbClr val="DAFEA4"/>
              </a:gs>
              <a:gs pos="35000">
                <a:srgbClr val="E4FDBF"/>
              </a:gs>
              <a:gs pos="100000">
                <a:srgbClr val="F5FFE6"/>
              </a:gs>
            </a:gsLst>
            <a:lin ang="16200000"/>
          </a:gradFill>
          <a:ln>
            <a:solidFill>
              <a:srgbClr val="98B955"/>
            </a:solidFill>
            <a:round/>
          </a:ln>
          <a:effectLst>
            <a:outerShdw sx="100000" sy="100000" kx="0" ky="0" algn="b" rotWithShape="0" blurRad="50800" dist="25400" dir="5400000">
              <a:srgbClr val="000000">
                <a:alpha val="38000"/>
              </a:srgbClr>
            </a:outerShdw>
          </a:effectLst>
        </p:spPr>
        <p:txBody>
          <a:bodyPr/>
          <a:lstStyle/>
          <a:p>
            <a:pPr marL="0" indent="0">
              <a:lnSpc>
                <a:spcPct val="64000"/>
              </a:lnSpc>
              <a:spcBef>
                <a:spcPts val="400"/>
              </a:spcBef>
              <a:buSzTx/>
              <a:buNone/>
              <a:defRPr b="1" sz="1800" u="sng">
                <a:latin typeface="Times New Roman"/>
                <a:ea typeface="Times New Roman"/>
                <a:cs typeface="Times New Roman"/>
                <a:sym typeface="Times New Roman"/>
              </a:defRPr>
            </a:pPr>
            <a:r>
              <a:t>Testability</a:t>
            </a:r>
            <a:r>
              <a:rPr b="0" u="none"/>
              <a:t>:</a:t>
            </a:r>
            <a:endParaRPr sz="2600"/>
          </a:p>
          <a:p>
            <a:pPr marL="0" indent="0">
              <a:lnSpc>
                <a:spcPct val="64000"/>
              </a:lnSpc>
              <a:spcBef>
                <a:spcPts val="400"/>
              </a:spcBef>
              <a:buSzTx/>
              <a:buNone/>
              <a:defRPr b="1" sz="1800">
                <a:latin typeface="Times New Roman"/>
                <a:ea typeface="Times New Roman"/>
                <a:cs typeface="Times New Roman"/>
                <a:sym typeface="Times New Roman"/>
              </a:defRPr>
            </a:pPr>
            <a:r>
              <a:t>Type</a:t>
            </a:r>
            <a:r>
              <a:rPr b="0"/>
              <a:t>: Software Quality Requirement.</a:t>
            </a:r>
            <a:endParaRPr sz="2600"/>
          </a:p>
          <a:p>
            <a:pPr marL="0" indent="0">
              <a:lnSpc>
                <a:spcPct val="64000"/>
              </a:lnSpc>
              <a:spcBef>
                <a:spcPts val="400"/>
              </a:spcBef>
              <a:buSzTx/>
              <a:buNone/>
              <a:defRPr b="1" sz="1800">
                <a:latin typeface="Times New Roman"/>
                <a:ea typeface="Times New Roman"/>
                <a:cs typeface="Times New Roman"/>
                <a:sym typeface="Times New Roman"/>
              </a:defRPr>
            </a:pPr>
            <a:r>
              <a:t>Version</a:t>
            </a:r>
            <a:r>
              <a:rPr b="0"/>
              <a:t>: 20 Oct 2006-10-20 </a:t>
            </a:r>
            <a:endParaRPr sz="2600"/>
          </a:p>
          <a:p>
            <a:pPr marL="0" indent="0">
              <a:lnSpc>
                <a:spcPct val="64000"/>
              </a:lnSpc>
              <a:spcBef>
                <a:spcPts val="400"/>
              </a:spcBef>
              <a:buSzTx/>
              <a:buNone/>
              <a:defRPr b="1" sz="1800">
                <a:latin typeface="Times New Roman"/>
                <a:ea typeface="Times New Roman"/>
                <a:cs typeface="Times New Roman"/>
                <a:sym typeface="Times New Roman"/>
              </a:defRPr>
            </a:pPr>
            <a:r>
              <a:t>Status</a:t>
            </a:r>
            <a:r>
              <a:rPr b="0"/>
              <a:t>: Demo draft,</a:t>
            </a:r>
            <a:endParaRPr sz="2600"/>
          </a:p>
          <a:p>
            <a:pPr marL="0" indent="0">
              <a:lnSpc>
                <a:spcPct val="64000"/>
              </a:lnSpc>
              <a:spcBef>
                <a:spcPts val="400"/>
              </a:spcBef>
              <a:buSzTx/>
              <a:buNone/>
              <a:defRPr b="1" sz="1800">
                <a:latin typeface="Times New Roman"/>
                <a:ea typeface="Times New Roman"/>
                <a:cs typeface="Times New Roman"/>
                <a:sym typeface="Times New Roman"/>
              </a:defRPr>
            </a:pPr>
            <a:r>
              <a:t>Stakeholder</a:t>
            </a:r>
            <a:r>
              <a:rPr b="0"/>
              <a:t>: {Operator, Tester}.</a:t>
            </a:r>
            <a:endParaRPr sz="2600"/>
          </a:p>
          <a:p>
            <a:pPr marL="0" indent="0">
              <a:lnSpc>
                <a:spcPct val="64000"/>
              </a:lnSpc>
              <a:spcBef>
                <a:spcPts val="400"/>
              </a:spcBef>
              <a:buSzTx/>
              <a:buNone/>
              <a:defRPr b="1" sz="1800">
                <a:latin typeface="Times New Roman"/>
                <a:ea typeface="Times New Roman"/>
                <a:cs typeface="Times New Roman"/>
                <a:sym typeface="Times New Roman"/>
              </a:defRPr>
            </a:pPr>
            <a:r>
              <a:t>Ambition</a:t>
            </a:r>
            <a:r>
              <a:rPr b="0"/>
              <a:t>: Rapid-duration automatic testing of &lt;critical complex tests&gt;, with extreme operator setup and initiation. </a:t>
            </a:r>
            <a:endParaRPr sz="2600"/>
          </a:p>
          <a:p>
            <a:pPr marL="0" indent="0">
              <a:lnSpc>
                <a:spcPct val="64000"/>
              </a:lnSpc>
              <a:spcBef>
                <a:spcPts val="600"/>
              </a:spcBef>
              <a:buSzTx/>
              <a:buNone/>
              <a:defRPr sz="2800">
                <a:latin typeface="Times New Roman"/>
                <a:ea typeface="Times New Roman"/>
                <a:cs typeface="Times New Roman"/>
                <a:sym typeface="Times New Roman"/>
              </a:defRPr>
            </a:pPr>
          </a:p>
          <a:p>
            <a:pPr marL="0" indent="0">
              <a:lnSpc>
                <a:spcPct val="88000"/>
              </a:lnSpc>
              <a:buSzTx/>
              <a:buNone/>
              <a:defRPr b="1">
                <a:latin typeface="Arial"/>
                <a:ea typeface="Arial"/>
                <a:cs typeface="Arial"/>
                <a:sym typeface="Arial"/>
              </a:defRPr>
            </a:pPr>
            <a:r>
              <a:t>Scale</a:t>
            </a:r>
            <a:r>
              <a:rPr b="0"/>
              <a:t>: the duration of a defined [Volume] of testing, or a defined [Type], by a defined [Skill Level] of system operator, under defined [Operating Conditions].</a:t>
            </a:r>
            <a:endParaRPr sz="3600"/>
          </a:p>
          <a:p>
            <a:pPr marL="0" indent="0">
              <a:lnSpc>
                <a:spcPct val="64000"/>
              </a:lnSpc>
              <a:spcBef>
                <a:spcPts val="600"/>
              </a:spcBef>
              <a:buSzTx/>
              <a:buNone/>
              <a:defRPr sz="2800">
                <a:latin typeface="Times New Roman"/>
                <a:ea typeface="Times New Roman"/>
                <a:cs typeface="Times New Roman"/>
                <a:sym typeface="Times New Roman"/>
              </a:defRPr>
            </a:pPr>
          </a:p>
          <a:p>
            <a:pPr marL="0" indent="0">
              <a:lnSpc>
                <a:spcPct val="64000"/>
              </a:lnSpc>
              <a:spcBef>
                <a:spcPts val="400"/>
              </a:spcBef>
              <a:buSzTx/>
              <a:buNone/>
              <a:defRPr b="1" sz="1800">
                <a:latin typeface="Times New Roman"/>
                <a:ea typeface="Times New Roman"/>
                <a:cs typeface="Times New Roman"/>
                <a:sym typeface="Times New Roman"/>
              </a:defRPr>
            </a:pPr>
            <a:r>
              <a:t>Goal</a:t>
            </a:r>
            <a:r>
              <a:rPr b="0"/>
              <a:t> [All Customer Use, Volume = 1,000,000 data items, Type = WireXXXX Vs DXX, Skill = First Time Novice, Operating Conditions = Field, {Sea Or Desert}.  &lt;10 mins.</a:t>
            </a:r>
            <a:endParaRPr sz="2600"/>
          </a:p>
          <a:p>
            <a:pPr marL="0" indent="0">
              <a:lnSpc>
                <a:spcPct val="64000"/>
              </a:lnSpc>
              <a:spcBef>
                <a:spcPts val="600"/>
              </a:spcBef>
              <a:buSzTx/>
              <a:buNone/>
              <a:defRPr sz="2800">
                <a:latin typeface="Times New Roman"/>
                <a:ea typeface="Times New Roman"/>
                <a:cs typeface="Times New Roman"/>
                <a:sym typeface="Times New Roman"/>
              </a:defRPr>
            </a:pPr>
          </a:p>
          <a:p>
            <a:pPr marL="0" indent="0">
              <a:lnSpc>
                <a:spcPct val="64000"/>
              </a:lnSpc>
              <a:spcBef>
                <a:spcPts val="400"/>
              </a:spcBef>
              <a:buSzTx/>
              <a:buNone/>
              <a:defRPr b="1" i="1" sz="1800" u="sng">
                <a:latin typeface="Times New Roman"/>
                <a:ea typeface="Times New Roman"/>
                <a:cs typeface="Times New Roman"/>
                <a:sym typeface="Times New Roman"/>
              </a:defRPr>
            </a:pPr>
            <a:r>
              <a:t>Design Hypothesis</a:t>
            </a:r>
            <a:r>
              <a:rPr b="0" u="none"/>
              <a:t>: Tool Simulators,  Reverse Cracking Tool, Generation of simulated telemetry frames entirely in software, Application specific sophistication, for drilling – recorded mode simulation by playing back the dump file, Application test harness console &lt;-6.2.1 HFA</a:t>
            </a:r>
          </a:p>
        </p:txBody>
      </p:sp>
      <p:sp>
        <p:nvSpPr>
          <p:cNvPr id="502" name="Shape"/>
          <p:cNvSpPr/>
          <p:nvPr/>
        </p:nvSpPr>
        <p:spPr>
          <a:xfrm>
            <a:off x="7261013" y="8344746"/>
            <a:ext cx="1408854" cy="650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1246" y="2700"/>
                </a:moveTo>
                <a:lnTo>
                  <a:pt x="1246" y="18900"/>
                </a:lnTo>
                <a:lnTo>
                  <a:pt x="20354" y="18900"/>
                </a:lnTo>
                <a:lnTo>
                  <a:pt x="20354" y="2700"/>
                </a:lnTo>
                <a:close/>
              </a:path>
            </a:pathLst>
          </a:custGeom>
          <a:gradFill>
            <a:gsLst>
              <a:gs pos="0">
                <a:srgbClr val="A0CA4A"/>
              </a:gs>
              <a:gs pos="100000">
                <a:srgbClr val="DAFFA3"/>
              </a:gs>
            </a:gsLst>
            <a:lin ang="16200000"/>
          </a:gradFill>
          <a:ln w="12700">
            <a:solidFill>
              <a:srgbClr val="98B955"/>
            </a:solidFill>
          </a:ln>
          <a:effectLst>
            <a:outerShdw sx="100000" sy="100000" kx="0" ky="0" algn="b" rotWithShape="0" blurRad="50800" dist="25400" dir="5400000">
              <a:srgbClr val="000000">
                <a:alpha val="35000"/>
              </a:srgbClr>
            </a:outerShdw>
          </a:effectLst>
        </p:spPr>
        <p:txBody>
          <a:bodyPr lIns="65023" tIns="65023" rIns="65023" bIns="65023" anchor="ctr"/>
          <a:lstStyle/>
          <a:p>
            <a:pPr defTabSz="650240">
              <a:defRPr>
                <a:latin typeface="Calibri"/>
                <a:ea typeface="Calibri"/>
                <a:cs typeface="Calibri"/>
                <a:sym typeface="Calibri"/>
              </a:defRPr>
            </a:pPr>
          </a:p>
        </p:txBody>
      </p:sp>
      <p:sp>
        <p:nvSpPr>
          <p:cNvPr id="503" name="Testability:"/>
          <p:cNvSpPr txBox="1"/>
          <p:nvPr>
            <p:ph type="title"/>
          </p:nvPr>
        </p:nvSpPr>
        <p:spPr>
          <a:xfrm>
            <a:off x="4985173" y="282222"/>
            <a:ext cx="7369387" cy="801512"/>
          </a:xfrm>
          <a:prstGeom prst="rect">
            <a:avLst/>
          </a:prstGeom>
        </p:spPr>
        <p:txBody>
          <a:bodyPr/>
          <a:lstStyle/>
          <a:p>
            <a:pPr defTabSz="572211">
              <a:defRPr sz="4752" u="sng">
                <a:latin typeface="Times New Roman"/>
                <a:ea typeface="Times New Roman"/>
                <a:cs typeface="Times New Roman"/>
                <a:sym typeface="Times New Roman"/>
              </a:defRPr>
            </a:pPr>
            <a:r>
              <a:t>Testability</a:t>
            </a:r>
            <a:r>
              <a:rPr u="none"/>
              <a:t>:</a:t>
            </a:r>
          </a:p>
        </p:txBody>
      </p:sp>
      <p:pic>
        <p:nvPicPr>
          <p:cNvPr id="504" name="Picture 6.png" descr="Picture 6.png"/>
          <p:cNvPicPr>
            <a:picLocks noChangeAspect="1"/>
          </p:cNvPicPr>
          <p:nvPr/>
        </p:nvPicPr>
        <p:blipFill>
          <a:blip r:embed="rId4">
            <a:extLst/>
          </a:blip>
          <a:stretch>
            <a:fillRect/>
          </a:stretch>
        </p:blipFill>
        <p:spPr>
          <a:xfrm>
            <a:off x="11270826" y="8236467"/>
            <a:ext cx="1625398" cy="1517038"/>
          </a:xfrm>
          <a:prstGeom prst="rect">
            <a:avLst/>
          </a:prstGeom>
          <a:ln w="12700">
            <a:miter lim="400000"/>
          </a:ln>
        </p:spPr>
      </p:pic>
      <p:sp>
        <p:nvSpPr>
          <p:cNvPr id="505" name="Slide Number"/>
          <p:cNvSpPr txBox="1"/>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9" name="can a consultant help quantify all critical objectives for a customer project in a single day, using the bank’s own people?…"/>
          <p:cNvSpPr txBox="1"/>
          <p:nvPr>
            <p:ph type="title"/>
          </p:nvPr>
        </p:nvSpPr>
        <p:spPr>
          <a:prstGeom prst="rect">
            <a:avLst/>
          </a:prstGeom>
        </p:spPr>
        <p:txBody>
          <a:bodyPr/>
          <a:lstStyle/>
          <a:p>
            <a:pPr defTabSz="251206">
              <a:defRPr sz="3440"/>
            </a:pPr>
            <a:r>
              <a:t>can a consultant help quantify all critical objectives for a customer project in a single day, using the bank’s own people?</a:t>
            </a:r>
          </a:p>
          <a:p>
            <a:pPr defTabSz="251206">
              <a:defRPr sz="3440"/>
            </a:pPr>
          </a:p>
          <a:p>
            <a:pPr defTabSz="251206">
              <a:defRPr sz="3440"/>
            </a:pPr>
            <a:r>
              <a:t>here is an example of doing it for real that Kai and I did in London</a:t>
            </a:r>
          </a:p>
        </p:txBody>
      </p:sp>
      <p:sp>
        <p:nvSpPr>
          <p:cNvPr id="5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2" name="top ten quantified on Monday (Real at a London Bank)"/>
          <p:cNvSpPr txBox="1"/>
          <p:nvPr>
            <p:ph type="title"/>
          </p:nvPr>
        </p:nvSpPr>
        <p:spPr>
          <a:xfrm>
            <a:off x="952500" y="88900"/>
            <a:ext cx="11099800" cy="518140"/>
          </a:xfrm>
          <a:prstGeom prst="rect">
            <a:avLst/>
          </a:prstGeom>
        </p:spPr>
        <p:txBody>
          <a:bodyPr/>
          <a:lstStyle>
            <a:lvl1pPr defTabSz="233679">
              <a:defRPr sz="3200"/>
            </a:lvl1pPr>
          </a:lstStyle>
          <a:p>
            <a:pPr/>
            <a:r>
              <a:t>top ten quantified on Monday (Real at a London Bank)</a:t>
            </a:r>
          </a:p>
        </p:txBody>
      </p:sp>
      <p:pic>
        <p:nvPicPr>
          <p:cNvPr id="513" name="Image" descr="Image"/>
          <p:cNvPicPr>
            <a:picLocks noChangeAspect="1"/>
          </p:cNvPicPr>
          <p:nvPr/>
        </p:nvPicPr>
        <p:blipFill>
          <a:blip r:embed="rId2">
            <a:extLst/>
          </a:blip>
          <a:stretch>
            <a:fillRect/>
          </a:stretch>
        </p:blipFill>
        <p:spPr>
          <a:xfrm>
            <a:off x="1137896" y="562897"/>
            <a:ext cx="11503741" cy="8627806"/>
          </a:xfrm>
          <a:prstGeom prst="rect">
            <a:avLst/>
          </a:prstGeom>
          <a:ln w="12700">
            <a:miter lim="400000"/>
          </a:ln>
        </p:spPr>
      </p:pic>
      <p:sp>
        <p:nvSpPr>
          <p:cNvPr id="514" name="https://www.slideshare.net/assocpm/tom-gilb-project-management-driven-by-the-top-ten-critical-improvements-quantified-bcs-apm-15-april-2013"/>
          <p:cNvSpPr txBox="1"/>
          <p:nvPr/>
        </p:nvSpPr>
        <p:spPr>
          <a:xfrm>
            <a:off x="700131" y="8952887"/>
            <a:ext cx="11604537"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atin typeface="Helvetica Light"/>
                <a:ea typeface="Helvetica Light"/>
                <a:cs typeface="Helvetica Light"/>
                <a:sym typeface="Helvetica Light"/>
              </a:defRPr>
            </a:lvl1pPr>
          </a:lstStyle>
          <a:p>
            <a:pPr/>
            <a:r>
              <a:t>https://www.slideshare.net/assocpm/tom-gilb-project-management-driven-by-the-top-ten-critical-improvements-quantified-bcs-apm-15-april-2013</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6" name="how can a consultant…"/>
          <p:cNvSpPr txBox="1"/>
          <p:nvPr>
            <p:ph type="title"/>
          </p:nvPr>
        </p:nvSpPr>
        <p:spPr>
          <a:prstGeom prst="rect">
            <a:avLst/>
          </a:prstGeom>
        </p:spPr>
        <p:txBody>
          <a:bodyPr/>
          <a:lstStyle/>
          <a:p>
            <a:pPr defTabSz="251206">
              <a:defRPr sz="3440"/>
            </a:pPr>
            <a:r>
              <a:t>how can a consultant</a:t>
            </a:r>
          </a:p>
          <a:p>
            <a:pPr defTabSz="251206">
              <a:defRPr sz="3440"/>
            </a:pPr>
            <a:r>
              <a:t>in a single day</a:t>
            </a:r>
          </a:p>
          <a:p>
            <a:pPr defTabSz="251206">
              <a:defRPr sz="3440"/>
            </a:pPr>
            <a:r>
              <a:t>help a client to see 100 relationships (10 x 10)  </a:t>
            </a:r>
          </a:p>
          <a:p>
            <a:pPr defTabSz="251206">
              <a:defRPr sz="3440"/>
            </a:pPr>
            <a:r>
              <a:t>between 10 objectives </a:t>
            </a:r>
          </a:p>
          <a:p>
            <a:pPr defTabSz="251206">
              <a:defRPr sz="3440"/>
            </a:pPr>
            <a:r>
              <a:t>and </a:t>
            </a:r>
          </a:p>
          <a:p>
            <a:pPr defTabSz="251206">
              <a:defRPr sz="3440"/>
            </a:pPr>
            <a:r>
              <a:t>their 10 strategies/architecture?</a:t>
            </a:r>
          </a:p>
        </p:txBody>
      </p:sp>
      <p:sp>
        <p:nvSpPr>
          <p:cNvPr id="5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519" name="2. Estimation of multiple attributes of methods and strategies"/>
          <p:cNvSpPr txBox="1"/>
          <p:nvPr>
            <p:ph type="title"/>
          </p:nvPr>
        </p:nvSpPr>
        <p:spPr>
          <a:xfrm>
            <a:off x="1030003" y="6458558"/>
            <a:ext cx="10464801" cy="1422403"/>
          </a:xfrm>
          <a:prstGeom prst="rect">
            <a:avLst/>
          </a:prstGeom>
          <a:solidFill>
            <a:srgbClr val="EE230C"/>
          </a:solidFill>
        </p:spPr>
        <p:txBody>
          <a:bodyPr/>
          <a:lstStyle>
            <a:lvl1pPr defTabSz="344676">
              <a:defRPr sz="2800">
                <a:solidFill>
                  <a:srgbClr val="FFFFFF"/>
                </a:solidFill>
              </a:defRPr>
            </a:lvl1pPr>
          </a:lstStyle>
          <a:p>
            <a:pPr/>
            <a:r>
              <a:t>2. Estimation of multiple attributes of methods and strategies</a:t>
            </a:r>
          </a:p>
        </p:txBody>
      </p:sp>
      <p:sp>
        <p:nvSpPr>
          <p:cNvPr id="520" name="Quantifying Design/Architecture/Strategic Planning…"/>
          <p:cNvSpPr txBox="1"/>
          <p:nvPr>
            <p:ph type="body" sz="quarter" idx="1"/>
          </p:nvPr>
        </p:nvSpPr>
        <p:spPr>
          <a:prstGeom prst="rect">
            <a:avLst/>
          </a:prstGeom>
        </p:spPr>
        <p:txBody>
          <a:bodyPr/>
          <a:lstStyle/>
          <a:p>
            <a:pPr defTabSz="537462">
              <a:defRPr sz="3400"/>
            </a:pPr>
            <a:r>
              <a:t>Quantifying Design/Architecture/Strategic Planning</a:t>
            </a:r>
          </a:p>
          <a:p>
            <a:pPr defTabSz="537462">
              <a:defRPr sz="3400"/>
            </a:pPr>
            <a:r>
              <a:t>Moving towards an engineering discipline.</a:t>
            </a:r>
          </a:p>
        </p:txBody>
      </p:sp>
      <p:pic>
        <p:nvPicPr>
          <p:cNvPr id="521" name="image20.png" descr="image20.png"/>
          <p:cNvPicPr>
            <a:picLocks noChangeAspect="1"/>
          </p:cNvPicPr>
          <p:nvPr/>
        </p:nvPicPr>
        <p:blipFill>
          <a:blip r:embed="rId3">
            <a:extLst/>
          </a:blip>
          <a:srcRect l="3232" t="10194" r="3229" b="0"/>
          <a:stretch>
            <a:fillRect/>
          </a:stretch>
        </p:blipFill>
        <p:spPr>
          <a:xfrm>
            <a:off x="734444" y="44505"/>
            <a:ext cx="10834835" cy="6501718"/>
          </a:xfrm>
          <a:prstGeom prst="rect">
            <a:avLst/>
          </a:prstGeom>
          <a:ln w="12700">
            <a:miter lim="400000"/>
          </a:ln>
        </p:spPr>
      </p:pic>
      <p:sp>
        <p:nvSpPr>
          <p:cNvPr id="522" name="Slide Number"/>
          <p:cNvSpPr txBox="1"/>
          <p:nvPr>
            <p:ph type="sldNum" sz="quarter" idx="2"/>
          </p:nvPr>
        </p:nvSpPr>
        <p:spPr>
          <a:xfrm>
            <a:off x="6328883" y="9296400"/>
            <a:ext cx="340260"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4" name="© Gilb.com"/>
          <p:cNvSpPr txBox="1"/>
          <p:nvPr/>
        </p:nvSpPr>
        <p:spPr>
          <a:xfrm>
            <a:off x="4443305" y="9114107"/>
            <a:ext cx="4118191"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sz="1600">
                <a:solidFill>
                  <a:srgbClr val="888888"/>
                </a:solidFill>
                <a:latin typeface="Trebuchet MS"/>
                <a:ea typeface="Trebuchet MS"/>
                <a:cs typeface="Trebuchet MS"/>
                <a:sym typeface="Trebuchet MS"/>
              </a:defRPr>
            </a:lvl1pPr>
          </a:lstStyle>
          <a:p>
            <a:pPr/>
            <a:r>
              <a:t>© Gilb.com</a:t>
            </a:r>
          </a:p>
        </p:txBody>
      </p:sp>
      <p:sp>
        <p:nvSpPr>
          <p:cNvPr id="525" name="― Confucius, Sayings of Confucius"/>
          <p:cNvSpPr txBox="1"/>
          <p:nvPr>
            <p:ph type="title"/>
          </p:nvPr>
        </p:nvSpPr>
        <p:spPr>
          <a:xfrm>
            <a:off x="975359" y="456796"/>
            <a:ext cx="11054082" cy="2014048"/>
          </a:xfrm>
          <a:prstGeom prst="rect">
            <a:avLst/>
          </a:prstGeom>
        </p:spPr>
        <p:txBody>
          <a:bodyPr/>
          <a:lstStyle/>
          <a:p>
            <a:pPr>
              <a:defRPr sz="5400"/>
            </a:pPr>
            <a:r>
              <a:t>― </a:t>
            </a:r>
            <a:r>
              <a:rPr u="sng">
                <a:solidFill>
                  <a:srgbClr val="0432FF"/>
                </a:solidFill>
                <a:uFill>
                  <a:solidFill>
                    <a:srgbClr val="0432FF"/>
                  </a:solidFill>
                </a:uFill>
                <a:hlinkClick r:id="rId3" invalidUrl="" action="" tgtFrame="" tooltip="" history="1" highlightClick="0" endSnd="0"/>
              </a:rPr>
              <a:t>Confucius, </a:t>
            </a:r>
            <a:r>
              <a:rPr i="1" u="sng">
                <a:solidFill>
                  <a:srgbClr val="0432FF"/>
                </a:solidFill>
                <a:uFill>
                  <a:solidFill>
                    <a:srgbClr val="0432FF"/>
                  </a:solidFill>
                </a:uFill>
                <a:hlinkClick r:id="rId4" invalidUrl="" action="" tgtFrame="" tooltip="" history="1" highlightClick="0" endSnd="0"/>
              </a:rPr>
              <a:t>Sayings of Confucius</a:t>
            </a:r>
            <a:br/>
          </a:p>
        </p:txBody>
      </p:sp>
      <p:sp>
        <p:nvSpPr>
          <p:cNvPr id="526" name="“True wisdom is knowing what you don't know”…"/>
          <p:cNvSpPr txBox="1"/>
          <p:nvPr>
            <p:ph type="body" idx="1"/>
          </p:nvPr>
        </p:nvSpPr>
        <p:spPr>
          <a:xfrm>
            <a:off x="1273431" y="629234"/>
            <a:ext cx="9156046" cy="6130160"/>
          </a:xfrm>
          <a:prstGeom prst="rect">
            <a:avLst/>
          </a:prstGeom>
        </p:spPr>
        <p:txBody>
          <a:bodyPr/>
          <a:lstStyle/>
          <a:p>
            <a:pPr>
              <a:lnSpc>
                <a:spcPct val="80000"/>
              </a:lnSpc>
              <a:spcBef>
                <a:spcPts val="300"/>
              </a:spcBef>
              <a:defRPr b="1" sz="1400"/>
            </a:pPr>
            <a:r>
              <a:t> </a:t>
            </a:r>
          </a:p>
          <a:p>
            <a:pPr>
              <a:lnSpc>
                <a:spcPct val="80000"/>
              </a:lnSpc>
              <a:spcBef>
                <a:spcPts val="300"/>
              </a:spcBef>
              <a:defRPr sz="1400"/>
            </a:pPr>
          </a:p>
          <a:p>
            <a:pPr>
              <a:lnSpc>
                <a:spcPct val="80000"/>
              </a:lnSpc>
              <a:spcBef>
                <a:spcPts val="300"/>
              </a:spcBef>
              <a:defRPr sz="1400"/>
            </a:pPr>
          </a:p>
          <a:p>
            <a:pPr>
              <a:lnSpc>
                <a:spcPct val="80000"/>
              </a:lnSpc>
              <a:spcBef>
                <a:spcPts val="300"/>
              </a:spcBef>
              <a:defRPr sz="1400"/>
            </a:pPr>
            <a:r>
              <a:t> </a:t>
            </a:r>
          </a:p>
          <a:p>
            <a:pPr>
              <a:lnSpc>
                <a:spcPct val="80000"/>
              </a:lnSpc>
              <a:spcBef>
                <a:spcPts val="300"/>
              </a:spcBef>
              <a:defRPr sz="1400"/>
            </a:pPr>
          </a:p>
          <a:p>
            <a:pPr>
              <a:lnSpc>
                <a:spcPct val="80000"/>
              </a:lnSpc>
              <a:spcBef>
                <a:spcPts val="1700"/>
              </a:spcBef>
              <a:defRPr i="1" sz="7200">
                <a:latin typeface="Avenir Black"/>
                <a:ea typeface="Avenir Black"/>
                <a:cs typeface="Avenir Black"/>
                <a:sym typeface="Avenir Black"/>
              </a:defRPr>
            </a:pPr>
            <a:r>
              <a:t>“True wisdom is knowing what you don't know”</a:t>
            </a:r>
            <a:endParaRPr sz="1400"/>
          </a:p>
          <a:p>
            <a:pPr>
              <a:lnSpc>
                <a:spcPct val="80000"/>
              </a:lnSpc>
              <a:spcBef>
                <a:spcPts val="300"/>
              </a:spcBef>
              <a:defRPr sz="1400"/>
            </a:pPr>
          </a:p>
          <a:p>
            <a:pPr>
              <a:lnSpc>
                <a:spcPct val="80000"/>
              </a:lnSpc>
              <a:spcBef>
                <a:spcPts val="300"/>
              </a:spcBef>
              <a:defRPr sz="1400"/>
            </a:pPr>
            <a:r>
              <a:t>― </a:t>
            </a:r>
            <a:r>
              <a:rPr u="sng">
                <a:solidFill>
                  <a:srgbClr val="0432FF"/>
                </a:solidFill>
                <a:uFill>
                  <a:solidFill>
                    <a:srgbClr val="0432FF"/>
                  </a:solidFill>
                </a:uFill>
                <a:hlinkClick r:id="rId3" invalidUrl="" action="" tgtFrame="" tooltip="" history="1" highlightClick="0" endSnd="0"/>
              </a:rPr>
              <a:t>Confucius, </a:t>
            </a:r>
            <a:r>
              <a:rPr i="1" u="sng">
                <a:solidFill>
                  <a:srgbClr val="0432FF"/>
                </a:solidFill>
                <a:uFill>
                  <a:solidFill>
                    <a:srgbClr val="0432FF"/>
                  </a:solidFill>
                </a:uFill>
                <a:hlinkClick r:id="rId4" invalidUrl="" action="" tgtFrame="" tooltip="" history="1" highlightClick="0" endSnd="0"/>
              </a:rPr>
              <a:t>Sayings of Confucius</a:t>
            </a:r>
          </a:p>
        </p:txBody>
      </p:sp>
      <p:pic>
        <p:nvPicPr>
          <p:cNvPr id="527" name="image21.png" descr="image21.png"/>
          <p:cNvPicPr>
            <a:picLocks noChangeAspect="1"/>
          </p:cNvPicPr>
          <p:nvPr/>
        </p:nvPicPr>
        <p:blipFill>
          <a:blip r:embed="rId5">
            <a:extLst/>
          </a:blip>
          <a:stretch>
            <a:fillRect/>
          </a:stretch>
        </p:blipFill>
        <p:spPr>
          <a:xfrm>
            <a:off x="10584460" y="2038493"/>
            <a:ext cx="2420341" cy="4804553"/>
          </a:xfrm>
          <a:prstGeom prst="rect">
            <a:avLst/>
          </a:prstGeom>
          <a:ln w="12700">
            <a:miter lim="400000"/>
          </a:ln>
        </p:spPr>
      </p:pic>
      <p:sp>
        <p:nvSpPr>
          <p:cNvPr id="528" name="Slide Number"/>
          <p:cNvSpPr txBox="1"/>
          <p:nvPr>
            <p:ph type="sldNum" sz="quarter" idx="2"/>
          </p:nvPr>
        </p:nvSpPr>
        <p:spPr>
          <a:xfrm>
            <a:off x="11998689" y="9114111"/>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9" name="What intellectual tools do you have…"/>
          <p:cNvSpPr txBox="1"/>
          <p:nvPr/>
        </p:nvSpPr>
        <p:spPr>
          <a:xfrm>
            <a:off x="2887040" y="6282762"/>
            <a:ext cx="5928829" cy="1807997"/>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2200">
                <a:solidFill>
                  <a:srgbClr val="FFFFFF"/>
                </a:solidFill>
                <a:latin typeface="+mn-lt"/>
                <a:ea typeface="+mn-ea"/>
                <a:cs typeface="+mn-cs"/>
                <a:sym typeface="Helvetica Neue"/>
              </a:defRPr>
            </a:pPr>
            <a:r>
              <a:t>What intellectual tools do you have</a:t>
            </a:r>
          </a:p>
          <a:p>
            <a:pPr>
              <a:defRPr b="1" sz="2200">
                <a:solidFill>
                  <a:srgbClr val="FFFFFF"/>
                </a:solidFill>
                <a:latin typeface="+mn-lt"/>
                <a:ea typeface="+mn-ea"/>
                <a:cs typeface="+mn-cs"/>
                <a:sym typeface="Helvetica Neue"/>
              </a:defRPr>
            </a:pPr>
            <a:r>
              <a:t>that will help you</a:t>
            </a:r>
          </a:p>
          <a:p>
            <a:pPr>
              <a:defRPr b="1" sz="2200">
                <a:solidFill>
                  <a:srgbClr val="FFFFFF"/>
                </a:solidFill>
                <a:latin typeface="+mn-lt"/>
                <a:ea typeface="+mn-ea"/>
                <a:cs typeface="+mn-cs"/>
                <a:sym typeface="Helvetica Neue"/>
              </a:defRPr>
            </a:pPr>
            <a:r>
              <a:t>to be more conscious of</a:t>
            </a:r>
          </a:p>
          <a:p>
            <a:pPr>
              <a:defRPr b="1" sz="2200">
                <a:solidFill>
                  <a:srgbClr val="FFFFFF"/>
                </a:solidFill>
                <a:latin typeface="+mn-lt"/>
                <a:ea typeface="+mn-ea"/>
                <a:cs typeface="+mn-cs"/>
                <a:sym typeface="Helvetica Neue"/>
              </a:defRPr>
            </a:pPr>
            <a:r>
              <a:t>exactly what</a:t>
            </a:r>
          </a:p>
          <a:p>
            <a:pPr>
              <a:defRPr b="1" sz="2200">
                <a:solidFill>
                  <a:srgbClr val="FFFFFF"/>
                </a:solidFill>
                <a:latin typeface="+mn-lt"/>
                <a:ea typeface="+mn-ea"/>
                <a:cs typeface="+mn-cs"/>
                <a:sym typeface="Helvetica Neue"/>
              </a:defRPr>
            </a:pPr>
            <a:r>
              <a:t>you do NOT know enough about?</a:t>
            </a:r>
          </a:p>
        </p:txBody>
      </p:sp>
      <p:sp>
        <p:nvSpPr>
          <p:cNvPr id="530" name="Donald Rumsfeld, the then US Secretary of State for Defence, stated at a Defence Department briefing: 'There are known knowns. There are things we know that we know."/>
          <p:cNvSpPr txBox="1"/>
          <p:nvPr/>
        </p:nvSpPr>
        <p:spPr>
          <a:xfrm>
            <a:off x="567357" y="8738103"/>
            <a:ext cx="1187008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latin typeface="Trebuchet MS"/>
                <a:ea typeface="Trebuchet MS"/>
                <a:cs typeface="Trebuchet MS"/>
                <a:sym typeface="Trebuchet MS"/>
              </a:defRPr>
            </a:lvl1pPr>
          </a:lstStyle>
          <a:p>
            <a:pPr/>
            <a:r>
              <a:t>Donald Rumsfeld, the then US Secretary of State for Defence, stated at a Defence Department briefing: 'There are known knowns. There are things we know that we know.</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4" name="The numeric relation between ends and means."/>
          <p:cNvSpPr txBox="1"/>
          <p:nvPr>
            <p:ph type="title"/>
          </p:nvPr>
        </p:nvSpPr>
        <p:spPr>
          <a:xfrm>
            <a:off x="1269999" y="7242687"/>
            <a:ext cx="10464805" cy="1759813"/>
          </a:xfrm>
          <a:prstGeom prst="rect">
            <a:avLst/>
          </a:prstGeom>
        </p:spPr>
        <p:txBody>
          <a:bodyPr/>
          <a:lstStyle>
            <a:lvl1pPr defTabSz="391413">
              <a:defRPr sz="5000"/>
            </a:lvl1pPr>
          </a:lstStyle>
          <a:p>
            <a:pPr/>
            <a:r>
              <a:t>The numeric relation between ends and means.</a:t>
            </a:r>
          </a:p>
        </p:txBody>
      </p:sp>
      <p:sp>
        <p:nvSpPr>
          <p:cNvPr id="535" name="Basic Structure of an Impact Estimation Table"/>
          <p:cNvSpPr txBox="1"/>
          <p:nvPr>
            <p:ph type="body" sz="quarter" idx="1"/>
          </p:nvPr>
        </p:nvSpPr>
        <p:spPr>
          <a:xfrm>
            <a:off x="1269999" y="8959394"/>
            <a:ext cx="10464801" cy="324309"/>
          </a:xfrm>
          <a:prstGeom prst="rect">
            <a:avLst/>
          </a:prstGeom>
        </p:spPr>
        <p:txBody>
          <a:bodyPr/>
          <a:lstStyle>
            <a:lvl1pPr defTabSz="257047">
              <a:defRPr sz="1400"/>
            </a:lvl1pPr>
          </a:lstStyle>
          <a:p>
            <a:pPr/>
            <a:r>
              <a:t>Basic Structure of an Impact Estimation Table </a:t>
            </a:r>
          </a:p>
        </p:txBody>
      </p:sp>
      <p:sp>
        <p:nvSpPr>
          <p:cNvPr id="536" name="Slide Number"/>
          <p:cNvSpPr txBox="1"/>
          <p:nvPr>
            <p:ph type="sldNum" sz="quarter" idx="2"/>
          </p:nvPr>
        </p:nvSpPr>
        <p:spPr>
          <a:xfrm>
            <a:off x="6343005" y="9296400"/>
            <a:ext cx="312015" cy="3175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7" name="image20.png" descr="image20.png"/>
          <p:cNvPicPr>
            <a:picLocks noChangeAspect="1"/>
          </p:cNvPicPr>
          <p:nvPr/>
        </p:nvPicPr>
        <p:blipFill>
          <a:blip r:embed="rId2">
            <a:extLst/>
          </a:blip>
          <a:srcRect l="3232" t="10194" r="3230" b="0"/>
          <a:stretch>
            <a:fillRect/>
          </a:stretch>
        </p:blipFill>
        <p:spPr>
          <a:xfrm>
            <a:off x="420486" y="128227"/>
            <a:ext cx="12163985" cy="7299308"/>
          </a:xfrm>
          <a:prstGeom prst="rect">
            <a:avLst/>
          </a:prstGeom>
          <a:ln w="12700">
            <a:miter lim="400000"/>
          </a:ln>
        </p:spPr>
      </p:pic>
      <p:sp>
        <p:nvSpPr>
          <p:cNvPr id="538" name="Arrow"/>
          <p:cNvSpPr/>
          <p:nvPr/>
        </p:nvSpPr>
        <p:spPr>
          <a:xfrm rot="5400000">
            <a:off x="4301571" y="500829"/>
            <a:ext cx="819195" cy="582156"/>
          </a:xfrm>
          <a:prstGeom prst="rightArrow">
            <a:avLst>
              <a:gd name="adj1" fmla="val 32000"/>
              <a:gd name="adj2" fmla="val 90059"/>
            </a:avLst>
          </a:prstGeom>
          <a:solidFill>
            <a:schemeClr val="accent1"/>
          </a:solidFill>
          <a:ln w="12700">
            <a:miter lim="400000"/>
          </a:ln>
        </p:spPr>
        <p:txBody>
          <a:bodyPr lIns="50800" tIns="50800" rIns="50800" bIns="50800" anchor="ctr"/>
          <a:lstStyle/>
          <a:p>
            <a:pPr>
              <a:defRPr sz="1800">
                <a:solidFill>
                  <a:srgbClr val="FFFFFF"/>
                </a:solidFill>
                <a:latin typeface="+mj-lt"/>
                <a:ea typeface="+mj-ea"/>
                <a:cs typeface="+mj-cs"/>
                <a:sym typeface="Helvetica Neue Medium"/>
              </a:defRPr>
            </a:pPr>
          </a:p>
        </p:txBody>
      </p:sp>
      <p:sp>
        <p:nvSpPr>
          <p:cNvPr id="539" name="Arrow"/>
          <p:cNvSpPr/>
          <p:nvPr/>
        </p:nvSpPr>
        <p:spPr>
          <a:xfrm rot="5400000">
            <a:off x="6505144" y="500829"/>
            <a:ext cx="819192" cy="582156"/>
          </a:xfrm>
          <a:prstGeom prst="rightArrow">
            <a:avLst>
              <a:gd name="adj1" fmla="val 32000"/>
              <a:gd name="adj2" fmla="val 90059"/>
            </a:avLst>
          </a:prstGeom>
          <a:solidFill>
            <a:schemeClr val="accent1"/>
          </a:solidFill>
          <a:ln w="12700">
            <a:miter lim="400000"/>
          </a:ln>
        </p:spPr>
        <p:txBody>
          <a:bodyPr lIns="50800" tIns="50800" rIns="50800" bIns="50800" anchor="ctr"/>
          <a:lstStyle/>
          <a:p>
            <a:pPr>
              <a:defRPr sz="1800">
                <a:solidFill>
                  <a:srgbClr val="FFFFFF"/>
                </a:solidFill>
                <a:latin typeface="+mj-lt"/>
                <a:ea typeface="+mj-ea"/>
                <a:cs typeface="+mj-cs"/>
                <a:sym typeface="Helvetica Neue Medium"/>
              </a:defRPr>
            </a:pPr>
          </a:p>
        </p:txBody>
      </p:sp>
      <p:sp>
        <p:nvSpPr>
          <p:cNvPr id="540" name="Arrow"/>
          <p:cNvSpPr/>
          <p:nvPr/>
        </p:nvSpPr>
        <p:spPr>
          <a:xfrm rot="5400000">
            <a:off x="8939448" y="500829"/>
            <a:ext cx="819195" cy="582156"/>
          </a:xfrm>
          <a:prstGeom prst="rightArrow">
            <a:avLst>
              <a:gd name="adj1" fmla="val 32000"/>
              <a:gd name="adj2" fmla="val 90059"/>
            </a:avLst>
          </a:prstGeom>
          <a:solidFill>
            <a:schemeClr val="accent1"/>
          </a:solidFill>
          <a:ln w="12700">
            <a:miter lim="400000"/>
          </a:ln>
        </p:spPr>
        <p:txBody>
          <a:bodyPr lIns="50800" tIns="50800" rIns="50800" bIns="50800" anchor="ctr"/>
          <a:lstStyle/>
          <a:p>
            <a:pPr>
              <a:defRPr sz="1800">
                <a:solidFill>
                  <a:srgbClr val="FFFFFF"/>
                </a:solidFill>
                <a:latin typeface="+mj-lt"/>
                <a:ea typeface="+mj-ea"/>
                <a:cs typeface="+mj-cs"/>
                <a:sym typeface="Helvetica Neue Medium"/>
              </a:defRPr>
            </a:pPr>
          </a:p>
        </p:txBody>
      </p:sp>
      <p:sp>
        <p:nvSpPr>
          <p:cNvPr id="541" name="Arrow"/>
          <p:cNvSpPr/>
          <p:nvPr/>
        </p:nvSpPr>
        <p:spPr>
          <a:xfrm flipH="1">
            <a:off x="2604848" y="753680"/>
            <a:ext cx="819195" cy="582157"/>
          </a:xfrm>
          <a:prstGeom prst="rightArrow">
            <a:avLst>
              <a:gd name="adj1" fmla="val 32000"/>
              <a:gd name="adj2" fmla="val 90059"/>
            </a:avLst>
          </a:prstGeom>
          <a:solidFill>
            <a:schemeClr val="accent1"/>
          </a:solidFill>
          <a:ln w="12700">
            <a:miter lim="400000"/>
          </a:ln>
        </p:spPr>
        <p:txBody>
          <a:bodyPr lIns="50800" tIns="50800" rIns="50800" bIns="50800" anchor="ctr"/>
          <a:lstStyle/>
          <a:p>
            <a:pPr>
              <a:defRPr sz="1800">
                <a:solidFill>
                  <a:srgbClr val="FFFFFF"/>
                </a:solidFill>
                <a:latin typeface="+mj-lt"/>
                <a:ea typeface="+mj-ea"/>
                <a:cs typeface="+mj-cs"/>
                <a:sym typeface="Helvetica Neue Medium"/>
              </a:defRPr>
            </a:pPr>
          </a:p>
        </p:txBody>
      </p:sp>
      <p:sp>
        <p:nvSpPr>
          <p:cNvPr id="542" name="Arrow"/>
          <p:cNvSpPr/>
          <p:nvPr/>
        </p:nvSpPr>
        <p:spPr>
          <a:xfrm flipH="1">
            <a:off x="2604848" y="2034332"/>
            <a:ext cx="819195" cy="582155"/>
          </a:xfrm>
          <a:prstGeom prst="rightArrow">
            <a:avLst>
              <a:gd name="adj1" fmla="val 32000"/>
              <a:gd name="adj2" fmla="val 90059"/>
            </a:avLst>
          </a:prstGeom>
          <a:solidFill>
            <a:schemeClr val="accent1"/>
          </a:solidFill>
          <a:ln w="12700">
            <a:miter lim="400000"/>
          </a:ln>
        </p:spPr>
        <p:txBody>
          <a:bodyPr lIns="50800" tIns="50800" rIns="50800" bIns="50800" anchor="ctr"/>
          <a:lstStyle/>
          <a:p>
            <a:pPr>
              <a:defRPr sz="1800">
                <a:solidFill>
                  <a:srgbClr val="FFFFFF"/>
                </a:solidFill>
                <a:latin typeface="+mj-lt"/>
                <a:ea typeface="+mj-ea"/>
                <a:cs typeface="+mj-cs"/>
                <a:sym typeface="Helvetica Neue Medium"/>
              </a:defRPr>
            </a:pPr>
          </a:p>
        </p:txBody>
      </p:sp>
      <p:sp>
        <p:nvSpPr>
          <p:cNvPr id="543" name="Arrow"/>
          <p:cNvSpPr/>
          <p:nvPr/>
        </p:nvSpPr>
        <p:spPr>
          <a:xfrm flipH="1">
            <a:off x="2604848" y="3167009"/>
            <a:ext cx="819195" cy="582156"/>
          </a:xfrm>
          <a:prstGeom prst="rightArrow">
            <a:avLst>
              <a:gd name="adj1" fmla="val 32000"/>
              <a:gd name="adj2" fmla="val 90059"/>
            </a:avLst>
          </a:prstGeom>
          <a:solidFill>
            <a:schemeClr val="accent1"/>
          </a:solidFill>
          <a:ln w="12700">
            <a:miter lim="400000"/>
          </a:ln>
        </p:spPr>
        <p:txBody>
          <a:bodyPr lIns="50800" tIns="50800" rIns="50800" bIns="50800" anchor="ctr"/>
          <a:lstStyle/>
          <a:p>
            <a:pPr>
              <a:defRPr sz="1800">
                <a:solidFill>
                  <a:srgbClr val="FFFFFF"/>
                </a:solidFill>
                <a:latin typeface="+mj-lt"/>
                <a:ea typeface="+mj-ea"/>
                <a:cs typeface="+mj-cs"/>
                <a:sym typeface="Helvetica Neue Medium"/>
              </a:defRPr>
            </a:pPr>
          </a:p>
        </p:txBody>
      </p:sp>
      <p:sp>
        <p:nvSpPr>
          <p:cNvPr id="544" name="Arrow"/>
          <p:cNvSpPr/>
          <p:nvPr/>
        </p:nvSpPr>
        <p:spPr>
          <a:xfrm flipH="1">
            <a:off x="2899654" y="5204848"/>
            <a:ext cx="819195" cy="582155"/>
          </a:xfrm>
          <a:prstGeom prst="rightArrow">
            <a:avLst>
              <a:gd name="adj1" fmla="val 32000"/>
              <a:gd name="adj2" fmla="val 90059"/>
            </a:avLst>
          </a:prstGeom>
          <a:solidFill>
            <a:schemeClr val="accent1"/>
          </a:solidFill>
          <a:ln w="12700">
            <a:miter lim="400000"/>
          </a:ln>
        </p:spPr>
        <p:txBody>
          <a:bodyPr lIns="50800" tIns="50800" rIns="50800" bIns="50800" anchor="ctr"/>
          <a:lstStyle/>
          <a:p>
            <a:pPr>
              <a:defRPr sz="1800">
                <a:solidFill>
                  <a:srgbClr val="FFFFFF"/>
                </a:solidFill>
                <a:latin typeface="+mj-lt"/>
                <a:ea typeface="+mj-ea"/>
                <a:cs typeface="+mj-cs"/>
                <a:sym typeface="Helvetica Neue Medium"/>
              </a:defRPr>
            </a:pPr>
          </a:p>
        </p:txBody>
      </p:sp>
      <p:sp>
        <p:nvSpPr>
          <p:cNvPr id="545" name="What items here help us to…"/>
          <p:cNvSpPr txBox="1"/>
          <p:nvPr/>
        </p:nvSpPr>
        <p:spPr>
          <a:xfrm>
            <a:off x="402807" y="8400394"/>
            <a:ext cx="3799308" cy="77929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solidFill>
                  <a:srgbClr val="FFFFFF"/>
                </a:solidFill>
                <a:latin typeface="+mj-lt"/>
                <a:ea typeface="+mj-ea"/>
                <a:cs typeface="+mj-cs"/>
                <a:sym typeface="Helvetica Neue Medium"/>
              </a:defRPr>
            </a:pPr>
            <a:r>
              <a:t>What items here help us to</a:t>
            </a:r>
          </a:p>
          <a:p>
            <a:pPr>
              <a:defRPr sz="2200">
                <a:solidFill>
                  <a:srgbClr val="FFFFFF"/>
                </a:solidFill>
                <a:latin typeface="+mj-lt"/>
                <a:ea typeface="+mj-ea"/>
                <a:cs typeface="+mj-cs"/>
                <a:sym typeface="Helvetica Neue Medium"/>
              </a:defRPr>
            </a:pPr>
            <a:r>
              <a:t>know what we do not know?</a:t>
            </a:r>
          </a:p>
        </p:txBody>
      </p:sp>
      <p:sp>
        <p:nvSpPr>
          <p:cNvPr id="546" name="Designs -&gt;"/>
          <p:cNvSpPr txBox="1"/>
          <p:nvPr/>
        </p:nvSpPr>
        <p:spPr>
          <a:xfrm>
            <a:off x="1886389" y="23469"/>
            <a:ext cx="167975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Neue"/>
              </a:defRPr>
            </a:lvl1pPr>
          </a:lstStyle>
          <a:p>
            <a:pPr/>
            <a:r>
              <a:t>Designs -&gt;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7" name="Image" descr="Image"/>
          <p:cNvPicPr>
            <a:picLocks noChangeAspect="1"/>
          </p:cNvPicPr>
          <p:nvPr>
            <p:ph type="pic" idx="13"/>
          </p:nvPr>
        </p:nvPicPr>
        <p:blipFill>
          <a:blip r:embed="rId3">
            <a:extLst/>
          </a:blip>
          <a:srcRect l="27072" t="0" r="0" b="2084"/>
          <a:stretch>
            <a:fillRect/>
          </a:stretch>
        </p:blipFill>
        <p:spPr>
          <a:xfrm>
            <a:off x="6966291" y="1429657"/>
            <a:ext cx="6228996" cy="6272473"/>
          </a:xfrm>
          <a:prstGeom prst="rect">
            <a:avLst/>
          </a:prstGeom>
        </p:spPr>
      </p:pic>
      <p:sp>
        <p:nvSpPr>
          <p:cNvPr id="338" name="Here are the teaching and learning aspects of these superpowers:"/>
          <p:cNvSpPr txBox="1"/>
          <p:nvPr>
            <p:ph type="title"/>
          </p:nvPr>
        </p:nvSpPr>
        <p:spPr>
          <a:xfrm>
            <a:off x="952500" y="635000"/>
            <a:ext cx="5334000" cy="1873846"/>
          </a:xfrm>
          <a:prstGeom prst="rect">
            <a:avLst/>
          </a:prstGeom>
        </p:spPr>
        <p:txBody>
          <a:bodyPr/>
          <a:lstStyle>
            <a:lvl1pPr algn="l" defTabSz="406908">
              <a:defRPr b="1" sz="3827">
                <a:uFill>
                  <a:solidFill>
                    <a:srgbClr val="000000"/>
                  </a:solidFill>
                </a:uFill>
                <a:latin typeface="+mn-lt"/>
                <a:ea typeface="+mn-ea"/>
                <a:cs typeface="+mn-cs"/>
                <a:sym typeface="Helvetica Neue"/>
              </a:defRPr>
            </a:lvl1pPr>
          </a:lstStyle>
          <a:p>
            <a:pPr/>
            <a:r>
              <a:t>Here are the teaching and learning aspects of these superpowers:</a:t>
            </a:r>
          </a:p>
        </p:txBody>
      </p:sp>
      <p:sp>
        <p:nvSpPr>
          <p:cNvPr id="339" name="they are relatively quick to learn, within an hour or day each…"/>
          <p:cNvSpPr txBox="1"/>
          <p:nvPr>
            <p:ph type="body" sz="half" idx="1"/>
          </p:nvPr>
        </p:nvSpPr>
        <p:spPr>
          <a:xfrm>
            <a:off x="149919" y="2702475"/>
            <a:ext cx="6447980" cy="6285707"/>
          </a:xfrm>
          <a:prstGeom prst="rect">
            <a:avLst/>
          </a:prstGeom>
        </p:spPr>
        <p:txBody>
          <a:bodyPr/>
          <a:lstStyle/>
          <a:p>
            <a:pPr algn="l" defTabSz="292607">
              <a:defRPr b="1" sz="1792">
                <a:uFill>
                  <a:solidFill>
                    <a:srgbClr val="000000"/>
                  </a:solidFill>
                </a:uFill>
              </a:defRPr>
            </a:pPr>
          </a:p>
          <a:p>
            <a:pPr marL="89407" indent="-89407" algn="l" defTabSz="292607">
              <a:lnSpc>
                <a:spcPct val="150000"/>
              </a:lnSpc>
              <a:buSzPct val="118181"/>
              <a:buFont typeface="Helvetica Neue"/>
              <a:buChar char="•"/>
              <a:defRPr b="1" sz="1792">
                <a:uFill>
                  <a:solidFill>
                    <a:srgbClr val="000000"/>
                  </a:solidFill>
                </a:uFill>
              </a:defRPr>
            </a:pPr>
            <a:r>
              <a:t>they are relatively </a:t>
            </a:r>
            <a:r>
              <a:rPr u="sng"/>
              <a:t>quick to learn</a:t>
            </a:r>
            <a:r>
              <a:t>, within an hour or day each</a:t>
            </a:r>
          </a:p>
          <a:p>
            <a:pPr marL="89407" indent="-89407" algn="l" defTabSz="292607">
              <a:lnSpc>
                <a:spcPct val="150000"/>
              </a:lnSpc>
              <a:buSzPct val="118181"/>
              <a:buFont typeface="Helvetica Neue"/>
              <a:buChar char="•"/>
              <a:defRPr b="1" sz="1792">
                <a:uFill>
                  <a:solidFill>
                    <a:srgbClr val="000000"/>
                  </a:solidFill>
                </a:uFill>
              </a:defRPr>
            </a:pPr>
            <a:r>
              <a:rPr u="sng"/>
              <a:t>almost anybody</a:t>
            </a:r>
            <a:r>
              <a:t> in the professional area can learn to do them</a:t>
            </a:r>
          </a:p>
          <a:p>
            <a:pPr marL="89407" indent="-89407" algn="l" defTabSz="292607">
              <a:lnSpc>
                <a:spcPct val="150000"/>
              </a:lnSpc>
              <a:buSzPct val="118181"/>
              <a:buFont typeface="Helvetica Neue"/>
              <a:buChar char="•"/>
              <a:defRPr b="1" sz="1792">
                <a:uFill>
                  <a:solidFill>
                    <a:srgbClr val="000000"/>
                  </a:solidFill>
                </a:uFill>
              </a:defRPr>
            </a:pPr>
            <a:r>
              <a:t>whole </a:t>
            </a:r>
            <a:r>
              <a:rPr u="sng"/>
              <a:t>organizations</a:t>
            </a:r>
            <a:r>
              <a:t> can make them part of their </a:t>
            </a:r>
            <a:r>
              <a:rPr u="sng"/>
              <a:t>culture</a:t>
            </a:r>
          </a:p>
          <a:p>
            <a:pPr marL="89407" indent="-89407" algn="l" defTabSz="292607">
              <a:lnSpc>
                <a:spcPct val="150000"/>
              </a:lnSpc>
              <a:buSzPct val="118181"/>
              <a:buFont typeface="Helvetica Neue"/>
              <a:buChar char="•"/>
              <a:defRPr b="1" sz="1792">
                <a:uFill>
                  <a:solidFill>
                    <a:srgbClr val="000000"/>
                  </a:solidFill>
                </a:uFill>
              </a:defRPr>
            </a:pPr>
            <a:r>
              <a:t>they can be </a:t>
            </a:r>
            <a:r>
              <a:rPr u="sng"/>
              <a:t>added one-by-one</a:t>
            </a:r>
            <a:r>
              <a:t> to the capabilities of any individual (yes, YOU)</a:t>
            </a:r>
          </a:p>
          <a:p>
            <a:pPr marL="89407" indent="-89407" algn="l" defTabSz="292607">
              <a:lnSpc>
                <a:spcPct val="150000"/>
              </a:lnSpc>
              <a:buSzPct val="118181"/>
              <a:buFont typeface="Helvetica Neue"/>
              <a:buChar char="•"/>
              <a:defRPr b="1" sz="1792">
                <a:uFill>
                  <a:solidFill>
                    <a:srgbClr val="000000"/>
                  </a:solidFill>
                </a:uFill>
              </a:defRPr>
            </a:pPr>
            <a:r>
              <a:t>they can be </a:t>
            </a:r>
            <a:r>
              <a:rPr u="sng"/>
              <a:t>added</a:t>
            </a:r>
            <a:r>
              <a:t> to any larger </a:t>
            </a:r>
            <a:r>
              <a:rPr u="sng"/>
              <a:t>methods or processe</a:t>
            </a:r>
            <a:r>
              <a:t>s, one by one</a:t>
            </a:r>
          </a:p>
          <a:p>
            <a:pPr marL="89407" indent="-89407" algn="l" defTabSz="292607">
              <a:lnSpc>
                <a:spcPct val="150000"/>
              </a:lnSpc>
              <a:buSzPct val="118181"/>
              <a:buFont typeface="Helvetica Neue"/>
              <a:buChar char="•"/>
              <a:defRPr b="1" sz="1792">
                <a:uFill>
                  <a:solidFill>
                    <a:srgbClr val="000000"/>
                  </a:solidFill>
                </a:uFill>
              </a:defRPr>
            </a:pPr>
            <a:r>
              <a:t>it is </a:t>
            </a:r>
            <a:r>
              <a:rPr u="sng"/>
              <a:t>easy to teach</a:t>
            </a:r>
            <a:r>
              <a:t> and coach them</a:t>
            </a:r>
          </a:p>
          <a:p>
            <a:pPr marL="89407" indent="-89407" algn="l" defTabSz="292607">
              <a:lnSpc>
                <a:spcPct val="150000"/>
              </a:lnSpc>
              <a:buSzPct val="118181"/>
              <a:buFont typeface="Helvetica Neue"/>
              <a:buChar char="•"/>
              <a:defRPr b="1" sz="1792">
                <a:uFill>
                  <a:solidFill>
                    <a:srgbClr val="000000"/>
                  </a:solidFill>
                </a:uFill>
              </a:defRPr>
            </a:pPr>
            <a:r>
              <a:t>they can be </a:t>
            </a:r>
            <a:r>
              <a:rPr u="sng"/>
              <a:t>taught 'on the fly'</a:t>
            </a:r>
            <a:r>
              <a:t>, as you work and discuss or plan.</a:t>
            </a:r>
          </a:p>
          <a:p>
            <a:pPr marL="89407" indent="-89407" algn="l" defTabSz="292607">
              <a:lnSpc>
                <a:spcPct val="150000"/>
              </a:lnSpc>
              <a:buSzPct val="118181"/>
              <a:buFont typeface="Helvetica Neue"/>
              <a:buChar char="•"/>
              <a:defRPr b="1" sz="1792">
                <a:uFill>
                  <a:solidFill>
                    <a:srgbClr val="000000"/>
                  </a:solidFill>
                </a:uFill>
              </a:defRPr>
            </a:pPr>
            <a:r>
              <a:t>the methods are described in detail, in cheap, or free, sources  (</a:t>
            </a:r>
            <a:r>
              <a:rPr u="sng">
                <a:hlinkClick r:id="rId4" invalidUrl="" action="" tgtFrame="" tooltip="" history="1" highlightClick="0" endSnd="0"/>
              </a:rPr>
              <a:t>gilb.com</a:t>
            </a:r>
            <a:r>
              <a:t>)</a:t>
            </a:r>
          </a:p>
        </p:txBody>
      </p:sp>
      <p:sp>
        <p:nvSpPr>
          <p:cNvPr id="340"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8" name="We estimate benefits based on facts, evidence, and consider ‘uncertainty’ (10±6)"/>
          <p:cNvSpPr txBox="1"/>
          <p:nvPr>
            <p:ph type="body" sz="quarter" idx="1"/>
          </p:nvPr>
        </p:nvSpPr>
        <p:spPr>
          <a:xfrm>
            <a:off x="1039269" y="7950927"/>
            <a:ext cx="10464801" cy="1130302"/>
          </a:xfrm>
          <a:prstGeom prst="rect">
            <a:avLst/>
          </a:prstGeom>
        </p:spPr>
        <p:txBody>
          <a:bodyPr/>
          <a:lstStyle>
            <a:lvl1pPr defTabSz="537462">
              <a:defRPr sz="3000"/>
            </a:lvl1pPr>
          </a:lstStyle>
          <a:p>
            <a:pPr/>
            <a:r>
              <a:t>We estimate benefits based on facts, evidence, and consider ‘uncertainty’ (10±6)</a:t>
            </a:r>
          </a:p>
        </p:txBody>
      </p:sp>
      <p:sp>
        <p:nvSpPr>
          <p:cNvPr id="549" name="Slide Number"/>
          <p:cNvSpPr txBox="1"/>
          <p:nvPr>
            <p:ph type="sldNum" sz="quarter" idx="2"/>
          </p:nvPr>
        </p:nvSpPr>
        <p:spPr>
          <a:xfrm>
            <a:off x="6343005" y="9296400"/>
            <a:ext cx="312015" cy="3175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0" name="image25.png" descr="image25.png"/>
          <p:cNvPicPr>
            <a:picLocks noChangeAspect="1"/>
          </p:cNvPicPr>
          <p:nvPr/>
        </p:nvPicPr>
        <p:blipFill>
          <a:blip r:embed="rId2">
            <a:extLst/>
          </a:blip>
          <a:stretch>
            <a:fillRect/>
          </a:stretch>
        </p:blipFill>
        <p:spPr>
          <a:xfrm>
            <a:off x="-2" y="142397"/>
            <a:ext cx="13004805" cy="7684168"/>
          </a:xfrm>
          <a:prstGeom prst="rect">
            <a:avLst/>
          </a:prstGeom>
          <a:ln w="12700">
            <a:miter lim="400000"/>
          </a:ln>
        </p:spPr>
      </p:pic>
      <p:sp>
        <p:nvSpPr>
          <p:cNvPr id="551" name="Arrow"/>
          <p:cNvSpPr/>
          <p:nvPr/>
        </p:nvSpPr>
        <p:spPr>
          <a:xfrm>
            <a:off x="6249594" y="3349480"/>
            <a:ext cx="2297072" cy="1270003"/>
          </a:xfrm>
          <a:prstGeom prst="rightArrow">
            <a:avLst>
              <a:gd name="adj1" fmla="val 32000"/>
              <a:gd name="adj2" fmla="val 64000"/>
            </a:avLst>
          </a:prstGeom>
          <a:solidFill>
            <a:schemeClr val="accent1"/>
          </a:solidFill>
          <a:ln w="12700">
            <a:miter lim="400000"/>
          </a:ln>
        </p:spPr>
        <p:txBody>
          <a:bodyPr lIns="50800" tIns="50800" rIns="50800" bIns="50800" anchor="ctr"/>
          <a:lstStyle/>
          <a:p>
            <a:pPr>
              <a:defRPr sz="1800">
                <a:solidFill>
                  <a:srgbClr val="FFFFFF"/>
                </a:solidFill>
                <a:latin typeface="+mj-lt"/>
                <a:ea typeface="+mj-ea"/>
                <a:cs typeface="+mj-cs"/>
                <a:sym typeface="Helvetica Neue Medium"/>
              </a:defRPr>
            </a:pPr>
          </a:p>
        </p:txBody>
      </p:sp>
      <p:sp>
        <p:nvSpPr>
          <p:cNvPr id="552" name="see needsandmeans.com, Beta app"/>
          <p:cNvSpPr txBox="1"/>
          <p:nvPr/>
        </p:nvSpPr>
        <p:spPr>
          <a:xfrm>
            <a:off x="110248" y="9212363"/>
            <a:ext cx="5492721" cy="488375"/>
          </a:xfrm>
          <a:prstGeom prst="rect">
            <a:avLst/>
          </a:prstGeom>
          <a:gradFill>
            <a:gsLst>
              <a:gs pos="0">
                <a:srgbClr val="BABABA"/>
              </a:gs>
              <a:gs pos="35000">
                <a:srgbClr val="CFCFCF"/>
              </a:gs>
              <a:gs pos="100000">
                <a:srgbClr val="EDEDED"/>
              </a:gs>
            </a:gsLst>
            <a:lin ang="16200000"/>
          </a:gradFill>
          <a:ln w="12700">
            <a:solidFill>
              <a:srgbClr val="000000"/>
            </a:solidFil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wrap="none" lIns="65022" tIns="65022" rIns="65022" bIns="65022" anchor="ctr">
            <a:spAutoFit/>
          </a:bodyPr>
          <a:lstStyle/>
          <a:p>
            <a:pPr lvl="1" indent="457200" algn="l" defTabSz="1300480">
              <a:defRPr>
                <a:latin typeface="Arial"/>
                <a:ea typeface="Arial"/>
                <a:cs typeface="Arial"/>
                <a:sym typeface="Arial"/>
              </a:defRPr>
            </a:pPr>
            <a:r>
              <a:t>see </a:t>
            </a:r>
            <a:r>
              <a:rPr u="sng">
                <a:solidFill>
                  <a:srgbClr val="0432FF"/>
                </a:solidFill>
                <a:uFill>
                  <a:solidFill>
                    <a:srgbClr val="0432FF"/>
                  </a:solidFill>
                </a:uFill>
                <a:hlinkClick r:id="rId3" invalidUrl="" action="" tgtFrame="" tooltip="" history="1" highlightClick="0" endSnd="0"/>
              </a:rPr>
              <a:t>needsandmeans.com</a:t>
            </a:r>
            <a:r>
              <a:t>, Beta app</a:t>
            </a:r>
          </a:p>
        </p:txBody>
      </p:sp>
      <p:pic>
        <p:nvPicPr>
          <p:cNvPr id="553" name="image26.png" descr="image26.png"/>
          <p:cNvPicPr>
            <a:picLocks noChangeAspect="1"/>
          </p:cNvPicPr>
          <p:nvPr/>
        </p:nvPicPr>
        <p:blipFill>
          <a:blip r:embed="rId4">
            <a:extLst/>
          </a:blip>
          <a:stretch>
            <a:fillRect/>
          </a:stretch>
        </p:blipFill>
        <p:spPr>
          <a:xfrm rot="17068224">
            <a:off x="6709398" y="6380196"/>
            <a:ext cx="3242404" cy="405592"/>
          </a:xfrm>
          <a:prstGeom prst="rect">
            <a:avLst/>
          </a:prstGeom>
          <a:ln w="12700">
            <a:miter lim="400000"/>
          </a:ln>
        </p:spPr>
      </p:pic>
      <p:pic>
        <p:nvPicPr>
          <p:cNvPr id="554" name="image27.png" descr="image27.png"/>
          <p:cNvPicPr>
            <a:picLocks noChangeAspect="1"/>
          </p:cNvPicPr>
          <p:nvPr/>
        </p:nvPicPr>
        <p:blipFill>
          <a:blip r:embed="rId5">
            <a:extLst/>
          </a:blip>
          <a:stretch>
            <a:fillRect/>
          </a:stretch>
        </p:blipFill>
        <p:spPr>
          <a:xfrm rot="18802213">
            <a:off x="4469596" y="5320095"/>
            <a:ext cx="8602534" cy="405593"/>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6" name="Overall ‘Potential Values / Costs’…"/>
          <p:cNvSpPr txBox="1"/>
          <p:nvPr>
            <p:ph type="title"/>
          </p:nvPr>
        </p:nvSpPr>
        <p:spPr>
          <a:xfrm>
            <a:off x="1333477" y="7155994"/>
            <a:ext cx="10134998" cy="2256231"/>
          </a:xfrm>
          <a:prstGeom prst="rect">
            <a:avLst/>
          </a:prstGeom>
        </p:spPr>
        <p:txBody>
          <a:bodyPr/>
          <a:lstStyle/>
          <a:p>
            <a:pPr>
              <a:defRPr sz="2600"/>
            </a:pPr>
            <a:r>
              <a:t>Overall ‘Potential Values / Costs’ </a:t>
            </a:r>
          </a:p>
          <a:p>
            <a:pPr>
              <a:defRPr sz="2600"/>
            </a:pPr>
            <a:r>
              <a:t>of 3 </a:t>
            </a:r>
            <a:r>
              <a:rPr i="1">
                <a:latin typeface="+mn-lt"/>
                <a:ea typeface="+mn-ea"/>
                <a:cs typeface="+mn-cs"/>
                <a:sym typeface="Helvetica Neue"/>
              </a:rPr>
              <a:t>options</a:t>
            </a:r>
            <a:r>
              <a:t> or (if you need them all)</a:t>
            </a:r>
          </a:p>
          <a:p>
            <a:pPr>
              <a:defRPr i="1" sz="2600">
                <a:latin typeface="+mn-lt"/>
                <a:ea typeface="+mn-ea"/>
                <a:cs typeface="+mn-cs"/>
                <a:sym typeface="Helvetica Neue"/>
              </a:defRPr>
            </a:pPr>
            <a:r>
              <a:t>complimentary</a:t>
            </a:r>
            <a:r>
              <a:rPr i="0">
                <a:latin typeface="+mj-lt"/>
                <a:ea typeface="+mj-ea"/>
                <a:cs typeface="+mj-cs"/>
                <a:sym typeface="Helvetica Neue Medium"/>
              </a:rPr>
              <a:t> ‘benefit drivers’ = strategies = solutions = means’</a:t>
            </a:r>
          </a:p>
        </p:txBody>
      </p:sp>
      <p:sp>
        <p:nvSpPr>
          <p:cNvPr id="557" name="Slide Number"/>
          <p:cNvSpPr txBox="1"/>
          <p:nvPr>
            <p:ph type="sldNum" sz="quarter" idx="2"/>
          </p:nvPr>
        </p:nvSpPr>
        <p:spPr>
          <a:xfrm>
            <a:off x="6328883" y="9296400"/>
            <a:ext cx="3402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8" name="image22.png" descr="image22.png"/>
          <p:cNvPicPr>
            <a:picLocks noChangeAspect="1"/>
          </p:cNvPicPr>
          <p:nvPr/>
        </p:nvPicPr>
        <p:blipFill>
          <a:blip r:embed="rId2">
            <a:extLst/>
          </a:blip>
          <a:srcRect l="6821" t="10668" r="5261" b="0"/>
          <a:stretch>
            <a:fillRect/>
          </a:stretch>
        </p:blipFill>
        <p:spPr>
          <a:xfrm>
            <a:off x="163582" y="96897"/>
            <a:ext cx="12677725" cy="8051130"/>
          </a:xfrm>
          <a:prstGeom prst="rect">
            <a:avLst/>
          </a:prstGeom>
          <a:ln w="12700">
            <a:miter lim="400000"/>
          </a:ln>
        </p:spPr>
      </p:pic>
      <p:sp>
        <p:nvSpPr>
          <p:cNvPr id="559" name="Simple presentation…"/>
          <p:cNvSpPr txBox="1"/>
          <p:nvPr/>
        </p:nvSpPr>
        <p:spPr>
          <a:xfrm>
            <a:off x="8339466" y="401981"/>
            <a:ext cx="3539466" cy="1465097"/>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200">
                <a:solidFill>
                  <a:srgbClr val="FFFFFF"/>
                </a:solidFill>
                <a:latin typeface="+mn-lt"/>
                <a:ea typeface="+mn-ea"/>
                <a:cs typeface="+mn-cs"/>
                <a:sym typeface="Helvetica Neue"/>
              </a:defRPr>
            </a:pPr>
            <a:r>
              <a:t>Simple presentation</a:t>
            </a:r>
          </a:p>
          <a:p>
            <a:pPr>
              <a:defRPr b="1" sz="2200">
                <a:solidFill>
                  <a:srgbClr val="FFFFFF"/>
                </a:solidFill>
                <a:latin typeface="+mn-lt"/>
                <a:ea typeface="+mn-ea"/>
                <a:cs typeface="+mn-cs"/>
                <a:sym typeface="Helvetica Neue"/>
              </a:defRPr>
            </a:pPr>
            <a:r>
              <a:t>og overall value for costs</a:t>
            </a:r>
          </a:p>
          <a:p>
            <a:pPr>
              <a:defRPr b="1" sz="2200">
                <a:solidFill>
                  <a:srgbClr val="FFFFFF"/>
                </a:solidFill>
                <a:latin typeface="+mn-lt"/>
                <a:ea typeface="+mn-ea"/>
                <a:cs typeface="+mn-cs"/>
                <a:sym typeface="Helvetica Neue"/>
              </a:defRPr>
            </a:pPr>
            <a:r>
              <a:t>of each </a:t>
            </a:r>
          </a:p>
          <a:p>
            <a:pPr>
              <a:defRPr b="1" sz="2200">
                <a:solidFill>
                  <a:srgbClr val="FFFFFF"/>
                </a:solidFill>
                <a:latin typeface="+mn-lt"/>
                <a:ea typeface="+mn-ea"/>
                <a:cs typeface="+mn-cs"/>
                <a:sym typeface="Helvetica Neue"/>
              </a:defRPr>
            </a:pPr>
            <a:r>
              <a:t>strategy or design</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1" name="now here is an agile way to prove…"/>
          <p:cNvSpPr txBox="1"/>
          <p:nvPr>
            <p:ph type="title"/>
          </p:nvPr>
        </p:nvSpPr>
        <p:spPr>
          <a:prstGeom prst="rect">
            <a:avLst/>
          </a:prstGeom>
        </p:spPr>
        <p:txBody>
          <a:bodyPr/>
          <a:lstStyle/>
          <a:p>
            <a:pPr defTabSz="233679">
              <a:defRPr sz="3200"/>
            </a:pPr>
            <a:r>
              <a:t>now here is an agile way to prove</a:t>
            </a:r>
          </a:p>
          <a:p>
            <a:pPr defTabSz="233679">
              <a:defRPr sz="3200"/>
            </a:pPr>
            <a:r>
              <a:t>that you as a consultant</a:t>
            </a:r>
          </a:p>
          <a:p>
            <a:pPr defTabSz="233679">
              <a:defRPr sz="3200"/>
            </a:pPr>
            <a:r>
              <a:t>can really produce customer results</a:t>
            </a:r>
          </a:p>
          <a:p>
            <a:pPr defTabSz="233679">
              <a:defRPr sz="3200"/>
            </a:pPr>
            <a:r>
              <a:t>(not just ‘code’)</a:t>
            </a:r>
          </a:p>
          <a:p>
            <a:pPr defTabSz="233679">
              <a:defRPr sz="3200"/>
            </a:pPr>
            <a:r>
              <a:t>in the short term</a:t>
            </a:r>
          </a:p>
          <a:p>
            <a:pPr defTabSz="233679">
              <a:defRPr sz="3200"/>
            </a:pPr>
          </a:p>
          <a:p>
            <a:pPr defTabSz="233679">
              <a:defRPr sz="3200"/>
            </a:pPr>
            <a:r>
              <a:t>it is called ‘Evo’</a:t>
            </a:r>
          </a:p>
        </p:txBody>
      </p:sp>
      <p:sp>
        <p:nvSpPr>
          <p:cNvPr id="56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3" name="Evo Book Cover Kai Gilb.pdf" descr="Evo Book Cover Kai Gilb.pdf"/>
          <p:cNvPicPr>
            <a:picLocks noChangeAspect="1"/>
          </p:cNvPicPr>
          <p:nvPr/>
        </p:nvPicPr>
        <p:blipFill>
          <a:blip r:embed="rId2">
            <a:extLst/>
          </a:blip>
          <a:stretch>
            <a:fillRect/>
          </a:stretch>
        </p:blipFill>
        <p:spPr>
          <a:xfrm>
            <a:off x="10180628" y="5649810"/>
            <a:ext cx="2465487" cy="3427629"/>
          </a:xfrm>
          <a:prstGeom prst="rect">
            <a:avLst/>
          </a:prstGeom>
          <a:ln w="12700">
            <a:miter lim="400000"/>
          </a:ln>
        </p:spPr>
      </p:pic>
      <p:sp>
        <p:nvSpPr>
          <p:cNvPr id="564" name="it is  ‘agile’ with numbers…"/>
          <p:cNvSpPr txBox="1"/>
          <p:nvPr/>
        </p:nvSpPr>
        <p:spPr>
          <a:xfrm>
            <a:off x="581968" y="8266523"/>
            <a:ext cx="401910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it is  ‘agile’ with numbers</a:t>
            </a:r>
          </a:p>
          <a:p>
            <a:pPr/>
            <a:r>
              <a:t>or agile result engineering</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566" name="3. Evo and Advanced Agile:…"/>
          <p:cNvSpPr txBox="1"/>
          <p:nvPr>
            <p:ph type="title"/>
          </p:nvPr>
        </p:nvSpPr>
        <p:spPr>
          <a:xfrm>
            <a:off x="1100666" y="5956300"/>
            <a:ext cx="10464801" cy="1422403"/>
          </a:xfrm>
          <a:prstGeom prst="rect">
            <a:avLst/>
          </a:prstGeom>
          <a:solidFill>
            <a:srgbClr val="EE230C"/>
          </a:solidFill>
        </p:spPr>
        <p:txBody>
          <a:bodyPr/>
          <a:lstStyle/>
          <a:p>
            <a:pPr defTabSz="332992">
              <a:defRPr sz="2700">
                <a:solidFill>
                  <a:srgbClr val="FFFFFF"/>
                </a:solidFill>
              </a:defRPr>
            </a:pPr>
            <a:r>
              <a:t>3. Evo and Advanced Agile: </a:t>
            </a:r>
          </a:p>
          <a:p>
            <a:pPr defTabSz="332992">
              <a:defRPr sz="2700">
                <a:solidFill>
                  <a:srgbClr val="FFFFFF"/>
                </a:solidFill>
              </a:defRPr>
            </a:pPr>
            <a:r>
              <a:t>Multiple Measures, and Dynamic Design to Cost Estimation</a:t>
            </a:r>
          </a:p>
        </p:txBody>
      </p:sp>
      <p:sp>
        <p:nvSpPr>
          <p:cNvPr id="567" name="An advanced, Deming, ‘Plan Do Study Act’ cycle…"/>
          <p:cNvSpPr txBox="1"/>
          <p:nvPr>
            <p:ph type="body" sz="quarter" idx="1"/>
          </p:nvPr>
        </p:nvSpPr>
        <p:spPr>
          <a:xfrm>
            <a:off x="1270000" y="7579186"/>
            <a:ext cx="10464800" cy="1721449"/>
          </a:xfrm>
          <a:prstGeom prst="rect">
            <a:avLst/>
          </a:prstGeom>
        </p:spPr>
        <p:txBody>
          <a:bodyPr/>
          <a:lstStyle/>
          <a:p>
            <a:pPr defTabSz="362204">
              <a:defRPr sz="2600"/>
            </a:pPr>
            <a:r>
              <a:t>An advanced, Deming, ‘Plan Do Study Act’ cycle </a:t>
            </a:r>
          </a:p>
          <a:p>
            <a:pPr defTabSz="362204">
              <a:defRPr sz="2600"/>
            </a:pPr>
            <a:r>
              <a:t>(Statistical Process Control)</a:t>
            </a:r>
          </a:p>
          <a:p>
            <a:pPr defTabSz="362204">
              <a:defRPr sz="2600"/>
            </a:pPr>
            <a:r>
              <a:t>and it is </a:t>
            </a:r>
            <a:r>
              <a:rPr b="1" u="sng"/>
              <a:t>all about numbers</a:t>
            </a:r>
            <a:endParaRPr b="1" u="sng"/>
          </a:p>
          <a:p>
            <a:pPr defTabSz="362204">
              <a:defRPr b="1" sz="2600" u="sng"/>
            </a:pPr>
            <a:r>
              <a:t>This is ‘Evo’ (Evolutionary Value Optimization)</a:t>
            </a:r>
          </a:p>
        </p:txBody>
      </p:sp>
      <p:pic>
        <p:nvPicPr>
          <p:cNvPr id="568" name="image23.png" descr="image23.png"/>
          <p:cNvPicPr>
            <a:picLocks noChangeAspect="1"/>
          </p:cNvPicPr>
          <p:nvPr/>
        </p:nvPicPr>
        <p:blipFill>
          <a:blip r:embed="rId3">
            <a:extLst/>
          </a:blip>
          <a:stretch>
            <a:fillRect/>
          </a:stretch>
        </p:blipFill>
        <p:spPr>
          <a:xfrm>
            <a:off x="3505656" y="190096"/>
            <a:ext cx="6325133" cy="5565717"/>
          </a:xfrm>
          <a:prstGeom prst="rect">
            <a:avLst/>
          </a:prstGeom>
          <a:ln w="12700">
            <a:miter lim="400000"/>
          </a:ln>
        </p:spPr>
      </p:pic>
      <p:sp>
        <p:nvSpPr>
          <p:cNvPr id="569" name="Slide Number"/>
          <p:cNvSpPr txBox="1"/>
          <p:nvPr>
            <p:ph type="sldNum" sz="quarter" idx="2"/>
          </p:nvPr>
        </p:nvSpPr>
        <p:spPr>
          <a:xfrm>
            <a:off x="6328883" y="9296400"/>
            <a:ext cx="340260"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0" name="Image" descr="Image"/>
          <p:cNvPicPr>
            <a:picLocks noChangeAspect="1"/>
          </p:cNvPicPr>
          <p:nvPr/>
        </p:nvPicPr>
        <p:blipFill>
          <a:blip r:embed="rId4">
            <a:extLst/>
          </a:blip>
          <a:stretch>
            <a:fillRect/>
          </a:stretch>
        </p:blipFill>
        <p:spPr>
          <a:xfrm>
            <a:off x="11437935" y="7449577"/>
            <a:ext cx="1562856" cy="2344284"/>
          </a:xfrm>
          <a:prstGeom prst="rect">
            <a:avLst/>
          </a:prstGeom>
          <a:ln w="12700">
            <a:miter lim="400000"/>
          </a:ln>
        </p:spPr>
      </p:pic>
      <p:sp>
        <p:nvSpPr>
          <p:cNvPr id="571" name="Deming"/>
          <p:cNvSpPr txBox="1"/>
          <p:nvPr/>
        </p:nvSpPr>
        <p:spPr>
          <a:xfrm>
            <a:off x="11593278" y="6895272"/>
            <a:ext cx="1252171" cy="498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362204">
              <a:defRPr sz="2600">
                <a:latin typeface="+mn-lt"/>
                <a:ea typeface="+mn-ea"/>
                <a:cs typeface="+mn-cs"/>
                <a:sym typeface="Helvetica Neue"/>
              </a:defRPr>
            </a:lvl1pPr>
          </a:lstStyle>
          <a:p>
            <a:pPr/>
            <a:r>
              <a:t>Deming</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3" name="Slide Number"/>
          <p:cNvSpPr txBox="1"/>
          <p:nvPr>
            <p:ph type="sldNum" sz="quarter" idx="2"/>
          </p:nvPr>
        </p:nvSpPr>
        <p:spPr>
          <a:xfrm>
            <a:off x="12648931" y="9213455"/>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4" name="image24.png" descr="image24.png"/>
          <p:cNvPicPr>
            <a:picLocks noChangeAspect="1"/>
          </p:cNvPicPr>
          <p:nvPr/>
        </p:nvPicPr>
        <p:blipFill>
          <a:blip r:embed="rId2">
            <a:extLst/>
          </a:blip>
          <a:stretch>
            <a:fillRect/>
          </a:stretch>
        </p:blipFill>
        <p:spPr>
          <a:xfrm rot="2760000">
            <a:off x="1142435" y="1038574"/>
            <a:ext cx="1056643" cy="2126830"/>
          </a:xfrm>
          <a:prstGeom prst="rect">
            <a:avLst/>
          </a:prstGeom>
          <a:ln w="12700">
            <a:miter lim="400000"/>
          </a:ln>
        </p:spPr>
      </p:pic>
      <p:pic>
        <p:nvPicPr>
          <p:cNvPr id="575" name="image24.png" descr="image24.png"/>
          <p:cNvPicPr>
            <a:picLocks noChangeAspect="1"/>
          </p:cNvPicPr>
          <p:nvPr/>
        </p:nvPicPr>
        <p:blipFill>
          <a:blip r:embed="rId2">
            <a:extLst/>
          </a:blip>
          <a:stretch>
            <a:fillRect/>
          </a:stretch>
        </p:blipFill>
        <p:spPr>
          <a:xfrm rot="5389581">
            <a:off x="3796453" y="-39515"/>
            <a:ext cx="1056643" cy="2124572"/>
          </a:xfrm>
          <a:prstGeom prst="rect">
            <a:avLst/>
          </a:prstGeom>
          <a:ln w="12700">
            <a:miter lim="400000"/>
          </a:ln>
        </p:spPr>
      </p:pic>
      <p:pic>
        <p:nvPicPr>
          <p:cNvPr id="576" name="image24.png" descr="image24.png"/>
          <p:cNvPicPr>
            <a:picLocks noChangeAspect="1"/>
          </p:cNvPicPr>
          <p:nvPr/>
        </p:nvPicPr>
        <p:blipFill>
          <a:blip r:embed="rId2">
            <a:extLst/>
          </a:blip>
          <a:stretch>
            <a:fillRect/>
          </a:stretch>
        </p:blipFill>
        <p:spPr>
          <a:xfrm rot="8328146">
            <a:off x="6716889" y="1293704"/>
            <a:ext cx="1056643" cy="2126829"/>
          </a:xfrm>
          <a:prstGeom prst="rect">
            <a:avLst/>
          </a:prstGeom>
          <a:ln w="12700">
            <a:miter lim="400000"/>
          </a:ln>
        </p:spPr>
      </p:pic>
      <p:pic>
        <p:nvPicPr>
          <p:cNvPr id="577" name="image25.png" descr="image25.png"/>
          <p:cNvPicPr>
            <a:picLocks noChangeAspect="1"/>
          </p:cNvPicPr>
          <p:nvPr/>
        </p:nvPicPr>
        <p:blipFill>
          <a:blip r:embed="rId3">
            <a:extLst/>
          </a:blip>
          <a:stretch>
            <a:fillRect/>
          </a:stretch>
        </p:blipFill>
        <p:spPr>
          <a:xfrm rot="21540002">
            <a:off x="7631290" y="3797579"/>
            <a:ext cx="1056642" cy="2124571"/>
          </a:xfrm>
          <a:prstGeom prst="rect">
            <a:avLst/>
          </a:prstGeom>
          <a:ln w="12700">
            <a:miter lim="400000"/>
          </a:ln>
        </p:spPr>
      </p:pic>
      <p:pic>
        <p:nvPicPr>
          <p:cNvPr id="578" name="image25.png" descr="image25.png"/>
          <p:cNvPicPr>
            <a:picLocks noChangeAspect="1"/>
          </p:cNvPicPr>
          <p:nvPr/>
        </p:nvPicPr>
        <p:blipFill>
          <a:blip r:embed="rId3">
            <a:extLst/>
          </a:blip>
          <a:stretch>
            <a:fillRect/>
          </a:stretch>
        </p:blipFill>
        <p:spPr>
          <a:xfrm rot="2697825">
            <a:off x="6513689" y="6524976"/>
            <a:ext cx="1056643" cy="2129087"/>
          </a:xfrm>
          <a:prstGeom prst="rect">
            <a:avLst/>
          </a:prstGeom>
          <a:ln w="12700">
            <a:miter lim="400000"/>
          </a:ln>
        </p:spPr>
      </p:pic>
      <p:pic>
        <p:nvPicPr>
          <p:cNvPr id="579" name="image24.png" descr="image24.png"/>
          <p:cNvPicPr>
            <a:picLocks noChangeAspect="1"/>
          </p:cNvPicPr>
          <p:nvPr/>
        </p:nvPicPr>
        <p:blipFill>
          <a:blip r:embed="rId2">
            <a:extLst/>
          </a:blip>
          <a:stretch>
            <a:fillRect/>
          </a:stretch>
        </p:blipFill>
        <p:spPr>
          <a:xfrm rot="16335857">
            <a:off x="3630505" y="7629028"/>
            <a:ext cx="1056644" cy="2126829"/>
          </a:xfrm>
          <a:prstGeom prst="rect">
            <a:avLst/>
          </a:prstGeom>
          <a:ln w="12700">
            <a:miter lim="400000"/>
          </a:ln>
        </p:spPr>
      </p:pic>
      <p:pic>
        <p:nvPicPr>
          <p:cNvPr id="580" name="image24.png" descr="image24.png"/>
          <p:cNvPicPr>
            <a:picLocks noChangeAspect="1"/>
          </p:cNvPicPr>
          <p:nvPr/>
        </p:nvPicPr>
        <p:blipFill>
          <a:blip r:embed="rId2">
            <a:extLst/>
          </a:blip>
          <a:stretch>
            <a:fillRect/>
          </a:stretch>
        </p:blipFill>
        <p:spPr>
          <a:xfrm rot="18900000">
            <a:off x="975360" y="6423376"/>
            <a:ext cx="1056642" cy="2129088"/>
          </a:xfrm>
          <a:prstGeom prst="rect">
            <a:avLst/>
          </a:prstGeom>
          <a:ln w="12700">
            <a:miter lim="400000"/>
          </a:ln>
        </p:spPr>
      </p:pic>
      <p:pic>
        <p:nvPicPr>
          <p:cNvPr id="581" name="image24.png" descr="image24.png"/>
          <p:cNvPicPr>
            <a:picLocks noChangeAspect="1"/>
          </p:cNvPicPr>
          <p:nvPr/>
        </p:nvPicPr>
        <p:blipFill>
          <a:blip r:embed="rId2">
            <a:extLst/>
          </a:blip>
          <a:stretch>
            <a:fillRect/>
          </a:stretch>
        </p:blipFill>
        <p:spPr>
          <a:xfrm rot="77439">
            <a:off x="-27094" y="3695979"/>
            <a:ext cx="1056643" cy="2124572"/>
          </a:xfrm>
          <a:prstGeom prst="rect">
            <a:avLst/>
          </a:prstGeom>
          <a:ln w="12700">
            <a:miter lim="400000"/>
          </a:ln>
        </p:spPr>
      </p:pic>
      <p:sp>
        <p:nvSpPr>
          <p:cNvPr id="582" name="Stakeholders"/>
          <p:cNvSpPr txBox="1"/>
          <p:nvPr/>
        </p:nvSpPr>
        <p:spPr>
          <a:xfrm>
            <a:off x="5326098" y="889700"/>
            <a:ext cx="3634862"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b="1" sz="4400">
                <a:latin typeface="Trebuchet MS"/>
                <a:ea typeface="Trebuchet MS"/>
                <a:cs typeface="Trebuchet MS"/>
                <a:sym typeface="Trebuchet MS"/>
              </a:defRPr>
            </a:lvl1pPr>
          </a:lstStyle>
          <a:p>
            <a:pPr/>
            <a:r>
              <a:t>Stakeholders</a:t>
            </a:r>
          </a:p>
        </p:txBody>
      </p:sp>
      <p:sp>
        <p:nvSpPr>
          <p:cNvPr id="583" name="Values"/>
          <p:cNvSpPr txBox="1"/>
          <p:nvPr/>
        </p:nvSpPr>
        <p:spPr>
          <a:xfrm>
            <a:off x="7442765" y="3271516"/>
            <a:ext cx="1029550" cy="330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sz="2200">
                <a:latin typeface="Trebuchet MS"/>
                <a:ea typeface="Trebuchet MS"/>
                <a:cs typeface="Trebuchet MS"/>
                <a:sym typeface="Trebuchet MS"/>
              </a:defRPr>
            </a:lvl1pPr>
          </a:lstStyle>
          <a:p>
            <a:pPr/>
            <a:r>
              <a:t>Values</a:t>
            </a:r>
          </a:p>
        </p:txBody>
      </p:sp>
      <p:sp>
        <p:nvSpPr>
          <p:cNvPr id="584" name="Solutions"/>
          <p:cNvSpPr txBox="1"/>
          <p:nvPr/>
        </p:nvSpPr>
        <p:spPr>
          <a:xfrm>
            <a:off x="7315200" y="6118009"/>
            <a:ext cx="1354670"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Solutions</a:t>
            </a:r>
          </a:p>
        </p:txBody>
      </p:sp>
      <p:sp>
        <p:nvSpPr>
          <p:cNvPr id="585" name="Decompose"/>
          <p:cNvSpPr txBox="1"/>
          <p:nvPr/>
        </p:nvSpPr>
        <p:spPr>
          <a:xfrm>
            <a:off x="4973882" y="8198553"/>
            <a:ext cx="1752040"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Decompose</a:t>
            </a:r>
          </a:p>
        </p:txBody>
      </p:sp>
      <p:sp>
        <p:nvSpPr>
          <p:cNvPr id="586" name="Develop"/>
          <p:cNvSpPr txBox="1"/>
          <p:nvPr/>
        </p:nvSpPr>
        <p:spPr>
          <a:xfrm>
            <a:off x="2203591" y="8101467"/>
            <a:ext cx="1210172"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Develop</a:t>
            </a:r>
          </a:p>
        </p:txBody>
      </p:sp>
      <p:sp>
        <p:nvSpPr>
          <p:cNvPr id="587" name="Deliver"/>
          <p:cNvSpPr txBox="1"/>
          <p:nvPr/>
        </p:nvSpPr>
        <p:spPr>
          <a:xfrm>
            <a:off x="198684" y="6118009"/>
            <a:ext cx="1029549"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Deliver</a:t>
            </a:r>
          </a:p>
        </p:txBody>
      </p:sp>
      <p:sp>
        <p:nvSpPr>
          <p:cNvPr id="588" name="Measure"/>
          <p:cNvSpPr txBox="1"/>
          <p:nvPr/>
        </p:nvSpPr>
        <p:spPr>
          <a:xfrm>
            <a:off x="198685" y="3094845"/>
            <a:ext cx="1282420"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Measure</a:t>
            </a:r>
          </a:p>
        </p:txBody>
      </p:sp>
      <p:sp>
        <p:nvSpPr>
          <p:cNvPr id="589" name="Learn"/>
          <p:cNvSpPr txBox="1"/>
          <p:nvPr/>
        </p:nvSpPr>
        <p:spPr>
          <a:xfrm>
            <a:off x="2422593" y="1045911"/>
            <a:ext cx="848927"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Learn</a:t>
            </a:r>
          </a:p>
        </p:txBody>
      </p:sp>
      <p:sp>
        <p:nvSpPr>
          <p:cNvPr id="590" name="Identify your…"/>
          <p:cNvSpPr txBox="1"/>
          <p:nvPr/>
        </p:nvSpPr>
        <p:spPr>
          <a:xfrm>
            <a:off x="8485082" y="285088"/>
            <a:ext cx="4522733" cy="4144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latin typeface="+mn-lt"/>
                <a:ea typeface="+mn-ea"/>
                <a:cs typeface="+mn-cs"/>
                <a:sym typeface="Helvetica Neue"/>
              </a:defRPr>
            </a:pPr>
            <a:r>
              <a:t>Identify your </a:t>
            </a:r>
          </a:p>
          <a:p>
            <a:pPr>
              <a:defRPr b="1">
                <a:latin typeface="+mn-lt"/>
                <a:ea typeface="+mn-ea"/>
                <a:cs typeface="+mn-cs"/>
                <a:sym typeface="Helvetica Neue"/>
              </a:defRPr>
            </a:pPr>
            <a:r>
              <a:t>critical stakeholders</a:t>
            </a:r>
          </a:p>
          <a:p>
            <a:pPr>
              <a:defRPr b="1">
                <a:latin typeface="+mn-lt"/>
                <a:ea typeface="+mn-ea"/>
                <a:cs typeface="+mn-cs"/>
                <a:sym typeface="Helvetica Neue"/>
              </a:defRPr>
            </a:pPr>
          </a:p>
          <a:p>
            <a:pPr>
              <a:defRPr b="1">
                <a:latin typeface="+mn-lt"/>
                <a:ea typeface="+mn-ea"/>
                <a:cs typeface="+mn-cs"/>
                <a:sym typeface="Helvetica Neue"/>
              </a:defRPr>
            </a:pPr>
            <a:r>
              <a:t>the ones that have </a:t>
            </a:r>
          </a:p>
          <a:p>
            <a:pPr>
              <a:defRPr b="1">
                <a:latin typeface="+mn-lt"/>
                <a:ea typeface="+mn-ea"/>
                <a:cs typeface="+mn-cs"/>
                <a:sym typeface="Helvetica Neue"/>
              </a:defRPr>
            </a:pPr>
            <a:r>
              <a:t>one or more critical needs, </a:t>
            </a:r>
          </a:p>
          <a:p>
            <a:pPr>
              <a:defRPr b="1">
                <a:latin typeface="+mn-lt"/>
                <a:ea typeface="+mn-ea"/>
                <a:cs typeface="+mn-cs"/>
                <a:sym typeface="Helvetica Neue"/>
              </a:defRPr>
            </a:pPr>
          </a:p>
          <a:p>
            <a:pPr>
              <a:defRPr b="1">
                <a:latin typeface="+mn-lt"/>
                <a:ea typeface="+mn-ea"/>
                <a:cs typeface="+mn-cs"/>
                <a:sym typeface="Helvetica Neue"/>
              </a:defRPr>
            </a:pPr>
            <a:r>
              <a:t>that if you fail to deliver </a:t>
            </a:r>
            <a:r>
              <a:rPr i="1"/>
              <a:t>them</a:t>
            </a:r>
            <a:r>
              <a:t>, </a:t>
            </a:r>
          </a:p>
          <a:p>
            <a:pPr>
              <a:defRPr b="1">
                <a:latin typeface="+mn-lt"/>
                <a:ea typeface="+mn-ea"/>
                <a:cs typeface="+mn-cs"/>
                <a:sym typeface="Helvetica Neue"/>
              </a:defRPr>
            </a:pPr>
          </a:p>
          <a:p>
            <a:pPr>
              <a:defRPr b="1">
                <a:latin typeface="+mn-lt"/>
                <a:ea typeface="+mn-ea"/>
                <a:cs typeface="+mn-cs"/>
                <a:sym typeface="Helvetica Neue"/>
              </a:defRPr>
            </a:pPr>
            <a:r>
              <a:t>your project/product </a:t>
            </a:r>
          </a:p>
          <a:p>
            <a:pPr>
              <a:defRPr b="1">
                <a:latin typeface="+mn-lt"/>
                <a:ea typeface="+mn-ea"/>
                <a:cs typeface="+mn-cs"/>
                <a:sym typeface="Helvetica Neue"/>
              </a:defRPr>
            </a:pPr>
          </a:p>
          <a:p>
            <a:pPr>
              <a:defRPr b="1">
                <a:latin typeface="+mn-lt"/>
                <a:ea typeface="+mn-ea"/>
                <a:cs typeface="+mn-cs"/>
                <a:sym typeface="Helvetica Neue"/>
              </a:defRPr>
            </a:pPr>
            <a:r>
              <a:t>might well fail</a:t>
            </a:r>
          </a:p>
        </p:txBody>
      </p:sp>
      <p:pic>
        <p:nvPicPr>
          <p:cNvPr id="591" name="image9.png" descr="image9.png"/>
          <p:cNvPicPr>
            <a:picLocks noChangeAspect="1"/>
          </p:cNvPicPr>
          <p:nvPr/>
        </p:nvPicPr>
        <p:blipFill>
          <a:blip r:embed="rId4">
            <a:extLst/>
          </a:blip>
          <a:srcRect l="0" t="4265" r="47189" b="0"/>
          <a:stretch>
            <a:fillRect/>
          </a:stretch>
        </p:blipFill>
        <p:spPr>
          <a:xfrm>
            <a:off x="2951626" y="1896864"/>
            <a:ext cx="3020618" cy="5959847"/>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3" name="Slide Number"/>
          <p:cNvSpPr txBox="1"/>
          <p:nvPr>
            <p:ph type="sldNum" sz="quarter" idx="2"/>
          </p:nvPr>
        </p:nvSpPr>
        <p:spPr>
          <a:xfrm>
            <a:off x="12648931" y="9213455"/>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10" name="Group"/>
          <p:cNvGrpSpPr/>
          <p:nvPr/>
        </p:nvGrpSpPr>
        <p:grpSpPr>
          <a:xfrm>
            <a:off x="-50889" y="491232"/>
            <a:ext cx="8757280" cy="8771138"/>
            <a:chOff x="-1" y="0"/>
            <a:chExt cx="8757279" cy="8771137"/>
          </a:xfrm>
        </p:grpSpPr>
        <p:pic>
          <p:nvPicPr>
            <p:cNvPr id="594" name="image24.png" descr="image24.png"/>
            <p:cNvPicPr>
              <a:picLocks noChangeAspect="1"/>
            </p:cNvPicPr>
            <p:nvPr/>
          </p:nvPicPr>
          <p:blipFill>
            <a:blip r:embed="rId2">
              <a:extLst/>
            </a:blip>
            <a:stretch>
              <a:fillRect/>
            </a:stretch>
          </p:blipFill>
          <p:spPr>
            <a:xfrm rot="2760000">
              <a:off x="1193322" y="547340"/>
              <a:ext cx="1056643" cy="2126830"/>
            </a:xfrm>
            <a:prstGeom prst="rect">
              <a:avLst/>
            </a:prstGeom>
            <a:ln w="12700" cap="flat">
              <a:noFill/>
              <a:miter lim="400000"/>
            </a:ln>
            <a:effectLst/>
          </p:spPr>
        </p:pic>
        <p:pic>
          <p:nvPicPr>
            <p:cNvPr id="595" name="image24.png" descr="image24.png"/>
            <p:cNvPicPr>
              <a:picLocks noChangeAspect="1"/>
            </p:cNvPicPr>
            <p:nvPr/>
          </p:nvPicPr>
          <p:blipFill>
            <a:blip r:embed="rId2">
              <a:extLst/>
            </a:blip>
            <a:stretch>
              <a:fillRect/>
            </a:stretch>
          </p:blipFill>
          <p:spPr>
            <a:xfrm rot="5389581">
              <a:off x="3847339" y="-530749"/>
              <a:ext cx="1056643" cy="2124572"/>
            </a:xfrm>
            <a:prstGeom prst="rect">
              <a:avLst/>
            </a:prstGeom>
            <a:ln w="12700" cap="flat">
              <a:noFill/>
              <a:miter lim="400000"/>
            </a:ln>
            <a:effectLst/>
          </p:spPr>
        </p:pic>
        <p:pic>
          <p:nvPicPr>
            <p:cNvPr id="596" name="image24.png" descr="image24.png"/>
            <p:cNvPicPr>
              <a:picLocks noChangeAspect="1"/>
            </p:cNvPicPr>
            <p:nvPr/>
          </p:nvPicPr>
          <p:blipFill>
            <a:blip r:embed="rId2">
              <a:extLst/>
            </a:blip>
            <a:stretch>
              <a:fillRect/>
            </a:stretch>
          </p:blipFill>
          <p:spPr>
            <a:xfrm rot="8328146">
              <a:off x="6767776" y="802470"/>
              <a:ext cx="1056643" cy="2126830"/>
            </a:xfrm>
            <a:prstGeom prst="rect">
              <a:avLst/>
            </a:prstGeom>
            <a:ln w="12700" cap="flat">
              <a:noFill/>
              <a:miter lim="400000"/>
            </a:ln>
            <a:effectLst/>
          </p:spPr>
        </p:pic>
        <p:pic>
          <p:nvPicPr>
            <p:cNvPr id="597" name="image25.png" descr="image25.png"/>
            <p:cNvPicPr>
              <a:picLocks noChangeAspect="1"/>
            </p:cNvPicPr>
            <p:nvPr/>
          </p:nvPicPr>
          <p:blipFill>
            <a:blip r:embed="rId3">
              <a:extLst/>
            </a:blip>
            <a:stretch>
              <a:fillRect/>
            </a:stretch>
          </p:blipFill>
          <p:spPr>
            <a:xfrm rot="21540002">
              <a:off x="7682177" y="3306347"/>
              <a:ext cx="1056643" cy="2124573"/>
            </a:xfrm>
            <a:prstGeom prst="rect">
              <a:avLst/>
            </a:prstGeom>
            <a:ln w="12700" cap="flat">
              <a:noFill/>
              <a:miter lim="400000"/>
            </a:ln>
            <a:effectLst/>
          </p:spPr>
        </p:pic>
        <p:pic>
          <p:nvPicPr>
            <p:cNvPr id="598" name="image25.png" descr="image25.png"/>
            <p:cNvPicPr>
              <a:picLocks noChangeAspect="1"/>
            </p:cNvPicPr>
            <p:nvPr/>
          </p:nvPicPr>
          <p:blipFill>
            <a:blip r:embed="rId3">
              <a:extLst/>
            </a:blip>
            <a:stretch>
              <a:fillRect/>
            </a:stretch>
          </p:blipFill>
          <p:spPr>
            <a:xfrm rot="2697825">
              <a:off x="6564576" y="6033744"/>
              <a:ext cx="1056643" cy="2129088"/>
            </a:xfrm>
            <a:prstGeom prst="rect">
              <a:avLst/>
            </a:prstGeom>
            <a:ln w="12700" cap="flat">
              <a:noFill/>
              <a:miter lim="400000"/>
            </a:ln>
            <a:effectLst/>
          </p:spPr>
        </p:pic>
        <p:pic>
          <p:nvPicPr>
            <p:cNvPr id="599" name="image24.png" descr="image24.png"/>
            <p:cNvPicPr>
              <a:picLocks noChangeAspect="1"/>
            </p:cNvPicPr>
            <p:nvPr/>
          </p:nvPicPr>
          <p:blipFill>
            <a:blip r:embed="rId2">
              <a:extLst/>
            </a:blip>
            <a:stretch>
              <a:fillRect/>
            </a:stretch>
          </p:blipFill>
          <p:spPr>
            <a:xfrm rot="16335857">
              <a:off x="3681392" y="7137798"/>
              <a:ext cx="1056644" cy="2126831"/>
            </a:xfrm>
            <a:prstGeom prst="rect">
              <a:avLst/>
            </a:prstGeom>
            <a:ln w="12700" cap="flat">
              <a:noFill/>
              <a:miter lim="400000"/>
            </a:ln>
            <a:effectLst/>
          </p:spPr>
        </p:pic>
        <p:pic>
          <p:nvPicPr>
            <p:cNvPr id="600" name="image24.png" descr="image24.png"/>
            <p:cNvPicPr>
              <a:picLocks noChangeAspect="1"/>
            </p:cNvPicPr>
            <p:nvPr/>
          </p:nvPicPr>
          <p:blipFill>
            <a:blip r:embed="rId2">
              <a:extLst/>
            </a:blip>
            <a:stretch>
              <a:fillRect/>
            </a:stretch>
          </p:blipFill>
          <p:spPr>
            <a:xfrm rot="18900000">
              <a:off x="1026245" y="5932143"/>
              <a:ext cx="1056644" cy="2129089"/>
            </a:xfrm>
            <a:prstGeom prst="rect">
              <a:avLst/>
            </a:prstGeom>
            <a:ln w="12700" cap="flat">
              <a:noFill/>
              <a:miter lim="400000"/>
            </a:ln>
            <a:effectLst/>
          </p:spPr>
        </p:pic>
        <p:pic>
          <p:nvPicPr>
            <p:cNvPr id="601" name="image24.png" descr="image24.png"/>
            <p:cNvPicPr>
              <a:picLocks noChangeAspect="1"/>
            </p:cNvPicPr>
            <p:nvPr/>
          </p:nvPicPr>
          <p:blipFill>
            <a:blip r:embed="rId2">
              <a:extLst/>
            </a:blip>
            <a:stretch>
              <a:fillRect/>
            </a:stretch>
          </p:blipFill>
          <p:spPr>
            <a:xfrm rot="77439">
              <a:off x="23792" y="3204746"/>
              <a:ext cx="1056644" cy="2124574"/>
            </a:xfrm>
            <a:prstGeom prst="rect">
              <a:avLst/>
            </a:prstGeom>
            <a:ln w="12700" cap="flat">
              <a:noFill/>
              <a:miter lim="400000"/>
            </a:ln>
            <a:effectLst/>
          </p:spPr>
        </p:pic>
        <p:sp>
          <p:nvSpPr>
            <p:cNvPr id="602" name="Stakeholders"/>
            <p:cNvSpPr txBox="1"/>
            <p:nvPr/>
          </p:nvSpPr>
          <p:spPr>
            <a:xfrm>
              <a:off x="5376987" y="544519"/>
              <a:ext cx="1916857"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Stakeholders</a:t>
              </a:r>
            </a:p>
          </p:txBody>
        </p:sp>
        <p:sp>
          <p:nvSpPr>
            <p:cNvPr id="603" name="Values"/>
            <p:cNvSpPr txBox="1"/>
            <p:nvPr/>
          </p:nvSpPr>
          <p:spPr>
            <a:xfrm>
              <a:off x="7002588" y="2726945"/>
              <a:ext cx="1752040"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b="1" sz="3600">
                  <a:latin typeface="Trebuchet MS"/>
                  <a:ea typeface="Trebuchet MS"/>
                  <a:cs typeface="Trebuchet MS"/>
                  <a:sym typeface="Trebuchet MS"/>
                </a:defRPr>
              </a:lvl1pPr>
            </a:lstStyle>
            <a:p>
              <a:pPr/>
              <a:r>
                <a:t>Values</a:t>
              </a:r>
            </a:p>
          </p:txBody>
        </p:sp>
        <p:sp>
          <p:nvSpPr>
            <p:cNvPr id="604" name="Solutions"/>
            <p:cNvSpPr txBox="1"/>
            <p:nvPr/>
          </p:nvSpPr>
          <p:spPr>
            <a:xfrm>
              <a:off x="7366091" y="5626780"/>
              <a:ext cx="1354670"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Solutions</a:t>
              </a:r>
            </a:p>
          </p:txBody>
        </p:sp>
        <p:sp>
          <p:nvSpPr>
            <p:cNvPr id="605" name="Decompose"/>
            <p:cNvSpPr txBox="1"/>
            <p:nvPr/>
          </p:nvSpPr>
          <p:spPr>
            <a:xfrm>
              <a:off x="5024774" y="7707324"/>
              <a:ext cx="1752039"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Decompose</a:t>
              </a:r>
            </a:p>
          </p:txBody>
        </p:sp>
        <p:sp>
          <p:nvSpPr>
            <p:cNvPr id="606" name="Develop"/>
            <p:cNvSpPr txBox="1"/>
            <p:nvPr/>
          </p:nvSpPr>
          <p:spPr>
            <a:xfrm>
              <a:off x="2254480" y="7610238"/>
              <a:ext cx="1210172"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Develop</a:t>
              </a:r>
            </a:p>
          </p:txBody>
        </p:sp>
        <p:sp>
          <p:nvSpPr>
            <p:cNvPr id="607" name="Deliver"/>
            <p:cNvSpPr txBox="1"/>
            <p:nvPr/>
          </p:nvSpPr>
          <p:spPr>
            <a:xfrm>
              <a:off x="249572" y="5626780"/>
              <a:ext cx="1029550"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Deliver</a:t>
              </a:r>
            </a:p>
          </p:txBody>
        </p:sp>
        <p:sp>
          <p:nvSpPr>
            <p:cNvPr id="608" name="Measure"/>
            <p:cNvSpPr txBox="1"/>
            <p:nvPr/>
          </p:nvSpPr>
          <p:spPr>
            <a:xfrm>
              <a:off x="249572" y="2603613"/>
              <a:ext cx="1282421"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Measure</a:t>
              </a:r>
            </a:p>
          </p:txBody>
        </p:sp>
        <p:sp>
          <p:nvSpPr>
            <p:cNvPr id="609" name="Learn"/>
            <p:cNvSpPr txBox="1"/>
            <p:nvPr/>
          </p:nvSpPr>
          <p:spPr>
            <a:xfrm>
              <a:off x="2473484" y="554681"/>
              <a:ext cx="848927"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Learn</a:t>
              </a:r>
            </a:p>
          </p:txBody>
        </p:sp>
      </p:grpSp>
      <p:sp>
        <p:nvSpPr>
          <p:cNvPr id="611" name="Which numeric improvements do stakeholders need, critically?…"/>
          <p:cNvSpPr txBox="1"/>
          <p:nvPr/>
        </p:nvSpPr>
        <p:spPr>
          <a:xfrm>
            <a:off x="8485082" y="1022537"/>
            <a:ext cx="4522733" cy="3407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latin typeface="+mn-lt"/>
                <a:ea typeface="+mn-ea"/>
                <a:cs typeface="+mn-cs"/>
                <a:sym typeface="Helvetica Neue"/>
              </a:defRPr>
            </a:pPr>
            <a:r>
              <a:t>Which numeric improvements do stakeholders need, </a:t>
            </a:r>
            <a:r>
              <a:rPr i="1"/>
              <a:t>critically</a:t>
            </a:r>
            <a:r>
              <a:t>?</a:t>
            </a:r>
          </a:p>
          <a:p>
            <a:pPr>
              <a:defRPr b="1">
                <a:latin typeface="+mn-lt"/>
                <a:ea typeface="+mn-ea"/>
                <a:cs typeface="+mn-cs"/>
                <a:sym typeface="Helvetica Neue"/>
              </a:defRPr>
            </a:pPr>
          </a:p>
          <a:p>
            <a:pPr>
              <a:defRPr b="1">
                <a:latin typeface="+mn-lt"/>
                <a:ea typeface="+mn-ea"/>
                <a:cs typeface="+mn-cs"/>
                <a:sym typeface="Helvetica Neue"/>
              </a:defRPr>
            </a:pPr>
            <a:r>
              <a:t>We can,</a:t>
            </a:r>
          </a:p>
          <a:p>
            <a:pPr>
              <a:defRPr b="1">
                <a:latin typeface="+mn-lt"/>
                <a:ea typeface="+mn-ea"/>
                <a:cs typeface="+mn-cs"/>
                <a:sym typeface="Helvetica Neue"/>
              </a:defRPr>
            </a:pPr>
            <a:r>
              <a:t>and must always,</a:t>
            </a:r>
          </a:p>
          <a:p>
            <a:pPr>
              <a:defRPr b="1">
                <a:latin typeface="+mn-lt"/>
                <a:ea typeface="+mn-ea"/>
                <a:cs typeface="+mn-cs"/>
                <a:sym typeface="Helvetica Neue"/>
              </a:defRPr>
            </a:pPr>
            <a:r>
              <a:t> express </a:t>
            </a:r>
            <a:r>
              <a:rPr i="1"/>
              <a:t>their</a:t>
            </a:r>
            <a:r>
              <a:t> values </a:t>
            </a:r>
          </a:p>
          <a:p>
            <a:pPr>
              <a:defRPr b="1">
                <a:latin typeface="+mn-lt"/>
                <a:ea typeface="+mn-ea"/>
                <a:cs typeface="+mn-cs"/>
                <a:sym typeface="Helvetica Neue"/>
              </a:defRPr>
            </a:pPr>
            <a:r>
              <a:t>with </a:t>
            </a:r>
          </a:p>
          <a:p>
            <a:pPr>
              <a:defRPr b="1" i="1">
                <a:latin typeface="+mn-lt"/>
                <a:ea typeface="+mn-ea"/>
                <a:cs typeface="+mn-cs"/>
                <a:sym typeface="Helvetica Neue"/>
              </a:defRPr>
            </a:pPr>
            <a:r>
              <a:t>well-defined</a:t>
            </a:r>
            <a:r>
              <a:rPr i="0"/>
              <a:t> numbers</a:t>
            </a:r>
          </a:p>
        </p:txBody>
      </p:sp>
      <p:sp>
        <p:nvSpPr>
          <p:cNvPr id="612" name="Define both failure…"/>
          <p:cNvSpPr txBox="1"/>
          <p:nvPr/>
        </p:nvSpPr>
        <p:spPr>
          <a:xfrm>
            <a:off x="9026575" y="5321853"/>
            <a:ext cx="3439745" cy="415602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600">
                <a:solidFill>
                  <a:srgbClr val="FFFFFF"/>
                </a:solidFill>
                <a:latin typeface="+mn-lt"/>
                <a:ea typeface="+mn-ea"/>
                <a:cs typeface="+mn-cs"/>
                <a:sym typeface="Helvetica Neue"/>
              </a:defRPr>
            </a:pPr>
            <a:r>
              <a:t>Define both failure</a:t>
            </a:r>
          </a:p>
          <a:p>
            <a:pPr>
              <a:defRPr b="1" sz="2600">
                <a:solidFill>
                  <a:srgbClr val="FFFFFF"/>
                </a:solidFill>
                <a:latin typeface="+mn-lt"/>
                <a:ea typeface="+mn-ea"/>
                <a:cs typeface="+mn-cs"/>
                <a:sym typeface="Helvetica Neue"/>
              </a:defRPr>
            </a:pPr>
            <a:r>
              <a:t>and</a:t>
            </a:r>
          </a:p>
          <a:p>
            <a:pPr>
              <a:defRPr b="1" sz="2600">
                <a:solidFill>
                  <a:srgbClr val="FFFFFF"/>
                </a:solidFill>
                <a:latin typeface="+mn-lt"/>
                <a:ea typeface="+mn-ea"/>
                <a:cs typeface="+mn-cs"/>
                <a:sym typeface="Helvetica Neue"/>
              </a:defRPr>
            </a:pPr>
            <a:r>
              <a:t>success numerically</a:t>
            </a:r>
          </a:p>
          <a:p>
            <a:pPr>
              <a:defRPr b="1" sz="2600">
                <a:solidFill>
                  <a:srgbClr val="FFFFFF"/>
                </a:solidFill>
                <a:latin typeface="+mn-lt"/>
                <a:ea typeface="+mn-ea"/>
                <a:cs typeface="+mn-cs"/>
                <a:sym typeface="Helvetica Neue"/>
              </a:defRPr>
            </a:pPr>
          </a:p>
          <a:p>
            <a:pPr>
              <a:defRPr b="1" sz="2600">
                <a:solidFill>
                  <a:srgbClr val="FFFFFF"/>
                </a:solidFill>
                <a:latin typeface="+mn-lt"/>
                <a:ea typeface="+mn-ea"/>
                <a:cs typeface="+mn-cs"/>
                <a:sym typeface="Helvetica Neue"/>
              </a:defRPr>
            </a:pPr>
            <a:r>
              <a:t>and</a:t>
            </a:r>
          </a:p>
          <a:p>
            <a:pPr>
              <a:defRPr b="1" sz="2600">
                <a:solidFill>
                  <a:srgbClr val="FFFFFF"/>
                </a:solidFill>
                <a:latin typeface="+mn-lt"/>
                <a:ea typeface="+mn-ea"/>
                <a:cs typeface="+mn-cs"/>
                <a:sym typeface="Helvetica Neue"/>
              </a:defRPr>
            </a:pPr>
          </a:p>
          <a:p>
            <a:pPr>
              <a:defRPr b="1" sz="2600">
                <a:solidFill>
                  <a:srgbClr val="FFFFFF"/>
                </a:solidFill>
                <a:latin typeface="+mn-lt"/>
                <a:ea typeface="+mn-ea"/>
                <a:cs typeface="+mn-cs"/>
                <a:sym typeface="Helvetica Neue"/>
              </a:defRPr>
            </a:pPr>
            <a:r>
              <a:t>keep learning what</a:t>
            </a:r>
          </a:p>
          <a:p>
            <a:pPr>
              <a:defRPr b="1" sz="2600">
                <a:solidFill>
                  <a:srgbClr val="FFFFFF"/>
                </a:solidFill>
                <a:latin typeface="+mn-lt"/>
                <a:ea typeface="+mn-ea"/>
                <a:cs typeface="+mn-cs"/>
                <a:sym typeface="Helvetica Neue"/>
              </a:defRPr>
            </a:pPr>
            <a:r>
              <a:t>those</a:t>
            </a:r>
          </a:p>
          <a:p>
            <a:pPr>
              <a:defRPr b="1" sz="2600">
                <a:solidFill>
                  <a:srgbClr val="FFFFFF"/>
                </a:solidFill>
                <a:latin typeface="+mn-lt"/>
                <a:ea typeface="+mn-ea"/>
                <a:cs typeface="+mn-cs"/>
                <a:sym typeface="Helvetica Neue"/>
              </a:defRPr>
            </a:pPr>
            <a:r>
              <a:t> critical numbers are</a:t>
            </a:r>
          </a:p>
          <a:p>
            <a:pPr>
              <a:defRPr b="1" sz="2600">
                <a:solidFill>
                  <a:srgbClr val="FFFFFF"/>
                </a:solidFill>
                <a:latin typeface="+mn-lt"/>
                <a:ea typeface="+mn-ea"/>
                <a:cs typeface="+mn-cs"/>
                <a:sym typeface="Helvetica Neue"/>
              </a:defRPr>
            </a:pPr>
            <a:r>
              <a:t>continuously</a:t>
            </a:r>
          </a:p>
        </p:txBody>
      </p:sp>
      <p:pic>
        <p:nvPicPr>
          <p:cNvPr id="613" name="image20.png" descr="image20.png"/>
          <p:cNvPicPr>
            <a:picLocks noChangeAspect="1"/>
          </p:cNvPicPr>
          <p:nvPr/>
        </p:nvPicPr>
        <p:blipFill>
          <a:blip r:embed="rId4">
            <a:extLst/>
          </a:blip>
          <a:srcRect l="3232" t="10195" r="71303" b="0"/>
          <a:stretch>
            <a:fillRect/>
          </a:stretch>
        </p:blipFill>
        <p:spPr>
          <a:xfrm>
            <a:off x="2993059" y="1772439"/>
            <a:ext cx="2669460" cy="5884022"/>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5" name="image20.png" descr="image20.png"/>
          <p:cNvPicPr>
            <a:picLocks noChangeAspect="1"/>
          </p:cNvPicPr>
          <p:nvPr/>
        </p:nvPicPr>
        <p:blipFill>
          <a:blip r:embed="rId2">
            <a:extLst/>
          </a:blip>
          <a:srcRect l="3232" t="10194" r="3229" b="0"/>
          <a:stretch>
            <a:fillRect/>
          </a:stretch>
        </p:blipFill>
        <p:spPr>
          <a:xfrm>
            <a:off x="1512320" y="3164589"/>
            <a:ext cx="5706400" cy="3424269"/>
          </a:xfrm>
          <a:prstGeom prst="rect">
            <a:avLst/>
          </a:prstGeom>
          <a:ln w="12700">
            <a:miter lim="400000"/>
          </a:ln>
        </p:spPr>
      </p:pic>
      <p:sp>
        <p:nvSpPr>
          <p:cNvPr id="616" name="Slide Number"/>
          <p:cNvSpPr txBox="1"/>
          <p:nvPr>
            <p:ph type="sldNum" sz="quarter" idx="2"/>
          </p:nvPr>
        </p:nvSpPr>
        <p:spPr>
          <a:xfrm>
            <a:off x="12648931" y="9213455"/>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33" name="Group"/>
          <p:cNvGrpSpPr/>
          <p:nvPr/>
        </p:nvGrpSpPr>
        <p:grpSpPr>
          <a:xfrm>
            <a:off x="50713" y="491232"/>
            <a:ext cx="9086518" cy="8771136"/>
            <a:chOff x="0" y="0"/>
            <a:chExt cx="9086516" cy="8771135"/>
          </a:xfrm>
        </p:grpSpPr>
        <p:pic>
          <p:nvPicPr>
            <p:cNvPr id="617" name="image24.png" descr="image24.png"/>
            <p:cNvPicPr>
              <a:picLocks noChangeAspect="1"/>
            </p:cNvPicPr>
            <p:nvPr/>
          </p:nvPicPr>
          <p:blipFill>
            <a:blip r:embed="rId3">
              <a:extLst/>
            </a:blip>
            <a:stretch>
              <a:fillRect/>
            </a:stretch>
          </p:blipFill>
          <p:spPr>
            <a:xfrm rot="2760000">
              <a:off x="1193321" y="547340"/>
              <a:ext cx="1056644" cy="2126830"/>
            </a:xfrm>
            <a:prstGeom prst="rect">
              <a:avLst/>
            </a:prstGeom>
            <a:ln w="12700" cap="flat">
              <a:noFill/>
              <a:miter lim="400000"/>
            </a:ln>
            <a:effectLst/>
          </p:spPr>
        </p:pic>
        <p:pic>
          <p:nvPicPr>
            <p:cNvPr id="618" name="image24.png" descr="image24.png"/>
            <p:cNvPicPr>
              <a:picLocks noChangeAspect="1"/>
            </p:cNvPicPr>
            <p:nvPr/>
          </p:nvPicPr>
          <p:blipFill>
            <a:blip r:embed="rId3">
              <a:extLst/>
            </a:blip>
            <a:stretch>
              <a:fillRect/>
            </a:stretch>
          </p:blipFill>
          <p:spPr>
            <a:xfrm rot="5389581">
              <a:off x="3847339" y="-530749"/>
              <a:ext cx="1056643" cy="2124573"/>
            </a:xfrm>
            <a:prstGeom prst="rect">
              <a:avLst/>
            </a:prstGeom>
            <a:ln w="12700" cap="flat">
              <a:noFill/>
              <a:miter lim="400000"/>
            </a:ln>
            <a:effectLst/>
          </p:spPr>
        </p:pic>
        <p:pic>
          <p:nvPicPr>
            <p:cNvPr id="619" name="image24.png" descr="image24.png"/>
            <p:cNvPicPr>
              <a:picLocks noChangeAspect="1"/>
            </p:cNvPicPr>
            <p:nvPr/>
          </p:nvPicPr>
          <p:blipFill>
            <a:blip r:embed="rId3">
              <a:extLst/>
            </a:blip>
            <a:stretch>
              <a:fillRect/>
            </a:stretch>
          </p:blipFill>
          <p:spPr>
            <a:xfrm rot="8328146">
              <a:off x="6767776" y="802470"/>
              <a:ext cx="1056643" cy="2126830"/>
            </a:xfrm>
            <a:prstGeom prst="rect">
              <a:avLst/>
            </a:prstGeom>
            <a:ln w="12700" cap="flat">
              <a:noFill/>
              <a:miter lim="400000"/>
            </a:ln>
            <a:effectLst/>
          </p:spPr>
        </p:pic>
        <p:pic>
          <p:nvPicPr>
            <p:cNvPr id="620" name="image25.png" descr="image25.png"/>
            <p:cNvPicPr>
              <a:picLocks noChangeAspect="1"/>
            </p:cNvPicPr>
            <p:nvPr/>
          </p:nvPicPr>
          <p:blipFill>
            <a:blip r:embed="rId4">
              <a:extLst/>
            </a:blip>
            <a:stretch>
              <a:fillRect/>
            </a:stretch>
          </p:blipFill>
          <p:spPr>
            <a:xfrm rot="21540002">
              <a:off x="7682176" y="3306347"/>
              <a:ext cx="1056643" cy="2124573"/>
            </a:xfrm>
            <a:prstGeom prst="rect">
              <a:avLst/>
            </a:prstGeom>
            <a:ln w="12700" cap="flat">
              <a:noFill/>
              <a:miter lim="400000"/>
            </a:ln>
            <a:effectLst/>
          </p:spPr>
        </p:pic>
        <p:pic>
          <p:nvPicPr>
            <p:cNvPr id="621" name="image25.png" descr="image25.png"/>
            <p:cNvPicPr>
              <a:picLocks noChangeAspect="1"/>
            </p:cNvPicPr>
            <p:nvPr/>
          </p:nvPicPr>
          <p:blipFill>
            <a:blip r:embed="rId4">
              <a:extLst/>
            </a:blip>
            <a:stretch>
              <a:fillRect/>
            </a:stretch>
          </p:blipFill>
          <p:spPr>
            <a:xfrm rot="2697825">
              <a:off x="6564576" y="6033744"/>
              <a:ext cx="1056643" cy="2129088"/>
            </a:xfrm>
            <a:prstGeom prst="rect">
              <a:avLst/>
            </a:prstGeom>
            <a:ln w="12700" cap="flat">
              <a:noFill/>
              <a:miter lim="400000"/>
            </a:ln>
            <a:effectLst/>
          </p:spPr>
        </p:pic>
        <p:pic>
          <p:nvPicPr>
            <p:cNvPr id="622" name="image24.png" descr="image24.png"/>
            <p:cNvPicPr>
              <a:picLocks noChangeAspect="1"/>
            </p:cNvPicPr>
            <p:nvPr/>
          </p:nvPicPr>
          <p:blipFill>
            <a:blip r:embed="rId3">
              <a:extLst/>
            </a:blip>
            <a:stretch>
              <a:fillRect/>
            </a:stretch>
          </p:blipFill>
          <p:spPr>
            <a:xfrm rot="16335857">
              <a:off x="3681392" y="7137796"/>
              <a:ext cx="1056643" cy="2126831"/>
            </a:xfrm>
            <a:prstGeom prst="rect">
              <a:avLst/>
            </a:prstGeom>
            <a:ln w="12700" cap="flat">
              <a:noFill/>
              <a:miter lim="400000"/>
            </a:ln>
            <a:effectLst/>
          </p:spPr>
        </p:pic>
        <p:pic>
          <p:nvPicPr>
            <p:cNvPr id="623" name="image24.png" descr="image24.png"/>
            <p:cNvPicPr>
              <a:picLocks noChangeAspect="1"/>
            </p:cNvPicPr>
            <p:nvPr/>
          </p:nvPicPr>
          <p:blipFill>
            <a:blip r:embed="rId3">
              <a:extLst/>
            </a:blip>
            <a:stretch>
              <a:fillRect/>
            </a:stretch>
          </p:blipFill>
          <p:spPr>
            <a:xfrm rot="18900000">
              <a:off x="1026246" y="5932143"/>
              <a:ext cx="1056643" cy="2129089"/>
            </a:xfrm>
            <a:prstGeom prst="rect">
              <a:avLst/>
            </a:prstGeom>
            <a:ln w="12700" cap="flat">
              <a:noFill/>
              <a:miter lim="400000"/>
            </a:ln>
            <a:effectLst/>
          </p:spPr>
        </p:pic>
        <p:pic>
          <p:nvPicPr>
            <p:cNvPr id="624" name="image24.png" descr="image24.png"/>
            <p:cNvPicPr>
              <a:picLocks noChangeAspect="1"/>
            </p:cNvPicPr>
            <p:nvPr/>
          </p:nvPicPr>
          <p:blipFill>
            <a:blip r:embed="rId3">
              <a:extLst/>
            </a:blip>
            <a:stretch>
              <a:fillRect/>
            </a:stretch>
          </p:blipFill>
          <p:spPr>
            <a:xfrm rot="77439">
              <a:off x="23792" y="3204746"/>
              <a:ext cx="1056644" cy="2124574"/>
            </a:xfrm>
            <a:prstGeom prst="rect">
              <a:avLst/>
            </a:prstGeom>
            <a:ln w="12700" cap="flat">
              <a:noFill/>
              <a:miter lim="400000"/>
            </a:ln>
            <a:effectLst/>
          </p:spPr>
        </p:pic>
        <p:sp>
          <p:nvSpPr>
            <p:cNvPr id="625" name="Stakeholders"/>
            <p:cNvSpPr txBox="1"/>
            <p:nvPr/>
          </p:nvSpPr>
          <p:spPr>
            <a:xfrm>
              <a:off x="5376983" y="544518"/>
              <a:ext cx="1916858"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Stakeholders</a:t>
              </a:r>
            </a:p>
          </p:txBody>
        </p:sp>
        <p:sp>
          <p:nvSpPr>
            <p:cNvPr id="626" name="Values"/>
            <p:cNvSpPr txBox="1"/>
            <p:nvPr/>
          </p:nvSpPr>
          <p:spPr>
            <a:xfrm>
              <a:off x="7334478" y="2815845"/>
              <a:ext cx="1752039"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Values</a:t>
              </a:r>
            </a:p>
          </p:txBody>
        </p:sp>
        <p:sp>
          <p:nvSpPr>
            <p:cNvPr id="627" name="Solutions"/>
            <p:cNvSpPr txBox="1"/>
            <p:nvPr/>
          </p:nvSpPr>
          <p:spPr>
            <a:xfrm>
              <a:off x="6824239" y="5565821"/>
              <a:ext cx="210873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b="1" sz="3700">
                  <a:latin typeface="Trebuchet MS"/>
                  <a:ea typeface="Trebuchet MS"/>
                  <a:cs typeface="Trebuchet MS"/>
                  <a:sym typeface="Trebuchet MS"/>
                </a:defRPr>
              </a:lvl1pPr>
            </a:lstStyle>
            <a:p>
              <a:pPr/>
              <a:r>
                <a:t>Solutions</a:t>
              </a:r>
            </a:p>
          </p:txBody>
        </p:sp>
        <p:sp>
          <p:nvSpPr>
            <p:cNvPr id="628" name="Decompose"/>
            <p:cNvSpPr txBox="1"/>
            <p:nvPr/>
          </p:nvSpPr>
          <p:spPr>
            <a:xfrm>
              <a:off x="5024770" y="7707322"/>
              <a:ext cx="1752039"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Decompose</a:t>
              </a:r>
            </a:p>
          </p:txBody>
        </p:sp>
        <p:sp>
          <p:nvSpPr>
            <p:cNvPr id="629" name="Develop"/>
            <p:cNvSpPr txBox="1"/>
            <p:nvPr/>
          </p:nvSpPr>
          <p:spPr>
            <a:xfrm>
              <a:off x="2254477" y="7610238"/>
              <a:ext cx="1210172"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Develop</a:t>
              </a:r>
            </a:p>
          </p:txBody>
        </p:sp>
        <p:sp>
          <p:nvSpPr>
            <p:cNvPr id="630" name="Deliver"/>
            <p:cNvSpPr txBox="1"/>
            <p:nvPr/>
          </p:nvSpPr>
          <p:spPr>
            <a:xfrm>
              <a:off x="249570" y="5626780"/>
              <a:ext cx="1029550"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Deliver</a:t>
              </a:r>
            </a:p>
          </p:txBody>
        </p:sp>
        <p:sp>
          <p:nvSpPr>
            <p:cNvPr id="631" name="Measure"/>
            <p:cNvSpPr txBox="1"/>
            <p:nvPr/>
          </p:nvSpPr>
          <p:spPr>
            <a:xfrm>
              <a:off x="249570" y="2603613"/>
              <a:ext cx="1282421"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Measure</a:t>
              </a:r>
            </a:p>
          </p:txBody>
        </p:sp>
        <p:sp>
          <p:nvSpPr>
            <p:cNvPr id="632" name="Learn"/>
            <p:cNvSpPr txBox="1"/>
            <p:nvPr/>
          </p:nvSpPr>
          <p:spPr>
            <a:xfrm>
              <a:off x="2473481" y="554680"/>
              <a:ext cx="848927"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Learn</a:t>
              </a:r>
            </a:p>
          </p:txBody>
        </p:sp>
      </p:grpSp>
      <p:sp>
        <p:nvSpPr>
          <p:cNvPr id="634" name="Solutions…"/>
          <p:cNvSpPr txBox="1"/>
          <p:nvPr/>
        </p:nvSpPr>
        <p:spPr>
          <a:xfrm>
            <a:off x="8687951" y="769559"/>
            <a:ext cx="4522734" cy="56175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latin typeface="+mn-lt"/>
                <a:ea typeface="+mn-ea"/>
                <a:cs typeface="+mn-cs"/>
                <a:sym typeface="Helvetica Neue"/>
              </a:defRPr>
            </a:pPr>
            <a:r>
              <a:t>Solutions</a:t>
            </a:r>
          </a:p>
          <a:p>
            <a:pPr>
              <a:defRPr b="1">
                <a:latin typeface="+mn-lt"/>
                <a:ea typeface="+mn-ea"/>
                <a:cs typeface="+mn-cs"/>
                <a:sym typeface="Helvetica Neue"/>
              </a:defRPr>
            </a:pPr>
            <a:r>
              <a:t>(designs, architectures, strategies)</a:t>
            </a:r>
          </a:p>
          <a:p>
            <a:pPr>
              <a:defRPr b="1">
                <a:latin typeface="+mn-lt"/>
                <a:ea typeface="+mn-ea"/>
                <a:cs typeface="+mn-cs"/>
                <a:sym typeface="Helvetica Neue"/>
              </a:defRPr>
            </a:pPr>
          </a:p>
          <a:p>
            <a:pPr>
              <a:defRPr b="1">
                <a:latin typeface="+mn-lt"/>
                <a:ea typeface="+mn-ea"/>
                <a:cs typeface="+mn-cs"/>
                <a:sym typeface="Helvetica Neue"/>
              </a:defRPr>
            </a:pPr>
            <a:r>
              <a:t>must be identified</a:t>
            </a:r>
          </a:p>
          <a:p>
            <a:pPr>
              <a:defRPr b="1">
                <a:latin typeface="+mn-lt"/>
                <a:ea typeface="+mn-ea"/>
                <a:cs typeface="+mn-cs"/>
                <a:sym typeface="Helvetica Neue"/>
              </a:defRPr>
            </a:pPr>
          </a:p>
          <a:p>
            <a:pPr>
              <a:defRPr b="1">
                <a:latin typeface="+mn-lt"/>
                <a:ea typeface="+mn-ea"/>
                <a:cs typeface="+mn-cs"/>
                <a:sym typeface="Helvetica Neue"/>
              </a:defRPr>
            </a:pPr>
            <a:r>
              <a:t>and their total impacts on critical objectives </a:t>
            </a:r>
          </a:p>
          <a:p>
            <a:pPr>
              <a:defRPr b="1">
                <a:latin typeface="+mn-lt"/>
                <a:ea typeface="+mn-ea"/>
                <a:cs typeface="+mn-cs"/>
                <a:sym typeface="Helvetica Neue"/>
              </a:defRPr>
            </a:pPr>
            <a:r>
              <a:t>and </a:t>
            </a:r>
          </a:p>
          <a:p>
            <a:pPr>
              <a:defRPr b="1">
                <a:latin typeface="+mn-lt"/>
                <a:ea typeface="+mn-ea"/>
                <a:cs typeface="+mn-cs"/>
                <a:sym typeface="Helvetica Neue"/>
              </a:defRPr>
            </a:pPr>
            <a:r>
              <a:t>constraints </a:t>
            </a:r>
          </a:p>
          <a:p>
            <a:pPr>
              <a:defRPr b="1">
                <a:latin typeface="+mn-lt"/>
                <a:ea typeface="+mn-ea"/>
                <a:cs typeface="+mn-cs"/>
                <a:sym typeface="Helvetica Neue"/>
              </a:defRPr>
            </a:pPr>
          </a:p>
          <a:p>
            <a:pPr>
              <a:defRPr b="1">
                <a:latin typeface="+mn-lt"/>
                <a:ea typeface="+mn-ea"/>
                <a:cs typeface="+mn-cs"/>
                <a:sym typeface="Helvetica Neue"/>
              </a:defRPr>
            </a:pPr>
            <a:r>
              <a:t>must be estimated</a:t>
            </a:r>
          </a:p>
          <a:p>
            <a:pPr>
              <a:defRPr b="1">
                <a:latin typeface="+mn-lt"/>
                <a:ea typeface="+mn-ea"/>
                <a:cs typeface="+mn-cs"/>
                <a:sym typeface="Helvetica Neue"/>
              </a:defRPr>
            </a:pPr>
            <a:r>
              <a:t>reasonably </a:t>
            </a:r>
          </a:p>
          <a:p>
            <a:pPr>
              <a:defRPr b="1">
                <a:latin typeface="+mn-lt"/>
                <a:ea typeface="+mn-ea"/>
                <a:cs typeface="+mn-cs"/>
                <a:sym typeface="Helvetica Neue"/>
              </a:defRPr>
            </a:pPr>
          </a:p>
          <a:p>
            <a:pPr>
              <a:defRPr>
                <a:latin typeface="+mn-lt"/>
                <a:ea typeface="+mn-ea"/>
                <a:cs typeface="+mn-cs"/>
                <a:sym typeface="Helvetica Neue"/>
              </a:defRPr>
            </a:pPr>
            <a:r>
              <a:t>(order of magnitude)</a:t>
            </a:r>
          </a:p>
        </p:txBody>
      </p:sp>
      <p:sp>
        <p:nvSpPr>
          <p:cNvPr id="635" name="Impact Estimation Tables…"/>
          <p:cNvSpPr txBox="1"/>
          <p:nvPr/>
        </p:nvSpPr>
        <p:spPr>
          <a:xfrm>
            <a:off x="8062386" y="7258845"/>
            <a:ext cx="4827576" cy="2124023"/>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600">
                <a:solidFill>
                  <a:srgbClr val="FFFFFF"/>
                </a:solidFill>
                <a:latin typeface="+mn-lt"/>
                <a:ea typeface="+mn-ea"/>
                <a:cs typeface="+mn-cs"/>
                <a:sym typeface="Helvetica Neue"/>
              </a:defRPr>
            </a:pPr>
            <a:r>
              <a:t>Impact Estimation Tables</a:t>
            </a:r>
          </a:p>
          <a:p>
            <a:pPr>
              <a:defRPr b="1" sz="2600">
                <a:solidFill>
                  <a:srgbClr val="FFFFFF"/>
                </a:solidFill>
                <a:latin typeface="+mn-lt"/>
                <a:ea typeface="+mn-ea"/>
                <a:cs typeface="+mn-cs"/>
                <a:sym typeface="Helvetica Neue"/>
              </a:defRPr>
            </a:pPr>
            <a:r>
              <a:t>(Planguage)</a:t>
            </a:r>
          </a:p>
          <a:p>
            <a:pPr>
              <a:defRPr b="1" sz="2600">
                <a:solidFill>
                  <a:srgbClr val="FFFFFF"/>
                </a:solidFill>
                <a:latin typeface="+mn-lt"/>
                <a:ea typeface="+mn-ea"/>
                <a:cs typeface="+mn-cs"/>
                <a:sym typeface="Helvetica Neue"/>
              </a:defRPr>
            </a:pPr>
            <a:r>
              <a:t>are a tool for doing estimates</a:t>
            </a:r>
          </a:p>
          <a:p>
            <a:pPr>
              <a:defRPr b="1" sz="2600">
                <a:solidFill>
                  <a:srgbClr val="FFFFFF"/>
                </a:solidFill>
                <a:latin typeface="+mn-lt"/>
                <a:ea typeface="+mn-ea"/>
                <a:cs typeface="+mn-cs"/>
                <a:sym typeface="Helvetica Neue"/>
              </a:defRPr>
            </a:pPr>
            <a:r>
              <a:t> of potential solutions</a:t>
            </a:r>
          </a:p>
          <a:p>
            <a:pPr>
              <a:defRPr b="1" sz="2600">
                <a:solidFill>
                  <a:srgbClr val="FFFFFF"/>
                </a:solidFill>
                <a:latin typeface="+mn-lt"/>
                <a:ea typeface="+mn-ea"/>
                <a:cs typeface="+mn-cs"/>
                <a:sym typeface="Helvetica Neue"/>
              </a:defRPr>
            </a:pPr>
            <a:r>
              <a:t>and how good they might be</a:t>
            </a:r>
          </a:p>
        </p:txBody>
      </p:sp>
      <p:pic>
        <p:nvPicPr>
          <p:cNvPr id="636" name="image26.png" descr="image26.png"/>
          <p:cNvPicPr>
            <a:picLocks noChangeAspect="1"/>
          </p:cNvPicPr>
          <p:nvPr/>
        </p:nvPicPr>
        <p:blipFill>
          <a:blip r:embed="rId5">
            <a:extLst/>
          </a:blip>
          <a:stretch>
            <a:fillRect/>
          </a:stretch>
        </p:blipFill>
        <p:spPr>
          <a:xfrm rot="10270413">
            <a:off x="6070215" y="2549649"/>
            <a:ext cx="5554915" cy="405593"/>
          </a:xfrm>
          <a:prstGeom prst="rect">
            <a:avLst/>
          </a:prstGeom>
          <a:ln w="12700">
            <a:miter lim="400000"/>
          </a:ln>
        </p:spPr>
      </p:pic>
      <p:pic>
        <p:nvPicPr>
          <p:cNvPr id="637" name="image27.png" descr="image27.png"/>
          <p:cNvPicPr>
            <a:picLocks noChangeAspect="1"/>
          </p:cNvPicPr>
          <p:nvPr/>
        </p:nvPicPr>
        <p:blipFill>
          <a:blip r:embed="rId6">
            <a:extLst/>
          </a:blip>
          <a:stretch>
            <a:fillRect/>
          </a:stretch>
        </p:blipFill>
        <p:spPr>
          <a:xfrm rot="10701868">
            <a:off x="4683830" y="4588821"/>
            <a:ext cx="4885681" cy="457906"/>
          </a:xfrm>
          <a:prstGeom prst="rect">
            <a:avLst/>
          </a:prstGeom>
          <a:ln w="12700">
            <a:miter lim="400000"/>
          </a:ln>
        </p:spPr>
      </p:pic>
      <p:pic>
        <p:nvPicPr>
          <p:cNvPr id="638" name="image28.png" descr="image28.png"/>
          <p:cNvPicPr>
            <a:picLocks noChangeAspect="1"/>
          </p:cNvPicPr>
          <p:nvPr/>
        </p:nvPicPr>
        <p:blipFill>
          <a:blip r:embed="rId7">
            <a:extLst/>
          </a:blip>
          <a:stretch>
            <a:fillRect/>
          </a:stretch>
        </p:blipFill>
        <p:spPr>
          <a:xfrm rot="11693164">
            <a:off x="7060682" y="4316603"/>
            <a:ext cx="2677996" cy="457907"/>
          </a:xfrm>
          <a:prstGeom prst="rect">
            <a:avLst/>
          </a:prstGeom>
          <a:ln w="12700">
            <a:miter lim="400000"/>
          </a:ln>
        </p:spPr>
      </p:pic>
      <p:pic>
        <p:nvPicPr>
          <p:cNvPr id="639" name="image29.png" descr="image29.png"/>
          <p:cNvPicPr>
            <a:picLocks noChangeAspect="1"/>
          </p:cNvPicPr>
          <p:nvPr/>
        </p:nvPicPr>
        <p:blipFill>
          <a:blip r:embed="rId8">
            <a:extLst/>
          </a:blip>
          <a:stretch>
            <a:fillRect/>
          </a:stretch>
        </p:blipFill>
        <p:spPr>
          <a:xfrm rot="10091235">
            <a:off x="3381193" y="5299171"/>
            <a:ext cx="6185003" cy="457907"/>
          </a:xfrm>
          <a:prstGeom prst="rect">
            <a:avLst/>
          </a:prstGeom>
          <a:ln w="12700">
            <a:miter lim="400000"/>
          </a:ln>
        </p:spPr>
      </p:pic>
      <p:pic>
        <p:nvPicPr>
          <p:cNvPr id="640" name="image30.png" descr="image30.png"/>
          <p:cNvPicPr>
            <a:picLocks noChangeAspect="1"/>
          </p:cNvPicPr>
          <p:nvPr/>
        </p:nvPicPr>
        <p:blipFill>
          <a:blip r:embed="rId9">
            <a:extLst/>
          </a:blip>
          <a:stretch>
            <a:fillRect/>
          </a:stretch>
        </p:blipFill>
        <p:spPr>
          <a:xfrm rot="11718165">
            <a:off x="5536588" y="6717458"/>
            <a:ext cx="2861261" cy="457906"/>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2" name="Slide Number"/>
          <p:cNvSpPr txBox="1"/>
          <p:nvPr>
            <p:ph type="sldNum" sz="quarter" idx="2"/>
          </p:nvPr>
        </p:nvSpPr>
        <p:spPr>
          <a:xfrm>
            <a:off x="12648931" y="9213455"/>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3" name="image31.png" descr="image31.png"/>
          <p:cNvPicPr>
            <a:picLocks noChangeAspect="1"/>
          </p:cNvPicPr>
          <p:nvPr/>
        </p:nvPicPr>
        <p:blipFill>
          <a:blip r:embed="rId3">
            <a:extLst/>
          </a:blip>
          <a:stretch>
            <a:fillRect/>
          </a:stretch>
        </p:blipFill>
        <p:spPr>
          <a:xfrm>
            <a:off x="313556" y="356619"/>
            <a:ext cx="7213604" cy="7188204"/>
          </a:xfrm>
          <a:prstGeom prst="rect">
            <a:avLst/>
          </a:prstGeom>
          <a:ln w="12700">
            <a:miter lim="400000"/>
          </a:ln>
        </p:spPr>
      </p:pic>
      <p:grpSp>
        <p:nvGrpSpPr>
          <p:cNvPr id="660" name="Group"/>
          <p:cNvGrpSpPr/>
          <p:nvPr/>
        </p:nvGrpSpPr>
        <p:grpSpPr>
          <a:xfrm>
            <a:off x="-17023" y="-84502"/>
            <a:ext cx="8757281" cy="8771138"/>
            <a:chOff x="-1" y="-1"/>
            <a:chExt cx="8757279" cy="8771137"/>
          </a:xfrm>
        </p:grpSpPr>
        <p:pic>
          <p:nvPicPr>
            <p:cNvPr id="644" name="image24.png" descr="image24.png"/>
            <p:cNvPicPr>
              <a:picLocks noChangeAspect="1"/>
            </p:cNvPicPr>
            <p:nvPr/>
          </p:nvPicPr>
          <p:blipFill>
            <a:blip r:embed="rId4">
              <a:extLst/>
            </a:blip>
            <a:stretch>
              <a:fillRect/>
            </a:stretch>
          </p:blipFill>
          <p:spPr>
            <a:xfrm rot="2760000">
              <a:off x="1193321" y="547339"/>
              <a:ext cx="1056644" cy="2126831"/>
            </a:xfrm>
            <a:prstGeom prst="rect">
              <a:avLst/>
            </a:prstGeom>
            <a:ln w="12700" cap="flat">
              <a:noFill/>
              <a:miter lim="400000"/>
            </a:ln>
            <a:effectLst/>
          </p:spPr>
        </p:pic>
        <p:pic>
          <p:nvPicPr>
            <p:cNvPr id="645" name="image24.png" descr="image24.png"/>
            <p:cNvPicPr>
              <a:picLocks noChangeAspect="1"/>
            </p:cNvPicPr>
            <p:nvPr/>
          </p:nvPicPr>
          <p:blipFill>
            <a:blip r:embed="rId4">
              <a:extLst/>
            </a:blip>
            <a:stretch>
              <a:fillRect/>
            </a:stretch>
          </p:blipFill>
          <p:spPr>
            <a:xfrm rot="5389581">
              <a:off x="3847339" y="-530750"/>
              <a:ext cx="1056644" cy="2124574"/>
            </a:xfrm>
            <a:prstGeom prst="rect">
              <a:avLst/>
            </a:prstGeom>
            <a:ln w="12700" cap="flat">
              <a:noFill/>
              <a:miter lim="400000"/>
            </a:ln>
            <a:effectLst/>
          </p:spPr>
        </p:pic>
        <p:pic>
          <p:nvPicPr>
            <p:cNvPr id="646" name="image24.png" descr="image24.png"/>
            <p:cNvPicPr>
              <a:picLocks noChangeAspect="1"/>
            </p:cNvPicPr>
            <p:nvPr/>
          </p:nvPicPr>
          <p:blipFill>
            <a:blip r:embed="rId4">
              <a:extLst/>
            </a:blip>
            <a:stretch>
              <a:fillRect/>
            </a:stretch>
          </p:blipFill>
          <p:spPr>
            <a:xfrm rot="8328146">
              <a:off x="6767776" y="802470"/>
              <a:ext cx="1056644" cy="2126830"/>
            </a:xfrm>
            <a:prstGeom prst="rect">
              <a:avLst/>
            </a:prstGeom>
            <a:ln w="12700" cap="flat">
              <a:noFill/>
              <a:miter lim="400000"/>
            </a:ln>
            <a:effectLst/>
          </p:spPr>
        </p:pic>
        <p:pic>
          <p:nvPicPr>
            <p:cNvPr id="647" name="image25.png" descr="image25.png"/>
            <p:cNvPicPr>
              <a:picLocks noChangeAspect="1"/>
            </p:cNvPicPr>
            <p:nvPr/>
          </p:nvPicPr>
          <p:blipFill>
            <a:blip r:embed="rId5">
              <a:extLst/>
            </a:blip>
            <a:stretch>
              <a:fillRect/>
            </a:stretch>
          </p:blipFill>
          <p:spPr>
            <a:xfrm rot="21540002">
              <a:off x="7682178" y="3306347"/>
              <a:ext cx="1056643" cy="2124572"/>
            </a:xfrm>
            <a:prstGeom prst="rect">
              <a:avLst/>
            </a:prstGeom>
            <a:ln w="12700" cap="flat">
              <a:noFill/>
              <a:miter lim="400000"/>
            </a:ln>
            <a:effectLst/>
          </p:spPr>
        </p:pic>
        <p:pic>
          <p:nvPicPr>
            <p:cNvPr id="648" name="image25.png" descr="image25.png"/>
            <p:cNvPicPr>
              <a:picLocks noChangeAspect="1"/>
            </p:cNvPicPr>
            <p:nvPr/>
          </p:nvPicPr>
          <p:blipFill>
            <a:blip r:embed="rId5">
              <a:extLst/>
            </a:blip>
            <a:stretch>
              <a:fillRect/>
            </a:stretch>
          </p:blipFill>
          <p:spPr>
            <a:xfrm rot="2697825">
              <a:off x="6564576" y="6033743"/>
              <a:ext cx="1056644" cy="2129089"/>
            </a:xfrm>
            <a:prstGeom prst="rect">
              <a:avLst/>
            </a:prstGeom>
            <a:ln w="12700" cap="flat">
              <a:noFill/>
              <a:miter lim="400000"/>
            </a:ln>
            <a:effectLst/>
          </p:spPr>
        </p:pic>
        <p:pic>
          <p:nvPicPr>
            <p:cNvPr id="649" name="image24.png" descr="image24.png"/>
            <p:cNvPicPr>
              <a:picLocks noChangeAspect="1"/>
            </p:cNvPicPr>
            <p:nvPr/>
          </p:nvPicPr>
          <p:blipFill>
            <a:blip r:embed="rId4">
              <a:extLst/>
            </a:blip>
            <a:stretch>
              <a:fillRect/>
            </a:stretch>
          </p:blipFill>
          <p:spPr>
            <a:xfrm rot="16335857">
              <a:off x="3681393" y="7137798"/>
              <a:ext cx="1056643" cy="2126829"/>
            </a:xfrm>
            <a:prstGeom prst="rect">
              <a:avLst/>
            </a:prstGeom>
            <a:ln w="12700" cap="flat">
              <a:noFill/>
              <a:miter lim="400000"/>
            </a:ln>
            <a:effectLst/>
          </p:spPr>
        </p:pic>
        <p:pic>
          <p:nvPicPr>
            <p:cNvPr id="650" name="image24.png" descr="image24.png"/>
            <p:cNvPicPr>
              <a:picLocks noChangeAspect="1"/>
            </p:cNvPicPr>
            <p:nvPr/>
          </p:nvPicPr>
          <p:blipFill>
            <a:blip r:embed="rId4">
              <a:extLst/>
            </a:blip>
            <a:stretch>
              <a:fillRect/>
            </a:stretch>
          </p:blipFill>
          <p:spPr>
            <a:xfrm rot="18900000">
              <a:off x="1026245" y="5932142"/>
              <a:ext cx="1056644" cy="2129090"/>
            </a:xfrm>
            <a:prstGeom prst="rect">
              <a:avLst/>
            </a:prstGeom>
            <a:ln w="12700" cap="flat">
              <a:noFill/>
              <a:miter lim="400000"/>
            </a:ln>
            <a:effectLst/>
          </p:spPr>
        </p:pic>
        <p:pic>
          <p:nvPicPr>
            <p:cNvPr id="651" name="image24.png" descr="image24.png"/>
            <p:cNvPicPr>
              <a:picLocks noChangeAspect="1"/>
            </p:cNvPicPr>
            <p:nvPr/>
          </p:nvPicPr>
          <p:blipFill>
            <a:blip r:embed="rId4">
              <a:extLst/>
            </a:blip>
            <a:stretch>
              <a:fillRect/>
            </a:stretch>
          </p:blipFill>
          <p:spPr>
            <a:xfrm rot="77439">
              <a:off x="23791" y="3204746"/>
              <a:ext cx="1056644" cy="2124573"/>
            </a:xfrm>
            <a:prstGeom prst="rect">
              <a:avLst/>
            </a:prstGeom>
            <a:ln w="12700" cap="flat">
              <a:noFill/>
              <a:miter lim="400000"/>
            </a:ln>
            <a:effectLst/>
          </p:spPr>
        </p:pic>
        <p:sp>
          <p:nvSpPr>
            <p:cNvPr id="652" name="Stakeholders"/>
            <p:cNvSpPr txBox="1"/>
            <p:nvPr/>
          </p:nvSpPr>
          <p:spPr>
            <a:xfrm>
              <a:off x="5376988" y="544521"/>
              <a:ext cx="1916857"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Stakeholders</a:t>
              </a:r>
            </a:p>
          </p:txBody>
        </p:sp>
        <p:sp>
          <p:nvSpPr>
            <p:cNvPr id="653" name="Values"/>
            <p:cNvSpPr txBox="1"/>
            <p:nvPr/>
          </p:nvSpPr>
          <p:spPr>
            <a:xfrm>
              <a:off x="7666377" y="2781981"/>
              <a:ext cx="986652"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Values</a:t>
              </a:r>
            </a:p>
          </p:txBody>
        </p:sp>
        <p:sp>
          <p:nvSpPr>
            <p:cNvPr id="654" name="Solutions"/>
            <p:cNvSpPr txBox="1"/>
            <p:nvPr/>
          </p:nvSpPr>
          <p:spPr>
            <a:xfrm>
              <a:off x="7366093" y="5626782"/>
              <a:ext cx="1354670"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Solutions</a:t>
              </a:r>
            </a:p>
          </p:txBody>
        </p:sp>
        <p:sp>
          <p:nvSpPr>
            <p:cNvPr id="655" name="Decompose"/>
            <p:cNvSpPr txBox="1"/>
            <p:nvPr/>
          </p:nvSpPr>
          <p:spPr>
            <a:xfrm>
              <a:off x="4894479" y="7662877"/>
              <a:ext cx="2881876"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b="1" sz="3700">
                  <a:latin typeface="Trebuchet MS"/>
                  <a:ea typeface="Trebuchet MS"/>
                  <a:cs typeface="Trebuchet MS"/>
                  <a:sym typeface="Trebuchet MS"/>
                </a:defRPr>
              </a:lvl1pPr>
            </a:lstStyle>
            <a:p>
              <a:pPr/>
              <a:r>
                <a:t>Decompose</a:t>
              </a:r>
            </a:p>
          </p:txBody>
        </p:sp>
        <p:sp>
          <p:nvSpPr>
            <p:cNvPr id="656" name="Develop"/>
            <p:cNvSpPr txBox="1"/>
            <p:nvPr/>
          </p:nvSpPr>
          <p:spPr>
            <a:xfrm>
              <a:off x="2254480" y="7610241"/>
              <a:ext cx="1210172"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Develop</a:t>
              </a:r>
            </a:p>
          </p:txBody>
        </p:sp>
        <p:sp>
          <p:nvSpPr>
            <p:cNvPr id="657" name="Deliver"/>
            <p:cNvSpPr txBox="1"/>
            <p:nvPr/>
          </p:nvSpPr>
          <p:spPr>
            <a:xfrm>
              <a:off x="249572" y="5626782"/>
              <a:ext cx="1029550"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Deliver</a:t>
              </a:r>
            </a:p>
          </p:txBody>
        </p:sp>
        <p:sp>
          <p:nvSpPr>
            <p:cNvPr id="658" name="Measure"/>
            <p:cNvSpPr txBox="1"/>
            <p:nvPr/>
          </p:nvSpPr>
          <p:spPr>
            <a:xfrm>
              <a:off x="249572" y="2603616"/>
              <a:ext cx="1282421"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Measure</a:t>
              </a:r>
            </a:p>
          </p:txBody>
        </p:sp>
        <p:sp>
          <p:nvSpPr>
            <p:cNvPr id="659" name="Learn"/>
            <p:cNvSpPr txBox="1"/>
            <p:nvPr/>
          </p:nvSpPr>
          <p:spPr>
            <a:xfrm>
              <a:off x="2473485" y="554683"/>
              <a:ext cx="848927"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Learn</a:t>
              </a:r>
            </a:p>
          </p:txBody>
        </p:sp>
      </p:grpSp>
      <p:sp>
        <p:nvSpPr>
          <p:cNvPr id="661" name="The solutions can be decomposed…"/>
          <p:cNvSpPr txBox="1"/>
          <p:nvPr/>
        </p:nvSpPr>
        <p:spPr>
          <a:xfrm>
            <a:off x="8633004" y="239669"/>
            <a:ext cx="4522733" cy="4144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latin typeface="+mn-lt"/>
                <a:ea typeface="+mn-ea"/>
                <a:cs typeface="+mn-cs"/>
                <a:sym typeface="Helvetica Neue"/>
              </a:defRPr>
            </a:pPr>
            <a:r>
              <a:t>The solutions can be </a:t>
            </a:r>
            <a:r>
              <a:rPr u="sng"/>
              <a:t>decomposed</a:t>
            </a:r>
            <a:r>
              <a:t> </a:t>
            </a:r>
          </a:p>
          <a:p>
            <a:pPr>
              <a:defRPr b="1">
                <a:latin typeface="+mn-lt"/>
                <a:ea typeface="+mn-ea"/>
                <a:cs typeface="+mn-cs"/>
                <a:sym typeface="Helvetica Neue"/>
              </a:defRPr>
            </a:pPr>
            <a:r>
              <a:t>by 10x or 100x</a:t>
            </a:r>
          </a:p>
          <a:p>
            <a:pPr>
              <a:defRPr b="1">
                <a:latin typeface="+mn-lt"/>
                <a:ea typeface="+mn-ea"/>
                <a:cs typeface="+mn-cs"/>
                <a:sym typeface="Helvetica Neue"/>
              </a:defRPr>
            </a:pPr>
          </a:p>
          <a:p>
            <a:pPr>
              <a:defRPr b="1">
                <a:latin typeface="+mn-lt"/>
                <a:ea typeface="+mn-ea"/>
                <a:cs typeface="+mn-cs"/>
                <a:sym typeface="Helvetica Neue"/>
              </a:defRPr>
            </a:pPr>
            <a:r>
              <a:t>And we can </a:t>
            </a:r>
            <a:r>
              <a:rPr u="sng"/>
              <a:t>estimate</a:t>
            </a:r>
            <a:r>
              <a:t> the solution </a:t>
            </a:r>
            <a:r>
              <a:rPr u="sng"/>
              <a:t>sub-component</a:t>
            </a:r>
            <a:r>
              <a:t> </a:t>
            </a:r>
          </a:p>
          <a:p>
            <a:pPr>
              <a:defRPr b="1">
                <a:latin typeface="+mn-lt"/>
                <a:ea typeface="+mn-ea"/>
                <a:cs typeface="+mn-cs"/>
                <a:sym typeface="Helvetica Neue"/>
              </a:defRPr>
            </a:pPr>
            <a:r>
              <a:t>value and cost,</a:t>
            </a:r>
          </a:p>
          <a:p>
            <a:pPr>
              <a:defRPr b="1">
                <a:latin typeface="+mn-lt"/>
                <a:ea typeface="+mn-ea"/>
                <a:cs typeface="+mn-cs"/>
                <a:sym typeface="Helvetica Neue"/>
              </a:defRPr>
            </a:pPr>
          </a:p>
          <a:p>
            <a:pPr>
              <a:defRPr b="1">
                <a:latin typeface="+mn-lt"/>
                <a:ea typeface="+mn-ea"/>
                <a:cs typeface="+mn-cs"/>
                <a:sym typeface="Helvetica Neue"/>
              </a:defRPr>
            </a:pPr>
            <a:r>
              <a:t>so as to prioritize the best value/cost </a:t>
            </a:r>
          </a:p>
          <a:p>
            <a:pPr>
              <a:defRPr b="1">
                <a:latin typeface="+mn-lt"/>
                <a:ea typeface="+mn-ea"/>
                <a:cs typeface="+mn-cs"/>
                <a:sym typeface="Helvetica Neue"/>
              </a:defRPr>
            </a:pPr>
            <a:r>
              <a:t>for short term delivery</a:t>
            </a:r>
          </a:p>
        </p:txBody>
      </p:sp>
      <p:pic>
        <p:nvPicPr>
          <p:cNvPr id="662" name="image32.png" descr="image32.png"/>
          <p:cNvPicPr>
            <a:picLocks noChangeAspect="1"/>
          </p:cNvPicPr>
          <p:nvPr/>
        </p:nvPicPr>
        <p:blipFill>
          <a:blip r:embed="rId6">
            <a:extLst/>
          </a:blip>
          <a:srcRect l="12114" t="16350" r="31159" b="7202"/>
          <a:stretch>
            <a:fillRect/>
          </a:stretch>
        </p:blipFill>
        <p:spPr>
          <a:xfrm>
            <a:off x="9207657" y="4896036"/>
            <a:ext cx="4053206" cy="3413960"/>
          </a:xfrm>
          <a:prstGeom prst="rect">
            <a:avLst/>
          </a:prstGeom>
          <a:ln w="12700">
            <a:miter lim="400000"/>
          </a:ln>
        </p:spPr>
      </p:pic>
      <p:pic>
        <p:nvPicPr>
          <p:cNvPr id="663" name="image33.png" descr="image33.png"/>
          <p:cNvPicPr>
            <a:picLocks noChangeAspect="1"/>
          </p:cNvPicPr>
          <p:nvPr/>
        </p:nvPicPr>
        <p:blipFill>
          <a:blip r:embed="rId7">
            <a:extLst/>
          </a:blip>
          <a:stretch>
            <a:fillRect/>
          </a:stretch>
        </p:blipFill>
        <p:spPr>
          <a:xfrm rot="7854524">
            <a:off x="6060402" y="2272794"/>
            <a:ext cx="4093720" cy="457906"/>
          </a:xfrm>
          <a:prstGeom prst="rect">
            <a:avLst/>
          </a:prstGeom>
          <a:ln w="12700">
            <a:miter lim="400000"/>
          </a:ln>
        </p:spPr>
      </p:pic>
      <p:pic>
        <p:nvPicPr>
          <p:cNvPr id="664" name="image34.png" descr="image34.png"/>
          <p:cNvPicPr>
            <a:picLocks noChangeAspect="1"/>
          </p:cNvPicPr>
          <p:nvPr/>
        </p:nvPicPr>
        <p:blipFill>
          <a:blip r:embed="rId8">
            <a:extLst/>
          </a:blip>
          <a:stretch>
            <a:fillRect/>
          </a:stretch>
        </p:blipFill>
        <p:spPr>
          <a:xfrm rot="5400000">
            <a:off x="10403333" y="4521086"/>
            <a:ext cx="1273838" cy="457907"/>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668" name="Solution Decomposition Example"/>
          <p:cNvSpPr txBox="1"/>
          <p:nvPr>
            <p:ph type="title"/>
          </p:nvPr>
        </p:nvSpPr>
        <p:spPr>
          <a:prstGeom prst="rect">
            <a:avLst/>
          </a:prstGeom>
        </p:spPr>
        <p:txBody>
          <a:bodyPr/>
          <a:lstStyle>
            <a:lvl1pPr defTabSz="537462">
              <a:defRPr sz="7300"/>
            </a:lvl1pPr>
          </a:lstStyle>
          <a:p>
            <a:pPr/>
            <a:r>
              <a:t>Solution Decomposition Example</a:t>
            </a:r>
          </a:p>
        </p:txBody>
      </p:sp>
      <p:sp>
        <p:nvSpPr>
          <p:cNvPr id="669" name="2017 Polish Export Example"/>
          <p:cNvSpPr txBox="1"/>
          <p:nvPr>
            <p:ph type="body" sz="quarter" idx="1"/>
          </p:nvPr>
        </p:nvSpPr>
        <p:spPr>
          <a:prstGeom prst="rect">
            <a:avLst/>
          </a:prstGeom>
        </p:spPr>
        <p:txBody>
          <a:bodyPr/>
          <a:lstStyle/>
          <a:p>
            <a:pPr/>
            <a:r>
              <a:t>2017 Polish Export Example</a:t>
            </a:r>
          </a:p>
        </p:txBody>
      </p:sp>
      <p:sp>
        <p:nvSpPr>
          <p:cNvPr id="670" name="Slide Number"/>
          <p:cNvSpPr txBox="1"/>
          <p:nvPr>
            <p:ph type="sldNum" sz="quarter" idx="2"/>
          </p:nvPr>
        </p:nvSpPr>
        <p:spPr>
          <a:xfrm>
            <a:off x="6328884" y="9296400"/>
            <a:ext cx="3402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672" name="Several Solution Decompositions"/>
          <p:cNvSpPr txBox="1"/>
          <p:nvPr>
            <p:ph type="title"/>
          </p:nvPr>
        </p:nvSpPr>
        <p:spPr>
          <a:xfrm>
            <a:off x="434279" y="253999"/>
            <a:ext cx="11618022" cy="863255"/>
          </a:xfrm>
          <a:prstGeom prst="rect">
            <a:avLst/>
          </a:prstGeom>
        </p:spPr>
        <p:txBody>
          <a:bodyPr/>
          <a:lstStyle>
            <a:lvl1pPr defTabSz="368045">
              <a:defRPr sz="5000"/>
            </a:lvl1pPr>
          </a:lstStyle>
          <a:p>
            <a:pPr/>
            <a:r>
              <a:t>Several Solution Decompositions</a:t>
            </a:r>
          </a:p>
        </p:txBody>
      </p:sp>
      <p:pic>
        <p:nvPicPr>
          <p:cNvPr id="673" name="image35.png" descr="image35.png"/>
          <p:cNvPicPr>
            <a:picLocks noChangeAspect="1"/>
          </p:cNvPicPr>
          <p:nvPr/>
        </p:nvPicPr>
        <p:blipFill>
          <a:blip r:embed="rId2">
            <a:extLst/>
          </a:blip>
          <a:stretch>
            <a:fillRect/>
          </a:stretch>
        </p:blipFill>
        <p:spPr>
          <a:xfrm>
            <a:off x="2444750" y="1043354"/>
            <a:ext cx="9157152" cy="10670732"/>
          </a:xfrm>
          <a:prstGeom prst="rect">
            <a:avLst/>
          </a:prstGeom>
          <a:ln w="12700">
            <a:miter lim="400000"/>
          </a:ln>
        </p:spPr>
      </p:pic>
      <p:grpSp>
        <p:nvGrpSpPr>
          <p:cNvPr id="676" name="Group"/>
          <p:cNvGrpSpPr/>
          <p:nvPr/>
        </p:nvGrpSpPr>
        <p:grpSpPr>
          <a:xfrm>
            <a:off x="3206750" y="1659085"/>
            <a:ext cx="7134822" cy="2405561"/>
            <a:chOff x="0" y="0"/>
            <a:chExt cx="7134821" cy="2405559"/>
          </a:xfrm>
        </p:grpSpPr>
        <p:sp>
          <p:nvSpPr>
            <p:cNvPr id="674" name="Rectangle"/>
            <p:cNvSpPr/>
            <p:nvPr/>
          </p:nvSpPr>
          <p:spPr>
            <a:xfrm>
              <a:off x="95250" y="95250"/>
              <a:ext cx="6944323" cy="2215060"/>
            </a:xfrm>
            <a:prstGeom prst="rect">
              <a:avLst/>
            </a:prstGeom>
            <a:solidFill>
              <a:srgbClr val="FFFFFF">
                <a:alpha val="10832"/>
              </a:srgbClr>
            </a:solidFill>
            <a:ln w="12700" cap="flat">
              <a:noFill/>
              <a:miter lim="400000"/>
            </a:ln>
            <a:effectLst/>
          </p:spPr>
          <p:txBody>
            <a:bodyPr wrap="square" lIns="50800" tIns="50800" rIns="50800" bIns="50800" numCol="1" anchor="ctr">
              <a:noAutofit/>
            </a:bodyPr>
            <a:lstStyle/>
            <a:p>
              <a:pPr>
                <a:defRPr>
                  <a:latin typeface="+mj-lt"/>
                  <a:ea typeface="+mj-ea"/>
                  <a:cs typeface="+mj-cs"/>
                  <a:sym typeface="Helvetica Neue Medium"/>
                </a:defRPr>
              </a:pPr>
            </a:p>
          </p:txBody>
        </p:sp>
        <p:pic>
          <p:nvPicPr>
            <p:cNvPr id="675" name="image36.png" descr="image36.png"/>
            <p:cNvPicPr>
              <a:picLocks noChangeAspect="1"/>
            </p:cNvPicPr>
            <p:nvPr/>
          </p:nvPicPr>
          <p:blipFill>
            <a:blip r:embed="rId3">
              <a:alphaModFix amt="10832"/>
              <a:extLst/>
            </a:blip>
            <a:stretch>
              <a:fillRect/>
            </a:stretch>
          </p:blipFill>
          <p:spPr>
            <a:xfrm>
              <a:off x="0" y="0"/>
              <a:ext cx="7134822" cy="2405560"/>
            </a:xfrm>
            <a:prstGeom prst="rect">
              <a:avLst/>
            </a:prstGeom>
            <a:ln w="12700" cap="flat">
              <a:noFill/>
              <a:miter lim="400000"/>
            </a:ln>
            <a:effectLst/>
          </p:spPr>
        </p:pic>
      </p:grpSp>
      <p:sp>
        <p:nvSpPr>
          <p:cNvPr id="677" name="Slide Number"/>
          <p:cNvSpPr txBox="1"/>
          <p:nvPr>
            <p:ph type="sldNum" sz="quarter" idx="2"/>
          </p:nvPr>
        </p:nvSpPr>
        <p:spPr>
          <a:xfrm>
            <a:off x="6328884" y="9296400"/>
            <a:ext cx="3402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4" name="Image" descr="Image"/>
          <p:cNvPicPr>
            <a:picLocks noChangeAspect="1"/>
          </p:cNvPicPr>
          <p:nvPr>
            <p:ph type="pic" idx="13"/>
          </p:nvPr>
        </p:nvPicPr>
        <p:blipFill>
          <a:blip r:embed="rId2">
            <a:extLst/>
          </a:blip>
          <a:srcRect l="1424" t="0" r="1424" b="0"/>
          <a:stretch>
            <a:fillRect/>
          </a:stretch>
        </p:blipFill>
        <p:spPr>
          <a:xfrm>
            <a:off x="6718300" y="635000"/>
            <a:ext cx="5334001" cy="8216900"/>
          </a:xfrm>
          <a:prstGeom prst="rect">
            <a:avLst/>
          </a:prstGeom>
        </p:spPr>
      </p:pic>
      <p:sp>
        <p:nvSpPr>
          <p:cNvPr id="345" name="Here are the expected results of using these superpowers:"/>
          <p:cNvSpPr txBox="1"/>
          <p:nvPr>
            <p:ph type="title"/>
          </p:nvPr>
        </p:nvSpPr>
        <p:spPr>
          <a:xfrm>
            <a:off x="782235" y="464735"/>
            <a:ext cx="5334001" cy="2620067"/>
          </a:xfrm>
          <a:prstGeom prst="rect">
            <a:avLst/>
          </a:prstGeom>
        </p:spPr>
        <p:txBody>
          <a:bodyPr/>
          <a:lstStyle>
            <a:lvl1pPr defTabSz="411479">
              <a:defRPr b="1" sz="4050">
                <a:uFill>
                  <a:solidFill>
                    <a:srgbClr val="000000"/>
                  </a:solidFill>
                </a:uFill>
                <a:latin typeface="+mn-lt"/>
                <a:ea typeface="+mn-ea"/>
                <a:cs typeface="+mn-cs"/>
                <a:sym typeface="Helvetica Neue"/>
              </a:defRPr>
            </a:lvl1pPr>
          </a:lstStyle>
          <a:p>
            <a:pPr/>
            <a:r>
              <a:t>Here are the expected results of using these superpowers:</a:t>
            </a:r>
          </a:p>
        </p:txBody>
      </p:sp>
      <p:sp>
        <p:nvSpPr>
          <p:cNvPr id="346" name="10x: order-of-magnitude improvements in saving time and money…"/>
          <p:cNvSpPr txBox="1"/>
          <p:nvPr>
            <p:ph type="body" sz="half" idx="1"/>
          </p:nvPr>
        </p:nvSpPr>
        <p:spPr>
          <a:xfrm>
            <a:off x="226962" y="3126381"/>
            <a:ext cx="6059538" cy="5712819"/>
          </a:xfrm>
          <a:prstGeom prst="rect">
            <a:avLst/>
          </a:prstGeom>
        </p:spPr>
        <p:txBody>
          <a:bodyPr/>
          <a:lstStyle/>
          <a:p>
            <a:pPr algn="l" defTabSz="457200">
              <a:defRPr b="1" sz="2900">
                <a:uFill>
                  <a:solidFill>
                    <a:srgbClr val="000000"/>
                  </a:solidFill>
                </a:uFill>
              </a:defRPr>
            </a:pPr>
          </a:p>
          <a:p>
            <a:pPr marL="139700" indent="-139700" algn="l" defTabSz="457200">
              <a:buSzPct val="118181"/>
              <a:buFont typeface="Helvetica Neue"/>
              <a:buChar char="•"/>
              <a:defRPr sz="2900">
                <a:uFill>
                  <a:solidFill>
                    <a:srgbClr val="000000"/>
                  </a:solidFill>
                </a:uFill>
              </a:defRPr>
            </a:pPr>
            <a:r>
              <a:rPr b="1"/>
              <a:t>10x: </a:t>
            </a:r>
            <a:r>
              <a:t>order-of-magnitude improvements in saving time and money</a:t>
            </a:r>
          </a:p>
          <a:p>
            <a:pPr marL="139700" indent="-139700" algn="l" defTabSz="457200">
              <a:buSzPct val="118181"/>
              <a:buFont typeface="Helvetica Neue"/>
              <a:buChar char="•"/>
              <a:defRPr sz="2900">
                <a:uFill>
                  <a:solidFill>
                    <a:srgbClr val="000000"/>
                  </a:solidFill>
                </a:uFill>
              </a:defRPr>
            </a:pPr>
            <a:r>
              <a:rPr b="1"/>
              <a:t>scale free</a:t>
            </a:r>
            <a:r>
              <a:t>: the methods work at any scale of problem or project</a:t>
            </a:r>
          </a:p>
          <a:p>
            <a:pPr marL="139700" indent="-139700" algn="l" defTabSz="457200">
              <a:buSzPct val="118181"/>
              <a:buFont typeface="Helvetica Neue"/>
              <a:buChar char="•"/>
              <a:defRPr sz="2900">
                <a:uFill>
                  <a:solidFill>
                    <a:srgbClr val="000000"/>
                  </a:solidFill>
                </a:uFill>
              </a:defRPr>
            </a:pPr>
            <a:r>
              <a:rPr b="1"/>
              <a:t>lean</a:t>
            </a:r>
            <a:r>
              <a:t>: the powers help deal with problems upstream, early and to prevent problems.</a:t>
            </a:r>
          </a:p>
          <a:p>
            <a:pPr marL="139700" indent="-139700" algn="l" defTabSz="457200">
              <a:buSzPct val="118181"/>
              <a:buFont typeface="Helvetica Neue"/>
              <a:buChar char="•"/>
              <a:defRPr sz="2900">
                <a:uFill>
                  <a:solidFill>
                    <a:srgbClr val="000000"/>
                  </a:solidFill>
                </a:uFill>
              </a:defRPr>
            </a:pPr>
            <a:r>
              <a:rPr b="1"/>
              <a:t>agile</a:t>
            </a:r>
            <a:r>
              <a:t>: the superpower methods work in agile value delivery cycles, and support them.</a:t>
            </a:r>
          </a:p>
        </p:txBody>
      </p:sp>
      <p:sp>
        <p:nvSpPr>
          <p:cNvPr id="347"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679" name="Detail of 1 Solution Decomposition"/>
          <p:cNvSpPr txBox="1"/>
          <p:nvPr>
            <p:ph type="title"/>
          </p:nvPr>
        </p:nvSpPr>
        <p:spPr>
          <a:xfrm>
            <a:off x="952500" y="63500"/>
            <a:ext cx="11099800" cy="849659"/>
          </a:xfrm>
          <a:prstGeom prst="rect">
            <a:avLst/>
          </a:prstGeom>
        </p:spPr>
        <p:txBody>
          <a:bodyPr/>
          <a:lstStyle>
            <a:lvl1pPr defTabSz="362204">
              <a:defRPr sz="4900"/>
            </a:lvl1pPr>
          </a:lstStyle>
          <a:p>
            <a:pPr/>
            <a:r>
              <a:t>Detail of 1 Solution Decomposition</a:t>
            </a:r>
          </a:p>
        </p:txBody>
      </p:sp>
      <p:pic>
        <p:nvPicPr>
          <p:cNvPr id="680" name="image37.png" descr="image37.png"/>
          <p:cNvPicPr>
            <a:picLocks noChangeAspect="1"/>
          </p:cNvPicPr>
          <p:nvPr/>
        </p:nvPicPr>
        <p:blipFill>
          <a:blip r:embed="rId2">
            <a:extLst/>
          </a:blip>
          <a:srcRect l="19101" t="17494" r="265" b="0"/>
          <a:stretch>
            <a:fillRect/>
          </a:stretch>
        </p:blipFill>
        <p:spPr>
          <a:xfrm>
            <a:off x="205233" y="963032"/>
            <a:ext cx="13143726" cy="2090616"/>
          </a:xfrm>
          <a:prstGeom prst="rect">
            <a:avLst/>
          </a:prstGeom>
          <a:ln w="12700">
            <a:miter lim="400000"/>
          </a:ln>
        </p:spPr>
      </p:pic>
      <p:pic>
        <p:nvPicPr>
          <p:cNvPr id="681" name="image37.png" descr="image37.png"/>
          <p:cNvPicPr>
            <a:picLocks noChangeAspect="1"/>
          </p:cNvPicPr>
          <p:nvPr/>
        </p:nvPicPr>
        <p:blipFill>
          <a:blip r:embed="rId2">
            <a:extLst/>
          </a:blip>
          <a:srcRect l="66188" t="17495" r="3003" b="6307"/>
          <a:stretch>
            <a:fillRect/>
          </a:stretch>
        </p:blipFill>
        <p:spPr>
          <a:xfrm>
            <a:off x="226569" y="3506389"/>
            <a:ext cx="12551464" cy="4825660"/>
          </a:xfrm>
          <a:prstGeom prst="rect">
            <a:avLst/>
          </a:prstGeom>
          <a:ln w="12700">
            <a:miter lim="400000"/>
          </a:ln>
        </p:spPr>
      </p:pic>
      <p:sp>
        <p:nvSpPr>
          <p:cNvPr id="682" name="Criteria for Decomposition…"/>
          <p:cNvSpPr txBox="1"/>
          <p:nvPr/>
        </p:nvSpPr>
        <p:spPr>
          <a:xfrm>
            <a:off x="444248" y="8164167"/>
            <a:ext cx="12344898" cy="1197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u="sng">
                <a:latin typeface="+mn-lt"/>
                <a:ea typeface="+mn-ea"/>
                <a:cs typeface="+mn-cs"/>
                <a:sym typeface="Helvetica Neue"/>
              </a:defRPr>
            </a:pPr>
            <a:r>
              <a:t>Criteria for Decomposition</a:t>
            </a:r>
          </a:p>
          <a:p>
            <a:pPr marL="320841" indent="-320841">
              <a:buSzPct val="100000"/>
              <a:buAutoNum type="arabicPeriod" startAt="1"/>
              <a:defRPr>
                <a:latin typeface="+mj-lt"/>
                <a:ea typeface="+mj-ea"/>
                <a:cs typeface="+mj-cs"/>
                <a:sym typeface="Helvetica Neue Medium"/>
              </a:defRPr>
            </a:pPr>
            <a:r>
              <a:t>Each decomposition will deliver measure value to at least 1 stakeholder requirement</a:t>
            </a:r>
          </a:p>
          <a:p>
            <a:pPr marL="320841" indent="-320841" algn="l">
              <a:buSzPct val="100000"/>
              <a:buAutoNum type="arabicPeriod" startAt="1"/>
              <a:defRPr>
                <a:latin typeface="+mj-lt"/>
                <a:ea typeface="+mj-ea"/>
                <a:cs typeface="+mj-cs"/>
                <a:sym typeface="Helvetica Neue Medium"/>
              </a:defRPr>
            </a:pPr>
            <a:r>
              <a:t>Any decomposition (D1… Dn) can be delivered independently of any other.  </a:t>
            </a:r>
          </a:p>
        </p:txBody>
      </p:sp>
      <p:sp>
        <p:nvSpPr>
          <p:cNvPr id="683" name="Slide Number"/>
          <p:cNvSpPr txBox="1"/>
          <p:nvPr>
            <p:ph type="sldNum" sz="quarter" idx="2"/>
          </p:nvPr>
        </p:nvSpPr>
        <p:spPr>
          <a:xfrm>
            <a:off x="6328884" y="9296400"/>
            <a:ext cx="3402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685" name="Title"/>
          <p:cNvSpPr txBox="1"/>
          <p:nvPr>
            <p:ph type="title"/>
          </p:nvPr>
        </p:nvSpPr>
        <p:spPr>
          <a:prstGeom prst="rect">
            <a:avLst/>
          </a:prstGeom>
        </p:spPr>
        <p:txBody>
          <a:bodyPr/>
          <a:lstStyle/>
          <a:p>
            <a:pPr/>
          </a:p>
        </p:txBody>
      </p:sp>
      <p:pic>
        <p:nvPicPr>
          <p:cNvPr id="686" name="image38.png" descr="image38.png"/>
          <p:cNvPicPr>
            <a:picLocks noChangeAspect="1"/>
          </p:cNvPicPr>
          <p:nvPr/>
        </p:nvPicPr>
        <p:blipFill>
          <a:blip r:embed="rId2">
            <a:extLst/>
          </a:blip>
          <a:stretch>
            <a:fillRect/>
          </a:stretch>
        </p:blipFill>
        <p:spPr>
          <a:xfrm>
            <a:off x="111480" y="0"/>
            <a:ext cx="12781839" cy="9753600"/>
          </a:xfrm>
          <a:prstGeom prst="rect">
            <a:avLst/>
          </a:prstGeom>
          <a:ln w="12700">
            <a:miter lim="400000"/>
          </a:ln>
        </p:spPr>
      </p:pic>
      <p:sp>
        <p:nvSpPr>
          <p:cNvPr id="687" name="Slide Number"/>
          <p:cNvSpPr txBox="1"/>
          <p:nvPr>
            <p:ph type="sldNum" sz="quarter" idx="2"/>
          </p:nvPr>
        </p:nvSpPr>
        <p:spPr>
          <a:xfrm>
            <a:off x="6328884" y="9296400"/>
            <a:ext cx="3402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9" name="the decomposed strategies can be prioritized numerically"/>
          <p:cNvSpPr txBox="1"/>
          <p:nvPr>
            <p:ph type="title"/>
          </p:nvPr>
        </p:nvSpPr>
        <p:spPr>
          <a:xfrm>
            <a:off x="952500" y="254000"/>
            <a:ext cx="11099800" cy="782503"/>
          </a:xfrm>
          <a:prstGeom prst="rect">
            <a:avLst/>
          </a:prstGeom>
        </p:spPr>
        <p:txBody>
          <a:bodyPr/>
          <a:lstStyle>
            <a:lvl1pPr defTabSz="233679">
              <a:defRPr sz="3200"/>
            </a:lvl1pPr>
          </a:lstStyle>
          <a:p>
            <a:pPr/>
            <a:r>
              <a:t>the decomposed strategies can be prioritized numerically</a:t>
            </a:r>
          </a:p>
        </p:txBody>
      </p:sp>
      <p:pic>
        <p:nvPicPr>
          <p:cNvPr id="690" name="image39.png" descr="image39.png"/>
          <p:cNvPicPr>
            <a:picLocks noChangeAspect="1"/>
          </p:cNvPicPr>
          <p:nvPr/>
        </p:nvPicPr>
        <p:blipFill>
          <a:blip r:embed="rId2">
            <a:extLst/>
          </a:blip>
          <a:stretch>
            <a:fillRect/>
          </a:stretch>
        </p:blipFill>
        <p:spPr>
          <a:xfrm>
            <a:off x="0" y="1090709"/>
            <a:ext cx="13004800" cy="7572181"/>
          </a:xfrm>
          <a:prstGeom prst="rect">
            <a:avLst/>
          </a:prstGeom>
          <a:ln w="12700">
            <a:miter lim="400000"/>
          </a:ln>
        </p:spPr>
      </p:pic>
      <p:sp>
        <p:nvSpPr>
          <p:cNvPr id="691" name="Slide Number"/>
          <p:cNvSpPr txBox="1"/>
          <p:nvPr>
            <p:ph type="sldNum" sz="quarter" idx="2"/>
          </p:nvPr>
        </p:nvSpPr>
        <p:spPr>
          <a:xfrm>
            <a:off x="6328884" y="9296400"/>
            <a:ext cx="3402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3" name="and we can show the relative value of the decamposed strategies like this"/>
          <p:cNvSpPr txBox="1"/>
          <p:nvPr>
            <p:ph type="title"/>
          </p:nvPr>
        </p:nvSpPr>
        <p:spPr>
          <a:xfrm>
            <a:off x="50487" y="254000"/>
            <a:ext cx="12903826" cy="619516"/>
          </a:xfrm>
          <a:prstGeom prst="rect">
            <a:avLst/>
          </a:prstGeom>
        </p:spPr>
        <p:txBody>
          <a:bodyPr/>
          <a:lstStyle>
            <a:lvl1pPr defTabSz="239522">
              <a:defRPr sz="2952"/>
            </a:lvl1pPr>
          </a:lstStyle>
          <a:p>
            <a:pPr/>
            <a:r>
              <a:t>and we can show the relative value of the decamposed strategies like this</a:t>
            </a:r>
          </a:p>
        </p:txBody>
      </p:sp>
      <p:pic>
        <p:nvPicPr>
          <p:cNvPr id="694" name="image40.png" descr="image40.png"/>
          <p:cNvPicPr>
            <a:picLocks noChangeAspect="1"/>
          </p:cNvPicPr>
          <p:nvPr/>
        </p:nvPicPr>
        <p:blipFill>
          <a:blip r:embed="rId2">
            <a:extLst/>
          </a:blip>
          <a:stretch>
            <a:fillRect/>
          </a:stretch>
        </p:blipFill>
        <p:spPr>
          <a:xfrm>
            <a:off x="0" y="812800"/>
            <a:ext cx="13004800" cy="8128000"/>
          </a:xfrm>
          <a:prstGeom prst="rect">
            <a:avLst/>
          </a:prstGeom>
          <a:ln w="12700">
            <a:miter lim="400000"/>
          </a:ln>
        </p:spPr>
      </p:pic>
      <p:sp>
        <p:nvSpPr>
          <p:cNvPr id="695" name="Slide Number"/>
          <p:cNvSpPr txBox="1"/>
          <p:nvPr>
            <p:ph type="sldNum" sz="quarter" idx="2"/>
          </p:nvPr>
        </p:nvSpPr>
        <p:spPr>
          <a:xfrm>
            <a:off x="6328884" y="9296400"/>
            <a:ext cx="340259"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7" name="Slide Number"/>
          <p:cNvSpPr txBox="1"/>
          <p:nvPr>
            <p:ph type="sldNum" sz="quarter" idx="2"/>
          </p:nvPr>
        </p:nvSpPr>
        <p:spPr>
          <a:xfrm>
            <a:off x="12648931" y="9213455"/>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8" name="image24.png" descr="image24.png"/>
          <p:cNvPicPr>
            <a:picLocks noChangeAspect="1"/>
          </p:cNvPicPr>
          <p:nvPr/>
        </p:nvPicPr>
        <p:blipFill>
          <a:blip r:embed="rId2">
            <a:extLst/>
          </a:blip>
          <a:stretch>
            <a:fillRect/>
          </a:stretch>
        </p:blipFill>
        <p:spPr>
          <a:xfrm rot="2760000">
            <a:off x="5324969" y="564442"/>
            <a:ext cx="1056643" cy="2126828"/>
          </a:xfrm>
          <a:prstGeom prst="rect">
            <a:avLst/>
          </a:prstGeom>
          <a:ln w="12700">
            <a:miter lim="400000"/>
          </a:ln>
        </p:spPr>
      </p:pic>
      <p:pic>
        <p:nvPicPr>
          <p:cNvPr id="699" name="image24.png" descr="image24.png"/>
          <p:cNvPicPr>
            <a:picLocks noChangeAspect="1"/>
          </p:cNvPicPr>
          <p:nvPr/>
        </p:nvPicPr>
        <p:blipFill>
          <a:blip r:embed="rId2">
            <a:extLst/>
          </a:blip>
          <a:stretch>
            <a:fillRect/>
          </a:stretch>
        </p:blipFill>
        <p:spPr>
          <a:xfrm rot="5389581">
            <a:off x="7978985" y="-513648"/>
            <a:ext cx="1056643" cy="2124573"/>
          </a:xfrm>
          <a:prstGeom prst="rect">
            <a:avLst/>
          </a:prstGeom>
          <a:ln w="12700">
            <a:miter lim="400000"/>
          </a:ln>
        </p:spPr>
      </p:pic>
      <p:pic>
        <p:nvPicPr>
          <p:cNvPr id="700" name="image24.png" descr="image24.png"/>
          <p:cNvPicPr>
            <a:picLocks noChangeAspect="1"/>
          </p:cNvPicPr>
          <p:nvPr/>
        </p:nvPicPr>
        <p:blipFill>
          <a:blip r:embed="rId2">
            <a:extLst/>
          </a:blip>
          <a:stretch>
            <a:fillRect/>
          </a:stretch>
        </p:blipFill>
        <p:spPr>
          <a:xfrm rot="8328146">
            <a:off x="10899422" y="819570"/>
            <a:ext cx="1056643" cy="2126829"/>
          </a:xfrm>
          <a:prstGeom prst="rect">
            <a:avLst/>
          </a:prstGeom>
          <a:ln w="12700">
            <a:miter lim="400000"/>
          </a:ln>
        </p:spPr>
      </p:pic>
      <p:pic>
        <p:nvPicPr>
          <p:cNvPr id="701" name="image25.png" descr="image25.png"/>
          <p:cNvPicPr>
            <a:picLocks noChangeAspect="1"/>
          </p:cNvPicPr>
          <p:nvPr/>
        </p:nvPicPr>
        <p:blipFill>
          <a:blip r:embed="rId3">
            <a:extLst/>
          </a:blip>
          <a:stretch>
            <a:fillRect/>
          </a:stretch>
        </p:blipFill>
        <p:spPr>
          <a:xfrm rot="21540002">
            <a:off x="11813823" y="3323447"/>
            <a:ext cx="1056642" cy="2124571"/>
          </a:xfrm>
          <a:prstGeom prst="rect">
            <a:avLst/>
          </a:prstGeom>
          <a:ln w="12700">
            <a:miter lim="400000"/>
          </a:ln>
        </p:spPr>
      </p:pic>
      <p:pic>
        <p:nvPicPr>
          <p:cNvPr id="702" name="image25.png" descr="image25.png"/>
          <p:cNvPicPr>
            <a:picLocks noChangeAspect="1"/>
          </p:cNvPicPr>
          <p:nvPr/>
        </p:nvPicPr>
        <p:blipFill>
          <a:blip r:embed="rId3">
            <a:extLst/>
          </a:blip>
          <a:stretch>
            <a:fillRect/>
          </a:stretch>
        </p:blipFill>
        <p:spPr>
          <a:xfrm rot="2697825">
            <a:off x="10696222" y="6050843"/>
            <a:ext cx="1056643" cy="2129086"/>
          </a:xfrm>
          <a:prstGeom prst="rect">
            <a:avLst/>
          </a:prstGeom>
          <a:ln w="12700">
            <a:miter lim="400000"/>
          </a:ln>
        </p:spPr>
      </p:pic>
      <p:pic>
        <p:nvPicPr>
          <p:cNvPr id="703" name="image24.png" descr="image24.png"/>
          <p:cNvPicPr>
            <a:picLocks noChangeAspect="1"/>
          </p:cNvPicPr>
          <p:nvPr/>
        </p:nvPicPr>
        <p:blipFill>
          <a:blip r:embed="rId2">
            <a:extLst/>
          </a:blip>
          <a:stretch>
            <a:fillRect/>
          </a:stretch>
        </p:blipFill>
        <p:spPr>
          <a:xfrm rot="16335857">
            <a:off x="7813040" y="7154895"/>
            <a:ext cx="1056643" cy="2126830"/>
          </a:xfrm>
          <a:prstGeom prst="rect">
            <a:avLst/>
          </a:prstGeom>
          <a:ln w="12700">
            <a:miter lim="400000"/>
          </a:ln>
        </p:spPr>
      </p:pic>
      <p:pic>
        <p:nvPicPr>
          <p:cNvPr id="704" name="image24.png" descr="image24.png"/>
          <p:cNvPicPr>
            <a:picLocks noChangeAspect="1"/>
          </p:cNvPicPr>
          <p:nvPr/>
        </p:nvPicPr>
        <p:blipFill>
          <a:blip r:embed="rId2">
            <a:extLst/>
          </a:blip>
          <a:stretch>
            <a:fillRect/>
          </a:stretch>
        </p:blipFill>
        <p:spPr>
          <a:xfrm rot="18900000">
            <a:off x="5157894" y="5949243"/>
            <a:ext cx="1056642" cy="2129087"/>
          </a:xfrm>
          <a:prstGeom prst="rect">
            <a:avLst/>
          </a:prstGeom>
          <a:ln w="12700">
            <a:miter lim="400000"/>
          </a:ln>
        </p:spPr>
      </p:pic>
      <p:pic>
        <p:nvPicPr>
          <p:cNvPr id="705" name="image24.png" descr="image24.png"/>
          <p:cNvPicPr>
            <a:picLocks noChangeAspect="1"/>
          </p:cNvPicPr>
          <p:nvPr/>
        </p:nvPicPr>
        <p:blipFill>
          <a:blip r:embed="rId2">
            <a:extLst/>
          </a:blip>
          <a:stretch>
            <a:fillRect/>
          </a:stretch>
        </p:blipFill>
        <p:spPr>
          <a:xfrm rot="77439">
            <a:off x="4155440" y="3221845"/>
            <a:ext cx="1056643" cy="2124575"/>
          </a:xfrm>
          <a:prstGeom prst="rect">
            <a:avLst/>
          </a:prstGeom>
          <a:ln w="12700">
            <a:miter lim="400000"/>
          </a:ln>
        </p:spPr>
      </p:pic>
      <p:sp>
        <p:nvSpPr>
          <p:cNvPr id="706" name="Stakeholders"/>
          <p:cNvSpPr txBox="1"/>
          <p:nvPr/>
        </p:nvSpPr>
        <p:spPr>
          <a:xfrm>
            <a:off x="9508631" y="561617"/>
            <a:ext cx="1916857"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Stakeholders</a:t>
            </a:r>
          </a:p>
        </p:txBody>
      </p:sp>
      <p:sp>
        <p:nvSpPr>
          <p:cNvPr id="707" name="Values"/>
          <p:cNvSpPr txBox="1"/>
          <p:nvPr/>
        </p:nvSpPr>
        <p:spPr>
          <a:xfrm>
            <a:off x="11798017" y="2799076"/>
            <a:ext cx="986652"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Values</a:t>
            </a:r>
          </a:p>
        </p:txBody>
      </p:sp>
      <p:sp>
        <p:nvSpPr>
          <p:cNvPr id="708" name="Solutions"/>
          <p:cNvSpPr txBox="1"/>
          <p:nvPr/>
        </p:nvSpPr>
        <p:spPr>
          <a:xfrm>
            <a:off x="11497733" y="5643877"/>
            <a:ext cx="1354669"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Solutions</a:t>
            </a:r>
          </a:p>
        </p:txBody>
      </p:sp>
      <p:sp>
        <p:nvSpPr>
          <p:cNvPr id="709" name="Decompose"/>
          <p:cNvSpPr txBox="1"/>
          <p:nvPr/>
        </p:nvSpPr>
        <p:spPr>
          <a:xfrm>
            <a:off x="9156417" y="7724418"/>
            <a:ext cx="1752039"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Decompose</a:t>
            </a:r>
          </a:p>
        </p:txBody>
      </p:sp>
      <p:sp>
        <p:nvSpPr>
          <p:cNvPr id="710" name="Develop"/>
          <p:cNvSpPr txBox="1"/>
          <p:nvPr/>
        </p:nvSpPr>
        <p:spPr>
          <a:xfrm>
            <a:off x="5696703" y="7791030"/>
            <a:ext cx="1916857" cy="546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b="1" sz="3700">
                <a:latin typeface="Trebuchet MS"/>
                <a:ea typeface="Trebuchet MS"/>
                <a:cs typeface="Trebuchet MS"/>
                <a:sym typeface="Trebuchet MS"/>
              </a:defRPr>
            </a:lvl1pPr>
          </a:lstStyle>
          <a:p>
            <a:pPr/>
            <a:r>
              <a:t>Develop</a:t>
            </a:r>
          </a:p>
        </p:txBody>
      </p:sp>
      <p:sp>
        <p:nvSpPr>
          <p:cNvPr id="711" name="Deliver"/>
          <p:cNvSpPr txBox="1"/>
          <p:nvPr/>
        </p:nvSpPr>
        <p:spPr>
          <a:xfrm>
            <a:off x="4381217" y="5643877"/>
            <a:ext cx="1029550"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Deliver</a:t>
            </a:r>
          </a:p>
        </p:txBody>
      </p:sp>
      <p:sp>
        <p:nvSpPr>
          <p:cNvPr id="712" name="Measure"/>
          <p:cNvSpPr txBox="1"/>
          <p:nvPr/>
        </p:nvSpPr>
        <p:spPr>
          <a:xfrm>
            <a:off x="4381217" y="2620711"/>
            <a:ext cx="128242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Measure</a:t>
            </a:r>
          </a:p>
        </p:txBody>
      </p:sp>
      <p:sp>
        <p:nvSpPr>
          <p:cNvPr id="713" name="Learn"/>
          <p:cNvSpPr txBox="1"/>
          <p:nvPr/>
        </p:nvSpPr>
        <p:spPr>
          <a:xfrm>
            <a:off x="6605127" y="571778"/>
            <a:ext cx="848927"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Learn</a:t>
            </a:r>
          </a:p>
        </p:txBody>
      </p:sp>
      <p:sp>
        <p:nvSpPr>
          <p:cNvPr id="714" name="The sub-solutions are made ready (developed) for delivery to real stakeholders,…"/>
          <p:cNvSpPr txBox="1"/>
          <p:nvPr/>
        </p:nvSpPr>
        <p:spPr>
          <a:xfrm>
            <a:off x="509484" y="6750785"/>
            <a:ext cx="4522731" cy="30253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2700">
                <a:latin typeface="+mn-lt"/>
                <a:ea typeface="+mn-ea"/>
                <a:cs typeface="+mn-cs"/>
                <a:sym typeface="Helvetica Neue"/>
              </a:defRPr>
            </a:pPr>
            <a:r>
              <a:t>The sub-solutions are made ready (developed) for delivery to real stakeholders,</a:t>
            </a:r>
          </a:p>
          <a:p>
            <a:pPr>
              <a:defRPr b="1" sz="2700">
                <a:latin typeface="+mn-lt"/>
                <a:ea typeface="+mn-ea"/>
                <a:cs typeface="+mn-cs"/>
                <a:sym typeface="Helvetica Neue"/>
              </a:defRPr>
            </a:pPr>
            <a:r>
              <a:t>next week and every week.</a:t>
            </a:r>
          </a:p>
          <a:p>
            <a:pPr>
              <a:defRPr b="1" sz="2700">
                <a:latin typeface="+mn-lt"/>
                <a:ea typeface="+mn-ea"/>
                <a:cs typeface="+mn-cs"/>
                <a:sym typeface="Helvetica Neue"/>
              </a:defRPr>
            </a:pPr>
            <a:r>
              <a:t>Or in about 2% of budget/deadline increments</a:t>
            </a:r>
          </a:p>
        </p:txBody>
      </p:sp>
      <p:pic>
        <p:nvPicPr>
          <p:cNvPr id="715" name="image41.png" descr="image41.png"/>
          <p:cNvPicPr>
            <a:picLocks noChangeAspect="1"/>
          </p:cNvPicPr>
          <p:nvPr/>
        </p:nvPicPr>
        <p:blipFill>
          <a:blip r:embed="rId4">
            <a:extLst/>
          </a:blip>
          <a:srcRect l="0" t="0" r="51937" b="0"/>
          <a:stretch>
            <a:fillRect/>
          </a:stretch>
        </p:blipFill>
        <p:spPr>
          <a:xfrm>
            <a:off x="6254224" y="2148545"/>
            <a:ext cx="4522921" cy="4271168"/>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7" name="Slide Number"/>
          <p:cNvSpPr txBox="1"/>
          <p:nvPr>
            <p:ph type="sldNum" sz="quarter" idx="2"/>
          </p:nvPr>
        </p:nvSpPr>
        <p:spPr>
          <a:xfrm>
            <a:off x="12648931" y="9213455"/>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8" name="image24.png" descr="image24.png"/>
          <p:cNvPicPr>
            <a:picLocks noChangeAspect="1"/>
          </p:cNvPicPr>
          <p:nvPr/>
        </p:nvPicPr>
        <p:blipFill>
          <a:blip r:embed="rId2">
            <a:extLst/>
          </a:blip>
          <a:stretch>
            <a:fillRect/>
          </a:stretch>
        </p:blipFill>
        <p:spPr>
          <a:xfrm rot="2760000">
            <a:off x="5324969" y="564442"/>
            <a:ext cx="1056643" cy="2126828"/>
          </a:xfrm>
          <a:prstGeom prst="rect">
            <a:avLst/>
          </a:prstGeom>
          <a:ln w="12700">
            <a:miter lim="400000"/>
          </a:ln>
        </p:spPr>
      </p:pic>
      <p:pic>
        <p:nvPicPr>
          <p:cNvPr id="719" name="image24.png" descr="image24.png"/>
          <p:cNvPicPr>
            <a:picLocks noChangeAspect="1"/>
          </p:cNvPicPr>
          <p:nvPr/>
        </p:nvPicPr>
        <p:blipFill>
          <a:blip r:embed="rId2">
            <a:extLst/>
          </a:blip>
          <a:stretch>
            <a:fillRect/>
          </a:stretch>
        </p:blipFill>
        <p:spPr>
          <a:xfrm rot="5389581">
            <a:off x="7978985" y="-513648"/>
            <a:ext cx="1056643" cy="2124573"/>
          </a:xfrm>
          <a:prstGeom prst="rect">
            <a:avLst/>
          </a:prstGeom>
          <a:ln w="12700">
            <a:miter lim="400000"/>
          </a:ln>
        </p:spPr>
      </p:pic>
      <p:pic>
        <p:nvPicPr>
          <p:cNvPr id="720" name="image24.png" descr="image24.png"/>
          <p:cNvPicPr>
            <a:picLocks noChangeAspect="1"/>
          </p:cNvPicPr>
          <p:nvPr/>
        </p:nvPicPr>
        <p:blipFill>
          <a:blip r:embed="rId2">
            <a:extLst/>
          </a:blip>
          <a:stretch>
            <a:fillRect/>
          </a:stretch>
        </p:blipFill>
        <p:spPr>
          <a:xfrm rot="8328146">
            <a:off x="10899422" y="819570"/>
            <a:ext cx="1056643" cy="2126829"/>
          </a:xfrm>
          <a:prstGeom prst="rect">
            <a:avLst/>
          </a:prstGeom>
          <a:ln w="12700">
            <a:miter lim="400000"/>
          </a:ln>
        </p:spPr>
      </p:pic>
      <p:pic>
        <p:nvPicPr>
          <p:cNvPr id="721" name="image25.png" descr="image25.png"/>
          <p:cNvPicPr>
            <a:picLocks noChangeAspect="1"/>
          </p:cNvPicPr>
          <p:nvPr/>
        </p:nvPicPr>
        <p:blipFill>
          <a:blip r:embed="rId3">
            <a:extLst/>
          </a:blip>
          <a:stretch>
            <a:fillRect/>
          </a:stretch>
        </p:blipFill>
        <p:spPr>
          <a:xfrm rot="21540002">
            <a:off x="11813823" y="3323447"/>
            <a:ext cx="1056642" cy="2124571"/>
          </a:xfrm>
          <a:prstGeom prst="rect">
            <a:avLst/>
          </a:prstGeom>
          <a:ln w="12700">
            <a:miter lim="400000"/>
          </a:ln>
        </p:spPr>
      </p:pic>
      <p:pic>
        <p:nvPicPr>
          <p:cNvPr id="722" name="image25.png" descr="image25.png"/>
          <p:cNvPicPr>
            <a:picLocks noChangeAspect="1"/>
          </p:cNvPicPr>
          <p:nvPr/>
        </p:nvPicPr>
        <p:blipFill>
          <a:blip r:embed="rId3">
            <a:extLst/>
          </a:blip>
          <a:stretch>
            <a:fillRect/>
          </a:stretch>
        </p:blipFill>
        <p:spPr>
          <a:xfrm rot="2697825">
            <a:off x="10696222" y="6050843"/>
            <a:ext cx="1056643" cy="2129086"/>
          </a:xfrm>
          <a:prstGeom prst="rect">
            <a:avLst/>
          </a:prstGeom>
          <a:ln w="12700">
            <a:miter lim="400000"/>
          </a:ln>
        </p:spPr>
      </p:pic>
      <p:pic>
        <p:nvPicPr>
          <p:cNvPr id="723" name="image24.png" descr="image24.png"/>
          <p:cNvPicPr>
            <a:picLocks noChangeAspect="1"/>
          </p:cNvPicPr>
          <p:nvPr/>
        </p:nvPicPr>
        <p:blipFill>
          <a:blip r:embed="rId2">
            <a:extLst/>
          </a:blip>
          <a:stretch>
            <a:fillRect/>
          </a:stretch>
        </p:blipFill>
        <p:spPr>
          <a:xfrm rot="16335857">
            <a:off x="7813040" y="7154895"/>
            <a:ext cx="1056643" cy="2126830"/>
          </a:xfrm>
          <a:prstGeom prst="rect">
            <a:avLst/>
          </a:prstGeom>
          <a:ln w="12700">
            <a:miter lim="400000"/>
          </a:ln>
        </p:spPr>
      </p:pic>
      <p:pic>
        <p:nvPicPr>
          <p:cNvPr id="724" name="image24.png" descr="image24.png"/>
          <p:cNvPicPr>
            <a:picLocks noChangeAspect="1"/>
          </p:cNvPicPr>
          <p:nvPr/>
        </p:nvPicPr>
        <p:blipFill>
          <a:blip r:embed="rId2">
            <a:extLst/>
          </a:blip>
          <a:stretch>
            <a:fillRect/>
          </a:stretch>
        </p:blipFill>
        <p:spPr>
          <a:xfrm rot="18900000">
            <a:off x="5157892" y="5949243"/>
            <a:ext cx="1056643" cy="2129087"/>
          </a:xfrm>
          <a:prstGeom prst="rect">
            <a:avLst/>
          </a:prstGeom>
          <a:ln w="12700">
            <a:miter lim="400000"/>
          </a:ln>
        </p:spPr>
      </p:pic>
      <p:pic>
        <p:nvPicPr>
          <p:cNvPr id="725" name="image24.png" descr="image24.png"/>
          <p:cNvPicPr>
            <a:picLocks noChangeAspect="1"/>
          </p:cNvPicPr>
          <p:nvPr/>
        </p:nvPicPr>
        <p:blipFill>
          <a:blip r:embed="rId2">
            <a:extLst/>
          </a:blip>
          <a:stretch>
            <a:fillRect/>
          </a:stretch>
        </p:blipFill>
        <p:spPr>
          <a:xfrm rot="77439">
            <a:off x="4155440" y="3221845"/>
            <a:ext cx="1056643" cy="2124575"/>
          </a:xfrm>
          <a:prstGeom prst="rect">
            <a:avLst/>
          </a:prstGeom>
          <a:ln w="12700">
            <a:miter lim="400000"/>
          </a:ln>
        </p:spPr>
      </p:pic>
      <p:sp>
        <p:nvSpPr>
          <p:cNvPr id="726" name="Stakeholders"/>
          <p:cNvSpPr txBox="1"/>
          <p:nvPr/>
        </p:nvSpPr>
        <p:spPr>
          <a:xfrm>
            <a:off x="9508631" y="561617"/>
            <a:ext cx="1916857"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Stakeholders</a:t>
            </a:r>
          </a:p>
        </p:txBody>
      </p:sp>
      <p:sp>
        <p:nvSpPr>
          <p:cNvPr id="727" name="Values"/>
          <p:cNvSpPr txBox="1"/>
          <p:nvPr/>
        </p:nvSpPr>
        <p:spPr>
          <a:xfrm>
            <a:off x="11798017" y="2799076"/>
            <a:ext cx="986652"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Values</a:t>
            </a:r>
          </a:p>
        </p:txBody>
      </p:sp>
      <p:sp>
        <p:nvSpPr>
          <p:cNvPr id="728" name="Solutions"/>
          <p:cNvSpPr txBox="1"/>
          <p:nvPr/>
        </p:nvSpPr>
        <p:spPr>
          <a:xfrm>
            <a:off x="11497733" y="5643877"/>
            <a:ext cx="1354669"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Solutions</a:t>
            </a:r>
          </a:p>
        </p:txBody>
      </p:sp>
      <p:sp>
        <p:nvSpPr>
          <p:cNvPr id="729" name="Decompose"/>
          <p:cNvSpPr txBox="1"/>
          <p:nvPr/>
        </p:nvSpPr>
        <p:spPr>
          <a:xfrm>
            <a:off x="9156417" y="7724418"/>
            <a:ext cx="1752039"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Decompose</a:t>
            </a:r>
          </a:p>
        </p:txBody>
      </p:sp>
      <p:sp>
        <p:nvSpPr>
          <p:cNvPr id="730" name="Develop"/>
          <p:cNvSpPr txBox="1"/>
          <p:nvPr/>
        </p:nvSpPr>
        <p:spPr>
          <a:xfrm>
            <a:off x="6386124" y="7627333"/>
            <a:ext cx="1210172"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Develop</a:t>
            </a:r>
          </a:p>
        </p:txBody>
      </p:sp>
      <p:sp>
        <p:nvSpPr>
          <p:cNvPr id="731" name="Deliver"/>
          <p:cNvSpPr txBox="1"/>
          <p:nvPr/>
        </p:nvSpPr>
        <p:spPr>
          <a:xfrm>
            <a:off x="4146408" y="5593077"/>
            <a:ext cx="1752039" cy="457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b="1" sz="3100">
                <a:latin typeface="Trebuchet MS"/>
                <a:ea typeface="Trebuchet MS"/>
                <a:cs typeface="Trebuchet MS"/>
                <a:sym typeface="Trebuchet MS"/>
              </a:defRPr>
            </a:lvl1pPr>
          </a:lstStyle>
          <a:p>
            <a:pPr/>
            <a:r>
              <a:t>Deliver</a:t>
            </a:r>
          </a:p>
        </p:txBody>
      </p:sp>
      <p:sp>
        <p:nvSpPr>
          <p:cNvPr id="732" name="Measure"/>
          <p:cNvSpPr txBox="1"/>
          <p:nvPr/>
        </p:nvSpPr>
        <p:spPr>
          <a:xfrm>
            <a:off x="4381217" y="2620711"/>
            <a:ext cx="128242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Measure</a:t>
            </a:r>
          </a:p>
        </p:txBody>
      </p:sp>
      <p:sp>
        <p:nvSpPr>
          <p:cNvPr id="733" name="Learn"/>
          <p:cNvSpPr txBox="1"/>
          <p:nvPr/>
        </p:nvSpPr>
        <p:spPr>
          <a:xfrm>
            <a:off x="6605127" y="571778"/>
            <a:ext cx="848927"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Learn</a:t>
            </a:r>
          </a:p>
        </p:txBody>
      </p:sp>
      <p:sp>
        <p:nvSpPr>
          <p:cNvPr id="734" name="The sub-solutions are delivered…"/>
          <p:cNvSpPr txBox="1"/>
          <p:nvPr/>
        </p:nvSpPr>
        <p:spPr>
          <a:xfrm>
            <a:off x="-32383" y="4227168"/>
            <a:ext cx="4522731" cy="4144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latin typeface="+mn-lt"/>
                <a:ea typeface="+mn-ea"/>
                <a:cs typeface="+mn-cs"/>
                <a:sym typeface="Helvetica Neue"/>
              </a:defRPr>
            </a:pPr>
            <a:r>
              <a:t>The sub-solutions are </a:t>
            </a:r>
            <a:r>
              <a:rPr i="1" u="sng"/>
              <a:t>delivered</a:t>
            </a:r>
          </a:p>
          <a:p>
            <a:pPr>
              <a:defRPr b="1">
                <a:latin typeface="+mn-lt"/>
                <a:ea typeface="+mn-ea"/>
                <a:cs typeface="+mn-cs"/>
                <a:sym typeface="Helvetica Neue"/>
              </a:defRPr>
            </a:pPr>
            <a:r>
              <a:t> to real stakeholders,</a:t>
            </a:r>
          </a:p>
          <a:p>
            <a:pPr>
              <a:defRPr b="1">
                <a:latin typeface="+mn-lt"/>
                <a:ea typeface="+mn-ea"/>
                <a:cs typeface="+mn-cs"/>
                <a:sym typeface="Helvetica Neue"/>
              </a:defRPr>
            </a:pPr>
            <a:r>
              <a:t>in order to experiment, </a:t>
            </a:r>
          </a:p>
          <a:p>
            <a:pPr>
              <a:defRPr b="1">
                <a:latin typeface="+mn-lt"/>
                <a:ea typeface="+mn-ea"/>
                <a:cs typeface="+mn-cs"/>
                <a:sym typeface="Helvetica Neue"/>
              </a:defRPr>
            </a:pPr>
            <a:r>
              <a:t>to test, to pilot, to get reactions,</a:t>
            </a:r>
          </a:p>
          <a:p>
            <a:pPr>
              <a:defRPr b="1">
                <a:latin typeface="+mn-lt"/>
                <a:ea typeface="+mn-ea"/>
                <a:cs typeface="+mn-cs"/>
                <a:sym typeface="Helvetica Neue"/>
              </a:defRPr>
            </a:pPr>
            <a:r>
              <a:t>NUMERICALLY</a:t>
            </a:r>
          </a:p>
          <a:p>
            <a:pPr>
              <a:defRPr b="1">
                <a:latin typeface="+mn-lt"/>
                <a:ea typeface="+mn-ea"/>
                <a:cs typeface="+mn-cs"/>
                <a:sym typeface="Helvetica Neue"/>
              </a:defRPr>
            </a:pPr>
            <a:r>
              <a:t>and to allow for potential corrections  in design, in implementation process, and in lower-priority requirements </a:t>
            </a:r>
          </a:p>
        </p:txBody>
      </p:sp>
      <p:pic>
        <p:nvPicPr>
          <p:cNvPr id="735" name="image41.png" descr="image41.png"/>
          <p:cNvPicPr>
            <a:picLocks noChangeAspect="1"/>
          </p:cNvPicPr>
          <p:nvPr/>
        </p:nvPicPr>
        <p:blipFill>
          <a:blip r:embed="rId4">
            <a:extLst/>
          </a:blip>
          <a:srcRect l="46342" t="10940" r="0" b="0"/>
          <a:stretch>
            <a:fillRect/>
          </a:stretch>
        </p:blipFill>
        <p:spPr>
          <a:xfrm>
            <a:off x="5853410" y="2284828"/>
            <a:ext cx="5307941" cy="399863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7" name="Slide Number"/>
          <p:cNvSpPr txBox="1"/>
          <p:nvPr>
            <p:ph type="sldNum" sz="quarter" idx="2"/>
          </p:nvPr>
        </p:nvSpPr>
        <p:spPr>
          <a:xfrm>
            <a:off x="12648931" y="9213455"/>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38" name="The sub-solutions are measured as to  effect…"/>
          <p:cNvSpPr txBox="1"/>
          <p:nvPr/>
        </p:nvSpPr>
        <p:spPr>
          <a:xfrm>
            <a:off x="27820" y="745253"/>
            <a:ext cx="4522731" cy="52489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latin typeface="+mn-lt"/>
                <a:ea typeface="+mn-ea"/>
                <a:cs typeface="+mn-cs"/>
                <a:sym typeface="Helvetica Neue"/>
              </a:defRPr>
            </a:pPr>
            <a:r>
              <a:t>The sub-solutions are </a:t>
            </a:r>
            <a:r>
              <a:rPr i="1" u="sng"/>
              <a:t>measured as to  effect</a:t>
            </a:r>
            <a:endParaRPr i="1" u="sng"/>
          </a:p>
          <a:p>
            <a:pPr>
              <a:defRPr b="1" i="1">
                <a:latin typeface="+mn-lt"/>
                <a:ea typeface="+mn-ea"/>
                <a:cs typeface="+mn-cs"/>
                <a:sym typeface="Helvetica Neue"/>
              </a:defRPr>
            </a:pPr>
            <a:r>
              <a:t>on</a:t>
            </a:r>
          </a:p>
          <a:p>
            <a:pPr>
              <a:defRPr b="1" i="1">
                <a:latin typeface="+mn-lt"/>
                <a:ea typeface="+mn-ea"/>
                <a:cs typeface="+mn-cs"/>
                <a:sym typeface="Helvetica Neue"/>
              </a:defRPr>
            </a:pPr>
            <a:r>
              <a:t>all the </a:t>
            </a:r>
          </a:p>
          <a:p>
            <a:pPr>
              <a:defRPr b="1" i="1">
                <a:latin typeface="+mn-lt"/>
                <a:ea typeface="+mn-ea"/>
                <a:cs typeface="+mn-cs"/>
                <a:sym typeface="Helvetica Neue"/>
              </a:defRPr>
            </a:pPr>
            <a:r>
              <a:t>top </a:t>
            </a:r>
          </a:p>
          <a:p>
            <a:pPr>
              <a:defRPr b="1" i="1">
                <a:latin typeface="+mn-lt"/>
                <a:ea typeface="+mn-ea"/>
                <a:cs typeface="+mn-cs"/>
                <a:sym typeface="Helvetica Neue"/>
              </a:defRPr>
            </a:pPr>
            <a:r>
              <a:t>stakeholder </a:t>
            </a:r>
          </a:p>
          <a:p>
            <a:pPr>
              <a:defRPr b="1" i="1">
                <a:latin typeface="+mn-lt"/>
                <a:ea typeface="+mn-ea"/>
                <a:cs typeface="+mn-cs"/>
                <a:sym typeface="Helvetica Neue"/>
              </a:defRPr>
            </a:pPr>
            <a:r>
              <a:t>critical </a:t>
            </a:r>
          </a:p>
          <a:p>
            <a:pPr>
              <a:defRPr b="1" i="1">
                <a:latin typeface="+mn-lt"/>
                <a:ea typeface="+mn-ea"/>
                <a:cs typeface="+mn-cs"/>
                <a:sym typeface="Helvetica Neue"/>
              </a:defRPr>
            </a:pPr>
            <a:r>
              <a:t>objectives, </a:t>
            </a:r>
          </a:p>
          <a:p>
            <a:pPr>
              <a:defRPr b="1" i="1">
                <a:latin typeface="+mn-lt"/>
                <a:ea typeface="+mn-ea"/>
                <a:cs typeface="+mn-cs"/>
                <a:sym typeface="Helvetica Neue"/>
              </a:defRPr>
            </a:pPr>
            <a:r>
              <a:t>and </a:t>
            </a:r>
          </a:p>
          <a:p>
            <a:pPr>
              <a:defRPr b="1" i="1">
                <a:latin typeface="+mn-lt"/>
                <a:ea typeface="+mn-ea"/>
                <a:cs typeface="+mn-cs"/>
                <a:sym typeface="Helvetica Neue"/>
              </a:defRPr>
            </a:pPr>
            <a:r>
              <a:t>on their critical cost increments,</a:t>
            </a:r>
          </a:p>
          <a:p>
            <a:pPr>
              <a:defRPr b="1" i="1">
                <a:latin typeface="+mn-lt"/>
                <a:ea typeface="+mn-ea"/>
                <a:cs typeface="+mn-cs"/>
                <a:sym typeface="Helvetica Neue"/>
              </a:defRPr>
            </a:pPr>
            <a:r>
              <a:t>with a view to improving </a:t>
            </a:r>
            <a:r>
              <a:rPr u="sng"/>
              <a:t>prediction</a:t>
            </a:r>
            <a:r>
              <a:t> of </a:t>
            </a:r>
          </a:p>
          <a:p>
            <a:pPr>
              <a:defRPr b="1" i="1">
                <a:latin typeface="+mn-lt"/>
                <a:ea typeface="+mn-ea"/>
                <a:cs typeface="+mn-cs"/>
                <a:sym typeface="Helvetica Neue"/>
              </a:defRPr>
            </a:pPr>
            <a:r>
              <a:t>final cumulative costs</a:t>
            </a:r>
          </a:p>
        </p:txBody>
      </p:sp>
      <p:grpSp>
        <p:nvGrpSpPr>
          <p:cNvPr id="756" name="Group"/>
          <p:cNvGrpSpPr/>
          <p:nvPr/>
        </p:nvGrpSpPr>
        <p:grpSpPr>
          <a:xfrm>
            <a:off x="3703885" y="17099"/>
            <a:ext cx="9185038" cy="8771137"/>
            <a:chOff x="0" y="0"/>
            <a:chExt cx="9185037" cy="8771136"/>
          </a:xfrm>
        </p:grpSpPr>
        <p:pic>
          <p:nvPicPr>
            <p:cNvPr id="739" name="image24.png" descr="image24.png"/>
            <p:cNvPicPr>
              <a:picLocks noChangeAspect="1"/>
            </p:cNvPicPr>
            <p:nvPr/>
          </p:nvPicPr>
          <p:blipFill>
            <a:blip r:embed="rId2">
              <a:extLst/>
            </a:blip>
            <a:stretch>
              <a:fillRect/>
            </a:stretch>
          </p:blipFill>
          <p:spPr>
            <a:xfrm rot="2760000">
              <a:off x="1621084" y="547339"/>
              <a:ext cx="1056643" cy="2126831"/>
            </a:xfrm>
            <a:prstGeom prst="rect">
              <a:avLst/>
            </a:prstGeom>
            <a:ln w="12700" cap="flat">
              <a:noFill/>
              <a:miter lim="400000"/>
            </a:ln>
            <a:effectLst/>
          </p:spPr>
        </p:pic>
        <p:pic>
          <p:nvPicPr>
            <p:cNvPr id="740" name="image24.png" descr="image24.png"/>
            <p:cNvPicPr>
              <a:picLocks noChangeAspect="1"/>
            </p:cNvPicPr>
            <p:nvPr/>
          </p:nvPicPr>
          <p:blipFill>
            <a:blip r:embed="rId2">
              <a:extLst/>
            </a:blip>
            <a:stretch>
              <a:fillRect/>
            </a:stretch>
          </p:blipFill>
          <p:spPr>
            <a:xfrm rot="5389581">
              <a:off x="4275102" y="-530749"/>
              <a:ext cx="1056643" cy="2124572"/>
            </a:xfrm>
            <a:prstGeom prst="rect">
              <a:avLst/>
            </a:prstGeom>
            <a:ln w="12700" cap="flat">
              <a:noFill/>
              <a:miter lim="400000"/>
            </a:ln>
            <a:effectLst/>
          </p:spPr>
        </p:pic>
        <p:pic>
          <p:nvPicPr>
            <p:cNvPr id="741" name="image24.png" descr="image24.png"/>
            <p:cNvPicPr>
              <a:picLocks noChangeAspect="1"/>
            </p:cNvPicPr>
            <p:nvPr/>
          </p:nvPicPr>
          <p:blipFill>
            <a:blip r:embed="rId2">
              <a:extLst/>
            </a:blip>
            <a:stretch>
              <a:fillRect/>
            </a:stretch>
          </p:blipFill>
          <p:spPr>
            <a:xfrm rot="8328146">
              <a:off x="7195537" y="802469"/>
              <a:ext cx="1056643" cy="2126831"/>
            </a:xfrm>
            <a:prstGeom prst="rect">
              <a:avLst/>
            </a:prstGeom>
            <a:ln w="12700" cap="flat">
              <a:noFill/>
              <a:miter lim="400000"/>
            </a:ln>
            <a:effectLst/>
          </p:spPr>
        </p:pic>
        <p:pic>
          <p:nvPicPr>
            <p:cNvPr id="742" name="image25.png" descr="image25.png"/>
            <p:cNvPicPr>
              <a:picLocks noChangeAspect="1"/>
            </p:cNvPicPr>
            <p:nvPr/>
          </p:nvPicPr>
          <p:blipFill>
            <a:blip r:embed="rId3">
              <a:extLst/>
            </a:blip>
            <a:stretch>
              <a:fillRect/>
            </a:stretch>
          </p:blipFill>
          <p:spPr>
            <a:xfrm rot="21540002">
              <a:off x="8109937" y="3306346"/>
              <a:ext cx="1056643" cy="2124571"/>
            </a:xfrm>
            <a:prstGeom prst="rect">
              <a:avLst/>
            </a:prstGeom>
            <a:ln w="12700" cap="flat">
              <a:noFill/>
              <a:miter lim="400000"/>
            </a:ln>
            <a:effectLst/>
          </p:spPr>
        </p:pic>
        <p:pic>
          <p:nvPicPr>
            <p:cNvPr id="743" name="image25.png" descr="image25.png"/>
            <p:cNvPicPr>
              <a:picLocks noChangeAspect="1"/>
            </p:cNvPicPr>
            <p:nvPr/>
          </p:nvPicPr>
          <p:blipFill>
            <a:blip r:embed="rId3">
              <a:extLst/>
            </a:blip>
            <a:stretch>
              <a:fillRect/>
            </a:stretch>
          </p:blipFill>
          <p:spPr>
            <a:xfrm rot="2697825">
              <a:off x="6992337" y="6033742"/>
              <a:ext cx="1056643" cy="2129089"/>
            </a:xfrm>
            <a:prstGeom prst="rect">
              <a:avLst/>
            </a:prstGeom>
            <a:ln w="12700" cap="flat">
              <a:noFill/>
              <a:miter lim="400000"/>
            </a:ln>
            <a:effectLst/>
          </p:spPr>
        </p:pic>
        <p:pic>
          <p:nvPicPr>
            <p:cNvPr id="744" name="image24.png" descr="image24.png"/>
            <p:cNvPicPr>
              <a:picLocks noChangeAspect="1"/>
            </p:cNvPicPr>
            <p:nvPr/>
          </p:nvPicPr>
          <p:blipFill>
            <a:blip r:embed="rId2">
              <a:extLst/>
            </a:blip>
            <a:stretch>
              <a:fillRect/>
            </a:stretch>
          </p:blipFill>
          <p:spPr>
            <a:xfrm rot="16335857">
              <a:off x="4109154" y="7137797"/>
              <a:ext cx="1056644" cy="2126829"/>
            </a:xfrm>
            <a:prstGeom prst="rect">
              <a:avLst/>
            </a:prstGeom>
            <a:ln w="12700" cap="flat">
              <a:noFill/>
              <a:miter lim="400000"/>
            </a:ln>
            <a:effectLst/>
          </p:spPr>
        </p:pic>
        <p:pic>
          <p:nvPicPr>
            <p:cNvPr id="745" name="image24.png" descr="image24.png"/>
            <p:cNvPicPr>
              <a:picLocks noChangeAspect="1"/>
            </p:cNvPicPr>
            <p:nvPr/>
          </p:nvPicPr>
          <p:blipFill>
            <a:blip r:embed="rId2">
              <a:extLst/>
            </a:blip>
            <a:stretch>
              <a:fillRect/>
            </a:stretch>
          </p:blipFill>
          <p:spPr>
            <a:xfrm rot="18900000">
              <a:off x="1454008" y="5932141"/>
              <a:ext cx="1056643" cy="2129090"/>
            </a:xfrm>
            <a:prstGeom prst="rect">
              <a:avLst/>
            </a:prstGeom>
            <a:ln w="12700" cap="flat">
              <a:noFill/>
              <a:miter lim="400000"/>
            </a:ln>
            <a:effectLst/>
          </p:spPr>
        </p:pic>
        <p:pic>
          <p:nvPicPr>
            <p:cNvPr id="746" name="image24.png" descr="image24.png"/>
            <p:cNvPicPr>
              <a:picLocks noChangeAspect="1"/>
            </p:cNvPicPr>
            <p:nvPr/>
          </p:nvPicPr>
          <p:blipFill>
            <a:blip r:embed="rId2">
              <a:extLst/>
            </a:blip>
            <a:stretch>
              <a:fillRect/>
            </a:stretch>
          </p:blipFill>
          <p:spPr>
            <a:xfrm rot="77439">
              <a:off x="451555" y="3204746"/>
              <a:ext cx="1056643" cy="2124572"/>
            </a:xfrm>
            <a:prstGeom prst="rect">
              <a:avLst/>
            </a:prstGeom>
            <a:ln w="12700" cap="flat">
              <a:noFill/>
              <a:miter lim="400000"/>
            </a:ln>
            <a:effectLst/>
          </p:spPr>
        </p:pic>
        <p:sp>
          <p:nvSpPr>
            <p:cNvPr id="747" name="Stakeholders"/>
            <p:cNvSpPr txBox="1"/>
            <p:nvPr/>
          </p:nvSpPr>
          <p:spPr>
            <a:xfrm>
              <a:off x="5804746" y="544518"/>
              <a:ext cx="1916857"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Stakeholders</a:t>
              </a:r>
            </a:p>
          </p:txBody>
        </p:sp>
        <p:sp>
          <p:nvSpPr>
            <p:cNvPr id="748" name="Values"/>
            <p:cNvSpPr txBox="1"/>
            <p:nvPr/>
          </p:nvSpPr>
          <p:spPr>
            <a:xfrm>
              <a:off x="8094133" y="2781978"/>
              <a:ext cx="986653"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Values</a:t>
              </a:r>
            </a:p>
          </p:txBody>
        </p:sp>
        <p:sp>
          <p:nvSpPr>
            <p:cNvPr id="749" name="Solutions"/>
            <p:cNvSpPr txBox="1"/>
            <p:nvPr/>
          </p:nvSpPr>
          <p:spPr>
            <a:xfrm>
              <a:off x="7793850" y="5626778"/>
              <a:ext cx="1354669"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Solutions</a:t>
              </a:r>
            </a:p>
          </p:txBody>
        </p:sp>
        <p:sp>
          <p:nvSpPr>
            <p:cNvPr id="750" name="Decompose"/>
            <p:cNvSpPr txBox="1"/>
            <p:nvPr/>
          </p:nvSpPr>
          <p:spPr>
            <a:xfrm>
              <a:off x="5452532" y="7707322"/>
              <a:ext cx="1752039"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Decompose</a:t>
              </a:r>
            </a:p>
          </p:txBody>
        </p:sp>
        <p:sp>
          <p:nvSpPr>
            <p:cNvPr id="751" name="Develop"/>
            <p:cNvSpPr txBox="1"/>
            <p:nvPr/>
          </p:nvSpPr>
          <p:spPr>
            <a:xfrm>
              <a:off x="2682239" y="7610237"/>
              <a:ext cx="1210172"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Develop</a:t>
              </a:r>
            </a:p>
          </p:txBody>
        </p:sp>
        <p:sp>
          <p:nvSpPr>
            <p:cNvPr id="752" name="Deliver"/>
            <p:cNvSpPr txBox="1"/>
            <p:nvPr/>
          </p:nvSpPr>
          <p:spPr>
            <a:xfrm>
              <a:off x="677333" y="5626778"/>
              <a:ext cx="1029549"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Deliver</a:t>
              </a:r>
            </a:p>
          </p:txBody>
        </p:sp>
        <p:sp>
          <p:nvSpPr>
            <p:cNvPr id="753" name="Measure"/>
            <p:cNvSpPr txBox="1"/>
            <p:nvPr/>
          </p:nvSpPr>
          <p:spPr>
            <a:xfrm>
              <a:off x="0" y="2508363"/>
              <a:ext cx="1959753"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b="1" sz="3700">
                  <a:latin typeface="Trebuchet MS"/>
                  <a:ea typeface="Trebuchet MS"/>
                  <a:cs typeface="Trebuchet MS"/>
                  <a:sym typeface="Trebuchet MS"/>
                </a:defRPr>
              </a:lvl1pPr>
            </a:lstStyle>
            <a:p>
              <a:pPr/>
              <a:r>
                <a:t>Measure</a:t>
              </a:r>
            </a:p>
          </p:txBody>
        </p:sp>
        <p:sp>
          <p:nvSpPr>
            <p:cNvPr id="754" name="Learn"/>
            <p:cNvSpPr txBox="1"/>
            <p:nvPr/>
          </p:nvSpPr>
          <p:spPr>
            <a:xfrm>
              <a:off x="2901243" y="554680"/>
              <a:ext cx="848927" cy="35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defTabSz="650240">
                <a:defRPr>
                  <a:latin typeface="Trebuchet MS"/>
                  <a:ea typeface="Trebuchet MS"/>
                  <a:cs typeface="Trebuchet MS"/>
                  <a:sym typeface="Trebuchet MS"/>
                </a:defRPr>
              </a:lvl1pPr>
            </a:lstStyle>
            <a:p>
              <a:pPr/>
              <a:r>
                <a:t>Learn</a:t>
              </a:r>
            </a:p>
          </p:txBody>
        </p:sp>
        <p:pic>
          <p:nvPicPr>
            <p:cNvPr id="755" name="image42.png" descr="image42.png"/>
            <p:cNvPicPr>
              <a:picLocks noChangeAspect="1"/>
            </p:cNvPicPr>
            <p:nvPr/>
          </p:nvPicPr>
          <p:blipFill>
            <a:blip r:embed="rId4">
              <a:extLst/>
            </a:blip>
            <a:stretch>
              <a:fillRect/>
            </a:stretch>
          </p:blipFill>
          <p:spPr>
            <a:xfrm>
              <a:off x="1430091" y="3087421"/>
              <a:ext cx="6566960" cy="209189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8" name="image43.png" descr="image43.png"/>
          <p:cNvPicPr>
            <a:picLocks noChangeAspect="1"/>
          </p:cNvPicPr>
          <p:nvPr/>
        </p:nvPicPr>
        <p:blipFill>
          <a:blip r:embed="rId2">
            <a:extLst/>
          </a:blip>
          <a:stretch>
            <a:fillRect/>
          </a:stretch>
        </p:blipFill>
        <p:spPr>
          <a:xfrm>
            <a:off x="5301167" y="2373502"/>
            <a:ext cx="6684652" cy="2728805"/>
          </a:xfrm>
          <a:prstGeom prst="rect">
            <a:avLst/>
          </a:prstGeom>
          <a:ln w="12700">
            <a:miter lim="400000"/>
          </a:ln>
        </p:spPr>
      </p:pic>
      <p:sp>
        <p:nvSpPr>
          <p:cNvPr id="759" name="Slide Number"/>
          <p:cNvSpPr txBox="1"/>
          <p:nvPr>
            <p:ph type="sldNum" sz="quarter" idx="2"/>
          </p:nvPr>
        </p:nvSpPr>
        <p:spPr>
          <a:xfrm>
            <a:off x="12648931" y="9213455"/>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0" name="image24.png" descr="image24.png"/>
          <p:cNvPicPr>
            <a:picLocks noChangeAspect="1"/>
          </p:cNvPicPr>
          <p:nvPr/>
        </p:nvPicPr>
        <p:blipFill>
          <a:blip r:embed="rId3">
            <a:extLst/>
          </a:blip>
          <a:stretch>
            <a:fillRect/>
          </a:stretch>
        </p:blipFill>
        <p:spPr>
          <a:xfrm rot="2760000">
            <a:off x="5324969" y="564442"/>
            <a:ext cx="1056643" cy="2126828"/>
          </a:xfrm>
          <a:prstGeom prst="rect">
            <a:avLst/>
          </a:prstGeom>
          <a:ln w="12700">
            <a:miter lim="400000"/>
          </a:ln>
        </p:spPr>
      </p:pic>
      <p:pic>
        <p:nvPicPr>
          <p:cNvPr id="761" name="image24.png" descr="image24.png"/>
          <p:cNvPicPr>
            <a:picLocks noChangeAspect="1"/>
          </p:cNvPicPr>
          <p:nvPr/>
        </p:nvPicPr>
        <p:blipFill>
          <a:blip r:embed="rId3">
            <a:extLst/>
          </a:blip>
          <a:stretch>
            <a:fillRect/>
          </a:stretch>
        </p:blipFill>
        <p:spPr>
          <a:xfrm rot="5389581">
            <a:off x="7978985" y="-513648"/>
            <a:ext cx="1056643" cy="2124573"/>
          </a:xfrm>
          <a:prstGeom prst="rect">
            <a:avLst/>
          </a:prstGeom>
          <a:ln w="12700">
            <a:miter lim="400000"/>
          </a:ln>
        </p:spPr>
      </p:pic>
      <p:pic>
        <p:nvPicPr>
          <p:cNvPr id="762" name="image24.png" descr="image24.png"/>
          <p:cNvPicPr>
            <a:picLocks noChangeAspect="1"/>
          </p:cNvPicPr>
          <p:nvPr/>
        </p:nvPicPr>
        <p:blipFill>
          <a:blip r:embed="rId3">
            <a:extLst/>
          </a:blip>
          <a:stretch>
            <a:fillRect/>
          </a:stretch>
        </p:blipFill>
        <p:spPr>
          <a:xfrm rot="8328146">
            <a:off x="10899422" y="819570"/>
            <a:ext cx="1056643" cy="2126829"/>
          </a:xfrm>
          <a:prstGeom prst="rect">
            <a:avLst/>
          </a:prstGeom>
          <a:ln w="12700">
            <a:miter lim="400000"/>
          </a:ln>
        </p:spPr>
      </p:pic>
      <p:pic>
        <p:nvPicPr>
          <p:cNvPr id="763" name="image25.png" descr="image25.png"/>
          <p:cNvPicPr>
            <a:picLocks noChangeAspect="1"/>
          </p:cNvPicPr>
          <p:nvPr/>
        </p:nvPicPr>
        <p:blipFill>
          <a:blip r:embed="rId4">
            <a:extLst/>
          </a:blip>
          <a:stretch>
            <a:fillRect/>
          </a:stretch>
        </p:blipFill>
        <p:spPr>
          <a:xfrm rot="21540002">
            <a:off x="11813822" y="3323447"/>
            <a:ext cx="1056643" cy="2124571"/>
          </a:xfrm>
          <a:prstGeom prst="rect">
            <a:avLst/>
          </a:prstGeom>
          <a:ln w="12700">
            <a:miter lim="400000"/>
          </a:ln>
        </p:spPr>
      </p:pic>
      <p:pic>
        <p:nvPicPr>
          <p:cNvPr id="764" name="image25.png" descr="image25.png"/>
          <p:cNvPicPr>
            <a:picLocks noChangeAspect="1"/>
          </p:cNvPicPr>
          <p:nvPr/>
        </p:nvPicPr>
        <p:blipFill>
          <a:blip r:embed="rId4">
            <a:extLst/>
          </a:blip>
          <a:stretch>
            <a:fillRect/>
          </a:stretch>
        </p:blipFill>
        <p:spPr>
          <a:xfrm rot="2697825">
            <a:off x="10696222" y="6050843"/>
            <a:ext cx="1056643" cy="2129086"/>
          </a:xfrm>
          <a:prstGeom prst="rect">
            <a:avLst/>
          </a:prstGeom>
          <a:ln w="12700">
            <a:miter lim="400000"/>
          </a:ln>
        </p:spPr>
      </p:pic>
      <p:pic>
        <p:nvPicPr>
          <p:cNvPr id="765" name="image24.png" descr="image24.png"/>
          <p:cNvPicPr>
            <a:picLocks noChangeAspect="1"/>
          </p:cNvPicPr>
          <p:nvPr/>
        </p:nvPicPr>
        <p:blipFill>
          <a:blip r:embed="rId3">
            <a:extLst/>
          </a:blip>
          <a:stretch>
            <a:fillRect/>
          </a:stretch>
        </p:blipFill>
        <p:spPr>
          <a:xfrm rot="16335857">
            <a:off x="7813040" y="7154895"/>
            <a:ext cx="1056643" cy="2126830"/>
          </a:xfrm>
          <a:prstGeom prst="rect">
            <a:avLst/>
          </a:prstGeom>
          <a:ln w="12700">
            <a:miter lim="400000"/>
          </a:ln>
        </p:spPr>
      </p:pic>
      <p:pic>
        <p:nvPicPr>
          <p:cNvPr id="766" name="image24.png" descr="image24.png"/>
          <p:cNvPicPr>
            <a:picLocks noChangeAspect="1"/>
          </p:cNvPicPr>
          <p:nvPr/>
        </p:nvPicPr>
        <p:blipFill>
          <a:blip r:embed="rId3">
            <a:extLst/>
          </a:blip>
          <a:stretch>
            <a:fillRect/>
          </a:stretch>
        </p:blipFill>
        <p:spPr>
          <a:xfrm rot="18900000">
            <a:off x="5157892" y="5949243"/>
            <a:ext cx="1056643" cy="2129087"/>
          </a:xfrm>
          <a:prstGeom prst="rect">
            <a:avLst/>
          </a:prstGeom>
          <a:ln w="12700">
            <a:miter lim="400000"/>
          </a:ln>
        </p:spPr>
      </p:pic>
      <p:pic>
        <p:nvPicPr>
          <p:cNvPr id="767" name="image24.png" descr="image24.png"/>
          <p:cNvPicPr>
            <a:picLocks noChangeAspect="1"/>
          </p:cNvPicPr>
          <p:nvPr/>
        </p:nvPicPr>
        <p:blipFill>
          <a:blip r:embed="rId3">
            <a:extLst/>
          </a:blip>
          <a:stretch>
            <a:fillRect/>
          </a:stretch>
        </p:blipFill>
        <p:spPr>
          <a:xfrm rot="77439">
            <a:off x="4155440" y="3221845"/>
            <a:ext cx="1056643" cy="2124575"/>
          </a:xfrm>
          <a:prstGeom prst="rect">
            <a:avLst/>
          </a:prstGeom>
          <a:ln w="12700">
            <a:miter lim="400000"/>
          </a:ln>
        </p:spPr>
      </p:pic>
      <p:sp>
        <p:nvSpPr>
          <p:cNvPr id="768" name="Stakeholders"/>
          <p:cNvSpPr txBox="1"/>
          <p:nvPr/>
        </p:nvSpPr>
        <p:spPr>
          <a:xfrm>
            <a:off x="9508631" y="561617"/>
            <a:ext cx="1916857"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Stakeholders</a:t>
            </a:r>
          </a:p>
        </p:txBody>
      </p:sp>
      <p:sp>
        <p:nvSpPr>
          <p:cNvPr id="769" name="Values"/>
          <p:cNvSpPr txBox="1"/>
          <p:nvPr/>
        </p:nvSpPr>
        <p:spPr>
          <a:xfrm>
            <a:off x="11798017" y="2799076"/>
            <a:ext cx="986653"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Values</a:t>
            </a:r>
          </a:p>
        </p:txBody>
      </p:sp>
      <p:sp>
        <p:nvSpPr>
          <p:cNvPr id="770" name="Solutions"/>
          <p:cNvSpPr txBox="1"/>
          <p:nvPr/>
        </p:nvSpPr>
        <p:spPr>
          <a:xfrm>
            <a:off x="11497733" y="5643877"/>
            <a:ext cx="1354669"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Solutions</a:t>
            </a:r>
          </a:p>
        </p:txBody>
      </p:sp>
      <p:sp>
        <p:nvSpPr>
          <p:cNvPr id="771" name="Decompose"/>
          <p:cNvSpPr txBox="1"/>
          <p:nvPr/>
        </p:nvSpPr>
        <p:spPr>
          <a:xfrm>
            <a:off x="9156417" y="7724418"/>
            <a:ext cx="1752039"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Decompose</a:t>
            </a:r>
          </a:p>
        </p:txBody>
      </p:sp>
      <p:sp>
        <p:nvSpPr>
          <p:cNvPr id="772" name="Develop"/>
          <p:cNvSpPr txBox="1"/>
          <p:nvPr/>
        </p:nvSpPr>
        <p:spPr>
          <a:xfrm>
            <a:off x="6386124" y="7627333"/>
            <a:ext cx="1210172"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Develop</a:t>
            </a:r>
          </a:p>
        </p:txBody>
      </p:sp>
      <p:sp>
        <p:nvSpPr>
          <p:cNvPr id="773" name="Deliver"/>
          <p:cNvSpPr txBox="1"/>
          <p:nvPr/>
        </p:nvSpPr>
        <p:spPr>
          <a:xfrm>
            <a:off x="4381217" y="5643877"/>
            <a:ext cx="1029549"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Deliver</a:t>
            </a:r>
          </a:p>
        </p:txBody>
      </p:sp>
      <p:sp>
        <p:nvSpPr>
          <p:cNvPr id="774" name="Measure"/>
          <p:cNvSpPr txBox="1"/>
          <p:nvPr/>
        </p:nvSpPr>
        <p:spPr>
          <a:xfrm>
            <a:off x="3703885" y="2620711"/>
            <a:ext cx="1959754"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a:latin typeface="Trebuchet MS"/>
                <a:ea typeface="Trebuchet MS"/>
                <a:cs typeface="Trebuchet MS"/>
                <a:sym typeface="Trebuchet MS"/>
              </a:defRPr>
            </a:lvl1pPr>
          </a:lstStyle>
          <a:p>
            <a:pPr/>
            <a:r>
              <a:t>Measure</a:t>
            </a:r>
          </a:p>
        </p:txBody>
      </p:sp>
      <p:sp>
        <p:nvSpPr>
          <p:cNvPr id="775" name="Learn"/>
          <p:cNvSpPr txBox="1"/>
          <p:nvPr/>
        </p:nvSpPr>
        <p:spPr>
          <a:xfrm>
            <a:off x="6169705" y="275585"/>
            <a:ext cx="1643006" cy="5461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650240">
              <a:defRPr b="1" sz="3700">
                <a:latin typeface="Trebuchet MS"/>
                <a:ea typeface="Trebuchet MS"/>
                <a:cs typeface="Trebuchet MS"/>
                <a:sym typeface="Trebuchet MS"/>
              </a:defRPr>
            </a:lvl1pPr>
          </a:lstStyle>
          <a:p>
            <a:pPr/>
            <a:r>
              <a:t>Learn</a:t>
            </a:r>
          </a:p>
        </p:txBody>
      </p:sp>
      <p:sp>
        <p:nvSpPr>
          <p:cNvPr id="776" name="From the measurements,…"/>
          <p:cNvSpPr txBox="1"/>
          <p:nvPr/>
        </p:nvSpPr>
        <p:spPr>
          <a:xfrm>
            <a:off x="-48943" y="363405"/>
            <a:ext cx="4522731" cy="30391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latin typeface="+mn-lt"/>
                <a:ea typeface="+mn-ea"/>
                <a:cs typeface="+mn-cs"/>
                <a:sym typeface="Helvetica Neue"/>
              </a:defRPr>
            </a:pPr>
            <a:r>
              <a:t>From the measurements, </a:t>
            </a:r>
          </a:p>
          <a:p>
            <a:pPr>
              <a:defRPr b="1">
                <a:latin typeface="+mn-lt"/>
                <a:ea typeface="+mn-ea"/>
                <a:cs typeface="+mn-cs"/>
                <a:sym typeface="Helvetica Neue"/>
              </a:defRPr>
            </a:pPr>
            <a:r>
              <a:t>and </a:t>
            </a:r>
          </a:p>
          <a:p>
            <a:pPr>
              <a:defRPr b="1">
                <a:latin typeface="+mn-lt"/>
                <a:ea typeface="+mn-ea"/>
                <a:cs typeface="+mn-cs"/>
                <a:sym typeface="Helvetica Neue"/>
              </a:defRPr>
            </a:pPr>
            <a:r>
              <a:t>other feedback </a:t>
            </a:r>
          </a:p>
          <a:p>
            <a:pPr>
              <a:defRPr b="1">
                <a:latin typeface="+mn-lt"/>
                <a:ea typeface="+mn-ea"/>
                <a:cs typeface="+mn-cs"/>
                <a:sym typeface="Helvetica Neue"/>
              </a:defRPr>
            </a:pPr>
            <a:r>
              <a:t>from stakeholders</a:t>
            </a:r>
          </a:p>
          <a:p>
            <a:pPr>
              <a:defRPr b="1">
                <a:latin typeface="+mn-lt"/>
                <a:ea typeface="+mn-ea"/>
                <a:cs typeface="+mn-cs"/>
                <a:sym typeface="Helvetica Neue"/>
              </a:defRPr>
            </a:pPr>
          </a:p>
          <a:p>
            <a:pPr>
              <a:defRPr b="1">
                <a:latin typeface="+mn-lt"/>
                <a:ea typeface="+mn-ea"/>
                <a:cs typeface="+mn-cs"/>
                <a:sym typeface="Helvetica Neue"/>
              </a:defRPr>
            </a:pPr>
            <a:r>
              <a:t>Learn what you need to do</a:t>
            </a:r>
          </a:p>
          <a:p>
            <a:pPr>
              <a:defRPr b="1">
                <a:latin typeface="+mn-lt"/>
                <a:ea typeface="+mn-ea"/>
                <a:cs typeface="+mn-cs"/>
                <a:sym typeface="Helvetica Neue"/>
              </a:defRPr>
            </a:pPr>
            <a:r>
              <a:t>to avoid failure</a:t>
            </a:r>
          </a:p>
          <a:p>
            <a:pPr>
              <a:defRPr b="1">
                <a:latin typeface="+mn-lt"/>
                <a:ea typeface="+mn-ea"/>
                <a:cs typeface="+mn-cs"/>
                <a:sym typeface="Helvetica Neue"/>
              </a:defRPr>
            </a:pPr>
            <a:r>
              <a:t>and to succeed</a:t>
            </a:r>
          </a:p>
        </p:txBody>
      </p:sp>
      <p:sp>
        <p:nvSpPr>
          <p:cNvPr id="777" name="These 2 diagrams are © kai@Gilb.com…"/>
          <p:cNvSpPr txBox="1"/>
          <p:nvPr/>
        </p:nvSpPr>
        <p:spPr>
          <a:xfrm>
            <a:off x="-2048" y="8250139"/>
            <a:ext cx="6306922" cy="11979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n-lt"/>
                <a:ea typeface="+mn-ea"/>
                <a:cs typeface="+mn-cs"/>
                <a:sym typeface="Helvetica Neue"/>
              </a:defRPr>
            </a:pPr>
            <a:r>
              <a:t>These 2 diagrams are © </a:t>
            </a:r>
            <a:r>
              <a:rPr u="sng">
                <a:solidFill>
                  <a:srgbClr val="0432FF"/>
                </a:solidFill>
                <a:uFill>
                  <a:solidFill>
                    <a:srgbClr val="0432FF"/>
                  </a:solidFill>
                </a:uFill>
                <a:hlinkClick r:id="rId5" invalidUrl="" action="" tgtFrame="" tooltip="" history="1" highlightClick="0" endSnd="0"/>
              </a:rPr>
              <a:t>kai@Gilb.com</a:t>
            </a:r>
          </a:p>
          <a:p>
            <a:pPr>
              <a:defRPr>
                <a:latin typeface="+mn-lt"/>
                <a:ea typeface="+mn-ea"/>
                <a:cs typeface="+mn-cs"/>
                <a:sym typeface="Helvetica Neue"/>
              </a:defRPr>
            </a:pPr>
            <a:r>
              <a:t>2012-18, as well as several other illustrations</a:t>
            </a:r>
          </a:p>
          <a:p>
            <a:pPr>
              <a:defRPr>
                <a:latin typeface="+mn-lt"/>
                <a:ea typeface="+mn-ea"/>
                <a:cs typeface="+mn-cs"/>
                <a:sym typeface="Helvetica Neue"/>
              </a:defRPr>
            </a:pPr>
            <a:r>
              <a:t> used in this talk</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9" name="Rectangle"/>
          <p:cNvSpPr/>
          <p:nvPr/>
        </p:nvSpPr>
        <p:spPr>
          <a:xfrm>
            <a:off x="-3" y="-3"/>
            <a:ext cx="13004805" cy="9753604"/>
          </a:xfrm>
          <a:prstGeom prst="roundRect">
            <a:avLst>
              <a:gd name="adj" fmla="val 0"/>
            </a:avLst>
          </a:prstGeom>
          <a:solidFill>
            <a:srgbClr val="FFFFFF"/>
          </a:solidFill>
          <a:ln w="12700">
            <a:solidFill>
              <a:srgbClr val="000000"/>
            </a:solidFill>
            <a:miter lim="400000"/>
          </a:ln>
        </p:spPr>
        <p:txBody>
          <a:bodyPr lIns="50800" tIns="50800" rIns="50800" bIns="50800" anchor="ctr"/>
          <a:lstStyle/>
          <a:p>
            <a:pPr algn="l" defTabSz="650240">
              <a:defRPr>
                <a:latin typeface="Trebuchet MS"/>
                <a:ea typeface="Trebuchet MS"/>
                <a:cs typeface="Trebuchet MS"/>
                <a:sym typeface="Trebuchet MS"/>
              </a:defRPr>
            </a:pPr>
          </a:p>
        </p:txBody>
      </p:sp>
      <p:sp>
        <p:nvSpPr>
          <p:cNvPr id="780" name="© 2008 Kai Gilb"/>
          <p:cNvSpPr txBox="1"/>
          <p:nvPr/>
        </p:nvSpPr>
        <p:spPr>
          <a:xfrm>
            <a:off x="672817" y="9431723"/>
            <a:ext cx="1194366" cy="309597"/>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lvl1pPr defTabSz="830861">
              <a:defRPr sz="1100">
                <a:solidFill>
                  <a:srgbClr val="515151"/>
                </a:solidFill>
                <a:latin typeface="Cochin"/>
                <a:ea typeface="Cochin"/>
                <a:cs typeface="Cochin"/>
                <a:sym typeface="Cochin"/>
              </a:defRPr>
            </a:lvl1pPr>
          </a:lstStyle>
          <a:p>
            <a:pPr/>
            <a:r>
              <a:t> © 2008 Kai Gilb</a:t>
            </a:r>
          </a:p>
        </p:txBody>
      </p:sp>
      <p:grpSp>
        <p:nvGrpSpPr>
          <p:cNvPr id="789" name="Group"/>
          <p:cNvGrpSpPr/>
          <p:nvPr/>
        </p:nvGrpSpPr>
        <p:grpSpPr>
          <a:xfrm>
            <a:off x="-49675" y="-2950920"/>
            <a:ext cx="13167369" cy="3077362"/>
            <a:chOff x="-2" y="-2"/>
            <a:chExt cx="13167367" cy="3077360"/>
          </a:xfrm>
        </p:grpSpPr>
        <p:grpSp>
          <p:nvGrpSpPr>
            <p:cNvPr id="784" name="Group"/>
            <p:cNvGrpSpPr/>
            <p:nvPr/>
          </p:nvGrpSpPr>
          <p:grpSpPr>
            <a:xfrm>
              <a:off x="-3" y="-3"/>
              <a:ext cx="10963855" cy="3077362"/>
              <a:chOff x="-1" y="0"/>
              <a:chExt cx="10963853" cy="3077360"/>
            </a:xfrm>
          </p:grpSpPr>
          <p:pic>
            <p:nvPicPr>
              <p:cNvPr id="781" name="image44.png" descr="image44.png"/>
              <p:cNvPicPr>
                <a:picLocks noChangeAspect="1"/>
              </p:cNvPicPr>
              <p:nvPr/>
            </p:nvPicPr>
            <p:blipFill>
              <a:blip r:embed="rId2">
                <a:extLst/>
              </a:blip>
              <a:stretch>
                <a:fillRect/>
              </a:stretch>
            </p:blipFill>
            <p:spPr>
              <a:xfrm>
                <a:off x="-2" y="-1"/>
                <a:ext cx="3754748" cy="3077362"/>
              </a:xfrm>
              <a:prstGeom prst="rect">
                <a:avLst/>
              </a:prstGeom>
              <a:ln w="12700" cap="flat">
                <a:noFill/>
                <a:miter lim="400000"/>
              </a:ln>
              <a:effectLst/>
            </p:spPr>
          </p:pic>
          <p:pic>
            <p:nvPicPr>
              <p:cNvPr id="782" name="image44.png" descr="image44.png"/>
              <p:cNvPicPr>
                <a:picLocks noChangeAspect="1"/>
              </p:cNvPicPr>
              <p:nvPr/>
            </p:nvPicPr>
            <p:blipFill>
              <a:blip r:embed="rId2">
                <a:extLst/>
              </a:blip>
              <a:stretch>
                <a:fillRect/>
              </a:stretch>
            </p:blipFill>
            <p:spPr>
              <a:xfrm>
                <a:off x="3554487" y="-1"/>
                <a:ext cx="3754747" cy="3077362"/>
              </a:xfrm>
              <a:prstGeom prst="rect">
                <a:avLst/>
              </a:prstGeom>
              <a:ln w="12700" cap="flat">
                <a:noFill/>
                <a:miter lim="400000"/>
              </a:ln>
              <a:effectLst/>
            </p:spPr>
          </p:pic>
          <p:pic>
            <p:nvPicPr>
              <p:cNvPr id="783" name="image44.png" descr="image44.png"/>
              <p:cNvPicPr>
                <a:picLocks noChangeAspect="1"/>
              </p:cNvPicPr>
              <p:nvPr/>
            </p:nvPicPr>
            <p:blipFill>
              <a:blip r:embed="rId2">
                <a:extLst/>
              </a:blip>
              <a:stretch>
                <a:fillRect/>
              </a:stretch>
            </p:blipFill>
            <p:spPr>
              <a:xfrm>
                <a:off x="7209106" y="-1"/>
                <a:ext cx="3754747" cy="3077362"/>
              </a:xfrm>
              <a:prstGeom prst="rect">
                <a:avLst/>
              </a:prstGeom>
              <a:ln w="12700" cap="flat">
                <a:noFill/>
                <a:miter lim="400000"/>
              </a:ln>
              <a:effectLst/>
            </p:spPr>
          </p:pic>
        </p:grpSp>
        <p:grpSp>
          <p:nvGrpSpPr>
            <p:cNvPr id="788" name="Group"/>
            <p:cNvGrpSpPr/>
            <p:nvPr/>
          </p:nvGrpSpPr>
          <p:grpSpPr>
            <a:xfrm>
              <a:off x="2203511" y="-3"/>
              <a:ext cx="10963855" cy="3077362"/>
              <a:chOff x="0" y="0"/>
              <a:chExt cx="10963854" cy="3077360"/>
            </a:xfrm>
          </p:grpSpPr>
          <p:pic>
            <p:nvPicPr>
              <p:cNvPr id="785" name="image44.png" descr="image44.png"/>
              <p:cNvPicPr>
                <a:picLocks noChangeAspect="1"/>
              </p:cNvPicPr>
              <p:nvPr/>
            </p:nvPicPr>
            <p:blipFill>
              <a:blip r:embed="rId2">
                <a:extLst/>
              </a:blip>
              <a:stretch>
                <a:fillRect/>
              </a:stretch>
            </p:blipFill>
            <p:spPr>
              <a:xfrm>
                <a:off x="-1" y="-1"/>
                <a:ext cx="3754747" cy="3077362"/>
              </a:xfrm>
              <a:prstGeom prst="rect">
                <a:avLst/>
              </a:prstGeom>
              <a:ln w="12700" cap="flat">
                <a:noFill/>
                <a:miter lim="400000"/>
              </a:ln>
              <a:effectLst/>
            </p:spPr>
          </p:pic>
          <p:pic>
            <p:nvPicPr>
              <p:cNvPr id="786" name="image44.png" descr="image44.png"/>
              <p:cNvPicPr>
                <a:picLocks noChangeAspect="1"/>
              </p:cNvPicPr>
              <p:nvPr/>
            </p:nvPicPr>
            <p:blipFill>
              <a:blip r:embed="rId2">
                <a:extLst/>
              </a:blip>
              <a:stretch>
                <a:fillRect/>
              </a:stretch>
            </p:blipFill>
            <p:spPr>
              <a:xfrm>
                <a:off x="3554486" y="-1"/>
                <a:ext cx="3754749" cy="3077362"/>
              </a:xfrm>
              <a:prstGeom prst="rect">
                <a:avLst/>
              </a:prstGeom>
              <a:ln w="12700" cap="flat">
                <a:noFill/>
                <a:miter lim="400000"/>
              </a:ln>
              <a:effectLst/>
            </p:spPr>
          </p:pic>
          <p:pic>
            <p:nvPicPr>
              <p:cNvPr id="787" name="image44.png" descr="image44.png"/>
              <p:cNvPicPr>
                <a:picLocks noChangeAspect="1"/>
              </p:cNvPicPr>
              <p:nvPr/>
            </p:nvPicPr>
            <p:blipFill>
              <a:blip r:embed="rId2">
                <a:extLst/>
              </a:blip>
              <a:stretch>
                <a:fillRect/>
              </a:stretch>
            </p:blipFill>
            <p:spPr>
              <a:xfrm>
                <a:off x="7209105" y="-1"/>
                <a:ext cx="3754749" cy="3077362"/>
              </a:xfrm>
              <a:prstGeom prst="rect">
                <a:avLst/>
              </a:prstGeom>
              <a:ln w="12700" cap="flat">
                <a:noFill/>
                <a:miter lim="400000"/>
              </a:ln>
              <a:effectLst/>
            </p:spPr>
          </p:pic>
        </p:grpSp>
      </p:grpSp>
      <p:grpSp>
        <p:nvGrpSpPr>
          <p:cNvPr id="798" name="Group"/>
          <p:cNvGrpSpPr/>
          <p:nvPr/>
        </p:nvGrpSpPr>
        <p:grpSpPr>
          <a:xfrm>
            <a:off x="-88059" y="9245597"/>
            <a:ext cx="13142534" cy="3072845"/>
            <a:chOff x="-1" y="-2"/>
            <a:chExt cx="13142533" cy="3072843"/>
          </a:xfrm>
        </p:grpSpPr>
        <p:grpSp>
          <p:nvGrpSpPr>
            <p:cNvPr id="793" name="Group"/>
            <p:cNvGrpSpPr/>
            <p:nvPr/>
          </p:nvGrpSpPr>
          <p:grpSpPr>
            <a:xfrm>
              <a:off x="-3" y="-3"/>
              <a:ext cx="10943174" cy="3072845"/>
              <a:chOff x="-1" y="0"/>
              <a:chExt cx="10943172" cy="3072843"/>
            </a:xfrm>
          </p:grpSpPr>
          <p:pic>
            <p:nvPicPr>
              <p:cNvPr id="790" name="image44.png" descr="image44.png"/>
              <p:cNvPicPr>
                <a:picLocks noChangeAspect="1"/>
              </p:cNvPicPr>
              <p:nvPr/>
            </p:nvPicPr>
            <p:blipFill>
              <a:blip r:embed="rId2">
                <a:extLst/>
              </a:blip>
              <a:stretch>
                <a:fillRect/>
              </a:stretch>
            </p:blipFill>
            <p:spPr>
              <a:xfrm>
                <a:off x="-2" y="-1"/>
                <a:ext cx="3747666" cy="3072844"/>
              </a:xfrm>
              <a:prstGeom prst="rect">
                <a:avLst/>
              </a:prstGeom>
              <a:ln w="12700" cap="flat">
                <a:noFill/>
                <a:miter lim="400000"/>
              </a:ln>
              <a:effectLst/>
            </p:spPr>
          </p:pic>
          <p:pic>
            <p:nvPicPr>
              <p:cNvPr id="791" name="image44.png" descr="image44.png"/>
              <p:cNvPicPr>
                <a:picLocks noChangeAspect="1"/>
              </p:cNvPicPr>
              <p:nvPr/>
            </p:nvPicPr>
            <p:blipFill>
              <a:blip r:embed="rId2">
                <a:extLst/>
              </a:blip>
              <a:stretch>
                <a:fillRect/>
              </a:stretch>
            </p:blipFill>
            <p:spPr>
              <a:xfrm>
                <a:off x="3547783" y="-1"/>
                <a:ext cx="3747666" cy="3072844"/>
              </a:xfrm>
              <a:prstGeom prst="rect">
                <a:avLst/>
              </a:prstGeom>
              <a:ln w="12700" cap="flat">
                <a:noFill/>
                <a:miter lim="400000"/>
              </a:ln>
              <a:effectLst/>
            </p:spPr>
          </p:pic>
          <p:pic>
            <p:nvPicPr>
              <p:cNvPr id="792" name="image44.png" descr="image44.png"/>
              <p:cNvPicPr>
                <a:picLocks noChangeAspect="1"/>
              </p:cNvPicPr>
              <p:nvPr/>
            </p:nvPicPr>
            <p:blipFill>
              <a:blip r:embed="rId2">
                <a:extLst/>
              </a:blip>
              <a:stretch>
                <a:fillRect/>
              </a:stretch>
            </p:blipFill>
            <p:spPr>
              <a:xfrm>
                <a:off x="7195507" y="-1"/>
                <a:ext cx="3747665" cy="3072844"/>
              </a:xfrm>
              <a:prstGeom prst="rect">
                <a:avLst/>
              </a:prstGeom>
              <a:ln w="12700" cap="flat">
                <a:noFill/>
                <a:miter lim="400000"/>
              </a:ln>
              <a:effectLst/>
            </p:spPr>
          </p:pic>
        </p:grpSp>
        <p:grpSp>
          <p:nvGrpSpPr>
            <p:cNvPr id="797" name="Group"/>
            <p:cNvGrpSpPr/>
            <p:nvPr/>
          </p:nvGrpSpPr>
          <p:grpSpPr>
            <a:xfrm>
              <a:off x="2199358" y="-3"/>
              <a:ext cx="10943174" cy="3072845"/>
              <a:chOff x="0" y="0"/>
              <a:chExt cx="10943173" cy="3072843"/>
            </a:xfrm>
          </p:grpSpPr>
          <p:pic>
            <p:nvPicPr>
              <p:cNvPr id="794" name="image44.png" descr="image44.png"/>
              <p:cNvPicPr>
                <a:picLocks noChangeAspect="1"/>
              </p:cNvPicPr>
              <p:nvPr/>
            </p:nvPicPr>
            <p:blipFill>
              <a:blip r:embed="rId2">
                <a:extLst/>
              </a:blip>
              <a:stretch>
                <a:fillRect/>
              </a:stretch>
            </p:blipFill>
            <p:spPr>
              <a:xfrm>
                <a:off x="-1" y="-1"/>
                <a:ext cx="3747665" cy="3072844"/>
              </a:xfrm>
              <a:prstGeom prst="rect">
                <a:avLst/>
              </a:prstGeom>
              <a:ln w="12700" cap="flat">
                <a:noFill/>
                <a:miter lim="400000"/>
              </a:ln>
              <a:effectLst/>
            </p:spPr>
          </p:pic>
          <p:pic>
            <p:nvPicPr>
              <p:cNvPr id="795" name="image44.png" descr="image44.png"/>
              <p:cNvPicPr>
                <a:picLocks noChangeAspect="1"/>
              </p:cNvPicPr>
              <p:nvPr/>
            </p:nvPicPr>
            <p:blipFill>
              <a:blip r:embed="rId2">
                <a:extLst/>
              </a:blip>
              <a:stretch>
                <a:fillRect/>
              </a:stretch>
            </p:blipFill>
            <p:spPr>
              <a:xfrm>
                <a:off x="3547783" y="-1"/>
                <a:ext cx="3747667" cy="3072844"/>
              </a:xfrm>
              <a:prstGeom prst="rect">
                <a:avLst/>
              </a:prstGeom>
              <a:ln w="12700" cap="flat">
                <a:noFill/>
                <a:miter lim="400000"/>
              </a:ln>
              <a:effectLst/>
            </p:spPr>
          </p:pic>
          <p:pic>
            <p:nvPicPr>
              <p:cNvPr id="796" name="image44.png" descr="image44.png"/>
              <p:cNvPicPr>
                <a:picLocks noChangeAspect="1"/>
              </p:cNvPicPr>
              <p:nvPr/>
            </p:nvPicPr>
            <p:blipFill>
              <a:blip r:embed="rId2">
                <a:extLst/>
              </a:blip>
              <a:stretch>
                <a:fillRect/>
              </a:stretch>
            </p:blipFill>
            <p:spPr>
              <a:xfrm>
                <a:off x="7195506" y="-1"/>
                <a:ext cx="3747667" cy="3072844"/>
              </a:xfrm>
              <a:prstGeom prst="rect">
                <a:avLst/>
              </a:prstGeom>
              <a:ln w="12700" cap="flat">
                <a:noFill/>
                <a:miter lim="400000"/>
              </a:ln>
              <a:effectLst/>
            </p:spPr>
          </p:pic>
        </p:grpSp>
      </p:grpSp>
      <p:sp>
        <p:nvSpPr>
          <p:cNvPr id="799" name="© Kai@Gilb.com"/>
          <p:cNvSpPr txBox="1"/>
          <p:nvPr/>
        </p:nvSpPr>
        <p:spPr>
          <a:xfrm>
            <a:off x="1743004" y="9235861"/>
            <a:ext cx="2241977" cy="461997"/>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ctr">
            <a:spAutoFit/>
          </a:bodyPr>
          <a:lstStyle>
            <a:lvl1pPr defTabSz="830861">
              <a:defRPr sz="2200">
                <a:latin typeface="Gill Sans"/>
                <a:ea typeface="Gill Sans"/>
                <a:cs typeface="Gill Sans"/>
                <a:sym typeface="Gill Sans"/>
              </a:defRPr>
            </a:lvl1pPr>
          </a:lstStyle>
          <a:p>
            <a:pPr/>
            <a:r>
              <a:t>© Kai@Gilb.com</a:t>
            </a:r>
          </a:p>
        </p:txBody>
      </p:sp>
      <p:grpSp>
        <p:nvGrpSpPr>
          <p:cNvPr id="808" name="Group"/>
          <p:cNvGrpSpPr/>
          <p:nvPr/>
        </p:nvGrpSpPr>
        <p:grpSpPr>
          <a:xfrm>
            <a:off x="2287125" y="453810"/>
            <a:ext cx="8753413" cy="8769214"/>
            <a:chOff x="-1" y="0"/>
            <a:chExt cx="8753411" cy="8769212"/>
          </a:xfrm>
        </p:grpSpPr>
        <p:pic>
          <p:nvPicPr>
            <p:cNvPr id="800" name="image24.png" descr="image24.png"/>
            <p:cNvPicPr>
              <a:picLocks noChangeAspect="1"/>
            </p:cNvPicPr>
            <p:nvPr/>
          </p:nvPicPr>
          <p:blipFill>
            <a:blip r:embed="rId3">
              <a:extLst/>
            </a:blip>
            <a:stretch>
              <a:fillRect/>
            </a:stretch>
          </p:blipFill>
          <p:spPr>
            <a:xfrm rot="2760000">
              <a:off x="1191983" y="549359"/>
              <a:ext cx="1054059" cy="2120668"/>
            </a:xfrm>
            <a:prstGeom prst="rect">
              <a:avLst/>
            </a:prstGeom>
            <a:ln w="12700" cap="flat">
              <a:noFill/>
              <a:miter lim="400000"/>
            </a:ln>
            <a:effectLst/>
          </p:spPr>
        </p:pic>
        <p:pic>
          <p:nvPicPr>
            <p:cNvPr id="801" name="image24.png" descr="image24.png"/>
            <p:cNvPicPr>
              <a:picLocks noChangeAspect="1"/>
            </p:cNvPicPr>
            <p:nvPr/>
          </p:nvPicPr>
          <p:blipFill>
            <a:blip r:embed="rId3">
              <a:extLst/>
            </a:blip>
            <a:stretch>
              <a:fillRect/>
            </a:stretch>
          </p:blipFill>
          <p:spPr>
            <a:xfrm rot="5389583">
              <a:off x="3845987" y="-530096"/>
              <a:ext cx="1054058" cy="2120669"/>
            </a:xfrm>
            <a:prstGeom prst="rect">
              <a:avLst/>
            </a:prstGeom>
            <a:ln w="12700" cap="flat">
              <a:noFill/>
              <a:miter lim="400000"/>
            </a:ln>
            <a:effectLst/>
          </p:spPr>
        </p:pic>
        <p:pic>
          <p:nvPicPr>
            <p:cNvPr id="802" name="image24.png" descr="image24.png"/>
            <p:cNvPicPr>
              <a:picLocks noChangeAspect="1"/>
            </p:cNvPicPr>
            <p:nvPr/>
          </p:nvPicPr>
          <p:blipFill>
            <a:blip r:embed="rId3">
              <a:extLst/>
            </a:blip>
            <a:stretch>
              <a:fillRect/>
            </a:stretch>
          </p:blipFill>
          <p:spPr>
            <a:xfrm rot="8328146">
              <a:off x="6766704" y="803275"/>
              <a:ext cx="1053987" cy="2120811"/>
            </a:xfrm>
            <a:prstGeom prst="rect">
              <a:avLst/>
            </a:prstGeom>
            <a:ln w="12700" cap="flat">
              <a:noFill/>
              <a:miter lim="400000"/>
            </a:ln>
            <a:effectLst/>
          </p:spPr>
        </p:pic>
        <p:pic>
          <p:nvPicPr>
            <p:cNvPr id="803" name="image24.png" descr="image24.png"/>
            <p:cNvPicPr>
              <a:picLocks noChangeAspect="1"/>
            </p:cNvPicPr>
            <p:nvPr/>
          </p:nvPicPr>
          <p:blipFill>
            <a:blip r:embed="rId3">
              <a:extLst/>
            </a:blip>
            <a:stretch>
              <a:fillRect/>
            </a:stretch>
          </p:blipFill>
          <p:spPr>
            <a:xfrm rot="10740000">
              <a:off x="7680997" y="3305063"/>
              <a:ext cx="1053987" cy="2120814"/>
            </a:xfrm>
            <a:prstGeom prst="rect">
              <a:avLst/>
            </a:prstGeom>
            <a:ln w="12700" cap="flat">
              <a:noFill/>
              <a:miter lim="400000"/>
            </a:ln>
            <a:effectLst/>
          </p:spPr>
        </p:pic>
        <p:pic>
          <p:nvPicPr>
            <p:cNvPr id="804" name="image24.png" descr="image24.png"/>
            <p:cNvPicPr>
              <a:picLocks noChangeAspect="1"/>
            </p:cNvPicPr>
            <p:nvPr/>
          </p:nvPicPr>
          <p:blipFill>
            <a:blip r:embed="rId3">
              <a:extLst/>
            </a:blip>
            <a:stretch>
              <a:fillRect/>
            </a:stretch>
          </p:blipFill>
          <p:spPr>
            <a:xfrm rot="13497825">
              <a:off x="6563522" y="6035448"/>
              <a:ext cx="1053987" cy="2120813"/>
            </a:xfrm>
            <a:prstGeom prst="rect">
              <a:avLst/>
            </a:prstGeom>
            <a:ln w="12700" cap="flat">
              <a:noFill/>
              <a:miter lim="400000"/>
            </a:ln>
            <a:effectLst/>
          </p:spPr>
        </p:pic>
        <p:pic>
          <p:nvPicPr>
            <p:cNvPr id="805" name="image24.png" descr="image24.png"/>
            <p:cNvPicPr>
              <a:picLocks noChangeAspect="1"/>
            </p:cNvPicPr>
            <p:nvPr/>
          </p:nvPicPr>
          <p:blipFill>
            <a:blip r:embed="rId3">
              <a:extLst/>
            </a:blip>
            <a:stretch>
              <a:fillRect/>
            </a:stretch>
          </p:blipFill>
          <p:spPr>
            <a:xfrm rot="16335857">
              <a:off x="3680908" y="7140368"/>
              <a:ext cx="1054058" cy="2120669"/>
            </a:xfrm>
            <a:prstGeom prst="rect">
              <a:avLst/>
            </a:prstGeom>
            <a:ln w="12700" cap="flat">
              <a:noFill/>
              <a:miter lim="400000"/>
            </a:ln>
            <a:effectLst/>
          </p:spPr>
        </p:pic>
        <p:pic>
          <p:nvPicPr>
            <p:cNvPr id="806" name="image24.png" descr="image24.png"/>
            <p:cNvPicPr>
              <a:picLocks noChangeAspect="1"/>
            </p:cNvPicPr>
            <p:nvPr/>
          </p:nvPicPr>
          <p:blipFill>
            <a:blip r:embed="rId3">
              <a:extLst/>
            </a:blip>
            <a:stretch>
              <a:fillRect/>
            </a:stretch>
          </p:blipFill>
          <p:spPr>
            <a:xfrm rot="18900000">
              <a:off x="1026938" y="5933850"/>
              <a:ext cx="1053988" cy="2120813"/>
            </a:xfrm>
            <a:prstGeom prst="rect">
              <a:avLst/>
            </a:prstGeom>
            <a:ln w="12700" cap="flat">
              <a:noFill/>
              <a:miter lim="400000"/>
            </a:ln>
            <a:effectLst/>
          </p:spPr>
        </p:pic>
        <p:pic>
          <p:nvPicPr>
            <p:cNvPr id="807" name="image24.png" descr="image24.png"/>
            <p:cNvPicPr>
              <a:picLocks noChangeAspect="1"/>
            </p:cNvPicPr>
            <p:nvPr/>
          </p:nvPicPr>
          <p:blipFill>
            <a:blip r:embed="rId3">
              <a:extLst/>
            </a:blip>
            <a:stretch>
              <a:fillRect/>
            </a:stretch>
          </p:blipFill>
          <p:spPr>
            <a:xfrm rot="77439">
              <a:off x="23749" y="3203470"/>
              <a:ext cx="1053987" cy="2120812"/>
            </a:xfrm>
            <a:prstGeom prst="rect">
              <a:avLst/>
            </a:prstGeom>
            <a:ln w="12700" cap="flat">
              <a:noFill/>
              <a:miter lim="400000"/>
            </a:ln>
            <a:effectLst/>
          </p:spPr>
        </p:pic>
      </p:grpSp>
      <p:sp>
        <p:nvSpPr>
          <p:cNvPr id="809" name="Stakeholders"/>
          <p:cNvSpPr txBox="1"/>
          <p:nvPr/>
        </p:nvSpPr>
        <p:spPr>
          <a:xfrm>
            <a:off x="7601938" y="945445"/>
            <a:ext cx="1826544" cy="457201"/>
          </a:xfrm>
          <a:prstGeom prst="rect">
            <a:avLst/>
          </a:prstGeom>
          <a:ln w="12700">
            <a:miter lim="400000"/>
          </a:ln>
          <a:extLst>
            <a:ext uri="{C572A759-6A51-4108-AA02-DFA0A04FC94B}">
              <ma14:wrappingTextBoxFlag xmlns:ma14="http://schemas.microsoft.com/office/mac/drawingml/2011/main" val="1"/>
            </a:ext>
          </a:extLst>
        </p:spPr>
        <p:txBody>
          <a:bodyPr lIns="50796" tIns="50796" rIns="50796" bIns="50796" anchor="ctr">
            <a:spAutoFit/>
          </a:bodyPr>
          <a:lstStyle>
            <a:lvl1pPr defTabSz="582506">
              <a:defRPr>
                <a:latin typeface="Gill Sans"/>
                <a:ea typeface="Gill Sans"/>
                <a:cs typeface="Gill Sans"/>
                <a:sym typeface="Gill Sans"/>
              </a:defRPr>
            </a:lvl1pPr>
          </a:lstStyle>
          <a:p>
            <a:pPr/>
            <a:r>
              <a:t>Stakeholders</a:t>
            </a:r>
          </a:p>
        </p:txBody>
      </p:sp>
      <p:sp>
        <p:nvSpPr>
          <p:cNvPr id="810" name="Values"/>
          <p:cNvSpPr txBox="1"/>
          <p:nvPr/>
        </p:nvSpPr>
        <p:spPr>
          <a:xfrm>
            <a:off x="9893582" y="3187419"/>
            <a:ext cx="957298" cy="457201"/>
          </a:xfrm>
          <a:prstGeom prst="rect">
            <a:avLst/>
          </a:prstGeom>
          <a:ln w="12700">
            <a:miter lim="400000"/>
          </a:ln>
          <a:extLst>
            <a:ext uri="{C572A759-6A51-4108-AA02-DFA0A04FC94B}">
              <ma14:wrappingTextBoxFlag xmlns:ma14="http://schemas.microsoft.com/office/mac/drawingml/2011/main" val="1"/>
            </a:ext>
          </a:extLst>
        </p:spPr>
        <p:txBody>
          <a:bodyPr lIns="50796" tIns="50796" rIns="50796" bIns="50796" anchor="ctr">
            <a:spAutoFit/>
          </a:bodyPr>
          <a:lstStyle>
            <a:lvl1pPr defTabSz="582506">
              <a:defRPr>
                <a:latin typeface="Gill Sans"/>
                <a:ea typeface="Gill Sans"/>
                <a:cs typeface="Gill Sans"/>
                <a:sym typeface="Gill Sans"/>
              </a:defRPr>
            </a:lvl1pPr>
          </a:lstStyle>
          <a:p>
            <a:pPr/>
            <a:r>
              <a:t>Values</a:t>
            </a:r>
          </a:p>
        </p:txBody>
      </p:sp>
      <p:sp>
        <p:nvSpPr>
          <p:cNvPr id="811" name="Measure"/>
          <p:cNvSpPr txBox="1"/>
          <p:nvPr/>
        </p:nvSpPr>
        <p:spPr>
          <a:xfrm>
            <a:off x="2474522" y="2995508"/>
            <a:ext cx="1246296" cy="457201"/>
          </a:xfrm>
          <a:prstGeom prst="rect">
            <a:avLst/>
          </a:prstGeom>
          <a:ln w="12700">
            <a:miter lim="400000"/>
          </a:ln>
          <a:extLst>
            <a:ext uri="{C572A759-6A51-4108-AA02-DFA0A04FC94B}">
              <ma14:wrappingTextBoxFlag xmlns:ma14="http://schemas.microsoft.com/office/mac/drawingml/2011/main" val="1"/>
            </a:ext>
          </a:extLst>
        </p:spPr>
        <p:txBody>
          <a:bodyPr lIns="50796" tIns="50796" rIns="50796" bIns="50796" anchor="ctr">
            <a:spAutoFit/>
          </a:bodyPr>
          <a:lstStyle>
            <a:lvl1pPr defTabSz="582506">
              <a:defRPr>
                <a:latin typeface="Gill Sans"/>
                <a:ea typeface="Gill Sans"/>
                <a:cs typeface="Gill Sans"/>
                <a:sym typeface="Gill Sans"/>
              </a:defRPr>
            </a:lvl1pPr>
          </a:lstStyle>
          <a:p>
            <a:pPr/>
            <a:r>
              <a:t>Measure</a:t>
            </a:r>
          </a:p>
        </p:txBody>
      </p:sp>
      <p:sp>
        <p:nvSpPr>
          <p:cNvPr id="812" name="Learn"/>
          <p:cNvSpPr txBox="1"/>
          <p:nvPr/>
        </p:nvSpPr>
        <p:spPr>
          <a:xfrm>
            <a:off x="4702950" y="952219"/>
            <a:ext cx="869247" cy="457201"/>
          </a:xfrm>
          <a:prstGeom prst="rect">
            <a:avLst/>
          </a:prstGeom>
          <a:ln w="12700">
            <a:miter lim="400000"/>
          </a:ln>
          <a:extLst>
            <a:ext uri="{C572A759-6A51-4108-AA02-DFA0A04FC94B}">
              <ma14:wrappingTextBoxFlag xmlns:ma14="http://schemas.microsoft.com/office/mac/drawingml/2011/main" val="1"/>
            </a:ext>
          </a:extLst>
        </p:spPr>
        <p:txBody>
          <a:bodyPr lIns="50796" tIns="50796" rIns="50796" bIns="50796" anchor="ctr">
            <a:spAutoFit/>
          </a:bodyPr>
          <a:lstStyle>
            <a:lvl1pPr defTabSz="582506">
              <a:defRPr>
                <a:latin typeface="Gill Sans"/>
                <a:ea typeface="Gill Sans"/>
                <a:cs typeface="Gill Sans"/>
                <a:sym typeface="Gill Sans"/>
              </a:defRPr>
            </a:lvl1pPr>
          </a:lstStyle>
          <a:p>
            <a:pPr/>
            <a:r>
              <a:t>Learn</a:t>
            </a:r>
          </a:p>
        </p:txBody>
      </p:sp>
      <p:sp>
        <p:nvSpPr>
          <p:cNvPr id="813" name="Value Management  Learning Process"/>
          <p:cNvSpPr txBox="1"/>
          <p:nvPr/>
        </p:nvSpPr>
        <p:spPr>
          <a:xfrm>
            <a:off x="4465882" y="3650828"/>
            <a:ext cx="4389123" cy="1219201"/>
          </a:xfrm>
          <a:prstGeom prst="rect">
            <a:avLst/>
          </a:prstGeom>
          <a:ln w="12700">
            <a:miter lim="400000"/>
          </a:ln>
          <a:extLst>
            <a:ext uri="{C572A759-6A51-4108-AA02-DFA0A04FC94B}">
              <ma14:wrappingTextBoxFlag xmlns:ma14="http://schemas.microsoft.com/office/mac/drawingml/2011/main" val="1"/>
            </a:ext>
          </a:extLst>
        </p:spPr>
        <p:txBody>
          <a:bodyPr lIns="50796" tIns="50796" rIns="50796" bIns="50796" anchor="ctr">
            <a:spAutoFit/>
          </a:bodyPr>
          <a:lstStyle/>
          <a:p>
            <a:pPr defTabSz="830861">
              <a:defRPr sz="3800">
                <a:latin typeface="Gill Sans"/>
                <a:ea typeface="Gill Sans"/>
                <a:cs typeface="Gill Sans"/>
                <a:sym typeface="Gill Sans"/>
              </a:defRPr>
            </a:pPr>
            <a:r>
              <a:t>Value Management </a:t>
            </a:r>
            <a:br/>
            <a:r>
              <a:t>Learning Process</a:t>
            </a:r>
          </a:p>
        </p:txBody>
      </p:sp>
      <p:sp>
        <p:nvSpPr>
          <p:cNvPr id="814" name="Slide Number"/>
          <p:cNvSpPr txBox="1"/>
          <p:nvPr>
            <p:ph type="sldNum" sz="quarter" idx="2"/>
          </p:nvPr>
        </p:nvSpPr>
        <p:spPr>
          <a:xfrm>
            <a:off x="6298504" y="9242662"/>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15" name="Solutions"/>
          <p:cNvSpPr txBox="1"/>
          <p:nvPr/>
        </p:nvSpPr>
        <p:spPr>
          <a:xfrm>
            <a:off x="9591040" y="6032219"/>
            <a:ext cx="1341123" cy="457201"/>
          </a:xfrm>
          <a:prstGeom prst="rect">
            <a:avLst/>
          </a:prstGeom>
          <a:ln w="12700">
            <a:miter lim="400000"/>
          </a:ln>
          <a:extLst>
            <a:ext uri="{C572A759-6A51-4108-AA02-DFA0A04FC94B}">
              <ma14:wrappingTextBoxFlag xmlns:ma14="http://schemas.microsoft.com/office/mac/drawingml/2011/main" val="1"/>
            </a:ext>
          </a:extLst>
        </p:spPr>
        <p:txBody>
          <a:bodyPr lIns="50796" tIns="50796" rIns="50796" bIns="50796" anchor="ctr">
            <a:spAutoFit/>
          </a:bodyPr>
          <a:lstStyle>
            <a:lvl1pPr defTabSz="582506">
              <a:defRPr>
                <a:latin typeface="Gill Sans"/>
                <a:ea typeface="Gill Sans"/>
                <a:cs typeface="Gill Sans"/>
                <a:sym typeface="Gill Sans"/>
              </a:defRPr>
            </a:lvl1pPr>
          </a:lstStyle>
          <a:p>
            <a:pPr/>
            <a:r>
              <a:t>Solutions</a:t>
            </a:r>
          </a:p>
        </p:txBody>
      </p:sp>
      <p:sp>
        <p:nvSpPr>
          <p:cNvPr id="816" name="Decompose"/>
          <p:cNvSpPr txBox="1"/>
          <p:nvPr/>
        </p:nvSpPr>
        <p:spPr>
          <a:xfrm>
            <a:off x="7249724" y="8102602"/>
            <a:ext cx="1733977" cy="457201"/>
          </a:xfrm>
          <a:prstGeom prst="rect">
            <a:avLst/>
          </a:prstGeom>
          <a:ln w="12700">
            <a:miter lim="400000"/>
          </a:ln>
          <a:extLst>
            <a:ext uri="{C572A759-6A51-4108-AA02-DFA0A04FC94B}">
              <ma14:wrappingTextBoxFlag xmlns:ma14="http://schemas.microsoft.com/office/mac/drawingml/2011/main" val="1"/>
            </a:ext>
          </a:extLst>
        </p:spPr>
        <p:txBody>
          <a:bodyPr lIns="50796" tIns="50796" rIns="50796" bIns="50796" anchor="ctr">
            <a:spAutoFit/>
          </a:bodyPr>
          <a:lstStyle>
            <a:lvl1pPr defTabSz="582506">
              <a:defRPr>
                <a:latin typeface="Gill Sans"/>
                <a:ea typeface="Gill Sans"/>
                <a:cs typeface="Gill Sans"/>
                <a:sym typeface="Gill Sans"/>
              </a:defRPr>
            </a:lvl1pPr>
          </a:lstStyle>
          <a:p>
            <a:pPr/>
            <a:r>
              <a:t>Decompose</a:t>
            </a:r>
          </a:p>
        </p:txBody>
      </p:sp>
      <p:sp>
        <p:nvSpPr>
          <p:cNvPr id="817" name="Develop"/>
          <p:cNvSpPr txBox="1"/>
          <p:nvPr/>
        </p:nvSpPr>
        <p:spPr>
          <a:xfrm>
            <a:off x="4481688" y="8012291"/>
            <a:ext cx="1230491" cy="457201"/>
          </a:xfrm>
          <a:prstGeom prst="rect">
            <a:avLst/>
          </a:prstGeom>
          <a:ln w="12700">
            <a:miter lim="400000"/>
          </a:ln>
          <a:extLst>
            <a:ext uri="{C572A759-6A51-4108-AA02-DFA0A04FC94B}">
              <ma14:wrappingTextBoxFlag xmlns:ma14="http://schemas.microsoft.com/office/mac/drawingml/2011/main" val="1"/>
            </a:ext>
          </a:extLst>
        </p:spPr>
        <p:txBody>
          <a:bodyPr lIns="50796" tIns="50796" rIns="50796" bIns="50796" anchor="ctr">
            <a:spAutoFit/>
          </a:bodyPr>
          <a:lstStyle>
            <a:lvl1pPr defTabSz="582506">
              <a:defRPr>
                <a:latin typeface="Gill Sans"/>
                <a:ea typeface="Gill Sans"/>
                <a:cs typeface="Gill Sans"/>
                <a:sym typeface="Gill Sans"/>
              </a:defRPr>
            </a:lvl1pPr>
          </a:lstStyle>
          <a:p>
            <a:pPr/>
            <a:r>
              <a:t>Develop</a:t>
            </a:r>
          </a:p>
        </p:txBody>
      </p:sp>
      <p:sp>
        <p:nvSpPr>
          <p:cNvPr id="818" name="Deliver"/>
          <p:cNvSpPr txBox="1"/>
          <p:nvPr/>
        </p:nvSpPr>
        <p:spPr>
          <a:xfrm>
            <a:off x="2476780" y="6032219"/>
            <a:ext cx="1092769" cy="457201"/>
          </a:xfrm>
          <a:prstGeom prst="rect">
            <a:avLst/>
          </a:prstGeom>
          <a:ln w="12700">
            <a:miter lim="400000"/>
          </a:ln>
          <a:extLst>
            <a:ext uri="{C572A759-6A51-4108-AA02-DFA0A04FC94B}">
              <ma14:wrappingTextBoxFlag xmlns:ma14="http://schemas.microsoft.com/office/mac/drawingml/2011/main" val="1"/>
            </a:ext>
          </a:extLst>
        </p:spPr>
        <p:txBody>
          <a:bodyPr lIns="50796" tIns="50796" rIns="50796" bIns="50796" anchor="ctr">
            <a:spAutoFit/>
          </a:bodyPr>
          <a:lstStyle>
            <a:lvl1pPr defTabSz="582506">
              <a:defRPr>
                <a:latin typeface="Gill Sans"/>
                <a:ea typeface="Gill Sans"/>
                <a:cs typeface="Gill Sans"/>
                <a:sym typeface="Gill Sans"/>
              </a:defRPr>
            </a:lvl1pPr>
          </a:lstStyle>
          <a:p>
            <a:pPr/>
            <a:r>
              <a:t>Deliver</a:t>
            </a:r>
          </a:p>
        </p:txBody>
      </p:sp>
      <p:grpSp>
        <p:nvGrpSpPr>
          <p:cNvPr id="821" name="Group"/>
          <p:cNvGrpSpPr/>
          <p:nvPr/>
        </p:nvGrpSpPr>
        <p:grpSpPr>
          <a:xfrm>
            <a:off x="1690496" y="4684824"/>
            <a:ext cx="10387911" cy="4280535"/>
            <a:chOff x="0" y="0"/>
            <a:chExt cx="10387910" cy="4280534"/>
          </a:xfrm>
        </p:grpSpPr>
        <p:sp>
          <p:nvSpPr>
            <p:cNvPr id="819" name="Oval"/>
            <p:cNvSpPr/>
            <p:nvPr/>
          </p:nvSpPr>
          <p:spPr>
            <a:xfrm>
              <a:off x="0" y="-1"/>
              <a:ext cx="10387911" cy="4280535"/>
            </a:xfrm>
            <a:prstGeom prst="ellipse">
              <a:avLst/>
            </a:prstGeom>
            <a:blipFill rotWithShape="1">
              <a:blip r:embed="rId4"/>
              <a:srcRect l="0" t="0" r="0" b="0"/>
              <a:tile tx="0" ty="0" sx="100000" sy="100000" flip="none" algn="tl"/>
            </a:blipFill>
            <a:ln w="114300" cap="flat">
              <a:solidFill>
                <a:srgbClr val="000000">
                  <a:alpha val="23000"/>
                </a:srgbClr>
              </a:solidFill>
              <a:prstDash val="solid"/>
              <a:miter lim="400000"/>
            </a:ln>
            <a:effectLst/>
          </p:spPr>
          <p:txBody>
            <a:bodyPr wrap="square" lIns="50800" tIns="50800" rIns="50800" bIns="50800" numCol="1" anchor="ctr">
              <a:noAutofit/>
            </a:bodyPr>
            <a:lstStyle/>
            <a:p>
              <a:pPr defTabSz="830861">
                <a:defRPr sz="3800">
                  <a:solidFill>
                    <a:srgbClr val="FFFFFF"/>
                  </a:solidFill>
                  <a:effectLst>
                    <a:outerShdw sx="100000" sy="100000" kx="0" ky="0" algn="b" rotWithShape="0" blurRad="38100" dist="38100" dir="2700000">
                      <a:srgbClr val="DDDDDD"/>
                    </a:outerShdw>
                  </a:effectLst>
                  <a:latin typeface="Gill Sans"/>
                  <a:ea typeface="Gill Sans"/>
                  <a:cs typeface="Gill Sans"/>
                  <a:sym typeface="Gill Sans"/>
                </a:defRPr>
              </a:pPr>
            </a:p>
          </p:txBody>
        </p:sp>
        <p:sp>
          <p:nvSpPr>
            <p:cNvPr id="820" name="Evo Development / Scrum"/>
            <p:cNvSpPr txBox="1"/>
            <p:nvPr/>
          </p:nvSpPr>
          <p:spPr>
            <a:xfrm rot="20812192">
              <a:off x="1703510" y="1992939"/>
              <a:ext cx="5486214" cy="6603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796" tIns="50796" rIns="50796" bIns="50796" numCol="1" anchor="ctr">
              <a:spAutoFit/>
            </a:bodyPr>
            <a:lstStyle>
              <a:lvl1pPr defTabSz="830861">
                <a:defRPr sz="3800">
                  <a:latin typeface="Gill Sans"/>
                  <a:ea typeface="Gill Sans"/>
                  <a:cs typeface="Gill Sans"/>
                  <a:sym typeface="Gill Sans"/>
                </a:defRPr>
              </a:lvl1pPr>
            </a:lstStyle>
            <a:p>
              <a:pPr/>
              <a:r>
                <a:t>Evo Development / Scrum</a:t>
              </a:r>
            </a:p>
          </p:txBody>
        </p:sp>
      </p:grpSp>
      <p:grpSp>
        <p:nvGrpSpPr>
          <p:cNvPr id="824" name="Group"/>
          <p:cNvGrpSpPr/>
          <p:nvPr/>
        </p:nvGrpSpPr>
        <p:grpSpPr>
          <a:xfrm>
            <a:off x="8685574" y="2971124"/>
            <a:ext cx="3734325" cy="4278279"/>
            <a:chOff x="-1" y="0"/>
            <a:chExt cx="3734323" cy="4278278"/>
          </a:xfrm>
        </p:grpSpPr>
        <p:sp>
          <p:nvSpPr>
            <p:cNvPr id="822" name="Oval"/>
            <p:cNvSpPr/>
            <p:nvPr/>
          </p:nvSpPr>
          <p:spPr>
            <a:xfrm>
              <a:off x="-2" y="-1"/>
              <a:ext cx="3734325" cy="4278279"/>
            </a:xfrm>
            <a:prstGeom prst="ellipse">
              <a:avLst/>
            </a:prstGeom>
            <a:blipFill rotWithShape="1">
              <a:blip r:embed="rId4"/>
              <a:srcRect l="0" t="0" r="0" b="0"/>
              <a:tile tx="0" ty="0" sx="100000" sy="100000" flip="none" algn="tl"/>
            </a:blipFill>
            <a:ln w="114300" cap="flat">
              <a:solidFill>
                <a:srgbClr val="000000">
                  <a:alpha val="23000"/>
                </a:srgbClr>
              </a:solidFill>
              <a:prstDash val="solid"/>
              <a:miter lim="400000"/>
            </a:ln>
            <a:effectLst/>
          </p:spPr>
          <p:txBody>
            <a:bodyPr wrap="square" lIns="50800" tIns="50800" rIns="50800" bIns="50800" numCol="1" anchor="ctr">
              <a:noAutofit/>
            </a:bodyPr>
            <a:lstStyle/>
            <a:p>
              <a:pPr defTabSz="830861">
                <a:defRPr sz="3800">
                  <a:solidFill>
                    <a:srgbClr val="FFFFFF"/>
                  </a:solidFill>
                  <a:effectLst>
                    <a:outerShdw sx="100000" sy="100000" kx="0" ky="0" algn="b" rotWithShape="0" blurRad="38100" dist="38100" dir="2700000">
                      <a:srgbClr val="DDDDDD"/>
                    </a:outerShdw>
                  </a:effectLst>
                  <a:latin typeface="Gill Sans"/>
                  <a:ea typeface="Gill Sans"/>
                  <a:cs typeface="Gill Sans"/>
                  <a:sym typeface="Gill Sans"/>
                </a:defRPr>
              </a:pPr>
            </a:p>
          </p:txBody>
        </p:sp>
        <p:sp>
          <p:nvSpPr>
            <p:cNvPr id="823" name="Architecture /…"/>
            <p:cNvSpPr txBox="1"/>
            <p:nvPr/>
          </p:nvSpPr>
          <p:spPr>
            <a:xfrm rot="118824">
              <a:off x="395953" y="1256838"/>
              <a:ext cx="3279819" cy="12191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796" tIns="50796" rIns="50796" bIns="50796" numCol="1" anchor="ctr">
              <a:spAutoFit/>
            </a:bodyPr>
            <a:lstStyle/>
            <a:p>
              <a:pPr defTabSz="830861">
                <a:defRPr sz="3800">
                  <a:latin typeface="Gill Sans"/>
                  <a:ea typeface="Gill Sans"/>
                  <a:cs typeface="Gill Sans"/>
                  <a:sym typeface="Gill Sans"/>
                </a:defRPr>
              </a:pPr>
              <a:r>
                <a:t>Architecture / </a:t>
              </a:r>
            </a:p>
            <a:p>
              <a:pPr defTabSz="830861">
                <a:defRPr sz="3800">
                  <a:latin typeface="Gill Sans"/>
                  <a:ea typeface="Gill Sans"/>
                  <a:cs typeface="Gill Sans"/>
                  <a:sym typeface="Gill Sans"/>
                </a:defRPr>
              </a:pPr>
              <a:r>
                <a:t>Engineering</a:t>
              </a:r>
            </a:p>
          </p:txBody>
        </p:sp>
      </p:grpSp>
      <p:grpSp>
        <p:nvGrpSpPr>
          <p:cNvPr id="827" name="Group"/>
          <p:cNvGrpSpPr/>
          <p:nvPr/>
        </p:nvGrpSpPr>
        <p:grpSpPr>
          <a:xfrm>
            <a:off x="6653543" y="-88169"/>
            <a:ext cx="5027672" cy="4492756"/>
            <a:chOff x="0" y="0"/>
            <a:chExt cx="5027670" cy="4492755"/>
          </a:xfrm>
        </p:grpSpPr>
        <p:sp>
          <p:nvSpPr>
            <p:cNvPr id="825" name="Oval"/>
            <p:cNvSpPr/>
            <p:nvPr/>
          </p:nvSpPr>
          <p:spPr>
            <a:xfrm>
              <a:off x="-1" y="0"/>
              <a:ext cx="4978235" cy="4492756"/>
            </a:xfrm>
            <a:prstGeom prst="ellipse">
              <a:avLst/>
            </a:prstGeom>
            <a:blipFill rotWithShape="1">
              <a:blip r:embed="rId4"/>
              <a:srcRect l="0" t="0" r="0" b="0"/>
              <a:tile tx="0" ty="0" sx="100000" sy="100000" flip="none" algn="tl"/>
            </a:blipFill>
            <a:ln w="114300" cap="flat">
              <a:solidFill>
                <a:srgbClr val="000000">
                  <a:alpha val="23000"/>
                </a:srgbClr>
              </a:solidFill>
              <a:prstDash val="solid"/>
              <a:miter lim="400000"/>
            </a:ln>
            <a:effectLst/>
          </p:spPr>
          <p:txBody>
            <a:bodyPr wrap="square" lIns="50800" tIns="50800" rIns="50800" bIns="50800" numCol="1" anchor="ctr">
              <a:noAutofit/>
            </a:bodyPr>
            <a:lstStyle/>
            <a:p>
              <a:pPr defTabSz="830861">
                <a:defRPr sz="3800">
                  <a:solidFill>
                    <a:srgbClr val="FFFFFF"/>
                  </a:solidFill>
                  <a:effectLst>
                    <a:outerShdw sx="100000" sy="100000" kx="0" ky="0" algn="b" rotWithShape="0" blurRad="38100" dist="38100" dir="2700000">
                      <a:srgbClr val="DDDDDD"/>
                    </a:outerShdw>
                  </a:effectLst>
                  <a:latin typeface="Gill Sans"/>
                  <a:ea typeface="Gill Sans"/>
                  <a:cs typeface="Gill Sans"/>
                  <a:sym typeface="Gill Sans"/>
                </a:defRPr>
              </a:pPr>
            </a:p>
          </p:txBody>
        </p:sp>
        <p:sp>
          <p:nvSpPr>
            <p:cNvPr id="826" name="Business Analyst"/>
            <p:cNvSpPr txBox="1"/>
            <p:nvPr/>
          </p:nvSpPr>
          <p:spPr>
            <a:xfrm rot="1903889">
              <a:off x="1677150" y="966849"/>
              <a:ext cx="3433471" cy="6603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796" tIns="50796" rIns="50796" bIns="50796" numCol="1" anchor="ctr">
              <a:spAutoFit/>
            </a:bodyPr>
            <a:lstStyle>
              <a:lvl1pPr defTabSz="830861">
                <a:defRPr sz="3800">
                  <a:latin typeface="Gill Sans"/>
                  <a:ea typeface="Gill Sans"/>
                  <a:cs typeface="Gill Sans"/>
                  <a:sym typeface="Gill Sans"/>
                </a:defRPr>
              </a:lvl1pPr>
            </a:lstStyle>
            <a:p>
              <a:pPr/>
              <a:r>
                <a:t>Business Analyst</a:t>
              </a:r>
            </a:p>
          </p:txBody>
        </p:sp>
      </p:grpSp>
      <p:grpSp>
        <p:nvGrpSpPr>
          <p:cNvPr id="830" name="Group"/>
          <p:cNvGrpSpPr/>
          <p:nvPr/>
        </p:nvGrpSpPr>
        <p:grpSpPr>
          <a:xfrm>
            <a:off x="767875" y="50899"/>
            <a:ext cx="5697608" cy="6272903"/>
            <a:chOff x="0" y="0"/>
            <a:chExt cx="5697607" cy="6272901"/>
          </a:xfrm>
        </p:grpSpPr>
        <p:sp>
          <p:nvSpPr>
            <p:cNvPr id="828" name="Oval"/>
            <p:cNvSpPr/>
            <p:nvPr/>
          </p:nvSpPr>
          <p:spPr>
            <a:xfrm>
              <a:off x="35033" y="0"/>
              <a:ext cx="5662575" cy="6272903"/>
            </a:xfrm>
            <a:prstGeom prst="ellipse">
              <a:avLst/>
            </a:prstGeom>
            <a:blipFill rotWithShape="1">
              <a:blip r:embed="rId4"/>
              <a:srcRect l="0" t="0" r="0" b="0"/>
              <a:tile tx="0" ty="0" sx="100000" sy="100000" flip="none" algn="tl"/>
            </a:blipFill>
            <a:ln w="114300" cap="flat">
              <a:solidFill>
                <a:srgbClr val="000000">
                  <a:alpha val="23000"/>
                </a:srgbClr>
              </a:solidFill>
              <a:prstDash val="solid"/>
              <a:miter lim="400000"/>
            </a:ln>
            <a:effectLst/>
          </p:spPr>
          <p:txBody>
            <a:bodyPr wrap="square" lIns="50800" tIns="50800" rIns="50800" bIns="50800" numCol="1" anchor="ctr">
              <a:noAutofit/>
            </a:bodyPr>
            <a:lstStyle/>
            <a:p>
              <a:pPr defTabSz="830861">
                <a:defRPr sz="3800">
                  <a:solidFill>
                    <a:srgbClr val="FFFFFF"/>
                  </a:solidFill>
                  <a:effectLst>
                    <a:outerShdw sx="100000" sy="100000" kx="0" ky="0" algn="b" rotWithShape="0" blurRad="38100" dist="38100" dir="2700000">
                      <a:srgbClr val="DDDDDD"/>
                    </a:outerShdw>
                  </a:effectLst>
                  <a:latin typeface="Gill Sans"/>
                  <a:ea typeface="Gill Sans"/>
                  <a:cs typeface="Gill Sans"/>
                  <a:sym typeface="Gill Sans"/>
                </a:defRPr>
              </a:pPr>
            </a:p>
          </p:txBody>
        </p:sp>
        <p:sp>
          <p:nvSpPr>
            <p:cNvPr id="829" name="Reality…"/>
            <p:cNvSpPr txBox="1"/>
            <p:nvPr/>
          </p:nvSpPr>
          <p:spPr>
            <a:xfrm rot="18793184">
              <a:off x="-378795" y="1848593"/>
              <a:ext cx="5574570" cy="13715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796" tIns="50796" rIns="50796" bIns="50796" numCol="1" anchor="ctr">
              <a:spAutoFit/>
            </a:bodyPr>
            <a:lstStyle/>
            <a:p>
              <a:pPr defTabSz="830861">
                <a:defRPr sz="3800">
                  <a:latin typeface="Gill Sans"/>
                  <a:ea typeface="Gill Sans"/>
                  <a:cs typeface="Gill Sans"/>
                  <a:sym typeface="Gill Sans"/>
                </a:defRPr>
              </a:pPr>
              <a:r>
                <a:t>Reality</a:t>
              </a:r>
            </a:p>
            <a:p>
              <a:pPr defTabSz="830861">
                <a:defRPr>
                  <a:latin typeface="Gill Sans"/>
                  <a:ea typeface="Gill Sans"/>
                  <a:cs typeface="Gill Sans"/>
                  <a:sym typeface="Gill Sans"/>
                </a:defRPr>
              </a:pPr>
              <a:r>
                <a:t>(Business/Architecture/Engineering/Development)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8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1" grpId="3"/>
      <p:bldP build="whole" bldLvl="1" animBg="1" rev="0" advAuto="0" spid="824" grpId="2"/>
      <p:bldP build="whole" bldLvl="1" animBg="1" rev="0" advAuto="0" spid="830" grpId="4"/>
      <p:bldP build="whole" bldLvl="1" animBg="1" rev="0" advAuto="0" spid="827"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2" name="Slide Number"/>
          <p:cNvSpPr txBox="1"/>
          <p:nvPr>
            <p:ph type="sldNum" sz="quarter" idx="2"/>
          </p:nvPr>
        </p:nvSpPr>
        <p:spPr>
          <a:xfrm>
            <a:off x="12466515" y="9189155"/>
            <a:ext cx="623038" cy="61121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3" name="image2.jpeg" descr="image2.jpeg"/>
          <p:cNvPicPr>
            <a:picLocks noChangeAspect="1"/>
          </p:cNvPicPr>
          <p:nvPr/>
        </p:nvPicPr>
        <p:blipFill>
          <a:blip r:embed="rId3">
            <a:extLst/>
          </a:blip>
          <a:stretch>
            <a:fillRect/>
          </a:stretch>
        </p:blipFill>
        <p:spPr>
          <a:xfrm>
            <a:off x="101600" y="2463800"/>
            <a:ext cx="12447590" cy="4089402"/>
          </a:xfrm>
          <a:prstGeom prst="rect">
            <a:avLst/>
          </a:prstGeom>
          <a:ln w="12700">
            <a:miter lim="400000"/>
          </a:ln>
        </p:spPr>
      </p:pic>
      <p:sp>
        <p:nvSpPr>
          <p:cNvPr id="834" name="Rectangle"/>
          <p:cNvSpPr/>
          <p:nvPr/>
        </p:nvSpPr>
        <p:spPr>
          <a:xfrm>
            <a:off x="6413500" y="4064000"/>
            <a:ext cx="3606800" cy="1447800"/>
          </a:xfrm>
          <a:prstGeom prst="rect">
            <a:avLst/>
          </a:prstGeom>
          <a:solidFill>
            <a:srgbClr val="7EAACF"/>
          </a:solidFill>
          <a:ln w="12700">
            <a:miter lim="400000"/>
          </a:ln>
        </p:spPr>
        <p:txBody>
          <a:bodyPr lIns="50800" tIns="50800" rIns="50800" bIns="50800" anchor="ctr"/>
          <a:lstStyle/>
          <a:p>
            <a:pPr algn="l" defTabSz="1300480">
              <a:defRPr sz="3400">
                <a:latin typeface="Arial"/>
                <a:ea typeface="Arial"/>
                <a:cs typeface="Arial"/>
                <a:sym typeface="Arial"/>
              </a:defRPr>
            </a:pPr>
          </a:p>
        </p:txBody>
      </p:sp>
      <p:pic>
        <p:nvPicPr>
          <p:cNvPr id="835" name="image45.png" descr="image45.png"/>
          <p:cNvPicPr>
            <a:picLocks noChangeAspect="1"/>
          </p:cNvPicPr>
          <p:nvPr/>
        </p:nvPicPr>
        <p:blipFill>
          <a:blip r:embed="rId4">
            <a:extLst/>
          </a:blip>
          <a:stretch>
            <a:fillRect/>
          </a:stretch>
        </p:blipFill>
        <p:spPr>
          <a:xfrm>
            <a:off x="6667500" y="4133848"/>
            <a:ext cx="3175001" cy="1587502"/>
          </a:xfrm>
          <a:prstGeom prst="rect">
            <a:avLst/>
          </a:prstGeom>
          <a:ln w="12700">
            <a:miter lim="400000"/>
          </a:ln>
        </p:spPr>
      </p:pic>
      <p:sp>
        <p:nvSpPr>
          <p:cNvPr id="836" name="We need to add: ‘Value Management’:…"/>
          <p:cNvSpPr txBox="1"/>
          <p:nvPr>
            <p:ph type="title"/>
          </p:nvPr>
        </p:nvSpPr>
        <p:spPr>
          <a:xfrm>
            <a:off x="541864" y="216745"/>
            <a:ext cx="11921072" cy="1447804"/>
          </a:xfrm>
          <a:prstGeom prst="rect">
            <a:avLst/>
          </a:prstGeom>
        </p:spPr>
        <p:txBody>
          <a:bodyPr/>
          <a:lstStyle/>
          <a:p>
            <a:pPr>
              <a:defRPr sz="4400"/>
            </a:pPr>
            <a:r>
              <a:t>We need to add: ‘Value Management’</a:t>
            </a:r>
            <a:r>
              <a:rPr sz="3800"/>
              <a:t>: </a:t>
            </a:r>
            <a:endParaRPr sz="3800"/>
          </a:p>
          <a:p>
            <a:pPr/>
            <a:r>
              <a:t>Quantified, Engineering, Not just ‘coding’  </a:t>
            </a:r>
          </a:p>
        </p:txBody>
      </p:sp>
      <p:sp>
        <p:nvSpPr>
          <p:cNvPr id="837" name="23"/>
          <p:cNvSpPr txBox="1"/>
          <p:nvPr/>
        </p:nvSpPr>
        <p:spPr>
          <a:xfrm>
            <a:off x="6329679" y="9258297"/>
            <a:ext cx="332737" cy="3581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defTabSz="1300480">
              <a:defRPr sz="1800">
                <a:latin typeface="Gill Sans"/>
                <a:ea typeface="Gill Sans"/>
                <a:cs typeface="Gill Sans"/>
                <a:sym typeface="Gill Sans"/>
              </a:defRPr>
            </a:lvl1pPr>
          </a:lstStyle>
          <a:p>
            <a:pPr/>
            <a:r>
              <a:t>23</a:t>
            </a:r>
          </a:p>
        </p:txBody>
      </p:sp>
      <p:sp>
        <p:nvSpPr>
          <p:cNvPr id="838" name="Copyright: Kai@Gilb.com"/>
          <p:cNvSpPr txBox="1"/>
          <p:nvPr/>
        </p:nvSpPr>
        <p:spPr>
          <a:xfrm>
            <a:off x="104772" y="8155789"/>
            <a:ext cx="3439023" cy="34563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1300480">
              <a:defRPr>
                <a:latin typeface="Arial"/>
                <a:ea typeface="Arial"/>
                <a:cs typeface="Arial"/>
                <a:sym typeface="Arial"/>
              </a:defRPr>
            </a:lvl1pPr>
          </a:lstStyle>
          <a:p>
            <a:pPr/>
            <a:r>
              <a:t>Copyright: Kai@Gilb.com</a:t>
            </a:r>
          </a:p>
        </p:txBody>
      </p:sp>
      <p:grpSp>
        <p:nvGrpSpPr>
          <p:cNvPr id="841" name="Group"/>
          <p:cNvGrpSpPr/>
          <p:nvPr/>
        </p:nvGrpSpPr>
        <p:grpSpPr>
          <a:xfrm>
            <a:off x="410631" y="6476998"/>
            <a:ext cx="5876600" cy="1587505"/>
            <a:chOff x="0" y="0"/>
            <a:chExt cx="5876598" cy="1587504"/>
          </a:xfrm>
        </p:grpSpPr>
        <p:sp>
          <p:nvSpPr>
            <p:cNvPr id="839" name="Double Arrow"/>
            <p:cNvSpPr/>
            <p:nvPr/>
          </p:nvSpPr>
          <p:spPr>
            <a:xfrm>
              <a:off x="-1" y="-1"/>
              <a:ext cx="5876600" cy="1587506"/>
            </a:xfrm>
            <a:prstGeom prst="leftRightArrow">
              <a:avLst>
                <a:gd name="adj1" fmla="val 32000"/>
                <a:gd name="adj2" fmla="val 35305"/>
              </a:avLst>
            </a:prstGeom>
            <a:solidFill>
              <a:schemeClr val="accent1"/>
            </a:solidFill>
            <a:ln w="12700" cap="flat">
              <a:noFill/>
              <a:miter lim="400000"/>
            </a:ln>
            <a:effectLst/>
          </p:spPr>
          <p:txBody>
            <a:bodyPr wrap="square" lIns="50800" tIns="50800" rIns="50800" bIns="50800" numCol="1" anchor="ctr">
              <a:noAutofit/>
            </a:bodyPr>
            <a:lstStyle/>
            <a:p>
              <a:pPr>
                <a:defRPr sz="2200">
                  <a:solidFill>
                    <a:srgbClr val="FFFFFF"/>
                  </a:solidFill>
                  <a:latin typeface="+mj-lt"/>
                  <a:ea typeface="+mj-ea"/>
                  <a:cs typeface="+mj-cs"/>
                  <a:sym typeface="Helvetica Neue Medium"/>
                </a:defRPr>
              </a:pPr>
            </a:p>
          </p:txBody>
        </p:sp>
        <p:sp>
          <p:nvSpPr>
            <p:cNvPr id="840" name="ADD"/>
            <p:cNvSpPr txBox="1"/>
            <p:nvPr/>
          </p:nvSpPr>
          <p:spPr>
            <a:xfrm>
              <a:off x="179350" y="575552"/>
              <a:ext cx="5517897" cy="436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200">
                  <a:solidFill>
                    <a:srgbClr val="FFFFFF"/>
                  </a:solidFill>
                  <a:latin typeface="+mj-lt"/>
                  <a:ea typeface="+mj-ea"/>
                  <a:cs typeface="+mj-cs"/>
                  <a:sym typeface="Helvetica Neue Medium"/>
                </a:defRPr>
              </a:lvl1pPr>
            </a:lstStyle>
            <a:p>
              <a:pPr/>
              <a:r>
                <a:t>ADD</a:t>
              </a:r>
            </a:p>
          </p:txBody>
        </p:sp>
      </p:grpSp>
      <p:grpSp>
        <p:nvGrpSpPr>
          <p:cNvPr id="844" name="Group"/>
          <p:cNvGrpSpPr/>
          <p:nvPr/>
        </p:nvGrpSpPr>
        <p:grpSpPr>
          <a:xfrm>
            <a:off x="9912746" y="6477000"/>
            <a:ext cx="2360154" cy="1587502"/>
            <a:chOff x="0" y="0"/>
            <a:chExt cx="2360153" cy="1587501"/>
          </a:xfrm>
        </p:grpSpPr>
        <p:sp>
          <p:nvSpPr>
            <p:cNvPr id="842" name="Double Arrow"/>
            <p:cNvSpPr/>
            <p:nvPr/>
          </p:nvSpPr>
          <p:spPr>
            <a:xfrm>
              <a:off x="0" y="0"/>
              <a:ext cx="2360154" cy="1587502"/>
            </a:xfrm>
            <a:prstGeom prst="leftRightArrow">
              <a:avLst>
                <a:gd name="adj1" fmla="val 32000"/>
                <a:gd name="adj2" fmla="val 35200"/>
              </a:avLst>
            </a:prstGeom>
            <a:solidFill>
              <a:schemeClr val="accent1"/>
            </a:solidFill>
            <a:ln w="12700" cap="flat">
              <a:noFill/>
              <a:miter lim="400000"/>
            </a:ln>
            <a:effectLst/>
          </p:spPr>
          <p:txBody>
            <a:bodyPr wrap="square" lIns="50800" tIns="50800" rIns="50800" bIns="50800" numCol="1" anchor="ctr">
              <a:noAutofit/>
            </a:bodyPr>
            <a:lstStyle/>
            <a:p>
              <a:pPr>
                <a:defRPr sz="2200">
                  <a:solidFill>
                    <a:srgbClr val="FFFFFF"/>
                  </a:solidFill>
                  <a:latin typeface="+mj-lt"/>
                  <a:ea typeface="+mj-ea"/>
                  <a:cs typeface="+mj-cs"/>
                  <a:sym typeface="Helvetica Neue Medium"/>
                </a:defRPr>
              </a:pPr>
            </a:p>
          </p:txBody>
        </p:sp>
        <p:sp>
          <p:nvSpPr>
            <p:cNvPr id="843" name="ADD"/>
            <p:cNvSpPr txBox="1"/>
            <p:nvPr/>
          </p:nvSpPr>
          <p:spPr>
            <a:xfrm>
              <a:off x="178815" y="575549"/>
              <a:ext cx="2002522" cy="436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200">
                  <a:solidFill>
                    <a:srgbClr val="FFFFFF"/>
                  </a:solidFill>
                  <a:latin typeface="+mj-lt"/>
                  <a:ea typeface="+mj-ea"/>
                  <a:cs typeface="+mj-cs"/>
                  <a:sym typeface="Helvetica Neue Medium"/>
                </a:defRPr>
              </a:lvl1pPr>
            </a:lstStyle>
            <a:p>
              <a:pPr/>
              <a:r>
                <a:t>ADD</a:t>
              </a: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9" name="Image" descr="Image"/>
          <p:cNvPicPr>
            <a:picLocks noChangeAspect="1"/>
          </p:cNvPicPr>
          <p:nvPr>
            <p:ph type="pic" idx="13"/>
          </p:nvPr>
        </p:nvPicPr>
        <p:blipFill>
          <a:blip r:embed="rId3">
            <a:extLst/>
          </a:blip>
          <a:srcRect l="0" t="0" r="0" b="0"/>
          <a:stretch>
            <a:fillRect/>
          </a:stretch>
        </p:blipFill>
        <p:spPr>
          <a:xfrm>
            <a:off x="6079080" y="2574854"/>
            <a:ext cx="6612440" cy="4337192"/>
          </a:xfrm>
          <a:prstGeom prst="rect">
            <a:avLst/>
          </a:prstGeom>
        </p:spPr>
      </p:pic>
      <p:sp>
        <p:nvSpPr>
          <p:cNvPr id="350" name="10 Consultant Skill Superpowers"/>
          <p:cNvSpPr txBox="1"/>
          <p:nvPr>
            <p:ph type="title"/>
          </p:nvPr>
        </p:nvSpPr>
        <p:spPr>
          <a:xfrm>
            <a:off x="952500" y="635000"/>
            <a:ext cx="5334000" cy="1196727"/>
          </a:xfrm>
          <a:prstGeom prst="rect">
            <a:avLst/>
          </a:prstGeom>
        </p:spPr>
        <p:txBody>
          <a:bodyPr/>
          <a:lstStyle>
            <a:lvl1pPr defTabSz="338835">
              <a:defRPr sz="3480"/>
            </a:lvl1pPr>
          </a:lstStyle>
          <a:p>
            <a:pPr/>
            <a:r>
              <a:t>10 Consultant Skill Superpowers</a:t>
            </a:r>
          </a:p>
        </p:txBody>
      </p:sp>
      <p:sp>
        <p:nvSpPr>
          <p:cNvPr id="351" name="Quantify value…"/>
          <p:cNvSpPr txBox="1"/>
          <p:nvPr>
            <p:ph type="body" sz="half" idx="1"/>
          </p:nvPr>
        </p:nvSpPr>
        <p:spPr>
          <a:xfrm>
            <a:off x="299888" y="2097037"/>
            <a:ext cx="5986612" cy="6742163"/>
          </a:xfrm>
          <a:prstGeom prst="rect">
            <a:avLst/>
          </a:prstGeom>
        </p:spPr>
        <p:txBody>
          <a:bodyPr/>
          <a:lstStyle/>
          <a:p>
            <a:pPr marL="209549" indent="-209549" algn="l" defTabSz="457200">
              <a:lnSpc>
                <a:spcPct val="150000"/>
              </a:lnSpc>
              <a:buSzPct val="100000"/>
              <a:buAutoNum type="arabicPeriod" startAt="1"/>
              <a:defRPr sz="2300">
                <a:uFill>
                  <a:solidFill>
                    <a:srgbClr val="000000"/>
                  </a:solidFill>
                </a:uFill>
                <a:latin typeface="Impact"/>
                <a:ea typeface="Impact"/>
                <a:cs typeface="Impact"/>
                <a:sym typeface="Impact"/>
              </a:defRPr>
            </a:pPr>
            <a:r>
              <a:t>	Quantify value	</a:t>
            </a:r>
          </a:p>
          <a:p>
            <a:pPr marL="209549" indent="-209549" algn="l" defTabSz="457200">
              <a:lnSpc>
                <a:spcPct val="150000"/>
              </a:lnSpc>
              <a:buSzPct val="100000"/>
              <a:buAutoNum type="arabicPeriod" startAt="1"/>
              <a:defRPr sz="2300">
                <a:uFill>
                  <a:solidFill>
                    <a:srgbClr val="000000"/>
                  </a:solidFill>
                </a:uFill>
                <a:latin typeface="Impact"/>
                <a:ea typeface="Impact"/>
                <a:cs typeface="Impact"/>
                <a:sym typeface="Impact"/>
              </a:defRPr>
            </a:pPr>
            <a:r>
              <a:t>	Decompose solutions</a:t>
            </a:r>
          </a:p>
          <a:p>
            <a:pPr marL="209549" indent="-209549" algn="l" defTabSz="457200">
              <a:lnSpc>
                <a:spcPct val="150000"/>
              </a:lnSpc>
              <a:buSzPct val="100000"/>
              <a:buAutoNum type="arabicPeriod" startAt="1"/>
              <a:defRPr sz="2300">
                <a:uFill>
                  <a:solidFill>
                    <a:srgbClr val="000000"/>
                  </a:solidFill>
                </a:uFill>
                <a:latin typeface="Impact"/>
                <a:ea typeface="Impact"/>
                <a:cs typeface="Impact"/>
                <a:sym typeface="Impact"/>
              </a:defRPr>
            </a:pPr>
            <a:r>
              <a:t>	Quantify</a:t>
            </a:r>
            <a:r>
              <a:t> and  measure the quality of technical specs</a:t>
            </a:r>
          </a:p>
          <a:p>
            <a:pPr marL="209549" indent="-209549" algn="l" defTabSz="457200">
              <a:lnSpc>
                <a:spcPct val="150000"/>
              </a:lnSpc>
              <a:buSzPct val="100000"/>
              <a:buAutoNum type="arabicPeriod" startAt="1"/>
              <a:defRPr sz="2300">
                <a:uFill>
                  <a:solidFill>
                    <a:srgbClr val="000000"/>
                  </a:solidFill>
                </a:uFill>
                <a:latin typeface="Impact"/>
                <a:ea typeface="Impact"/>
                <a:cs typeface="Impact"/>
                <a:sym typeface="Impact"/>
              </a:defRPr>
            </a:pPr>
            <a:r>
              <a:t>	Estimate solution attributes</a:t>
            </a:r>
          </a:p>
          <a:p>
            <a:pPr marL="209549" indent="-209549" algn="l" defTabSz="457200">
              <a:lnSpc>
                <a:spcPct val="150000"/>
              </a:lnSpc>
              <a:buSzPct val="100000"/>
              <a:buAutoNum type="arabicPeriod" startAt="1"/>
              <a:defRPr sz="2300">
                <a:uFill>
                  <a:solidFill>
                    <a:srgbClr val="000000"/>
                  </a:solidFill>
                </a:uFill>
                <a:latin typeface="Impact"/>
                <a:ea typeface="Impact"/>
                <a:cs typeface="Impact"/>
                <a:sym typeface="Impact"/>
              </a:defRPr>
            </a:pPr>
            <a:r>
              <a:t>	Identify good solutions</a:t>
            </a:r>
          </a:p>
          <a:p>
            <a:pPr marL="209549" indent="-209549" algn="l" defTabSz="457200">
              <a:lnSpc>
                <a:spcPct val="150000"/>
              </a:lnSpc>
              <a:buSzPct val="100000"/>
              <a:buAutoNum type="arabicPeriod" startAt="1"/>
              <a:defRPr sz="2300">
                <a:uFill>
                  <a:solidFill>
                    <a:srgbClr val="000000"/>
                  </a:solidFill>
                </a:uFill>
                <a:latin typeface="Impact"/>
                <a:ea typeface="Impact"/>
                <a:cs typeface="Impact"/>
                <a:sym typeface="Impact"/>
              </a:defRPr>
            </a:pPr>
            <a:r>
              <a:t>	Learn numerically what works</a:t>
            </a:r>
          </a:p>
          <a:p>
            <a:pPr marL="209549" indent="-209549" algn="l" defTabSz="457200">
              <a:lnSpc>
                <a:spcPct val="150000"/>
              </a:lnSpc>
              <a:buSzPct val="100000"/>
              <a:buAutoNum type="arabicPeriod" startAt="1"/>
              <a:defRPr sz="2300">
                <a:uFill>
                  <a:solidFill>
                    <a:srgbClr val="000000"/>
                  </a:solidFill>
                </a:uFill>
                <a:latin typeface="Impact"/>
                <a:ea typeface="Impact"/>
                <a:cs typeface="Impact"/>
                <a:sym typeface="Impact"/>
              </a:defRPr>
            </a:pPr>
            <a:r>
              <a:t>	Prioritise fact-based solutions and requirements dynamically.</a:t>
            </a:r>
          </a:p>
          <a:p>
            <a:pPr marL="209549" indent="-209549" algn="l" defTabSz="457200">
              <a:lnSpc>
                <a:spcPct val="150000"/>
              </a:lnSpc>
              <a:buSzPct val="100000"/>
              <a:buAutoNum type="arabicPeriod" startAt="1"/>
              <a:defRPr sz="2300">
                <a:uFill>
                  <a:solidFill>
                    <a:srgbClr val="000000"/>
                  </a:solidFill>
                </a:uFill>
                <a:latin typeface="Impact"/>
                <a:ea typeface="Impact"/>
                <a:cs typeface="Impact"/>
                <a:sym typeface="Impact"/>
              </a:defRPr>
            </a:pPr>
            <a:r>
              <a:t>	Quantify risks</a:t>
            </a:r>
          </a:p>
          <a:p>
            <a:pPr marL="209549" indent="-209549" algn="l" defTabSz="457200">
              <a:lnSpc>
                <a:spcPct val="150000"/>
              </a:lnSpc>
              <a:buSzPct val="100000"/>
              <a:buAutoNum type="arabicPeriod" startAt="1"/>
              <a:defRPr sz="2300">
                <a:uFill>
                  <a:solidFill>
                    <a:srgbClr val="000000"/>
                  </a:solidFill>
                </a:uFill>
                <a:latin typeface="Impact"/>
                <a:ea typeface="Impact"/>
                <a:cs typeface="Impact"/>
                <a:sym typeface="Impact"/>
              </a:defRPr>
            </a:pPr>
            <a:r>
              <a:t>	Understand stakeholders</a:t>
            </a:r>
          </a:p>
          <a:p>
            <a:pPr marL="209549" indent="-209549" algn="l" defTabSz="457200">
              <a:lnSpc>
                <a:spcPct val="150000"/>
              </a:lnSpc>
              <a:buSzPct val="100000"/>
              <a:buAutoNum type="arabicPeriod" startAt="1"/>
              <a:defRPr sz="2300">
                <a:uFill>
                  <a:solidFill>
                    <a:srgbClr val="000000"/>
                  </a:solidFill>
                </a:uFill>
                <a:latin typeface="Impact"/>
                <a:ea typeface="Impact"/>
                <a:cs typeface="Impact"/>
                <a:sym typeface="Impact"/>
              </a:defRPr>
            </a:pPr>
            <a:r>
              <a:t>	Communicate clearly</a:t>
            </a:r>
          </a:p>
        </p:txBody>
      </p:sp>
      <p:sp>
        <p:nvSpPr>
          <p:cNvPr id="352" name="Slide Number"/>
          <p:cNvSpPr txBox="1"/>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8" name="Did you know that perfect agile project management was achieved decades ago?"/>
          <p:cNvSpPr txBox="1"/>
          <p:nvPr>
            <p:ph type="title"/>
          </p:nvPr>
        </p:nvSpPr>
        <p:spPr>
          <a:prstGeom prst="rect">
            <a:avLst/>
          </a:prstGeom>
        </p:spPr>
        <p:txBody>
          <a:bodyPr/>
          <a:lstStyle>
            <a:lvl1pPr defTabSz="449833">
              <a:defRPr sz="6160"/>
            </a:lvl1pPr>
          </a:lstStyle>
          <a:p>
            <a:pPr/>
            <a:r>
              <a:t>Did you know that perfect agile project management was achieved decades ago?</a:t>
            </a:r>
          </a:p>
        </p:txBody>
      </p:sp>
      <p:sp>
        <p:nvSpPr>
          <p:cNvPr id="8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1" name="Copyright Tom@Gilb.com 2018"/>
          <p:cNvSpPr txBox="1"/>
          <p:nvPr/>
        </p:nvSpPr>
        <p:spPr>
          <a:xfrm>
            <a:off x="4443305" y="9114112"/>
            <a:ext cx="4118191"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sz="1600">
                <a:solidFill>
                  <a:srgbClr val="888888"/>
                </a:solidFill>
                <a:latin typeface="Trebuchet MS"/>
                <a:ea typeface="Trebuchet MS"/>
                <a:cs typeface="Trebuchet MS"/>
                <a:sym typeface="Trebuchet MS"/>
              </a:defRPr>
            </a:lvl1pPr>
          </a:lstStyle>
          <a:p>
            <a:pPr/>
            <a:r>
              <a:t>Copyright Tom@Gilb.com 2018</a:t>
            </a:r>
          </a:p>
        </p:txBody>
      </p:sp>
      <p:sp>
        <p:nvSpPr>
          <p:cNvPr id="852" name="‘Cleanroom Method’…"/>
          <p:cNvSpPr txBox="1"/>
          <p:nvPr>
            <p:ph type="title"/>
          </p:nvPr>
        </p:nvSpPr>
        <p:spPr>
          <a:xfrm>
            <a:off x="650237" y="390596"/>
            <a:ext cx="11704326" cy="1625602"/>
          </a:xfrm>
          <a:prstGeom prst="rect">
            <a:avLst/>
          </a:prstGeom>
        </p:spPr>
        <p:txBody>
          <a:bodyPr/>
          <a:lstStyle/>
          <a:p>
            <a:pPr defTabSz="526694">
              <a:defRPr sz="5000"/>
            </a:pPr>
            <a:r>
              <a:t>‘Cleanroom Method’</a:t>
            </a:r>
          </a:p>
          <a:p>
            <a:pPr defTabSz="526694">
              <a:defRPr sz="5000"/>
            </a:pPr>
            <a:r>
              <a:t>at IBM Federal Systems Division (1980)</a:t>
            </a:r>
          </a:p>
        </p:txBody>
      </p:sp>
      <p:pic>
        <p:nvPicPr>
          <p:cNvPr id="853" name="image50.png" descr="image50.png"/>
          <p:cNvPicPr>
            <a:picLocks noChangeAspect="1"/>
          </p:cNvPicPr>
          <p:nvPr/>
        </p:nvPicPr>
        <p:blipFill>
          <a:blip r:embed="rId3">
            <a:extLst/>
          </a:blip>
          <a:srcRect l="0" t="0" r="1196" b="0"/>
          <a:stretch>
            <a:fillRect/>
          </a:stretch>
        </p:blipFill>
        <p:spPr>
          <a:xfrm>
            <a:off x="4071546" y="2275838"/>
            <a:ext cx="4803398" cy="6436929"/>
          </a:xfrm>
          <a:prstGeom prst="rect">
            <a:avLst/>
          </a:prstGeom>
          <a:ln w="12700">
            <a:miter lim="400000"/>
          </a:ln>
        </p:spPr>
      </p:pic>
      <p:sp>
        <p:nvSpPr>
          <p:cNvPr id="854" name="Slide Number"/>
          <p:cNvSpPr txBox="1"/>
          <p:nvPr>
            <p:ph type="sldNum" sz="quarter" idx="2"/>
          </p:nvPr>
        </p:nvSpPr>
        <p:spPr>
          <a:xfrm>
            <a:off x="11998690"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55" name="Dr. Harlan D. Mills…"/>
          <p:cNvSpPr txBox="1"/>
          <p:nvPr/>
        </p:nvSpPr>
        <p:spPr>
          <a:xfrm>
            <a:off x="770110" y="4231216"/>
            <a:ext cx="279471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mn-lt"/>
                <a:ea typeface="+mn-ea"/>
                <a:cs typeface="+mn-cs"/>
                <a:sym typeface="Helvetica Neue"/>
              </a:defRPr>
            </a:pPr>
            <a:r>
              <a:t>Dr. Harlan D. Mills</a:t>
            </a:r>
          </a:p>
          <a:p>
            <a:pPr defTabSz="457200">
              <a:defRPr sz="1200">
                <a:latin typeface="Trebuchet MS"/>
                <a:ea typeface="Trebuchet MS"/>
                <a:cs typeface="Trebuchet MS"/>
                <a:sym typeface="Trebuchet MS"/>
              </a:defRPr>
            </a:pPr>
            <a:r>
              <a:t>(May 14, 1919 – January 8, 1996)</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9" name="quality is designed in, not tested in"/>
          <p:cNvSpPr txBox="1"/>
          <p:nvPr>
            <p:ph type="title"/>
          </p:nvPr>
        </p:nvSpPr>
        <p:spPr>
          <a:xfrm>
            <a:off x="650236" y="390596"/>
            <a:ext cx="9044775" cy="1625602"/>
          </a:xfrm>
          <a:prstGeom prst="rect">
            <a:avLst/>
          </a:prstGeom>
        </p:spPr>
        <p:txBody>
          <a:bodyPr/>
          <a:lstStyle>
            <a:lvl1pPr defTabSz="546198">
              <a:defRPr sz="5000"/>
            </a:lvl1pPr>
          </a:lstStyle>
          <a:p>
            <a:pPr/>
            <a:r>
              <a:t>quality is designed in, not tested in </a:t>
            </a:r>
          </a:p>
        </p:txBody>
      </p:sp>
      <p:sp>
        <p:nvSpPr>
          <p:cNvPr id="860" name="“The first guarantee of quality in design is in well-informed, well-educated, and well-motivated designers.…"/>
          <p:cNvSpPr txBox="1"/>
          <p:nvPr>
            <p:ph type="body" idx="1"/>
          </p:nvPr>
        </p:nvSpPr>
        <p:spPr>
          <a:xfrm>
            <a:off x="650237" y="2275838"/>
            <a:ext cx="11704326" cy="6436930"/>
          </a:xfrm>
          <a:prstGeom prst="rect">
            <a:avLst/>
          </a:prstGeom>
        </p:spPr>
        <p:txBody>
          <a:bodyPr/>
          <a:lstStyle/>
          <a:p>
            <a:pPr marL="0" indent="0" defTabSz="604723">
              <a:lnSpc>
                <a:spcPct val="80000"/>
              </a:lnSpc>
              <a:spcBef>
                <a:spcPts val="500"/>
              </a:spcBef>
              <a:buSzTx/>
              <a:buNone/>
              <a:defRPr sz="2200">
                <a:latin typeface="Arial"/>
                <a:ea typeface="Arial"/>
                <a:cs typeface="Arial"/>
                <a:sym typeface="Arial"/>
              </a:defRPr>
            </a:pPr>
            <a:r>
              <a:t>“</a:t>
            </a:r>
            <a:r>
              <a:rPr sz="2800"/>
              <a:t>The first guarantee of quality in design is in well-informed, well-educated, and well-motivated designers. </a:t>
            </a:r>
            <a:endParaRPr sz="2800"/>
          </a:p>
          <a:p>
            <a:pPr marL="0" indent="0" defTabSz="604723">
              <a:lnSpc>
                <a:spcPct val="80000"/>
              </a:lnSpc>
              <a:spcBef>
                <a:spcPts val="500"/>
              </a:spcBef>
              <a:buSzTx/>
              <a:buNone/>
              <a:defRPr sz="2800">
                <a:latin typeface="Arial"/>
                <a:ea typeface="Arial"/>
                <a:cs typeface="Arial"/>
                <a:sym typeface="Arial"/>
              </a:defRPr>
            </a:pPr>
            <a:r>
              <a:t>Quality must be </a:t>
            </a:r>
            <a:r>
              <a:rPr b="1"/>
              <a:t>built into designs, and cannot be inspected in or tested in. </a:t>
            </a:r>
            <a:endParaRPr b="1"/>
          </a:p>
          <a:p>
            <a:pPr marL="0" indent="0" defTabSz="604723">
              <a:lnSpc>
                <a:spcPct val="80000"/>
              </a:lnSpc>
              <a:spcBef>
                <a:spcPts val="500"/>
              </a:spcBef>
              <a:buSzTx/>
              <a:buNone/>
              <a:defRPr sz="2800">
                <a:latin typeface="Arial"/>
                <a:ea typeface="Arial"/>
                <a:cs typeface="Arial"/>
                <a:sym typeface="Arial"/>
              </a:defRPr>
            </a:pPr>
            <a:r>
              <a:t>Nevertheless, any prudent development process </a:t>
            </a:r>
            <a:r>
              <a:rPr b="1"/>
              <a:t>verifies quality through inspection</a:t>
            </a:r>
            <a:r>
              <a:t> and testing.</a:t>
            </a:r>
          </a:p>
          <a:p>
            <a:pPr marL="0" indent="0" defTabSz="604723">
              <a:lnSpc>
                <a:spcPct val="80000"/>
              </a:lnSpc>
              <a:spcBef>
                <a:spcPts val="500"/>
              </a:spcBef>
              <a:buSzTx/>
              <a:buNone/>
              <a:defRPr sz="2800">
                <a:latin typeface="Arial"/>
                <a:ea typeface="Arial"/>
                <a:cs typeface="Arial"/>
                <a:sym typeface="Arial"/>
              </a:defRPr>
            </a:pPr>
            <a:r>
              <a:t> Inspection by peers in design, by users or surrogates, by other financial specialists concerned with cost, reliability, or maintainability not only increases confidence in the design at hand, but also provides designers with valuable lessons and insights to be applied to future designs. </a:t>
            </a:r>
          </a:p>
          <a:p>
            <a:pPr marL="0" indent="0" defTabSz="604723">
              <a:lnSpc>
                <a:spcPct val="80000"/>
              </a:lnSpc>
              <a:spcBef>
                <a:spcPts val="500"/>
              </a:spcBef>
              <a:buSzTx/>
              <a:buNone/>
              <a:defRPr sz="2800">
                <a:latin typeface="Arial"/>
                <a:ea typeface="Arial"/>
                <a:cs typeface="Arial"/>
                <a:sym typeface="Arial"/>
              </a:defRPr>
            </a:pPr>
            <a:r>
              <a:t>The very fact that </a:t>
            </a:r>
            <a:r>
              <a:rPr b="1"/>
              <a:t>designs face inspections motivates even the most conscientious designers to greater care, </a:t>
            </a:r>
            <a:r>
              <a:t>deeper simplicities, and more precision in their work.”  Harlan Mills, IBM</a:t>
            </a:r>
          </a:p>
          <a:p>
            <a:pPr marL="0" indent="0" defTabSz="604723">
              <a:lnSpc>
                <a:spcPct val="80000"/>
              </a:lnSpc>
              <a:spcBef>
                <a:spcPts val="200"/>
              </a:spcBef>
              <a:buSzTx/>
              <a:buNone/>
              <a:defRPr sz="1300"/>
            </a:pPr>
          </a:p>
          <a:p>
            <a:pPr marL="0" indent="0" defTabSz="604723">
              <a:lnSpc>
                <a:spcPct val="80000"/>
              </a:lnSpc>
              <a:spcBef>
                <a:spcPts val="100"/>
              </a:spcBef>
              <a:buSzTx/>
              <a:buNone/>
              <a:defRPr sz="700"/>
            </a:pPr>
            <a:r>
              <a:t> inIBM sj 4 80 p.419</a:t>
            </a:r>
            <a:endParaRPr sz="1300"/>
          </a:p>
          <a:p>
            <a:pPr marL="0" indent="0" defTabSz="604723">
              <a:lnSpc>
                <a:spcPct val="80000"/>
              </a:lnSpc>
              <a:spcBef>
                <a:spcPts val="100"/>
              </a:spcBef>
              <a:buSzTx/>
              <a:buNone/>
              <a:defRPr sz="700"/>
            </a:pPr>
            <a:r>
              <a:t>In</a:t>
            </a:r>
            <a:endParaRPr sz="1300"/>
          </a:p>
          <a:p>
            <a:pPr marL="0" indent="0" defTabSz="604723">
              <a:lnSpc>
                <a:spcPct val="80000"/>
              </a:lnSpc>
              <a:spcBef>
                <a:spcPts val="200"/>
              </a:spcBef>
              <a:buSzTx/>
              <a:buNone/>
              <a:defRPr sz="2600"/>
            </a:pPr>
          </a:p>
          <a:p>
            <a:pPr marL="0" indent="0" defTabSz="604723">
              <a:lnSpc>
                <a:spcPct val="80000"/>
              </a:lnSpc>
              <a:spcBef>
                <a:spcPts val="100"/>
              </a:spcBef>
              <a:buSzTx/>
              <a:buNone/>
              <a:defRPr sz="700"/>
            </a:pPr>
            <a:r>
              <a:t>Mills, H. 1980. The management of software engineering: part 1: principles of software engineering. IBM Systems Journal 19, issue 4 (Dec.):414-420.</a:t>
            </a:r>
            <a:endParaRPr sz="1300"/>
          </a:p>
          <a:p>
            <a:pPr marL="0" indent="0" defTabSz="604723">
              <a:lnSpc>
                <a:spcPct val="80000"/>
              </a:lnSpc>
              <a:spcBef>
                <a:spcPts val="100"/>
              </a:spcBef>
              <a:buSzTx/>
              <a:buNone/>
              <a:defRPr sz="700"/>
            </a:pPr>
            <a:r>
              <a:t>Direct Copy</a:t>
            </a:r>
            <a:endParaRPr sz="1300"/>
          </a:p>
          <a:p>
            <a:pPr marL="0" indent="0" defTabSz="604723">
              <a:lnSpc>
                <a:spcPct val="80000"/>
              </a:lnSpc>
              <a:spcBef>
                <a:spcPts val="100"/>
              </a:spcBef>
              <a:buSzTx/>
              <a:buNone/>
              <a:defRPr sz="700"/>
            </a:pPr>
            <a:r>
              <a:t>http://trace.tennessee.edu/cgi/viewcontent.cgi?article=1004&amp;context=utk_harlan</a:t>
            </a:r>
            <a:endParaRPr sz="2600"/>
          </a:p>
          <a:p>
            <a:pPr marL="0" indent="0" defTabSz="604723">
              <a:lnSpc>
                <a:spcPct val="80000"/>
              </a:lnSpc>
              <a:spcBef>
                <a:spcPts val="100"/>
              </a:spcBef>
              <a:buSzTx/>
              <a:buNone/>
              <a:defRPr sz="700"/>
            </a:pPr>
            <a:r>
              <a:t>Library header </a:t>
            </a:r>
            <a:endParaRPr sz="1300"/>
          </a:p>
          <a:p>
            <a:pPr marL="0" indent="0" defTabSz="604723">
              <a:lnSpc>
                <a:spcPct val="80000"/>
              </a:lnSpc>
              <a:spcBef>
                <a:spcPts val="100"/>
              </a:spcBef>
              <a:buSzTx/>
              <a:buNone/>
              <a:defRPr sz="700"/>
            </a:pPr>
            <a:r>
              <a:t>http://trace.tennessee.edu/utk_harlan/5/</a:t>
            </a:r>
          </a:p>
        </p:txBody>
      </p:sp>
      <p:pic>
        <p:nvPicPr>
          <p:cNvPr id="861" name="image50.png" descr="image50.png"/>
          <p:cNvPicPr>
            <a:picLocks noChangeAspect="1"/>
          </p:cNvPicPr>
          <p:nvPr/>
        </p:nvPicPr>
        <p:blipFill>
          <a:blip r:embed="rId2">
            <a:extLst/>
          </a:blip>
          <a:srcRect l="23731" t="0" r="12303" b="56322"/>
          <a:stretch>
            <a:fillRect/>
          </a:stretch>
        </p:blipFill>
        <p:spPr>
          <a:xfrm>
            <a:off x="10774702" y="1"/>
            <a:ext cx="2230102" cy="2016199"/>
          </a:xfrm>
          <a:prstGeom prst="rect">
            <a:avLst/>
          </a:prstGeom>
          <a:ln w="12700">
            <a:miter lim="400000"/>
          </a:ln>
        </p:spPr>
      </p:pic>
      <p:sp>
        <p:nvSpPr>
          <p:cNvPr id="862" name="Slide Number"/>
          <p:cNvSpPr txBox="1"/>
          <p:nvPr>
            <p:ph type="sldNum" sz="quarter" idx="2"/>
          </p:nvPr>
        </p:nvSpPr>
        <p:spPr>
          <a:xfrm>
            <a:off x="11998693"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4" name="© Gilb.com 2018"/>
          <p:cNvSpPr txBox="1"/>
          <p:nvPr/>
        </p:nvSpPr>
        <p:spPr>
          <a:xfrm>
            <a:off x="4443305" y="9114112"/>
            <a:ext cx="4118191"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sz="1600">
                <a:solidFill>
                  <a:srgbClr val="888888"/>
                </a:solidFill>
                <a:latin typeface="Trebuchet MS"/>
                <a:ea typeface="Trebuchet MS"/>
                <a:cs typeface="Trebuchet MS"/>
                <a:sym typeface="Trebuchet MS"/>
              </a:defRPr>
            </a:lvl1pPr>
          </a:lstStyle>
          <a:p>
            <a:pPr/>
            <a:r>
              <a:t>© Gilb.com 2018</a:t>
            </a:r>
          </a:p>
        </p:txBody>
      </p:sp>
      <p:sp>
        <p:nvSpPr>
          <p:cNvPr id="865" name="In the Cleanroom Method, developed by IBM’s Harlan Mills (1980) they reported:"/>
          <p:cNvSpPr txBox="1"/>
          <p:nvPr>
            <p:ph type="title"/>
          </p:nvPr>
        </p:nvSpPr>
        <p:spPr>
          <a:xfrm>
            <a:off x="650238" y="390596"/>
            <a:ext cx="10994451" cy="1625602"/>
          </a:xfrm>
          <a:prstGeom prst="rect">
            <a:avLst/>
          </a:prstGeom>
        </p:spPr>
        <p:txBody>
          <a:bodyPr/>
          <a:lstStyle/>
          <a:p>
            <a:pPr defTabSz="552704">
              <a:defRPr sz="3200"/>
            </a:pPr>
            <a:r>
              <a:t>In the Cleanroom Method, developed by IBM’s Harlan Mills (1980) they reported: </a:t>
            </a:r>
            <a:br/>
          </a:p>
        </p:txBody>
      </p:sp>
      <p:sp>
        <p:nvSpPr>
          <p:cNvPr id="866" name="“Software Engineering began to emerge in FSD” (IBM Federal Systems Division, from 1996 a part of Lockheed Martin Marietta) “some ten years ago [Ed. about 1970] in a continuing evolution that is still underway:…"/>
          <p:cNvSpPr txBox="1"/>
          <p:nvPr>
            <p:ph type="body" idx="1"/>
          </p:nvPr>
        </p:nvSpPr>
        <p:spPr>
          <a:xfrm>
            <a:off x="650237" y="2275838"/>
            <a:ext cx="11704326" cy="6436930"/>
          </a:xfrm>
          <a:prstGeom prst="rect">
            <a:avLst/>
          </a:prstGeom>
        </p:spPr>
        <p:txBody>
          <a:bodyPr/>
          <a:lstStyle/>
          <a:p>
            <a:pPr marL="484093" indent="-484093">
              <a:lnSpc>
                <a:spcPct val="80000"/>
              </a:lnSpc>
              <a:spcBef>
                <a:spcPts val="500"/>
              </a:spcBef>
              <a:defRPr i="1" sz="2400"/>
            </a:pPr>
            <a:r>
              <a:t>“Software Engineering began to emerge in FSD” (IBM Federal Systems Division, from 1996 a part of Lockheed Martin Marietta) “some ten years ago [Ed. about 1970] in a continuing evolution that is still underway:</a:t>
            </a:r>
          </a:p>
          <a:p>
            <a:pPr marL="484093" indent="-484093">
              <a:lnSpc>
                <a:spcPct val="80000"/>
              </a:lnSpc>
              <a:spcBef>
                <a:spcPts val="500"/>
              </a:spcBef>
              <a:defRPr i="1" sz="2400"/>
            </a:pPr>
            <a:r>
              <a:t>Ten years ago general management expected the worst from software projects – cost overruns, late deliveries, unreliable and incomplete software</a:t>
            </a:r>
          </a:p>
          <a:p>
            <a:pPr marL="484093" indent="-484093">
              <a:lnSpc>
                <a:spcPct val="80000"/>
              </a:lnSpc>
              <a:spcBef>
                <a:spcPts val="500"/>
              </a:spcBef>
              <a:defRPr i="1" sz="2400"/>
            </a:pPr>
            <a:r>
              <a:t>Today [Ed. 1980!], management has learned to expect on-time, within budget, deliveries of high-quality software. A Navy helicopter ship system, called LAMPS, provides a recent example. LAMPS software was a four-year project of over 200 person-years of effort, developing over three million, and integrating over seven million words of program and data for eight different processors distributed between a helicopter and a ship in 45 incremental deliveries [Ed. Note 2%!]s. Every one of those deliveries was on time and under budget</a:t>
            </a:r>
          </a:p>
          <a:p>
            <a:pPr marL="484093" indent="-484093">
              <a:lnSpc>
                <a:spcPct val="80000"/>
              </a:lnSpc>
              <a:spcBef>
                <a:spcPts val="500"/>
              </a:spcBef>
              <a:defRPr i="1" sz="2400"/>
            </a:pPr>
            <a:r>
              <a:t>A more extended example can be found in the NASA space program,</a:t>
            </a:r>
          </a:p>
          <a:p>
            <a:pPr marL="484093" indent="-484093">
              <a:lnSpc>
                <a:spcPct val="80000"/>
              </a:lnSpc>
              <a:spcBef>
                <a:spcPts val="500"/>
              </a:spcBef>
              <a:defRPr i="1" sz="2400"/>
            </a:pPr>
            <a:r>
              <a:t>- Where in the past ten years, FSD has managed some 7,000 person-years of software development, developing and integrating over a hundred million bytes of program and data for ground and space processors in over a dozen projects. </a:t>
            </a:r>
          </a:p>
          <a:p>
            <a:pPr marL="484093" indent="-484093">
              <a:lnSpc>
                <a:spcPct val="80000"/>
              </a:lnSpc>
              <a:spcBef>
                <a:spcPts val="500"/>
              </a:spcBef>
              <a:defRPr i="1" sz="2400"/>
            </a:pPr>
            <a:r>
              <a:t>-</a:t>
            </a:r>
            <a:r>
              <a:rPr b="1" sz="3500"/>
              <a:t> There were few late or overrun deliveries in that decade, and none at all in the past four years.”</a:t>
            </a:r>
          </a:p>
        </p:txBody>
      </p:sp>
      <p:sp>
        <p:nvSpPr>
          <p:cNvPr id="867" name="Slide Number"/>
          <p:cNvSpPr txBox="1"/>
          <p:nvPr>
            <p:ph type="sldNum" sz="quarter" idx="2"/>
          </p:nvPr>
        </p:nvSpPr>
        <p:spPr>
          <a:xfrm>
            <a:off x="11998690"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8" name="image51.png" descr="image51.png"/>
          <p:cNvPicPr>
            <a:picLocks noChangeAspect="1"/>
          </p:cNvPicPr>
          <p:nvPr/>
        </p:nvPicPr>
        <p:blipFill>
          <a:blip r:embed="rId3">
            <a:extLst/>
          </a:blip>
          <a:stretch>
            <a:fillRect/>
          </a:stretch>
        </p:blipFill>
        <p:spPr>
          <a:xfrm>
            <a:off x="11690773" y="-3"/>
            <a:ext cx="1314029" cy="1842351"/>
          </a:xfrm>
          <a:prstGeom prst="rect">
            <a:avLst/>
          </a:prstGeom>
          <a:ln w="12700">
            <a:miter lim="400000"/>
          </a:ln>
        </p:spPr>
      </p:pic>
      <p:pic>
        <p:nvPicPr>
          <p:cNvPr id="869" name="image52.png" descr="image52.png"/>
          <p:cNvPicPr>
            <a:picLocks noChangeAspect="1"/>
          </p:cNvPicPr>
          <p:nvPr/>
        </p:nvPicPr>
        <p:blipFill>
          <a:blip r:embed="rId4">
            <a:extLst/>
          </a:blip>
          <a:stretch>
            <a:fillRect/>
          </a:stretch>
        </p:blipFill>
        <p:spPr>
          <a:xfrm>
            <a:off x="11115040" y="3885636"/>
            <a:ext cx="1889764" cy="638955"/>
          </a:xfrm>
          <a:prstGeom prst="rect">
            <a:avLst/>
          </a:prstGeom>
          <a:ln w="12700">
            <a:miter lim="400000"/>
          </a:ln>
        </p:spPr>
      </p:pic>
      <p:pic>
        <p:nvPicPr>
          <p:cNvPr id="870" name="image53.png" descr="image53.png"/>
          <p:cNvPicPr>
            <a:picLocks noChangeAspect="1"/>
          </p:cNvPicPr>
          <p:nvPr/>
        </p:nvPicPr>
        <p:blipFill>
          <a:blip r:embed="rId5">
            <a:extLst/>
          </a:blip>
          <a:stretch>
            <a:fillRect/>
          </a:stretch>
        </p:blipFill>
        <p:spPr>
          <a:xfrm>
            <a:off x="11891716" y="6531750"/>
            <a:ext cx="738297" cy="145627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869"/>
                                        </p:tgtEl>
                                        <p:attrNameLst>
                                          <p:attrName>style.visibility</p:attrName>
                                        </p:attrNameLst>
                                      </p:cBhvr>
                                      <p:to>
                                        <p:strVal val="visible"/>
                                      </p:to>
                                    </p:set>
                                    <p:anim calcmode="lin" valueType="num">
                                      <p:cBhvr>
                                        <p:cTn id="7" dur="500" fill="hold"/>
                                        <p:tgtEl>
                                          <p:spTgt spid="869"/>
                                        </p:tgtEl>
                                        <p:attrNameLst>
                                          <p:attrName>ppt_x</p:attrName>
                                        </p:attrNameLst>
                                      </p:cBhvr>
                                      <p:tavLst>
                                        <p:tav tm="0">
                                          <p:val>
                                            <p:strVal val="0-#ppt_w/2"/>
                                          </p:val>
                                        </p:tav>
                                        <p:tav tm="100000">
                                          <p:val>
                                            <p:strVal val="#ppt_x"/>
                                          </p:val>
                                        </p:tav>
                                      </p:tavLst>
                                    </p:anim>
                                    <p:anim calcmode="lin" valueType="num">
                                      <p:cBhvr>
                                        <p:cTn id="8" dur="500" fill="hold"/>
                                        <p:tgtEl>
                                          <p:spTgt spid="86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870"/>
                                        </p:tgtEl>
                                        <p:attrNameLst>
                                          <p:attrName>style.visibility</p:attrName>
                                        </p:attrNameLst>
                                      </p:cBhvr>
                                      <p:to>
                                        <p:strVal val="visible"/>
                                      </p:to>
                                    </p:set>
                                    <p:anim calcmode="lin" valueType="num">
                                      <p:cBhvr>
                                        <p:cTn id="13" dur="500" fill="hold"/>
                                        <p:tgtEl>
                                          <p:spTgt spid="870"/>
                                        </p:tgtEl>
                                        <p:attrNameLst>
                                          <p:attrName>ppt_x</p:attrName>
                                        </p:attrNameLst>
                                      </p:cBhvr>
                                      <p:tavLst>
                                        <p:tav tm="0">
                                          <p:val>
                                            <p:strVal val="0-#ppt_w/2"/>
                                          </p:val>
                                        </p:tav>
                                        <p:tav tm="100000">
                                          <p:val>
                                            <p:strVal val="#ppt_x"/>
                                          </p:val>
                                        </p:tav>
                                      </p:tavLst>
                                    </p:anim>
                                    <p:anim calcmode="lin" valueType="num">
                                      <p:cBhvr>
                                        <p:cTn id="14" dur="500" fill="hold"/>
                                        <p:tgtEl>
                                          <p:spTgt spid="8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0" grpId="2"/>
      <p:bldP build="whole" bldLvl="1" animBg="1" rev="0" advAuto="0" spid="869" grpId="1"/>
    </p:bldLst>
  </p:timing>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4" name="In the Cleanroom Method, developed by IBM’s Harlan Mills (1980) they reported:"/>
          <p:cNvSpPr txBox="1"/>
          <p:nvPr>
            <p:ph type="title"/>
          </p:nvPr>
        </p:nvSpPr>
        <p:spPr>
          <a:xfrm>
            <a:off x="650237" y="390596"/>
            <a:ext cx="11704326" cy="1625602"/>
          </a:xfrm>
          <a:prstGeom prst="rect">
            <a:avLst/>
          </a:prstGeom>
        </p:spPr>
        <p:txBody>
          <a:bodyPr/>
          <a:lstStyle/>
          <a:p>
            <a:pPr defTabSz="552704">
              <a:defRPr sz="3200"/>
            </a:pPr>
            <a:r>
              <a:t>In the Cleanroom Method, developed by IBM’s Harlan Mills (1980) they reported: </a:t>
            </a:r>
            <a:br/>
          </a:p>
        </p:txBody>
      </p:sp>
      <p:sp>
        <p:nvSpPr>
          <p:cNvPr id="875" name="“Software Engineering began to emerge in FSD” (IBM Federal Systems Division, from 1996 a part of Lockheed Martin Marietta) “some ten years ago [Ed. about 1970] in a continuing evolution that is still underway:…"/>
          <p:cNvSpPr txBox="1"/>
          <p:nvPr>
            <p:ph type="body" idx="1"/>
          </p:nvPr>
        </p:nvSpPr>
        <p:spPr>
          <a:xfrm>
            <a:off x="650237" y="2275838"/>
            <a:ext cx="11704326" cy="6436930"/>
          </a:xfrm>
          <a:prstGeom prst="rect">
            <a:avLst/>
          </a:prstGeom>
        </p:spPr>
        <p:txBody>
          <a:bodyPr/>
          <a:lstStyle/>
          <a:p>
            <a:pPr marL="484093" indent="-484093">
              <a:lnSpc>
                <a:spcPct val="80000"/>
              </a:lnSpc>
              <a:spcBef>
                <a:spcPts val="500"/>
              </a:spcBef>
              <a:defRPr i="1" sz="2400"/>
            </a:pPr>
            <a:r>
              <a:t>“Software Engineering began to emerge in FSD” (IBM Federal Systems Division, from 1996 a part of Lockheed Martin Marietta) “some ten years ago [Ed. about 1970] in a continuing evolution that is still underway:</a:t>
            </a:r>
          </a:p>
          <a:p>
            <a:pPr marL="484093" indent="-484093">
              <a:lnSpc>
                <a:spcPct val="80000"/>
              </a:lnSpc>
              <a:spcBef>
                <a:spcPts val="500"/>
              </a:spcBef>
              <a:defRPr i="1" sz="2400"/>
            </a:pPr>
            <a:r>
              <a:t>Ten years ago general management expected the worst from software projects – cost overruns, late deliveries, unreliable and incomplete software</a:t>
            </a:r>
          </a:p>
          <a:p>
            <a:pPr marL="484093" indent="-484093">
              <a:lnSpc>
                <a:spcPct val="80000"/>
              </a:lnSpc>
              <a:spcBef>
                <a:spcPts val="500"/>
              </a:spcBef>
              <a:defRPr i="1" sz="2400"/>
            </a:pPr>
            <a:r>
              <a:t>Today [Ed. 1980!], management has learned to expect on-time, within budget, deliveries of high-quality software. A Navy helicopter ship system, called LAMPS, provides a recent example. LAMPS software was a four-year project of over 200 person-years of effort, developing over three million, and integrating over seven million words of program and data for eight different processors distributed between a helicopter and a ship in 45 incremental deliveries [Ed. Note 2%!]s. Every one of those deliveries was on time and under budget</a:t>
            </a:r>
          </a:p>
          <a:p>
            <a:pPr marL="484093" indent="-484093">
              <a:lnSpc>
                <a:spcPct val="80000"/>
              </a:lnSpc>
              <a:spcBef>
                <a:spcPts val="500"/>
              </a:spcBef>
              <a:defRPr i="1" sz="2400"/>
            </a:pPr>
            <a:r>
              <a:t>A more extended example can be found in the NASA space program,</a:t>
            </a:r>
          </a:p>
          <a:p>
            <a:pPr marL="484093" indent="-484093">
              <a:lnSpc>
                <a:spcPct val="80000"/>
              </a:lnSpc>
              <a:spcBef>
                <a:spcPts val="500"/>
              </a:spcBef>
              <a:defRPr i="1" sz="2400"/>
            </a:pPr>
            <a:r>
              <a:t>- Where in the past ten years, FSD has managed some 7,000 person-years of software development, developing and integrating over a hundred million bytes of program and data for ground and space processors in over a dozen projects. </a:t>
            </a:r>
          </a:p>
          <a:p>
            <a:pPr marL="484093" indent="-484093">
              <a:lnSpc>
                <a:spcPct val="80000"/>
              </a:lnSpc>
              <a:spcBef>
                <a:spcPts val="500"/>
              </a:spcBef>
              <a:defRPr i="1" sz="2400"/>
            </a:pPr>
            <a:r>
              <a:t>- There were few late or overrun deliveries in that decade, and none at all in the past four years.”</a:t>
            </a:r>
          </a:p>
        </p:txBody>
      </p:sp>
      <p:sp>
        <p:nvSpPr>
          <p:cNvPr id="876" name="Slide Number"/>
          <p:cNvSpPr txBox="1"/>
          <p:nvPr>
            <p:ph type="sldNum" sz="quarter" idx="2"/>
          </p:nvPr>
        </p:nvSpPr>
        <p:spPr>
          <a:xfrm>
            <a:off x="11998690"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7" name="image51.png" descr="image51.png"/>
          <p:cNvPicPr>
            <a:picLocks noChangeAspect="1"/>
          </p:cNvPicPr>
          <p:nvPr/>
        </p:nvPicPr>
        <p:blipFill>
          <a:blip r:embed="rId3">
            <a:extLst/>
          </a:blip>
          <a:stretch>
            <a:fillRect/>
          </a:stretch>
        </p:blipFill>
        <p:spPr>
          <a:xfrm>
            <a:off x="11690773" y="-3"/>
            <a:ext cx="1314029" cy="1842351"/>
          </a:xfrm>
          <a:prstGeom prst="rect">
            <a:avLst/>
          </a:prstGeom>
          <a:ln w="12700">
            <a:miter lim="400000"/>
          </a:ln>
        </p:spPr>
      </p:pic>
      <p:pic>
        <p:nvPicPr>
          <p:cNvPr id="878" name="image52.png" descr="image52.png"/>
          <p:cNvPicPr>
            <a:picLocks noChangeAspect="1"/>
          </p:cNvPicPr>
          <p:nvPr/>
        </p:nvPicPr>
        <p:blipFill>
          <a:blip r:embed="rId4">
            <a:extLst/>
          </a:blip>
          <a:stretch>
            <a:fillRect/>
          </a:stretch>
        </p:blipFill>
        <p:spPr>
          <a:xfrm>
            <a:off x="11115040" y="3885636"/>
            <a:ext cx="1889764" cy="638955"/>
          </a:xfrm>
          <a:prstGeom prst="rect">
            <a:avLst/>
          </a:prstGeom>
          <a:ln w="12700">
            <a:miter lim="400000"/>
          </a:ln>
        </p:spPr>
      </p:pic>
      <p:pic>
        <p:nvPicPr>
          <p:cNvPr id="879" name="image53.png" descr="image53.png"/>
          <p:cNvPicPr>
            <a:picLocks noChangeAspect="1"/>
          </p:cNvPicPr>
          <p:nvPr/>
        </p:nvPicPr>
        <p:blipFill>
          <a:blip r:embed="rId5">
            <a:extLst/>
          </a:blip>
          <a:stretch>
            <a:fillRect/>
          </a:stretch>
        </p:blipFill>
        <p:spPr>
          <a:xfrm>
            <a:off x="11891716" y="6531750"/>
            <a:ext cx="738297" cy="1456271"/>
          </a:xfrm>
          <a:prstGeom prst="rect">
            <a:avLst/>
          </a:prstGeom>
          <a:ln w="12700">
            <a:miter lim="400000"/>
          </a:ln>
        </p:spPr>
      </p:pic>
      <p:sp>
        <p:nvSpPr>
          <p:cNvPr id="880" name="in 45 incremental deliveries"/>
          <p:cNvSpPr/>
          <p:nvPr/>
        </p:nvSpPr>
        <p:spPr>
          <a:xfrm>
            <a:off x="1311749" y="2730683"/>
            <a:ext cx="10343630" cy="892045"/>
          </a:xfrm>
          <a:prstGeom prst="rect">
            <a:avLst/>
          </a:prstGeom>
          <a:solidFill>
            <a:srgbClr val="000000"/>
          </a:solidFill>
          <a:ln w="25400">
            <a:solidFill>
              <a:srgbClr val="000000"/>
            </a:solidFill>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i="1" sz="5000">
                <a:solidFill>
                  <a:srgbClr val="FFFFFF"/>
                </a:solidFill>
                <a:latin typeface="Trebuchet MS"/>
                <a:ea typeface="Trebuchet MS"/>
                <a:cs typeface="Trebuchet MS"/>
                <a:sym typeface="Trebuchet MS"/>
              </a:defRPr>
            </a:lvl1pPr>
          </a:lstStyle>
          <a:p>
            <a:pPr/>
            <a:r>
              <a:t>in 45 incremental deliveries </a:t>
            </a:r>
          </a:p>
        </p:txBody>
      </p:sp>
      <p:sp>
        <p:nvSpPr>
          <p:cNvPr id="881" name="were few late or overrun deliveries in that decade, and none at all in the past four years"/>
          <p:cNvSpPr/>
          <p:nvPr/>
        </p:nvSpPr>
        <p:spPr>
          <a:xfrm>
            <a:off x="2021379" y="5203351"/>
            <a:ext cx="8429740" cy="3101845"/>
          </a:xfrm>
          <a:prstGeom prst="rect">
            <a:avLst/>
          </a:prstGeom>
          <a:solidFill>
            <a:srgbClr val="000000"/>
          </a:solidFill>
          <a:ln w="25400">
            <a:solidFill>
              <a:srgbClr val="000000"/>
            </a:solidFill>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i="1" sz="5000">
                <a:solidFill>
                  <a:srgbClr val="FFFFFF"/>
                </a:solidFill>
                <a:latin typeface="Trebuchet MS"/>
                <a:ea typeface="Trebuchet MS"/>
                <a:cs typeface="Trebuchet MS"/>
                <a:sym typeface="Trebuchet MS"/>
              </a:defRPr>
            </a:lvl1pPr>
          </a:lstStyle>
          <a:p>
            <a:pPr/>
            <a:r>
              <a:t>were few late or overrun deliveries in that decade, and none at all in the past four years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878"/>
                                        </p:tgtEl>
                                        <p:attrNameLst>
                                          <p:attrName>style.visibility</p:attrName>
                                        </p:attrNameLst>
                                      </p:cBhvr>
                                      <p:to>
                                        <p:strVal val="visible"/>
                                      </p:to>
                                    </p:set>
                                    <p:anim calcmode="lin" valueType="num">
                                      <p:cBhvr>
                                        <p:cTn id="7" dur="500" fill="hold"/>
                                        <p:tgtEl>
                                          <p:spTgt spid="878"/>
                                        </p:tgtEl>
                                        <p:attrNameLst>
                                          <p:attrName>ppt_x</p:attrName>
                                        </p:attrNameLst>
                                      </p:cBhvr>
                                      <p:tavLst>
                                        <p:tav tm="0">
                                          <p:val>
                                            <p:strVal val="0-#ppt_w/2"/>
                                          </p:val>
                                        </p:tav>
                                        <p:tav tm="100000">
                                          <p:val>
                                            <p:strVal val="#ppt_x"/>
                                          </p:val>
                                        </p:tav>
                                      </p:tavLst>
                                    </p:anim>
                                    <p:anim calcmode="lin" valueType="num">
                                      <p:cBhvr>
                                        <p:cTn id="8" dur="500" fill="hold"/>
                                        <p:tgtEl>
                                          <p:spTgt spid="8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879"/>
                                        </p:tgtEl>
                                        <p:attrNameLst>
                                          <p:attrName>style.visibility</p:attrName>
                                        </p:attrNameLst>
                                      </p:cBhvr>
                                      <p:to>
                                        <p:strVal val="visible"/>
                                      </p:to>
                                    </p:set>
                                    <p:anim calcmode="lin" valueType="num">
                                      <p:cBhvr>
                                        <p:cTn id="13" dur="500" fill="hold"/>
                                        <p:tgtEl>
                                          <p:spTgt spid="879"/>
                                        </p:tgtEl>
                                        <p:attrNameLst>
                                          <p:attrName>ppt_x</p:attrName>
                                        </p:attrNameLst>
                                      </p:cBhvr>
                                      <p:tavLst>
                                        <p:tav tm="0">
                                          <p:val>
                                            <p:strVal val="0-#ppt_w/2"/>
                                          </p:val>
                                        </p:tav>
                                        <p:tav tm="100000">
                                          <p:val>
                                            <p:strVal val="#ppt_x"/>
                                          </p:val>
                                        </p:tav>
                                      </p:tavLst>
                                    </p:anim>
                                    <p:anim calcmode="lin" valueType="num">
                                      <p:cBhvr>
                                        <p:cTn id="14" dur="500" fill="hold"/>
                                        <p:tgtEl>
                                          <p:spTgt spid="8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9" grpId="2"/>
      <p:bldP build="whole" bldLvl="1" animBg="1" rev="0" advAuto="0" spid="878" grpId="1"/>
    </p:bldLst>
  </p:timing>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85" name="image50.png" descr="image50.png"/>
          <p:cNvPicPr>
            <a:picLocks noChangeAspect="1"/>
          </p:cNvPicPr>
          <p:nvPr/>
        </p:nvPicPr>
        <p:blipFill>
          <a:blip r:embed="rId3">
            <a:extLst/>
          </a:blip>
          <a:srcRect l="0" t="0" r="1196" b="0"/>
          <a:stretch>
            <a:fillRect/>
          </a:stretch>
        </p:blipFill>
        <p:spPr>
          <a:xfrm>
            <a:off x="10491237" y="6151209"/>
            <a:ext cx="2360750" cy="3163589"/>
          </a:xfrm>
          <a:prstGeom prst="rect">
            <a:avLst/>
          </a:prstGeom>
          <a:ln w="12700">
            <a:miter lim="400000"/>
          </a:ln>
        </p:spPr>
      </p:pic>
      <p:sp>
        <p:nvSpPr>
          <p:cNvPr id="886" name="Mills on ‘Design to Cost’"/>
          <p:cNvSpPr txBox="1"/>
          <p:nvPr>
            <p:ph type="title"/>
          </p:nvPr>
        </p:nvSpPr>
        <p:spPr>
          <a:xfrm>
            <a:off x="650237" y="390596"/>
            <a:ext cx="11704326" cy="1625602"/>
          </a:xfrm>
          <a:prstGeom prst="rect">
            <a:avLst/>
          </a:prstGeom>
        </p:spPr>
        <p:txBody>
          <a:bodyPr/>
          <a:lstStyle/>
          <a:p>
            <a:pPr/>
            <a:r>
              <a:t>Mills on ‘Design to Cost’</a:t>
            </a:r>
          </a:p>
        </p:txBody>
      </p:sp>
      <p:sp>
        <p:nvSpPr>
          <p:cNvPr id="887" name="“To meet cost/schedule commitments based on imperfect estimation techniques, a software engineering manager must adopt a manage-and-design-to-cost/schedule process.…"/>
          <p:cNvSpPr txBox="1"/>
          <p:nvPr>
            <p:ph type="body" idx="1"/>
          </p:nvPr>
        </p:nvSpPr>
        <p:spPr>
          <a:xfrm>
            <a:off x="261795" y="2016192"/>
            <a:ext cx="11702361" cy="5888778"/>
          </a:xfrm>
          <a:prstGeom prst="rect">
            <a:avLst/>
          </a:prstGeom>
        </p:spPr>
        <p:txBody>
          <a:bodyPr/>
          <a:lstStyle/>
          <a:p>
            <a:pPr marL="417484" indent="-417484" defTabSz="573965">
              <a:spcBef>
                <a:spcPts val="800"/>
              </a:spcBef>
              <a:defRPr sz="3800"/>
            </a:pPr>
            <a:r>
              <a:t>“To meet cost/schedule commitments based on imperfect estimation techniques, a software engineering manager must adopt a </a:t>
            </a:r>
            <a:r>
              <a:rPr b="1"/>
              <a:t>manage-and-design-to-cost/schedule process.</a:t>
            </a:r>
            <a:endParaRPr b="1"/>
          </a:p>
          <a:p>
            <a:pPr marL="417484" indent="-417484" defTabSz="573965">
              <a:spcBef>
                <a:spcPts val="800"/>
              </a:spcBef>
              <a:defRPr sz="3800"/>
            </a:pPr>
            <a:r>
              <a:t> That process requires a continuous and relentless </a:t>
            </a:r>
            <a:r>
              <a:rPr b="1"/>
              <a:t>rectification of design objectives</a:t>
            </a:r>
            <a:r>
              <a:t> with </a:t>
            </a:r>
            <a:r>
              <a:rPr i="1"/>
              <a:t>the cost/schedule needed to achieve those objectives</a:t>
            </a:r>
            <a:r>
              <a:t>.” </a:t>
            </a:r>
          </a:p>
          <a:p>
            <a:pPr marL="417484" indent="-417484" defTabSz="573965">
              <a:spcBef>
                <a:spcPts val="800"/>
              </a:spcBef>
              <a:defRPr sz="3800"/>
            </a:pPr>
            <a:r>
              <a:t>in   IBM System Journal, No. 4 1980 p.420, see Links below</a:t>
            </a:r>
          </a:p>
        </p:txBody>
      </p:sp>
      <p:sp>
        <p:nvSpPr>
          <p:cNvPr id="888" name="Slide Number"/>
          <p:cNvSpPr txBox="1"/>
          <p:nvPr>
            <p:ph type="sldNum" sz="quarter" idx="2"/>
          </p:nvPr>
        </p:nvSpPr>
        <p:spPr>
          <a:xfrm>
            <a:off x="11998693"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89" name="Mills, H. 1980. The management of software engineering: part 1: principles of software engineering. IBM Systems Journal 19, issue 4 (Dec.):414-420.…"/>
          <p:cNvSpPr txBox="1"/>
          <p:nvPr/>
        </p:nvSpPr>
        <p:spPr>
          <a:xfrm>
            <a:off x="164015" y="8478785"/>
            <a:ext cx="10345863"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latin typeface="Trebuchet MS"/>
                <a:ea typeface="Trebuchet MS"/>
                <a:cs typeface="Trebuchet MS"/>
                <a:sym typeface="Trebuchet MS"/>
              </a:defRPr>
            </a:pPr>
            <a:r>
              <a:t>Mills, H. 1980. The management of software engineering: part 1: principles of software engineering. IBM Systems Journal 19, issue 4 (Dec.):414-420.</a:t>
            </a:r>
          </a:p>
          <a:p>
            <a:pPr algn="l" defTabSz="457200">
              <a:defRPr sz="1200">
                <a:latin typeface="Trebuchet MS"/>
                <a:ea typeface="Trebuchet MS"/>
                <a:cs typeface="Trebuchet MS"/>
                <a:sym typeface="Trebuchet MS"/>
              </a:defRPr>
            </a:pPr>
            <a:r>
              <a:t>Direct Copy</a:t>
            </a:r>
          </a:p>
          <a:p>
            <a:pPr algn="l" defTabSz="457200">
              <a:defRPr sz="1200">
                <a:latin typeface="Trebuchet MS"/>
                <a:ea typeface="Trebuchet MS"/>
                <a:cs typeface="Trebuchet MS"/>
                <a:sym typeface="Trebuchet MS"/>
              </a:defRPr>
            </a:pPr>
            <a:r>
              <a:t>http://trace.tennessee.edu/cgi/viewcontent.cgi?article=1004&amp;context=utk_harlan</a:t>
            </a:r>
          </a:p>
          <a:p>
            <a:pPr algn="l" defTabSz="457200">
              <a:defRPr sz="1200">
                <a:latin typeface="Trebuchet MS"/>
                <a:ea typeface="Trebuchet MS"/>
                <a:cs typeface="Trebuchet MS"/>
                <a:sym typeface="Trebuchet MS"/>
              </a:defRPr>
            </a:pPr>
            <a:r>
              <a:t>Library header </a:t>
            </a:r>
          </a:p>
          <a:p>
            <a:pPr algn="l" defTabSz="457200">
              <a:defRPr sz="1200">
                <a:latin typeface="Trebuchet MS"/>
                <a:ea typeface="Trebuchet MS"/>
                <a:cs typeface="Trebuchet MS"/>
                <a:sym typeface="Trebuchet MS"/>
              </a:defRPr>
            </a:pPr>
            <a:r>
              <a:t>http://trace.tennessee.edu/utk_harlan/5/</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3" name="Robert E. Quinnan (-2015):…"/>
          <p:cNvSpPr txBox="1"/>
          <p:nvPr>
            <p:ph type="title"/>
          </p:nvPr>
        </p:nvSpPr>
        <p:spPr>
          <a:xfrm>
            <a:off x="1790746" y="125044"/>
            <a:ext cx="9019601" cy="1625602"/>
          </a:xfrm>
          <a:prstGeom prst="rect">
            <a:avLst/>
          </a:prstGeom>
        </p:spPr>
        <p:txBody>
          <a:bodyPr/>
          <a:lstStyle/>
          <a:p>
            <a:pPr defTabSz="368685">
              <a:defRPr sz="3300"/>
            </a:pPr>
            <a:r>
              <a:t>Robert E. Quinnan (-2015): </a:t>
            </a:r>
          </a:p>
          <a:p>
            <a:pPr defTabSz="368685">
              <a:defRPr sz="3300"/>
            </a:pPr>
            <a:r>
              <a:t>IBM FSD Cleanroom</a:t>
            </a:r>
            <a:br/>
            <a:r>
              <a:rPr i="1"/>
              <a:t>Dynamic Design to Cost</a:t>
            </a:r>
          </a:p>
        </p:txBody>
      </p:sp>
      <p:sp>
        <p:nvSpPr>
          <p:cNvPr id="894" name="Quinnan describes the process control loop used by IBM FSD to ensure that cost targets are met.…"/>
          <p:cNvSpPr txBox="1"/>
          <p:nvPr>
            <p:ph type="body" idx="1"/>
          </p:nvPr>
        </p:nvSpPr>
        <p:spPr>
          <a:xfrm>
            <a:off x="650237" y="2275838"/>
            <a:ext cx="11704326" cy="6436930"/>
          </a:xfrm>
          <a:prstGeom prst="rect">
            <a:avLst/>
          </a:prstGeom>
        </p:spPr>
        <p:txBody>
          <a:bodyPr/>
          <a:lstStyle/>
          <a:p>
            <a:pPr marL="0" indent="0" defTabSz="463880">
              <a:spcBef>
                <a:spcPts val="200"/>
              </a:spcBef>
              <a:buSzTx/>
              <a:buNone/>
              <a:defRPr b="1" sz="1600">
                <a:latin typeface="Arial"/>
                <a:ea typeface="Arial"/>
                <a:cs typeface="Arial"/>
                <a:sym typeface="Arial"/>
              </a:defRPr>
            </a:pPr>
            <a:r>
              <a:t>Quinnan describes the process control loop used by IBM FSD to ensure that cost targets are met.</a:t>
            </a:r>
          </a:p>
          <a:p>
            <a:pPr marL="0" indent="0" defTabSz="463880">
              <a:spcBef>
                <a:spcPts val="200"/>
              </a:spcBef>
              <a:buSzTx/>
              <a:buNone/>
              <a:defRPr b="1" sz="1600">
                <a:latin typeface="Arial"/>
                <a:ea typeface="Arial"/>
                <a:cs typeface="Arial"/>
                <a:sym typeface="Arial"/>
              </a:defRPr>
            </a:pPr>
            <a:r>
              <a:t> </a:t>
            </a:r>
          </a:p>
          <a:p>
            <a:pPr marL="0" indent="0" defTabSz="463880">
              <a:spcBef>
                <a:spcPts val="200"/>
              </a:spcBef>
              <a:buSzTx/>
              <a:buNone/>
              <a:defRPr b="1" sz="1600">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463880">
              <a:spcBef>
                <a:spcPts val="200"/>
              </a:spcBef>
              <a:buSzTx/>
              <a:buNone/>
              <a:defRPr b="1" sz="1600" u="sng">
                <a:latin typeface="Arial"/>
                <a:ea typeface="Arial"/>
                <a:cs typeface="Arial"/>
                <a:sym typeface="Arial"/>
              </a:defRPr>
            </a:pPr>
            <a:r>
              <a:t> </a:t>
            </a:r>
          </a:p>
          <a:p>
            <a:pPr marL="0" indent="0" defTabSz="463880">
              <a:spcBef>
                <a:spcPts val="200"/>
              </a:spcBef>
              <a:buSzTx/>
              <a:buNone/>
              <a:defRPr b="1" sz="1600">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463880">
              <a:spcBef>
                <a:spcPts val="200"/>
              </a:spcBef>
              <a:buSzTx/>
              <a:buNone/>
              <a:defRPr b="1" sz="1600">
                <a:latin typeface="Arial"/>
                <a:ea typeface="Arial"/>
                <a:cs typeface="Arial"/>
                <a:sym typeface="Arial"/>
              </a:defRPr>
            </a:pPr>
            <a:r>
              <a:t> </a:t>
            </a:r>
          </a:p>
          <a:p>
            <a:pPr marL="0" indent="0" defTabSz="463880">
              <a:spcBef>
                <a:spcPts val="200"/>
              </a:spcBef>
              <a:buSzTx/>
              <a:buNone/>
              <a:defRPr b="1" sz="1600">
                <a:latin typeface="Arial"/>
                <a:ea typeface="Arial"/>
                <a:cs typeface="Arial"/>
                <a:sym typeface="Arial"/>
              </a:defRPr>
            </a:pPr>
            <a:r>
              <a:t>'</a:t>
            </a:r>
            <a:r>
              <a:rPr u="sng"/>
              <a:t>Design is an iterative process </a:t>
            </a:r>
            <a:r>
              <a:t>in which each design level is a refinement of the previous level.' (p. 474)</a:t>
            </a:r>
          </a:p>
          <a:p>
            <a:pPr marL="0" indent="0" defTabSz="463880">
              <a:spcBef>
                <a:spcPts val="200"/>
              </a:spcBef>
              <a:buSzTx/>
              <a:buNone/>
              <a:defRPr b="1" sz="1600">
                <a:latin typeface="Arial"/>
                <a:ea typeface="Arial"/>
                <a:cs typeface="Arial"/>
                <a:sym typeface="Arial"/>
              </a:defRPr>
            </a:pPr>
            <a:r>
              <a:t> </a:t>
            </a:r>
          </a:p>
          <a:p>
            <a:pPr marL="0" indent="0" defTabSz="463880">
              <a:spcBef>
                <a:spcPts val="200"/>
              </a:spcBef>
              <a:buSzTx/>
              <a:buNone/>
              <a:defRPr b="1" sz="1600">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463880">
              <a:spcBef>
                <a:spcPts val="200"/>
              </a:spcBef>
              <a:buSzTx/>
              <a:buNone/>
              <a:defRPr b="1" sz="1600">
                <a:latin typeface="Arial"/>
                <a:ea typeface="Arial"/>
                <a:cs typeface="Arial"/>
                <a:sym typeface="Arial"/>
              </a:defRPr>
            </a:pPr>
            <a:r>
              <a:t> </a:t>
            </a:r>
          </a:p>
          <a:p>
            <a:pPr marL="0" indent="0" defTabSz="463880">
              <a:spcBef>
                <a:spcPts val="200"/>
              </a:spcBef>
              <a:buSzTx/>
              <a:buNone/>
              <a:defRPr b="1" sz="1600">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463880">
              <a:spcBef>
                <a:spcPts val="200"/>
              </a:spcBef>
              <a:buSzTx/>
              <a:buNone/>
              <a:defRPr sz="1600"/>
            </a:pPr>
            <a:r>
              <a:t>Source: Robert E. Quinnan, 'Software Engineering Management Practices', IBM Systems Journal, Vol. 19, No. 4, 1980, pp. 466~77</a:t>
            </a:r>
          </a:p>
          <a:p>
            <a:pPr marL="0" indent="0" defTabSz="463880">
              <a:spcBef>
                <a:spcPts val="200"/>
              </a:spcBef>
              <a:buSzTx/>
              <a:buNone/>
              <a:defRPr sz="1600"/>
            </a:pPr>
            <a:r>
              <a:t>This text is cut from Gilb: The Principles of Software Engineering Management, 1988</a:t>
            </a:r>
          </a:p>
        </p:txBody>
      </p:sp>
      <p:sp>
        <p:nvSpPr>
          <p:cNvPr id="895" name="Slide Number"/>
          <p:cNvSpPr txBox="1"/>
          <p:nvPr>
            <p:ph type="sldNum" sz="quarter" idx="2"/>
          </p:nvPr>
        </p:nvSpPr>
        <p:spPr>
          <a:xfrm>
            <a:off x="11998690"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6" name="image3.jpeg" descr="image3.jpeg"/>
          <p:cNvPicPr>
            <a:picLocks noChangeAspect="1"/>
          </p:cNvPicPr>
          <p:nvPr/>
        </p:nvPicPr>
        <p:blipFill>
          <a:blip r:embed="rId3">
            <a:extLst/>
          </a:blip>
          <a:stretch>
            <a:fillRect/>
          </a:stretch>
        </p:blipFill>
        <p:spPr>
          <a:xfrm>
            <a:off x="11203802" y="-3"/>
            <a:ext cx="1889538" cy="2519379"/>
          </a:xfrm>
          <a:prstGeom prst="rect">
            <a:avLst/>
          </a:prstGeom>
          <a:ln w="12700">
            <a:miter lim="400000"/>
          </a:ln>
        </p:spPr>
      </p:pic>
      <p:pic>
        <p:nvPicPr>
          <p:cNvPr id="897" name="image1.tif" descr="image1.tif"/>
          <p:cNvPicPr>
            <a:picLocks noChangeAspect="1"/>
          </p:cNvPicPr>
          <p:nvPr/>
        </p:nvPicPr>
        <p:blipFill>
          <a:blip r:embed="rId4">
            <a:extLst/>
          </a:blip>
          <a:stretch>
            <a:fillRect/>
          </a:stretch>
        </p:blipFill>
        <p:spPr>
          <a:xfrm>
            <a:off x="209447" y="24679"/>
            <a:ext cx="1312810" cy="2152145"/>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1" name="Quinnan: IBM FSD Cleanroom Dynamic Design to Cost"/>
          <p:cNvSpPr txBox="1"/>
          <p:nvPr>
            <p:ph type="title"/>
          </p:nvPr>
        </p:nvSpPr>
        <p:spPr>
          <a:xfrm>
            <a:off x="650238" y="390596"/>
            <a:ext cx="10960781" cy="1625602"/>
          </a:xfrm>
          <a:prstGeom prst="rect">
            <a:avLst/>
          </a:prstGeom>
        </p:spPr>
        <p:txBody>
          <a:bodyPr/>
          <a:lstStyle/>
          <a:p>
            <a:pPr defTabSz="526691">
              <a:defRPr sz="4800"/>
            </a:pPr>
            <a:r>
              <a:t>Quinnan: IBM FSD Cleanroom</a:t>
            </a:r>
            <a:br/>
            <a:r>
              <a:rPr i="1"/>
              <a:t>Dynamic Design to Cost</a:t>
            </a:r>
          </a:p>
        </p:txBody>
      </p:sp>
      <p:sp>
        <p:nvSpPr>
          <p:cNvPr id="902" name="Quinnan describes the process control loop used by IBM FSD to ensure that cost targets are met.…"/>
          <p:cNvSpPr txBox="1"/>
          <p:nvPr>
            <p:ph type="body" idx="1"/>
          </p:nvPr>
        </p:nvSpPr>
        <p:spPr>
          <a:xfrm>
            <a:off x="650237" y="2275838"/>
            <a:ext cx="11704326" cy="6436930"/>
          </a:xfrm>
          <a:prstGeom prst="rect">
            <a:avLst/>
          </a:prstGeom>
        </p:spPr>
        <p:txBody>
          <a:bodyPr/>
          <a:lstStyle/>
          <a:p>
            <a:pPr marL="0" indent="0" defTabSz="565706">
              <a:spcBef>
                <a:spcPts val="200"/>
              </a:spcBef>
              <a:buSzTx/>
              <a:buNone/>
              <a:defRPr b="1" sz="1400">
                <a:latin typeface="Arial"/>
                <a:ea typeface="Arial"/>
                <a:cs typeface="Arial"/>
                <a:sym typeface="Arial"/>
              </a:defRPr>
            </a:pPr>
            <a:r>
              <a:t>Quinnan describes the process control loop used by IBM FSD to ensure that cost targets are met.</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565706">
              <a:spcBef>
                <a:spcPts val="200"/>
              </a:spcBef>
              <a:buSzTx/>
              <a:buNone/>
              <a:defRPr b="1" sz="1400" u="sng">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a:t>
            </a:r>
            <a:r>
              <a:rPr u="sng"/>
              <a:t>Design is an iterative process </a:t>
            </a:r>
            <a:r>
              <a:t>in which each design level is a refinement of the previous level.' (p. 474)</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565706">
              <a:spcBef>
                <a:spcPts val="200"/>
              </a:spcBef>
              <a:buSzTx/>
              <a:buNone/>
              <a:defRPr sz="1400"/>
            </a:pPr>
            <a:r>
              <a:t>Source: Robert E. Quinnan, 'Software Engineering Management Practices', IBM Systems Journal, Vol. 19, No. 4, 1980, pp. 466~77</a:t>
            </a:r>
          </a:p>
          <a:p>
            <a:pPr marL="0" indent="0" defTabSz="565706">
              <a:spcBef>
                <a:spcPts val="200"/>
              </a:spcBef>
              <a:buSzTx/>
              <a:buNone/>
              <a:defRPr sz="1400"/>
            </a:pPr>
            <a:r>
              <a:t>This text is cut from Gilb: The Principles of Software Engineering Management, 1988</a:t>
            </a:r>
          </a:p>
          <a:p>
            <a:pPr marL="0" indent="0" defTabSz="565706">
              <a:spcBef>
                <a:spcPts val="800"/>
              </a:spcBef>
              <a:buSzTx/>
              <a:buNone/>
              <a:defRPr b="1" sz="1400">
                <a:latin typeface="Arial"/>
                <a:ea typeface="Arial"/>
                <a:cs typeface="Arial"/>
                <a:sym typeface="Arial"/>
              </a:defRPr>
            </a:pP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a:t>
            </a:r>
          </a:p>
        </p:txBody>
      </p:sp>
      <p:sp>
        <p:nvSpPr>
          <p:cNvPr id="903" name="Slide Number"/>
          <p:cNvSpPr txBox="1"/>
          <p:nvPr>
            <p:ph type="sldNum" sz="quarter" idx="2"/>
          </p:nvPr>
        </p:nvSpPr>
        <p:spPr>
          <a:xfrm>
            <a:off x="11998690"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4" name="image3.jpeg" descr="image3.jpeg"/>
          <p:cNvPicPr>
            <a:picLocks noChangeAspect="1"/>
          </p:cNvPicPr>
          <p:nvPr/>
        </p:nvPicPr>
        <p:blipFill>
          <a:blip r:embed="rId3">
            <a:extLst/>
          </a:blip>
          <a:stretch>
            <a:fillRect/>
          </a:stretch>
        </p:blipFill>
        <p:spPr>
          <a:xfrm>
            <a:off x="11203802" y="-3"/>
            <a:ext cx="1889538" cy="2519379"/>
          </a:xfrm>
          <a:prstGeom prst="rect">
            <a:avLst/>
          </a:prstGeom>
          <a:ln w="12700">
            <a:miter lim="400000"/>
          </a:ln>
        </p:spPr>
      </p:pic>
      <p:sp>
        <p:nvSpPr>
          <p:cNvPr id="905" name="of developing a design, estimating its cost, and ensuring that the design is cost-effective"/>
          <p:cNvSpPr/>
          <p:nvPr/>
        </p:nvSpPr>
        <p:spPr>
          <a:xfrm>
            <a:off x="2472963" y="2686392"/>
            <a:ext cx="7074959" cy="2667001"/>
          </a:xfrm>
          <a:prstGeom prst="rect">
            <a:avLst/>
          </a:prstGeom>
          <a:gradFill>
            <a:gsLst>
              <a:gs pos="0">
                <a:srgbClr val="DAFCA4"/>
              </a:gs>
              <a:gs pos="35000">
                <a:srgbClr val="E4FDBF"/>
              </a:gs>
              <a:gs pos="100000">
                <a:srgbClr val="F5FEE6"/>
              </a:gs>
            </a:gsLst>
            <a:lin ang="16200000"/>
          </a:gradFill>
          <a:ln w="12700">
            <a:solidFill>
              <a:srgbClr val="98B955"/>
            </a:solidFil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b="1" sz="4400">
                <a:latin typeface="Arial"/>
                <a:ea typeface="Arial"/>
                <a:cs typeface="Arial"/>
                <a:sym typeface="Arial"/>
              </a:defRPr>
            </a:lvl1pPr>
          </a:lstStyle>
          <a:p>
            <a:pPr/>
            <a:r>
              <a:t>of developing a design, estimating its cost, and ensuring that the design is cost-effective</a:t>
            </a:r>
          </a:p>
        </p:txBody>
      </p:sp>
      <p:pic>
        <p:nvPicPr>
          <p:cNvPr id="906" name="image1.tif" descr="image1.tif"/>
          <p:cNvPicPr>
            <a:picLocks noChangeAspect="1"/>
          </p:cNvPicPr>
          <p:nvPr/>
        </p:nvPicPr>
        <p:blipFill>
          <a:blip r:embed="rId4">
            <a:extLst/>
          </a:blip>
          <a:stretch>
            <a:fillRect/>
          </a:stretch>
        </p:blipFill>
        <p:spPr>
          <a:xfrm>
            <a:off x="209447" y="24679"/>
            <a:ext cx="1312810" cy="2152145"/>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0" name="Quinnan: IBM FSD Cleanroom Dynamic Design to Cost"/>
          <p:cNvSpPr txBox="1"/>
          <p:nvPr>
            <p:ph type="title"/>
          </p:nvPr>
        </p:nvSpPr>
        <p:spPr>
          <a:xfrm>
            <a:off x="650238" y="390596"/>
            <a:ext cx="10960781" cy="1625602"/>
          </a:xfrm>
          <a:prstGeom prst="rect">
            <a:avLst/>
          </a:prstGeom>
        </p:spPr>
        <p:txBody>
          <a:bodyPr/>
          <a:lstStyle/>
          <a:p>
            <a:pPr defTabSz="526691">
              <a:defRPr sz="4800"/>
            </a:pPr>
            <a:r>
              <a:t>Quinnan: IBM FSD Cleanroom</a:t>
            </a:r>
            <a:br/>
            <a:r>
              <a:rPr i="1"/>
              <a:t>Dynamic Design to Cost</a:t>
            </a:r>
          </a:p>
        </p:txBody>
      </p:sp>
      <p:sp>
        <p:nvSpPr>
          <p:cNvPr id="911" name="Quinnan describes the process control loop used by IBM FSD to ensure that cost targets are met.…"/>
          <p:cNvSpPr txBox="1"/>
          <p:nvPr>
            <p:ph type="body" idx="1"/>
          </p:nvPr>
        </p:nvSpPr>
        <p:spPr>
          <a:xfrm>
            <a:off x="650237" y="2275838"/>
            <a:ext cx="11704326" cy="6436930"/>
          </a:xfrm>
          <a:prstGeom prst="rect">
            <a:avLst/>
          </a:prstGeom>
        </p:spPr>
        <p:txBody>
          <a:bodyPr/>
          <a:lstStyle/>
          <a:p>
            <a:pPr marL="0" indent="0" defTabSz="565706">
              <a:spcBef>
                <a:spcPts val="200"/>
              </a:spcBef>
              <a:buSzTx/>
              <a:buNone/>
              <a:defRPr b="1" sz="1400">
                <a:latin typeface="Arial"/>
                <a:ea typeface="Arial"/>
                <a:cs typeface="Arial"/>
                <a:sym typeface="Arial"/>
              </a:defRPr>
            </a:pPr>
            <a:r>
              <a:t>Quinnan describes the process control loop used by IBM FSD to ensure that cost targets are met.</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565706">
              <a:spcBef>
                <a:spcPts val="200"/>
              </a:spcBef>
              <a:buSzTx/>
              <a:buNone/>
              <a:defRPr b="1" sz="1400" u="sng">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a:t>
            </a:r>
            <a:r>
              <a:rPr u="sng"/>
              <a:t>Design is an iterative process </a:t>
            </a:r>
            <a:r>
              <a:t>in which each design level is a refinement of the previous level.' (p. 474)</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565706">
              <a:spcBef>
                <a:spcPts val="200"/>
              </a:spcBef>
              <a:buSzTx/>
              <a:buNone/>
              <a:defRPr sz="1400"/>
            </a:pPr>
            <a:r>
              <a:t>Source: Robert E. Quinnan, 'Software Engineering Management Practices', IBM Systems Journal, Vol. 19, No. 4, 1980, pp. 466~77</a:t>
            </a:r>
          </a:p>
          <a:p>
            <a:pPr marL="0" indent="0" defTabSz="565706">
              <a:spcBef>
                <a:spcPts val="200"/>
              </a:spcBef>
              <a:buSzTx/>
              <a:buNone/>
              <a:defRPr sz="1400"/>
            </a:pPr>
            <a:r>
              <a:t>This text is cut from Gilb: The Principles of Software Engineering Management, 1988</a:t>
            </a:r>
          </a:p>
          <a:p>
            <a:pPr marL="0" indent="0" defTabSz="565706">
              <a:spcBef>
                <a:spcPts val="800"/>
              </a:spcBef>
              <a:buSzTx/>
              <a:buNone/>
              <a:defRPr b="1" sz="1400">
                <a:latin typeface="Arial"/>
                <a:ea typeface="Arial"/>
                <a:cs typeface="Arial"/>
                <a:sym typeface="Arial"/>
              </a:defRPr>
            </a:pP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a:t>
            </a:r>
          </a:p>
        </p:txBody>
      </p:sp>
      <p:sp>
        <p:nvSpPr>
          <p:cNvPr id="912" name="Slide Number"/>
          <p:cNvSpPr txBox="1"/>
          <p:nvPr>
            <p:ph type="sldNum" sz="quarter" idx="2"/>
          </p:nvPr>
        </p:nvSpPr>
        <p:spPr>
          <a:xfrm>
            <a:off x="11998690"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3" name="image3.jpeg" descr="image3.jpeg"/>
          <p:cNvPicPr>
            <a:picLocks noChangeAspect="1"/>
          </p:cNvPicPr>
          <p:nvPr/>
        </p:nvPicPr>
        <p:blipFill>
          <a:blip r:embed="rId3">
            <a:extLst/>
          </a:blip>
          <a:stretch>
            <a:fillRect/>
          </a:stretch>
        </p:blipFill>
        <p:spPr>
          <a:xfrm>
            <a:off x="11203802" y="-3"/>
            <a:ext cx="1889538" cy="2519379"/>
          </a:xfrm>
          <a:prstGeom prst="rect">
            <a:avLst/>
          </a:prstGeom>
          <a:ln w="12700">
            <a:miter lim="400000"/>
          </a:ln>
        </p:spPr>
      </p:pic>
      <p:sp>
        <p:nvSpPr>
          <p:cNvPr id="914" name="iteration process trying to meet cost targets by either redesign or by sacrificing 'planned capability’"/>
          <p:cNvSpPr/>
          <p:nvPr/>
        </p:nvSpPr>
        <p:spPr>
          <a:xfrm>
            <a:off x="2472963" y="4383740"/>
            <a:ext cx="7074959" cy="4546601"/>
          </a:xfrm>
          <a:prstGeom prst="rect">
            <a:avLst/>
          </a:prstGeom>
          <a:gradFill>
            <a:gsLst>
              <a:gs pos="0">
                <a:srgbClr val="DAFCA4"/>
              </a:gs>
              <a:gs pos="35000">
                <a:srgbClr val="E4FDBF"/>
              </a:gs>
              <a:gs pos="100000">
                <a:srgbClr val="F5FEE6"/>
              </a:gs>
            </a:gsLst>
            <a:lin ang="16200000"/>
          </a:gradFill>
          <a:ln w="12700">
            <a:solidFill>
              <a:srgbClr val="98B955"/>
            </a:solidFil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2" tIns="65022" rIns="65022" bIns="65022" anchor="ctr">
            <a:spAutoFit/>
          </a:bodyPr>
          <a:lstStyle/>
          <a:p>
            <a:pPr defTabSz="650240">
              <a:defRPr b="1" sz="5000">
                <a:latin typeface="Arial"/>
                <a:ea typeface="Arial"/>
                <a:cs typeface="Arial"/>
                <a:sym typeface="Arial"/>
              </a:defRPr>
            </a:pPr>
            <a:r>
              <a:t>iteration process trying to meet cost targets by </a:t>
            </a:r>
            <a:r>
              <a:rPr u="sng"/>
              <a:t>either</a:t>
            </a:r>
            <a:r>
              <a:t> </a:t>
            </a:r>
            <a:r>
              <a:rPr i="1"/>
              <a:t>redesign</a:t>
            </a:r>
            <a:r>
              <a:t> or by </a:t>
            </a:r>
            <a:r>
              <a:rPr i="1"/>
              <a:t>sacrificing</a:t>
            </a:r>
            <a:r>
              <a:t> 'planned capability’</a:t>
            </a:r>
          </a:p>
        </p:txBody>
      </p:sp>
      <p:pic>
        <p:nvPicPr>
          <p:cNvPr id="915" name="image1.tif" descr="image1.tif"/>
          <p:cNvPicPr>
            <a:picLocks noChangeAspect="1"/>
          </p:cNvPicPr>
          <p:nvPr/>
        </p:nvPicPr>
        <p:blipFill>
          <a:blip r:embed="rId4">
            <a:extLst/>
          </a:blip>
          <a:stretch>
            <a:fillRect/>
          </a:stretch>
        </p:blipFill>
        <p:spPr>
          <a:xfrm>
            <a:off x="209447" y="24679"/>
            <a:ext cx="1312810" cy="2152145"/>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9" name="Quinnan: IBM FSD Cleanroom Dynamic Design to Cost"/>
          <p:cNvSpPr txBox="1"/>
          <p:nvPr>
            <p:ph type="title"/>
          </p:nvPr>
        </p:nvSpPr>
        <p:spPr>
          <a:xfrm>
            <a:off x="650238" y="390596"/>
            <a:ext cx="10960781" cy="1625602"/>
          </a:xfrm>
          <a:prstGeom prst="rect">
            <a:avLst/>
          </a:prstGeom>
        </p:spPr>
        <p:txBody>
          <a:bodyPr/>
          <a:lstStyle/>
          <a:p>
            <a:pPr defTabSz="526691">
              <a:defRPr sz="4800"/>
            </a:pPr>
            <a:r>
              <a:t>Quinnan: IBM FSD Cleanroom</a:t>
            </a:r>
            <a:br/>
            <a:r>
              <a:rPr i="1"/>
              <a:t>Dynamic Design to Cost</a:t>
            </a:r>
          </a:p>
        </p:txBody>
      </p:sp>
      <p:sp>
        <p:nvSpPr>
          <p:cNvPr id="920" name="Quinnan describes the process control loop used by IBM FSD to ensure that cost targets are met.…"/>
          <p:cNvSpPr txBox="1"/>
          <p:nvPr>
            <p:ph type="body" idx="1"/>
          </p:nvPr>
        </p:nvSpPr>
        <p:spPr>
          <a:xfrm>
            <a:off x="650237" y="2275838"/>
            <a:ext cx="11704326" cy="6436930"/>
          </a:xfrm>
          <a:prstGeom prst="rect">
            <a:avLst/>
          </a:prstGeom>
        </p:spPr>
        <p:txBody>
          <a:bodyPr/>
          <a:lstStyle/>
          <a:p>
            <a:pPr marL="0" indent="0" defTabSz="565706">
              <a:spcBef>
                <a:spcPts val="200"/>
              </a:spcBef>
              <a:buSzTx/>
              <a:buNone/>
              <a:defRPr b="1" sz="1400">
                <a:latin typeface="Arial"/>
                <a:ea typeface="Arial"/>
                <a:cs typeface="Arial"/>
                <a:sym typeface="Arial"/>
              </a:defRPr>
            </a:pPr>
            <a:r>
              <a:t>Quinnan describes the process control loop used by IBM FSD to ensure that cost targets are met.</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565706">
              <a:spcBef>
                <a:spcPts val="200"/>
              </a:spcBef>
              <a:buSzTx/>
              <a:buNone/>
              <a:defRPr b="1" sz="1400" u="sng">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a:t>
            </a:r>
            <a:r>
              <a:rPr u="sng"/>
              <a:t>Design is an iterative process </a:t>
            </a:r>
            <a:r>
              <a:t>in which each design level is a refinement of the previous level.' (p. 474)</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565706">
              <a:spcBef>
                <a:spcPts val="200"/>
              </a:spcBef>
              <a:buSzTx/>
              <a:buNone/>
              <a:defRPr sz="1400"/>
            </a:pPr>
            <a:r>
              <a:t>Source: Robert E. Quinnan, 'Software Engineering Management Practices', IBM Systems Journal, Vol. 19, No. 4, 1980, pp. 466~77</a:t>
            </a:r>
          </a:p>
          <a:p>
            <a:pPr marL="0" indent="0" defTabSz="565706">
              <a:spcBef>
                <a:spcPts val="200"/>
              </a:spcBef>
              <a:buSzTx/>
              <a:buNone/>
              <a:defRPr sz="1400"/>
            </a:pPr>
            <a:r>
              <a:t>This text is cut from Gilb: The Principles of Software Engineering Management, 1988</a:t>
            </a:r>
          </a:p>
          <a:p>
            <a:pPr marL="0" indent="0" defTabSz="565706">
              <a:spcBef>
                <a:spcPts val="800"/>
              </a:spcBef>
              <a:buSzTx/>
              <a:buNone/>
              <a:defRPr b="1" sz="1400">
                <a:latin typeface="Arial"/>
                <a:ea typeface="Arial"/>
                <a:cs typeface="Arial"/>
                <a:sym typeface="Arial"/>
              </a:defRPr>
            </a:pP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a:t>
            </a:r>
          </a:p>
        </p:txBody>
      </p:sp>
      <p:sp>
        <p:nvSpPr>
          <p:cNvPr id="921" name="Slide Number"/>
          <p:cNvSpPr txBox="1"/>
          <p:nvPr>
            <p:ph type="sldNum" sz="quarter" idx="2"/>
          </p:nvPr>
        </p:nvSpPr>
        <p:spPr>
          <a:xfrm>
            <a:off x="11998690"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2" name="image3.jpeg" descr="image3.jpeg"/>
          <p:cNvPicPr>
            <a:picLocks noChangeAspect="1"/>
          </p:cNvPicPr>
          <p:nvPr/>
        </p:nvPicPr>
        <p:blipFill>
          <a:blip r:embed="rId3">
            <a:extLst/>
          </a:blip>
          <a:stretch>
            <a:fillRect/>
          </a:stretch>
        </p:blipFill>
        <p:spPr>
          <a:xfrm>
            <a:off x="11203802" y="-3"/>
            <a:ext cx="1889538" cy="2519379"/>
          </a:xfrm>
          <a:prstGeom prst="rect">
            <a:avLst/>
          </a:prstGeom>
          <a:ln w="12700">
            <a:miter lim="400000"/>
          </a:ln>
        </p:spPr>
      </p:pic>
      <p:sp>
        <p:nvSpPr>
          <p:cNvPr id="923" name="Design is an iterative process"/>
          <p:cNvSpPr/>
          <p:nvPr/>
        </p:nvSpPr>
        <p:spPr>
          <a:xfrm>
            <a:off x="650239" y="2171631"/>
            <a:ext cx="11413743" cy="5501426"/>
          </a:xfrm>
          <a:prstGeom prst="rect">
            <a:avLst/>
          </a:prstGeom>
          <a:gradFill>
            <a:gsLst>
              <a:gs pos="0">
                <a:srgbClr val="DAFCA4"/>
              </a:gs>
              <a:gs pos="35000">
                <a:srgbClr val="E4FDBF"/>
              </a:gs>
              <a:gs pos="100000">
                <a:srgbClr val="F5FEE6"/>
              </a:gs>
            </a:gsLst>
            <a:lin ang="16200000"/>
          </a:gradFill>
          <a:ln w="12700">
            <a:solidFill>
              <a:srgbClr val="98B955"/>
            </a:solidFil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2" tIns="65022" rIns="65022" bIns="65022" anchor="ctr">
            <a:spAutoFit/>
          </a:bodyPr>
          <a:lstStyle/>
          <a:p>
            <a:pPr defTabSz="650240">
              <a:defRPr b="1" baseline="30579" spc="421" sz="12400">
                <a:latin typeface="Arial"/>
                <a:ea typeface="Arial"/>
                <a:cs typeface="Arial"/>
                <a:sym typeface="Arial"/>
              </a:defRPr>
            </a:pPr>
          </a:p>
          <a:p>
            <a:pPr defTabSz="650240">
              <a:defRPr b="1" baseline="30579" spc="421" sz="12400">
                <a:latin typeface="Arial"/>
                <a:ea typeface="Arial"/>
                <a:cs typeface="Arial"/>
                <a:sym typeface="Arial"/>
              </a:defRPr>
            </a:pPr>
            <a:r>
              <a:t>Design is an iterative process </a:t>
            </a:r>
          </a:p>
        </p:txBody>
      </p:sp>
      <p:pic>
        <p:nvPicPr>
          <p:cNvPr id="924" name="image1.tif" descr="image1.tif"/>
          <p:cNvPicPr>
            <a:picLocks noChangeAspect="1"/>
          </p:cNvPicPr>
          <p:nvPr/>
        </p:nvPicPr>
        <p:blipFill>
          <a:blip r:embed="rId4">
            <a:extLst/>
          </a:blip>
          <a:stretch>
            <a:fillRect/>
          </a:stretch>
        </p:blipFill>
        <p:spPr>
          <a:xfrm>
            <a:off x="209447" y="24679"/>
            <a:ext cx="1312810" cy="215214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Talk Outline"/>
          <p:cNvSpPr txBox="1"/>
          <p:nvPr>
            <p:ph type="title"/>
          </p:nvPr>
        </p:nvSpPr>
        <p:spPr>
          <a:xfrm>
            <a:off x="952500" y="254000"/>
            <a:ext cx="11099800" cy="940066"/>
          </a:xfrm>
          <a:prstGeom prst="rect">
            <a:avLst/>
          </a:prstGeom>
        </p:spPr>
        <p:txBody>
          <a:bodyPr/>
          <a:lstStyle>
            <a:lvl1pPr defTabSz="397256">
              <a:defRPr sz="5400"/>
            </a:lvl1pPr>
          </a:lstStyle>
          <a:p>
            <a:pPr/>
            <a:r>
              <a:t>Talk Outline</a:t>
            </a:r>
          </a:p>
        </p:txBody>
      </p:sp>
      <p:sp>
        <p:nvSpPr>
          <p:cNvPr id="357" name="1. Quantification of Values and Qualities…"/>
          <p:cNvSpPr txBox="1"/>
          <p:nvPr>
            <p:ph type="body" idx="1"/>
          </p:nvPr>
        </p:nvSpPr>
        <p:spPr>
          <a:xfrm>
            <a:off x="589688" y="1566596"/>
            <a:ext cx="11825424" cy="7605980"/>
          </a:xfrm>
          <a:prstGeom prst="rect">
            <a:avLst/>
          </a:prstGeom>
        </p:spPr>
        <p:txBody>
          <a:bodyPr/>
          <a:lstStyle/>
          <a:p>
            <a:pPr marL="0" indent="0" algn="ctr">
              <a:buSzTx/>
              <a:buNone/>
              <a:defRPr b="1"/>
            </a:pPr>
            <a:r>
              <a:t>1. Quantification of Values and Qualities</a:t>
            </a:r>
          </a:p>
          <a:p>
            <a:pPr marL="0" indent="0" algn="ctr">
              <a:buSzTx/>
              <a:buNone/>
              <a:defRPr b="1"/>
            </a:pPr>
            <a:r>
              <a:t>2. Estimation of multiple attributes of methods and strategies</a:t>
            </a:r>
          </a:p>
          <a:p>
            <a:pPr marL="0" indent="0" algn="ctr">
              <a:buSzTx/>
              <a:buNone/>
              <a:defRPr b="1"/>
            </a:pPr>
            <a:r>
              <a:t>3. Evo and Advanced Agile: Multiple Measures, and Dynamic Design to Cost Estimation</a:t>
            </a:r>
          </a:p>
          <a:p>
            <a:pPr marL="0" indent="0" algn="ctr">
              <a:buSzTx/>
              <a:buNone/>
              <a:defRPr b="1"/>
            </a:pPr>
            <a:r>
              <a:t>4. Measuring Development Specifications Quality: </a:t>
            </a:r>
          </a:p>
          <a:p>
            <a:pPr marL="0" indent="0" algn="ctr">
              <a:buSzTx/>
              <a:buNone/>
              <a:defRPr b="1"/>
            </a:pPr>
            <a:r>
              <a:t>Lean Quality Assurance</a:t>
            </a:r>
          </a:p>
        </p:txBody>
      </p:sp>
      <p:sp>
        <p:nvSpPr>
          <p:cNvPr id="358" name="Slide Number"/>
          <p:cNvSpPr txBox="1"/>
          <p:nvPr>
            <p:ph type="sldNum" sz="quarter" idx="2"/>
          </p:nvPr>
        </p:nvSpPr>
        <p:spPr>
          <a:xfrm>
            <a:off x="6385373" y="9296400"/>
            <a:ext cx="227280"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8" name="Quinnan: IBM FSD Cleanroom Dynamic Design to Cost"/>
          <p:cNvSpPr txBox="1"/>
          <p:nvPr>
            <p:ph type="title"/>
          </p:nvPr>
        </p:nvSpPr>
        <p:spPr>
          <a:xfrm>
            <a:off x="650238" y="390596"/>
            <a:ext cx="10960781" cy="1625602"/>
          </a:xfrm>
          <a:prstGeom prst="rect">
            <a:avLst/>
          </a:prstGeom>
        </p:spPr>
        <p:txBody>
          <a:bodyPr/>
          <a:lstStyle/>
          <a:p>
            <a:pPr defTabSz="526691">
              <a:defRPr sz="4800"/>
            </a:pPr>
            <a:r>
              <a:t>Quinnan: IBM FSD Cleanroom</a:t>
            </a:r>
            <a:br/>
            <a:r>
              <a:rPr i="1"/>
              <a:t>Dynamic Design to Cost</a:t>
            </a:r>
          </a:p>
        </p:txBody>
      </p:sp>
      <p:sp>
        <p:nvSpPr>
          <p:cNvPr id="929" name="Quinnan describes the process control loop used by IBM FSD to ensure that cost targets are met.…"/>
          <p:cNvSpPr txBox="1"/>
          <p:nvPr>
            <p:ph type="body" idx="1"/>
          </p:nvPr>
        </p:nvSpPr>
        <p:spPr>
          <a:xfrm>
            <a:off x="650237" y="2275838"/>
            <a:ext cx="11704326" cy="6436930"/>
          </a:xfrm>
          <a:prstGeom prst="rect">
            <a:avLst/>
          </a:prstGeom>
        </p:spPr>
        <p:txBody>
          <a:bodyPr/>
          <a:lstStyle/>
          <a:p>
            <a:pPr marL="0" indent="0" defTabSz="565706">
              <a:spcBef>
                <a:spcPts val="200"/>
              </a:spcBef>
              <a:buSzTx/>
              <a:buNone/>
              <a:defRPr b="1" sz="1400">
                <a:latin typeface="Arial"/>
                <a:ea typeface="Arial"/>
                <a:cs typeface="Arial"/>
                <a:sym typeface="Arial"/>
              </a:defRPr>
            </a:pPr>
            <a:r>
              <a:t>Quinnan describes the process control loop used by IBM FSD to ensure that cost targets are met.</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565706">
              <a:spcBef>
                <a:spcPts val="200"/>
              </a:spcBef>
              <a:buSzTx/>
              <a:buNone/>
              <a:defRPr b="1" sz="1400" u="sng">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a:t>
            </a:r>
            <a:r>
              <a:rPr u="sng"/>
              <a:t>Design is an iterative process </a:t>
            </a:r>
            <a:r>
              <a:t>in which each design level is a refinement of the previous level.' (p. 474)</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565706">
              <a:spcBef>
                <a:spcPts val="200"/>
              </a:spcBef>
              <a:buSzTx/>
              <a:buNone/>
              <a:defRPr sz="1400"/>
            </a:pPr>
            <a:r>
              <a:t>Source: Robert E. Quinnan, 'Software Engineering Management Practices', IBM Systems Journal, Vol. 19, No. 4, 1980, pp. 466~77</a:t>
            </a:r>
          </a:p>
          <a:p>
            <a:pPr marL="0" indent="0" defTabSz="565706">
              <a:spcBef>
                <a:spcPts val="200"/>
              </a:spcBef>
              <a:buSzTx/>
              <a:buNone/>
              <a:defRPr sz="1400"/>
            </a:pPr>
            <a:r>
              <a:t>This text is cut from Gilb: The Principles of Software Engineering Management, 1988</a:t>
            </a:r>
          </a:p>
          <a:p>
            <a:pPr marL="0" indent="0" defTabSz="565706">
              <a:spcBef>
                <a:spcPts val="800"/>
              </a:spcBef>
              <a:buSzTx/>
              <a:buNone/>
              <a:defRPr b="1" sz="1400">
                <a:latin typeface="Arial"/>
                <a:ea typeface="Arial"/>
                <a:cs typeface="Arial"/>
                <a:sym typeface="Arial"/>
              </a:defRPr>
            </a:pP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a:t>
            </a:r>
          </a:p>
        </p:txBody>
      </p:sp>
      <p:sp>
        <p:nvSpPr>
          <p:cNvPr id="930" name="Slide Number"/>
          <p:cNvSpPr txBox="1"/>
          <p:nvPr>
            <p:ph type="sldNum" sz="quarter" idx="2"/>
          </p:nvPr>
        </p:nvSpPr>
        <p:spPr>
          <a:xfrm>
            <a:off x="11998693"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1" name="image3.jpeg" descr="image3.jpeg"/>
          <p:cNvPicPr>
            <a:picLocks noChangeAspect="1"/>
          </p:cNvPicPr>
          <p:nvPr/>
        </p:nvPicPr>
        <p:blipFill>
          <a:blip r:embed="rId3">
            <a:extLst/>
          </a:blip>
          <a:stretch>
            <a:fillRect/>
          </a:stretch>
        </p:blipFill>
        <p:spPr>
          <a:xfrm>
            <a:off x="11203802" y="-3"/>
            <a:ext cx="1889538" cy="2519379"/>
          </a:xfrm>
          <a:prstGeom prst="rect">
            <a:avLst/>
          </a:prstGeom>
          <a:ln w="12700">
            <a:miter lim="400000"/>
          </a:ln>
        </p:spPr>
      </p:pic>
      <p:sp>
        <p:nvSpPr>
          <p:cNvPr id="932" name="but they iterate through a series of increments,…"/>
          <p:cNvSpPr/>
          <p:nvPr/>
        </p:nvSpPr>
        <p:spPr>
          <a:xfrm>
            <a:off x="650239" y="2771153"/>
            <a:ext cx="11413743" cy="4546601"/>
          </a:xfrm>
          <a:prstGeom prst="rect">
            <a:avLst/>
          </a:prstGeom>
          <a:gradFill>
            <a:gsLst>
              <a:gs pos="0">
                <a:srgbClr val="DAFCA4"/>
              </a:gs>
              <a:gs pos="35000">
                <a:srgbClr val="E4FDBF"/>
              </a:gs>
              <a:gs pos="100000">
                <a:srgbClr val="F5FEE6"/>
              </a:gs>
            </a:gsLst>
            <a:lin ang="16200000"/>
          </a:gradFill>
          <a:ln w="12700">
            <a:solidFill>
              <a:srgbClr val="98B955"/>
            </a:solidFil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2" tIns="65022" rIns="65022" bIns="65022" anchor="ctr">
            <a:spAutoFit/>
          </a:bodyPr>
          <a:lstStyle/>
          <a:p>
            <a:pPr defTabSz="650240">
              <a:defRPr b="1" sz="5000">
                <a:latin typeface="Arial"/>
                <a:ea typeface="Arial"/>
                <a:cs typeface="Arial"/>
                <a:sym typeface="Arial"/>
              </a:defRPr>
            </a:pPr>
            <a:r>
              <a:t>but they iterate through a series of increments, </a:t>
            </a:r>
          </a:p>
          <a:p>
            <a:pPr defTabSz="650240">
              <a:defRPr b="1" sz="5000">
                <a:latin typeface="Arial"/>
                <a:ea typeface="Arial"/>
                <a:cs typeface="Arial"/>
                <a:sym typeface="Arial"/>
              </a:defRPr>
            </a:pPr>
            <a:r>
              <a:t>thus </a:t>
            </a:r>
            <a:r>
              <a:rPr i="1"/>
              <a:t>reducing the complexity of the task</a:t>
            </a:r>
            <a:r>
              <a:t>, </a:t>
            </a:r>
          </a:p>
          <a:p>
            <a:pPr defTabSz="650240">
              <a:defRPr b="1" sz="5000">
                <a:latin typeface="Arial"/>
                <a:ea typeface="Arial"/>
                <a:cs typeface="Arial"/>
                <a:sym typeface="Arial"/>
              </a:defRPr>
            </a:pPr>
            <a:r>
              <a:t>and </a:t>
            </a:r>
            <a:r>
              <a:rPr i="1"/>
              <a:t>increasing the probability of learning from experience</a:t>
            </a:r>
          </a:p>
        </p:txBody>
      </p:sp>
      <p:pic>
        <p:nvPicPr>
          <p:cNvPr id="933" name="image1.tif" descr="image1.tif"/>
          <p:cNvPicPr>
            <a:picLocks noChangeAspect="1"/>
          </p:cNvPicPr>
          <p:nvPr/>
        </p:nvPicPr>
        <p:blipFill>
          <a:blip r:embed="rId4">
            <a:extLst/>
          </a:blip>
          <a:stretch>
            <a:fillRect/>
          </a:stretch>
        </p:blipFill>
        <p:spPr>
          <a:xfrm>
            <a:off x="209447" y="24679"/>
            <a:ext cx="1312810" cy="2152145"/>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7" name="Quinnan: IBM FSD Cleanroom Dynamic Design to Cost"/>
          <p:cNvSpPr txBox="1"/>
          <p:nvPr>
            <p:ph type="title"/>
          </p:nvPr>
        </p:nvSpPr>
        <p:spPr>
          <a:xfrm>
            <a:off x="650238" y="390596"/>
            <a:ext cx="10960781" cy="1625602"/>
          </a:xfrm>
          <a:prstGeom prst="rect">
            <a:avLst/>
          </a:prstGeom>
        </p:spPr>
        <p:txBody>
          <a:bodyPr/>
          <a:lstStyle/>
          <a:p>
            <a:pPr defTabSz="526691">
              <a:defRPr sz="4800"/>
            </a:pPr>
            <a:r>
              <a:t>Quinnan: IBM FSD Cleanroom</a:t>
            </a:r>
            <a:br/>
            <a:r>
              <a:rPr i="1"/>
              <a:t>Dynamic Design to Cost</a:t>
            </a:r>
          </a:p>
        </p:txBody>
      </p:sp>
      <p:sp>
        <p:nvSpPr>
          <p:cNvPr id="938" name="Quinnan describes the process control loop used by IBM FSD to ensure that cost targets are met.…"/>
          <p:cNvSpPr txBox="1"/>
          <p:nvPr>
            <p:ph type="body" idx="1"/>
          </p:nvPr>
        </p:nvSpPr>
        <p:spPr>
          <a:xfrm>
            <a:off x="650237" y="2275838"/>
            <a:ext cx="11704326" cy="6436930"/>
          </a:xfrm>
          <a:prstGeom prst="rect">
            <a:avLst/>
          </a:prstGeom>
        </p:spPr>
        <p:txBody>
          <a:bodyPr/>
          <a:lstStyle/>
          <a:p>
            <a:pPr marL="0" indent="0" defTabSz="565706">
              <a:spcBef>
                <a:spcPts val="200"/>
              </a:spcBef>
              <a:buSzTx/>
              <a:buNone/>
              <a:defRPr b="1" sz="1400">
                <a:latin typeface="Arial"/>
                <a:ea typeface="Arial"/>
                <a:cs typeface="Arial"/>
                <a:sym typeface="Arial"/>
              </a:defRPr>
            </a:pPr>
            <a:r>
              <a:t>Quinnan describes the process control loop used by IBM FSD to ensure that cost targets are met.</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565706">
              <a:spcBef>
                <a:spcPts val="200"/>
              </a:spcBef>
              <a:buSzTx/>
              <a:buNone/>
              <a:defRPr b="1" sz="1400" u="sng">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a:t>
            </a:r>
            <a:r>
              <a:rPr u="sng"/>
              <a:t>Design is an iterative process </a:t>
            </a:r>
            <a:r>
              <a:t>in which each design level is a refinement of the previous level.' (p. 474)</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565706">
              <a:spcBef>
                <a:spcPts val="200"/>
              </a:spcBef>
              <a:buSzTx/>
              <a:buNone/>
              <a:defRPr sz="1400"/>
            </a:pPr>
            <a:r>
              <a:t>Source: Robert E. Quinnan, 'Software Engineering Management Practices', IBM Systems Journal, Vol. 19, No. 4, 1980, pp. 466~77</a:t>
            </a:r>
          </a:p>
          <a:p>
            <a:pPr marL="0" indent="0" defTabSz="565706">
              <a:spcBef>
                <a:spcPts val="200"/>
              </a:spcBef>
              <a:buSzTx/>
              <a:buNone/>
              <a:defRPr sz="1400"/>
            </a:pPr>
            <a:r>
              <a:t>This text is cut from Gilb: The Principles of Software Engineering Management, 1988</a:t>
            </a:r>
          </a:p>
          <a:p>
            <a:pPr marL="0" indent="0" defTabSz="565706">
              <a:spcBef>
                <a:spcPts val="800"/>
              </a:spcBef>
              <a:buSzTx/>
              <a:buNone/>
              <a:defRPr b="1" sz="1400">
                <a:latin typeface="Arial"/>
                <a:ea typeface="Arial"/>
                <a:cs typeface="Arial"/>
                <a:sym typeface="Arial"/>
              </a:defRPr>
            </a:pP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a:t>
            </a:r>
          </a:p>
          <a:p>
            <a:pPr marL="0" indent="0" defTabSz="565706">
              <a:spcBef>
                <a:spcPts val="200"/>
              </a:spcBef>
              <a:buSzTx/>
              <a:buNone/>
              <a:defRPr b="1" sz="1400">
                <a:latin typeface="Arial"/>
                <a:ea typeface="Arial"/>
                <a:cs typeface="Arial"/>
                <a:sym typeface="Arial"/>
              </a:defRPr>
            </a:pPr>
            <a:r>
              <a:t> </a:t>
            </a:r>
          </a:p>
        </p:txBody>
      </p:sp>
      <p:sp>
        <p:nvSpPr>
          <p:cNvPr id="939" name="Slide Number"/>
          <p:cNvSpPr txBox="1"/>
          <p:nvPr>
            <p:ph type="sldNum" sz="quarter" idx="2"/>
          </p:nvPr>
        </p:nvSpPr>
        <p:spPr>
          <a:xfrm>
            <a:off x="11998693" y="9114114"/>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0" name="image3.jpeg" descr="image3.jpeg"/>
          <p:cNvPicPr>
            <a:picLocks noChangeAspect="1"/>
          </p:cNvPicPr>
          <p:nvPr/>
        </p:nvPicPr>
        <p:blipFill>
          <a:blip r:embed="rId3">
            <a:extLst/>
          </a:blip>
          <a:stretch>
            <a:fillRect/>
          </a:stretch>
        </p:blipFill>
        <p:spPr>
          <a:xfrm>
            <a:off x="11203802" y="-3"/>
            <a:ext cx="1889538" cy="2519379"/>
          </a:xfrm>
          <a:prstGeom prst="rect">
            <a:avLst/>
          </a:prstGeom>
          <a:ln w="12700">
            <a:miter lim="400000"/>
          </a:ln>
        </p:spPr>
      </p:pic>
      <p:sp>
        <p:nvSpPr>
          <p:cNvPr id="941" name="an estimate to complete the remaining increments is computed."/>
          <p:cNvSpPr/>
          <p:nvPr/>
        </p:nvSpPr>
        <p:spPr>
          <a:xfrm>
            <a:off x="650239" y="2772101"/>
            <a:ext cx="11413743" cy="4533901"/>
          </a:xfrm>
          <a:prstGeom prst="rect">
            <a:avLst/>
          </a:prstGeom>
          <a:gradFill>
            <a:gsLst>
              <a:gs pos="0">
                <a:srgbClr val="DAFCA4"/>
              </a:gs>
              <a:gs pos="35000">
                <a:srgbClr val="E4FDBF"/>
              </a:gs>
              <a:gs pos="100000">
                <a:srgbClr val="F5FEE6"/>
              </a:gs>
            </a:gsLst>
            <a:lin ang="16200000"/>
          </a:gradFill>
          <a:ln w="12700">
            <a:solidFill>
              <a:srgbClr val="98B955"/>
            </a:solidFil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65022" tIns="65022" rIns="65022" bIns="65022" anchor="ctr">
            <a:spAutoFit/>
          </a:bodyPr>
          <a:lstStyle/>
          <a:p>
            <a:pPr defTabSz="650240">
              <a:defRPr b="1" sz="7600">
                <a:latin typeface="Arial"/>
                <a:ea typeface="Arial"/>
                <a:cs typeface="Arial"/>
                <a:sym typeface="Arial"/>
              </a:defRPr>
            </a:pPr>
            <a:r>
              <a:t> an estimate to complete the remaining increments is computed</a:t>
            </a:r>
            <a:r>
              <a:rPr sz="5000"/>
              <a:t>.</a:t>
            </a:r>
          </a:p>
        </p:txBody>
      </p:sp>
      <p:pic>
        <p:nvPicPr>
          <p:cNvPr id="942" name="image1.tif" descr="image1.tif"/>
          <p:cNvPicPr>
            <a:picLocks noChangeAspect="1"/>
          </p:cNvPicPr>
          <p:nvPr/>
        </p:nvPicPr>
        <p:blipFill>
          <a:blip r:embed="rId4">
            <a:extLst/>
          </a:blip>
          <a:stretch>
            <a:fillRect/>
          </a:stretch>
        </p:blipFill>
        <p:spPr>
          <a:xfrm>
            <a:off x="209447" y="24679"/>
            <a:ext cx="1312810" cy="2152145"/>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6" name="So, ‘perfect software project management’…"/>
          <p:cNvSpPr txBox="1"/>
          <p:nvPr>
            <p:ph type="title"/>
          </p:nvPr>
        </p:nvSpPr>
        <p:spPr>
          <a:xfrm>
            <a:off x="1270000" y="274108"/>
            <a:ext cx="10768741" cy="5525559"/>
          </a:xfrm>
          <a:prstGeom prst="rect">
            <a:avLst/>
          </a:prstGeom>
        </p:spPr>
        <p:txBody>
          <a:bodyPr/>
          <a:lstStyle/>
          <a:p>
            <a:pPr defTabSz="303783">
              <a:defRPr sz="4160"/>
            </a:pPr>
            <a:r>
              <a:t>So, ‘perfect software project management’ </a:t>
            </a:r>
          </a:p>
          <a:p>
            <a:pPr defTabSz="303783">
              <a:defRPr sz="4160"/>
            </a:pPr>
            <a:r>
              <a:t>is</a:t>
            </a:r>
          </a:p>
          <a:p>
            <a:pPr defTabSz="303783">
              <a:defRPr sz="4160"/>
            </a:pPr>
            <a:r>
              <a:t>1. Agile 2% value delivery steps</a:t>
            </a:r>
          </a:p>
          <a:p>
            <a:pPr defTabSz="303783">
              <a:defRPr sz="4160"/>
            </a:pPr>
            <a:r>
              <a:t>2. Measuring results actually delivered</a:t>
            </a:r>
          </a:p>
          <a:p>
            <a:pPr defTabSz="303783">
              <a:defRPr sz="4160"/>
            </a:pPr>
            <a:r>
              <a:t>3. Changing the design if it does not ‘work’</a:t>
            </a:r>
          </a:p>
          <a:p>
            <a:pPr defTabSz="303783">
              <a:defRPr sz="4160"/>
            </a:pPr>
          </a:p>
          <a:p>
            <a:pPr defTabSz="303783">
              <a:defRPr sz="4160"/>
            </a:pPr>
            <a:r>
              <a:t>(‘work’ = deliver quality in time and budget)</a:t>
            </a:r>
          </a:p>
        </p:txBody>
      </p:sp>
      <p:sp>
        <p:nvSpPr>
          <p:cNvPr id="9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8" name="image4.jpeg" descr="image4.jpeg"/>
          <p:cNvPicPr>
            <a:picLocks noChangeAspect="1"/>
          </p:cNvPicPr>
          <p:nvPr/>
        </p:nvPicPr>
        <p:blipFill>
          <a:blip r:embed="rId2">
            <a:extLst/>
          </a:blip>
          <a:stretch>
            <a:fillRect/>
          </a:stretch>
        </p:blipFill>
        <p:spPr>
          <a:xfrm>
            <a:off x="10373028" y="5858156"/>
            <a:ext cx="2487839" cy="3616044"/>
          </a:xfrm>
          <a:prstGeom prst="rect">
            <a:avLst/>
          </a:prstGeom>
          <a:ln w="12700">
            <a:miter lim="400000"/>
          </a:ln>
        </p:spPr>
      </p:pic>
      <p:grpSp>
        <p:nvGrpSpPr>
          <p:cNvPr id="951" name="image58.png"/>
          <p:cNvGrpSpPr/>
          <p:nvPr/>
        </p:nvGrpSpPr>
        <p:grpSpPr>
          <a:xfrm>
            <a:off x="1126066" y="5891270"/>
            <a:ext cx="2880670" cy="3900430"/>
            <a:chOff x="0" y="0"/>
            <a:chExt cx="2880669" cy="3900429"/>
          </a:xfrm>
        </p:grpSpPr>
        <p:pic>
          <p:nvPicPr>
            <p:cNvPr id="950" name="image58.png" descr="image58.png"/>
            <p:cNvPicPr>
              <a:picLocks noChangeAspect="1"/>
            </p:cNvPicPr>
            <p:nvPr/>
          </p:nvPicPr>
          <p:blipFill>
            <a:blip r:embed="rId3">
              <a:extLst/>
            </a:blip>
            <a:stretch>
              <a:fillRect/>
            </a:stretch>
          </p:blipFill>
          <p:spPr>
            <a:xfrm>
              <a:off x="127000" y="88900"/>
              <a:ext cx="2626670" cy="3570230"/>
            </a:xfrm>
            <a:prstGeom prst="rect">
              <a:avLst/>
            </a:prstGeom>
            <a:ln>
              <a:noFill/>
            </a:ln>
            <a:effectLst/>
          </p:spPr>
        </p:pic>
        <p:pic>
          <p:nvPicPr>
            <p:cNvPr id="949" name="image58.png" descr="image58.png"/>
            <p:cNvPicPr>
              <a:picLocks noChangeAspect="0"/>
            </p:cNvPicPr>
            <p:nvPr/>
          </p:nvPicPr>
          <p:blipFill>
            <a:blip r:embed="rId4">
              <a:extLst/>
            </a:blip>
            <a:stretch>
              <a:fillRect/>
            </a:stretch>
          </p:blipFill>
          <p:spPr>
            <a:xfrm>
              <a:off x="0" y="0"/>
              <a:ext cx="2880670" cy="3900430"/>
            </a:xfrm>
            <a:prstGeom prst="rect">
              <a:avLst/>
            </a:prstGeom>
            <a:effectLst/>
          </p:spPr>
        </p:pic>
      </p:gr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3"/>
          <a:srcRect l="0" t="0" r="0" b="0"/>
          <a:tile tx="0" ty="0" sx="100000" sy="100000" flip="none" algn="tl"/>
        </a:blipFill>
      </p:bgPr>
    </p:bg>
    <p:spTree>
      <p:nvGrpSpPr>
        <p:cNvPr id="1" name=""/>
        <p:cNvGrpSpPr/>
        <p:nvPr/>
      </p:nvGrpSpPr>
      <p:grpSpPr>
        <a:xfrm>
          <a:off x="0" y="0"/>
          <a:ext cx="0" cy="0"/>
          <a:chOff x="0" y="0"/>
          <a:chExt cx="0" cy="0"/>
        </a:xfrm>
      </p:grpSpPr>
      <p:sp>
        <p:nvSpPr>
          <p:cNvPr id="953" name="4. Measuring Development Specifications Quality: Lean Quality Assurance"/>
          <p:cNvSpPr txBox="1"/>
          <p:nvPr>
            <p:ph type="title"/>
          </p:nvPr>
        </p:nvSpPr>
        <p:spPr>
          <a:prstGeom prst="rect">
            <a:avLst/>
          </a:prstGeom>
          <a:solidFill>
            <a:srgbClr val="EE230C"/>
          </a:solidFill>
        </p:spPr>
        <p:txBody>
          <a:bodyPr/>
          <a:lstStyle>
            <a:lvl1pPr defTabSz="502412">
              <a:defRPr sz="4200">
                <a:solidFill>
                  <a:srgbClr val="FFFFFF"/>
                </a:solidFill>
              </a:defRPr>
            </a:lvl1pPr>
          </a:lstStyle>
          <a:p>
            <a:pPr/>
            <a:r>
              <a:t>4. Measuring Development Specifications Quality: Lean Quality Assurance</a:t>
            </a:r>
          </a:p>
        </p:txBody>
      </p:sp>
      <p:sp>
        <p:nvSpPr>
          <p:cNvPr id="954" name="Body"/>
          <p:cNvSpPr txBox="1"/>
          <p:nvPr>
            <p:ph type="body" sz="quarter" idx="1"/>
          </p:nvPr>
        </p:nvSpPr>
        <p:spPr>
          <a:prstGeom prst="rect">
            <a:avLst/>
          </a:prstGeom>
        </p:spPr>
        <p:txBody>
          <a:bodyPr/>
          <a:lstStyle/>
          <a:p>
            <a:pPr/>
          </a:p>
        </p:txBody>
      </p:sp>
      <p:pic>
        <p:nvPicPr>
          <p:cNvPr id="955" name="image54.png" descr="image54.png"/>
          <p:cNvPicPr>
            <a:picLocks noChangeAspect="1"/>
          </p:cNvPicPr>
          <p:nvPr/>
        </p:nvPicPr>
        <p:blipFill>
          <a:blip r:embed="rId4">
            <a:extLst/>
          </a:blip>
          <a:stretch>
            <a:fillRect/>
          </a:stretch>
        </p:blipFill>
        <p:spPr>
          <a:xfrm>
            <a:off x="1664829" y="181369"/>
            <a:ext cx="9951852" cy="6075927"/>
          </a:xfrm>
          <a:prstGeom prst="rect">
            <a:avLst/>
          </a:prstGeom>
          <a:ln w="12700">
            <a:miter lim="400000"/>
          </a:ln>
        </p:spPr>
      </p:pic>
      <p:sp>
        <p:nvSpPr>
          <p:cNvPr id="956" name="Slide Number"/>
          <p:cNvSpPr txBox="1"/>
          <p:nvPr>
            <p:ph type="sldNum" sz="quarter" idx="2"/>
          </p:nvPr>
        </p:nvSpPr>
        <p:spPr>
          <a:xfrm>
            <a:off x="6328883" y="9296400"/>
            <a:ext cx="340260"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0" name="you can measure the quality of any customer input, like requirements…"/>
          <p:cNvSpPr txBox="1"/>
          <p:nvPr>
            <p:ph type="title"/>
          </p:nvPr>
        </p:nvSpPr>
        <p:spPr>
          <a:prstGeom prst="rect">
            <a:avLst/>
          </a:prstGeom>
        </p:spPr>
        <p:txBody>
          <a:bodyPr/>
          <a:lstStyle/>
          <a:p>
            <a:pPr defTabSz="373887">
              <a:defRPr sz="5119"/>
            </a:pPr>
            <a:r>
              <a:t>you can measure the quality of any customer input, like requirements</a:t>
            </a:r>
          </a:p>
          <a:p>
            <a:pPr defTabSz="373887">
              <a:defRPr sz="5119"/>
            </a:pPr>
            <a:r>
              <a:t>in less than a one hour meeting</a:t>
            </a:r>
          </a:p>
        </p:txBody>
      </p:sp>
      <p:sp>
        <p:nvSpPr>
          <p:cNvPr id="9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3" name="The Agile Specification Quality Control process…"/>
          <p:cNvSpPr txBox="1"/>
          <p:nvPr>
            <p:ph type="title"/>
          </p:nvPr>
        </p:nvSpPr>
        <p:spPr>
          <a:xfrm>
            <a:off x="650237" y="390596"/>
            <a:ext cx="11704326" cy="1625601"/>
          </a:xfrm>
          <a:prstGeom prst="rect">
            <a:avLst/>
          </a:prstGeom>
        </p:spPr>
        <p:txBody>
          <a:bodyPr/>
          <a:lstStyle/>
          <a:p>
            <a:pPr defTabSz="338124">
              <a:lnSpc>
                <a:spcPct val="120000"/>
              </a:lnSpc>
              <a:spcBef>
                <a:spcPts val="500"/>
              </a:spcBef>
              <a:defRPr b="1" sz="3000">
                <a:solidFill>
                  <a:srgbClr val="010101"/>
                </a:solidFill>
                <a:latin typeface="Arial"/>
                <a:ea typeface="Arial"/>
                <a:cs typeface="Arial"/>
                <a:sym typeface="Arial"/>
              </a:defRPr>
            </a:pPr>
            <a:r>
              <a:t>The Agile Specification Quality Control process</a:t>
            </a:r>
          </a:p>
          <a:p>
            <a:pPr defTabSz="338124">
              <a:lnSpc>
                <a:spcPct val="120000"/>
              </a:lnSpc>
              <a:spcBef>
                <a:spcPts val="500"/>
              </a:spcBef>
              <a:defRPr b="1" sz="2200">
                <a:solidFill>
                  <a:srgbClr val="010101"/>
                </a:solidFill>
                <a:latin typeface="Arial"/>
                <a:ea typeface="Arial"/>
                <a:cs typeface="Arial"/>
                <a:sym typeface="Arial"/>
              </a:defRPr>
            </a:pPr>
            <a:r>
              <a:t> for lean (early, prevents defect injection)  measurement of  quality of requirements, </a:t>
            </a:r>
          </a:p>
          <a:p>
            <a:pPr defTabSz="338124">
              <a:lnSpc>
                <a:spcPct val="120000"/>
              </a:lnSpc>
              <a:spcBef>
                <a:spcPts val="500"/>
              </a:spcBef>
              <a:defRPr b="1" sz="2200">
                <a:solidFill>
                  <a:srgbClr val="010101"/>
                </a:solidFill>
                <a:latin typeface="Arial"/>
                <a:ea typeface="Arial"/>
                <a:cs typeface="Arial"/>
                <a:sym typeface="Arial"/>
              </a:defRPr>
            </a:pPr>
            <a:r>
              <a:t>architecture specs, and contracts</a:t>
            </a:r>
          </a:p>
        </p:txBody>
      </p:sp>
      <p:sp>
        <p:nvSpPr>
          <p:cNvPr id="964" name="Our IT planning documents are heavily polluted…"/>
          <p:cNvSpPr txBox="1"/>
          <p:nvPr>
            <p:ph type="body" sz="half" idx="1"/>
          </p:nvPr>
        </p:nvSpPr>
        <p:spPr>
          <a:xfrm>
            <a:off x="650237" y="2275838"/>
            <a:ext cx="5743793" cy="6436930"/>
          </a:xfrm>
          <a:prstGeom prst="rect">
            <a:avLst/>
          </a:prstGeom>
        </p:spPr>
        <p:txBody>
          <a:bodyPr/>
          <a:lstStyle/>
          <a:p>
            <a:pPr marL="414173" indent="-414173" defTabSz="578712">
              <a:spcBef>
                <a:spcPts val="800"/>
              </a:spcBef>
              <a:defRPr sz="3300"/>
            </a:pPr>
            <a:r>
              <a:t>Our IT planning documents are heavily polluted </a:t>
            </a:r>
          </a:p>
          <a:p>
            <a:pPr marL="414173" indent="-414173" defTabSz="578712">
              <a:spcBef>
                <a:spcPts val="800"/>
              </a:spcBef>
              <a:defRPr sz="3300"/>
            </a:pPr>
            <a:r>
              <a:t>with dozens of ‘major defects’ per page</a:t>
            </a:r>
          </a:p>
          <a:p>
            <a:pPr marL="414173" indent="-414173" defTabSz="578712">
              <a:spcBef>
                <a:spcPts val="800"/>
              </a:spcBef>
              <a:defRPr sz="3300"/>
            </a:pPr>
            <a:r>
              <a:t>we need to measure defects by sampling</a:t>
            </a:r>
          </a:p>
          <a:p>
            <a:pPr marL="414173" indent="-414173" defTabSz="578712">
              <a:spcBef>
                <a:spcPts val="800"/>
              </a:spcBef>
              <a:defRPr sz="3300"/>
            </a:pPr>
            <a:r>
              <a:t>and we need to refuse to ‘exit’ garbage out</a:t>
            </a:r>
          </a:p>
          <a:p>
            <a:pPr marL="414173" indent="-414173" defTabSz="578712">
              <a:spcBef>
                <a:spcPts val="800"/>
              </a:spcBef>
              <a:defRPr sz="3300"/>
            </a:pPr>
            <a:r>
              <a:t>this lean approach can improve productivity 2x and 3x (Intel)</a:t>
            </a:r>
          </a:p>
        </p:txBody>
      </p:sp>
      <p:sp>
        <p:nvSpPr>
          <p:cNvPr id="965" name="Slide Number"/>
          <p:cNvSpPr txBox="1"/>
          <p:nvPr>
            <p:ph type="sldNum" sz="quarter" idx="2"/>
          </p:nvPr>
        </p:nvSpPr>
        <p:spPr>
          <a:xfrm>
            <a:off x="11998693" y="9114112"/>
            <a:ext cx="355867"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6" name="image55.png" descr="image55.png"/>
          <p:cNvPicPr>
            <a:picLocks noChangeAspect="1"/>
          </p:cNvPicPr>
          <p:nvPr/>
        </p:nvPicPr>
        <p:blipFill>
          <a:blip r:embed="rId2">
            <a:extLst/>
          </a:blip>
          <a:srcRect l="1402" t="10085" r="5631" b="7208"/>
          <a:stretch>
            <a:fillRect/>
          </a:stretch>
        </p:blipFill>
        <p:spPr>
          <a:xfrm>
            <a:off x="6982576" y="1880243"/>
            <a:ext cx="5962583" cy="3143138"/>
          </a:xfrm>
          <a:prstGeom prst="rect">
            <a:avLst/>
          </a:prstGeom>
          <a:ln w="12700">
            <a:miter lim="400000"/>
          </a:ln>
        </p:spPr>
      </p:pic>
      <p:pic>
        <p:nvPicPr>
          <p:cNvPr id="967" name="image54.png" descr="image54.png"/>
          <p:cNvPicPr>
            <a:picLocks noChangeAspect="1"/>
          </p:cNvPicPr>
          <p:nvPr/>
        </p:nvPicPr>
        <p:blipFill>
          <a:blip r:embed="rId3">
            <a:extLst/>
          </a:blip>
          <a:stretch>
            <a:fillRect/>
          </a:stretch>
        </p:blipFill>
        <p:spPr>
          <a:xfrm>
            <a:off x="6897230" y="5193636"/>
            <a:ext cx="6133487" cy="3744691"/>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9" name="How much practical…"/>
          <p:cNvSpPr txBox="1"/>
          <p:nvPr>
            <p:ph type="title"/>
          </p:nvPr>
        </p:nvSpPr>
        <p:spPr>
          <a:prstGeom prst="rect">
            <a:avLst/>
          </a:prstGeom>
        </p:spPr>
        <p:txBody>
          <a:bodyPr/>
          <a:lstStyle/>
          <a:p>
            <a:pPr defTabSz="297941">
              <a:defRPr sz="4080"/>
            </a:pPr>
            <a:r>
              <a:t>How much practical</a:t>
            </a:r>
          </a:p>
          <a:p>
            <a:pPr defTabSz="297941">
              <a:defRPr sz="4080"/>
            </a:pPr>
            <a:r>
              <a:t>proof of your capability</a:t>
            </a:r>
          </a:p>
          <a:p>
            <a:pPr defTabSz="297941">
              <a:defRPr sz="4080"/>
            </a:pPr>
            <a:r>
              <a:t>as a consultant</a:t>
            </a:r>
          </a:p>
          <a:p>
            <a:pPr defTabSz="297941">
              <a:defRPr sz="4080"/>
            </a:pPr>
            <a:r>
              <a:t>can you squeeze into</a:t>
            </a:r>
          </a:p>
          <a:p>
            <a:pPr defTabSz="297941">
              <a:defRPr sz="4080"/>
            </a:pPr>
            <a:r>
              <a:t>a 1 hour meeting?</a:t>
            </a:r>
          </a:p>
        </p:txBody>
      </p:sp>
      <p:sp>
        <p:nvSpPr>
          <p:cNvPr id="9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2" name="Footer Placeholder 5"/>
          <p:cNvSpPr txBox="1"/>
          <p:nvPr/>
        </p:nvSpPr>
        <p:spPr>
          <a:xfrm>
            <a:off x="4443306" y="9320107"/>
            <a:ext cx="4118188" cy="422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1800">
                <a:latin typeface="Times"/>
                <a:ea typeface="Times"/>
                <a:cs typeface="Times"/>
                <a:sym typeface="Times"/>
              </a:defRPr>
            </a:lvl1pPr>
          </a:lstStyle>
          <a:p>
            <a:pPr/>
            <a:r>
              <a:t>www.Gilb.com</a:t>
            </a:r>
          </a:p>
        </p:txBody>
      </p:sp>
      <p:pic>
        <p:nvPicPr>
          <p:cNvPr id="973" name="Picture 8" descr="Picture 8"/>
          <p:cNvPicPr>
            <a:picLocks noChangeAspect="1"/>
          </p:cNvPicPr>
          <p:nvPr/>
        </p:nvPicPr>
        <p:blipFill>
          <a:blip r:embed="rId3">
            <a:extLst/>
          </a:blip>
          <a:stretch>
            <a:fillRect/>
          </a:stretch>
        </p:blipFill>
        <p:spPr>
          <a:xfrm>
            <a:off x="8669866" y="-1"/>
            <a:ext cx="4334935" cy="2958060"/>
          </a:xfrm>
          <a:prstGeom prst="rect">
            <a:avLst/>
          </a:prstGeom>
          <a:ln w="12700">
            <a:miter lim="400000"/>
          </a:ln>
        </p:spPr>
      </p:pic>
      <p:sp>
        <p:nvSpPr>
          <p:cNvPr id="974" name="Title 1"/>
          <p:cNvSpPr txBox="1"/>
          <p:nvPr>
            <p:ph type="title"/>
          </p:nvPr>
        </p:nvSpPr>
        <p:spPr>
          <a:xfrm>
            <a:off x="433493" y="216746"/>
            <a:ext cx="8019627" cy="2492588"/>
          </a:xfrm>
          <a:prstGeom prst="rect">
            <a:avLst/>
          </a:prstGeom>
          <a:ln>
            <a:solidFill>
              <a:srgbClr val="000000"/>
            </a:solidFill>
            <a:miter lim="800000"/>
          </a:ln>
        </p:spPr>
        <p:txBody>
          <a:bodyPr/>
          <a:lstStyle/>
          <a:p>
            <a:pPr>
              <a:defRPr sz="3600"/>
            </a:pPr>
            <a:r>
              <a:t>WHY are we doing this?</a:t>
            </a:r>
            <a:br/>
            <a:r>
              <a:t>Part of Platform Rationalisation Initiative, with below </a:t>
            </a:r>
            <a:r>
              <a:rPr b="1" u="sng"/>
              <a:t>Main Objectives.</a:t>
            </a:r>
            <a:br>
              <a:rPr b="1" u="sng"/>
            </a:br>
          </a:p>
        </p:txBody>
      </p:sp>
      <p:sp>
        <p:nvSpPr>
          <p:cNvPr id="975" name="Content Placeholder 2"/>
          <p:cNvSpPr txBox="1"/>
          <p:nvPr>
            <p:ph type="body" idx="1"/>
          </p:nvPr>
        </p:nvSpPr>
        <p:spPr>
          <a:xfrm>
            <a:off x="325119" y="2926079"/>
            <a:ext cx="12462935" cy="6068908"/>
          </a:xfrm>
          <a:prstGeom prst="rect">
            <a:avLst/>
          </a:prstGeom>
          <a:ln>
            <a:solidFill>
              <a:srgbClr val="000000"/>
            </a:solidFill>
            <a:miter lim="800000"/>
          </a:ln>
        </p:spPr>
        <p:txBody>
          <a:bodyPr/>
          <a:lstStyle/>
          <a:p>
            <a:pPr marL="487680" indent="-487680">
              <a:lnSpc>
                <a:spcPct val="80000"/>
              </a:lnSpc>
              <a:spcBef>
                <a:spcPts val="600"/>
              </a:spcBef>
              <a:buSzTx/>
              <a:buNone/>
              <a:defRPr b="1" sz="2600"/>
            </a:pPr>
            <a:r>
              <a:t> • Rationalize into a smaller number of core processing platforms. This cuts technology spend on duplicate platforms, and creates the opportunity for operational saves. Expected 60%-80% reduction in processing cost to Fixed </a:t>
            </a:r>
            <a:r>
              <a:rPr b="0">
                <a:ln w="13034">
                  <a:solidFill>
                    <a:srgbClr val="000000"/>
                  </a:solidFill>
                </a:ln>
              </a:rPr>
              <a:t>Income</a:t>
            </a:r>
            <a:r>
              <a:rPr b="0"/>
              <a:t> </a:t>
            </a:r>
            <a:r>
              <a:t>Business levies.</a:t>
            </a:r>
          </a:p>
          <a:p>
            <a:pPr marL="487680" indent="-487680">
              <a:lnSpc>
                <a:spcPct val="80000"/>
              </a:lnSpc>
              <a:spcBef>
                <a:spcPts val="600"/>
              </a:spcBef>
              <a:buSzTx/>
              <a:buNone/>
              <a:defRPr b="1" sz="2600"/>
            </a:pPr>
            <a:r>
              <a:t>• International Securities on one platform, Fixed Income and Equities (Institutional and PB).</a:t>
            </a:r>
          </a:p>
          <a:p>
            <a:pPr marL="487680" indent="-487680">
              <a:lnSpc>
                <a:spcPct val="80000"/>
              </a:lnSpc>
              <a:spcBef>
                <a:spcPts val="600"/>
              </a:spcBef>
              <a:buSzTx/>
              <a:buNone/>
              <a:defRPr b="1" sz="2600"/>
            </a:pPr>
            <a:r>
              <a:t>• Global Processing consistency with single Operations In-Tray and associated workflow.</a:t>
            </a:r>
          </a:p>
          <a:p>
            <a:pPr marL="487680" indent="-487680">
              <a:lnSpc>
                <a:spcPct val="80000"/>
              </a:lnSpc>
              <a:spcBef>
                <a:spcPts val="600"/>
              </a:spcBef>
              <a:buSzTx/>
              <a:buNone/>
              <a:defRPr b="1" sz="2600"/>
            </a:pPr>
            <a:r>
              <a:t>• Consistent financial processing on one Accounting engine, feeding a single sub-ledger across products.</a:t>
            </a:r>
          </a:p>
          <a:p>
            <a:pPr marL="487680" indent="-487680">
              <a:lnSpc>
                <a:spcPct val="80000"/>
              </a:lnSpc>
              <a:spcBef>
                <a:spcPts val="600"/>
              </a:spcBef>
              <a:buSzTx/>
              <a:buNone/>
              <a:defRPr b="1" sz="2600"/>
            </a:pPr>
            <a:r>
              <a:t>• First step towards evolution of  “Big Ideas” for Securities.</a:t>
            </a:r>
          </a:p>
          <a:p>
            <a:pPr marL="487680" indent="-487680">
              <a:lnSpc>
                <a:spcPct val="80000"/>
              </a:lnSpc>
              <a:spcBef>
                <a:spcPts val="600"/>
              </a:spcBef>
              <a:buSzTx/>
              <a:buNone/>
              <a:defRPr b="1" sz="2600"/>
            </a:pPr>
            <a:r>
              <a:t>• </a:t>
            </a:r>
            <a:r>
              <a:rPr i="1" u="sng"/>
              <a:t>Improved development environment</a:t>
            </a:r>
            <a:r>
              <a:t>, leading to increased capacity to enhance functionality in future.</a:t>
            </a:r>
          </a:p>
          <a:p>
            <a:pPr marL="487680" indent="-487680">
              <a:lnSpc>
                <a:spcPct val="80000"/>
              </a:lnSpc>
              <a:spcBef>
                <a:spcPts val="600"/>
              </a:spcBef>
              <a:buSzTx/>
              <a:buNone/>
              <a:defRPr b="1" sz="2600"/>
            </a:pPr>
            <a:r>
              <a:t>• Removes duplicative spend on two back office platforms in support of mandatory message changes, etc.</a:t>
            </a:r>
          </a:p>
        </p:txBody>
      </p:sp>
      <p:sp>
        <p:nvSpPr>
          <p:cNvPr id="976" name="Slide Number Placeholder 6"/>
          <p:cNvSpPr txBox="1"/>
          <p:nvPr>
            <p:ph type="sldNum" sz="quarter" idx="2"/>
          </p:nvPr>
        </p:nvSpPr>
        <p:spPr>
          <a:xfrm>
            <a:off x="11658092" y="9320107"/>
            <a:ext cx="371349" cy="4221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0" name="Footer Placeholder 5"/>
          <p:cNvSpPr txBox="1"/>
          <p:nvPr/>
        </p:nvSpPr>
        <p:spPr>
          <a:xfrm>
            <a:off x="4443306" y="9320107"/>
            <a:ext cx="4118188" cy="422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1800">
                <a:latin typeface="Times"/>
                <a:ea typeface="Times"/>
                <a:cs typeface="Times"/>
                <a:sym typeface="Times"/>
              </a:defRPr>
            </a:lvl1pPr>
          </a:lstStyle>
          <a:p>
            <a:pPr/>
            <a:r>
              <a:t>www.Gilb.com</a:t>
            </a:r>
          </a:p>
        </p:txBody>
      </p:sp>
      <p:sp>
        <p:nvSpPr>
          <p:cNvPr id="981" name="Title 1"/>
          <p:cNvSpPr txBox="1"/>
          <p:nvPr>
            <p:ph type="title"/>
          </p:nvPr>
        </p:nvSpPr>
        <p:spPr>
          <a:xfrm>
            <a:off x="975359" y="-1"/>
            <a:ext cx="11054082" cy="1842348"/>
          </a:xfrm>
          <a:prstGeom prst="rect">
            <a:avLst/>
          </a:prstGeom>
        </p:spPr>
        <p:txBody>
          <a:bodyPr/>
          <a:lstStyle/>
          <a:p>
            <a:pPr>
              <a:defRPr b="1" sz="5000"/>
            </a:pPr>
            <a:r>
              <a:t>QC Rules for Top Level Objectives</a:t>
            </a:r>
            <a:br/>
          </a:p>
        </p:txBody>
      </p:sp>
      <p:sp>
        <p:nvSpPr>
          <p:cNvPr id="982" name="Content Placeholder 2"/>
          <p:cNvSpPr txBox="1"/>
          <p:nvPr>
            <p:ph type="body" sz="half" idx="1"/>
          </p:nvPr>
        </p:nvSpPr>
        <p:spPr>
          <a:xfrm>
            <a:off x="650239" y="1300479"/>
            <a:ext cx="5743788" cy="7369388"/>
          </a:xfrm>
          <a:prstGeom prst="rect">
            <a:avLst/>
          </a:prstGeom>
        </p:spPr>
        <p:txBody>
          <a:bodyPr/>
          <a:lstStyle/>
          <a:p>
            <a:pPr marL="480059" indent="-480059">
              <a:spcBef>
                <a:spcPts val="600"/>
              </a:spcBef>
              <a:defRPr b="1" sz="2800"/>
            </a:pPr>
            <a:r>
              <a:t>CLEAR: Every word and phrase should be clear enough to allow objective test of a delivery. </a:t>
            </a:r>
            <a:r>
              <a:rPr b="0"/>
              <a:t>(we need to know exactly what is required and expected)</a:t>
            </a:r>
          </a:p>
          <a:p>
            <a:pPr marL="480059" indent="-480059">
              <a:spcBef>
                <a:spcPts val="600"/>
              </a:spcBef>
              <a:defRPr b="1" sz="2800"/>
            </a:pPr>
            <a:r>
              <a:t>UNAMBIGUOUS: Every word and phrase should be unambiguous to all potential intended readers. </a:t>
            </a:r>
            <a:r>
              <a:rPr b="0"/>
              <a:t>(no different than intended interpretations should be possible)</a:t>
            </a:r>
          </a:p>
          <a:p>
            <a:pPr marL="480059" indent="-480059">
              <a:spcBef>
                <a:spcPts val="600"/>
              </a:spcBef>
              <a:defRPr b="1" sz="2800"/>
            </a:pPr>
            <a:r>
              <a:t>QUANTIFIED QUALITY</a:t>
            </a:r>
            <a:r>
              <a:rPr b="0"/>
              <a:t>: all qualities (good things we want to improve) shall be expressed quantitatively.</a:t>
            </a:r>
          </a:p>
        </p:txBody>
      </p:sp>
      <p:sp>
        <p:nvSpPr>
          <p:cNvPr id="983" name="Content Placeholder 3"/>
          <p:cNvSpPr txBox="1"/>
          <p:nvPr/>
        </p:nvSpPr>
        <p:spPr>
          <a:xfrm>
            <a:off x="6610773" y="1408853"/>
            <a:ext cx="5418668" cy="726101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marL="484094" indent="-484094" algn="l" defTabSz="1300480">
              <a:lnSpc>
                <a:spcPct val="80000"/>
              </a:lnSpc>
              <a:spcBef>
                <a:spcPts val="500"/>
              </a:spcBef>
              <a:buSzPct val="100000"/>
              <a:buChar char="•"/>
              <a:defRPr>
                <a:latin typeface="Times"/>
                <a:ea typeface="Times"/>
                <a:cs typeface="Times"/>
                <a:sym typeface="Times"/>
              </a:defRPr>
            </a:pPr>
            <a:r>
              <a:t>After we started the exercise I regretted not adding the usual rule:</a:t>
            </a:r>
            <a:endParaRPr sz="1400"/>
          </a:p>
          <a:p>
            <a:pPr marL="436418" indent="-436418" algn="l" defTabSz="1300480">
              <a:lnSpc>
                <a:spcPct val="80000"/>
              </a:lnSpc>
              <a:spcBef>
                <a:spcPts val="300"/>
              </a:spcBef>
              <a:buSzPct val="100000"/>
              <a:buChar char="•"/>
              <a:defRPr sz="1400">
                <a:latin typeface="Times"/>
                <a:ea typeface="Times"/>
                <a:cs typeface="Times"/>
                <a:sym typeface="Times"/>
              </a:defRPr>
            </a:pPr>
          </a:p>
          <a:p>
            <a:pPr marL="467590" indent="-467590" algn="l" defTabSz="1300480">
              <a:lnSpc>
                <a:spcPct val="80000"/>
              </a:lnSpc>
              <a:spcBef>
                <a:spcPts val="700"/>
              </a:spcBef>
              <a:buSzPct val="100000"/>
              <a:buChar char="•"/>
              <a:defRPr sz="3000">
                <a:latin typeface="Times"/>
                <a:ea typeface="Times"/>
                <a:cs typeface="Times"/>
                <a:sym typeface="Times"/>
              </a:defRPr>
            </a:pPr>
            <a:r>
              <a:t>4. </a:t>
            </a:r>
            <a:r>
              <a:rPr b="1"/>
              <a:t>NO DESIGN: objectives shall not be expressed in terms of a design or architecture </a:t>
            </a:r>
            <a:endParaRPr sz="1400"/>
          </a:p>
          <a:p>
            <a:pPr lvl="1" marL="857250" indent="-400050" algn="l" defTabSz="1300480">
              <a:lnSpc>
                <a:spcPct val="80000"/>
              </a:lnSpc>
              <a:spcBef>
                <a:spcPts val="600"/>
              </a:spcBef>
              <a:buSzPct val="100000"/>
              <a:buChar char="–"/>
              <a:defRPr sz="2800">
                <a:latin typeface="Times"/>
                <a:ea typeface="Times"/>
                <a:cs typeface="Times"/>
                <a:sym typeface="Times"/>
              </a:defRPr>
            </a:pPr>
            <a:r>
              <a:t>(a ‘means’ to reach the ‘real’ objective), when it is possible and is our real intent, to express the improvements in terms of quality, performance, and cost that are expected, instead.</a:t>
            </a:r>
          </a:p>
        </p:txBody>
      </p:sp>
      <p:sp>
        <p:nvSpPr>
          <p:cNvPr id="984" name="Slide Number Placeholder 6"/>
          <p:cNvSpPr txBox="1"/>
          <p:nvPr>
            <p:ph type="sldNum" sz="quarter" idx="2"/>
          </p:nvPr>
        </p:nvSpPr>
        <p:spPr>
          <a:xfrm>
            <a:off x="11658092" y="9320107"/>
            <a:ext cx="371349" cy="4221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5" name="Picture 7" descr="Picture 7"/>
          <p:cNvPicPr>
            <a:picLocks noChangeAspect="1"/>
          </p:cNvPicPr>
          <p:nvPr/>
        </p:nvPicPr>
        <p:blipFill>
          <a:blip r:embed="rId2">
            <a:extLst/>
          </a:blip>
          <a:stretch>
            <a:fillRect/>
          </a:stretch>
        </p:blipFill>
        <p:spPr>
          <a:xfrm>
            <a:off x="9753600" y="6610773"/>
            <a:ext cx="2456463" cy="1842347"/>
          </a:xfrm>
          <a:prstGeom prst="rect">
            <a:avLst/>
          </a:prstGeom>
          <a:ln w="12700">
            <a:miter lim="400000"/>
          </a:ln>
        </p:spPr>
      </p:pic>
      <p:sp>
        <p:nvSpPr>
          <p:cNvPr id="986" name="TextBox 8"/>
          <p:cNvSpPr txBox="1"/>
          <p:nvPr/>
        </p:nvSpPr>
        <p:spPr>
          <a:xfrm>
            <a:off x="8515289" y="8344746"/>
            <a:ext cx="4814632" cy="14254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2800">
                <a:latin typeface="Times"/>
                <a:ea typeface="Times"/>
                <a:cs typeface="Times"/>
                <a:sym typeface="Times"/>
              </a:defRPr>
            </a:pPr>
            <a:r>
              <a:t>Potential consequence </a:t>
            </a:r>
          </a:p>
          <a:p>
            <a:pPr defTabSz="1300480">
              <a:defRPr sz="2800">
                <a:latin typeface="Times"/>
                <a:ea typeface="Times"/>
                <a:cs typeface="Times"/>
                <a:sym typeface="Times"/>
              </a:defRPr>
            </a:pPr>
            <a:r>
              <a:t>of major defects </a:t>
            </a:r>
          </a:p>
          <a:p>
            <a:pPr defTabSz="1300480">
              <a:defRPr sz="2800">
                <a:latin typeface="Times"/>
                <a:ea typeface="Times"/>
                <a:cs typeface="Times"/>
                <a:sym typeface="Times"/>
              </a:defRPr>
            </a:pPr>
            <a:r>
              <a:t>in architecture specs</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8" name="Footer Placeholder 5"/>
          <p:cNvSpPr txBox="1"/>
          <p:nvPr/>
        </p:nvSpPr>
        <p:spPr>
          <a:xfrm>
            <a:off x="4443306" y="9320107"/>
            <a:ext cx="4118188" cy="422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1800">
                <a:latin typeface="Times"/>
                <a:ea typeface="Times"/>
                <a:cs typeface="Times"/>
                <a:sym typeface="Times"/>
              </a:defRPr>
            </a:lvl1pPr>
          </a:lstStyle>
          <a:p>
            <a:pPr/>
            <a:r>
              <a:t>www.Gilb.com</a:t>
            </a:r>
          </a:p>
        </p:txBody>
      </p:sp>
      <p:sp>
        <p:nvSpPr>
          <p:cNvPr id="989" name="Title 1"/>
          <p:cNvSpPr txBox="1"/>
          <p:nvPr>
            <p:ph type="title"/>
          </p:nvPr>
        </p:nvSpPr>
        <p:spPr>
          <a:xfrm>
            <a:off x="975359" y="-1"/>
            <a:ext cx="11054082" cy="1842348"/>
          </a:xfrm>
          <a:prstGeom prst="rect">
            <a:avLst/>
          </a:prstGeom>
          <a:ln w="50800">
            <a:solidFill>
              <a:srgbClr val="000000"/>
            </a:solidFill>
            <a:miter lim="800000"/>
          </a:ln>
        </p:spPr>
        <p:txBody>
          <a:bodyPr/>
          <a:lstStyle/>
          <a:p>
            <a:pPr>
              <a:defRPr b="1" sz="2400"/>
            </a:pPr>
            <a:r>
              <a:t>COUNT </a:t>
            </a:r>
            <a:r>
              <a:rPr b="0"/>
              <a:t>MAJOR ‘DEFECTS’ (RULES VIOLATIONS)</a:t>
            </a:r>
            <a:br>
              <a:rPr b="0"/>
            </a:br>
            <a:r>
              <a:rPr b="0"/>
              <a:t>Rules Reminder:</a:t>
            </a:r>
            <a:br>
              <a:rPr b="0"/>
            </a:br>
            <a:r>
              <a:rPr b="0"/>
              <a:t> </a:t>
            </a:r>
            <a:r>
              <a:t>1. Clear, 2. Unambiguous, 3. Quantified Qualities, </a:t>
            </a:r>
            <a:br/>
            <a:r>
              <a:t>4. No Design/Architecture</a:t>
            </a:r>
          </a:p>
        </p:txBody>
      </p:sp>
      <p:sp>
        <p:nvSpPr>
          <p:cNvPr id="990" name="Content Placeholder 2"/>
          <p:cNvSpPr txBox="1"/>
          <p:nvPr>
            <p:ph type="body" idx="1"/>
          </p:nvPr>
        </p:nvSpPr>
        <p:spPr>
          <a:xfrm>
            <a:off x="325119" y="1842346"/>
            <a:ext cx="12462935" cy="7477761"/>
          </a:xfrm>
          <a:prstGeom prst="rect">
            <a:avLst/>
          </a:prstGeom>
        </p:spPr>
        <p:txBody>
          <a:bodyPr/>
          <a:lstStyle/>
          <a:p>
            <a:pPr marL="487680" indent="-487680">
              <a:lnSpc>
                <a:spcPct val="80000"/>
              </a:lnSpc>
              <a:spcBef>
                <a:spcPts val="700"/>
              </a:spcBef>
              <a:buSzTx/>
              <a:buNone/>
              <a:defRPr b="1" sz="3200"/>
            </a:pPr>
            <a:r>
              <a:t> • “Rationalize into a smaller number of core processing platforms. This cuts technology spend on duplicate platforms, and creates the opportunity for operational saves. Expected 60%-80% reduction in processing cost to Fixed Income Business lines.</a:t>
            </a:r>
          </a:p>
          <a:p>
            <a:pPr marL="487680" indent="-487680">
              <a:lnSpc>
                <a:spcPct val="80000"/>
              </a:lnSpc>
              <a:spcBef>
                <a:spcPts val="700"/>
              </a:spcBef>
              <a:buSzTx/>
              <a:buNone/>
              <a:defRPr b="1" sz="3200"/>
            </a:pPr>
            <a:r>
              <a:t>• International Securities on one platform, Fixed Income and Equities (Institutional and PB).</a:t>
            </a:r>
          </a:p>
          <a:p>
            <a:pPr marL="487680" indent="-487680">
              <a:lnSpc>
                <a:spcPct val="80000"/>
              </a:lnSpc>
              <a:spcBef>
                <a:spcPts val="700"/>
              </a:spcBef>
              <a:buSzTx/>
              <a:buNone/>
              <a:defRPr b="1" sz="3200"/>
            </a:pPr>
            <a:r>
              <a:t>• Global Processing consistency with single Operations In-Tray and associated workflow.</a:t>
            </a:r>
          </a:p>
          <a:p>
            <a:pPr marL="487680" indent="-487680">
              <a:lnSpc>
                <a:spcPct val="80000"/>
              </a:lnSpc>
              <a:spcBef>
                <a:spcPts val="700"/>
              </a:spcBef>
              <a:buSzTx/>
              <a:buNone/>
              <a:defRPr b="1" sz="3200"/>
            </a:pPr>
            <a:r>
              <a:t>• Consistent financial processing on one Accounting engine, feeding a single sub-ledger across products.</a:t>
            </a:r>
          </a:p>
          <a:p>
            <a:pPr marL="487680" indent="-487680">
              <a:lnSpc>
                <a:spcPct val="80000"/>
              </a:lnSpc>
              <a:spcBef>
                <a:spcPts val="700"/>
              </a:spcBef>
              <a:buSzTx/>
              <a:buNone/>
              <a:defRPr b="1" sz="3200"/>
            </a:pPr>
            <a:r>
              <a:t>• First step towards evolution of  “Big Ideas” for Securities.</a:t>
            </a:r>
          </a:p>
          <a:p>
            <a:pPr marL="487680" indent="-487680">
              <a:lnSpc>
                <a:spcPct val="80000"/>
              </a:lnSpc>
              <a:spcBef>
                <a:spcPts val="700"/>
              </a:spcBef>
              <a:buSzTx/>
              <a:buNone/>
              <a:defRPr b="1" sz="3200"/>
            </a:pPr>
            <a:r>
              <a:t>• </a:t>
            </a:r>
            <a:r>
              <a:rPr i="1" u="sng"/>
              <a:t>Improved development environment</a:t>
            </a:r>
            <a:r>
              <a:t>, leading to increased capacity to enhance functionality in future.</a:t>
            </a:r>
          </a:p>
          <a:p>
            <a:pPr marL="487680" indent="-487680">
              <a:lnSpc>
                <a:spcPct val="80000"/>
              </a:lnSpc>
              <a:spcBef>
                <a:spcPts val="700"/>
              </a:spcBef>
              <a:buSzTx/>
              <a:buNone/>
              <a:defRPr b="1" sz="3200"/>
            </a:pPr>
            <a:r>
              <a:t>• Removes duplicative spend on two back office platforms in support of mandatory message changes, etc.”</a:t>
            </a:r>
          </a:p>
        </p:txBody>
      </p:sp>
      <p:sp>
        <p:nvSpPr>
          <p:cNvPr id="991" name="Slide Number Placeholder 6"/>
          <p:cNvSpPr txBox="1"/>
          <p:nvPr>
            <p:ph type="sldNum" sz="quarter" idx="2"/>
          </p:nvPr>
        </p:nvSpPr>
        <p:spPr>
          <a:xfrm>
            <a:off x="11658092" y="9320107"/>
            <a:ext cx="371349" cy="4221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2" name="Picture 7" descr="Picture 7"/>
          <p:cNvPicPr>
            <a:picLocks noChangeAspect="1"/>
          </p:cNvPicPr>
          <p:nvPr/>
        </p:nvPicPr>
        <p:blipFill>
          <a:blip r:embed="rId3">
            <a:extLst/>
          </a:blip>
          <a:stretch>
            <a:fillRect/>
          </a:stretch>
        </p:blipFill>
        <p:spPr>
          <a:xfrm>
            <a:off x="10548337" y="-1"/>
            <a:ext cx="2456463" cy="184234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360" name="1. Quantification of Values and Qualities"/>
          <p:cNvSpPr txBox="1"/>
          <p:nvPr>
            <p:ph type="title"/>
          </p:nvPr>
        </p:nvSpPr>
        <p:spPr>
          <a:prstGeom prst="rect">
            <a:avLst/>
          </a:prstGeom>
          <a:solidFill>
            <a:srgbClr val="EE230C"/>
          </a:solidFill>
        </p:spPr>
        <p:txBody>
          <a:bodyPr/>
          <a:lstStyle>
            <a:lvl1pPr defTabSz="525779">
              <a:defRPr sz="4400">
                <a:solidFill>
                  <a:srgbClr val="FFFFFF"/>
                </a:solidFill>
              </a:defRPr>
            </a:lvl1pPr>
          </a:lstStyle>
          <a:p>
            <a:pPr/>
            <a:r>
              <a:t>1. Quantification of Values and Qualities</a:t>
            </a:r>
          </a:p>
        </p:txBody>
      </p:sp>
      <p:sp>
        <p:nvSpPr>
          <p:cNvPr id="361" name="Body"/>
          <p:cNvSpPr txBox="1"/>
          <p:nvPr>
            <p:ph type="body" sz="quarter" idx="1"/>
          </p:nvPr>
        </p:nvSpPr>
        <p:spPr>
          <a:prstGeom prst="rect">
            <a:avLst/>
          </a:prstGeom>
        </p:spPr>
        <p:txBody>
          <a:bodyPr/>
          <a:lstStyle/>
          <a:p>
            <a:pPr/>
          </a:p>
        </p:txBody>
      </p:sp>
      <p:pic>
        <p:nvPicPr>
          <p:cNvPr id="362" name="image5.png" descr="image5.png"/>
          <p:cNvPicPr>
            <a:picLocks noChangeAspect="1"/>
          </p:cNvPicPr>
          <p:nvPr/>
        </p:nvPicPr>
        <p:blipFill>
          <a:blip r:embed="rId3">
            <a:extLst/>
          </a:blip>
          <a:stretch>
            <a:fillRect/>
          </a:stretch>
        </p:blipFill>
        <p:spPr>
          <a:xfrm>
            <a:off x="2389054" y="-743044"/>
            <a:ext cx="8226691" cy="7448645"/>
          </a:xfrm>
          <a:prstGeom prst="rect">
            <a:avLst/>
          </a:prstGeom>
          <a:ln w="12700">
            <a:miter lim="400000"/>
          </a:ln>
        </p:spPr>
      </p:pic>
      <p:sp>
        <p:nvSpPr>
          <p:cNvPr id="363" name="Slide Number"/>
          <p:cNvSpPr txBox="1"/>
          <p:nvPr>
            <p:ph type="sldNum" sz="quarter" idx="2"/>
          </p:nvPr>
        </p:nvSpPr>
        <p:spPr>
          <a:xfrm>
            <a:off x="6385373" y="9296400"/>
            <a:ext cx="227280"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4" name="Tool Credit:…"/>
          <p:cNvSpPr txBox="1"/>
          <p:nvPr/>
        </p:nvSpPr>
        <p:spPr>
          <a:xfrm>
            <a:off x="202531" y="158773"/>
            <a:ext cx="4171798" cy="1197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mn-lt"/>
                <a:ea typeface="+mn-ea"/>
                <a:cs typeface="+mn-cs"/>
                <a:sym typeface="Helvetica Neue"/>
              </a:defRPr>
            </a:pPr>
            <a:r>
              <a:t>Tool Credit:</a:t>
            </a:r>
          </a:p>
          <a:p>
            <a:pPr>
              <a:defRPr b="1" u="sng">
                <a:solidFill>
                  <a:srgbClr val="0432FF"/>
                </a:solidFill>
                <a:uFill>
                  <a:solidFill>
                    <a:srgbClr val="0432FF"/>
                  </a:solidFill>
                </a:uFill>
                <a:latin typeface="+mn-lt"/>
                <a:ea typeface="+mn-ea"/>
                <a:cs typeface="+mn-cs"/>
                <a:sym typeface="Helvetica Neue"/>
              </a:defRPr>
            </a:pPr>
            <a:r>
              <a:rPr>
                <a:hlinkClick r:id="rId4" invalidUrl="" action="" tgtFrame="" tooltip="" history="1" highlightClick="0" endSnd="0"/>
              </a:rPr>
              <a:t>www.NeedsandMeans.com</a:t>
            </a:r>
          </a:p>
          <a:p>
            <a:pPr>
              <a:defRPr b="1">
                <a:latin typeface="+mn-lt"/>
                <a:ea typeface="+mn-ea"/>
                <a:cs typeface="+mn-cs"/>
                <a:sym typeface="Helvetica Neue"/>
              </a:defRPr>
            </a:pPr>
            <a:r>
              <a:t>Richard Smith, London</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6" name="Footer Placeholder 5"/>
          <p:cNvSpPr txBox="1"/>
          <p:nvPr/>
        </p:nvSpPr>
        <p:spPr>
          <a:xfrm>
            <a:off x="4443306" y="9320107"/>
            <a:ext cx="4118188" cy="422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1800">
                <a:latin typeface="Times"/>
                <a:ea typeface="Times"/>
                <a:cs typeface="Times"/>
                <a:sym typeface="Times"/>
              </a:defRPr>
            </a:lvl1pPr>
          </a:lstStyle>
          <a:p>
            <a:pPr/>
            <a:r>
              <a:t>www.Gilb.com</a:t>
            </a:r>
          </a:p>
        </p:txBody>
      </p:sp>
      <p:pic>
        <p:nvPicPr>
          <p:cNvPr id="997" name="Picture 7" descr="Picture 7"/>
          <p:cNvPicPr>
            <a:picLocks noChangeAspect="1"/>
          </p:cNvPicPr>
          <p:nvPr/>
        </p:nvPicPr>
        <p:blipFill>
          <a:blip r:embed="rId3">
            <a:extLst/>
          </a:blip>
          <a:stretch>
            <a:fillRect/>
          </a:stretch>
        </p:blipFill>
        <p:spPr>
          <a:xfrm>
            <a:off x="9970346" y="-1"/>
            <a:ext cx="3034454" cy="1847383"/>
          </a:xfrm>
          <a:prstGeom prst="rect">
            <a:avLst/>
          </a:prstGeom>
          <a:ln w="12700">
            <a:miter lim="400000"/>
          </a:ln>
        </p:spPr>
      </p:pic>
      <p:sp>
        <p:nvSpPr>
          <p:cNvPr id="998" name="Title 1"/>
          <p:cNvSpPr txBox="1"/>
          <p:nvPr>
            <p:ph type="title"/>
          </p:nvPr>
        </p:nvSpPr>
        <p:spPr>
          <a:xfrm>
            <a:off x="975359" y="-1"/>
            <a:ext cx="9320108" cy="1842348"/>
          </a:xfrm>
          <a:prstGeom prst="rect">
            <a:avLst/>
          </a:prstGeom>
          <a:ln w="50800">
            <a:solidFill>
              <a:srgbClr val="000000"/>
            </a:solidFill>
            <a:miter lim="800000"/>
          </a:ln>
        </p:spPr>
        <p:txBody>
          <a:bodyPr/>
          <a:lstStyle/>
          <a:p>
            <a:pPr>
              <a:defRPr sz="3600" u="sng"/>
            </a:pPr>
            <a:r>
              <a:t>LINK WORDS</a:t>
            </a:r>
            <a:r>
              <a:rPr u="none"/>
              <a:t>: OBJECTIVE:ARCHITECTURE</a:t>
            </a:r>
            <a:br>
              <a:rPr u="none"/>
            </a:br>
            <a:r>
              <a:rPr b="1" u="none"/>
              <a:t>RULE 4. No Design/Architecture</a:t>
            </a:r>
          </a:p>
        </p:txBody>
      </p:sp>
      <p:sp>
        <p:nvSpPr>
          <p:cNvPr id="999" name="Content Placeholder 2"/>
          <p:cNvSpPr txBox="1"/>
          <p:nvPr>
            <p:ph type="body" idx="1"/>
          </p:nvPr>
        </p:nvSpPr>
        <p:spPr>
          <a:xfrm>
            <a:off x="325119" y="1842346"/>
            <a:ext cx="12462935" cy="7152641"/>
          </a:xfrm>
          <a:prstGeom prst="rect">
            <a:avLst/>
          </a:prstGeom>
        </p:spPr>
        <p:txBody>
          <a:bodyPr/>
          <a:lstStyle/>
          <a:p>
            <a:pPr marL="487680" indent="-487680">
              <a:lnSpc>
                <a:spcPct val="80000"/>
              </a:lnSpc>
              <a:spcBef>
                <a:spcPts val="700"/>
              </a:spcBef>
              <a:buSzTx/>
              <a:buNone/>
              <a:defRPr b="1" sz="3200"/>
            </a:pPr>
            <a:r>
              <a:t> • Rationalize into a smaller number of core processing platforms. </a:t>
            </a:r>
            <a:r>
              <a:rPr i="1"/>
              <a:t>This cuts technology spend</a:t>
            </a:r>
            <a:r>
              <a:t> on duplicate platforms, and </a:t>
            </a:r>
            <a:r>
              <a:rPr i="1"/>
              <a:t>creates the opportunity for</a:t>
            </a:r>
            <a:r>
              <a:t> operational saves. Expected 60%-80% reduction in processing cost to Fixed Income Business lines.</a:t>
            </a:r>
          </a:p>
          <a:p>
            <a:pPr marL="487680" indent="-487680">
              <a:lnSpc>
                <a:spcPct val="80000"/>
              </a:lnSpc>
              <a:spcBef>
                <a:spcPts val="700"/>
              </a:spcBef>
              <a:buSzTx/>
              <a:buNone/>
              <a:defRPr b="1" sz="3200"/>
            </a:pPr>
            <a:r>
              <a:t>• International Securities on one platform, Fixed Income and Equities (Institutional and PB). </a:t>
            </a:r>
          </a:p>
          <a:p>
            <a:pPr marL="487680" indent="-487680">
              <a:lnSpc>
                <a:spcPct val="80000"/>
              </a:lnSpc>
              <a:spcBef>
                <a:spcPts val="700"/>
              </a:spcBef>
              <a:buSzTx/>
              <a:buNone/>
              <a:defRPr b="1" sz="3200"/>
            </a:pPr>
            <a:r>
              <a:t>• Global Processing consistency </a:t>
            </a:r>
            <a:r>
              <a:rPr u="sng"/>
              <a:t>with </a:t>
            </a:r>
            <a:r>
              <a:t>single Operations In-Tray and associated workflow.</a:t>
            </a:r>
          </a:p>
          <a:p>
            <a:pPr marL="487680" indent="-487680">
              <a:lnSpc>
                <a:spcPct val="80000"/>
              </a:lnSpc>
              <a:spcBef>
                <a:spcPts val="700"/>
              </a:spcBef>
              <a:buSzTx/>
              <a:buNone/>
              <a:defRPr b="1" sz="3200"/>
            </a:pPr>
            <a:r>
              <a:t>• Consistent financial processing on one Accounting engine, </a:t>
            </a:r>
            <a:r>
              <a:rPr u="sng"/>
              <a:t>feeding </a:t>
            </a:r>
            <a:r>
              <a:t>a single sub-ledger across products.</a:t>
            </a:r>
          </a:p>
          <a:p>
            <a:pPr marL="487680" indent="-487680">
              <a:lnSpc>
                <a:spcPct val="80000"/>
              </a:lnSpc>
              <a:spcBef>
                <a:spcPts val="700"/>
              </a:spcBef>
              <a:buSzTx/>
              <a:buNone/>
              <a:defRPr b="1" sz="3200"/>
            </a:pPr>
            <a:r>
              <a:t>• First step towards evolution of  “Big Ideas” for Securities.</a:t>
            </a:r>
          </a:p>
          <a:p>
            <a:pPr marL="487680" indent="-487680">
              <a:lnSpc>
                <a:spcPct val="80000"/>
              </a:lnSpc>
              <a:spcBef>
                <a:spcPts val="700"/>
              </a:spcBef>
              <a:buSzTx/>
              <a:buNone/>
              <a:defRPr b="1" sz="3200"/>
            </a:pPr>
            <a:r>
              <a:t>• </a:t>
            </a:r>
            <a:r>
              <a:rPr i="1"/>
              <a:t>Improved development environment</a:t>
            </a:r>
            <a:r>
              <a:t>, </a:t>
            </a:r>
            <a:r>
              <a:rPr u="sng"/>
              <a:t>leading to </a:t>
            </a:r>
            <a:r>
              <a:t>increased capacity to enhance functionality in future.</a:t>
            </a:r>
          </a:p>
          <a:p>
            <a:pPr marL="487680" indent="-487680">
              <a:lnSpc>
                <a:spcPct val="80000"/>
              </a:lnSpc>
              <a:spcBef>
                <a:spcPts val="700"/>
              </a:spcBef>
              <a:buSzTx/>
              <a:buNone/>
              <a:defRPr b="1" sz="3200"/>
            </a:pPr>
            <a:r>
              <a:t>• </a:t>
            </a:r>
            <a:r>
              <a:rPr u="sng"/>
              <a:t>Removes </a:t>
            </a:r>
            <a:r>
              <a:t>duplicative spend on two back office platforms </a:t>
            </a:r>
            <a:r>
              <a:rPr u="sng"/>
              <a:t>in support </a:t>
            </a:r>
            <a:r>
              <a:t>of mandatory message changes, etc.</a:t>
            </a:r>
          </a:p>
        </p:txBody>
      </p:sp>
      <p:sp>
        <p:nvSpPr>
          <p:cNvPr id="1000" name="Slide Number Placeholder 6"/>
          <p:cNvSpPr txBox="1"/>
          <p:nvPr>
            <p:ph type="sldNum" sz="quarter" idx="2"/>
          </p:nvPr>
        </p:nvSpPr>
        <p:spPr>
          <a:xfrm>
            <a:off x="11658092" y="9320107"/>
            <a:ext cx="371349" cy="4221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4" name="Footer Placeholder 5"/>
          <p:cNvSpPr txBox="1"/>
          <p:nvPr/>
        </p:nvSpPr>
        <p:spPr>
          <a:xfrm>
            <a:off x="4443306" y="9320107"/>
            <a:ext cx="4118188" cy="422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1800">
                <a:latin typeface="Times"/>
                <a:ea typeface="Times"/>
                <a:cs typeface="Times"/>
                <a:sym typeface="Times"/>
              </a:defRPr>
            </a:lvl1pPr>
          </a:lstStyle>
          <a:p>
            <a:pPr/>
            <a:r>
              <a:t>www.Gilb.com</a:t>
            </a:r>
          </a:p>
        </p:txBody>
      </p:sp>
      <p:sp>
        <p:nvSpPr>
          <p:cNvPr id="1005" name="Title 1"/>
          <p:cNvSpPr txBox="1"/>
          <p:nvPr>
            <p:ph type="title"/>
          </p:nvPr>
        </p:nvSpPr>
        <p:spPr>
          <a:prstGeom prst="rect">
            <a:avLst/>
          </a:prstGeom>
        </p:spPr>
        <p:txBody>
          <a:bodyPr/>
          <a:lstStyle/>
          <a:p>
            <a:pPr/>
            <a:r>
              <a:t>Agile Spec QC Results</a:t>
            </a:r>
          </a:p>
        </p:txBody>
      </p:sp>
      <p:sp>
        <p:nvSpPr>
          <p:cNvPr id="1006" name="Content Placeholder 2"/>
          <p:cNvSpPr txBox="1"/>
          <p:nvPr>
            <p:ph type="body" sz="half" idx="1"/>
          </p:nvPr>
        </p:nvSpPr>
        <p:spPr>
          <a:xfrm>
            <a:off x="325119" y="2817706"/>
            <a:ext cx="4660055" cy="5852161"/>
          </a:xfrm>
          <a:prstGeom prst="rect">
            <a:avLst/>
          </a:prstGeom>
          <a:ln>
            <a:solidFill>
              <a:srgbClr val="000000"/>
            </a:solidFill>
            <a:miter lim="800000"/>
          </a:ln>
        </p:spPr>
        <p:txBody>
          <a:bodyPr/>
          <a:lstStyle/>
          <a:p>
            <a:pPr>
              <a:defRPr b="1"/>
            </a:pPr>
            <a:r>
              <a:t>Reported </a:t>
            </a:r>
            <a:r>
              <a:rPr b="0"/>
              <a:t>major defects =</a:t>
            </a:r>
            <a:endParaRPr b="0"/>
          </a:p>
          <a:p>
            <a:pPr/>
            <a:r>
              <a:t>WITH BANK PROGRAMME DIRECTOR </a:t>
            </a:r>
          </a:p>
          <a:p>
            <a:pPr/>
            <a:r>
              <a:t>15, </a:t>
            </a:r>
            <a:r>
              <a:rPr b="1"/>
              <a:t>17</a:t>
            </a:r>
            <a:r>
              <a:t>, 21</a:t>
            </a:r>
          </a:p>
        </p:txBody>
      </p:sp>
      <p:sp>
        <p:nvSpPr>
          <p:cNvPr id="1007" name="Content Placeholder 3"/>
          <p:cNvSpPr/>
          <p:nvPr/>
        </p:nvSpPr>
        <p:spPr>
          <a:xfrm>
            <a:off x="5527040" y="2275839"/>
            <a:ext cx="7152641" cy="7152642"/>
          </a:xfrm>
          <a:prstGeom prst="rect">
            <a:avLst/>
          </a:prstGeom>
          <a:ln w="12700">
            <a:solidFill>
              <a:srgbClr val="000000"/>
            </a:solidFill>
            <a:miter/>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marL="372291" indent="-372291" algn="l" defTabSz="1040384">
              <a:spcBef>
                <a:spcPts val="700"/>
              </a:spcBef>
              <a:buSzPct val="100000"/>
              <a:buChar char="•"/>
              <a:defRPr sz="3040">
                <a:latin typeface="Times"/>
                <a:ea typeface="Times"/>
                <a:cs typeface="Times"/>
                <a:sym typeface="Times"/>
              </a:defRPr>
            </a:pPr>
            <a:r>
              <a:t>Estimated appx. Total defects found by a small team (3 people) = 42±6</a:t>
            </a:r>
          </a:p>
          <a:p>
            <a:pPr lvl="1" marL="689609" indent="-323850" algn="l" defTabSz="1040384">
              <a:spcBef>
                <a:spcPts val="600"/>
              </a:spcBef>
              <a:buSzPct val="100000"/>
              <a:buChar char="–"/>
              <a:defRPr sz="2720">
                <a:latin typeface="Times"/>
                <a:ea typeface="Times"/>
                <a:cs typeface="Times"/>
                <a:sym typeface="Times"/>
              </a:defRPr>
            </a:pPr>
            <a:r>
              <a:t>2x highest found. 2 X 21 = 42</a:t>
            </a:r>
          </a:p>
          <a:p>
            <a:pPr marL="372291" indent="-372291" algn="l" defTabSz="1040384">
              <a:spcBef>
                <a:spcPts val="700"/>
              </a:spcBef>
              <a:buSzPct val="100000"/>
              <a:buChar char="•"/>
              <a:defRPr sz="3040">
                <a:ln w="8273">
                  <a:solidFill>
                    <a:srgbClr val="000000"/>
                  </a:solidFill>
                </a:ln>
                <a:latin typeface="Times"/>
                <a:ea typeface="Times"/>
                <a:cs typeface="Times"/>
                <a:sym typeface="Times"/>
              </a:defRPr>
            </a:pPr>
            <a:r>
              <a:t>Estimated</a:t>
            </a:r>
            <a:r>
              <a:rPr>
                <a:ln>
                  <a:noFill/>
                </a:ln>
              </a:rPr>
              <a:t> appx. Total Majors in the 110 words =  about 120</a:t>
            </a:r>
          </a:p>
          <a:p>
            <a:pPr lvl="1" marL="689609" indent="-323850" algn="l" defTabSz="1040384">
              <a:spcBef>
                <a:spcPts val="600"/>
              </a:spcBef>
              <a:buSzPct val="100000"/>
              <a:buChar char="–"/>
              <a:defRPr sz="2720">
                <a:latin typeface="Times"/>
                <a:ea typeface="Times"/>
                <a:cs typeface="Times"/>
                <a:sym typeface="Times"/>
              </a:defRPr>
            </a:pPr>
            <a:r>
              <a:t>(3x group total. 33% effectiveness of team)</a:t>
            </a:r>
          </a:p>
          <a:p>
            <a:pPr marL="372291" indent="-372291" algn="l" defTabSz="1040384">
              <a:spcBef>
                <a:spcPts val="700"/>
              </a:spcBef>
              <a:buSzPct val="100000"/>
              <a:buChar char="•"/>
              <a:defRPr sz="3040">
                <a:latin typeface="Times"/>
                <a:ea typeface="Times"/>
                <a:cs typeface="Times"/>
                <a:sym typeface="Times"/>
              </a:defRPr>
            </a:pPr>
            <a:r>
              <a:t>Estimated approximate total defects in normalized page (300 words) = 360±36</a:t>
            </a:r>
          </a:p>
          <a:p>
            <a:pPr marL="372291" indent="-372291" algn="l" defTabSz="1040384">
              <a:spcBef>
                <a:spcPts val="700"/>
              </a:spcBef>
              <a:buSzPct val="100000"/>
              <a:buChar char="•"/>
              <a:defRPr sz="3040">
                <a:latin typeface="Times"/>
                <a:ea typeface="Times"/>
                <a:cs typeface="Times"/>
                <a:sym typeface="Times"/>
              </a:defRPr>
            </a:pPr>
            <a:r>
              <a:t>Maximum we should allow about 10</a:t>
            </a:r>
          </a:p>
          <a:p>
            <a:pPr lvl="1" marL="738051" indent="-372291" algn="l" defTabSz="1040384">
              <a:spcBef>
                <a:spcPts val="700"/>
              </a:spcBef>
              <a:buSzPct val="100000"/>
              <a:buChar char="•"/>
              <a:defRPr sz="3040">
                <a:latin typeface="Times"/>
                <a:ea typeface="Times"/>
                <a:cs typeface="Times"/>
                <a:sym typeface="Times"/>
              </a:defRPr>
            </a:pPr>
            <a:r>
              <a:t>as achieved at Citigroup </a:t>
            </a:r>
          </a:p>
          <a:p>
            <a:pPr lvl="2" marL="1103811" indent="-372291" algn="l" defTabSz="1040384">
              <a:spcBef>
                <a:spcPts val="700"/>
              </a:spcBef>
              <a:buSzPct val="100000"/>
              <a:buChar char="•"/>
              <a:defRPr sz="3040">
                <a:latin typeface="Times"/>
                <a:ea typeface="Times"/>
                <a:cs typeface="Times"/>
                <a:sym typeface="Times"/>
              </a:defRPr>
            </a:pPr>
            <a:r>
              <a:t>down from 82/Page 6 months earlier</a:t>
            </a:r>
          </a:p>
          <a:p>
            <a:pPr marL="274320" indent="-274320" algn="l" defTabSz="1040384">
              <a:spcBef>
                <a:spcPts val="500"/>
              </a:spcBef>
              <a:buSzPct val="100000"/>
              <a:buChar char="•"/>
              <a:defRPr sz="2240">
                <a:latin typeface="Times"/>
                <a:ea typeface="Times"/>
                <a:cs typeface="Times"/>
                <a:sym typeface="Times"/>
              </a:defRPr>
            </a:pPr>
            <a:r>
              <a:t>so this is a ridiculous, bad result: Project threatening</a:t>
            </a:r>
          </a:p>
          <a:p>
            <a:pPr marL="274320" indent="-274320" algn="l" defTabSz="1040384">
              <a:spcBef>
                <a:spcPts val="500"/>
              </a:spcBef>
              <a:buSzPct val="100000"/>
              <a:buChar char="•"/>
              <a:defRPr sz="2240">
                <a:latin typeface="Times"/>
                <a:ea typeface="Times"/>
                <a:cs typeface="Times"/>
                <a:sym typeface="Times"/>
              </a:defRPr>
            </a:pPr>
            <a:r>
              <a:t>and the boss agreed, and drew that conclusion himself</a:t>
            </a:r>
          </a:p>
        </p:txBody>
      </p:sp>
      <p:sp>
        <p:nvSpPr>
          <p:cNvPr id="1008" name="Slide Number Placeholder 6"/>
          <p:cNvSpPr txBox="1"/>
          <p:nvPr>
            <p:ph type="sldNum" sz="quarter" idx="2"/>
          </p:nvPr>
        </p:nvSpPr>
        <p:spPr>
          <a:xfrm>
            <a:off x="11658092" y="9320107"/>
            <a:ext cx="371349" cy="4221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9" name="Picture 7" descr="Picture 7"/>
          <p:cNvPicPr>
            <a:picLocks noChangeAspect="1"/>
          </p:cNvPicPr>
          <p:nvPr/>
        </p:nvPicPr>
        <p:blipFill>
          <a:blip r:embed="rId2">
            <a:extLst/>
          </a:blip>
          <a:stretch>
            <a:fillRect/>
          </a:stretch>
        </p:blipFill>
        <p:spPr>
          <a:xfrm>
            <a:off x="10548337" y="-1"/>
            <a:ext cx="2456463" cy="1842348"/>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1" name="so I had 20 minutes left of my meeting with the boss…"/>
          <p:cNvSpPr txBox="1"/>
          <p:nvPr>
            <p:ph type="title"/>
          </p:nvPr>
        </p:nvSpPr>
        <p:spPr>
          <a:xfrm>
            <a:off x="1270000" y="1308268"/>
            <a:ext cx="10464800" cy="6618142"/>
          </a:xfrm>
          <a:prstGeom prst="rect">
            <a:avLst/>
          </a:prstGeom>
        </p:spPr>
        <p:txBody>
          <a:bodyPr/>
          <a:lstStyle/>
          <a:p>
            <a:pPr defTabSz="233679">
              <a:defRPr sz="3200"/>
            </a:pPr>
            <a:r>
              <a:t>so I had 20 minutes left of my meeting with the boss</a:t>
            </a:r>
          </a:p>
          <a:p>
            <a:pPr defTabSz="233679">
              <a:defRPr sz="3200"/>
            </a:pPr>
            <a:r>
              <a:t>and he said</a:t>
            </a:r>
          </a:p>
          <a:p>
            <a:pPr defTabSz="233679">
              <a:defRPr sz="3200"/>
            </a:pPr>
          </a:p>
          <a:p>
            <a:pPr defTabSz="233679">
              <a:defRPr sz="3200"/>
            </a:pPr>
            <a:r>
              <a:t>“What can we do in practice?”</a:t>
            </a:r>
          </a:p>
          <a:p>
            <a:pPr defTabSz="233679">
              <a:defRPr sz="3200"/>
            </a:pPr>
            <a:r>
              <a:t>I said “choose a small part of the requirements” </a:t>
            </a:r>
          </a:p>
          <a:p>
            <a:pPr defTabSz="233679">
              <a:defRPr sz="3200"/>
            </a:pPr>
            <a:r>
              <a:t>he chose</a:t>
            </a:r>
          </a:p>
          <a:p>
            <a:pPr defTabSz="233679">
              <a:defRPr b="1" sz="3200">
                <a:latin typeface="+mn-lt"/>
                <a:ea typeface="+mn-ea"/>
                <a:cs typeface="+mn-cs"/>
                <a:sym typeface="Helvetica Neue"/>
              </a:defRPr>
            </a:pPr>
            <a:r>
              <a:t>“Improved Development Capacity”</a:t>
            </a:r>
          </a:p>
          <a:p>
            <a:pPr defTabSz="233679">
              <a:defRPr b="1" sz="3200">
                <a:latin typeface="+mn-lt"/>
                <a:ea typeface="+mn-ea"/>
                <a:cs typeface="+mn-cs"/>
                <a:sym typeface="Helvetica Neue"/>
              </a:defRPr>
            </a:pPr>
          </a:p>
          <a:p>
            <a:pPr defTabSz="233679">
              <a:defRPr sz="3200"/>
            </a:pPr>
            <a:r>
              <a:t>so for the last 20 minutes</a:t>
            </a:r>
          </a:p>
          <a:p>
            <a:pPr defTabSz="233679">
              <a:defRPr sz="3200"/>
            </a:pPr>
            <a:r>
              <a:t>with their help</a:t>
            </a:r>
          </a:p>
          <a:p>
            <a:pPr defTabSz="233679">
              <a:defRPr sz="3200"/>
            </a:pPr>
            <a:r>
              <a:t>I clarified and quantified the requirement</a:t>
            </a:r>
          </a:p>
          <a:p>
            <a:pPr defTabSz="233679">
              <a:defRPr sz="3200"/>
            </a:pPr>
            <a:r>
              <a:t>like this…</a:t>
            </a:r>
          </a:p>
          <a:p>
            <a:pPr defTabSz="233679">
              <a:defRPr sz="3200"/>
            </a:pPr>
            <a:r>
              <a:t> </a:t>
            </a:r>
          </a:p>
        </p:txBody>
      </p:sp>
      <p:sp>
        <p:nvSpPr>
          <p:cNvPr id="10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4" name="Footer Placeholder 5"/>
          <p:cNvSpPr txBox="1"/>
          <p:nvPr/>
        </p:nvSpPr>
        <p:spPr>
          <a:xfrm>
            <a:off x="4443306" y="9320107"/>
            <a:ext cx="4118188" cy="422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1800">
                <a:latin typeface="Times"/>
                <a:ea typeface="Times"/>
                <a:cs typeface="Times"/>
                <a:sym typeface="Times"/>
              </a:defRPr>
            </a:lvl1pPr>
          </a:lstStyle>
          <a:p>
            <a:pPr/>
            <a:r>
              <a:t>www.Gilb.com</a:t>
            </a:r>
          </a:p>
        </p:txBody>
      </p:sp>
      <p:sp>
        <p:nvSpPr>
          <p:cNvPr id="1015" name="Title 1"/>
          <p:cNvSpPr txBox="1"/>
          <p:nvPr>
            <p:ph type="title"/>
          </p:nvPr>
        </p:nvSpPr>
        <p:spPr>
          <a:xfrm>
            <a:off x="2167466" y="108373"/>
            <a:ext cx="9320108" cy="1300481"/>
          </a:xfrm>
          <a:prstGeom prst="rect">
            <a:avLst/>
          </a:prstGeom>
          <a:ln>
            <a:solidFill>
              <a:srgbClr val="000000"/>
            </a:solidFill>
            <a:miter lim="800000"/>
          </a:ln>
        </p:spPr>
        <p:txBody>
          <a:bodyPr/>
          <a:lstStyle>
            <a:lvl1pPr defTabSz="1118412">
              <a:defRPr sz="3784"/>
            </a:lvl1pPr>
          </a:lstStyle>
          <a:p>
            <a:pPr/>
            <a:r>
              <a:t>How can we improve such bad specification? (‘Planguage’)</a:t>
            </a:r>
          </a:p>
        </p:txBody>
      </p:sp>
      <p:sp>
        <p:nvSpPr>
          <p:cNvPr id="1016" name="Content Placeholder 7"/>
          <p:cNvSpPr txBox="1"/>
          <p:nvPr>
            <p:ph type="body" idx="1"/>
          </p:nvPr>
        </p:nvSpPr>
        <p:spPr>
          <a:xfrm>
            <a:off x="-1" y="1300479"/>
            <a:ext cx="13004801" cy="7911255"/>
          </a:xfrm>
          <a:prstGeom prst="rect">
            <a:avLst/>
          </a:prstGeom>
        </p:spPr>
        <p:txBody>
          <a:bodyPr/>
          <a:lstStyle/>
          <a:p>
            <a:pPr marL="473049" indent="-473049" defTabSz="1261465">
              <a:spcBef>
                <a:spcPts val="500"/>
              </a:spcBef>
              <a:buSzTx/>
              <a:buNone/>
              <a:defRPr b="1" sz="2328" u="sng"/>
            </a:pPr>
            <a:r>
              <a:t>Development Capacity</a:t>
            </a:r>
            <a:r>
              <a:rPr b="0" u="none"/>
              <a:t>:</a:t>
            </a:r>
            <a:endParaRPr b="0" u="none"/>
          </a:p>
          <a:p>
            <a:pPr marL="473049" indent="-473049" defTabSz="1261465">
              <a:spcBef>
                <a:spcPts val="500"/>
              </a:spcBef>
              <a:buSzTx/>
              <a:buNone/>
              <a:defRPr b="1" sz="2328"/>
            </a:pPr>
            <a:r>
              <a:t>Version</a:t>
            </a:r>
            <a:r>
              <a:rPr b="0"/>
              <a:t>: 3 Sept 2009 16:26</a:t>
            </a:r>
            <a:endParaRPr b="0"/>
          </a:p>
          <a:p>
            <a:pPr marL="473049" indent="-473049" defTabSz="1261465">
              <a:spcBef>
                <a:spcPts val="500"/>
              </a:spcBef>
              <a:buSzTx/>
              <a:buNone/>
              <a:defRPr b="1" sz="2328"/>
            </a:pPr>
            <a:r>
              <a:t>Type</a:t>
            </a:r>
            <a:r>
              <a:rPr b="0"/>
              <a:t>: Main &lt;Complex/Elementary&gt; Objective for a project.</a:t>
            </a:r>
            <a:endParaRPr b="0"/>
          </a:p>
          <a:p>
            <a:pPr marL="473049" indent="-473049" defTabSz="1261465">
              <a:spcBef>
                <a:spcPts val="500"/>
              </a:spcBef>
              <a:buSzTx/>
              <a:buNone/>
              <a:defRPr b="1" sz="2328"/>
            </a:pPr>
            <a:r>
              <a:t>Ambition </a:t>
            </a:r>
            <a:r>
              <a:rPr b="0"/>
              <a:t>Level: radically increase the capacity for developers to do defined tasks.  &lt;- Tsg</a:t>
            </a:r>
          </a:p>
          <a:p>
            <a:pPr marL="473049" indent="-473049" defTabSz="1261465">
              <a:spcBef>
                <a:spcPts val="500"/>
              </a:spcBef>
              <a:buSzTx/>
              <a:buNone/>
              <a:defRPr b="1" sz="2328"/>
            </a:pPr>
            <a:r>
              <a:t>Scale</a:t>
            </a:r>
            <a:r>
              <a:rPr b="0"/>
              <a:t>: the Calendar Time for defined [Developers] to Successfully carry out defined [Tasks].</a:t>
            </a:r>
            <a:endParaRPr b="0"/>
          </a:p>
          <a:p>
            <a:pPr marL="473049" indent="-473049" defTabSz="1261465">
              <a:spcBef>
                <a:spcPts val="500"/>
              </a:spcBef>
              <a:buSzTx/>
              <a:buNone/>
              <a:defRPr b="1" sz="2328"/>
            </a:pPr>
            <a:r>
              <a:t>Owner</a:t>
            </a:r>
            <a:r>
              <a:rPr b="0"/>
              <a:t>: Tim Fxxx </a:t>
            </a:r>
            <a:endParaRPr b="0"/>
          </a:p>
          <a:p>
            <a:pPr marL="473049" indent="-473049" defTabSz="1261465">
              <a:spcBef>
                <a:spcPts val="500"/>
              </a:spcBef>
              <a:buSzTx/>
              <a:buNone/>
              <a:defRPr sz="2328"/>
            </a:pPr>
            <a:r>
              <a:t>C</a:t>
            </a:r>
            <a:r>
              <a:rPr b="1" u="sng"/>
              <a:t>alendar Time</a:t>
            </a:r>
            <a:r>
              <a:t>: defined as: full working days within the start to delivery time frame.</a:t>
            </a:r>
          </a:p>
          <a:p>
            <a:pPr marL="473049" indent="-473049" defTabSz="1261465">
              <a:buSzTx/>
              <a:buNone/>
              <a:defRPr b="1" sz="2328"/>
            </a:pPr>
          </a:p>
          <a:p>
            <a:pPr marL="473049" indent="-473049" defTabSz="1261465">
              <a:spcBef>
                <a:spcPts val="500"/>
              </a:spcBef>
              <a:buSzTx/>
              <a:buNone/>
              <a:defRPr b="1" sz="2328"/>
            </a:pPr>
            <a:r>
              <a:t>Past</a:t>
            </a:r>
            <a:r>
              <a:rPr b="0"/>
              <a:t> [ 2009, {Bxx, Lxx, Gxx},  If QA Approved Processes used, Developer = Architect, Task = Draft Architecture ]      </a:t>
            </a:r>
            <a:r>
              <a:t>15 days </a:t>
            </a:r>
            <a:r>
              <a:rPr b="0"/>
              <a:t>±4 ?? &lt;-  Rob</a:t>
            </a:r>
            <a:endParaRPr b="0"/>
          </a:p>
          <a:p>
            <a:pPr marL="473049" indent="-473049" defTabSz="1261465">
              <a:buSzTx/>
              <a:buNone/>
              <a:defRPr sz="2328"/>
            </a:pPr>
          </a:p>
          <a:p>
            <a:pPr marL="473049" indent="-473049" defTabSz="1261465">
              <a:spcBef>
                <a:spcPts val="500"/>
              </a:spcBef>
              <a:buSzTx/>
              <a:buNone/>
              <a:defRPr sz="2328"/>
            </a:pPr>
            <a:r>
              <a:t> </a:t>
            </a:r>
            <a:r>
              <a:rPr b="1"/>
              <a:t>Goal</a:t>
            </a:r>
            <a:r>
              <a:t>[ 2011, { Bxx, Lxx, Gxx },  If QA Approved Processes used, Developer = Architect, Task = Draft Architecture ]      </a:t>
            </a:r>
            <a:r>
              <a:rPr b="1"/>
              <a:t>1.5 days </a:t>
            </a:r>
            <a:r>
              <a:t>± 0.4 ?? &lt;-  Rob</a:t>
            </a:r>
          </a:p>
          <a:p>
            <a:pPr marL="473049" indent="-473049" defTabSz="1261465">
              <a:spcBef>
                <a:spcPts val="500"/>
              </a:spcBef>
              <a:buSzTx/>
              <a:buNone/>
              <a:defRPr sz="2328"/>
            </a:pPr>
            <a:r>
              <a:t>	</a:t>
            </a:r>
          </a:p>
          <a:p>
            <a:pPr marL="473049" indent="-473049" defTabSz="1261465">
              <a:spcBef>
                <a:spcPts val="500"/>
              </a:spcBef>
              <a:buSzTx/>
              <a:buNone/>
              <a:defRPr b="1" sz="2328"/>
            </a:pPr>
            <a:r>
              <a:t>Justification</a:t>
            </a:r>
            <a:r>
              <a:rPr b="0"/>
              <a:t>: Really good architects are very scarce so we need to optimize their use.</a:t>
            </a:r>
            <a:endParaRPr b="0"/>
          </a:p>
          <a:p>
            <a:pPr marL="473049" indent="-473049" defTabSz="1261465">
              <a:spcBef>
                <a:spcPts val="500"/>
              </a:spcBef>
              <a:buSzTx/>
              <a:buNone/>
              <a:defRPr sz="2328"/>
            </a:pPr>
            <a:r>
              <a:t>	</a:t>
            </a:r>
          </a:p>
          <a:p>
            <a:pPr marL="473049" indent="-473049" defTabSz="1261465">
              <a:spcBef>
                <a:spcPts val="500"/>
              </a:spcBef>
              <a:buSzTx/>
              <a:buNone/>
              <a:defRPr b="1" sz="2328"/>
            </a:pPr>
            <a:r>
              <a:t>Risks</a:t>
            </a:r>
            <a:r>
              <a:rPr b="0"/>
              <a:t>: we use effort that should be directed to really high volume or even more critical areas (like Main Objective).</a:t>
            </a:r>
          </a:p>
        </p:txBody>
      </p:sp>
      <p:sp>
        <p:nvSpPr>
          <p:cNvPr id="1017" name="Slide Number Placeholder 6"/>
          <p:cNvSpPr txBox="1"/>
          <p:nvPr>
            <p:ph type="sldNum" sz="quarter" idx="2"/>
          </p:nvPr>
        </p:nvSpPr>
        <p:spPr>
          <a:xfrm>
            <a:off x="11658092" y="9320107"/>
            <a:ext cx="371349" cy="4221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8" name="Picture 8" descr="Picture 8"/>
          <p:cNvPicPr>
            <a:picLocks noChangeAspect="1"/>
          </p:cNvPicPr>
          <p:nvPr/>
        </p:nvPicPr>
        <p:blipFill>
          <a:blip r:embed="rId3">
            <a:extLst/>
          </a:blip>
          <a:stretch>
            <a:fillRect/>
          </a:stretch>
        </p:blipFill>
        <p:spPr>
          <a:xfrm>
            <a:off x="11476763" y="-1"/>
            <a:ext cx="1528037" cy="1932659"/>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22" name="image56.png" descr="image56.png"/>
          <p:cNvPicPr>
            <a:picLocks noChangeAspect="1"/>
          </p:cNvPicPr>
          <p:nvPr/>
        </p:nvPicPr>
        <p:blipFill>
          <a:blip r:embed="rId3">
            <a:extLst/>
          </a:blip>
          <a:stretch>
            <a:fillRect/>
          </a:stretch>
        </p:blipFill>
        <p:spPr>
          <a:xfrm>
            <a:off x="10951350" y="8377235"/>
            <a:ext cx="1888353" cy="1249365"/>
          </a:xfrm>
          <a:prstGeom prst="rect">
            <a:avLst/>
          </a:prstGeom>
          <a:ln w="12700">
            <a:miter lim="400000"/>
          </a:ln>
        </p:spPr>
      </p:pic>
      <p:sp>
        <p:nvSpPr>
          <p:cNvPr id="1023" name="Slide Number"/>
          <p:cNvSpPr txBox="1"/>
          <p:nvPr>
            <p:ph type="sldNum" sz="quarter" idx="2"/>
          </p:nvPr>
        </p:nvSpPr>
        <p:spPr>
          <a:xfrm>
            <a:off x="12036662" y="9228453"/>
            <a:ext cx="317259" cy="3327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24" name="50x Higher quality  at Intel"/>
          <p:cNvSpPr txBox="1"/>
          <p:nvPr>
            <p:ph type="title"/>
          </p:nvPr>
        </p:nvSpPr>
        <p:spPr>
          <a:xfrm>
            <a:off x="1613092" y="390525"/>
            <a:ext cx="10744008" cy="1625600"/>
          </a:xfrm>
          <a:prstGeom prst="rect">
            <a:avLst/>
          </a:prstGeom>
        </p:spPr>
        <p:txBody>
          <a:bodyPr/>
          <a:lstStyle/>
          <a:p>
            <a:pPr/>
            <a:r>
              <a:t>50x Higher quality  at Intel</a:t>
            </a:r>
          </a:p>
        </p:txBody>
      </p:sp>
      <p:graphicFrame>
        <p:nvGraphicFramePr>
          <p:cNvPr id="1025" name="Table"/>
          <p:cNvGraphicFramePr/>
          <p:nvPr/>
        </p:nvGraphicFramePr>
        <p:xfrm>
          <a:off x="1841500" y="3035300"/>
          <a:ext cx="9321800" cy="4322763"/>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1250950"/>
                <a:gridCol w="1816100"/>
                <a:gridCol w="1614487"/>
                <a:gridCol w="2420937"/>
                <a:gridCol w="2219325"/>
              </a:tblGrid>
              <a:tr h="866775">
                <a:tc>
                  <a:txBody>
                    <a:bodyPr/>
                    <a:lstStyle/>
                    <a:p>
                      <a:pPr algn="l" defTabSz="914400">
                        <a:tabLst>
                          <a:tab pos="3581400" algn="r"/>
                        </a:tabLst>
                        <a:defRPr sz="1800"/>
                      </a:pPr>
                      <a:r>
                        <a:rPr sz="2400">
                          <a:sym typeface="Lucida Grande"/>
                        </a:rPr>
                        <a:t>Rev.</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defTabSz="914400">
                        <a:tabLst>
                          <a:tab pos="3581400" algn="r"/>
                        </a:tabLst>
                        <a:defRPr sz="1800"/>
                      </a:pPr>
                      <a:r>
                        <a:rPr sz="2400">
                          <a:sym typeface="Lucida Grande"/>
                        </a:rPr>
                        <a:t># of Defects</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defTabSz="914400">
                        <a:tabLst>
                          <a:tab pos="3581400" algn="r"/>
                        </a:tabLst>
                        <a:defRPr sz="1800"/>
                      </a:pPr>
                      <a:r>
                        <a:rPr sz="2400">
                          <a:sym typeface="Lucida Grande"/>
                        </a:rPr>
                        <a:t># of Pages</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defTabSz="914400">
                        <a:tabLst>
                          <a:tab pos="3581400" algn="r"/>
                        </a:tabLst>
                        <a:defRPr sz="1800"/>
                      </a:pPr>
                      <a:r>
                        <a:rPr sz="2400">
                          <a:sym typeface="Lucida Grande"/>
                        </a:rPr>
                        <a:t>Defects/ Page (DPP)</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defTabSz="914400">
                        <a:tabLst>
                          <a:tab pos="3581400" algn="r"/>
                        </a:tabLst>
                        <a:defRPr sz="1800"/>
                      </a:pPr>
                      <a:r>
                        <a:rPr sz="2400">
                          <a:sym typeface="Lucida Grande"/>
                        </a:rPr>
                        <a:t>% Change in DPP</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r>
              <a:tr h="493712">
                <a:tc>
                  <a:txBody>
                    <a:bodyPr/>
                    <a:lstStyle/>
                    <a:p>
                      <a:pPr algn="l" defTabSz="914400">
                        <a:tabLst>
                          <a:tab pos="3581400" algn="r"/>
                        </a:tabLst>
                        <a:defRPr sz="1800"/>
                      </a:pPr>
                      <a:r>
                        <a:rPr sz="2400">
                          <a:sym typeface="Lucida Grande"/>
                        </a:rPr>
                        <a:t>0.3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312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31</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10.06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 </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3712">
                <a:tc>
                  <a:txBody>
                    <a:bodyPr/>
                    <a:lstStyle/>
                    <a:p>
                      <a:pPr algn="l" defTabSz="914400">
                        <a:tabLst>
                          <a:tab pos="3581400" algn="r"/>
                        </a:tabLst>
                        <a:defRPr sz="1800"/>
                      </a:pPr>
                      <a:r>
                        <a:rPr sz="2400">
                          <a:sym typeface="Lucida Grande"/>
                        </a:rPr>
                        <a:t>0.5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209</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44</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4.75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-53%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3712">
                <a:tc>
                  <a:txBody>
                    <a:bodyPr/>
                    <a:lstStyle/>
                    <a:p>
                      <a:pPr algn="l" defTabSz="914400">
                        <a:tabLst>
                          <a:tab pos="3581400" algn="r"/>
                        </a:tabLst>
                        <a:defRPr sz="1800"/>
                      </a:pPr>
                      <a:r>
                        <a:rPr sz="2400">
                          <a:sym typeface="Lucida Grande"/>
                        </a:rPr>
                        <a:t>0.6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247</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60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4.12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-13%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3712">
                <a:tc>
                  <a:txBody>
                    <a:bodyPr/>
                    <a:lstStyle/>
                    <a:p>
                      <a:pPr algn="l" defTabSz="914400">
                        <a:tabLst>
                          <a:tab pos="3581400" algn="r"/>
                        </a:tabLst>
                        <a:defRPr sz="1800"/>
                      </a:pPr>
                      <a:r>
                        <a:rPr sz="2400">
                          <a:sym typeface="Lucida Grande"/>
                        </a:rPr>
                        <a:t>0.7</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114</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33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3.45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-16%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3712">
                <a:tc>
                  <a:txBody>
                    <a:bodyPr/>
                    <a:lstStyle/>
                    <a:p>
                      <a:pPr algn="l" defTabSz="914400">
                        <a:tabLst>
                          <a:tab pos="3581400" algn="r"/>
                        </a:tabLst>
                        <a:defRPr sz="1800"/>
                      </a:pPr>
                      <a:r>
                        <a:rPr sz="2400">
                          <a:sym typeface="Lucida Grande"/>
                        </a:rPr>
                        <a:t>0.8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38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1.18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-66%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3712">
                <a:tc>
                  <a:txBody>
                    <a:bodyPr/>
                    <a:lstStyle/>
                    <a:p>
                      <a:pPr algn="l" defTabSz="914400">
                        <a:tabLst>
                          <a:tab pos="3581400" algn="r"/>
                        </a:tabLst>
                        <a:defRPr sz="1800"/>
                      </a:pPr>
                      <a:r>
                        <a:rPr sz="2400">
                          <a:sym typeface="Lucida Grande"/>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0.22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tabLst>
                          <a:tab pos="3581400" algn="r"/>
                        </a:tabLst>
                        <a:defRPr sz="1800"/>
                      </a:pPr>
                      <a:r>
                        <a:rPr sz="2400">
                          <a:sym typeface="Lucida Grande"/>
                        </a:rPr>
                        <a:t>-81%</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3712">
                <a:tc gridSpan="4">
                  <a:txBody>
                    <a:bodyPr/>
                    <a:lstStyle/>
                    <a:p>
                      <a:pPr algn="l" defTabSz="914400">
                        <a:tabLst>
                          <a:tab pos="3581400" algn="r"/>
                        </a:tabLst>
                        <a:defRPr sz="1800"/>
                      </a:pPr>
                      <a:r>
                        <a:rPr sz="2400">
                          <a:sym typeface="Lucida Grande"/>
                        </a:rPr>
                        <a:t>Overall % change in DPP revision 0.3 to 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cPr/>
                </a:tc>
                <a:tc hMerge="1">
                  <a:tcPr/>
                </a:tc>
                <a:tc hMerge="1">
                  <a:tcPr/>
                </a:tc>
                <a:tc>
                  <a:txBody>
                    <a:bodyPr/>
                    <a:lstStyle/>
                    <a:p>
                      <a:pPr algn="l" defTabSz="914400">
                        <a:tabLst>
                          <a:tab pos="3581400" algn="r"/>
                        </a:tabLst>
                        <a:defRPr sz="1800"/>
                      </a:pPr>
                      <a:r>
                        <a:rPr sz="2400">
                          <a:sym typeface="Lucida Grande"/>
                        </a:rPr>
                        <a:t>-98%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
        <p:nvSpPr>
          <p:cNvPr id="1026" name="Application of ‘Specification Quality Control’ and ‘Planguage requirements (Gilb methods) by an Intel  software team, resulted in the following defect-density reduction,  in requirements over several months:"/>
          <p:cNvSpPr txBox="1"/>
          <p:nvPr/>
        </p:nvSpPr>
        <p:spPr>
          <a:xfrm>
            <a:off x="647700" y="1777997"/>
            <a:ext cx="11290300" cy="1143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defTabSz="914400">
              <a:defRPr>
                <a:latin typeface="Trebuchet MS"/>
                <a:ea typeface="Trebuchet MS"/>
                <a:cs typeface="Trebuchet MS"/>
                <a:sym typeface="Trebuchet MS"/>
              </a:defRPr>
            </a:lvl1pPr>
          </a:lstStyle>
          <a:p>
            <a:pPr/>
            <a:r>
              <a:t>Application of ‘Specification Quality Control’ and ‘Planguage requirements (Gilb methods) by an Intel  software team, resulted in the following defect-density reduction,  in requirements over several months:</a:t>
            </a:r>
          </a:p>
        </p:txBody>
      </p:sp>
      <p:sp>
        <p:nvSpPr>
          <p:cNvPr id="1027" name="Downstream benefits:…"/>
          <p:cNvSpPr txBox="1"/>
          <p:nvPr/>
        </p:nvSpPr>
        <p:spPr>
          <a:xfrm>
            <a:off x="647700" y="7581900"/>
            <a:ext cx="11836400" cy="1498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914400">
              <a:defRPr>
                <a:latin typeface="Trebuchet MS"/>
                <a:ea typeface="Trebuchet MS"/>
                <a:cs typeface="Trebuchet MS"/>
                <a:sym typeface="Trebuchet MS"/>
              </a:defRPr>
            </a:pPr>
            <a:r>
              <a:t>Downstream benefits:</a:t>
            </a:r>
          </a:p>
          <a:p>
            <a:pPr algn="l" defTabSz="914400">
              <a:buSzPct val="100000"/>
              <a:buFont typeface="Arial"/>
              <a:buChar char="•"/>
              <a:defRPr>
                <a:latin typeface="Trebuchet MS"/>
                <a:ea typeface="Trebuchet MS"/>
                <a:cs typeface="Trebuchet MS"/>
                <a:sym typeface="Trebuchet MS"/>
              </a:defRPr>
            </a:pPr>
            <a:r>
              <a:t>Scope delivered at the Alpha milestone increased 300%, </a:t>
            </a:r>
            <a:r>
              <a:rPr b="1"/>
              <a:t>released scope up 233%</a:t>
            </a:r>
          </a:p>
          <a:p>
            <a:pPr algn="l" defTabSz="914400">
              <a:buSzPct val="100000"/>
              <a:buFont typeface="Arial"/>
              <a:buChar char="•"/>
              <a:defRPr>
                <a:latin typeface="Trebuchet MS"/>
                <a:ea typeface="Trebuchet MS"/>
                <a:cs typeface="Trebuchet MS"/>
                <a:sym typeface="Trebuchet MS"/>
              </a:defRPr>
            </a:pPr>
            <a:r>
              <a:t>SW defects reduced by ~50%</a:t>
            </a:r>
          </a:p>
          <a:p>
            <a:pPr algn="l" defTabSz="914400">
              <a:buSzPct val="100000"/>
              <a:buFont typeface="Arial"/>
              <a:buChar char="•"/>
              <a:defRPr>
                <a:latin typeface="Trebuchet MS"/>
                <a:ea typeface="Trebuchet MS"/>
                <a:cs typeface="Trebuchet MS"/>
                <a:sym typeface="Trebuchet MS"/>
              </a:defRPr>
            </a:pPr>
            <a:r>
              <a:t>Defects that did occur were resolved in far less time on average</a:t>
            </a:r>
          </a:p>
        </p:txBody>
      </p:sp>
      <p:sp>
        <p:nvSpPr>
          <p:cNvPr id="1028" name="Source Eric Simmons, erik.simmons@construx.com…"/>
          <p:cNvSpPr txBox="1"/>
          <p:nvPr/>
        </p:nvSpPr>
        <p:spPr>
          <a:xfrm>
            <a:off x="6832600" y="-63500"/>
            <a:ext cx="6032798" cy="711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lgn="l" defTabSz="914400">
              <a:defRPr>
                <a:latin typeface="Trebuchet MS"/>
                <a:ea typeface="Trebuchet MS"/>
                <a:cs typeface="Trebuchet MS"/>
                <a:sym typeface="Trebuchet MS"/>
              </a:defRPr>
            </a:pPr>
            <a:r>
              <a:t>Source</a:t>
            </a:r>
            <a:r>
              <a:rPr sz="1600">
                <a:latin typeface="Helvetica"/>
                <a:ea typeface="Helvetica"/>
                <a:cs typeface="Helvetica"/>
                <a:sym typeface="Helvetica"/>
              </a:rPr>
              <a:t> Eric Simmons, </a:t>
            </a:r>
            <a:r>
              <a:rPr sz="1600" u="sng">
                <a:solidFill>
                  <a:srgbClr val="0432FF"/>
                </a:solidFill>
                <a:uFill>
                  <a:solidFill>
                    <a:srgbClr val="0432FF"/>
                  </a:solidFill>
                </a:uFill>
                <a:latin typeface="Helvetica"/>
                <a:ea typeface="Helvetica"/>
                <a:cs typeface="Helvetica"/>
                <a:sym typeface="Helvetica"/>
                <a:hlinkClick r:id="rId4" invalidUrl="" action="" tgtFrame="" tooltip="" history="1" highlightClick="0" endSnd="0"/>
              </a:rPr>
              <a:t>erik.simmons@construx.com</a:t>
            </a:r>
            <a:r>
              <a:rPr sz="1600">
                <a:latin typeface="Helvetica"/>
                <a:ea typeface="Helvetica"/>
                <a:cs typeface="Helvetica"/>
                <a:sym typeface="Helvetica"/>
              </a:rPr>
              <a:t> </a:t>
            </a:r>
            <a:endParaRPr sz="1600">
              <a:latin typeface="Helvetica"/>
              <a:ea typeface="Helvetica"/>
              <a:cs typeface="Helvetica"/>
              <a:sym typeface="Helvetica"/>
            </a:endParaRPr>
          </a:p>
          <a:p>
            <a:pPr algn="l" defTabSz="914400">
              <a:defRPr>
                <a:latin typeface="Trebuchet MS"/>
                <a:ea typeface="Trebuchet MS"/>
                <a:cs typeface="Trebuchet MS"/>
                <a:sym typeface="Trebuchet MS"/>
              </a:defRPr>
            </a:pPr>
            <a:r>
              <a:t>See  Terzakis research reports.</a:t>
            </a:r>
          </a:p>
        </p:txBody>
      </p:sp>
      <p:pic>
        <p:nvPicPr>
          <p:cNvPr id="1029" name="Screen Shot 2018-02-06 at 01.22.12.png" descr="Screen Shot 2018-02-06 at 01.22.12.png"/>
          <p:cNvPicPr>
            <a:picLocks noChangeAspect="1"/>
          </p:cNvPicPr>
          <p:nvPr/>
        </p:nvPicPr>
        <p:blipFill>
          <a:blip r:embed="rId5">
            <a:extLst/>
          </a:blip>
          <a:stretch>
            <a:fillRect/>
          </a:stretch>
        </p:blipFill>
        <p:spPr>
          <a:xfrm>
            <a:off x="-19087" y="-19867"/>
            <a:ext cx="1460832" cy="1795321"/>
          </a:xfrm>
          <a:prstGeom prst="rect">
            <a:avLst/>
          </a:prstGeom>
          <a:ln w="12700">
            <a:miter lim="400000"/>
          </a:ln>
        </p:spPr>
      </p:pic>
      <p:sp>
        <p:nvSpPr>
          <p:cNvPr id="1030" name="Terzakis"/>
          <p:cNvSpPr txBox="1"/>
          <p:nvPr/>
        </p:nvSpPr>
        <p:spPr>
          <a:xfrm>
            <a:off x="1487316" y="63499"/>
            <a:ext cx="120684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defRPr>
                <a:latin typeface="Trebuchet MS"/>
                <a:ea typeface="Trebuchet MS"/>
                <a:cs typeface="Trebuchet MS"/>
                <a:sym typeface="Trebuchet MS"/>
              </a:defRPr>
            </a:lvl1pPr>
          </a:lstStyle>
          <a:p>
            <a:pPr/>
            <a:r>
              <a:t>Terzakis</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4" name="Industrial Studies of Planguage and SQC to measure quality of requirements"/>
          <p:cNvSpPr txBox="1"/>
          <p:nvPr>
            <p:ph type="ctrTitle"/>
          </p:nvPr>
        </p:nvSpPr>
        <p:spPr>
          <a:xfrm>
            <a:off x="1270000" y="114300"/>
            <a:ext cx="10464800" cy="1319610"/>
          </a:xfrm>
          <a:prstGeom prst="rect">
            <a:avLst/>
          </a:prstGeom>
        </p:spPr>
        <p:txBody>
          <a:bodyPr/>
          <a:lstStyle>
            <a:lvl1pPr defTabSz="286258">
              <a:defRPr sz="3900"/>
            </a:lvl1pPr>
          </a:lstStyle>
          <a:p>
            <a:pPr/>
            <a:r>
              <a:t>Industrial Studies of Planguage and SQC to measure quality of requirements</a:t>
            </a:r>
          </a:p>
        </p:txBody>
      </p:sp>
      <p:sp>
        <p:nvSpPr>
          <p:cNvPr id="1035" name="Body"/>
          <p:cNvSpPr txBox="1"/>
          <p:nvPr>
            <p:ph type="subTitle" sz="quarter" idx="1"/>
          </p:nvPr>
        </p:nvSpPr>
        <p:spPr>
          <a:prstGeom prst="rect">
            <a:avLst/>
          </a:prstGeom>
        </p:spPr>
        <p:txBody>
          <a:bodyPr/>
          <a:lstStyle/>
          <a:p>
            <a:pPr/>
          </a:p>
        </p:txBody>
      </p:sp>
      <p:pic>
        <p:nvPicPr>
          <p:cNvPr id="1036" name="image57.png" descr="image57.png"/>
          <p:cNvPicPr>
            <a:picLocks noChangeAspect="1"/>
          </p:cNvPicPr>
          <p:nvPr/>
        </p:nvPicPr>
        <p:blipFill>
          <a:blip r:embed="rId3">
            <a:extLst/>
          </a:blip>
          <a:stretch>
            <a:fillRect/>
          </a:stretch>
        </p:blipFill>
        <p:spPr>
          <a:xfrm>
            <a:off x="2876550" y="1473200"/>
            <a:ext cx="7251700" cy="8267700"/>
          </a:xfrm>
          <a:prstGeom prst="rect">
            <a:avLst/>
          </a:prstGeom>
          <a:ln w="12700">
            <a:miter lim="400000"/>
          </a:ln>
        </p:spPr>
      </p:pic>
      <p:sp>
        <p:nvSpPr>
          <p:cNvPr id="1037" name="2013 Rio Paper…"/>
          <p:cNvSpPr txBox="1"/>
          <p:nvPr/>
        </p:nvSpPr>
        <p:spPr>
          <a:xfrm>
            <a:off x="1560635" y="8707458"/>
            <a:ext cx="9883522" cy="779297"/>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solidFill>
                  <a:srgbClr val="FFFFFF"/>
                </a:solidFill>
                <a:latin typeface="+mj-lt"/>
                <a:ea typeface="+mj-ea"/>
                <a:cs typeface="+mj-cs"/>
                <a:sym typeface="Helvetica Neue Medium"/>
              </a:defRPr>
            </a:pPr>
            <a:r>
              <a:t>2013 Rio Paper</a:t>
            </a:r>
          </a:p>
          <a:p>
            <a:pPr>
              <a:defRPr sz="2200">
                <a:solidFill>
                  <a:srgbClr val="FFFFFF"/>
                </a:solidFill>
                <a:latin typeface="+mj-lt"/>
                <a:ea typeface="+mj-ea"/>
                <a:cs typeface="+mj-cs"/>
                <a:sym typeface="Helvetica Neue Medium"/>
              </a:defRPr>
            </a:pPr>
            <a:r>
              <a:t>https://www.thinkmind.org/download.php?articleid=iccgi_2013_3_10_10012</a:t>
            </a:r>
          </a:p>
        </p:txBody>
      </p:sp>
      <p:sp>
        <p:nvSpPr>
          <p:cNvPr id="1038" name="Slide Number"/>
          <p:cNvSpPr txBox="1"/>
          <p:nvPr>
            <p:ph type="sldNum" sz="quarter" idx="2"/>
          </p:nvPr>
        </p:nvSpPr>
        <p:spPr>
          <a:xfrm>
            <a:off x="6328883" y="9296400"/>
            <a:ext cx="340260"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2" name="© www.gilb.com"/>
          <p:cNvSpPr txBox="1"/>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 © www.gilb.com</a:t>
            </a:r>
          </a:p>
        </p:txBody>
      </p:sp>
      <p:sp>
        <p:nvSpPr>
          <p:cNvPr id="1043" name="12 Tough questions:© Tom Gilb"/>
          <p:cNvSpPr txBox="1"/>
          <p:nvPr>
            <p:ph type="title"/>
          </p:nvPr>
        </p:nvSpPr>
        <p:spPr>
          <a:prstGeom prst="rect">
            <a:avLst/>
          </a:prstGeom>
        </p:spPr>
        <p:txBody>
          <a:bodyPr/>
          <a:lstStyle/>
          <a:p>
            <a:pPr>
              <a:defRPr sz="2800">
                <a:latin typeface="Verdana"/>
                <a:ea typeface="Verdana"/>
                <a:cs typeface="Verdana"/>
                <a:sym typeface="Verdana"/>
              </a:defRPr>
            </a:pPr>
            <a:r>
              <a:t>12 Tough questions:</a:t>
            </a:r>
            <a:r>
              <a:rPr>
                <a:latin typeface="Arial Black"/>
                <a:ea typeface="Arial Black"/>
                <a:cs typeface="Arial Black"/>
                <a:sym typeface="Arial Black"/>
              </a:rPr>
              <a:t>© </a:t>
            </a:r>
            <a:r>
              <a:rPr>
                <a:latin typeface="Arial"/>
                <a:ea typeface="Arial"/>
                <a:cs typeface="Arial"/>
                <a:sym typeface="Arial"/>
              </a:rPr>
              <a:t>Tom Gilb </a:t>
            </a:r>
            <a:br>
              <a:rPr>
                <a:latin typeface="Arial"/>
                <a:ea typeface="Arial"/>
                <a:cs typeface="Arial"/>
                <a:sym typeface="Arial"/>
              </a:rPr>
            </a:br>
            <a:r>
              <a:t> </a:t>
            </a:r>
            <a:br/>
          </a:p>
        </p:txBody>
      </p:sp>
      <p:sp>
        <p:nvSpPr>
          <p:cNvPr id="1044" name="1.  Numbers Why isn’t the improvement quantified?  2.  Risk What is the degree of risk or uncertainty, and why?  3.  Doubt Are you sure?  If not, why not?  4.  Source Where did you get that information?  How can I check it out?  5.  Impact How does your idea effect my goals and budgets, measurably?  6.  All critical factors Did we forget anything critical to survival?"/>
          <p:cNvSpPr txBox="1"/>
          <p:nvPr>
            <p:ph type="body" sz="half" idx="1"/>
          </p:nvPr>
        </p:nvSpPr>
        <p:spPr>
          <a:xfrm>
            <a:off x="-56198" y="1386222"/>
            <a:ext cx="6450225" cy="7326544"/>
          </a:xfrm>
          <a:prstGeom prst="rect">
            <a:avLst/>
          </a:prstGeom>
        </p:spPr>
        <p:txBody>
          <a:bodyPr/>
          <a:lstStyle/>
          <a:p>
            <a:pPr marL="495735" indent="-495735" defTabSz="598220">
              <a:lnSpc>
                <a:spcPct val="90000"/>
              </a:lnSpc>
              <a:spcBef>
                <a:spcPts val="400"/>
              </a:spcBef>
              <a:defRPr sz="1656">
                <a:latin typeface="Arial Black"/>
                <a:ea typeface="Arial Black"/>
                <a:cs typeface="Arial Black"/>
                <a:sym typeface="Arial Black"/>
              </a:defRPr>
            </a:pPr>
            <a:r>
              <a:rPr sz="2024"/>
              <a:t>1.  Numbers</a:t>
            </a:r>
            <a:br>
              <a:rPr sz="2024"/>
            </a:br>
            <a:r>
              <a:rPr sz="2024"/>
              <a:t>Why isn</a:t>
            </a:r>
            <a:r>
              <a:rPr sz="2024"/>
              <a:t>’</a:t>
            </a:r>
            <a:r>
              <a:rPr sz="2024"/>
              <a:t>t the improvement quantified?</a:t>
            </a:r>
            <a:br>
              <a:rPr sz="2024"/>
            </a:br>
            <a:br>
              <a:rPr sz="2024"/>
            </a:br>
            <a:r>
              <a:rPr sz="2024"/>
              <a:t>2.  Risk</a:t>
            </a:r>
            <a:br>
              <a:rPr sz="2024"/>
            </a:br>
            <a:r>
              <a:rPr sz="2024"/>
              <a:t>What is the degree of risk or uncertainty, and why?</a:t>
            </a:r>
            <a:br>
              <a:rPr sz="2024"/>
            </a:br>
            <a:br>
              <a:rPr sz="2024"/>
            </a:br>
            <a:r>
              <a:rPr sz="2024"/>
              <a:t>3.  Doubt</a:t>
            </a:r>
            <a:br>
              <a:rPr sz="2024"/>
            </a:br>
            <a:r>
              <a:rPr sz="2024"/>
              <a:t>Are you sure?  If not, why not?</a:t>
            </a:r>
            <a:br>
              <a:rPr sz="2024"/>
            </a:br>
            <a:br>
              <a:rPr sz="2024"/>
            </a:br>
            <a:r>
              <a:rPr sz="2024"/>
              <a:t>4.  Source</a:t>
            </a:r>
            <a:br>
              <a:rPr sz="2024"/>
            </a:br>
            <a:r>
              <a:rPr sz="2024"/>
              <a:t>Where did you get that information?  How can I check it out?</a:t>
            </a:r>
            <a:br>
              <a:rPr sz="2024"/>
            </a:br>
            <a:br>
              <a:rPr sz="2024"/>
            </a:br>
            <a:r>
              <a:rPr sz="2024"/>
              <a:t>5.  Impact</a:t>
            </a:r>
            <a:br>
              <a:rPr sz="2024"/>
            </a:br>
            <a:r>
              <a:rPr sz="2024"/>
              <a:t>How does your idea effect my goals and budgets, measurably?</a:t>
            </a:r>
            <a:br>
              <a:rPr sz="2024"/>
            </a:br>
            <a:br>
              <a:rPr sz="2024"/>
            </a:br>
            <a:r>
              <a:rPr sz="2024"/>
              <a:t>6.  All critical factors</a:t>
            </a:r>
            <a:br>
              <a:rPr sz="2024"/>
            </a:br>
            <a:r>
              <a:rPr sz="2024"/>
              <a:t>Did we forget anything critical to survival?</a:t>
            </a:r>
            <a:br/>
            <a:r>
              <a:t>	</a:t>
            </a:r>
          </a:p>
        </p:txBody>
      </p:sp>
      <p:sp>
        <p:nvSpPr>
          <p:cNvPr id="1045" name="7.  Evidence How do you know it works that way? Did it ‘ever’?  8.  Enough Have we got a complete solution? Are all requirements satisfied?  9.  Profitability first Are we planning to do the ‘profitable things’ first?  10. Commitment Who is responsible for failure, or success?  11. Proof How can we be sure the plan is working, during the project, early?  12. No cure, no pay Is it ‘no cure, no pay’ in a contract? Why not?"/>
          <p:cNvSpPr txBox="1"/>
          <p:nvPr/>
        </p:nvSpPr>
        <p:spPr>
          <a:xfrm>
            <a:off x="6331373" y="1767839"/>
            <a:ext cx="6737066" cy="769613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100000" lnSpcReduction="0"/>
          </a:bodyPr>
          <a:lstStyle/>
          <a:p>
            <a:pPr marL="457200" indent="-457200" algn="l" defTabSz="650240">
              <a:spcBef>
                <a:spcPts val="400"/>
              </a:spcBef>
              <a:buSzPct val="100000"/>
              <a:buFont typeface="Arial"/>
              <a:buChar char="•"/>
              <a:defRPr sz="1800">
                <a:latin typeface="Arial Black"/>
                <a:ea typeface="Arial Black"/>
                <a:cs typeface="Arial Black"/>
                <a:sym typeface="Arial Black"/>
              </a:defRPr>
            </a:pPr>
            <a:r>
              <a:t>7.  Evidence</a:t>
            </a:r>
            <a:br/>
            <a:r>
              <a:t>How do you know it works that way? Did it </a:t>
            </a:r>
            <a:r>
              <a:t>‘</a:t>
            </a:r>
            <a:r>
              <a:t>ever</a:t>
            </a:r>
            <a:r>
              <a:t>’</a:t>
            </a:r>
            <a:r>
              <a:t>?</a:t>
            </a:r>
            <a:br/>
            <a:br/>
            <a:r>
              <a:t>8. </a:t>
            </a:r>
            <a:r>
              <a:rPr u="sng">
                <a:solidFill>
                  <a:srgbClr val="32C528"/>
                </a:solidFill>
              </a:rPr>
              <a:t> </a:t>
            </a:r>
            <a:r>
              <a:t>Enough</a:t>
            </a:r>
            <a:br/>
            <a:r>
              <a:t>Have we got a complete solution? Are all requirements satisfied?</a:t>
            </a:r>
            <a:br/>
            <a:br/>
            <a:r>
              <a:t>9.  Profitability first</a:t>
            </a:r>
            <a:br/>
            <a:r>
              <a:t>Are we planning to do the </a:t>
            </a:r>
            <a:r>
              <a:t>‘</a:t>
            </a:r>
            <a:r>
              <a:t>profitable things</a:t>
            </a:r>
            <a:r>
              <a:t>’</a:t>
            </a:r>
            <a:r>
              <a:t> first?</a:t>
            </a:r>
            <a:br/>
            <a:br/>
            <a:r>
              <a:t>10. Commitment</a:t>
            </a:r>
            <a:br/>
            <a:r>
              <a:t>Who is responsible for failure, or success?</a:t>
            </a:r>
            <a:br/>
            <a:br/>
            <a:r>
              <a:t>11. Proof</a:t>
            </a:r>
            <a:br/>
            <a:r>
              <a:t>How can we be sure the plan is working, during the project, early?</a:t>
            </a:r>
            <a:br/>
            <a:br/>
            <a:r>
              <a:t>12. No cure, no pay</a:t>
            </a:r>
            <a:br/>
            <a:r>
              <a:t>Is it </a:t>
            </a:r>
            <a:r>
              <a:t>‘</a:t>
            </a:r>
            <a:r>
              <a:t>no cure, no pay</a:t>
            </a:r>
            <a:r>
              <a:t>’</a:t>
            </a:r>
            <a:r>
              <a:t> in a contract? Why not?</a:t>
            </a:r>
            <a:br/>
            <a:endParaRPr sz="1600"/>
          </a:p>
        </p:txBody>
      </p:sp>
      <p:sp>
        <p:nvSpPr>
          <p:cNvPr id="1046" name="Slide Number"/>
          <p:cNvSpPr txBox="1"/>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7" name="image65.pdf" descr="image65.pdf"/>
          <p:cNvPicPr>
            <a:picLocks noChangeAspect="1"/>
          </p:cNvPicPr>
          <p:nvPr/>
        </p:nvPicPr>
        <p:blipFill>
          <a:blip r:embed="rId3">
            <a:extLst/>
          </a:blip>
          <a:stretch>
            <a:fillRect/>
          </a:stretch>
        </p:blipFill>
        <p:spPr>
          <a:xfrm>
            <a:off x="10725620" y="-1"/>
            <a:ext cx="2279179" cy="2016198"/>
          </a:xfrm>
          <a:prstGeom prst="rect">
            <a:avLst/>
          </a:prstGeom>
          <a:ln w="12700">
            <a:miter lim="400000"/>
          </a:ln>
        </p:spPr>
      </p:pic>
      <p:sp>
        <p:nvSpPr>
          <p:cNvPr id="1048" name="Text"/>
          <p:cNvSpPr txBox="1"/>
          <p:nvPr/>
        </p:nvSpPr>
        <p:spPr>
          <a:xfrm>
            <a:off x="1911386" y="8826358"/>
            <a:ext cx="127001"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latin typeface="Arial Black"/>
                <a:ea typeface="Arial Black"/>
                <a:cs typeface="Arial Black"/>
                <a:sym typeface="Arial Black"/>
              </a:defRPr>
            </a:pPr>
          </a:p>
          <a:p>
            <a:pPr algn="l" defTabSz="457200">
              <a:defRPr sz="1200">
                <a:latin typeface="Arial Black"/>
                <a:ea typeface="Arial Black"/>
                <a:cs typeface="Arial Black"/>
                <a:sym typeface="Arial Black"/>
              </a:defRPr>
            </a:pPr>
          </a:p>
        </p:txBody>
      </p:sp>
      <p:sp>
        <p:nvSpPr>
          <p:cNvPr id="1049" name="http://www.gilb.com/DL24"/>
          <p:cNvSpPr txBox="1"/>
          <p:nvPr/>
        </p:nvSpPr>
        <p:spPr>
          <a:xfrm>
            <a:off x="5385035" y="1044646"/>
            <a:ext cx="2234730"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latin typeface="Arial Black"/>
                <a:ea typeface="Arial Black"/>
                <a:cs typeface="Arial Black"/>
                <a:sym typeface="Arial Black"/>
              </a:defRPr>
            </a:lvl1pPr>
          </a:lstStyle>
          <a:p>
            <a:pPr/>
            <a:r>
              <a:t>http://www.gilb.com/DL24</a:t>
            </a:r>
          </a:p>
        </p:txBody>
      </p:sp>
      <p:sp>
        <p:nvSpPr>
          <p:cNvPr id="1050" name="see also 20 Tough Questions 2016…"/>
          <p:cNvSpPr txBox="1"/>
          <p:nvPr/>
        </p:nvSpPr>
        <p:spPr>
          <a:xfrm>
            <a:off x="764093" y="8826358"/>
            <a:ext cx="3184043"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400"/>
            </a:pPr>
            <a:r>
              <a:t>see also 20 Tough Questions 2016</a:t>
            </a:r>
          </a:p>
          <a:p>
            <a:pPr>
              <a:defRPr sz="1400"/>
            </a:pPr>
            <a:r>
              <a:t>http://concepts.gilb.com/dl876</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4" name="So, what are my main messages to you?"/>
          <p:cNvSpPr txBox="1"/>
          <p:nvPr>
            <p:ph type="title"/>
          </p:nvPr>
        </p:nvSpPr>
        <p:spPr>
          <a:xfrm>
            <a:off x="-1087471" y="-60996"/>
            <a:ext cx="11099805" cy="2159001"/>
          </a:xfrm>
          <a:prstGeom prst="rect">
            <a:avLst/>
          </a:prstGeom>
        </p:spPr>
        <p:txBody>
          <a:bodyPr/>
          <a:lstStyle>
            <a:lvl1pPr defTabSz="484886">
              <a:defRPr sz="6600"/>
            </a:lvl1pPr>
          </a:lstStyle>
          <a:p>
            <a:pPr/>
            <a:r>
              <a:t>So, what are my main messages to you?</a:t>
            </a:r>
          </a:p>
        </p:txBody>
      </p:sp>
      <p:sp>
        <p:nvSpPr>
          <p:cNvPr id="1055" name="You can expand your current use of metrics to include QUALITY, and VALUE metrics…"/>
          <p:cNvSpPr txBox="1"/>
          <p:nvPr>
            <p:ph type="body" sz="half" idx="1"/>
          </p:nvPr>
        </p:nvSpPr>
        <p:spPr>
          <a:xfrm>
            <a:off x="527843" y="2138029"/>
            <a:ext cx="6629797" cy="6958664"/>
          </a:xfrm>
          <a:prstGeom prst="rect">
            <a:avLst/>
          </a:prstGeom>
        </p:spPr>
        <p:txBody>
          <a:bodyPr/>
          <a:lstStyle/>
          <a:p>
            <a:pPr marL="257175" indent="-257175" defTabSz="438150">
              <a:spcBef>
                <a:spcPts val="2400"/>
              </a:spcBef>
              <a:defRPr sz="2100"/>
            </a:pPr>
            <a:r>
              <a:t>You can expand your current use of metrics to </a:t>
            </a:r>
            <a:r>
              <a:rPr b="1"/>
              <a:t>include QUALITY, and VALUE metrics</a:t>
            </a:r>
            <a:endParaRPr b="1"/>
          </a:p>
          <a:p>
            <a:pPr marL="257175" indent="-257175" defTabSz="438150">
              <a:spcBef>
                <a:spcPts val="2400"/>
              </a:spcBef>
              <a:defRPr b="1" sz="2100"/>
            </a:pPr>
            <a:r>
              <a:t>Quantification</a:t>
            </a:r>
            <a:r>
              <a:rPr b="0"/>
              <a:t> of values is useful, even </a:t>
            </a:r>
            <a:r>
              <a:rPr b="0" i="1" u="sng"/>
              <a:t>without</a:t>
            </a:r>
            <a:r>
              <a:rPr b="0" i="1"/>
              <a:t> measurement. Quantification itself</a:t>
            </a:r>
            <a:r>
              <a:rPr b="0"/>
              <a:t> is useful for </a:t>
            </a:r>
            <a:r>
              <a:t>clearer communication</a:t>
            </a:r>
            <a:r>
              <a:rPr b="0"/>
              <a:t> about critical objectives</a:t>
            </a:r>
          </a:p>
          <a:p>
            <a:pPr marL="257175" indent="-257175" defTabSz="438150">
              <a:spcBef>
                <a:spcPts val="2400"/>
              </a:spcBef>
              <a:defRPr b="1" sz="2100"/>
            </a:pPr>
            <a:r>
              <a:t>Estimation</a:t>
            </a:r>
            <a:r>
              <a:rPr b="0"/>
              <a:t> of ‘multiple critical impacts' of any design/architecture/strategy, is useful for intelligent </a:t>
            </a:r>
            <a:r>
              <a:t>prioritization</a:t>
            </a:r>
            <a:r>
              <a:rPr b="0"/>
              <a:t> of value delivery, and for considering </a:t>
            </a:r>
            <a:r>
              <a:t>risks</a:t>
            </a:r>
          </a:p>
          <a:p>
            <a:pPr marL="257175" indent="-257175" defTabSz="438150">
              <a:spcBef>
                <a:spcPts val="2400"/>
              </a:spcBef>
              <a:defRPr sz="2100"/>
            </a:pPr>
            <a:r>
              <a:t>You can manage </a:t>
            </a:r>
            <a:r>
              <a:rPr b="1"/>
              <a:t>costs and deadlines</a:t>
            </a:r>
            <a:r>
              <a:t> by agile </a:t>
            </a:r>
            <a:r>
              <a:rPr b="1"/>
              <a:t>feedback and correction</a:t>
            </a:r>
            <a:r>
              <a:t>; the ‘dynamic design to cost’ process</a:t>
            </a:r>
          </a:p>
          <a:p>
            <a:pPr marL="257175" indent="-257175" defTabSz="438150">
              <a:spcBef>
                <a:spcPts val="2400"/>
              </a:spcBef>
              <a:defRPr sz="2100"/>
            </a:pPr>
            <a:r>
              <a:t>We can and should </a:t>
            </a:r>
            <a:r>
              <a:rPr b="1"/>
              <a:t>measure the quality of upstream planning, </a:t>
            </a:r>
            <a:r>
              <a:t>and code, specs, in order to motivate people, to follow high standards of specification, and to avoid downstream bugs and delays</a:t>
            </a:r>
          </a:p>
        </p:txBody>
      </p:sp>
      <p:pic>
        <p:nvPicPr>
          <p:cNvPr id="1056" name="image4.jpeg" descr="image4.jpeg"/>
          <p:cNvPicPr>
            <a:picLocks noChangeAspect="1"/>
          </p:cNvPicPr>
          <p:nvPr/>
        </p:nvPicPr>
        <p:blipFill>
          <a:blip r:embed="rId2">
            <a:extLst/>
          </a:blip>
          <a:stretch>
            <a:fillRect/>
          </a:stretch>
        </p:blipFill>
        <p:spPr>
          <a:xfrm>
            <a:off x="10136182" y="99645"/>
            <a:ext cx="2595019" cy="3771828"/>
          </a:xfrm>
          <a:prstGeom prst="rect">
            <a:avLst/>
          </a:prstGeom>
          <a:ln w="12700">
            <a:miter lim="400000"/>
          </a:ln>
        </p:spPr>
      </p:pic>
      <p:grpSp>
        <p:nvGrpSpPr>
          <p:cNvPr id="1059" name="Group"/>
          <p:cNvGrpSpPr/>
          <p:nvPr/>
        </p:nvGrpSpPr>
        <p:grpSpPr>
          <a:xfrm>
            <a:off x="9531793" y="4858393"/>
            <a:ext cx="3315280" cy="4491159"/>
            <a:chOff x="0" y="0"/>
            <a:chExt cx="3315279" cy="4491158"/>
          </a:xfrm>
        </p:grpSpPr>
        <p:pic>
          <p:nvPicPr>
            <p:cNvPr id="1057" name="image58.png" descr="image58.png"/>
            <p:cNvPicPr>
              <a:picLocks noChangeAspect="1"/>
            </p:cNvPicPr>
            <p:nvPr/>
          </p:nvPicPr>
          <p:blipFill>
            <a:blip r:embed="rId3">
              <a:extLst/>
            </a:blip>
            <a:stretch>
              <a:fillRect/>
            </a:stretch>
          </p:blipFill>
          <p:spPr>
            <a:xfrm>
              <a:off x="127000" y="88899"/>
              <a:ext cx="3061278" cy="4160958"/>
            </a:xfrm>
            <a:prstGeom prst="rect">
              <a:avLst/>
            </a:prstGeom>
            <a:ln w="12700" cap="flat">
              <a:noFill/>
              <a:miter lim="400000"/>
            </a:ln>
            <a:effectLst/>
          </p:spPr>
        </p:pic>
        <p:pic>
          <p:nvPicPr>
            <p:cNvPr id="1058" name="image59.png" descr="image59.png"/>
            <p:cNvPicPr>
              <a:picLocks noChangeAspect="1"/>
            </p:cNvPicPr>
            <p:nvPr/>
          </p:nvPicPr>
          <p:blipFill>
            <a:blip r:embed="rId4">
              <a:extLst/>
            </a:blip>
            <a:stretch>
              <a:fillRect/>
            </a:stretch>
          </p:blipFill>
          <p:spPr>
            <a:xfrm>
              <a:off x="-1" y="-1"/>
              <a:ext cx="3315280" cy="4491159"/>
            </a:xfrm>
            <a:prstGeom prst="rect">
              <a:avLst/>
            </a:prstGeom>
            <a:ln w="12700" cap="flat">
              <a:noFill/>
              <a:miter lim="400000"/>
            </a:ln>
            <a:effectLst/>
          </p:spPr>
        </p:pic>
      </p:grpSp>
      <p:sp>
        <p:nvSpPr>
          <p:cNvPr id="1060" name="Get a free e-copy…"/>
          <p:cNvSpPr txBox="1"/>
          <p:nvPr/>
        </p:nvSpPr>
        <p:spPr>
          <a:xfrm>
            <a:off x="7307441" y="3916795"/>
            <a:ext cx="5484801" cy="9712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latin typeface="+mn-lt"/>
                <a:ea typeface="+mn-ea"/>
                <a:cs typeface="+mn-cs"/>
                <a:sym typeface="Helvetica Neue"/>
              </a:defRPr>
            </a:pPr>
            <a:r>
              <a:t>Get a free e-copy</a:t>
            </a:r>
          </a:p>
          <a:p>
            <a:pPr>
              <a:defRPr b="1" sz="1800">
                <a:latin typeface="+mn-lt"/>
                <a:ea typeface="+mn-ea"/>
                <a:cs typeface="+mn-cs"/>
                <a:sym typeface="Helvetica Neue"/>
              </a:defRPr>
            </a:pPr>
            <a:r>
              <a:t> of ‘Competitive Engineering’ book.</a:t>
            </a:r>
          </a:p>
          <a:p>
            <a:pPr>
              <a:defRPr b="1" sz="1800">
                <a:latin typeface="+mn-lt"/>
                <a:ea typeface="+mn-ea"/>
                <a:cs typeface="+mn-cs"/>
                <a:sym typeface="Helvetica Neue"/>
              </a:defRPr>
            </a:pPr>
            <a:r>
              <a:t> https://www.gilb.com/p/competitive-engineering</a:t>
            </a:r>
          </a:p>
        </p:txBody>
      </p:sp>
      <p:sp>
        <p:nvSpPr>
          <p:cNvPr id="1061" name="Text"/>
          <p:cNvSpPr txBox="1"/>
          <p:nvPr/>
        </p:nvSpPr>
        <p:spPr>
          <a:xfrm>
            <a:off x="5116913" y="9066864"/>
            <a:ext cx="7825893" cy="6791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atin typeface="+mn-lt"/>
                <a:ea typeface="+mn-ea"/>
                <a:cs typeface="+mn-cs"/>
                <a:sym typeface="Helvetica Neue"/>
              </a:defRPr>
            </a:lvl1pPr>
          </a:lstStyle>
          <a:p>
            <a:pPr/>
            <a:r>
              <a:t> </a:t>
            </a:r>
          </a:p>
        </p:txBody>
      </p:sp>
      <p:sp>
        <p:nvSpPr>
          <p:cNvPr id="1062" name="Slide Number"/>
          <p:cNvSpPr txBox="1"/>
          <p:nvPr>
            <p:ph type="sldNum" sz="quarter" idx="2"/>
          </p:nvPr>
        </p:nvSpPr>
        <p:spPr>
          <a:xfrm>
            <a:off x="6328883" y="9296400"/>
            <a:ext cx="340259"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63" name="50% off  VP Book…"/>
          <p:cNvSpPr txBox="1"/>
          <p:nvPr/>
        </p:nvSpPr>
        <p:spPr>
          <a:xfrm>
            <a:off x="7315875" y="8381220"/>
            <a:ext cx="5038955" cy="1197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mj-lt"/>
                <a:ea typeface="+mj-ea"/>
                <a:cs typeface="+mj-cs"/>
                <a:sym typeface="Helvetica Neue Medium"/>
              </a:defRPr>
            </a:pPr>
            <a:r>
              <a:t> 50% off  VP Book </a:t>
            </a:r>
          </a:p>
          <a:p>
            <a:pPr>
              <a:defRPr>
                <a:latin typeface="+mj-lt"/>
                <a:ea typeface="+mj-ea"/>
                <a:cs typeface="+mj-cs"/>
                <a:sym typeface="Helvetica Neue Medium"/>
              </a:defRPr>
            </a:pPr>
            <a:r>
              <a:t> https://goo.gl/XGMgwg</a:t>
            </a:r>
          </a:p>
          <a:p>
            <a:pPr>
              <a:defRPr>
                <a:latin typeface="+mj-lt"/>
                <a:ea typeface="+mj-ea"/>
                <a:cs typeface="+mj-cs"/>
                <a:sym typeface="Helvetica Neue Medium"/>
              </a:defRPr>
            </a:pPr>
            <a:r>
              <a:t>Code:      WS50</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 Gilb.com"/>
          <p:cNvSpPr txBox="1"/>
          <p:nvPr/>
        </p:nvSpPr>
        <p:spPr>
          <a:xfrm>
            <a:off x="4443305" y="9026054"/>
            <a:ext cx="3528911" cy="371345"/>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650240">
              <a:defRPr sz="1600">
                <a:solidFill>
                  <a:srgbClr val="888888"/>
                </a:solidFill>
                <a:latin typeface="Trebuchet MS"/>
                <a:ea typeface="Trebuchet MS"/>
                <a:cs typeface="Trebuchet MS"/>
                <a:sym typeface="Trebuchet MS"/>
              </a:defRPr>
            </a:lvl1pPr>
          </a:lstStyle>
          <a:p>
            <a:pPr/>
            <a:r>
              <a:t>© Gilb.com</a:t>
            </a:r>
          </a:p>
        </p:txBody>
      </p:sp>
      <p:sp>
        <p:nvSpPr>
          <p:cNvPr id="367" name="The Principle Of 'Quality Quantification’   The Words of a ‘Lord’"/>
          <p:cNvSpPr txBox="1"/>
          <p:nvPr>
            <p:ph type="title"/>
          </p:nvPr>
        </p:nvSpPr>
        <p:spPr>
          <a:xfrm>
            <a:off x="4118185" y="-1"/>
            <a:ext cx="7586134" cy="1000197"/>
          </a:xfrm>
          <a:prstGeom prst="rect">
            <a:avLst/>
          </a:prstGeom>
        </p:spPr>
        <p:txBody>
          <a:bodyPr/>
          <a:lstStyle/>
          <a:p>
            <a:pPr>
              <a:defRPr sz="2600"/>
            </a:pPr>
            <a:r>
              <a:t>The Principle Of 'Quality Quantification</a:t>
            </a:r>
            <a:r>
              <a:rPr>
                <a:latin typeface="Times New Roman"/>
                <a:ea typeface="Times New Roman"/>
                <a:cs typeface="Times New Roman"/>
                <a:sym typeface="Times New Roman"/>
              </a:rPr>
              <a:t>’</a:t>
            </a:r>
            <a:br>
              <a:rPr>
                <a:latin typeface="Times New Roman"/>
                <a:ea typeface="Times New Roman"/>
                <a:cs typeface="Times New Roman"/>
                <a:sym typeface="Times New Roman"/>
              </a:rPr>
            </a:br>
            <a:r>
              <a:t>  The Words of a </a:t>
            </a:r>
            <a:r>
              <a:rPr>
                <a:latin typeface="Times New Roman"/>
                <a:ea typeface="Times New Roman"/>
                <a:cs typeface="Times New Roman"/>
                <a:sym typeface="Times New Roman"/>
              </a:rPr>
              <a:t>‘</a:t>
            </a:r>
            <a:r>
              <a:t>Lord</a:t>
            </a:r>
            <a:r>
              <a:rPr>
                <a:latin typeface="Times New Roman"/>
                <a:ea typeface="Times New Roman"/>
                <a:cs typeface="Times New Roman"/>
                <a:sym typeface="Times New Roman"/>
              </a:rPr>
              <a:t>’</a:t>
            </a:r>
            <a:r>
              <a:t>  </a:t>
            </a:r>
          </a:p>
        </p:txBody>
      </p:sp>
      <p:sp>
        <p:nvSpPr>
          <p:cNvPr id="368" name="“All qualities can be expressed quantitatively,…"/>
          <p:cNvSpPr txBox="1"/>
          <p:nvPr>
            <p:ph type="body" sz="quarter" idx="1"/>
          </p:nvPr>
        </p:nvSpPr>
        <p:spPr>
          <a:xfrm>
            <a:off x="325119" y="1408851"/>
            <a:ext cx="10512215" cy="1083737"/>
          </a:xfrm>
          <a:prstGeom prst="rect">
            <a:avLst/>
          </a:prstGeom>
        </p:spPr>
        <p:txBody>
          <a:bodyPr/>
          <a:lstStyle/>
          <a:p>
            <a:pPr marL="0" indent="0" algn="ctr" defTabSz="1233783">
              <a:lnSpc>
                <a:spcPct val="64000"/>
              </a:lnSpc>
              <a:spcBef>
                <a:spcPts val="400"/>
              </a:spcBef>
              <a:buSzTx/>
              <a:buNone/>
              <a:defRPr b="1" sz="1600"/>
            </a:pPr>
            <a:r>
              <a:t>“All qualities can be expressed quantitatively,</a:t>
            </a:r>
            <a:endParaRPr sz="2600"/>
          </a:p>
          <a:p>
            <a:pPr marL="0" indent="0" algn="ctr" defTabSz="1233783">
              <a:lnSpc>
                <a:spcPct val="64000"/>
              </a:lnSpc>
              <a:spcBef>
                <a:spcPts val="400"/>
              </a:spcBef>
              <a:buSzTx/>
              <a:buNone/>
              <a:defRPr b="1" sz="1600"/>
            </a:pPr>
            <a:r>
              <a:t> </a:t>
            </a:r>
            <a:r>
              <a:rPr i="1"/>
              <a:t>'qualitative'</a:t>
            </a:r>
            <a:r>
              <a:t> does </a:t>
            </a:r>
            <a:r>
              <a:rPr i="1"/>
              <a:t>not</a:t>
            </a:r>
            <a:r>
              <a:t> mean unmeasurable”.  (Gilb)</a:t>
            </a:r>
            <a:br/>
            <a:endParaRPr sz="2400"/>
          </a:p>
          <a:p>
            <a:pPr marL="0" indent="0" algn="ctr" defTabSz="1233783">
              <a:lnSpc>
                <a:spcPct val="64000"/>
              </a:lnSpc>
              <a:spcBef>
                <a:spcPts val="400"/>
              </a:spcBef>
              <a:buSzTx/>
              <a:buNone/>
              <a:defRPr sz="1900"/>
            </a:pPr>
            <a:r>
              <a:t>http://tinyurl.com/</a:t>
            </a:r>
            <a:r>
              <a:rPr b="1"/>
              <a:t>GilbTedx</a:t>
            </a:r>
          </a:p>
        </p:txBody>
      </p:sp>
      <p:sp>
        <p:nvSpPr>
          <p:cNvPr id="369" name="&quot;In physical science the first essential step in the direction of learning any subject is to find principles of numerical reckoning and practicable methods for measuring some quality connected with it.…"/>
          <p:cNvSpPr txBox="1"/>
          <p:nvPr/>
        </p:nvSpPr>
        <p:spPr>
          <a:xfrm>
            <a:off x="108371" y="2492582"/>
            <a:ext cx="10512218" cy="6553517"/>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val="1"/>
            </a:ext>
          </a:extLst>
        </p:spPr>
        <p:txBody>
          <a:bodyPr lIns="65022" tIns="65022" rIns="65022" bIns="65022" anchor="ctr">
            <a:spAutoFit/>
          </a:bodyPr>
          <a:lstStyle/>
          <a:p>
            <a:pPr algn="l" defTabSz="650240">
              <a:spcBef>
                <a:spcPts val="1500"/>
              </a:spcBef>
              <a:defRPr b="1">
                <a:latin typeface="Trebuchet MS"/>
                <a:ea typeface="Trebuchet MS"/>
                <a:cs typeface="Trebuchet MS"/>
                <a:sym typeface="Trebuchet MS"/>
              </a:defRPr>
            </a:pPr>
            <a:r>
              <a:t>"In physical science the first </a:t>
            </a:r>
            <a:r>
              <a:rPr i="1" u="sng"/>
              <a:t>essential step</a:t>
            </a:r>
            <a:r>
              <a:t> in the direction of </a:t>
            </a:r>
            <a:r>
              <a:rPr i="1"/>
              <a:t>learning any subject</a:t>
            </a:r>
            <a:r>
              <a:t> is to </a:t>
            </a:r>
            <a:r>
              <a:rPr u="sng"/>
              <a:t>find principles of numerical reckoning</a:t>
            </a:r>
            <a:r>
              <a:t> and </a:t>
            </a:r>
            <a:r>
              <a:rPr i="1" u="sng"/>
              <a:t>practicable methods for measuring</a:t>
            </a:r>
            <a:r>
              <a:rPr i="1"/>
              <a:t> some </a:t>
            </a:r>
            <a:r>
              <a:rPr i="1" u="sng"/>
              <a:t>quality</a:t>
            </a:r>
            <a:r>
              <a:t> connected with it. </a:t>
            </a:r>
          </a:p>
          <a:p>
            <a:pPr algn="l" defTabSz="650240">
              <a:spcBef>
                <a:spcPts val="1500"/>
              </a:spcBef>
              <a:defRPr>
                <a:latin typeface="Chalkduster"/>
                <a:ea typeface="Chalkduster"/>
                <a:cs typeface="Chalkduster"/>
                <a:sym typeface="Chalkduster"/>
              </a:defRPr>
            </a:pPr>
            <a:r>
              <a:t>I often say that when you can </a:t>
            </a:r>
            <a:r>
              <a:rPr u="sng"/>
              <a:t>measure</a:t>
            </a:r>
            <a:r>
              <a:t> what you are speaking about, and </a:t>
            </a:r>
            <a:r>
              <a:rPr u="sng"/>
              <a:t>express it</a:t>
            </a:r>
            <a:r>
              <a:t> in numbers, you know something about it;</a:t>
            </a:r>
          </a:p>
          <a:p>
            <a:pPr algn="l" defTabSz="650240">
              <a:spcBef>
                <a:spcPts val="1500"/>
              </a:spcBef>
              <a:defRPr>
                <a:latin typeface="Chalkduster"/>
                <a:ea typeface="Chalkduster"/>
                <a:cs typeface="Chalkduster"/>
                <a:sym typeface="Chalkduster"/>
              </a:defRPr>
            </a:pPr>
            <a:r>
              <a:t>but when you cannot </a:t>
            </a:r>
            <a:r>
              <a:rPr u="sng"/>
              <a:t>measure</a:t>
            </a:r>
            <a:r>
              <a:t> it, when you cannot </a:t>
            </a:r>
            <a:r>
              <a:rPr u="sng"/>
              <a:t>express it in numbers</a:t>
            </a:r>
            <a:r>
              <a:t>, your knowledge is of a meagre and unsatisfactory kind</a:t>
            </a:r>
            <a:r>
              <a:rPr>
                <a:latin typeface="Noteworthy Light"/>
                <a:ea typeface="Noteworthy Light"/>
                <a:cs typeface="Noteworthy Light"/>
                <a:sym typeface="Noteworthy Light"/>
              </a:rPr>
              <a:t>; </a:t>
            </a:r>
            <a:endParaRPr>
              <a:latin typeface="Noteworthy Light"/>
              <a:ea typeface="Noteworthy Light"/>
              <a:cs typeface="Noteworthy Light"/>
              <a:sym typeface="Noteworthy Light"/>
            </a:endParaRPr>
          </a:p>
          <a:p>
            <a:pPr algn="l" defTabSz="650240">
              <a:spcBef>
                <a:spcPts val="1700"/>
              </a:spcBef>
              <a:defRPr b="1">
                <a:latin typeface="Trebuchet MS"/>
                <a:ea typeface="Trebuchet MS"/>
                <a:cs typeface="Trebuchet MS"/>
                <a:sym typeface="Trebuchet MS"/>
              </a:defRPr>
            </a:pPr>
            <a:r>
              <a:t>it may be the beginning of knowledge, but you have scarcely in your thoughts advanced to the state of Science, whatever the matter may be.</a:t>
            </a:r>
            <a:r>
              <a:rPr>
                <a:latin typeface="Arial"/>
                <a:ea typeface="Arial"/>
                <a:cs typeface="Arial"/>
                <a:sym typeface="Arial"/>
              </a:rPr>
              <a:t>”</a:t>
            </a:r>
            <a:r>
              <a:rPr i="1" sz="2800">
                <a:solidFill>
                  <a:srgbClr val="FF2600"/>
                </a:solidFill>
              </a:rPr>
              <a:t> </a:t>
            </a:r>
            <a:endParaRPr i="1" sz="2800">
              <a:solidFill>
                <a:srgbClr val="FF2600"/>
              </a:solidFill>
            </a:endParaRPr>
          </a:p>
          <a:p>
            <a:pPr algn="l" defTabSz="650240">
              <a:spcBef>
                <a:spcPts val="1000"/>
              </a:spcBef>
              <a:defRPr b="1" i="1" sz="2800">
                <a:solidFill>
                  <a:srgbClr val="FF2600"/>
                </a:solidFill>
                <a:latin typeface="Trebuchet MS"/>
                <a:ea typeface="Trebuchet MS"/>
                <a:cs typeface="Trebuchet MS"/>
                <a:sym typeface="Trebuchet MS"/>
              </a:defRPr>
            </a:pPr>
            <a:r>
              <a:t>Lord Kelvin, 1893, </a:t>
            </a:r>
            <a:r>
              <a:rPr b="0" sz="1800">
                <a:solidFill>
                  <a:srgbClr val="872004"/>
                </a:solidFill>
              </a:rPr>
              <a:t>Lecture to the Institution of Civil Engineers, 3 May 1883</a:t>
            </a:r>
            <a:r>
              <a:rPr b="0" i="0" sz="2400">
                <a:solidFill>
                  <a:srgbClr val="872004"/>
                </a:solidFill>
                <a:latin typeface="Times"/>
                <a:ea typeface="Times"/>
                <a:cs typeface="Times"/>
                <a:sym typeface="Times"/>
              </a:rPr>
              <a:t> </a:t>
            </a:r>
            <a:r>
              <a:rPr sz="2400">
                <a:solidFill>
                  <a:srgbClr val="000000"/>
                </a:solidFill>
              </a:rPr>
              <a:t>   </a:t>
            </a:r>
            <a:r>
              <a:rPr i="0" sz="1600">
                <a:solidFill>
                  <a:srgbClr val="000000"/>
                </a:solidFill>
              </a:rPr>
              <a:t>From </a:t>
            </a:r>
            <a:r>
              <a:rPr i="0" sz="1600" u="sng">
                <a:solidFill>
                  <a:srgbClr val="0432FF"/>
                </a:solidFill>
              </a:rPr>
              <a:t>http://zapatopi.net/kelvin/quotes.html</a:t>
            </a:r>
          </a:p>
        </p:txBody>
      </p:sp>
      <p:pic>
        <p:nvPicPr>
          <p:cNvPr id="370" name="image6.png" descr="image6.png"/>
          <p:cNvPicPr>
            <a:picLocks noChangeAspect="1"/>
          </p:cNvPicPr>
          <p:nvPr/>
        </p:nvPicPr>
        <p:blipFill>
          <a:blip r:embed="rId3">
            <a:extLst/>
          </a:blip>
          <a:stretch>
            <a:fillRect/>
          </a:stretch>
        </p:blipFill>
        <p:spPr>
          <a:xfrm>
            <a:off x="10699608" y="5795716"/>
            <a:ext cx="2305193" cy="3090897"/>
          </a:xfrm>
          <a:prstGeom prst="rect">
            <a:avLst/>
          </a:prstGeom>
          <a:ln w="12700">
            <a:miter lim="400000"/>
          </a:ln>
        </p:spPr>
      </p:pic>
      <p:sp>
        <p:nvSpPr>
          <p:cNvPr id="371" name="Born: 26 June 1824; Belfast, Ireland…"/>
          <p:cNvSpPr txBox="1"/>
          <p:nvPr/>
        </p:nvSpPr>
        <p:spPr>
          <a:xfrm>
            <a:off x="7972214" y="8980305"/>
            <a:ext cx="4755300" cy="8158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nchor="ctr">
            <a:spAutoFit/>
          </a:bodyPr>
          <a:lstStyle/>
          <a:p>
            <a:pPr algn="l" defTabSz="650240">
              <a:defRPr b="1" sz="2200">
                <a:solidFill>
                  <a:srgbClr val="872004"/>
                </a:solidFill>
                <a:latin typeface="Arial"/>
                <a:ea typeface="Arial"/>
                <a:cs typeface="Arial"/>
                <a:sym typeface="Arial"/>
              </a:defRPr>
            </a:pPr>
            <a:r>
              <a:t>Born: </a:t>
            </a:r>
            <a:r>
              <a:rPr b="0"/>
              <a:t>26 June 1824; Belfast, Ireland</a:t>
            </a:r>
          </a:p>
          <a:p>
            <a:pPr algn="l" defTabSz="650240">
              <a:defRPr b="1" sz="2200">
                <a:solidFill>
                  <a:srgbClr val="872004"/>
                </a:solidFill>
                <a:latin typeface="Arial"/>
                <a:ea typeface="Arial"/>
                <a:cs typeface="Arial"/>
                <a:sym typeface="Arial"/>
              </a:defRPr>
            </a:pPr>
            <a:r>
              <a:t>Died</a:t>
            </a:r>
            <a:r>
              <a:rPr b="0"/>
              <a:t> 1907.</a:t>
            </a:r>
          </a:p>
        </p:txBody>
      </p:sp>
      <p:pic>
        <p:nvPicPr>
          <p:cNvPr id="372" name="image7.png" descr="image7.png"/>
          <p:cNvPicPr>
            <a:picLocks noChangeAspect="1"/>
          </p:cNvPicPr>
          <p:nvPr/>
        </p:nvPicPr>
        <p:blipFill>
          <a:blip r:embed="rId4">
            <a:extLst/>
          </a:blip>
          <a:stretch>
            <a:fillRect/>
          </a:stretch>
        </p:blipFill>
        <p:spPr>
          <a:xfrm>
            <a:off x="10665741" y="1300477"/>
            <a:ext cx="2339061" cy="2709337"/>
          </a:xfrm>
          <a:prstGeom prst="rect">
            <a:avLst/>
          </a:prstGeom>
          <a:ln w="12700">
            <a:miter lim="400000"/>
          </a:ln>
        </p:spPr>
      </p:pic>
      <p:pic>
        <p:nvPicPr>
          <p:cNvPr id="373" name="image8.png" descr="image8.png"/>
          <p:cNvPicPr>
            <a:picLocks noChangeAspect="1"/>
          </p:cNvPicPr>
          <p:nvPr/>
        </p:nvPicPr>
        <p:blipFill>
          <a:blip r:embed="rId5">
            <a:extLst/>
          </a:blip>
          <a:stretch>
            <a:fillRect/>
          </a:stretch>
        </p:blipFill>
        <p:spPr>
          <a:xfrm>
            <a:off x="-3" y="-293513"/>
            <a:ext cx="4118192" cy="1702368"/>
          </a:xfrm>
          <a:prstGeom prst="rect">
            <a:avLst/>
          </a:prstGeom>
          <a:ln w="12700">
            <a:miter lim="400000"/>
          </a:ln>
        </p:spPr>
      </p:pic>
      <p:sp>
        <p:nvSpPr>
          <p:cNvPr id="374" name="Slide Number"/>
          <p:cNvSpPr txBox="1"/>
          <p:nvPr>
            <p:ph type="sldNum" sz="quarter" idx="2"/>
          </p:nvPr>
        </p:nvSpPr>
        <p:spPr>
          <a:xfrm>
            <a:off x="11780131" y="9026058"/>
            <a:ext cx="249306" cy="37134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8" name="image9.png" descr="image9.png"/>
          <p:cNvPicPr>
            <a:picLocks noChangeAspect="1"/>
          </p:cNvPicPr>
          <p:nvPr/>
        </p:nvPicPr>
        <p:blipFill>
          <a:blip r:embed="rId3">
            <a:extLst/>
          </a:blip>
          <a:stretch>
            <a:fillRect/>
          </a:stretch>
        </p:blipFill>
        <p:spPr>
          <a:xfrm>
            <a:off x="-51255" y="-560343"/>
            <a:ext cx="9059631" cy="9860355"/>
          </a:xfrm>
          <a:prstGeom prst="rect">
            <a:avLst/>
          </a:prstGeom>
          <a:ln w="12700">
            <a:miter lim="400000"/>
          </a:ln>
        </p:spPr>
      </p:pic>
      <p:sp>
        <p:nvSpPr>
          <p:cNvPr id="379" name="Stakeholders Needs and Means diagram"/>
          <p:cNvSpPr txBox="1"/>
          <p:nvPr>
            <p:ph type="title"/>
          </p:nvPr>
        </p:nvSpPr>
        <p:spPr>
          <a:xfrm>
            <a:off x="8817077" y="1453040"/>
            <a:ext cx="3939133" cy="3987806"/>
          </a:xfrm>
          <a:prstGeom prst="rect">
            <a:avLst/>
          </a:prstGeom>
        </p:spPr>
        <p:txBody>
          <a:bodyPr/>
          <a:lstStyle>
            <a:lvl1pPr>
              <a:defRPr sz="4800"/>
            </a:lvl1pPr>
          </a:lstStyle>
          <a:p>
            <a:pPr/>
            <a:r>
              <a:t>Stakeholders Needs and Means diagram</a:t>
            </a:r>
          </a:p>
        </p:txBody>
      </p:sp>
      <p:sp>
        <p:nvSpPr>
          <p:cNvPr id="380" name="Slide Number"/>
          <p:cNvSpPr txBox="1"/>
          <p:nvPr>
            <p:ph type="sldNum" sz="quarter" idx="2"/>
          </p:nvPr>
        </p:nvSpPr>
        <p:spPr>
          <a:xfrm>
            <a:off x="6385373" y="9296400"/>
            <a:ext cx="227280" cy="330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1" name="Main idea with this example…"/>
          <p:cNvSpPr txBox="1"/>
          <p:nvPr/>
        </p:nvSpPr>
        <p:spPr>
          <a:xfrm>
            <a:off x="4288937" y="460430"/>
            <a:ext cx="4426916" cy="1197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mn-lt"/>
                <a:ea typeface="+mn-ea"/>
                <a:cs typeface="+mn-cs"/>
                <a:sym typeface="Helvetica Neue"/>
              </a:defRPr>
            </a:pPr>
            <a:r>
              <a:t>Main idea with this example</a:t>
            </a:r>
          </a:p>
          <a:p>
            <a:pPr>
              <a:defRPr b="1">
                <a:latin typeface="+mn-lt"/>
                <a:ea typeface="+mn-ea"/>
                <a:cs typeface="+mn-cs"/>
                <a:sym typeface="Helvetica Neue"/>
              </a:defRPr>
            </a:pPr>
            <a:r>
              <a:t> is to notice </a:t>
            </a:r>
          </a:p>
          <a:p>
            <a:pPr>
              <a:defRPr b="1">
                <a:latin typeface="+mn-lt"/>
                <a:ea typeface="+mn-ea"/>
                <a:cs typeface="+mn-cs"/>
                <a:sym typeface="Helvetica Neue"/>
              </a:defRPr>
            </a:pPr>
            <a:r>
              <a:t>the rich stakeholder structure</a:t>
            </a:r>
          </a:p>
        </p:txBody>
      </p:sp>
      <p:sp>
        <p:nvSpPr>
          <p:cNvPr id="382" name="Line"/>
          <p:cNvSpPr/>
          <p:nvPr/>
        </p:nvSpPr>
        <p:spPr>
          <a:xfrm flipV="1">
            <a:off x="4015821" y="1703766"/>
            <a:ext cx="1254764" cy="453678"/>
          </a:xfrm>
          <a:prstGeom prst="line">
            <a:avLst/>
          </a:prstGeom>
          <a:ln w="25400">
            <a:solidFill>
              <a:srgbClr val="000000"/>
            </a:solidFill>
            <a:miter lim="400000"/>
            <a:tailEnd type="triangle"/>
          </a:ln>
        </p:spPr>
        <p:txBody>
          <a:bodyPr lIns="0" tIns="0" rIns="0" bIns="0"/>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Lucida Grande"/>
            <a:ea typeface="Lucida Grande"/>
            <a:cs typeface="Lucida Grande"/>
            <a:sym typeface="Lucida Grand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Lucida Grande"/>
            <a:ea typeface="Lucida Grande"/>
            <a:cs typeface="Lucida Grande"/>
            <a:sym typeface="Lucida Grand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Lucida Grande"/>
            <a:ea typeface="Lucida Grande"/>
            <a:cs typeface="Lucida Grande"/>
            <a:sym typeface="Lucida Grand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Lucida Grande"/>
            <a:ea typeface="Lucida Grande"/>
            <a:cs typeface="Lucida Grande"/>
            <a:sym typeface="Lucida Grand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