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jpeg" ContentType="image/jpeg"/>
  <Override PartName="/ppt/notesSlides/notesSlide10.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solidFill>
        </a:fill>
      </a:tcStyle>
    </a:band2H>
    <a:firstCo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336478"/>
          <c:y val="0.0325071"/>
          <c:w val="0.961352"/>
          <c:h val="0.902533"/>
        </c:manualLayout>
      </c:layout>
      <c:lineChart>
        <c:grouping val="standard"/>
        <c:varyColors val="0"/>
        <c:ser>
          <c:idx val="0"/>
          <c:order val="0"/>
          <c:tx>
            <c:strRef>
              <c:f>Sheet1!$A$2</c:f>
              <c:strCache>
                <c:ptCount val="1"/>
                <c:pt idx="0">
                  <c:v>Line 1</c:v>
                </c:pt>
              </c:strCache>
            </c:strRef>
          </c:tx>
          <c:spPr>
            <a:solidFill>
              <a:srgbClr val="FC0128"/>
            </a:solidFill>
            <a:ln w="12700" cap="flat">
              <a:solidFill>
                <a:srgbClr val="000000"/>
              </a:solidFill>
              <a:prstDash val="solid"/>
              <a:round/>
            </a:ln>
            <a:effectLst/>
          </c:spPr>
          <c:marker>
            <c:symbol val="none"/>
            <c:size val="3"/>
            <c:spPr>
              <a:solidFill>
                <a:srgbClr val="FC0128"/>
              </a:solidFill>
              <a:ln w="12700" cap="flat">
                <a:solidFill>
                  <a:srgbClr val="000000"/>
                </a:solidFill>
                <a:prstDash val="solid"/>
                <a:round/>
              </a:ln>
              <a:effectLst/>
            </c:spPr>
          </c:marker>
          <c:dLbls>
            <c:numFmt formatCode="0" sourceLinked="0"/>
            <c:txPr>
              <a:bodyPr/>
              <a:lstStyle/>
              <a:p>
                <a:pPr>
                  <a:defRPr b="1" i="0" strike="noStrike" sz="1800" u="none">
                    <a:solidFill>
                      <a:srgbClr val="000000"/>
                    </a:solidFill>
                    <a:latin typeface="Arial"/>
                  </a:defRPr>
                </a:pPr>
              </a:p>
            </c:txPr>
            <c:dLblPos val="t"/>
            <c:showLegendKey val="0"/>
            <c:showVal val="0"/>
            <c:showCatName val="0"/>
            <c:showSerName val="0"/>
            <c:showPercent val="0"/>
            <c:showBubbleSize val="0"/>
            <c:showLeaderLines val="0"/>
          </c:dLbls>
          <c:cat>
            <c:strRef>
              <c:f>Sheet1!$B$1:$H$1</c:f>
              <c:strCache>
                <c:ptCount val="7"/>
                <c:pt idx="0">
                  <c:v/>
                </c:pt>
                <c:pt idx="1">
                  <c:v>Requirements</c:v>
                </c:pt>
                <c:pt idx="2">
                  <c:v>Design</c:v>
                </c:pt>
                <c:pt idx="3">
                  <c:v>Coding</c:v>
                </c:pt>
                <c:pt idx="4">
                  <c:v>Testing</c:v>
                </c:pt>
                <c:pt idx="5">
                  <c:v>Maintenance</c:v>
                </c:pt>
                <c:pt idx="6">
                  <c:v/>
                </c:pt>
              </c:strCache>
            </c:strRef>
          </c:cat>
          <c:val>
            <c:numRef>
              <c:f>Sheet1!$B$2:$H$2</c:f>
              <c:numCache>
                <c:ptCount val="7"/>
                <c:pt idx="0">
                  <c:v>0.000000</c:v>
                </c:pt>
                <c:pt idx="1">
                  <c:v>10.000000</c:v>
                </c:pt>
                <c:pt idx="2">
                  <c:v>15.000000</c:v>
                </c:pt>
                <c:pt idx="3">
                  <c:v>25.000000</c:v>
                </c:pt>
                <c:pt idx="4">
                  <c:v>53.000000</c:v>
                </c:pt>
                <c:pt idx="5">
                  <c:v>57.000000</c:v>
                </c:pt>
                <c:pt idx="6">
                  <c:v>65.000000</c:v>
                </c:pt>
              </c:numCache>
            </c:numRef>
          </c:val>
          <c:smooth val="0"/>
        </c:ser>
        <c:ser>
          <c:idx val="1"/>
          <c:order val="1"/>
          <c:tx>
            <c:strRef>
              <c:f>Sheet1!$A$3</c:f>
              <c:strCache>
                <c:ptCount val="1"/>
                <c:pt idx="0">
                  <c:v>Line 2</c:v>
                </c:pt>
              </c:strCache>
            </c:strRef>
          </c:tx>
          <c:spPr>
            <a:solidFill>
              <a:srgbClr val="000000"/>
            </a:solidFill>
            <a:ln w="12700" cap="flat">
              <a:solidFill>
                <a:srgbClr val="000000"/>
              </a:solidFill>
              <a:custDash>
                <a:ds d="800000" sp="300000"/>
                <a:ds d="300000" sp="300000"/>
              </a:custDash>
              <a:round/>
            </a:ln>
            <a:effectLst/>
          </c:spPr>
          <c:marker>
            <c:symbol val="none"/>
            <c:size val="3"/>
            <c:spPr>
              <a:solidFill>
                <a:srgbClr val="000000"/>
              </a:solidFill>
              <a:ln w="12700" cap="flat">
                <a:solidFill>
                  <a:srgbClr val="000000"/>
                </a:solidFill>
                <a:custDash>
                  <a:ds d="800000" sp="300000"/>
                  <a:ds d="300000" sp="300000"/>
                </a:custDash>
                <a:round/>
              </a:ln>
              <a:effectLst/>
            </c:spPr>
          </c:marker>
          <c:dLbls>
            <c:numFmt formatCode="0" sourceLinked="0"/>
            <c:txPr>
              <a:bodyPr/>
              <a:lstStyle/>
              <a:p>
                <a:pPr>
                  <a:defRPr b="1" i="0" strike="noStrike" sz="1800" u="none">
                    <a:solidFill>
                      <a:srgbClr val="000000"/>
                    </a:solidFill>
                    <a:latin typeface="Arial"/>
                  </a:defRPr>
                </a:pPr>
              </a:p>
            </c:txPr>
            <c:dLblPos val="t"/>
            <c:showLegendKey val="0"/>
            <c:showVal val="0"/>
            <c:showCatName val="0"/>
            <c:showSerName val="0"/>
            <c:showPercent val="0"/>
            <c:showBubbleSize val="0"/>
            <c:showLeaderLines val="0"/>
          </c:dLbls>
          <c:cat>
            <c:strRef>
              <c:f>Sheet1!$B$1:$H$1</c:f>
              <c:strCache>
                <c:ptCount val="7"/>
                <c:pt idx="0">
                  <c:v/>
                </c:pt>
                <c:pt idx="1">
                  <c:v>Requirements</c:v>
                </c:pt>
                <c:pt idx="2">
                  <c:v>Design</c:v>
                </c:pt>
                <c:pt idx="3">
                  <c:v>Coding</c:v>
                </c:pt>
                <c:pt idx="4">
                  <c:v>Testing</c:v>
                </c:pt>
                <c:pt idx="5">
                  <c:v>Maintenance</c:v>
                </c:pt>
                <c:pt idx="6">
                  <c:v/>
                </c:pt>
              </c:strCache>
            </c:strRef>
          </c:cat>
          <c:val>
            <c:numRef>
              <c:f>Sheet1!$B$3:$H$3</c:f>
              <c:numCache>
                <c:ptCount val="7"/>
                <c:pt idx="0">
                  <c:v>0.000000</c:v>
                </c:pt>
                <c:pt idx="1">
                  <c:v>18.000000</c:v>
                </c:pt>
                <c:pt idx="2">
                  <c:v>28.000000</c:v>
                </c:pt>
                <c:pt idx="3">
                  <c:v>35.000000</c:v>
                </c:pt>
                <c:pt idx="4">
                  <c:v>35.000000</c:v>
                </c:pt>
                <c:pt idx="5">
                  <c:v>38.000000</c:v>
                </c:pt>
                <c:pt idx="6">
                  <c:v>40.000000</c:v>
                </c:pt>
              </c:numCache>
            </c:numRef>
          </c:val>
          <c:smooth val="0"/>
        </c:ser>
        <c:marker val="1"/>
        <c:axId val="2094734552"/>
        <c:axId val="2094734553"/>
      </c:lineChart>
      <c:catAx>
        <c:axId val="2094734552"/>
        <c:scaling>
          <c:orientation val="minMax"/>
        </c:scaling>
        <c:delete val="0"/>
        <c:axPos val="b"/>
        <c:numFmt formatCode="General" sourceLinked="0"/>
        <c:majorTickMark val="cross"/>
        <c:minorTickMark val="none"/>
        <c:tickLblPos val="low"/>
        <c:spPr>
          <a:ln w="12700" cap="flat">
            <a:solidFill>
              <a:srgbClr val="000000"/>
            </a:solidFill>
            <a:prstDash val="solid"/>
            <a:round/>
          </a:ln>
        </c:spPr>
        <c:txPr>
          <a:bodyPr rot="0"/>
          <a:lstStyle/>
          <a:p>
            <a:pPr>
              <a:defRPr b="1" i="0" strike="noStrike" sz="11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cross"/>
        <c:minorTickMark val="none"/>
        <c:tickLblPos val="none"/>
        <c:spPr>
          <a:ln w="12700" cap="flat">
            <a:solidFill>
              <a:srgbClr val="000000"/>
            </a:solidFill>
            <a:prstDash val="solid"/>
            <a:round/>
          </a:ln>
        </c:spPr>
        <c:txPr>
          <a:bodyPr rot="0"/>
          <a:lstStyle/>
          <a:p>
            <a:pPr>
              <a:defRPr b="1" i="0" strike="noStrike" sz="1800" u="none">
                <a:solidFill>
                  <a:srgbClr val="000000"/>
                </a:solidFill>
                <a:latin typeface="Arial"/>
              </a:defRPr>
            </a:pPr>
          </a:p>
        </c:txPr>
        <c:crossAx val="2094734552"/>
        <c:crosses val="autoZero"/>
        <c:crossBetween val="midCat"/>
        <c:majorUnit val="17.5"/>
        <c:minorUnit val="8.75"/>
      </c:valAx>
      <c:spPr>
        <a:noFill/>
        <a:ln w="12700" cap="flat">
          <a:noFill/>
          <a:miter lim="400000"/>
        </a:ln>
        <a:effectLst/>
      </c:spPr>
    </c:plotArea>
    <c:plotVisOnly val="0"/>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ph type="sldImg"/>
          </p:nvPr>
        </p:nvSpPr>
        <p:spPr>
          <a:xfrm>
            <a:off x="1143000" y="685800"/>
            <a:ext cx="4572000" cy="3429000"/>
          </a:xfrm>
          <a:prstGeom prst="rect">
            <a:avLst/>
          </a:prstGeom>
        </p:spPr>
        <p:txBody>
          <a:bodyPr/>
          <a:lstStyle/>
          <a:p>
            <a:pPr/>
          </a:p>
        </p:txBody>
      </p:sp>
      <p:sp>
        <p:nvSpPr>
          <p:cNvPr id="88" name="Shape 8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 Id="rId3" Type="http://schemas.openxmlformats.org/officeDocument/2006/relationships/hyperlink" Target="https://www.stickyminds.com/article/calculating-economics-software-inspections" TargetMode="Externa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sldImg"/>
          </p:nvPr>
        </p:nvSpPr>
        <p:spPr>
          <a:prstGeom prst="rect">
            <a:avLst/>
          </a:prstGeom>
        </p:spPr>
        <p:txBody>
          <a:bodyPr/>
          <a:lstStyle/>
          <a:p>
            <a:pPr/>
          </a:p>
        </p:txBody>
      </p:sp>
      <p:sp>
        <p:nvSpPr>
          <p:cNvPr id="103" name="Shape 103"/>
          <p:cNvSpPr/>
          <p:nvPr>
            <p:ph type="body" sz="quarter" idx="1"/>
          </p:nvPr>
        </p:nvSpPr>
        <p:spPr>
          <a:prstGeom prst="rect">
            <a:avLst/>
          </a:prstGeom>
        </p:spPr>
        <p:txBody>
          <a:bodyPr/>
          <a:lstStyle/>
          <a:p>
            <a:pPr/>
            <a:r>
              <a:t>ICL CASE Study from (International Computers Limited)</a:t>
            </a:r>
          </a:p>
          <a:p>
            <a:pPr/>
            <a:r>
              <a:t>Interesting Top Mgt. Consulting Experience</a:t>
            </a:r>
          </a:p>
          <a:p>
            <a:pPr/>
            <a:r>
              <a:t>BCS June 12 Lecture 2015</a:t>
            </a:r>
          </a:p>
          <a:p>
            <a:pPr/>
            <a:r>
              <a:t>Slides </a:t>
            </a:r>
          </a:p>
          <a:p>
            <a:pPr/>
            <a:r>
              <a:t>http://www.gilb.com/dl846</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7" name="Shape 1967"/>
          <p:cNvSpPr/>
          <p:nvPr>
            <p:ph type="sldImg"/>
          </p:nvPr>
        </p:nvSpPr>
        <p:spPr>
          <a:prstGeom prst="rect">
            <a:avLst/>
          </a:prstGeom>
        </p:spPr>
        <p:txBody>
          <a:bodyPr/>
          <a:lstStyle/>
          <a:p>
            <a:pPr/>
          </a:p>
        </p:txBody>
      </p:sp>
      <p:sp>
        <p:nvSpPr>
          <p:cNvPr id="1968" name="Shape 1968"/>
          <p:cNvSpPr/>
          <p:nvPr>
            <p:ph type="body" sz="quarter" idx="1"/>
          </p:nvPr>
        </p:nvSpPr>
        <p:spPr>
          <a:prstGeom prst="rect">
            <a:avLst/>
          </a:prstGeom>
        </p:spPr>
        <p:txBody>
          <a:bodyPr/>
          <a:lstStyle/>
          <a:p>
            <a:pPr/>
            <a:r>
              <a:rPr u="sng">
                <a:hlinkClick r:id="rId3" invalidUrl="" action="" tgtFrame="" tooltip="" history="1" highlightClick="0" endSnd="0"/>
              </a:rPr>
              <a:t>https://www.stickyminds.com/article/calculating-economics-software-inspections</a:t>
            </a:r>
          </a:p>
          <a:p>
            <a:pPr/>
          </a:p>
          <a:p>
            <a:pPr/>
          </a:p>
          <a:p>
            <a:pPr/>
            <a:r>
              <a:t>Figure 1. Comparative Defect Removal Costs</a:t>
            </a:r>
            <a:br/>
            <a:r>
              <a:t>The x-axis represents development stage of requirements, analysis, high-level design, low-level (detail) design, code, and test stages. Although it may look like a "waterfall" development representation, this representation only requires that the development activity be recognized as the "source" of the defect. There are several conclusions that can be drawn from this chart: First, the cost of defect removal without inspections can be substantial, with up to 5:1 savings in System Test compared to a 70 percent defect removal in inspections; Second, there is also a significant savings if the inspection effectiveness can be raised from 50 to 70 percent. The numbers are easier to see when the total cost is displayed cumulatively, as seen in Figure 2.</a:t>
            </a:r>
          </a:p>
          <a:p>
            <a:pP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defRPr sz="1200">
                <a:latin typeface="Calibri"/>
                <a:ea typeface="Calibri"/>
                <a:cs typeface="Calibri"/>
                <a:sym typeface="Calibri"/>
              </a:defRPr>
            </a:pPr>
            <a:r>
              <a:t>Source Erik Simmons slides 2011 21</a:t>
            </a:r>
            <a:r>
              <a:rPr baseline="30000"/>
              <a:t>st</a:t>
            </a:r>
            <a:r>
              <a:t> Century Requirements Engineering. </a:t>
            </a:r>
          </a:p>
          <a:p>
            <a:pPr>
              <a:defRPr sz="1200">
                <a:latin typeface="Calibri"/>
                <a:ea typeface="Calibri"/>
                <a:cs typeface="Calibri"/>
                <a:sym typeface="Calibri"/>
              </a:defRPr>
            </a:pPr>
            <a:r>
              <a:t>I got these from Erik June 2014  they are in my files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Value cycle by Kai Gilb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defTabSz="914400">
              <a:lnSpc>
                <a:spcPct val="90000"/>
              </a:lnSpc>
              <a:spcBef>
                <a:spcPts val="500"/>
              </a:spcBef>
              <a:defRPr sz="1200">
                <a:latin typeface="+mn-lt"/>
                <a:ea typeface="+mn-ea"/>
                <a:cs typeface="+mn-cs"/>
                <a:sym typeface="Arial"/>
              </a:defRPr>
            </a:pPr>
            <a:r>
              <a:t>SOURCE SLIDES: SOFTWARE QUALITY IN 2014:</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A SURVEY OF THE STATE OF THE ART</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Capers Jones, VP and CTO</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FILE NAME JONES SQA2014.KEY</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Web:		www.Namcook.com</a:t>
            </a:r>
          </a:p>
          <a:p>
            <a:pPr defTabSz="914400">
              <a:lnSpc>
                <a:spcPct val="90000"/>
              </a:lnSpc>
              <a:spcBef>
                <a:spcPts val="500"/>
              </a:spcBef>
              <a:defRPr sz="1200">
                <a:latin typeface="+mn-lt"/>
                <a:ea typeface="+mn-ea"/>
                <a:cs typeface="+mn-cs"/>
                <a:sym typeface="Arial"/>
              </a:defRPr>
            </a:pPr>
            <a:r>
              <a:t>Blogs:	http://Namcookanalytics.com</a:t>
            </a:r>
          </a:p>
          <a:p>
            <a:pPr defTabSz="914400">
              <a:lnSpc>
                <a:spcPct val="90000"/>
              </a:lnSpc>
              <a:spcBef>
                <a:spcPts val="500"/>
              </a:spcBef>
              <a:defRPr sz="1200">
                <a:latin typeface="+mn-lt"/>
                <a:ea typeface="+mn-ea"/>
                <a:cs typeface="+mn-cs"/>
                <a:sym typeface="Arial"/>
              </a:defRPr>
            </a:pPr>
            <a:r>
              <a:t>Email:	Capers.Jones3@GMAILcom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defTabSz="914400">
              <a:lnSpc>
                <a:spcPct val="90000"/>
              </a:lnSpc>
              <a:spcBef>
                <a:spcPts val="500"/>
              </a:spcBef>
              <a:defRPr sz="1200">
                <a:latin typeface="+mn-lt"/>
                <a:ea typeface="+mn-ea"/>
                <a:cs typeface="+mn-cs"/>
                <a:sym typeface="Arial"/>
              </a:defRPr>
            </a:pPr>
            <a:r>
              <a:t>SOURCE SLIDES: SOFTWARE QUALITY IN 2014:</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A SURVEY OF THE STATE OF THE ART</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Capers Jones, VP and CTO</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FILE NAME JONES SQA2014.KEY</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Web:		www.Namcook.com</a:t>
            </a:r>
          </a:p>
          <a:p>
            <a:pPr defTabSz="914400">
              <a:lnSpc>
                <a:spcPct val="90000"/>
              </a:lnSpc>
              <a:spcBef>
                <a:spcPts val="500"/>
              </a:spcBef>
              <a:defRPr sz="1200">
                <a:latin typeface="+mn-lt"/>
                <a:ea typeface="+mn-ea"/>
                <a:cs typeface="+mn-cs"/>
                <a:sym typeface="Arial"/>
              </a:defRPr>
            </a:pPr>
            <a:r>
              <a:t>Blogs:	http://Namcookanalytics.com</a:t>
            </a:r>
          </a:p>
          <a:p>
            <a:pPr defTabSz="914400">
              <a:lnSpc>
                <a:spcPct val="90000"/>
              </a:lnSpc>
              <a:spcBef>
                <a:spcPts val="500"/>
              </a:spcBef>
              <a:defRPr sz="1200">
                <a:latin typeface="+mn-lt"/>
                <a:ea typeface="+mn-ea"/>
                <a:cs typeface="+mn-cs"/>
                <a:sym typeface="Arial"/>
              </a:defRPr>
            </a:pPr>
            <a:r>
              <a:t>Email:	Capers.Jones3@GMAILcom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defTabSz="914400">
              <a:lnSpc>
                <a:spcPct val="90000"/>
              </a:lnSpc>
              <a:spcBef>
                <a:spcPts val="500"/>
              </a:spcBef>
              <a:defRPr sz="1200">
                <a:latin typeface="+mn-lt"/>
                <a:ea typeface="+mn-ea"/>
                <a:cs typeface="+mn-cs"/>
                <a:sym typeface="Arial"/>
              </a:defRPr>
            </a:pPr>
            <a:r>
              <a:t>SOURCE SLIDES: SOFTWARE QUALITY IN 2014:</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A SURVEY OF THE STATE OF THE ART</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Capers Jones, VP and CTO</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FILE NAME JONES SQA2014.KEY</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Web:		www.Namcook.com</a:t>
            </a:r>
          </a:p>
          <a:p>
            <a:pPr defTabSz="914400">
              <a:lnSpc>
                <a:spcPct val="90000"/>
              </a:lnSpc>
              <a:spcBef>
                <a:spcPts val="500"/>
              </a:spcBef>
              <a:defRPr sz="1200">
                <a:latin typeface="+mn-lt"/>
                <a:ea typeface="+mn-ea"/>
                <a:cs typeface="+mn-cs"/>
                <a:sym typeface="Arial"/>
              </a:defRPr>
            </a:pPr>
            <a:r>
              <a:t>Blogs:	http://Namcookanalytics.com</a:t>
            </a:r>
          </a:p>
          <a:p>
            <a:pPr defTabSz="914400">
              <a:lnSpc>
                <a:spcPct val="90000"/>
              </a:lnSpc>
              <a:spcBef>
                <a:spcPts val="500"/>
              </a:spcBef>
              <a:defRPr sz="1200">
                <a:latin typeface="+mn-lt"/>
                <a:ea typeface="+mn-ea"/>
                <a:cs typeface="+mn-cs"/>
                <a:sym typeface="Arial"/>
              </a:defRPr>
            </a:pPr>
            <a:r>
              <a:t>Email:	Capers.Jones3@GMAILcom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defTabSz="914400">
              <a:lnSpc>
                <a:spcPct val="90000"/>
              </a:lnSpc>
              <a:spcBef>
                <a:spcPts val="500"/>
              </a:spcBef>
              <a:defRPr sz="1200">
                <a:latin typeface="+mn-lt"/>
                <a:ea typeface="+mn-ea"/>
                <a:cs typeface="+mn-cs"/>
                <a:sym typeface="Arial"/>
              </a:defRPr>
            </a:pPr>
            <a:r>
              <a:t>SOURCE SLIDES: SOFTWARE QUALITY IN 2014:</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A SURVEY OF THE STATE OF THE ART</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Capers Jones, VP and CTO</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FILE NAME JONES SQA2014.KEY</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Web:		www.Namcook.com</a:t>
            </a:r>
          </a:p>
          <a:p>
            <a:pPr defTabSz="914400">
              <a:lnSpc>
                <a:spcPct val="90000"/>
              </a:lnSpc>
              <a:spcBef>
                <a:spcPts val="500"/>
              </a:spcBef>
              <a:defRPr sz="1200">
                <a:latin typeface="+mn-lt"/>
                <a:ea typeface="+mn-ea"/>
                <a:cs typeface="+mn-cs"/>
                <a:sym typeface="Arial"/>
              </a:defRPr>
            </a:pPr>
            <a:r>
              <a:t>Blogs:	http://Namcookanalytics.com</a:t>
            </a:r>
          </a:p>
          <a:p>
            <a:pPr defTabSz="914400">
              <a:lnSpc>
                <a:spcPct val="90000"/>
              </a:lnSpc>
              <a:spcBef>
                <a:spcPts val="500"/>
              </a:spcBef>
              <a:defRPr sz="1200">
                <a:latin typeface="+mn-lt"/>
                <a:ea typeface="+mn-ea"/>
                <a:cs typeface="+mn-cs"/>
                <a:sym typeface="Arial"/>
              </a:defRPr>
            </a:pPr>
            <a:r>
              <a:t>Email:	Capers.Jones3@GMAILcom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p>
            <a:pPr defTabSz="914400">
              <a:lnSpc>
                <a:spcPct val="90000"/>
              </a:lnSpc>
              <a:spcBef>
                <a:spcPts val="500"/>
              </a:spcBef>
              <a:defRPr sz="1200">
                <a:latin typeface="+mn-lt"/>
                <a:ea typeface="+mn-ea"/>
                <a:cs typeface="+mn-cs"/>
                <a:sym typeface="Arial"/>
              </a:defRPr>
            </a:pPr>
            <a:r>
              <a:t>SOURCE SLIDES: SOFTWARE QUALITY IN 2014:</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A SURVEY OF THE STATE OF THE ART</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Capers Jones, VP and CTO</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FILE NAME JONES SQA2014.KEY</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Web:		www.Namcook.com</a:t>
            </a:r>
          </a:p>
          <a:p>
            <a:pPr defTabSz="914400">
              <a:lnSpc>
                <a:spcPct val="90000"/>
              </a:lnSpc>
              <a:spcBef>
                <a:spcPts val="500"/>
              </a:spcBef>
              <a:defRPr sz="1200">
                <a:latin typeface="+mn-lt"/>
                <a:ea typeface="+mn-ea"/>
                <a:cs typeface="+mn-cs"/>
                <a:sym typeface="Arial"/>
              </a:defRPr>
            </a:pPr>
            <a:r>
              <a:t>Blogs:	http://Namcookanalytics.com</a:t>
            </a:r>
          </a:p>
          <a:p>
            <a:pPr defTabSz="914400">
              <a:lnSpc>
                <a:spcPct val="90000"/>
              </a:lnSpc>
              <a:spcBef>
                <a:spcPts val="500"/>
              </a:spcBef>
              <a:defRPr sz="1200">
                <a:latin typeface="+mn-lt"/>
                <a:ea typeface="+mn-ea"/>
                <a:cs typeface="+mn-cs"/>
                <a:sym typeface="Arial"/>
              </a:defRPr>
            </a:pPr>
            <a:r>
              <a:t>Email:	Capers.Jones3@GMAILcom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defTabSz="914400">
              <a:lnSpc>
                <a:spcPct val="90000"/>
              </a:lnSpc>
              <a:spcBef>
                <a:spcPts val="500"/>
              </a:spcBef>
              <a:defRPr sz="1200">
                <a:latin typeface="+mn-lt"/>
                <a:ea typeface="+mn-ea"/>
                <a:cs typeface="+mn-cs"/>
                <a:sym typeface="Arial"/>
              </a:defRPr>
            </a:pPr>
            <a:r>
              <a:t>SOURCE SLIDES: SOFTWARE QUALITY IN 2014:</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A SURVEY OF THE STATE OF THE ART</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Capers Jones, VP and CTO</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FILE NAME JONES SQA2014.KEY</a:t>
            </a:r>
          </a:p>
          <a:p>
            <a:pPr defTabSz="914400">
              <a:lnSpc>
                <a:spcPct val="90000"/>
              </a:lnSpc>
              <a:spcBef>
                <a:spcPts val="500"/>
              </a:spcBef>
              <a:defRPr sz="1200">
                <a:latin typeface="+mn-lt"/>
                <a:ea typeface="+mn-ea"/>
                <a:cs typeface="+mn-cs"/>
                <a:sym typeface="Arial"/>
              </a:defRPr>
            </a:pPr>
          </a:p>
          <a:p>
            <a:pPr defTabSz="914400">
              <a:lnSpc>
                <a:spcPct val="90000"/>
              </a:lnSpc>
              <a:spcBef>
                <a:spcPts val="500"/>
              </a:spcBef>
              <a:defRPr sz="1200">
                <a:latin typeface="+mn-lt"/>
                <a:ea typeface="+mn-ea"/>
                <a:cs typeface="+mn-cs"/>
                <a:sym typeface="Arial"/>
              </a:defRPr>
            </a:pPr>
            <a:r>
              <a:t>Web:		www.Namcook.com</a:t>
            </a:r>
          </a:p>
          <a:p>
            <a:pPr defTabSz="914400">
              <a:lnSpc>
                <a:spcPct val="90000"/>
              </a:lnSpc>
              <a:spcBef>
                <a:spcPts val="500"/>
              </a:spcBef>
              <a:defRPr sz="1200">
                <a:latin typeface="+mn-lt"/>
                <a:ea typeface="+mn-ea"/>
                <a:cs typeface="+mn-cs"/>
                <a:sym typeface="Arial"/>
              </a:defRPr>
            </a:pPr>
            <a:r>
              <a:t>Blogs:	http://Namcookanalytics.com</a:t>
            </a:r>
          </a:p>
          <a:p>
            <a:pPr defTabSz="914400">
              <a:lnSpc>
                <a:spcPct val="90000"/>
              </a:lnSpc>
              <a:spcBef>
                <a:spcPts val="500"/>
              </a:spcBef>
              <a:defRPr sz="1200">
                <a:latin typeface="+mn-lt"/>
                <a:ea typeface="+mn-ea"/>
                <a:cs typeface="+mn-cs"/>
                <a:sym typeface="Arial"/>
              </a:defRPr>
            </a:pPr>
            <a:r>
              <a:t>Email:	Capers.Jones3@GMAILcom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802005" y="2344483"/>
            <a:ext cx="9089391" cy="1588199"/>
          </a:xfrm>
          <a:prstGeom prst="rect">
            <a:avLst/>
          </a:prstGeom>
        </p:spPr>
        <p:txBody>
          <a:bodyPr>
            <a:normAutofit fontScale="100000" lnSpcReduction="0"/>
          </a:bodyPr>
          <a:lstStyle/>
          <a:p>
            <a:pPr/>
            <a:r>
              <a:t>Title Text</a:t>
            </a:r>
          </a:p>
        </p:txBody>
      </p:sp>
      <p:sp>
        <p:nvSpPr>
          <p:cNvPr id="12" name="Body Level One…"/>
          <p:cNvSpPr txBox="1"/>
          <p:nvPr>
            <p:ph type="body" sz="quarter" idx="1"/>
          </p:nvPr>
        </p:nvSpPr>
        <p:spPr>
          <a:xfrm>
            <a:off x="1604010" y="4235196"/>
            <a:ext cx="7485381" cy="189071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1329174" y="343865"/>
            <a:ext cx="8035051" cy="1158876"/>
          </a:xfrm>
          <a:prstGeom prst="rect">
            <a:avLst/>
          </a:prstGeom>
        </p:spPr>
        <p:txBody>
          <a:bodyPr>
            <a:normAutofit fontScale="100000" lnSpcReduction="0"/>
          </a:bodyPr>
          <a:lstStyle/>
          <a:p>
            <a:pPr/>
            <a:r>
              <a:t>Title Text</a:t>
            </a:r>
          </a:p>
        </p:txBody>
      </p:sp>
      <p:sp>
        <p:nvSpPr>
          <p:cNvPr id="21" name="Body Level One…"/>
          <p:cNvSpPr txBox="1"/>
          <p:nvPr>
            <p:ph type="body" idx="1"/>
          </p:nvPr>
        </p:nvSpPr>
        <p:spPr>
          <a:xfrm>
            <a:off x="911690" y="1642726"/>
            <a:ext cx="8870018" cy="4666616"/>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9" name="Title Text"/>
          <p:cNvSpPr txBox="1"/>
          <p:nvPr>
            <p:ph type="title"/>
          </p:nvPr>
        </p:nvSpPr>
        <p:spPr>
          <a:xfrm>
            <a:off x="1329174" y="343865"/>
            <a:ext cx="8035051" cy="1158876"/>
          </a:xfrm>
          <a:prstGeom prst="rect">
            <a:avLst/>
          </a:prstGeom>
        </p:spPr>
        <p:txBody>
          <a:bodyPr>
            <a:normAutofit fontScale="100000" lnSpcReduction="0"/>
          </a:bodyPr>
          <a:lstStyle/>
          <a:p>
            <a:pPr/>
            <a:r>
              <a:t>Title Text</a:t>
            </a:r>
          </a:p>
        </p:txBody>
      </p:sp>
      <p:sp>
        <p:nvSpPr>
          <p:cNvPr id="30" name="Body Level One…"/>
          <p:cNvSpPr txBox="1"/>
          <p:nvPr>
            <p:ph type="body" sz="half" idx="1"/>
          </p:nvPr>
        </p:nvSpPr>
        <p:spPr>
          <a:xfrm>
            <a:off x="534669" y="1739455"/>
            <a:ext cx="5560705" cy="4991482"/>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38" name="Title Text"/>
          <p:cNvSpPr txBox="1"/>
          <p:nvPr>
            <p:ph type="title"/>
          </p:nvPr>
        </p:nvSpPr>
        <p:spPr>
          <a:xfrm>
            <a:off x="1329174" y="343865"/>
            <a:ext cx="8035051" cy="1158876"/>
          </a:xfrm>
          <a:prstGeom prst="rect">
            <a:avLst/>
          </a:prstGeom>
        </p:spPr>
        <p:txBody>
          <a:bodyPr>
            <a:normAutofit fontScale="100000" lnSpcReduction="0"/>
          </a:bodyPr>
          <a:lstStyle/>
          <a:p>
            <a:pPr/>
            <a:r>
              <a:t>Title Text</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53" name="Title Text"/>
          <p:cNvSpPr txBox="1"/>
          <p:nvPr>
            <p:ph type="title"/>
          </p:nvPr>
        </p:nvSpPr>
        <p:spPr>
          <a:xfrm>
            <a:off x="812800" y="302610"/>
            <a:ext cx="9067800" cy="1259418"/>
          </a:xfrm>
          <a:prstGeom prst="rect">
            <a:avLst/>
          </a:prstGeom>
        </p:spPr>
        <p:txBody>
          <a:bodyPr lIns="50376" tIns="50376" rIns="50376" bIns="50376" anchor="ctr">
            <a:normAutofit fontScale="100000" lnSpcReduction="0"/>
          </a:bodyPr>
          <a:lstStyle>
            <a:lvl1pPr algn="ctr" defTabSz="503766">
              <a:defRPr b="0" sz="4800">
                <a:solidFill>
                  <a:srgbClr val="000000"/>
                </a:solidFill>
                <a:latin typeface="Calibri"/>
                <a:ea typeface="Calibri"/>
                <a:cs typeface="Calibri"/>
                <a:sym typeface="Calibri"/>
              </a:defRPr>
            </a:lvl1pPr>
          </a:lstStyle>
          <a:p>
            <a:pPr/>
            <a:r>
              <a:t>Title Text</a:t>
            </a:r>
          </a:p>
        </p:txBody>
      </p:sp>
      <p:sp>
        <p:nvSpPr>
          <p:cNvPr id="54" name="Body Level One…"/>
          <p:cNvSpPr txBox="1"/>
          <p:nvPr>
            <p:ph type="body" idx="1"/>
          </p:nvPr>
        </p:nvSpPr>
        <p:spPr>
          <a:xfrm>
            <a:off x="812800" y="1763183"/>
            <a:ext cx="9067800" cy="4986941"/>
          </a:xfrm>
          <a:prstGeom prst="rect">
            <a:avLst/>
          </a:prstGeom>
        </p:spPr>
        <p:txBody>
          <a:bodyPr lIns="50376" tIns="50376" rIns="50376" bIns="50376">
            <a:normAutofit fontScale="100000" lnSpcReduction="0"/>
          </a:bodyPr>
          <a:lstStyle>
            <a:lvl1pPr marL="364331" indent="-364331" defTabSz="503766">
              <a:spcBef>
                <a:spcPts val="800"/>
              </a:spcBef>
              <a:buSzPct val="100000"/>
              <a:buFont typeface="Arial"/>
              <a:buChar char="•"/>
              <a:defRPr sz="3400">
                <a:latin typeface="Calibri"/>
                <a:ea typeface="Calibri"/>
                <a:cs typeface="Calibri"/>
                <a:sym typeface="Calibri"/>
              </a:defRPr>
            </a:lvl1pPr>
            <a:lvl2pPr marL="804182" indent="-346982" defTabSz="503766">
              <a:spcBef>
                <a:spcPts val="800"/>
              </a:spcBef>
              <a:buSzPct val="100000"/>
              <a:buFont typeface="Arial"/>
              <a:buChar char="–"/>
              <a:defRPr sz="3400">
                <a:latin typeface="Calibri"/>
                <a:ea typeface="Calibri"/>
                <a:cs typeface="Calibri"/>
                <a:sym typeface="Calibri"/>
              </a:defRPr>
            </a:lvl2pPr>
            <a:lvl3pPr marL="1238250" indent="-323850" defTabSz="503766">
              <a:spcBef>
                <a:spcPts val="800"/>
              </a:spcBef>
              <a:buSzPct val="100000"/>
              <a:buFont typeface="Arial"/>
              <a:buChar char="•"/>
              <a:defRPr sz="3400">
                <a:latin typeface="Calibri"/>
                <a:ea typeface="Calibri"/>
                <a:cs typeface="Calibri"/>
                <a:sym typeface="Calibri"/>
              </a:defRPr>
            </a:lvl3pPr>
            <a:lvl4pPr marL="1760220" indent="-388620" defTabSz="503766">
              <a:spcBef>
                <a:spcPts val="800"/>
              </a:spcBef>
              <a:buSzPct val="100000"/>
              <a:buFont typeface="Arial"/>
              <a:buChar char="–"/>
              <a:defRPr sz="3400">
                <a:latin typeface="Calibri"/>
                <a:ea typeface="Calibri"/>
                <a:cs typeface="Calibri"/>
                <a:sym typeface="Calibri"/>
              </a:defRPr>
            </a:lvl4pPr>
            <a:lvl5pPr marL="2217420" indent="-388620" defTabSz="503766">
              <a:spcBef>
                <a:spcPts val="800"/>
              </a:spcBef>
              <a:buSzPct val="100000"/>
              <a:buFont typeface="Arial"/>
              <a:buChar char="»"/>
              <a:defRPr sz="3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9607305" y="7065636"/>
            <a:ext cx="273295" cy="278554"/>
          </a:xfrm>
          <a:prstGeom prst="rect">
            <a:avLst/>
          </a:prstGeom>
        </p:spPr>
        <p:txBody>
          <a:bodyPr lIns="50376" tIns="50376" rIns="50376" bIns="50376" anchor="ctr"/>
          <a:lstStyle>
            <a:lvl1pPr algn="r" defTabSz="503766">
              <a:lnSpc>
                <a:spcPct val="100000"/>
              </a:lnSpc>
              <a:defRPr spc="0" sz="12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grpSp>
        <p:nvGrpSpPr>
          <p:cNvPr id="64" name="Rectangle 2"/>
          <p:cNvGrpSpPr/>
          <p:nvPr/>
        </p:nvGrpSpPr>
        <p:grpSpPr>
          <a:xfrm>
            <a:off x="309033" y="7136694"/>
            <a:ext cx="10075334" cy="419806"/>
            <a:chOff x="0" y="0"/>
            <a:chExt cx="10075333" cy="419805"/>
          </a:xfrm>
        </p:grpSpPr>
        <p:sp>
          <p:nvSpPr>
            <p:cNvPr id="62" name="Rectangle"/>
            <p:cNvSpPr/>
            <p:nvPr/>
          </p:nvSpPr>
          <p:spPr>
            <a:xfrm>
              <a:off x="0" y="0"/>
              <a:ext cx="10075334" cy="419806"/>
            </a:xfrm>
            <a:prstGeom prst="rect">
              <a:avLst/>
            </a:prstGeom>
            <a:solidFill>
              <a:srgbClr val="424A6B"/>
            </a:solidFill>
            <a:ln w="12700" cap="flat">
              <a:noFill/>
              <a:miter lim="400000"/>
            </a:ln>
            <a:effectLst/>
          </p:spPr>
          <p:txBody>
            <a:bodyPr wrap="square" lIns="50376" tIns="50376" rIns="50376" bIns="50376" numCol="1" anchor="ctr">
              <a:noAutofit/>
            </a:bodyPr>
            <a:lstStyle/>
            <a:p>
              <a:pPr algn="ctr" defTabSz="1007533">
                <a:defRPr>
                  <a:latin typeface="+mn-lt"/>
                  <a:ea typeface="+mn-ea"/>
                  <a:cs typeface="+mn-cs"/>
                  <a:sym typeface="Arial"/>
                </a:defRPr>
              </a:pPr>
            </a:p>
          </p:txBody>
        </p:sp>
        <p:sp>
          <p:nvSpPr>
            <p:cNvPr id="63" name="© www.Gilb.com"/>
            <p:cNvSpPr txBox="1"/>
            <p:nvPr/>
          </p:nvSpPr>
          <p:spPr>
            <a:xfrm>
              <a:off x="4380920" y="60834"/>
              <a:ext cx="1313493" cy="298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376" tIns="50376" rIns="50376" bIns="50376" numCol="1" anchor="ctr">
              <a:spAutoFit/>
            </a:bodyPr>
            <a:lstStyle/>
            <a:p>
              <a:pPr algn="ctr" defTabSz="1007533">
                <a:defRPr sz="1400">
                  <a:solidFill>
                    <a:srgbClr val="3C4361"/>
                  </a:solidFill>
                  <a:latin typeface="+mn-lt"/>
                  <a:ea typeface="+mn-ea"/>
                  <a:cs typeface="+mn-cs"/>
                  <a:sym typeface="Arial"/>
                </a:defRPr>
              </a:pPr>
              <a:r>
                <a:t>©</a:t>
              </a:r>
              <a:r>
                <a:rPr b="1" sz="1200">
                  <a:solidFill>
                    <a:srgbClr val="33478A"/>
                  </a:solidFill>
                </a:rPr>
                <a:t> </a:t>
              </a:r>
              <a:r>
                <a:rPr b="1" sz="900">
                  <a:solidFill>
                    <a:srgbClr val="CEB8E3"/>
                  </a:solidFill>
                </a:rPr>
                <a:t>www.</a:t>
              </a:r>
              <a:r>
                <a:rPr b="1" sz="1200">
                  <a:solidFill>
                    <a:srgbClr val="CEB8E3"/>
                  </a:solidFill>
                </a:rPr>
                <a:t>Gilb</a:t>
              </a:r>
              <a:r>
                <a:rPr b="1" sz="900">
                  <a:solidFill>
                    <a:srgbClr val="CEB8E3"/>
                  </a:solidFill>
                </a:rPr>
                <a:t>.com</a:t>
              </a:r>
              <a:r>
                <a:rPr b="1" sz="1200">
                  <a:solidFill>
                    <a:srgbClr val="CEB8E3"/>
                  </a:solidFill>
                </a:rPr>
                <a:t>    </a:t>
              </a:r>
            </a:p>
          </p:txBody>
        </p:sp>
      </p:grpSp>
      <p:sp>
        <p:nvSpPr>
          <p:cNvPr id="65" name="Line 5"/>
          <p:cNvSpPr/>
          <p:nvPr/>
        </p:nvSpPr>
        <p:spPr>
          <a:xfrm>
            <a:off x="309033" y="7136694"/>
            <a:ext cx="10075334" cy="1"/>
          </a:xfrm>
          <a:prstGeom prst="line">
            <a:avLst/>
          </a:prstGeom>
          <a:ln w="3175">
            <a:solidFill>
              <a:srgbClr val="000000"/>
            </a:solidFill>
          </a:ln>
        </p:spPr>
        <p:txBody>
          <a:bodyPr lIns="50376" tIns="50376" rIns="50376" bIns="50376"/>
          <a:lstStyle/>
          <a:p>
            <a:pPr defTabSz="1007533">
              <a:defRPr>
                <a:latin typeface="+mn-lt"/>
                <a:ea typeface="+mn-ea"/>
                <a:cs typeface="+mn-cs"/>
                <a:sym typeface="Arial"/>
              </a:defRPr>
            </a:pPr>
          </a:p>
        </p:txBody>
      </p:sp>
      <p:sp>
        <p:nvSpPr>
          <p:cNvPr id="66" name="Rectangle 6"/>
          <p:cNvSpPr/>
          <p:nvPr/>
        </p:nvSpPr>
        <p:spPr>
          <a:xfrm>
            <a:off x="309033" y="0"/>
            <a:ext cx="10075334" cy="83962"/>
          </a:xfrm>
          <a:prstGeom prst="rect">
            <a:avLst/>
          </a:prstGeom>
          <a:solidFill>
            <a:srgbClr val="424A6B"/>
          </a:solidFill>
          <a:ln w="12700">
            <a:miter lim="400000"/>
          </a:ln>
        </p:spPr>
        <p:txBody>
          <a:bodyPr lIns="50376" tIns="50376" rIns="50376" bIns="50376" anchor="ctr"/>
          <a:lstStyle/>
          <a:p>
            <a:pPr defTabSz="1007533">
              <a:defRPr sz="2600">
                <a:latin typeface="+mn-lt"/>
                <a:ea typeface="+mn-ea"/>
                <a:cs typeface="+mn-cs"/>
                <a:sym typeface="Arial"/>
              </a:defRPr>
            </a:pPr>
          </a:p>
        </p:txBody>
      </p:sp>
      <p:sp>
        <p:nvSpPr>
          <p:cNvPr id="67" name="Slide Number"/>
          <p:cNvSpPr txBox="1"/>
          <p:nvPr>
            <p:ph type="sldNum" sz="quarter" idx="2"/>
          </p:nvPr>
        </p:nvSpPr>
        <p:spPr>
          <a:xfrm>
            <a:off x="9960135" y="7124450"/>
            <a:ext cx="424232" cy="421814"/>
          </a:xfrm>
          <a:prstGeom prst="rect">
            <a:avLst/>
          </a:prstGeom>
        </p:spPr>
        <p:txBody>
          <a:bodyPr lIns="50376" tIns="50376" rIns="50376" bIns="50376"/>
          <a:lstStyle>
            <a:lvl1pPr algn="r" defTabSz="1007533">
              <a:lnSpc>
                <a:spcPct val="100000"/>
              </a:lnSpc>
              <a:defRPr spc="0" sz="2200"/>
            </a:lvl1pPr>
          </a:lstStyle>
          <a:p>
            <a:pPr/>
            <a:fld id="{86CB4B4D-7CA3-9044-876B-883B54F8677D}" type="slidenum"/>
          </a:p>
        </p:txBody>
      </p:sp>
      <p:sp>
        <p:nvSpPr>
          <p:cNvPr id="68" name="Text Box 12"/>
          <p:cNvSpPr txBox="1"/>
          <p:nvPr/>
        </p:nvSpPr>
        <p:spPr>
          <a:xfrm>
            <a:off x="6039379" y="7273131"/>
            <a:ext cx="1679223" cy="224015"/>
          </a:xfrm>
          <a:prstGeom prst="rect">
            <a:avLst/>
          </a:prstGeom>
          <a:ln w="12700">
            <a:miter lim="400000"/>
          </a:ln>
          <a:extLst>
            <a:ext uri="{C572A759-6A51-4108-AA02-DFA0A04FC94B}">
              <ma14:wrappingTextBoxFlag xmlns:ma14="http://schemas.microsoft.com/office/mac/drawingml/2011/main" val="1"/>
            </a:ext>
          </a:extLst>
        </p:spPr>
        <p:txBody>
          <a:bodyPr lIns="50376" tIns="50376" rIns="50376" bIns="50376">
            <a:spAutoFit/>
          </a:bodyPr>
          <a:lstStyle>
            <a:lvl1pPr defTabSz="1007533">
              <a:defRPr sz="900">
                <a:solidFill>
                  <a:srgbClr val="3C4361"/>
                </a:solidFill>
                <a:latin typeface="+mn-lt"/>
                <a:ea typeface="+mn-ea"/>
                <a:cs typeface="+mn-cs"/>
                <a:sym typeface="Arial"/>
              </a:defRPr>
            </a:lvl1pPr>
          </a:lstStyle>
          <a:p>
            <a:pPr/>
            <a:r>
              <a:t>Version 8- Sep. 2010</a:t>
            </a:r>
          </a:p>
        </p:txBody>
      </p:sp>
      <p:pic>
        <p:nvPicPr>
          <p:cNvPr id="69" name="Picture 3" descr="Picture 3"/>
          <p:cNvPicPr>
            <a:picLocks noChangeAspect="1"/>
          </p:cNvPicPr>
          <p:nvPr/>
        </p:nvPicPr>
        <p:blipFill>
          <a:blip r:embed="rId2">
            <a:extLst/>
          </a:blip>
          <a:stretch>
            <a:fillRect/>
          </a:stretch>
        </p:blipFill>
        <p:spPr>
          <a:xfrm>
            <a:off x="323878" y="6555224"/>
            <a:ext cx="824148" cy="559880"/>
          </a:xfrm>
          <a:prstGeom prst="rect">
            <a:avLst/>
          </a:prstGeom>
          <a:ln w="12700">
            <a:miter lim="400000"/>
          </a:ln>
        </p:spPr>
      </p:pic>
      <p:sp>
        <p:nvSpPr>
          <p:cNvPr id="70" name="Title Text"/>
          <p:cNvSpPr txBox="1"/>
          <p:nvPr>
            <p:ph type="title"/>
          </p:nvPr>
        </p:nvSpPr>
        <p:spPr>
          <a:xfrm>
            <a:off x="309033" y="167922"/>
            <a:ext cx="10075334" cy="839612"/>
          </a:xfrm>
          <a:prstGeom prst="rect">
            <a:avLst/>
          </a:prstGeom>
        </p:spPr>
        <p:txBody>
          <a:bodyPr lIns="50376" tIns="50376" rIns="50376" bIns="50376">
            <a:normAutofit fontScale="100000" lnSpcReduction="0"/>
          </a:bodyPr>
          <a:lstStyle>
            <a:lvl1pPr algn="ctr" defTabSz="1007533">
              <a:defRPr sz="3800"/>
            </a:lvl1pPr>
          </a:lstStyle>
          <a:p>
            <a:pPr/>
            <a:r>
              <a:t>Title Text</a:t>
            </a:r>
          </a:p>
        </p:txBody>
      </p:sp>
      <p:sp>
        <p:nvSpPr>
          <p:cNvPr id="71" name="Body Level One…"/>
          <p:cNvSpPr txBox="1"/>
          <p:nvPr>
            <p:ph type="body" idx="1"/>
          </p:nvPr>
        </p:nvSpPr>
        <p:spPr>
          <a:xfrm>
            <a:off x="560916" y="1511300"/>
            <a:ext cx="9655529" cy="5541434"/>
          </a:xfrm>
          <a:prstGeom prst="rect">
            <a:avLst/>
          </a:prstGeom>
        </p:spPr>
        <p:txBody>
          <a:bodyPr lIns="50376" tIns="50376" rIns="50376" bIns="50376">
            <a:normAutofit fontScale="100000" lnSpcReduction="0"/>
          </a:bodyPr>
          <a:lstStyle>
            <a:lvl1pPr marL="200720" indent="-200720" defTabSz="1007533">
              <a:lnSpc>
                <a:spcPct val="90000"/>
              </a:lnSpc>
              <a:spcBef>
                <a:spcPts val="800"/>
              </a:spcBef>
              <a:buSzPct val="100000"/>
              <a:buChar char="•"/>
              <a:defRPr sz="3400"/>
            </a:lvl1pPr>
            <a:lvl2pPr marL="604950" indent="-225538" defTabSz="1007533">
              <a:lnSpc>
                <a:spcPct val="90000"/>
              </a:lnSpc>
              <a:spcBef>
                <a:spcPts val="800"/>
              </a:spcBef>
              <a:buSzPct val="100000"/>
              <a:buChar char="–"/>
              <a:defRPr sz="3400"/>
            </a:lvl2pPr>
            <a:lvl3pPr marL="1029626" indent="-267626" defTabSz="1007533">
              <a:lnSpc>
                <a:spcPct val="90000"/>
              </a:lnSpc>
              <a:spcBef>
                <a:spcPts val="800"/>
              </a:spcBef>
              <a:buSzPct val="100000"/>
              <a:buChar char="•"/>
              <a:defRPr sz="3400"/>
            </a:lvl3pPr>
            <a:lvl4pPr marL="1462564" indent="-321152" defTabSz="1007533">
              <a:lnSpc>
                <a:spcPct val="90000"/>
              </a:lnSpc>
              <a:spcBef>
                <a:spcPts val="800"/>
              </a:spcBef>
              <a:buSzPct val="100000"/>
              <a:buChar char="–"/>
              <a:defRPr sz="3400"/>
            </a:lvl4pPr>
            <a:lvl5pPr marL="1841977" indent="-321152" defTabSz="1007533">
              <a:lnSpc>
                <a:spcPct val="90000"/>
              </a:lnSpc>
              <a:spcBef>
                <a:spcPts val="800"/>
              </a:spcBef>
              <a:buSzPct val="100000"/>
              <a:buChar char="»"/>
              <a:defRPr sz="3400"/>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78" name="Line"/>
          <p:cNvSpPr/>
          <p:nvPr/>
        </p:nvSpPr>
        <p:spPr>
          <a:xfrm>
            <a:off x="895514" y="6895832"/>
            <a:ext cx="8933917" cy="1"/>
          </a:xfrm>
          <a:prstGeom prst="line">
            <a:avLst/>
          </a:prstGeom>
          <a:ln w="50800">
            <a:solidFill>
              <a:srgbClr val="000000"/>
            </a:solidFill>
          </a:ln>
        </p:spPr>
        <p:txBody>
          <a:bodyPr lIns="50469" tIns="50469" rIns="50469" bIns="50469"/>
          <a:lstStyle/>
          <a:p>
            <a:pPr defTabSz="1009402">
              <a:lnSpc>
                <a:spcPct val="90000"/>
              </a:lnSpc>
              <a:defRPr b="1" sz="2200">
                <a:latin typeface="+mn-lt"/>
                <a:ea typeface="+mn-ea"/>
                <a:cs typeface="+mn-cs"/>
                <a:sym typeface="Arial"/>
              </a:defRPr>
            </a:pPr>
          </a:p>
        </p:txBody>
      </p:sp>
      <p:sp>
        <p:nvSpPr>
          <p:cNvPr id="79" name="Line"/>
          <p:cNvSpPr/>
          <p:nvPr/>
        </p:nvSpPr>
        <p:spPr>
          <a:xfrm>
            <a:off x="895514" y="1097024"/>
            <a:ext cx="8933917" cy="1"/>
          </a:xfrm>
          <a:prstGeom prst="line">
            <a:avLst/>
          </a:prstGeom>
          <a:ln w="50800">
            <a:solidFill>
              <a:srgbClr val="000000"/>
            </a:solidFill>
          </a:ln>
        </p:spPr>
        <p:txBody>
          <a:bodyPr lIns="50469" tIns="50469" rIns="50469" bIns="50469"/>
          <a:lstStyle/>
          <a:p>
            <a:pPr defTabSz="1009402">
              <a:lnSpc>
                <a:spcPct val="90000"/>
              </a:lnSpc>
              <a:defRPr b="1" sz="2200">
                <a:latin typeface="+mn-lt"/>
                <a:ea typeface="+mn-ea"/>
                <a:cs typeface="+mn-cs"/>
                <a:sym typeface="Arial"/>
              </a:defRPr>
            </a:pPr>
          </a:p>
        </p:txBody>
      </p:sp>
      <p:sp>
        <p:nvSpPr>
          <p:cNvPr id="80" name="Copyright © 2012 by Capers Jones.  All Rights Reserved."/>
          <p:cNvSpPr txBox="1"/>
          <p:nvPr/>
        </p:nvSpPr>
        <p:spPr>
          <a:xfrm>
            <a:off x="820159" y="6920365"/>
            <a:ext cx="2753064" cy="212618"/>
          </a:xfrm>
          <a:prstGeom prst="rect">
            <a:avLst/>
          </a:prstGeom>
          <a:ln w="12700">
            <a:miter lim="400000"/>
          </a:ln>
          <a:extLst>
            <a:ext uri="{C572A759-6A51-4108-AA02-DFA0A04FC94B}">
              <ma14:wrappingTextBoxFlag xmlns:ma14="http://schemas.microsoft.com/office/mac/drawingml/2011/main" val="1"/>
            </a:ext>
          </a:extLst>
        </p:spPr>
        <p:txBody>
          <a:bodyPr wrap="none" lIns="50820" tIns="50820" rIns="50820" bIns="50820">
            <a:spAutoFit/>
          </a:bodyPr>
          <a:lstStyle>
            <a:lvl1pPr defTabSz="1009402">
              <a:lnSpc>
                <a:spcPct val="165000"/>
              </a:lnSpc>
              <a:defRPr sz="800">
                <a:latin typeface="+mn-lt"/>
                <a:ea typeface="+mn-ea"/>
                <a:cs typeface="+mn-cs"/>
                <a:sym typeface="Arial"/>
              </a:defRPr>
            </a:lvl1pPr>
          </a:lstStyle>
          <a:p>
            <a:pPr/>
            <a:r>
              <a:t>  Copyright © 2012 by Capers Jones.  All Rights Reserved.</a:t>
            </a:r>
          </a:p>
        </p:txBody>
      </p:sp>
      <p:sp>
        <p:nvSpPr>
          <p:cNvPr id="81" name="Slide Number"/>
          <p:cNvSpPr txBox="1"/>
          <p:nvPr>
            <p:ph type="sldNum" sz="quarter" idx="2"/>
          </p:nvPr>
        </p:nvSpPr>
        <p:spPr>
          <a:xfrm>
            <a:off x="8849816" y="6979948"/>
            <a:ext cx="425120" cy="422701"/>
          </a:xfrm>
          <a:prstGeom prst="rect">
            <a:avLst/>
          </a:prstGeom>
        </p:spPr>
        <p:txBody>
          <a:bodyPr lIns="50820" tIns="50820" rIns="50820" bIns="50820"/>
          <a:lstStyle>
            <a:lvl1pPr defTabSz="1009402">
              <a:lnSpc>
                <a:spcPct val="90000"/>
              </a:lnSpc>
              <a:defRPr b="1" spc="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lide Number"/>
          <p:cNvSpPr txBox="1"/>
          <p:nvPr>
            <p:ph type="sldNum" sz="quarter" idx="2"/>
          </p:nvPr>
        </p:nvSpPr>
        <p:spPr>
          <a:xfrm>
            <a:off x="9671281" y="6983062"/>
            <a:ext cx="296497" cy="287507"/>
          </a:xfrm>
          <a:prstGeom prst="rect">
            <a:avLst/>
          </a:prstGeom>
          <a:ln w="12700">
            <a:miter lim="400000"/>
          </a:ln>
        </p:spPr>
        <p:txBody>
          <a:bodyPr wrap="none" lIns="0" tIns="0" rIns="0" bIns="0">
            <a:spAutoFit/>
          </a:bodyPr>
          <a:lstStyle>
            <a:lvl1pPr>
              <a:lnSpc>
                <a:spcPts val="2300"/>
              </a:lnSpc>
              <a:defRPr spc="4" sz="2000">
                <a:solidFill>
                  <a:srgbClr val="FFFFFF"/>
                </a:solidFill>
                <a:latin typeface="+mn-lt"/>
                <a:ea typeface="+mn-ea"/>
                <a:cs typeface="+mn-cs"/>
                <a:sym typeface="Arial"/>
              </a:defRPr>
            </a:lvl1pPr>
          </a:lstStyle>
          <a:p>
            <a:pPr/>
            <a:fld id="{86CB4B4D-7CA3-9044-876B-883B54F8677D}" type="slidenum"/>
          </a:p>
        </p:txBody>
      </p:sp>
      <p:sp>
        <p:nvSpPr>
          <p:cNvPr id="3" name="Title Text"/>
          <p:cNvSpPr txBox="1"/>
          <p:nvPr>
            <p:ph type="title"/>
          </p:nvPr>
        </p:nvSpPr>
        <p:spPr>
          <a:xfrm>
            <a:off x="534670" y="302609"/>
            <a:ext cx="9624060" cy="146057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Title Text</a:t>
            </a:r>
          </a:p>
        </p:txBody>
      </p:sp>
      <p:sp>
        <p:nvSpPr>
          <p:cNvPr id="4" name="Body Level One…"/>
          <p:cNvSpPr txBox="1"/>
          <p:nvPr>
            <p:ph type="body" idx="1"/>
          </p:nvPr>
        </p:nvSpPr>
        <p:spPr>
          <a:xfrm>
            <a:off x="534670" y="1763183"/>
            <a:ext cx="9624060" cy="579331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1pPr>
      <a:lvl2pPr marL="0" marR="0" indent="2286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2pPr>
      <a:lvl3pPr marL="0" marR="0" indent="4572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3pPr>
      <a:lvl4pPr marL="0" marR="0" indent="6858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4pPr>
      <a:lvl5pPr marL="0" marR="0" indent="9144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5pPr>
      <a:lvl6pPr marL="0" marR="0" indent="11430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6pPr>
      <a:lvl7pPr marL="0" marR="0" indent="13716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7pPr>
      <a:lvl8pPr marL="0" marR="0" indent="16002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b="1" baseline="0" cap="none" i="0" spc="0" strike="noStrike" sz="3700" u="none">
          <a:ln>
            <a:noFill/>
          </a:ln>
          <a:solidFill>
            <a:srgbClr val="3C4361"/>
          </a:solidFill>
          <a:uFillTx/>
          <a:latin typeface="+mn-lt"/>
          <a:ea typeface="+mn-ea"/>
          <a:cs typeface="+mn-cs"/>
          <a:sym typeface="Arial"/>
        </a:defRPr>
      </a:lvl9pPr>
    </p:titleStyle>
    <p:bodyStyle>
      <a:lvl1pPr marL="0" marR="0" indent="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b="0" baseline="0" cap="none" i="0" spc="0" strike="noStrike" sz="3300" u="none">
          <a:ln>
            <a:noFill/>
          </a:ln>
          <a:solidFill>
            <a:srgbClr val="000000"/>
          </a:solidFill>
          <a:uFillTx/>
          <a:latin typeface="+mn-lt"/>
          <a:ea typeface="+mn-ea"/>
          <a:cs typeface="+mn-cs"/>
          <a:sym typeface="Arial"/>
        </a:defRPr>
      </a:lvl9pPr>
    </p:bodyStyle>
    <p:otherStyle>
      <a:lvl1pPr marL="0" marR="0" indent="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1pPr>
      <a:lvl2pPr marL="0" marR="0" indent="2286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2pPr>
      <a:lvl3pPr marL="0" marR="0" indent="4572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3pPr>
      <a:lvl4pPr marL="0" marR="0" indent="6858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4pPr>
      <a:lvl5pPr marL="0" marR="0" indent="9144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5pPr>
      <a:lvl6pPr marL="0" marR="0" indent="11430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6pPr>
      <a:lvl7pPr marL="0" marR="0" indent="13716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7pPr>
      <a:lvl8pPr marL="0" marR="0" indent="16002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8pPr>
      <a:lvl9pPr marL="0" marR="0" indent="1828800" algn="l" defTabSz="914400" latinLnBrk="0">
        <a:lnSpc>
          <a:spcPts val="2300"/>
        </a:lnSpc>
        <a:spcBef>
          <a:spcPts val="0"/>
        </a:spcBef>
        <a:spcAft>
          <a:spcPts val="0"/>
        </a:spcAft>
        <a:buClrTx/>
        <a:buSzTx/>
        <a:buFontTx/>
        <a:buNone/>
        <a:tabLst/>
        <a:defRPr b="0" baseline="0" cap="none" i="0" spc="4" strike="noStrike" sz="20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om@Gilb.com" TargetMode="External"/><Relationship Id="rId3" Type="http://schemas.openxmlformats.org/officeDocument/2006/relationships/hyperlink" Target="http://www.Gilb.com" TargetMode="External"/><Relationship Id="rId4" Type="http://schemas.openxmlformats.org/officeDocument/2006/relationships/hyperlink" Target="http://www.Gilb.com/" TargetMode="External"/><Relationship Id="rId5"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hyperlink" Target="http://www.Gilb.com/"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http://www.Gilb.com/" TargetMode="Externa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 Id="rId3" Type="http://schemas.openxmlformats.org/officeDocument/2006/relationships/image" Target="../media/image1.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 Id="rId3" Type="http://schemas.openxmlformats.org/officeDocument/2006/relationships/image" Target="../media/image16.tif"/><Relationship Id="rId4" Type="http://schemas.openxmlformats.org/officeDocument/2006/relationships/image" Target="../media/image17.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hyperlink" Target="http://www.Gilb.com/" TargetMode="Externa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www.Gilb.com/"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www.Gilb.com/" TargetMode="External"/><Relationship Id="rId4"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hyperlink" Target="http://www.Gilb.com/"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Gilb.com/" TargetMode="Externa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www.martinfowler.com/articles/" TargetMode="External"/><Relationship Id="rId4" Type="http://schemas.openxmlformats.org/officeDocument/2006/relationships/hyperlink" Target="http://cruisecontrol.sourceforge.net/" TargetMode="External"/><Relationship Id="rId5" Type="http://schemas.openxmlformats.org/officeDocument/2006/relationships/image" Target="../media/image2.jpeg"/><Relationship Id="rId6" Type="http://schemas.openxmlformats.org/officeDocument/2006/relationships/hyperlink" Target="http://www.Gilb.com/"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jpeg"/><Relationship Id="rId9" Type="http://schemas.openxmlformats.org/officeDocument/2006/relationships/hyperlink" Target="http://www.Gilb.com/" TargetMode="Externa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Gilb.com/" TargetMode="Externa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Gilb.com/" TargetMode="Externa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chart" Target="../charts/chart1.xml"/><Relationship Id="rId4" Type="http://schemas.openxmlformats.org/officeDocument/2006/relationships/image" Target="../media/image18.tif"/><Relationship Id="rId5" Type="http://schemas.openxmlformats.org/officeDocument/2006/relationships/image" Target="../media/image3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hyperlink" Target="http://www.Gilb.com/" TargetMode="Externa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8.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8.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18.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8.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8.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www.Gilb.com/" TargetMode="Externa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www.Gilb.com/" TargetMode="Externa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4.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hyperlink" Target="http://www.Gilb.com/" TargetMode="Externa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hyperlink" Target="http://www.Gilb.com/" TargetMode="External"/><Relationship Id="rId7" Type="http://schemas.openxmlformats.org/officeDocument/2006/relationships/image" Target="../media/image19.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54.png"/><Relationship Id="rId4" Type="http://schemas.openxmlformats.org/officeDocument/2006/relationships/hyperlink" Target="http://www.Gilb.com/" TargetMode="External"/><Relationship Id="rId5" Type="http://schemas.openxmlformats.org/officeDocument/2006/relationships/image" Target="../media/image19.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hyperlink" Target="http://www.Gilb.com/" TargetMode="Externa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0.tif"/><Relationship Id="rId4" Type="http://schemas.openxmlformats.org/officeDocument/2006/relationships/image" Target="../media/image62.png"/><Relationship Id="rId5" Type="http://schemas.openxmlformats.org/officeDocument/2006/relationships/hyperlink" Target="mailto:edwardfwelleriii@msn.com" TargetMode="Externa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hyperlink" Target="http://www.Gilb.com/" TargetMode="Externa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hyperlink" Target="http://www.Gilb.com/" TargetMode="Externa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 Id="rId3" Type="http://schemas.openxmlformats.org/officeDocument/2006/relationships/hyperlink" Target="mailto:Tom@Gilb.com" TargetMode="Externa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hyperlink" Target="http://www.Gilb.com/" TargetMode="External"/><Relationship Id="rId5" Type="http://schemas.openxmlformats.org/officeDocument/2006/relationships/image" Target="../media/image10.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13.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 Id="rId3" Type="http://schemas.openxmlformats.org/officeDocument/2006/relationships/image" Target="../media/image14.tif"/><Relationship Id="rId4" Type="http://schemas.openxmlformats.org/officeDocument/2006/relationships/image" Target="../media/image15.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Line"/>
          <p:cNvSpPr/>
          <p:nvPr/>
        </p:nvSpPr>
        <p:spPr>
          <a:xfrm>
            <a:off x="614440" y="6935028"/>
            <a:ext cx="9464045" cy="1"/>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1" name="&quot;A Bill of Rights for Testers “"/>
          <p:cNvSpPr txBox="1"/>
          <p:nvPr>
            <p:ph type="title"/>
          </p:nvPr>
        </p:nvSpPr>
        <p:spPr>
          <a:xfrm>
            <a:off x="774520" y="2193412"/>
            <a:ext cx="9715710" cy="1183641"/>
          </a:xfrm>
          <a:prstGeom prst="rect">
            <a:avLst/>
          </a:prstGeom>
          <a:ln w="9859">
            <a:solidFill>
              <a:srgbClr val="000000"/>
            </a:solidFill>
            <a:round/>
          </a:ln>
        </p:spPr>
        <p:txBody>
          <a:bodyPr/>
          <a:lstStyle>
            <a:lvl1pPr marL="236220" marR="429894" indent="-236220" algn="ctr">
              <a:lnSpc>
                <a:spcPct val="100299"/>
              </a:lnSpc>
              <a:spcBef>
                <a:spcPts val="300"/>
              </a:spcBef>
              <a:defRPr b="0" sz="4600">
                <a:solidFill>
                  <a:srgbClr val="000000"/>
                </a:solidFill>
                <a:latin typeface="Phosphate Inline"/>
                <a:ea typeface="Phosphate Inline"/>
                <a:cs typeface="Phosphate Inline"/>
                <a:sym typeface="Phosphate Inline"/>
              </a:defRPr>
            </a:lvl1pPr>
          </a:lstStyle>
          <a:p>
            <a:pPr/>
            <a:r>
              <a:t>"A Bill of Rights for Testers “</a:t>
            </a:r>
          </a:p>
        </p:txBody>
      </p:sp>
      <p:sp>
        <p:nvSpPr>
          <p:cNvPr id="92" name="Closing Keynote:  by  Tom Gilb…"/>
          <p:cNvSpPr txBox="1"/>
          <p:nvPr/>
        </p:nvSpPr>
        <p:spPr>
          <a:xfrm>
            <a:off x="2236787" y="3439125"/>
            <a:ext cx="6219826" cy="34739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12700" algn="ctr">
              <a:lnSpc>
                <a:spcPct val="100200"/>
              </a:lnSpc>
              <a:spcBef>
                <a:spcPts val="100"/>
              </a:spcBef>
              <a:defRPr b="1" sz="3300">
                <a:latin typeface="+mn-lt"/>
                <a:ea typeface="+mn-ea"/>
                <a:cs typeface="+mn-cs"/>
                <a:sym typeface="Arial"/>
              </a:defRPr>
            </a:pPr>
            <a:r>
              <a:t>Closing Keynote:  by  Tom</a:t>
            </a:r>
            <a:r>
              <a:rPr spc="-5"/>
              <a:t> </a:t>
            </a:r>
            <a:r>
              <a:t>Gilb</a:t>
            </a:r>
          </a:p>
          <a:p>
            <a:pPr marR="5080" indent="12700" algn="ctr">
              <a:lnSpc>
                <a:spcPct val="100200"/>
              </a:lnSpc>
              <a:spcBef>
                <a:spcPts val="100"/>
              </a:spcBef>
              <a:defRPr b="1" sz="3300">
                <a:latin typeface="+mn-lt"/>
                <a:ea typeface="+mn-ea"/>
                <a:cs typeface="+mn-cs"/>
                <a:sym typeface="Arial"/>
              </a:defRPr>
            </a:pPr>
            <a:r>
              <a:rPr u="sng">
                <a:hlinkClick r:id="rId2" invalidUrl="" action="" tgtFrame="" tooltip="" history="1" highlightClick="0" endSnd="0"/>
              </a:rPr>
              <a:t>tom@Gilb.com</a:t>
            </a:r>
          </a:p>
          <a:p>
            <a:pPr marR="5080" indent="12700" algn="ctr">
              <a:lnSpc>
                <a:spcPct val="100200"/>
              </a:lnSpc>
              <a:spcBef>
                <a:spcPts val="100"/>
              </a:spcBef>
              <a:defRPr b="1" sz="3300">
                <a:latin typeface="+mn-lt"/>
                <a:ea typeface="+mn-ea"/>
                <a:cs typeface="+mn-cs"/>
                <a:sym typeface="Arial"/>
              </a:defRPr>
            </a:pPr>
            <a:r>
              <a:rPr u="sng">
                <a:hlinkClick r:id="rId3" invalidUrl="" action="" tgtFrame="" tooltip="" history="1" highlightClick="0" endSnd="0"/>
              </a:rPr>
              <a:t>www.Gilb.com</a:t>
            </a:r>
          </a:p>
          <a:p>
            <a:pPr marR="5080" indent="12700" algn="ctr">
              <a:lnSpc>
                <a:spcPct val="100200"/>
              </a:lnSpc>
              <a:spcBef>
                <a:spcPts val="100"/>
              </a:spcBef>
              <a:defRPr b="1" sz="3300">
                <a:latin typeface="+mn-lt"/>
                <a:ea typeface="+mn-ea"/>
                <a:cs typeface="+mn-cs"/>
                <a:sym typeface="Arial"/>
              </a:defRPr>
            </a:pPr>
            <a:r>
              <a:t>@ImTomGilb</a:t>
            </a:r>
          </a:p>
          <a:p>
            <a:pPr>
              <a:defRPr sz="3400">
                <a:latin typeface="Times New Roman"/>
                <a:ea typeface="Times New Roman"/>
                <a:cs typeface="Times New Roman"/>
                <a:sym typeface="Times New Roman"/>
              </a:defRPr>
            </a:pPr>
          </a:p>
          <a:p>
            <a:pPr algn="ctr">
              <a:defRPr b="1" sz="2300">
                <a:latin typeface="+mn-lt"/>
                <a:ea typeface="+mn-ea"/>
                <a:cs typeface="+mn-cs"/>
                <a:sym typeface="Arial"/>
              </a:defRPr>
            </a:pPr>
            <a:r>
              <a:t>60</a:t>
            </a:r>
            <a:r>
              <a:rPr spc="-3"/>
              <a:t> </a:t>
            </a:r>
            <a:r>
              <a:t>minutes</a:t>
            </a:r>
          </a:p>
          <a:p>
            <a:pPr algn="ctr">
              <a:defRPr b="1" sz="2300">
                <a:latin typeface="+mn-lt"/>
                <a:ea typeface="+mn-ea"/>
                <a:cs typeface="+mn-cs"/>
                <a:sym typeface="Arial"/>
              </a:defRPr>
            </a:pPr>
            <a:r>
              <a:t>TestCon, Vilnius, Thursday 18 Oct. 2017, 16:30 to 17:30</a:t>
            </a:r>
          </a:p>
        </p:txBody>
      </p:sp>
      <p:sp>
        <p:nvSpPr>
          <p:cNvPr id="93" name="Slide Number"/>
          <p:cNvSpPr txBox="1"/>
          <p:nvPr>
            <p:ph type="sldNum" sz="quarter" idx="2"/>
          </p:nvPr>
        </p:nvSpPr>
        <p:spPr>
          <a:xfrm>
            <a:off x="9817488" y="6983062"/>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4" invalidUrl="" action="" tgtFrame="" tooltip="" history="1" highlightClick="0" endSnd="0"/>
              </a:rPr>
              <a:t>www.</a:t>
            </a:r>
            <a:r>
              <a:rPr spc="-15" sz="1600" u="sng">
                <a:solidFill>
                  <a:srgbClr val="0432FF"/>
                </a:solidFill>
                <a:uFill>
                  <a:solidFill>
                    <a:srgbClr val="0432FF"/>
                  </a:solidFill>
                </a:uFill>
                <a:hlinkClick r:id="rId4" invalidUrl="" action="" tgtFrame="" tooltip="" history="1" highlightClick="0" endSnd="0"/>
              </a:rPr>
              <a:t>Gilb</a:t>
            </a:r>
            <a:r>
              <a:rPr spc="-15" u="sng">
                <a:solidFill>
                  <a:srgbClr val="0432FF"/>
                </a:solidFill>
                <a:uFill>
                  <a:solidFill>
                    <a:srgbClr val="0432FF"/>
                  </a:solidFill>
                </a:uFill>
                <a:hlinkClick r:id="rId4" invalidUrl="" action="" tgtFrame="" tooltip="" history="1" highlightClick="0" endSnd="0"/>
              </a:rPr>
              <a:t>.com</a:t>
            </a:r>
          </a:p>
        </p:txBody>
      </p:sp>
      <p:pic>
        <p:nvPicPr>
          <p:cNvPr id="95" name="gilb abe sketch red background 2017.png" descr="gilb abe sketch red background 2017.png"/>
          <p:cNvPicPr>
            <a:picLocks noChangeAspect="1"/>
          </p:cNvPicPr>
          <p:nvPr/>
        </p:nvPicPr>
        <p:blipFill>
          <a:blip r:embed="rId5">
            <a:extLst/>
          </a:blip>
          <a:stretch>
            <a:fillRect/>
          </a:stretch>
        </p:blipFill>
        <p:spPr>
          <a:xfrm>
            <a:off x="7591993" y="24788"/>
            <a:ext cx="2936821" cy="210655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63" name="Rectangle"/>
          <p:cNvSpPr/>
          <p:nvPr/>
        </p:nvSpPr>
        <p:spPr>
          <a:xfrm>
            <a:off x="1324244" y="309231"/>
            <a:ext cx="8044437" cy="1183178"/>
          </a:xfrm>
          <a:prstGeom prst="rect">
            <a:avLst/>
          </a:prstGeom>
          <a:ln w="9859">
            <a:solidFill>
              <a:srgbClr val="000000"/>
            </a:solidFill>
          </a:ln>
        </p:spPr>
        <p:txBody>
          <a:bodyPr lIns="45719" rIns="45719" anchor="ctr"/>
          <a:lstStyle/>
          <a:p>
            <a:pPr/>
          </a:p>
        </p:txBody>
      </p:sp>
      <p:sp>
        <p:nvSpPr>
          <p:cNvPr id="164" name="“Rules”:…"/>
          <p:cNvSpPr txBox="1"/>
          <p:nvPr>
            <p:ph type="title"/>
          </p:nvPr>
        </p:nvSpPr>
        <p:spPr>
          <a:xfrm>
            <a:off x="1329174" y="343865"/>
            <a:ext cx="8035050" cy="1158876"/>
          </a:xfrm>
          <a:prstGeom prst="rect">
            <a:avLst/>
          </a:prstGeom>
        </p:spPr>
        <p:txBody>
          <a:bodyPr/>
          <a:lstStyle/>
          <a:p>
            <a:pPr algn="ctr">
              <a:spcBef>
                <a:spcPts val="100"/>
              </a:spcBef>
            </a:pPr>
            <a:r>
              <a:t>“Rules”:</a:t>
            </a:r>
          </a:p>
          <a:p>
            <a:pPr algn="ctr"/>
            <a:r>
              <a:t>Best Practice Strong</a:t>
            </a:r>
            <a:r>
              <a:rPr spc="-100"/>
              <a:t> </a:t>
            </a:r>
            <a:r>
              <a:t>Advice</a:t>
            </a:r>
          </a:p>
        </p:txBody>
      </p:sp>
      <p:sp>
        <p:nvSpPr>
          <p:cNvPr id="165" name="Three Rules for Requirements:…"/>
          <p:cNvSpPr txBox="1"/>
          <p:nvPr/>
        </p:nvSpPr>
        <p:spPr>
          <a:xfrm>
            <a:off x="1406181" y="2101087"/>
            <a:ext cx="6901182" cy="35095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200"/>
              </a:spcBef>
              <a:defRPr b="1" spc="-5" sz="2900">
                <a:latin typeface="+mn-lt"/>
                <a:ea typeface="+mn-ea"/>
                <a:cs typeface="+mn-cs"/>
                <a:sym typeface="Arial"/>
              </a:defRPr>
            </a:pPr>
            <a:r>
              <a:t>Three Rules for</a:t>
            </a:r>
            <a:r>
              <a:rPr spc="-15"/>
              <a:t> </a:t>
            </a:r>
            <a:r>
              <a:t>Requirements:</a:t>
            </a:r>
          </a:p>
          <a:p>
            <a:pPr marL="781050" indent="-295275">
              <a:spcBef>
                <a:spcPts val="900"/>
              </a:spcBef>
              <a:buSzPct val="100000"/>
              <a:buFont typeface="Arial"/>
              <a:buChar char="–"/>
              <a:tabLst>
                <a:tab pos="774700" algn="l"/>
              </a:tabLst>
              <a:defRPr b="1" i="1" spc="5" sz="2400">
                <a:solidFill>
                  <a:srgbClr val="33478A"/>
                </a:solidFill>
                <a:latin typeface="+mn-lt"/>
                <a:ea typeface="+mn-ea"/>
                <a:cs typeface="+mn-cs"/>
                <a:sym typeface="Arial"/>
              </a:defRPr>
            </a:pPr>
            <a:r>
              <a:t>1. </a:t>
            </a:r>
            <a:r>
              <a:rPr spc="15" u="sng">
                <a:uFill>
                  <a:solidFill>
                    <a:srgbClr val="425C9C"/>
                  </a:solidFill>
                </a:uFill>
              </a:rPr>
              <a:t>Unambiguous</a:t>
            </a:r>
            <a:r>
              <a:rPr spc="15"/>
              <a:t> </a:t>
            </a:r>
            <a:r>
              <a:t>to intended</a:t>
            </a:r>
            <a:r>
              <a:rPr spc="-45"/>
              <a:t> </a:t>
            </a:r>
            <a:r>
              <a:rPr spc="10"/>
              <a:t>Readership</a:t>
            </a:r>
          </a:p>
          <a:p>
            <a:pPr lvl="1" marL="1195705" indent="-236854">
              <a:spcBef>
                <a:spcPts val="1000"/>
              </a:spcBef>
              <a:buSzPct val="100000"/>
              <a:buFont typeface="Arial"/>
              <a:buChar char="•"/>
              <a:tabLst>
                <a:tab pos="1193800" algn="l"/>
                <a:tab pos="1193800" algn="l"/>
              </a:tabLst>
              <a:defRPr b="1" i="1" sz="2000">
                <a:latin typeface="+mn-lt"/>
                <a:ea typeface="+mn-ea"/>
                <a:cs typeface="+mn-cs"/>
                <a:sym typeface="Arial"/>
              </a:defRPr>
            </a:pPr>
            <a:r>
              <a:t>Including test planners</a:t>
            </a:r>
          </a:p>
          <a:p>
            <a:pPr marL="781050" indent="-295275">
              <a:spcBef>
                <a:spcPts val="900"/>
              </a:spcBef>
              <a:buSzPct val="100000"/>
              <a:buFont typeface="Arial"/>
              <a:buChar char="–"/>
              <a:tabLst>
                <a:tab pos="774700" algn="l"/>
              </a:tabLst>
              <a:defRPr b="1" i="1" spc="5" sz="2400">
                <a:solidFill>
                  <a:srgbClr val="33478A"/>
                </a:solidFill>
                <a:latin typeface="+mn-lt"/>
                <a:ea typeface="+mn-ea"/>
                <a:cs typeface="+mn-cs"/>
                <a:sym typeface="Arial"/>
              </a:defRPr>
            </a:pPr>
            <a:r>
              <a:t>2. </a:t>
            </a:r>
            <a:r>
              <a:rPr spc="10" u="sng">
                <a:uFill>
                  <a:solidFill>
                    <a:srgbClr val="425C9C"/>
                  </a:solidFill>
                </a:uFill>
              </a:rPr>
              <a:t>Clear</a:t>
            </a:r>
            <a:r>
              <a:rPr spc="10"/>
              <a:t> enough </a:t>
            </a:r>
            <a:r>
              <a:t>to</a:t>
            </a:r>
            <a:r>
              <a:rPr spc="-30"/>
              <a:t> </a:t>
            </a:r>
            <a:r>
              <a:t>test.</a:t>
            </a:r>
          </a:p>
          <a:p>
            <a:pPr marL="781050" indent="-295275">
              <a:spcBef>
                <a:spcPts val="900"/>
              </a:spcBef>
              <a:buSzPct val="100000"/>
              <a:buFont typeface="Arial"/>
              <a:buChar char="–"/>
              <a:tabLst>
                <a:tab pos="774700" algn="l"/>
              </a:tabLst>
              <a:defRPr b="1" i="1" spc="5" sz="2400">
                <a:solidFill>
                  <a:srgbClr val="33478A"/>
                </a:solidFill>
                <a:latin typeface="+mn-lt"/>
                <a:ea typeface="+mn-ea"/>
                <a:cs typeface="+mn-cs"/>
                <a:sym typeface="Arial"/>
              </a:defRPr>
            </a:pPr>
            <a:r>
              <a:t>3. </a:t>
            </a:r>
            <a:r>
              <a:rPr spc="15"/>
              <a:t>No </a:t>
            </a:r>
            <a:r>
              <a:t>Design </a:t>
            </a:r>
            <a:r>
              <a:rPr spc="10"/>
              <a:t>specs </a:t>
            </a:r>
            <a:r>
              <a:rPr spc="0" sz="1600"/>
              <a:t>(= </a:t>
            </a:r>
            <a:r>
              <a:rPr spc="-5" sz="1600"/>
              <a:t>‘how to- </a:t>
            </a:r>
            <a:r>
              <a:rPr spc="0" sz="1600"/>
              <a:t>be </a:t>
            </a:r>
            <a:r>
              <a:rPr spc="-5" sz="1600"/>
              <a:t>good’) </a:t>
            </a:r>
            <a:r>
              <a:rPr spc="0" sz="1600"/>
              <a:t>mixed in</a:t>
            </a:r>
            <a:endParaRPr spc="3" sz="1600"/>
          </a:p>
          <a:p>
            <a:pPr lvl="1" marL="1195705" indent="-236854">
              <a:spcBef>
                <a:spcPts val="1000"/>
              </a:spcBef>
              <a:buSzPct val="100000"/>
              <a:buChar char="•"/>
              <a:tabLst>
                <a:tab pos="1193800" algn="l"/>
                <a:tab pos="1193800" algn="l"/>
              </a:tabLst>
              <a:defRPr sz="2000">
                <a:latin typeface="+mn-lt"/>
                <a:ea typeface="+mn-ea"/>
                <a:cs typeface="+mn-cs"/>
                <a:sym typeface="Arial"/>
              </a:defRPr>
            </a:pPr>
            <a:r>
              <a:t>Mixed </a:t>
            </a:r>
            <a:r>
              <a:rPr spc="4"/>
              <a:t>up </a:t>
            </a:r>
            <a:r>
              <a:t>in the</a:t>
            </a:r>
            <a:r>
              <a:rPr spc="-4"/>
              <a:t> </a:t>
            </a:r>
            <a:r>
              <a:t>Requirements</a:t>
            </a:r>
          </a:p>
          <a:p>
            <a:pPr lvl="1" marL="1195705" indent="-236854">
              <a:spcBef>
                <a:spcPts val="1000"/>
              </a:spcBef>
              <a:buSzPct val="100000"/>
              <a:buChar char="•"/>
              <a:tabLst>
                <a:tab pos="1193800" algn="l"/>
                <a:tab pos="1193800" algn="l"/>
              </a:tabLst>
              <a:defRPr sz="2000">
                <a:latin typeface="+mn-lt"/>
                <a:ea typeface="+mn-ea"/>
                <a:cs typeface="+mn-cs"/>
                <a:sym typeface="Arial"/>
              </a:defRPr>
            </a:pPr>
            <a:r>
              <a:t>(Reqts. </a:t>
            </a:r>
            <a:r>
              <a:rPr spc="4"/>
              <a:t>= ‘how good </a:t>
            </a:r>
            <a:r>
              <a:t>- to be’) not </a:t>
            </a:r>
            <a:r>
              <a:rPr spc="4"/>
              <a:t>how </a:t>
            </a:r>
            <a:r>
              <a:t>to </a:t>
            </a:r>
            <a:r>
              <a:rPr spc="4"/>
              <a:t>be</a:t>
            </a:r>
            <a:r>
              <a:rPr spc="-50"/>
              <a:t> </a:t>
            </a:r>
            <a:r>
              <a:rPr spc="4"/>
              <a:t>good!</a:t>
            </a:r>
          </a:p>
          <a:p>
            <a:pPr lvl="1" marL="1195705" indent="-236854">
              <a:spcBef>
                <a:spcPts val="1100"/>
              </a:spcBef>
              <a:buSzPct val="100000"/>
              <a:buChar char="•"/>
              <a:tabLst>
                <a:tab pos="1193800" algn="l"/>
                <a:tab pos="1193800" algn="l"/>
              </a:tabLst>
              <a:defRPr spc="4" sz="2000">
                <a:latin typeface="+mn-lt"/>
                <a:ea typeface="+mn-ea"/>
                <a:cs typeface="+mn-cs"/>
                <a:sym typeface="Arial"/>
              </a:defRPr>
            </a:pPr>
            <a:r>
              <a:t>MARK Design as</a:t>
            </a:r>
            <a:r>
              <a:rPr spc="-15"/>
              <a:t> </a:t>
            </a:r>
            <a:r>
              <a:rPr spc="0"/>
              <a:t>“D”</a:t>
            </a:r>
          </a:p>
        </p:txBody>
      </p:sp>
      <p:sp>
        <p:nvSpPr>
          <p:cNvPr id="166" name="Except if it is a conscious Design Constraint (which is a requirement type)"/>
          <p:cNvSpPr txBox="1"/>
          <p:nvPr/>
        </p:nvSpPr>
        <p:spPr>
          <a:xfrm>
            <a:off x="2352585" y="6130916"/>
            <a:ext cx="6745607"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48920" indent="-236220">
              <a:spcBef>
                <a:spcPts val="100"/>
              </a:spcBef>
              <a:buSzPct val="100000"/>
              <a:buFont typeface="Arial"/>
              <a:buChar char="•"/>
              <a:tabLst>
                <a:tab pos="241300" algn="l"/>
                <a:tab pos="241300" algn="l"/>
              </a:tabLst>
              <a:defRPr b="1" i="1" spc="-5" sz="1400">
                <a:latin typeface="+mn-lt"/>
                <a:ea typeface="+mn-ea"/>
                <a:cs typeface="+mn-cs"/>
                <a:sym typeface="Arial"/>
              </a:defRPr>
            </a:pPr>
            <a:r>
              <a:t>Except if it is a conscious Design Constraint (which is a requirement</a:t>
            </a:r>
            <a:r>
              <a:rPr spc="60"/>
              <a:t> </a:t>
            </a:r>
            <a:r>
              <a:t>type)</a:t>
            </a:r>
          </a:p>
        </p:txBody>
      </p:sp>
      <p:sp>
        <p:nvSpPr>
          <p:cNvPr id="167" name="Three simple rules for inspecting a requirements document:"/>
          <p:cNvSpPr txBox="1"/>
          <p:nvPr/>
        </p:nvSpPr>
        <p:spPr>
          <a:xfrm>
            <a:off x="2191780" y="1729045"/>
            <a:ext cx="6604001" cy="291169"/>
          </a:xfrm>
          <a:prstGeom prst="rect">
            <a:avLst/>
          </a:prstGeom>
          <a:solidFill>
            <a:srgbClr val="FFFED5"/>
          </a:solidFill>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220978">
              <a:spcBef>
                <a:spcPts val="300"/>
              </a:spcBef>
              <a:defRPr sz="2000">
                <a:latin typeface="Times New Roman"/>
                <a:ea typeface="Times New Roman"/>
                <a:cs typeface="Times New Roman"/>
                <a:sym typeface="Times New Roman"/>
              </a:defRPr>
            </a:pPr>
            <a:r>
              <a:t>Three simple rules for inspecting a requirements</a:t>
            </a:r>
            <a:r>
              <a:rPr spc="-15"/>
              <a:t> </a:t>
            </a:r>
            <a:r>
              <a:t>document:</a:t>
            </a:r>
          </a:p>
        </p:txBody>
      </p:sp>
      <p:sp>
        <p:nvSpPr>
          <p:cNvPr id="168" name="Rectangle"/>
          <p:cNvSpPr/>
          <p:nvPr/>
        </p:nvSpPr>
        <p:spPr>
          <a:xfrm>
            <a:off x="8116265" y="3013760"/>
            <a:ext cx="1884046" cy="1485900"/>
          </a:xfrm>
          <a:prstGeom prst="rect">
            <a:avLst/>
          </a:prstGeom>
          <a:blipFill>
            <a:blip r:embed="rId2"/>
            <a:stretch>
              <a:fillRect/>
            </a:stretch>
          </a:blipFill>
          <a:ln w="12700">
            <a:miter lim="400000"/>
          </a:ln>
        </p:spPr>
        <p:txBody>
          <a:bodyPr lIns="45719" rIns="45719" anchor="ctr"/>
          <a:lstStyle/>
          <a:p>
            <a:pPr/>
          </a:p>
        </p:txBody>
      </p:sp>
      <p:sp>
        <p:nvSpPr>
          <p:cNvPr id="169" name="Slide Number"/>
          <p:cNvSpPr txBox="1"/>
          <p:nvPr>
            <p:ph type="sldNum" sz="quarter" idx="2"/>
          </p:nvPr>
        </p:nvSpPr>
        <p:spPr>
          <a:xfrm>
            <a:off x="9817488" y="6983062"/>
            <a:ext cx="296496"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0"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73" name="Rectangle"/>
          <p:cNvSpPr/>
          <p:nvPr/>
        </p:nvSpPr>
        <p:spPr>
          <a:xfrm>
            <a:off x="1324244" y="309231"/>
            <a:ext cx="8044437" cy="1183178"/>
          </a:xfrm>
          <a:prstGeom prst="rect">
            <a:avLst/>
          </a:prstGeom>
          <a:ln w="9859">
            <a:solidFill>
              <a:srgbClr val="000000"/>
            </a:solidFill>
          </a:ln>
        </p:spPr>
        <p:txBody>
          <a:bodyPr lIns="45719" rIns="45719" anchor="ctr"/>
          <a:lstStyle/>
          <a:p>
            <a:pPr/>
          </a:p>
        </p:txBody>
      </p:sp>
      <p:sp>
        <p:nvSpPr>
          <p:cNvPr id="174" name="Report for sample page 82…"/>
          <p:cNvSpPr txBox="1"/>
          <p:nvPr>
            <p:ph type="title"/>
          </p:nvPr>
        </p:nvSpPr>
        <p:spPr>
          <a:xfrm>
            <a:off x="1329174" y="343865"/>
            <a:ext cx="8035050" cy="1158876"/>
          </a:xfrm>
          <a:prstGeom prst="rect">
            <a:avLst/>
          </a:prstGeom>
        </p:spPr>
        <p:txBody>
          <a:bodyPr/>
          <a:lstStyle/>
          <a:p>
            <a:pPr algn="ctr">
              <a:lnSpc>
                <a:spcPts val="4400"/>
              </a:lnSpc>
              <a:spcBef>
                <a:spcPts val="100"/>
              </a:spcBef>
            </a:pPr>
            <a:r>
              <a:t>Report for sample page</a:t>
            </a:r>
            <a:r>
              <a:rPr spc="-100"/>
              <a:t> </a:t>
            </a:r>
            <a:r>
              <a:t>82</a:t>
            </a:r>
          </a:p>
          <a:p>
            <a:pPr algn="ctr">
              <a:lnSpc>
                <a:spcPts val="1900"/>
              </a:lnSpc>
              <a:defRPr sz="1600"/>
            </a:pPr>
            <a:r>
              <a:t>(reported inspection results on requirements document, 4 other</a:t>
            </a:r>
            <a:r>
              <a:rPr spc="-100"/>
              <a:t> </a:t>
            </a:r>
            <a:r>
              <a:t>managers)</a:t>
            </a:r>
          </a:p>
        </p:txBody>
      </p:sp>
      <p:sp>
        <p:nvSpPr>
          <p:cNvPr id="175" name="Total Majors…"/>
          <p:cNvSpPr txBox="1"/>
          <p:nvPr/>
        </p:nvSpPr>
        <p:spPr>
          <a:xfrm>
            <a:off x="1169583" y="1479708"/>
            <a:ext cx="7952107" cy="5016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67029" indent="-354329">
              <a:lnSpc>
                <a:spcPts val="2200"/>
              </a:lnSpc>
              <a:spcBef>
                <a:spcPts val="100"/>
              </a:spcBef>
              <a:buSzPct val="100000"/>
              <a:buFont typeface="Arial"/>
              <a:buChar char="•"/>
              <a:tabLst>
                <a:tab pos="355600" algn="l"/>
                <a:tab pos="355600" algn="l"/>
                <a:tab pos="1320800" algn="l"/>
              </a:tabLst>
              <a:defRPr b="1">
                <a:latin typeface="+mn-lt"/>
                <a:ea typeface="+mn-ea"/>
                <a:cs typeface="+mn-cs"/>
                <a:sym typeface="Arial"/>
              </a:defRPr>
            </a:pPr>
            <a:r>
              <a:t>Total	Majors</a:t>
            </a:r>
          </a:p>
          <a:p>
            <a:pPr marL="367029" indent="-354329">
              <a:lnSpc>
                <a:spcPts val="2200"/>
              </a:lnSpc>
              <a:buSzPct val="100000"/>
              <a:buFont typeface="Arial"/>
              <a:buChar char="•"/>
              <a:tabLst>
                <a:tab pos="355600" algn="l"/>
                <a:tab pos="355600" algn="l"/>
              </a:tabLst>
              <a:defRPr b="1">
                <a:latin typeface="+mn-lt"/>
                <a:ea typeface="+mn-ea"/>
                <a:cs typeface="+mn-cs"/>
                <a:sym typeface="Arial"/>
              </a:defRPr>
            </a:pPr>
            <a:r>
              <a:t>Defects,</a:t>
            </a:r>
            <a:r>
              <a:rPr spc="-5"/>
              <a:t> </a:t>
            </a:r>
            <a:r>
              <a:t>alone</a:t>
            </a:r>
          </a:p>
          <a:p>
            <a:pPr indent="12700">
              <a:lnSpc>
                <a:spcPts val="2100"/>
              </a:lnSpc>
              <a:defRPr>
                <a:latin typeface="+mn-lt"/>
                <a:ea typeface="+mn-ea"/>
                <a:cs typeface="+mn-cs"/>
                <a:sym typeface="Arial"/>
              </a:defRPr>
            </a:pPr>
            <a:r>
              <a:t>•</a:t>
            </a:r>
          </a:p>
          <a:p>
            <a:pPr marL="367029" indent="-354329">
              <a:lnSpc>
                <a:spcPts val="2100"/>
              </a:lnSpc>
              <a:buSzPct val="100000"/>
              <a:buFont typeface="Arial"/>
              <a:buChar char="•"/>
              <a:tabLst>
                <a:tab pos="355600" algn="l"/>
                <a:tab pos="355600" algn="l"/>
                <a:tab pos="1295400" algn="l"/>
                <a:tab pos="1955800" algn="l"/>
              </a:tabLst>
              <a:defRPr b="1">
                <a:latin typeface="+mn-lt"/>
                <a:ea typeface="+mn-ea"/>
                <a:cs typeface="+mn-cs"/>
                <a:sym typeface="Arial"/>
              </a:defRPr>
            </a:pPr>
            <a:r>
              <a:t>M+m	</a:t>
            </a:r>
            <a:r>
              <a:rPr spc="5"/>
              <a:t>M	</a:t>
            </a:r>
            <a:r>
              <a:t>Design</a:t>
            </a:r>
          </a:p>
          <a:p>
            <a:pPr marL="367029" indent="-354329">
              <a:buSzPct val="100000"/>
              <a:buFont typeface="Arial"/>
              <a:buChar char="•"/>
              <a:tabLst>
                <a:tab pos="355600" algn="l"/>
                <a:tab pos="355600" algn="l"/>
              </a:tabLst>
              <a:defRPr b="1" spc="-5">
                <a:latin typeface="+mn-lt"/>
                <a:ea typeface="+mn-ea"/>
                <a:cs typeface="+mn-cs"/>
                <a:sym typeface="Arial"/>
              </a:defRPr>
            </a:pPr>
            <a:r>
              <a:t>---------------------------</a:t>
            </a:r>
          </a:p>
          <a:p>
            <a:pPr marL="367029" indent="-354329">
              <a:lnSpc>
                <a:spcPts val="2100"/>
              </a:lnSpc>
              <a:buSzPct val="100000"/>
              <a:buFont typeface="Arial"/>
              <a:buChar char="•"/>
              <a:tabLst>
                <a:tab pos="355600" algn="l"/>
                <a:tab pos="355600" algn="l"/>
                <a:tab pos="1219200" algn="l"/>
                <a:tab pos="1943100" algn="l"/>
              </a:tabLst>
              <a:defRPr b="1">
                <a:latin typeface="+mn-lt"/>
                <a:ea typeface="+mn-ea"/>
                <a:cs typeface="+mn-cs"/>
                <a:sym typeface="Arial"/>
              </a:defRPr>
            </a:pPr>
            <a:r>
              <a:t>41,	24,	D=1</a:t>
            </a:r>
          </a:p>
          <a:p>
            <a:pPr marL="367029" indent="-354329">
              <a:lnSpc>
                <a:spcPts val="2100"/>
              </a:lnSpc>
              <a:buSzPct val="100000"/>
              <a:buFont typeface="Arial"/>
              <a:buChar char="•"/>
              <a:tabLst>
                <a:tab pos="355600" algn="l"/>
                <a:tab pos="355600" algn="l"/>
                <a:tab pos="1219200" algn="l"/>
                <a:tab pos="1943100" algn="l"/>
              </a:tabLst>
              <a:defRPr b="1">
                <a:latin typeface="+mn-lt"/>
                <a:ea typeface="+mn-ea"/>
                <a:cs typeface="+mn-cs"/>
                <a:sym typeface="Arial"/>
              </a:defRPr>
            </a:pPr>
            <a:r>
              <a:t>33,	15,	D=5</a:t>
            </a:r>
          </a:p>
          <a:p>
            <a:pPr marL="367029" indent="-354329">
              <a:spcBef>
                <a:spcPts val="100"/>
              </a:spcBef>
              <a:buSzPct val="100000"/>
              <a:buFont typeface="Arial"/>
              <a:buChar char="•"/>
              <a:tabLst>
                <a:tab pos="355600" algn="l"/>
                <a:tab pos="355600" algn="l"/>
                <a:tab pos="1219200" algn="l"/>
                <a:tab pos="1892300" algn="l"/>
              </a:tabLst>
              <a:defRPr b="1">
                <a:latin typeface="+mn-lt"/>
                <a:ea typeface="+mn-ea"/>
                <a:cs typeface="+mn-cs"/>
                <a:sym typeface="Arial"/>
              </a:defRPr>
            </a:pPr>
            <a:r>
              <a:t>44,	</a:t>
            </a:r>
            <a:r>
              <a:rPr spc="5" sz="2400">
                <a:solidFill>
                  <a:srgbClr val="FF2618"/>
                </a:solidFill>
              </a:rPr>
              <a:t>30</a:t>
            </a:r>
            <a:r>
              <a:rPr spc="5"/>
              <a:t>,	</a:t>
            </a:r>
            <a:r>
              <a:t>D=10</a:t>
            </a:r>
          </a:p>
          <a:p>
            <a:pPr marL="367029" indent="-354329">
              <a:buSzPct val="100000"/>
              <a:buFont typeface="Arial"/>
              <a:buChar char="•"/>
              <a:tabLst>
                <a:tab pos="355600" algn="l"/>
                <a:tab pos="355600" algn="l"/>
                <a:tab pos="1409700" algn="l"/>
                <a:tab pos="1943100" algn="l"/>
              </a:tabLst>
              <a:defRPr b="1">
                <a:latin typeface="+mn-lt"/>
                <a:ea typeface="+mn-ea"/>
                <a:cs typeface="+mn-cs"/>
                <a:sym typeface="Arial"/>
              </a:defRPr>
            </a:pPr>
            <a:r>
              <a:t>24,	3,	D=5</a:t>
            </a:r>
          </a:p>
          <a:p>
            <a:pPr>
              <a:buSzPct val="100000"/>
              <a:buFont typeface="Arial"/>
              <a:buChar char="•"/>
              <a:defRPr sz="1900">
                <a:latin typeface="Times New Roman"/>
                <a:ea typeface="Times New Roman"/>
                <a:cs typeface="Times New Roman"/>
                <a:sym typeface="Times New Roman"/>
              </a:defRPr>
            </a:pPr>
          </a:p>
          <a:p>
            <a:pPr marL="367029" indent="-354329">
              <a:buSzPct val="100000"/>
              <a:buFont typeface="Arial"/>
              <a:buChar char="•"/>
              <a:tabLst>
                <a:tab pos="355600" algn="l"/>
                <a:tab pos="355600" algn="l"/>
              </a:tabLst>
              <a:defRPr b="1">
                <a:latin typeface="+mn-lt"/>
                <a:ea typeface="+mn-ea"/>
                <a:cs typeface="+mn-cs"/>
                <a:sym typeface="Arial"/>
              </a:defRPr>
            </a:pPr>
            <a:r>
              <a:t>Team would log unique Majors; about 2x30 =</a:t>
            </a:r>
            <a:r>
              <a:rPr spc="-139"/>
              <a:t> </a:t>
            </a:r>
            <a:r>
              <a:rPr spc="10" sz="2400"/>
              <a:t>60</a:t>
            </a:r>
            <a:endParaRPr sz="2400"/>
          </a:p>
          <a:p>
            <a:pPr indent="485775">
              <a:tabLst>
                <a:tab pos="774700" algn="l"/>
              </a:tabLst>
              <a:defRPr sz="1600">
                <a:solidFill>
                  <a:srgbClr val="33478A"/>
                </a:solidFill>
                <a:latin typeface="+mn-lt"/>
                <a:ea typeface="+mn-ea"/>
                <a:cs typeface="+mn-cs"/>
                <a:sym typeface="Arial"/>
              </a:defRPr>
            </a:pPr>
            <a:r>
              <a:t>–	</a:t>
            </a:r>
            <a:r>
              <a:rPr b="1" spc="-5"/>
              <a:t>total unique </a:t>
            </a:r>
            <a:r>
              <a:rPr b="1"/>
              <a:t>majors </a:t>
            </a:r>
            <a:r>
              <a:rPr b="1" spc="-5"/>
              <a:t>for the</a:t>
            </a:r>
            <a:r>
              <a:rPr b="1" spc="5"/>
              <a:t> </a:t>
            </a:r>
            <a:r>
              <a:rPr b="1"/>
              <a:t>group</a:t>
            </a:r>
          </a:p>
          <a:p>
            <a:pPr marL="367029" marR="5080" indent="-354329">
              <a:lnSpc>
                <a:spcPct val="80400"/>
              </a:lnSpc>
              <a:spcBef>
                <a:spcPts val="400"/>
              </a:spcBef>
              <a:buSzPct val="100000"/>
              <a:buFont typeface="Arial"/>
              <a:buChar char="•"/>
              <a:tabLst>
                <a:tab pos="355600" algn="l"/>
                <a:tab pos="355600" algn="l"/>
              </a:tabLst>
              <a:defRPr b="1">
                <a:latin typeface="+mn-lt"/>
                <a:ea typeface="+mn-ea"/>
                <a:cs typeface="+mn-cs"/>
                <a:sym typeface="Arial"/>
              </a:defRPr>
            </a:pPr>
            <a:r>
              <a:t>Which is about 30% of total actually in document, so total this page  is about </a:t>
            </a:r>
            <a:r>
              <a:rPr spc="4" sz="2000"/>
              <a:t>180 </a:t>
            </a:r>
            <a:r>
              <a:rPr sz="2000"/>
              <a:t>Majors (about </a:t>
            </a:r>
            <a:r>
              <a:rPr spc="4" sz="2000"/>
              <a:t>120 </a:t>
            </a:r>
            <a:r>
              <a:rPr sz="2000"/>
              <a:t>not identified</a:t>
            </a:r>
            <a:r>
              <a:rPr spc="-65" sz="2000"/>
              <a:t> </a:t>
            </a:r>
            <a:r>
              <a:rPr sz="2000"/>
              <a:t>yet)</a:t>
            </a:r>
            <a:endParaRPr sz="2000"/>
          </a:p>
          <a:p>
            <a:pPr marL="367029" marR="184785" indent="-354329">
              <a:lnSpc>
                <a:spcPct val="80600"/>
              </a:lnSpc>
              <a:spcBef>
                <a:spcPts val="400"/>
              </a:spcBef>
              <a:buSzPct val="100000"/>
              <a:buFont typeface="Arial"/>
              <a:buChar char="•"/>
              <a:tabLst>
                <a:tab pos="355600" algn="l"/>
                <a:tab pos="355600" algn="l"/>
              </a:tabLst>
              <a:defRPr b="1">
                <a:latin typeface="+mn-lt"/>
                <a:ea typeface="+mn-ea"/>
                <a:cs typeface="+mn-cs"/>
                <a:sym typeface="Arial"/>
              </a:defRPr>
            </a:pPr>
            <a:r>
              <a:t>If we attempt to fix the 60 we log, and correctly fix 5/6, then </a:t>
            </a:r>
            <a:r>
              <a:rPr spc="4" sz="2000"/>
              <a:t>10 </a:t>
            </a:r>
            <a:r>
              <a:t>are  failed fixes,</a:t>
            </a:r>
            <a:r>
              <a:rPr spc="-5"/>
              <a:t> </a:t>
            </a:r>
            <a:r>
              <a:t>so:</a:t>
            </a:r>
          </a:p>
          <a:p>
            <a:pPr marL="367029" marR="443230" indent="-354329">
              <a:lnSpc>
                <a:spcPct val="81600"/>
              </a:lnSpc>
              <a:spcBef>
                <a:spcPts val="500"/>
              </a:spcBef>
              <a:buSzPct val="100000"/>
              <a:buFont typeface="Arial"/>
              <a:buChar char="•"/>
              <a:tabLst>
                <a:tab pos="355600" algn="l"/>
                <a:tab pos="355600" algn="l"/>
              </a:tabLst>
              <a:defRPr b="1">
                <a:latin typeface="+mn-lt"/>
                <a:ea typeface="+mn-ea"/>
                <a:cs typeface="+mn-cs"/>
                <a:sym typeface="Arial"/>
              </a:defRPr>
            </a:pPr>
            <a:r>
              <a:t>The total remaining after inspection and editing = 10+120 </a:t>
            </a:r>
            <a:r>
              <a:rPr spc="10"/>
              <a:t>=</a:t>
            </a:r>
            <a:r>
              <a:rPr spc="10" sz="2400"/>
              <a:t>130  </a:t>
            </a:r>
            <a:r>
              <a:t>Majors per</a:t>
            </a:r>
            <a:r>
              <a:rPr spc="-5"/>
              <a:t> </a:t>
            </a:r>
            <a:r>
              <a:t>page.</a:t>
            </a:r>
          </a:p>
        </p:txBody>
      </p:sp>
      <p:sp>
        <p:nvSpPr>
          <p:cNvPr id="176" name="Rectangle"/>
          <p:cNvSpPr/>
          <p:nvPr/>
        </p:nvSpPr>
        <p:spPr>
          <a:xfrm>
            <a:off x="5267590" y="2596718"/>
            <a:ext cx="3351848" cy="1130593"/>
          </a:xfrm>
          <a:prstGeom prst="rect">
            <a:avLst/>
          </a:prstGeom>
          <a:blipFill>
            <a:blip r:embed="rId2"/>
            <a:stretch>
              <a:fillRect/>
            </a:stretch>
          </a:blipFill>
          <a:ln w="12700">
            <a:miter lim="400000"/>
          </a:ln>
        </p:spPr>
        <p:txBody>
          <a:bodyPr lIns="45719" rIns="45719" anchor="ctr"/>
          <a:lstStyle/>
          <a:p>
            <a:pPr/>
          </a:p>
        </p:txBody>
      </p:sp>
      <p:sp>
        <p:nvSpPr>
          <p:cNvPr id="177" name="Line"/>
          <p:cNvSpPr/>
          <p:nvPr/>
        </p:nvSpPr>
        <p:spPr>
          <a:xfrm flipV="1">
            <a:off x="5188822" y="3636963"/>
            <a:ext cx="2423320" cy="1720175"/>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78" name="Triangle"/>
          <p:cNvSpPr/>
          <p:nvPr/>
        </p:nvSpPr>
        <p:spPr>
          <a:xfrm>
            <a:off x="7546427" y="3621747"/>
            <a:ext cx="87149" cy="77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3747"/>
                </a:lnTo>
                <a:lnTo>
                  <a:pt x="11316" y="21600"/>
                </a:lnTo>
                <a:lnTo>
                  <a:pt x="21600" y="0"/>
                </a:lnTo>
                <a:close/>
              </a:path>
            </a:pathLst>
          </a:custGeom>
          <a:solidFill>
            <a:srgbClr val="000000"/>
          </a:solidFill>
          <a:ln w="12700">
            <a:miter lim="400000"/>
          </a:ln>
        </p:spPr>
        <p:txBody>
          <a:bodyPr lIns="45719" rIns="45719" anchor="ctr"/>
          <a:lstStyle/>
          <a:p>
            <a:pPr/>
          </a:p>
        </p:txBody>
      </p:sp>
      <p:sp>
        <p:nvSpPr>
          <p:cNvPr id="179" name="Line"/>
          <p:cNvSpPr/>
          <p:nvPr/>
        </p:nvSpPr>
        <p:spPr>
          <a:xfrm flipV="1">
            <a:off x="6844585" y="2779174"/>
            <a:ext cx="700447" cy="1710268"/>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80" name="Triangle"/>
          <p:cNvSpPr/>
          <p:nvPr/>
        </p:nvSpPr>
        <p:spPr>
          <a:xfrm>
            <a:off x="7488604" y="2754845"/>
            <a:ext cx="72987" cy="8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46" y="0"/>
                </a:moveTo>
                <a:lnTo>
                  <a:pt x="0" y="14257"/>
                </a:lnTo>
                <a:lnTo>
                  <a:pt x="21600" y="21600"/>
                </a:lnTo>
                <a:lnTo>
                  <a:pt x="19646" y="0"/>
                </a:lnTo>
                <a:close/>
              </a:path>
            </a:pathLst>
          </a:custGeom>
          <a:solidFill>
            <a:srgbClr val="000000"/>
          </a:solidFill>
          <a:ln w="12700">
            <a:miter lim="400000"/>
          </a:ln>
        </p:spPr>
        <p:txBody>
          <a:bodyPr lIns="45719" rIns="45719" anchor="ctr"/>
          <a:lstStyle/>
          <a:p>
            <a:pPr/>
          </a:p>
        </p:txBody>
      </p:sp>
      <p:sp>
        <p:nvSpPr>
          <p:cNvPr id="181" name="Line"/>
          <p:cNvSpPr/>
          <p:nvPr/>
        </p:nvSpPr>
        <p:spPr>
          <a:xfrm flipV="1">
            <a:off x="2901232" y="3158610"/>
            <a:ext cx="5339072" cy="2198529"/>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82" name="Triangle"/>
          <p:cNvSpPr/>
          <p:nvPr/>
        </p:nvSpPr>
        <p:spPr>
          <a:xfrm>
            <a:off x="8176666" y="3142170"/>
            <a:ext cx="87935" cy="72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375" y="21600"/>
                </a:lnTo>
                <a:lnTo>
                  <a:pt x="21600" y="1907"/>
                </a:lnTo>
                <a:lnTo>
                  <a:pt x="0" y="0"/>
                </a:lnTo>
                <a:close/>
              </a:path>
            </a:pathLst>
          </a:custGeom>
          <a:solidFill>
            <a:srgbClr val="000000"/>
          </a:solidFill>
          <a:ln w="12700">
            <a:miter lim="400000"/>
          </a:ln>
        </p:spPr>
        <p:txBody>
          <a:bodyPr lIns="45719" rIns="45719" anchor="ctr"/>
          <a:lstStyle/>
          <a:p>
            <a:pPr/>
          </a:p>
        </p:txBody>
      </p:sp>
      <p:sp>
        <p:nvSpPr>
          <p:cNvPr id="183" name="Line"/>
          <p:cNvSpPr/>
          <p:nvPr/>
        </p:nvSpPr>
        <p:spPr>
          <a:xfrm>
            <a:off x="8027941" y="2517830"/>
            <a:ext cx="315469" cy="1262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414" y="92"/>
                </a:lnTo>
                <a:lnTo>
                  <a:pt x="6378" y="347"/>
                </a:lnTo>
                <a:lnTo>
                  <a:pt x="8716" y="737"/>
                </a:lnTo>
                <a:lnTo>
                  <a:pt x="10249" y="1231"/>
                </a:lnTo>
                <a:lnTo>
                  <a:pt x="10800" y="1800"/>
                </a:lnTo>
                <a:lnTo>
                  <a:pt x="10800" y="9000"/>
                </a:lnTo>
                <a:lnTo>
                  <a:pt x="11351" y="9569"/>
                </a:lnTo>
                <a:lnTo>
                  <a:pt x="12884" y="10063"/>
                </a:lnTo>
                <a:lnTo>
                  <a:pt x="15222" y="10453"/>
                </a:lnTo>
                <a:lnTo>
                  <a:pt x="18186" y="10708"/>
                </a:lnTo>
                <a:lnTo>
                  <a:pt x="21600" y="10800"/>
                </a:lnTo>
                <a:lnTo>
                  <a:pt x="18186" y="10892"/>
                </a:lnTo>
                <a:lnTo>
                  <a:pt x="15222" y="11147"/>
                </a:lnTo>
                <a:lnTo>
                  <a:pt x="12884" y="11537"/>
                </a:lnTo>
                <a:lnTo>
                  <a:pt x="11351" y="12031"/>
                </a:lnTo>
                <a:lnTo>
                  <a:pt x="10800" y="12600"/>
                </a:lnTo>
                <a:lnTo>
                  <a:pt x="10800" y="19800"/>
                </a:lnTo>
                <a:lnTo>
                  <a:pt x="8716" y="20863"/>
                </a:lnTo>
                <a:lnTo>
                  <a:pt x="6378" y="21253"/>
                </a:lnTo>
                <a:lnTo>
                  <a:pt x="3414" y="21508"/>
                </a:lnTo>
                <a:lnTo>
                  <a:pt x="0" y="21600"/>
                </a:lnTo>
              </a:path>
            </a:pathLst>
          </a:custGeom>
          <a:ln w="9859">
            <a:solidFill>
              <a:srgbClr val="000000"/>
            </a:solidFill>
          </a:ln>
        </p:spPr>
        <p:txBody>
          <a:bodyPr lIns="45719" rIns="45719" anchor="ctr"/>
          <a:lstStyle/>
          <a:p>
            <a:pPr/>
          </a:p>
        </p:txBody>
      </p:sp>
      <p:sp>
        <p:nvSpPr>
          <p:cNvPr id="184"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
        <p:nvSpPr>
          <p:cNvPr id="185"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 www.Gilb.com"/>
          <p:cNvSpPr txBox="1"/>
          <p:nvPr/>
        </p:nvSpPr>
        <p:spPr>
          <a:xfrm>
            <a:off x="4666017" y="7035389"/>
            <a:ext cx="1369061" cy="221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188"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89" name="Rectangle"/>
          <p:cNvSpPr/>
          <p:nvPr/>
        </p:nvSpPr>
        <p:spPr>
          <a:xfrm>
            <a:off x="1324244" y="309231"/>
            <a:ext cx="8044437" cy="1183178"/>
          </a:xfrm>
          <a:prstGeom prst="rect">
            <a:avLst/>
          </a:prstGeom>
          <a:ln w="9859">
            <a:solidFill>
              <a:srgbClr val="000000"/>
            </a:solidFill>
          </a:ln>
        </p:spPr>
        <p:txBody>
          <a:bodyPr lIns="45719" rIns="45719" anchor="ctr"/>
          <a:lstStyle/>
          <a:p>
            <a:pPr/>
          </a:p>
        </p:txBody>
      </p:sp>
      <p:sp>
        <p:nvSpPr>
          <p:cNvPr id="190" name="Extrapolation to…"/>
          <p:cNvSpPr txBox="1"/>
          <p:nvPr>
            <p:ph type="title"/>
          </p:nvPr>
        </p:nvSpPr>
        <p:spPr>
          <a:xfrm>
            <a:off x="1329174" y="343865"/>
            <a:ext cx="8035050" cy="1158876"/>
          </a:xfrm>
          <a:prstGeom prst="rect">
            <a:avLst/>
          </a:prstGeom>
        </p:spPr>
        <p:txBody>
          <a:bodyPr/>
          <a:lstStyle/>
          <a:p>
            <a:pPr algn="ctr">
              <a:spcBef>
                <a:spcPts val="100"/>
              </a:spcBef>
            </a:pPr>
            <a:r>
              <a:t>Extrapolation</a:t>
            </a:r>
            <a:r>
              <a:rPr spc="-100"/>
              <a:t> </a:t>
            </a:r>
            <a:r>
              <a:t>to</a:t>
            </a:r>
          </a:p>
          <a:p>
            <a:pPr algn="ctr"/>
            <a:r>
              <a:t>Total Majors in Whole</a:t>
            </a:r>
            <a:r>
              <a:rPr spc="-100"/>
              <a:t> </a:t>
            </a:r>
            <a:r>
              <a:t>Document</a:t>
            </a:r>
          </a:p>
        </p:txBody>
      </p:sp>
      <p:sp>
        <p:nvSpPr>
          <p:cNvPr id="191" name="Page 81: 120 majors/p…"/>
          <p:cNvSpPr txBox="1"/>
          <p:nvPr/>
        </p:nvSpPr>
        <p:spPr>
          <a:xfrm>
            <a:off x="854115" y="1535448"/>
            <a:ext cx="8001001" cy="37508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67030" indent="-354330">
              <a:spcBef>
                <a:spcPts val="400"/>
              </a:spcBef>
              <a:buSzPct val="100000"/>
              <a:buChar char="•"/>
              <a:tabLst>
                <a:tab pos="355600" algn="l"/>
                <a:tab pos="355600" algn="l"/>
              </a:tabLst>
              <a:defRPr spc="10" sz="2400">
                <a:latin typeface="+mn-lt"/>
                <a:ea typeface="+mn-ea"/>
                <a:cs typeface="+mn-cs"/>
                <a:sym typeface="Arial"/>
              </a:defRPr>
            </a:pPr>
            <a:r>
              <a:t>Page 81: 120</a:t>
            </a:r>
            <a:r>
              <a:rPr spc="-55"/>
              <a:t> </a:t>
            </a:r>
            <a:r>
              <a:rPr spc="5"/>
              <a:t>majors/p</a:t>
            </a:r>
          </a:p>
          <a:p>
            <a:pPr marL="367030" indent="-354330">
              <a:spcBef>
                <a:spcPts val="300"/>
              </a:spcBef>
              <a:buSzPct val="100000"/>
              <a:buChar char="•"/>
              <a:tabLst>
                <a:tab pos="355600" algn="l"/>
                <a:tab pos="355600" algn="l"/>
              </a:tabLst>
              <a:defRPr spc="10" sz="2400">
                <a:latin typeface="+mn-lt"/>
                <a:ea typeface="+mn-ea"/>
                <a:cs typeface="+mn-cs"/>
                <a:sym typeface="Arial"/>
              </a:defRPr>
            </a:pPr>
            <a:r>
              <a:t>Page 82: 180</a:t>
            </a:r>
            <a:r>
              <a:rPr spc="-55"/>
              <a:t> </a:t>
            </a:r>
            <a:r>
              <a:rPr spc="5"/>
              <a:t>Majors/p</a:t>
            </a:r>
          </a:p>
          <a:p>
            <a:pPr marL="367030" marR="5080" indent="-354330">
              <a:lnSpc>
                <a:spcPts val="2600"/>
              </a:lnSpc>
              <a:spcBef>
                <a:spcPts val="700"/>
              </a:spcBef>
              <a:buSzPct val="100000"/>
              <a:buChar char="•"/>
              <a:tabLst>
                <a:tab pos="355600" algn="l"/>
                <a:tab pos="355600" algn="l"/>
                <a:tab pos="1714500" algn="l"/>
                <a:tab pos="7035800" algn="l"/>
              </a:tabLst>
              <a:defRPr spc="10" sz="2400">
                <a:latin typeface="+mn-lt"/>
                <a:ea typeface="+mn-ea"/>
                <a:cs typeface="+mn-cs"/>
                <a:sym typeface="Arial"/>
              </a:defRPr>
            </a:pPr>
            <a:r>
              <a:t>Ave</a:t>
            </a:r>
            <a:r>
              <a:rPr spc="0"/>
              <a:t>r</a:t>
            </a:r>
            <a:r>
              <a:t>age</a:t>
            </a:r>
            <a:r>
              <a:rPr spc="0"/>
              <a:t>	</a:t>
            </a:r>
            <a:r>
              <a:t>150</a:t>
            </a:r>
            <a:r>
              <a:rPr spc="0"/>
              <a:t> </a:t>
            </a:r>
            <a:r>
              <a:rPr spc="20"/>
              <a:t>M</a:t>
            </a:r>
            <a:r>
              <a:t>ajo</a:t>
            </a:r>
            <a:r>
              <a:rPr spc="0"/>
              <a:t>rs/</a:t>
            </a:r>
            <a:r>
              <a:t>page</a:t>
            </a:r>
            <a:r>
              <a:rPr spc="0"/>
              <a:t> </a:t>
            </a:r>
            <a:r>
              <a:t>x</a:t>
            </a:r>
            <a:r>
              <a:rPr spc="0"/>
              <a:t> </a:t>
            </a:r>
            <a:r>
              <a:t>82</a:t>
            </a:r>
            <a:r>
              <a:rPr spc="0"/>
              <a:t> </a:t>
            </a:r>
            <a:r>
              <a:t>page</a:t>
            </a:r>
            <a:r>
              <a:rPr spc="0"/>
              <a:t> </a:t>
            </a:r>
            <a:r>
              <a:t>=</a:t>
            </a:r>
            <a:r>
              <a:rPr spc="0"/>
              <a:t> </a:t>
            </a:r>
            <a:r>
              <a:t>12</a:t>
            </a:r>
            <a:r>
              <a:rPr spc="0"/>
              <a:t>,</a:t>
            </a:r>
            <a:r>
              <a:t>300</a:t>
            </a:r>
            <a:r>
              <a:rPr spc="0"/>
              <a:t>	</a:t>
            </a:r>
            <a:r>
              <a:rPr spc="20"/>
              <a:t>M</a:t>
            </a:r>
            <a:r>
              <a:t>ajo</a:t>
            </a:r>
            <a:r>
              <a:rPr spc="0"/>
              <a:t>rs  </a:t>
            </a:r>
            <a:r>
              <a:rPr spc="5"/>
              <a:t>in the</a:t>
            </a:r>
            <a:r>
              <a:rPr spc="-5"/>
              <a:t> </a:t>
            </a:r>
            <a:r>
              <a:t>document.</a:t>
            </a:r>
          </a:p>
          <a:p>
            <a:pPr indent="12700">
              <a:spcBef>
                <a:spcPts val="300"/>
              </a:spcBef>
              <a:defRPr sz="2400">
                <a:latin typeface="+mn-lt"/>
                <a:ea typeface="+mn-ea"/>
                <a:cs typeface="+mn-cs"/>
                <a:sym typeface="Arial"/>
              </a:defRPr>
            </a:pPr>
            <a:r>
              <a:t>-----------------</a:t>
            </a:r>
          </a:p>
          <a:p>
            <a:pPr marL="367030" indent="-354330">
              <a:spcBef>
                <a:spcPts val="300"/>
              </a:spcBef>
              <a:buSzPct val="100000"/>
              <a:buChar char="•"/>
              <a:tabLst>
                <a:tab pos="355600" algn="l"/>
                <a:tab pos="355600" algn="l"/>
              </a:tabLst>
              <a:defRPr sz="2400">
                <a:latin typeface="+mn-lt"/>
                <a:ea typeface="+mn-ea"/>
                <a:cs typeface="+mn-cs"/>
                <a:sym typeface="Arial"/>
              </a:defRPr>
            </a:pPr>
            <a:r>
              <a:t>If </a:t>
            </a:r>
            <a:r>
              <a:rPr spc="10"/>
              <a:t>a Major has </a:t>
            </a:r>
            <a:r>
              <a:rPr spc="5"/>
              <a:t>1/3 </a:t>
            </a:r>
            <a:r>
              <a:rPr spc="10"/>
              <a:t>chance </a:t>
            </a:r>
            <a:r>
              <a:rPr spc="5"/>
              <a:t>of </a:t>
            </a:r>
            <a:r>
              <a:rPr spc="10"/>
              <a:t>causing</a:t>
            </a:r>
            <a:r>
              <a:rPr spc="-55"/>
              <a:t> </a:t>
            </a:r>
            <a:r>
              <a:rPr spc="10"/>
              <a:t>loss</a:t>
            </a:r>
          </a:p>
          <a:p>
            <a:pPr marL="367030" marR="364490" indent="-354330">
              <a:lnSpc>
                <a:spcPts val="2600"/>
              </a:lnSpc>
              <a:spcBef>
                <a:spcPts val="700"/>
              </a:spcBef>
              <a:buSzPct val="100000"/>
              <a:buChar char="•"/>
              <a:tabLst>
                <a:tab pos="355600" algn="l"/>
                <a:tab pos="355600" algn="l"/>
              </a:tabLst>
              <a:defRPr spc="15" sz="2400">
                <a:latin typeface="+mn-lt"/>
                <a:ea typeface="+mn-ea"/>
                <a:cs typeface="+mn-cs"/>
                <a:sym typeface="Arial"/>
              </a:defRPr>
            </a:pPr>
            <a:r>
              <a:t>And </a:t>
            </a:r>
            <a:r>
              <a:rPr spc="10"/>
              <a:t>each loss </a:t>
            </a:r>
            <a:r>
              <a:rPr spc="5"/>
              <a:t>is </a:t>
            </a:r>
            <a:r>
              <a:rPr spc="10"/>
              <a:t>average 10 hours then </a:t>
            </a:r>
            <a:r>
              <a:rPr spc="5"/>
              <a:t>total</a:t>
            </a:r>
            <a:r>
              <a:rPr spc="-100"/>
              <a:t> </a:t>
            </a:r>
            <a:r>
              <a:rPr spc="5"/>
              <a:t>project  </a:t>
            </a:r>
            <a:r>
              <a:rPr spc="10"/>
              <a:t>Rework cost </a:t>
            </a:r>
            <a:r>
              <a:rPr spc="5"/>
              <a:t>is </a:t>
            </a:r>
            <a:r>
              <a:rPr spc="10"/>
              <a:t>about 41,000 hours</a:t>
            </a:r>
            <a:r>
              <a:rPr spc="-50"/>
              <a:t> </a:t>
            </a:r>
            <a:r>
              <a:rPr spc="5"/>
              <a:t>loss.</a:t>
            </a:r>
          </a:p>
          <a:p>
            <a:pPr marL="367030" indent="-354330">
              <a:spcBef>
                <a:spcPts val="300"/>
              </a:spcBef>
              <a:buSzPct val="100000"/>
              <a:buChar char="•"/>
              <a:tabLst>
                <a:tab pos="355600" algn="l"/>
                <a:tab pos="355600" algn="l"/>
              </a:tabLst>
              <a:defRPr spc="5" sz="2400">
                <a:latin typeface="+mn-lt"/>
                <a:ea typeface="+mn-ea"/>
                <a:cs typeface="+mn-cs"/>
                <a:sym typeface="Arial"/>
              </a:defRPr>
            </a:pPr>
            <a:r>
              <a:t>(This project </a:t>
            </a:r>
            <a:r>
              <a:rPr spc="15"/>
              <a:t>was </a:t>
            </a:r>
            <a:r>
              <a:rPr spc="10"/>
              <a:t>over a year</a:t>
            </a:r>
            <a:r>
              <a:rPr spc="-45"/>
              <a:t> </a:t>
            </a:r>
            <a:r>
              <a:t>late)</a:t>
            </a:r>
          </a:p>
          <a:p>
            <a:pPr indent="485775">
              <a:spcBef>
                <a:spcPts val="300"/>
              </a:spcBef>
              <a:tabLst>
                <a:tab pos="774700" algn="l"/>
                <a:tab pos="3213100" algn="l"/>
              </a:tabLst>
              <a:defRPr spc="4" sz="2000">
                <a:solidFill>
                  <a:srgbClr val="33478A"/>
                </a:solidFill>
                <a:latin typeface="+mn-lt"/>
                <a:ea typeface="+mn-ea"/>
                <a:cs typeface="+mn-cs"/>
                <a:sym typeface="Arial"/>
              </a:defRPr>
            </a:pPr>
            <a:r>
              <a:t>–	1 </a:t>
            </a:r>
            <a:r>
              <a:rPr spc="0"/>
              <a:t>year </a:t>
            </a:r>
            <a:r>
              <a:t>=</a:t>
            </a:r>
            <a:r>
              <a:rPr spc="15"/>
              <a:t> </a:t>
            </a:r>
            <a:r>
              <a:rPr spc="0"/>
              <a:t>2,000</a:t>
            </a:r>
            <a:r>
              <a:t> hour	10</a:t>
            </a:r>
            <a:r>
              <a:rPr spc="0"/>
              <a:t> </a:t>
            </a:r>
            <a:r>
              <a:t>people</a:t>
            </a:r>
          </a:p>
        </p:txBody>
      </p:sp>
      <p:sp>
        <p:nvSpPr>
          <p:cNvPr id="192" name="Rectangle"/>
          <p:cNvSpPr/>
          <p:nvPr/>
        </p:nvSpPr>
        <p:spPr>
          <a:xfrm>
            <a:off x="7424034" y="4670423"/>
            <a:ext cx="2523745" cy="2170799"/>
          </a:xfrm>
          <a:prstGeom prst="rect">
            <a:avLst/>
          </a:prstGeom>
          <a:blipFill>
            <a:blip r:embed="rId3"/>
            <a:stretch>
              <a:fillRect/>
            </a:stretch>
          </a:blipFill>
          <a:ln w="12700">
            <a:miter lim="400000"/>
          </a:ln>
        </p:spPr>
        <p:txBody>
          <a:bodyPr lIns="45719" rIns="45719" anchor="ctr"/>
          <a:lstStyle/>
          <a:p>
            <a:pPr/>
          </a:p>
        </p:txBody>
      </p:sp>
      <p:sp>
        <p:nvSpPr>
          <p:cNvPr id="193"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prstGeom prst="rect">
            <a:avLst/>
          </a:prstGeom>
        </p:spPr>
        <p:txBody>
          <a:bodyPr/>
          <a:lstStyle/>
          <a:p>
            <a:pPr/>
          </a:p>
        </p:txBody>
      </p:sp>
      <p:pic>
        <p:nvPicPr>
          <p:cNvPr id="196" name="Content Placeholder 3" descr="Content Placeholder 3"/>
          <p:cNvPicPr>
            <a:picLocks noChangeAspect="1"/>
          </p:cNvPicPr>
          <p:nvPr/>
        </p:nvPicPr>
        <p:blipFill>
          <a:blip r:embed="rId3">
            <a:extLst/>
          </a:blip>
          <a:srcRect l="0" t="0" r="1533" b="0"/>
          <a:stretch>
            <a:fillRect/>
          </a:stretch>
        </p:blipFill>
        <p:spPr>
          <a:xfrm>
            <a:off x="-53483" y="-101806"/>
            <a:ext cx="9879406" cy="7556413"/>
          </a:xfrm>
          <a:prstGeom prst="rect">
            <a:avLst/>
          </a:prstGeom>
          <a:ln w="12700">
            <a:miter lim="400000"/>
          </a:ln>
        </p:spPr>
      </p:pic>
      <p:sp>
        <p:nvSpPr>
          <p:cNvPr id="1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Text Box 7"/>
          <p:cNvSpPr txBox="1"/>
          <p:nvPr>
            <p:ph type="sldNum" sz="quarter" idx="2"/>
          </p:nvPr>
        </p:nvSpPr>
        <p:spPr>
          <a:xfrm>
            <a:off x="9960135" y="7124450"/>
            <a:ext cx="424232" cy="42181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Title 1"/>
          <p:cNvSpPr txBox="1"/>
          <p:nvPr>
            <p:ph type="title"/>
          </p:nvPr>
        </p:nvSpPr>
        <p:spPr>
          <a:prstGeom prst="rect">
            <a:avLst/>
          </a:prstGeom>
        </p:spPr>
        <p:txBody>
          <a:bodyPr/>
          <a:lstStyle/>
          <a:p>
            <a:pPr defTabSz="634745">
              <a:defRPr sz="1637"/>
            </a:pPr>
            <a:r>
              <a:t>Let me translate this, </a:t>
            </a:r>
            <a:br/>
            <a:r>
              <a:t>Intel Experience with my methods,</a:t>
            </a:r>
            <a:br/>
            <a:r>
              <a:t> for testers</a:t>
            </a:r>
          </a:p>
        </p:txBody>
      </p:sp>
      <p:sp>
        <p:nvSpPr>
          <p:cNvPr id="203" name="Content Placeholder 2"/>
          <p:cNvSpPr txBox="1"/>
          <p:nvPr>
            <p:ph type="body" idx="1"/>
          </p:nvPr>
        </p:nvSpPr>
        <p:spPr>
          <a:xfrm>
            <a:off x="560916" y="1091495"/>
            <a:ext cx="9427533" cy="5038158"/>
          </a:xfrm>
          <a:prstGeom prst="rect">
            <a:avLst/>
          </a:prstGeom>
        </p:spPr>
        <p:txBody>
          <a:bodyPr/>
          <a:lstStyle/>
          <a:p>
            <a:pPr marL="196469" indent="-196469">
              <a:lnSpc>
                <a:spcPct val="81000"/>
              </a:lnSpc>
              <a:spcBef>
                <a:spcPts val="600"/>
              </a:spcBef>
              <a:defRPr sz="2600"/>
            </a:pPr>
            <a:r>
              <a:t>0.2 Majors/page (maximum)</a:t>
            </a:r>
            <a:endParaRPr sz="3000"/>
          </a:p>
          <a:p>
            <a:pPr lvl="1" marL="582035" indent="-202623">
              <a:lnSpc>
                <a:spcPct val="81000"/>
              </a:lnSpc>
              <a:spcBef>
                <a:spcPts val="500"/>
              </a:spcBef>
              <a:defRPr sz="2400">
                <a:solidFill>
                  <a:srgbClr val="33478A"/>
                </a:solidFill>
              </a:defRPr>
            </a:pPr>
            <a:r>
              <a:t>Compared to the 100 M/P you currently suffer</a:t>
            </a:r>
            <a:endParaRPr sz="2600"/>
          </a:p>
          <a:p>
            <a:pPr marL="196469" indent="-196469">
              <a:lnSpc>
                <a:spcPct val="81000"/>
              </a:lnSpc>
              <a:spcBef>
                <a:spcPts val="600"/>
              </a:spcBef>
              <a:defRPr sz="2600"/>
            </a:pPr>
            <a:r>
              <a:t>Means </a:t>
            </a:r>
            <a:r>
              <a:rPr u="sng"/>
              <a:t>500 times fewer major defects</a:t>
            </a:r>
            <a:r>
              <a:t> to work with</a:t>
            </a:r>
            <a:endParaRPr sz="3000"/>
          </a:p>
          <a:p>
            <a:pPr marL="196469" indent="-196469">
              <a:lnSpc>
                <a:spcPct val="81000"/>
              </a:lnSpc>
              <a:spcBef>
                <a:spcPts val="600"/>
              </a:spcBef>
              <a:defRPr sz="2600"/>
            </a:pPr>
            <a:r>
              <a:t>It means </a:t>
            </a:r>
            <a:r>
              <a:rPr u="sng"/>
              <a:t>170 times fewer bugs</a:t>
            </a:r>
            <a:r>
              <a:t> to contend with than you probably have today</a:t>
            </a:r>
            <a:endParaRPr sz="3000"/>
          </a:p>
          <a:p>
            <a:pPr marL="196469" indent="-196469">
              <a:lnSpc>
                <a:spcPct val="81000"/>
              </a:lnSpc>
              <a:spcBef>
                <a:spcPts val="600"/>
              </a:spcBef>
              <a:defRPr sz="2600"/>
            </a:pPr>
            <a:r>
              <a:t>Did you notice the </a:t>
            </a:r>
            <a:r>
              <a:rPr u="sng"/>
              <a:t>productivity went up</a:t>
            </a:r>
            <a:r>
              <a:t> by factor 2.3 to 3x at Intel?</a:t>
            </a:r>
            <a:endParaRPr sz="3000"/>
          </a:p>
          <a:p>
            <a:pPr marL="196469" indent="-196469">
              <a:lnSpc>
                <a:spcPct val="81000"/>
              </a:lnSpc>
              <a:spcBef>
                <a:spcPts val="600"/>
              </a:spcBef>
              <a:defRPr sz="2600"/>
            </a:pPr>
            <a:r>
              <a:t>There were </a:t>
            </a:r>
            <a:r>
              <a:rPr u="sng"/>
              <a:t>50% fewer bugs</a:t>
            </a:r>
            <a:r>
              <a:t> than Intel had, before they used my methods</a:t>
            </a:r>
            <a:endParaRPr sz="3000"/>
          </a:p>
          <a:p>
            <a:pPr marL="196469" indent="-196469">
              <a:lnSpc>
                <a:spcPct val="81000"/>
              </a:lnSpc>
              <a:spcBef>
                <a:spcPts val="600"/>
              </a:spcBef>
              <a:defRPr sz="2600"/>
            </a:pPr>
            <a:r>
              <a:t>This means that </a:t>
            </a:r>
            <a:r>
              <a:rPr u="sng"/>
              <a:t>correct writing of test cases</a:t>
            </a:r>
            <a:r>
              <a:t> will be that much better</a:t>
            </a:r>
            <a:endParaRPr sz="3000"/>
          </a:p>
          <a:p>
            <a:pPr marL="196469" indent="-196469">
              <a:lnSpc>
                <a:spcPct val="81000"/>
              </a:lnSpc>
              <a:spcBef>
                <a:spcPts val="600"/>
              </a:spcBef>
              <a:defRPr sz="2600"/>
            </a:pPr>
            <a:r>
              <a:t>And that </a:t>
            </a:r>
            <a:r>
              <a:rPr u="sng"/>
              <a:t>wasted test execution and rework</a:t>
            </a:r>
            <a:r>
              <a:t> is that much better</a:t>
            </a:r>
          </a:p>
        </p:txBody>
      </p:sp>
      <p:sp>
        <p:nvSpPr>
          <p:cNvPr id="204" name="J. Terzakis,…"/>
          <p:cNvSpPr txBox="1"/>
          <p:nvPr/>
        </p:nvSpPr>
        <p:spPr>
          <a:xfrm>
            <a:off x="1252114" y="6050101"/>
            <a:ext cx="8853919" cy="910913"/>
          </a:xfrm>
          <a:prstGeom prst="rect">
            <a:avLst/>
          </a:prstGeom>
          <a:gradFill>
            <a:gsLst>
              <a:gs pos="0">
                <a:srgbClr val="BABABA"/>
              </a:gs>
              <a:gs pos="35000">
                <a:srgbClr val="CFCFCF"/>
              </a:gs>
              <a:gs pos="100000">
                <a:srgbClr val="EDEDED"/>
              </a:gs>
            </a:gsLst>
            <a:lin ang="16200000"/>
          </a:gradFill>
          <a:ln w="3175">
            <a:solidFill>
              <a:srgbClr val="000000"/>
            </a:solidFill>
          </a:ln>
          <a:effectLst>
            <a:outerShdw sx="100000" sy="100000" kx="0" ky="0" algn="b" rotWithShape="0" blurRad="38100" dist="12700" dir="5400000">
              <a:srgbClr val="000000">
                <a:alpha val="38000"/>
              </a:srgbClr>
            </a:outerShdw>
          </a:effectLst>
          <a:extLst>
            <a:ext uri="{C572A759-6A51-4108-AA02-DFA0A04FC94B}">
              <ma14:wrappingTextBoxFlag xmlns:ma14="http://schemas.microsoft.com/office/mac/drawingml/2011/main" val="1"/>
            </a:ext>
          </a:extLst>
        </p:spPr>
        <p:txBody>
          <a:bodyPr wrap="none" lIns="50376" tIns="50376" rIns="50376" bIns="50376">
            <a:spAutoFit/>
          </a:bodyPr>
          <a:lstStyle/>
          <a:p>
            <a:pPr defTabSz="1007533">
              <a:defRPr sz="1400">
                <a:latin typeface="+mn-lt"/>
                <a:ea typeface="+mn-ea"/>
                <a:cs typeface="+mn-cs"/>
                <a:sym typeface="Arial"/>
              </a:defRPr>
            </a:pPr>
            <a:r>
              <a:t>J. Terzakis,</a:t>
            </a:r>
          </a:p>
          <a:p>
            <a:pPr defTabSz="1007533">
              <a:defRPr sz="1400">
                <a:latin typeface="+mn-lt"/>
                <a:ea typeface="+mn-ea"/>
                <a:cs typeface="+mn-cs"/>
                <a:sym typeface="Arial"/>
              </a:defRPr>
            </a:pPr>
            <a:r>
              <a:t> "The impact of requirements on software quality across three product generations," </a:t>
            </a:r>
          </a:p>
          <a:p>
            <a:pPr defTabSz="1007533">
              <a:defRPr sz="1400">
                <a:latin typeface="+mn-lt"/>
                <a:ea typeface="+mn-ea"/>
                <a:cs typeface="+mn-cs"/>
                <a:sym typeface="Arial"/>
              </a:defRPr>
            </a:pPr>
            <a:r>
              <a:t>2013 21st IEEE International Requirements Engineering Conference (RE), Rio de Janeiro, 2013, pp. 284-289. </a:t>
            </a:r>
          </a:p>
          <a:p>
            <a:pPr defTabSz="1007533">
              <a:defRPr sz="1400">
                <a:latin typeface="+mn-lt"/>
                <a:ea typeface="+mn-ea"/>
                <a:cs typeface="+mn-cs"/>
                <a:sym typeface="Arial"/>
              </a:defRPr>
            </a:pPr>
            <a:r>
              <a:t>https://www.thinkmind.org/download.php?articleid=iccgi_2013_3_10_10012</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207" name="Rectangle"/>
          <p:cNvSpPr/>
          <p:nvPr/>
        </p:nvSpPr>
        <p:spPr>
          <a:xfrm>
            <a:off x="772174" y="388109"/>
            <a:ext cx="9148578" cy="1183178"/>
          </a:xfrm>
          <a:prstGeom prst="rect">
            <a:avLst/>
          </a:prstGeom>
          <a:ln w="9859">
            <a:solidFill>
              <a:srgbClr val="000000"/>
            </a:solidFill>
          </a:ln>
        </p:spPr>
        <p:txBody>
          <a:bodyPr lIns="45719" rIns="45719" anchor="ctr"/>
          <a:lstStyle/>
          <a:p>
            <a:pPr/>
          </a:p>
        </p:txBody>
      </p:sp>
      <p:sp>
        <p:nvSpPr>
          <p:cNvPr id="208" name="2. Testers have the right to unambiguous  and clear requirements."/>
          <p:cNvSpPr txBox="1"/>
          <p:nvPr>
            <p:ph type="title"/>
          </p:nvPr>
        </p:nvSpPr>
        <p:spPr>
          <a:xfrm>
            <a:off x="928950" y="422744"/>
            <a:ext cx="8853807" cy="1158876"/>
          </a:xfrm>
          <a:prstGeom prst="rect">
            <a:avLst/>
          </a:prstGeom>
        </p:spPr>
        <p:txBody>
          <a:bodyPr/>
          <a:lstStyle/>
          <a:p>
            <a:pPr marL="1934845" marR="5080" indent="-1934845">
              <a:lnSpc>
                <a:spcPct val="100200"/>
              </a:lnSpc>
              <a:spcBef>
                <a:spcPts val="100"/>
              </a:spcBef>
              <a:tabLst>
                <a:tab pos="762000" algn="l"/>
              </a:tabLst>
              <a:defRPr b="0">
                <a:solidFill>
                  <a:srgbClr val="000000"/>
                </a:solidFill>
              </a:defRPr>
            </a:pPr>
            <a:r>
              <a:t>2.	Testers have the right to unambiguous  and clear</a:t>
            </a:r>
            <a:r>
              <a:rPr spc="-100"/>
              <a:t> </a:t>
            </a:r>
            <a:r>
              <a:t>requirements.</a:t>
            </a:r>
          </a:p>
        </p:txBody>
      </p:sp>
      <p:sp>
        <p:nvSpPr>
          <p:cNvPr id="209"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210" name="It is the job of requirements writers to write perfectly  clear requirements…"/>
          <p:cNvSpPr txBox="1"/>
          <p:nvPr/>
        </p:nvSpPr>
        <p:spPr>
          <a:xfrm>
            <a:off x="932982" y="1611173"/>
            <a:ext cx="8896351" cy="47902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272415" indent="-196850">
              <a:lnSpc>
                <a:spcPts val="2700"/>
              </a:lnSpc>
              <a:spcBef>
                <a:spcPts val="700"/>
              </a:spcBef>
              <a:buSzPct val="100000"/>
              <a:buChar char="•"/>
              <a:tabLst>
                <a:tab pos="203200" algn="l"/>
              </a:tabLst>
              <a:defRPr spc="-5" sz="2900">
                <a:latin typeface="+mn-lt"/>
                <a:ea typeface="+mn-ea"/>
                <a:cs typeface="+mn-cs"/>
                <a:sym typeface="Arial"/>
              </a:defRPr>
            </a:pPr>
            <a:r>
              <a:t>It is the job of requirements writers to write perfectly  clear</a:t>
            </a:r>
            <a:r>
              <a:rPr spc="-10"/>
              <a:t> </a:t>
            </a:r>
            <a:r>
              <a:t>requirements</a:t>
            </a:r>
          </a:p>
          <a:p>
            <a:pPr marL="209550" marR="742315" indent="-196850">
              <a:lnSpc>
                <a:spcPct val="78200"/>
              </a:lnSpc>
              <a:spcBef>
                <a:spcPts val="700"/>
              </a:spcBef>
              <a:buSzPct val="100000"/>
              <a:buChar char="•"/>
              <a:tabLst>
                <a:tab pos="203200" algn="l"/>
              </a:tabLst>
              <a:defRPr spc="-5" sz="2900">
                <a:latin typeface="+mn-lt"/>
                <a:ea typeface="+mn-ea"/>
                <a:cs typeface="+mn-cs"/>
                <a:sym typeface="Arial"/>
              </a:defRPr>
            </a:pPr>
            <a:r>
              <a:t>It is NOT the job of the testers to ‘guess’ what an  unclear requirement intends to</a:t>
            </a:r>
            <a:r>
              <a:rPr spc="-10"/>
              <a:t> </a:t>
            </a:r>
            <a:r>
              <a:t>say</a:t>
            </a:r>
          </a:p>
          <a:p>
            <a:pPr marL="209550" marR="311150" indent="-196850">
              <a:lnSpc>
                <a:spcPct val="80700"/>
              </a:lnSpc>
              <a:spcBef>
                <a:spcPts val="600"/>
              </a:spcBef>
              <a:buSzPct val="100000"/>
              <a:buChar char="•"/>
              <a:tabLst>
                <a:tab pos="203200" algn="l"/>
              </a:tabLst>
              <a:defRPr spc="-5" sz="2900">
                <a:latin typeface="+mn-lt"/>
                <a:ea typeface="+mn-ea"/>
                <a:cs typeface="+mn-cs"/>
                <a:sym typeface="Arial"/>
              </a:defRPr>
            </a:pPr>
            <a:r>
              <a:t>If requirements are poor, the tester needs to hand  them back immediately for quality controlled rewrite  (not guess or</a:t>
            </a:r>
            <a:r>
              <a:rPr spc="-10"/>
              <a:t> </a:t>
            </a:r>
            <a:r>
              <a:t>ask).</a:t>
            </a:r>
          </a:p>
          <a:p>
            <a:pPr marL="209550" marR="5080" indent="-196850">
              <a:lnSpc>
                <a:spcPct val="79200"/>
              </a:lnSpc>
              <a:spcBef>
                <a:spcPts val="700"/>
              </a:spcBef>
              <a:buSzPct val="100000"/>
              <a:buChar char="•"/>
              <a:tabLst>
                <a:tab pos="203200" algn="l"/>
              </a:tabLst>
              <a:defRPr spc="-5" sz="2900">
                <a:latin typeface="+mn-lt"/>
                <a:ea typeface="+mn-ea"/>
                <a:cs typeface="+mn-cs"/>
                <a:sym typeface="Arial"/>
              </a:defRPr>
            </a:pPr>
            <a:r>
              <a:t>If the requirement is not good enough for the tester, it  is not good enough for any other purpose on the  project (like estimating, design)</a:t>
            </a:r>
          </a:p>
          <a:p>
            <a:pPr marL="209550" marR="67310" indent="-196850">
              <a:lnSpc>
                <a:spcPct val="79200"/>
              </a:lnSpc>
              <a:spcBef>
                <a:spcPts val="700"/>
              </a:spcBef>
              <a:buSzPct val="100000"/>
              <a:buChar char="•"/>
              <a:tabLst>
                <a:tab pos="203200" algn="l"/>
              </a:tabLst>
              <a:defRPr spc="-5" sz="2900">
                <a:latin typeface="+mn-lt"/>
                <a:ea typeface="+mn-ea"/>
                <a:cs typeface="+mn-cs"/>
                <a:sym typeface="Arial"/>
              </a:defRPr>
            </a:pPr>
            <a:r>
              <a:t>If there is a systemic problem with bad requirements,  then test management must work towards systemic  improvement (standards and Quality</a:t>
            </a:r>
            <a:r>
              <a:rPr spc="-10"/>
              <a:t> </a:t>
            </a:r>
            <a:r>
              <a:t>Control).</a:t>
            </a:r>
          </a:p>
        </p:txBody>
      </p:sp>
      <p:sp>
        <p:nvSpPr>
          <p:cNvPr id="211" name="Slide Number"/>
          <p:cNvSpPr txBox="1"/>
          <p:nvPr>
            <p:ph type="sldNum" sz="quarter" idx="2"/>
          </p:nvPr>
        </p:nvSpPr>
        <p:spPr>
          <a:xfrm>
            <a:off x="8885915" y="6788978"/>
            <a:ext cx="321896"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214" name="Is this good enough to test for the  Usability sub-quality ‘Intelligibility’ for a  spy plane?"/>
          <p:cNvSpPr txBox="1"/>
          <p:nvPr>
            <p:ph type="title"/>
          </p:nvPr>
        </p:nvSpPr>
        <p:spPr>
          <a:xfrm>
            <a:off x="772174" y="388108"/>
            <a:ext cx="9149082" cy="1893572"/>
          </a:xfrm>
          <a:prstGeom prst="rect">
            <a:avLst/>
          </a:prstGeom>
          <a:ln w="9859">
            <a:solidFill>
              <a:srgbClr val="000000"/>
            </a:solidFill>
            <a:round/>
          </a:ln>
        </p:spPr>
        <p:txBody>
          <a:bodyPr/>
          <a:lstStyle>
            <a:lvl1pPr marL="635" marR="93980" indent="-635" algn="ctr">
              <a:lnSpc>
                <a:spcPct val="100299"/>
              </a:lnSpc>
              <a:spcBef>
                <a:spcPts val="300"/>
              </a:spcBef>
            </a:lvl1pPr>
          </a:lstStyle>
          <a:p>
            <a:pPr/>
            <a:r>
              <a:t>Is this good enough to test for the  Usability sub-quality ‘Intelligibility’ for a  spy plane?</a:t>
            </a:r>
          </a:p>
        </p:txBody>
      </p:sp>
      <p:sp>
        <p:nvSpPr>
          <p:cNvPr id="215"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216" name="“High ability for an operator to  correctly interpret the meaning  of given information.”"/>
          <p:cNvSpPr txBox="1"/>
          <p:nvPr/>
        </p:nvSpPr>
        <p:spPr>
          <a:xfrm>
            <a:off x="1682215" y="2426253"/>
            <a:ext cx="8017510" cy="18059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97485" marR="5080" indent="-185420" algn="just">
              <a:lnSpc>
                <a:spcPts val="4700"/>
              </a:lnSpc>
              <a:spcBef>
                <a:spcPts val="1200"/>
              </a:spcBef>
              <a:defRPr sz="4900">
                <a:latin typeface="Times New Roman"/>
                <a:ea typeface="Times New Roman"/>
                <a:cs typeface="Times New Roman"/>
                <a:sym typeface="Times New Roman"/>
              </a:defRPr>
            </a:pPr>
            <a:r>
              <a:t>“High ability for an operator to  correctly interpret the meaning  of given</a:t>
            </a:r>
            <a:r>
              <a:rPr spc="-20"/>
              <a:t> </a:t>
            </a:r>
            <a:r>
              <a:t>information.”</a:t>
            </a:r>
          </a:p>
        </p:txBody>
      </p:sp>
      <p:sp>
        <p:nvSpPr>
          <p:cNvPr id="217" name="How would you test this?"/>
          <p:cNvSpPr txBox="1"/>
          <p:nvPr/>
        </p:nvSpPr>
        <p:spPr>
          <a:xfrm>
            <a:off x="2899726" y="5234494"/>
            <a:ext cx="50965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3300">
                <a:solidFill>
                  <a:srgbClr val="3C4361"/>
                </a:solidFill>
                <a:latin typeface="+mn-lt"/>
                <a:ea typeface="+mn-ea"/>
                <a:cs typeface="+mn-cs"/>
                <a:sym typeface="Arial"/>
              </a:defRPr>
            </a:pPr>
            <a:r>
              <a:t>How would you test</a:t>
            </a:r>
            <a:r>
              <a:rPr spc="-60"/>
              <a:t> </a:t>
            </a:r>
            <a:r>
              <a:t>this?</a:t>
            </a:r>
          </a:p>
        </p:txBody>
      </p:sp>
      <p:sp>
        <p:nvSpPr>
          <p:cNvPr id="218"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A clear real specification in ‘Planguage’"/>
          <p:cNvSpPr txBox="1"/>
          <p:nvPr>
            <p:ph type="title"/>
          </p:nvPr>
        </p:nvSpPr>
        <p:spPr>
          <a:xfrm>
            <a:off x="772174" y="388108"/>
            <a:ext cx="4801458" cy="789306"/>
          </a:xfrm>
          <a:prstGeom prst="rect">
            <a:avLst/>
          </a:prstGeom>
          <a:ln w="9859">
            <a:solidFill>
              <a:srgbClr val="000000"/>
            </a:solidFill>
            <a:round/>
          </a:ln>
        </p:spPr>
        <p:txBody>
          <a:bodyPr/>
          <a:lstStyle/>
          <a:p>
            <a:pPr defTabSz="640079">
              <a:spcBef>
                <a:spcPts val="200"/>
              </a:spcBef>
              <a:defRPr sz="2590"/>
            </a:pPr>
            <a:r>
              <a:t>A clear real specification in</a:t>
            </a:r>
            <a:r>
              <a:rPr spc="-70"/>
              <a:t> </a:t>
            </a:r>
            <a:r>
              <a:t>‘Planguage’</a:t>
            </a:r>
          </a:p>
        </p:txBody>
      </p:sp>
      <p:sp>
        <p:nvSpPr>
          <p:cNvPr id="221"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2"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223" name="Usability.Intelligibility:…"/>
          <p:cNvSpPr txBox="1"/>
          <p:nvPr/>
        </p:nvSpPr>
        <p:spPr>
          <a:xfrm>
            <a:off x="927099" y="1256291"/>
            <a:ext cx="8839201" cy="5372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200"/>
              </a:spcBef>
              <a:defRPr b="1" spc="-5" sz="1400" u="sng">
                <a:uFill>
                  <a:solidFill>
                    <a:srgbClr val="000000"/>
                  </a:solidFill>
                </a:uFill>
                <a:latin typeface="Times New Roman"/>
                <a:ea typeface="Times New Roman"/>
                <a:cs typeface="Times New Roman"/>
                <a:sym typeface="Times New Roman"/>
              </a:defRPr>
            </a:pPr>
            <a:r>
              <a:t>Usability.Intelligibility</a:t>
            </a:r>
            <a:r>
              <a:rPr u="none">
                <a:uFillTx/>
              </a:rPr>
              <a:t>:</a:t>
            </a:r>
          </a:p>
          <a:p>
            <a:pPr indent="12700">
              <a:spcBef>
                <a:spcPts val="100"/>
              </a:spcBef>
              <a:defRPr b="1" spc="-5" sz="1400">
                <a:latin typeface="Times New Roman"/>
                <a:ea typeface="Times New Roman"/>
                <a:cs typeface="Times New Roman"/>
                <a:sym typeface="Times New Roman"/>
              </a:defRPr>
            </a:pPr>
            <a:r>
              <a:t>Ambition: High ability for an operator to &lt;correctly&gt; interpret the meaning of given</a:t>
            </a:r>
            <a:r>
              <a:rPr spc="30"/>
              <a:t> </a:t>
            </a:r>
            <a:r>
              <a:t>information.</a:t>
            </a:r>
          </a:p>
          <a:p>
            <a:pPr>
              <a:defRPr sz="1900">
                <a:latin typeface="Times New Roman"/>
                <a:ea typeface="Times New Roman"/>
                <a:cs typeface="Times New Roman"/>
                <a:sym typeface="Times New Roman"/>
              </a:defRPr>
            </a:pPr>
          </a:p>
          <a:p>
            <a:pPr marL="552450" marR="492759" indent="-540384">
              <a:lnSpc>
                <a:spcPts val="1600"/>
              </a:lnSpc>
              <a:defRPr b="1" spc="-5" sz="1400">
                <a:latin typeface="Times New Roman"/>
                <a:ea typeface="Times New Roman"/>
                <a:cs typeface="Times New Roman"/>
                <a:sym typeface="Times New Roman"/>
              </a:defRPr>
            </a:pPr>
            <a:r>
              <a:t>Scale: Percentage Probability of &lt;objectively correct&gt; interpretation(s) of a </a:t>
            </a:r>
            <a:r>
              <a:rPr spc="-15"/>
              <a:t>defined </a:t>
            </a:r>
            <a:r>
              <a:t>[Set of &lt;Inputs&gt;] by a  </a:t>
            </a:r>
            <a:r>
              <a:rPr spc="-15"/>
              <a:t>defined </a:t>
            </a:r>
            <a:r>
              <a:t>[Individual Person: Default: Trained Operator] within a </a:t>
            </a:r>
            <a:r>
              <a:rPr spc="-15"/>
              <a:t>defined </a:t>
            </a:r>
            <a:r>
              <a:t>[Time</a:t>
            </a:r>
            <a:r>
              <a:rPr spc="35"/>
              <a:t> </a:t>
            </a:r>
            <a:r>
              <a:t>Period].</a:t>
            </a:r>
          </a:p>
          <a:p>
            <a:pPr>
              <a:defRPr>
                <a:latin typeface="Times New Roman"/>
                <a:ea typeface="Times New Roman"/>
                <a:cs typeface="Times New Roman"/>
                <a:sym typeface="Times New Roman"/>
              </a:defRPr>
            </a:pPr>
          </a:p>
          <a:p>
            <a:pPr marL="552450" marR="5080" indent="-540384">
              <a:lnSpc>
                <a:spcPts val="1600"/>
              </a:lnSpc>
              <a:defRPr b="1" spc="-5" sz="1400">
                <a:latin typeface="Times New Roman"/>
                <a:ea typeface="Times New Roman"/>
                <a:cs typeface="Times New Roman"/>
                <a:sym typeface="Times New Roman"/>
              </a:defRPr>
            </a:pPr>
            <a:r>
              <a:t>Meter [</a:t>
            </a:r>
            <a:r>
              <a:rPr u="sng">
                <a:uFill>
                  <a:solidFill>
                    <a:srgbClr val="000000"/>
                  </a:solidFill>
                </a:uFill>
              </a:rPr>
              <a:t>Acceptance</a:t>
            </a:r>
            <a:r>
              <a:t>]: Use about 10 </a:t>
            </a:r>
            <a:r>
              <a:rPr u="sng">
                <a:uFill>
                  <a:solidFill>
                    <a:srgbClr val="000000"/>
                  </a:solidFill>
                </a:uFill>
              </a:rPr>
              <a:t>Trained Operators</a:t>
            </a:r>
            <a:r>
              <a:t>, and use about 100 &lt;representative sets of information per  operator within 15 minutes?&gt; &lt;-</a:t>
            </a:r>
            <a:r>
              <a:rPr spc="-10"/>
              <a:t> </a:t>
            </a:r>
            <a:r>
              <a:t>MAB.</a:t>
            </a:r>
          </a:p>
          <a:p>
            <a:pPr>
              <a:defRPr sz="1500">
                <a:latin typeface="Times New Roman"/>
                <a:ea typeface="Times New Roman"/>
                <a:cs typeface="Times New Roman"/>
                <a:sym typeface="Times New Roman"/>
              </a:defRPr>
            </a:pPr>
          </a:p>
          <a:p>
            <a:pPr marR="2887979" indent="12700">
              <a:lnSpc>
                <a:spcPct val="112999"/>
              </a:lnSpc>
              <a:defRPr b="1" spc="-5" sz="1400">
                <a:latin typeface="Times New Roman"/>
                <a:ea typeface="Times New Roman"/>
                <a:cs typeface="Times New Roman"/>
                <a:sym typeface="Times New Roman"/>
              </a:defRPr>
            </a:pPr>
            <a:r>
              <a:t>Comment [Meter]: "Not sure if the 15 minutes are realistic" &lt;- MAB.  Comment [Meter]: "This is a client &amp; contract determined detail" &lt;-</a:t>
            </a:r>
            <a:r>
              <a:rPr spc="25"/>
              <a:t> </a:t>
            </a:r>
            <a:r>
              <a:t>MAB.</a:t>
            </a:r>
          </a:p>
          <a:p>
            <a:pPr>
              <a:defRPr sz="2000">
                <a:latin typeface="Times New Roman"/>
                <a:ea typeface="Times New Roman"/>
                <a:cs typeface="Times New Roman"/>
                <a:sym typeface="Times New Roman"/>
              </a:defRPr>
            </a:pPr>
          </a:p>
          <a:p>
            <a:pPr marL="552450" marR="234950" indent="-540384">
              <a:lnSpc>
                <a:spcPts val="1500"/>
              </a:lnSpc>
              <a:defRPr b="1" spc="-5" sz="1400" u="sng">
                <a:uFill>
                  <a:solidFill>
                    <a:srgbClr val="000000"/>
                  </a:solidFill>
                </a:uFill>
                <a:latin typeface="Times New Roman"/>
                <a:ea typeface="Times New Roman"/>
                <a:cs typeface="Times New Roman"/>
                <a:sym typeface="Times New Roman"/>
              </a:defRPr>
            </a:pPr>
            <a:r>
              <a:t>M1</a:t>
            </a:r>
            <a:r>
              <a:rPr u="none">
                <a:uFillTx/>
              </a:rPr>
              <a:t>: Past: [XXX, 20 </a:t>
            </a:r>
            <a:r>
              <a:t>Trained Operators</a:t>
            </a:r>
            <a:r>
              <a:rPr u="none">
                <a:uFillTx/>
              </a:rPr>
              <a:t>, 300 &lt;data sets&gt;, 30 minutes]: 99.0% &lt;- Acceptance Test Report from  XXX,</a:t>
            </a:r>
            <a:r>
              <a:rPr spc="-10" u="none">
                <a:uFillTx/>
              </a:rPr>
              <a:t> </a:t>
            </a:r>
            <a:r>
              <a:rPr u="none">
                <a:uFillTx/>
              </a:rPr>
              <a:t>MAB.</a:t>
            </a:r>
          </a:p>
          <a:p>
            <a:pPr indent="12700">
              <a:spcBef>
                <a:spcPts val="100"/>
              </a:spcBef>
              <a:tabLst>
                <a:tab pos="2171700" algn="l"/>
              </a:tabLst>
              <a:defRPr b="1" spc="-5" sz="1400">
                <a:latin typeface="Times New Roman"/>
                <a:ea typeface="Times New Roman"/>
                <a:cs typeface="Times New Roman"/>
                <a:sym typeface="Times New Roman"/>
              </a:defRPr>
            </a:pPr>
            <a:r>
              <a:t>Record</a:t>
            </a:r>
            <a:r>
              <a:rPr spc="0"/>
              <a:t> </a:t>
            </a:r>
            <a:r>
              <a:t>[XXX]:</a:t>
            </a:r>
            <a:r>
              <a:rPr spc="0"/>
              <a:t> </a:t>
            </a:r>
            <a:r>
              <a:t>99.0%.	"None other than XXX known by me" &lt;-</a:t>
            </a:r>
            <a:r>
              <a:rPr spc="0"/>
              <a:t> </a:t>
            </a:r>
            <a:r>
              <a:t>MAB.</a:t>
            </a:r>
          </a:p>
          <a:p>
            <a:pPr>
              <a:defRPr sz="1600">
                <a:latin typeface="Times New Roman"/>
                <a:ea typeface="Times New Roman"/>
                <a:cs typeface="Times New Roman"/>
                <a:sym typeface="Times New Roman"/>
              </a:defRPr>
            </a:pPr>
          </a:p>
          <a:p>
            <a:pPr marR="5422265" indent="12700">
              <a:lnSpc>
                <a:spcPct val="112999"/>
              </a:lnSpc>
              <a:defRPr b="1" spc="-5" sz="1400">
                <a:latin typeface="Times New Roman"/>
                <a:ea typeface="Times New Roman"/>
                <a:cs typeface="Times New Roman"/>
                <a:sym typeface="Times New Roman"/>
              </a:defRPr>
            </a:pPr>
            <a:r>
              <a:t>Fail [</a:t>
            </a:r>
            <a:r>
              <a:rPr u="sng">
                <a:uFill>
                  <a:solidFill>
                    <a:srgbClr val="000000"/>
                  </a:solidFill>
                </a:uFill>
              </a:rPr>
              <a:t>First Delivery Step</a:t>
            </a:r>
            <a:r>
              <a:t>]: 99.0%? &lt;- MAB.  Fail [</a:t>
            </a:r>
            <a:r>
              <a:rPr u="sng">
                <a:uFill>
                  <a:solidFill>
                    <a:srgbClr val="000000"/>
                  </a:solidFill>
                </a:uFill>
              </a:rPr>
              <a:t>Acceptance</a:t>
            </a:r>
            <a:r>
              <a:t>]: 99.5%? &lt;-</a:t>
            </a:r>
            <a:r>
              <a:rPr spc="-10"/>
              <a:t> </a:t>
            </a:r>
            <a:r>
              <a:t>MAB.</a:t>
            </a:r>
          </a:p>
          <a:p>
            <a:pPr indent="12700">
              <a:spcBef>
                <a:spcPts val="100"/>
              </a:spcBef>
              <a:defRPr b="1" spc="-5" sz="1400">
                <a:latin typeface="Times New Roman"/>
                <a:ea typeface="Times New Roman"/>
                <a:cs typeface="Times New Roman"/>
                <a:sym typeface="Times New Roman"/>
              </a:defRPr>
            </a:pPr>
            <a:r>
              <a:t>Goal [XXX, 20 </a:t>
            </a:r>
            <a:r>
              <a:rPr u="sng">
                <a:uFill>
                  <a:solidFill>
                    <a:srgbClr val="000000"/>
                  </a:solidFill>
                </a:uFill>
              </a:rPr>
              <a:t>Trained Operators</a:t>
            </a:r>
            <a:r>
              <a:t>, 300 &lt;data sets&gt;, 30 minutes] 99.9% &lt;-</a:t>
            </a:r>
            <a:r>
              <a:rPr spc="5"/>
              <a:t> </a:t>
            </a:r>
            <a:r>
              <a:t>LN.</a:t>
            </a:r>
          </a:p>
          <a:p>
            <a:pPr>
              <a:defRPr>
                <a:latin typeface="Times New Roman"/>
                <a:ea typeface="Times New Roman"/>
                <a:cs typeface="Times New Roman"/>
                <a:sym typeface="Times New Roman"/>
              </a:defRPr>
            </a:pPr>
          </a:p>
          <a:p>
            <a:pPr indent="12700">
              <a:defRPr b="1" spc="-5" sz="1400">
                <a:latin typeface="Times New Roman"/>
                <a:ea typeface="Times New Roman"/>
                <a:cs typeface="Times New Roman"/>
                <a:sym typeface="Times New Roman"/>
              </a:defRPr>
            </a:pPr>
            <a:r>
              <a:t>========== More User </a:t>
            </a:r>
            <a:r>
              <a:rPr spc="-15"/>
              <a:t>Defined </a:t>
            </a:r>
            <a:r>
              <a:t>Terms</a:t>
            </a:r>
            <a:r>
              <a:rPr spc="0"/>
              <a:t> </a:t>
            </a:r>
            <a:r>
              <a:t>================</a:t>
            </a:r>
          </a:p>
          <a:p>
            <a:pPr indent="12700">
              <a:spcBef>
                <a:spcPts val="200"/>
              </a:spcBef>
              <a:defRPr b="1" spc="-5" sz="1400" u="sng">
                <a:uFill>
                  <a:solidFill>
                    <a:srgbClr val="000000"/>
                  </a:solidFill>
                </a:uFill>
                <a:latin typeface="Times New Roman"/>
                <a:ea typeface="Times New Roman"/>
                <a:cs typeface="Times New Roman"/>
                <a:sym typeface="Times New Roman"/>
              </a:defRPr>
            </a:pPr>
            <a:r>
              <a:t>Acceptance</a:t>
            </a:r>
            <a:r>
              <a:rPr u="none">
                <a:uFillTx/>
              </a:rPr>
              <a:t>: </a:t>
            </a:r>
            <a:r>
              <a:rPr spc="-15" u="none">
                <a:uFillTx/>
              </a:rPr>
              <a:t>Defined </a:t>
            </a:r>
            <a:r>
              <a:rPr u="none">
                <a:uFillTx/>
              </a:rPr>
              <a:t>As: Formal Acceptance Test as </a:t>
            </a:r>
            <a:r>
              <a:rPr spc="-15" u="none">
                <a:uFillTx/>
              </a:rPr>
              <a:t>defined </a:t>
            </a:r>
            <a:r>
              <a:rPr u="none">
                <a:uFillTx/>
              </a:rPr>
              <a:t>by our contract with </a:t>
            </a:r>
            <a:r>
              <a:t>Customer</a:t>
            </a:r>
            <a:r>
              <a:rPr spc="55"/>
              <a:t> </a:t>
            </a:r>
            <a:r>
              <a:t>XXX</a:t>
            </a:r>
            <a:r>
              <a:rPr u="none">
                <a:uFillTx/>
              </a:rPr>
              <a:t>.</a:t>
            </a:r>
          </a:p>
          <a:p>
            <a:pPr marL="552450" marR="130175" indent="-540384">
              <a:lnSpc>
                <a:spcPts val="1600"/>
              </a:lnSpc>
              <a:spcBef>
                <a:spcPts val="200"/>
              </a:spcBef>
              <a:defRPr b="1" spc="-5" sz="1400" u="sng">
                <a:uFill>
                  <a:solidFill>
                    <a:srgbClr val="000000"/>
                  </a:solidFill>
                </a:uFill>
                <a:latin typeface="Times New Roman"/>
                <a:ea typeface="Times New Roman"/>
                <a:cs typeface="Times New Roman"/>
                <a:sym typeface="Times New Roman"/>
              </a:defRPr>
            </a:pPr>
            <a:r>
              <a:t>First Delivery Step</a:t>
            </a:r>
            <a:r>
              <a:rPr u="none">
                <a:uFillTx/>
              </a:rPr>
              <a:t>: </a:t>
            </a:r>
            <a:r>
              <a:rPr spc="-15" u="none">
                <a:uFillTx/>
              </a:rPr>
              <a:t>Defined </a:t>
            </a:r>
            <a:r>
              <a:rPr u="none">
                <a:uFillTx/>
              </a:rPr>
              <a:t>As: By end of November this year (The results of the </a:t>
            </a:r>
            <a:r>
              <a:rPr spc="-20" u="none">
                <a:uFillTx/>
              </a:rPr>
              <a:t>first </a:t>
            </a:r>
            <a:r>
              <a:rPr u="none">
                <a:uFillTx/>
              </a:rPr>
              <a:t>evolutionary result cycle  will be integrated into the system and will be producing useful</a:t>
            </a:r>
            <a:r>
              <a:rPr spc="0" u="none">
                <a:uFillTx/>
              </a:rPr>
              <a:t> </a:t>
            </a:r>
            <a:r>
              <a:rPr u="none">
                <a:uFillTx/>
              </a:rPr>
              <a:t>results).</a:t>
            </a:r>
          </a:p>
        </p:txBody>
      </p:sp>
      <p:pic>
        <p:nvPicPr>
          <p:cNvPr id="224" name="Image" descr="Image"/>
          <p:cNvPicPr>
            <a:picLocks noChangeAspect="1"/>
          </p:cNvPicPr>
          <p:nvPr/>
        </p:nvPicPr>
        <p:blipFill>
          <a:blip r:embed="rId3">
            <a:extLst/>
          </a:blip>
          <a:stretch>
            <a:fillRect/>
          </a:stretch>
        </p:blipFill>
        <p:spPr>
          <a:xfrm>
            <a:off x="8549627" y="46402"/>
            <a:ext cx="2138679" cy="1601946"/>
          </a:xfrm>
          <a:prstGeom prst="rect">
            <a:avLst/>
          </a:prstGeom>
          <a:ln w="12700">
            <a:miter lim="400000"/>
          </a:ln>
        </p:spPr>
      </p:pic>
      <p:pic>
        <p:nvPicPr>
          <p:cNvPr id="225" name="Image" descr="Image"/>
          <p:cNvPicPr>
            <a:picLocks noChangeAspect="1"/>
          </p:cNvPicPr>
          <p:nvPr/>
        </p:nvPicPr>
        <p:blipFill>
          <a:blip r:embed="rId4">
            <a:extLst/>
          </a:blip>
          <a:stretch>
            <a:fillRect/>
          </a:stretch>
        </p:blipFill>
        <p:spPr>
          <a:xfrm>
            <a:off x="7754931" y="4185058"/>
            <a:ext cx="3101223" cy="182519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Screen Shot 2017-10-17 at 01.27.52.png" descr="Screen Shot 2017-10-17 at 01.27.52.png"/>
          <p:cNvPicPr>
            <a:picLocks noChangeAspect="1"/>
          </p:cNvPicPr>
          <p:nvPr/>
        </p:nvPicPr>
        <p:blipFill>
          <a:blip r:embed="rId3">
            <a:extLst/>
          </a:blip>
          <a:stretch>
            <a:fillRect/>
          </a:stretch>
        </p:blipFill>
        <p:spPr>
          <a:xfrm>
            <a:off x="4563068" y="823858"/>
            <a:ext cx="6617356" cy="5908783"/>
          </a:xfrm>
          <a:prstGeom prst="rect">
            <a:avLst/>
          </a:prstGeom>
          <a:ln w="12700">
            <a:miter lim="400000"/>
          </a:ln>
        </p:spPr>
      </p:pic>
      <p:sp>
        <p:nvSpPr>
          <p:cNvPr id="228"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229" name="3. Testers have the right to test evolutionarily;  early, as the system increments."/>
          <p:cNvSpPr txBox="1"/>
          <p:nvPr>
            <p:ph type="title"/>
          </p:nvPr>
        </p:nvSpPr>
        <p:spPr>
          <a:xfrm>
            <a:off x="614440" y="388108"/>
            <a:ext cx="4699246" cy="1104901"/>
          </a:xfrm>
          <a:prstGeom prst="rect">
            <a:avLst/>
          </a:prstGeom>
          <a:ln w="9859">
            <a:solidFill>
              <a:srgbClr val="000000"/>
            </a:solidFill>
            <a:round/>
          </a:ln>
        </p:spPr>
        <p:txBody>
          <a:bodyPr/>
          <a:lstStyle/>
          <a:p>
            <a:pPr marL="809948" marR="266496" indent="-809948" defTabSz="557784">
              <a:lnSpc>
                <a:spcPts val="2300"/>
              </a:lnSpc>
              <a:spcBef>
                <a:spcPts val="300"/>
              </a:spcBef>
              <a:tabLst>
                <a:tab pos="596900" algn="l"/>
              </a:tabLst>
              <a:defRPr b="0" sz="2013">
                <a:solidFill>
                  <a:srgbClr val="000000"/>
                </a:solidFill>
              </a:defRPr>
            </a:pPr>
            <a:r>
              <a:t>3.	Testers have the right to test evolutionarily;  early, as the system</a:t>
            </a:r>
            <a:r>
              <a:rPr spc="-61"/>
              <a:t> </a:t>
            </a:r>
            <a:r>
              <a:t>increments.</a:t>
            </a:r>
          </a:p>
        </p:txBody>
      </p:sp>
      <p:sp>
        <p:nvSpPr>
          <p:cNvPr id="230"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4" invalidUrl="" action="" tgtFrame="" tooltip="" history="1" highlightClick="0" endSnd="0"/>
              </a:rPr>
              <a:t>www.</a:t>
            </a:r>
            <a:r>
              <a:rPr spc="-15" sz="1600" u="sng">
                <a:solidFill>
                  <a:srgbClr val="0432FF"/>
                </a:solidFill>
                <a:uFill>
                  <a:solidFill>
                    <a:srgbClr val="0432FF"/>
                  </a:solidFill>
                </a:uFill>
                <a:hlinkClick r:id="rId4" invalidUrl="" action="" tgtFrame="" tooltip="" history="1" highlightClick="0" endSnd="0"/>
              </a:rPr>
              <a:t>Gilb</a:t>
            </a:r>
            <a:r>
              <a:rPr spc="-15" u="sng">
                <a:solidFill>
                  <a:srgbClr val="0432FF"/>
                </a:solidFill>
                <a:uFill>
                  <a:solidFill>
                    <a:srgbClr val="0432FF"/>
                  </a:solidFill>
                </a:uFill>
                <a:hlinkClick r:id="rId4" invalidUrl="" action="" tgtFrame="" tooltip="" history="1" highlightClick="0" endSnd="0"/>
              </a:rPr>
              <a:t>.com</a:t>
            </a:r>
          </a:p>
        </p:txBody>
      </p:sp>
      <p:sp>
        <p:nvSpPr>
          <p:cNvPr id="231" name="Testing should not be dumped on testers at  the end of a (late) project…"/>
          <p:cNvSpPr txBox="1"/>
          <p:nvPr/>
        </p:nvSpPr>
        <p:spPr>
          <a:xfrm>
            <a:off x="721117" y="1571886"/>
            <a:ext cx="4485893" cy="5461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5080" indent="-196850">
              <a:lnSpc>
                <a:spcPts val="3600"/>
              </a:lnSpc>
              <a:spcBef>
                <a:spcPts val="500"/>
              </a:spcBef>
              <a:buSzPct val="100000"/>
              <a:buChar char="•"/>
              <a:tabLst>
                <a:tab pos="203200" algn="l"/>
              </a:tabLst>
              <a:defRPr sz="3300">
                <a:latin typeface="+mn-lt"/>
                <a:ea typeface="+mn-ea"/>
                <a:cs typeface="+mn-cs"/>
                <a:sym typeface="Arial"/>
              </a:defRPr>
            </a:pPr>
            <a:r>
              <a:t>Testing should not be dumped on testers at  the end of a (late)</a:t>
            </a:r>
            <a:r>
              <a:rPr spc="-20"/>
              <a:t> </a:t>
            </a:r>
            <a:r>
              <a:t>project</a:t>
            </a:r>
          </a:p>
          <a:p>
            <a:pPr marL="209550" marR="215900" indent="-196850">
              <a:lnSpc>
                <a:spcPts val="3500"/>
              </a:lnSpc>
              <a:spcBef>
                <a:spcPts val="700"/>
              </a:spcBef>
              <a:buSzPct val="100000"/>
              <a:buChar char="•"/>
              <a:tabLst>
                <a:tab pos="203200" algn="l"/>
              </a:tabLst>
              <a:defRPr sz="3300">
                <a:latin typeface="+mn-lt"/>
                <a:ea typeface="+mn-ea"/>
                <a:cs typeface="+mn-cs"/>
                <a:sym typeface="Arial"/>
              </a:defRPr>
            </a:pPr>
            <a:r>
              <a:t>Testers should be involved in Evolutionary*  (agile) integration testing early and</a:t>
            </a:r>
            <a:r>
              <a:rPr spc="5"/>
              <a:t> </a:t>
            </a:r>
            <a:r>
              <a:t>frequently</a:t>
            </a:r>
          </a:p>
          <a:p>
            <a:pPr indent="406400">
              <a:spcBef>
                <a:spcPts val="300"/>
              </a:spcBef>
              <a:defRPr spc="-5" sz="2900">
                <a:solidFill>
                  <a:srgbClr val="33478A"/>
                </a:solidFill>
                <a:latin typeface="+mn-lt"/>
                <a:ea typeface="+mn-ea"/>
                <a:cs typeface="+mn-cs"/>
                <a:sym typeface="Arial"/>
              </a:defRPr>
            </a:pPr>
            <a:r>
              <a:t>–Like every week of the project!</a:t>
            </a:r>
          </a:p>
          <a:p>
            <a:pPr indent="406400">
              <a:spcBef>
                <a:spcPts val="300"/>
              </a:spcBef>
              <a:defRPr spc="-5" sz="2900">
                <a:solidFill>
                  <a:srgbClr val="33478A"/>
                </a:solidFill>
                <a:latin typeface="+mn-lt"/>
                <a:ea typeface="+mn-ea"/>
                <a:cs typeface="+mn-cs"/>
                <a:sym typeface="Arial"/>
              </a:defRPr>
            </a:pPr>
            <a:r>
              <a:t>–Like daily</a:t>
            </a:r>
          </a:p>
        </p:txBody>
      </p:sp>
      <p:sp>
        <p:nvSpPr>
          <p:cNvPr id="232"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3" name="* Evo = Test + Analyze + Change"/>
          <p:cNvSpPr txBox="1"/>
          <p:nvPr/>
        </p:nvSpPr>
        <p:spPr>
          <a:xfrm>
            <a:off x="848504" y="7107486"/>
            <a:ext cx="3331667" cy="368301"/>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Evo = Test + Analyze + Change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37"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grpSp>
        <p:nvGrpSpPr>
          <p:cNvPr id="243" name="Group"/>
          <p:cNvGrpSpPr/>
          <p:nvPr/>
        </p:nvGrpSpPr>
        <p:grpSpPr>
          <a:xfrm>
            <a:off x="841549" y="908620"/>
            <a:ext cx="539385" cy="343867"/>
            <a:chOff x="0" y="0"/>
            <a:chExt cx="539384" cy="343865"/>
          </a:xfrm>
        </p:grpSpPr>
        <p:sp>
          <p:nvSpPr>
            <p:cNvPr id="238" name="Shape"/>
            <p:cNvSpPr/>
            <p:nvPr/>
          </p:nvSpPr>
          <p:spPr>
            <a:xfrm>
              <a:off x="0" y="9461"/>
              <a:ext cx="499474" cy="3344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57" y="0"/>
                  </a:moveTo>
                  <a:lnTo>
                    <a:pt x="0" y="16098"/>
                  </a:lnTo>
                  <a:lnTo>
                    <a:pt x="2728" y="18340"/>
                  </a:lnTo>
                  <a:lnTo>
                    <a:pt x="5729" y="20173"/>
                  </a:lnTo>
                  <a:lnTo>
                    <a:pt x="9003" y="21192"/>
                  </a:lnTo>
                  <a:lnTo>
                    <a:pt x="12277" y="21600"/>
                  </a:lnTo>
                  <a:lnTo>
                    <a:pt x="14868" y="21397"/>
                  </a:lnTo>
                  <a:lnTo>
                    <a:pt x="17187" y="20785"/>
                  </a:lnTo>
                  <a:lnTo>
                    <a:pt x="21600" y="16098"/>
                  </a:lnTo>
                  <a:lnTo>
                    <a:pt x="17051" y="16098"/>
                  </a:lnTo>
                  <a:lnTo>
                    <a:pt x="19827" y="13653"/>
                  </a:lnTo>
                  <a:lnTo>
                    <a:pt x="16369" y="13653"/>
                  </a:lnTo>
                  <a:lnTo>
                    <a:pt x="19561" y="11004"/>
                  </a:lnTo>
                  <a:lnTo>
                    <a:pt x="16233" y="11004"/>
                  </a:lnTo>
                  <a:lnTo>
                    <a:pt x="19116" y="7947"/>
                  </a:lnTo>
                  <a:lnTo>
                    <a:pt x="15687" y="7947"/>
                  </a:lnTo>
                  <a:lnTo>
                    <a:pt x="18576" y="5502"/>
                  </a:lnTo>
                  <a:lnTo>
                    <a:pt x="14732" y="5502"/>
                  </a:lnTo>
                  <a:lnTo>
                    <a:pt x="17757" y="2853"/>
                  </a:lnTo>
                  <a:lnTo>
                    <a:pt x="14323" y="2853"/>
                  </a:lnTo>
                  <a:lnTo>
                    <a:pt x="14885" y="2445"/>
                  </a:lnTo>
                  <a:lnTo>
                    <a:pt x="12277" y="2445"/>
                  </a:lnTo>
                  <a:lnTo>
                    <a:pt x="10776" y="2242"/>
                  </a:lnTo>
                  <a:lnTo>
                    <a:pt x="9412" y="1834"/>
                  </a:lnTo>
                  <a:lnTo>
                    <a:pt x="8184" y="1019"/>
                  </a:lnTo>
                  <a:lnTo>
                    <a:pt x="6957"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239" name="Triangle"/>
            <p:cNvSpPr/>
            <p:nvPr/>
          </p:nvSpPr>
          <p:spPr>
            <a:xfrm>
              <a:off x="394284" y="230301"/>
              <a:ext cx="145101" cy="28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5659"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240" name="Triangle"/>
            <p:cNvSpPr/>
            <p:nvPr/>
          </p:nvSpPr>
          <p:spPr>
            <a:xfrm>
              <a:off x="378512" y="186131"/>
              <a:ext cx="138787" cy="34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2445"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241" name="Shape"/>
            <p:cNvSpPr/>
            <p:nvPr/>
          </p:nvSpPr>
          <p:spPr>
            <a:xfrm>
              <a:off x="283883" y="0"/>
              <a:ext cx="157712" cy="4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576" y="0"/>
                  </a:lnTo>
                  <a:lnTo>
                    <a:pt x="14688" y="8643"/>
                  </a:lnTo>
                  <a:lnTo>
                    <a:pt x="9936" y="15843"/>
                  </a:lnTo>
                  <a:lnTo>
                    <a:pt x="5184" y="20162"/>
                  </a:lnTo>
                  <a:lnTo>
                    <a:pt x="0" y="21600"/>
                  </a:lnTo>
                  <a:lnTo>
                    <a:pt x="8260"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242" name="Shape"/>
            <p:cNvSpPr/>
            <p:nvPr/>
          </p:nvSpPr>
          <p:spPr>
            <a:xfrm>
              <a:off x="331198" y="41008"/>
              <a:ext cx="160867" cy="138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9" y="10800"/>
                  </a:moveTo>
                  <a:lnTo>
                    <a:pt x="4235" y="14237"/>
                  </a:lnTo>
                  <a:lnTo>
                    <a:pt x="14881" y="14237"/>
                  </a:lnTo>
                  <a:lnTo>
                    <a:pt x="19059" y="10800"/>
                  </a:lnTo>
                  <a:close/>
                  <a:moveTo>
                    <a:pt x="16941" y="5891"/>
                  </a:moveTo>
                  <a:lnTo>
                    <a:pt x="1270" y="8346"/>
                  </a:lnTo>
                  <a:lnTo>
                    <a:pt x="13204" y="8346"/>
                  </a:lnTo>
                  <a:lnTo>
                    <a:pt x="16941" y="5891"/>
                  </a:lnTo>
                  <a:close/>
                  <a:moveTo>
                    <a:pt x="13553" y="0"/>
                  </a:moveTo>
                  <a:lnTo>
                    <a:pt x="0" y="1964"/>
                  </a:lnTo>
                  <a:lnTo>
                    <a:pt x="10662" y="1964"/>
                  </a:lnTo>
                  <a:lnTo>
                    <a:pt x="13553" y="0"/>
                  </a:lnTo>
                  <a:close/>
                  <a:moveTo>
                    <a:pt x="21600" y="18163"/>
                  </a:moveTo>
                  <a:lnTo>
                    <a:pt x="5930" y="21600"/>
                  </a:lnTo>
                  <a:lnTo>
                    <a:pt x="16263" y="21600"/>
                  </a:lnTo>
                  <a:lnTo>
                    <a:pt x="21600" y="18163"/>
                  </a:lnTo>
                  <a:close/>
                </a:path>
              </a:pathLst>
            </a:custGeom>
            <a:noFill/>
            <a:ln w="12700" cap="flat">
              <a:noFill/>
              <a:miter lim="400000"/>
            </a:ln>
            <a:effectLst/>
          </p:spPr>
          <p:txBody>
            <a:bodyPr wrap="square" lIns="45719" tIns="45719" rIns="45719" bIns="45719" numCol="1" anchor="ctr">
              <a:noAutofit/>
            </a:bodyPr>
            <a:lstStyle/>
            <a:p>
              <a:pPr/>
            </a:p>
          </p:txBody>
        </p:sp>
      </p:grpSp>
      <p:sp>
        <p:nvSpPr>
          <p:cNvPr id="244" name="Shape"/>
          <p:cNvSpPr/>
          <p:nvPr/>
        </p:nvSpPr>
        <p:spPr>
          <a:xfrm>
            <a:off x="614440" y="388085"/>
            <a:ext cx="356436" cy="542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11" y="0"/>
                </a:moveTo>
                <a:lnTo>
                  <a:pt x="6690" y="1382"/>
                </a:lnTo>
                <a:lnTo>
                  <a:pt x="4970" y="3014"/>
                </a:lnTo>
                <a:lnTo>
                  <a:pt x="3441" y="4646"/>
                </a:lnTo>
                <a:lnTo>
                  <a:pt x="2294" y="6405"/>
                </a:lnTo>
                <a:lnTo>
                  <a:pt x="1338" y="8163"/>
                </a:lnTo>
                <a:lnTo>
                  <a:pt x="574" y="10047"/>
                </a:lnTo>
                <a:lnTo>
                  <a:pt x="191" y="12056"/>
                </a:lnTo>
                <a:lnTo>
                  <a:pt x="0" y="14065"/>
                </a:lnTo>
                <a:lnTo>
                  <a:pt x="191" y="16074"/>
                </a:lnTo>
                <a:lnTo>
                  <a:pt x="574" y="17958"/>
                </a:lnTo>
                <a:lnTo>
                  <a:pt x="1147" y="19842"/>
                </a:lnTo>
                <a:lnTo>
                  <a:pt x="2103" y="21600"/>
                </a:lnTo>
                <a:lnTo>
                  <a:pt x="18733" y="16954"/>
                </a:lnTo>
                <a:lnTo>
                  <a:pt x="18159" y="15572"/>
                </a:lnTo>
                <a:lnTo>
                  <a:pt x="17968" y="14065"/>
                </a:lnTo>
                <a:lnTo>
                  <a:pt x="18159" y="12307"/>
                </a:lnTo>
                <a:lnTo>
                  <a:pt x="18924" y="10800"/>
                </a:lnTo>
                <a:lnTo>
                  <a:pt x="20071" y="9419"/>
                </a:lnTo>
                <a:lnTo>
                  <a:pt x="21600" y="8163"/>
                </a:lnTo>
                <a:lnTo>
                  <a:pt x="8411" y="0"/>
                </a:lnTo>
                <a:close/>
              </a:path>
            </a:pathLst>
          </a:custGeom>
          <a:solidFill>
            <a:srgbClr val="EDF1F4"/>
          </a:solidFill>
          <a:ln w="12700">
            <a:miter lim="400000"/>
          </a:ln>
        </p:spPr>
        <p:txBody>
          <a:bodyPr lIns="45719" rIns="45719" anchor="ctr"/>
          <a:lstStyle/>
          <a:p>
            <a:pPr/>
          </a:p>
        </p:txBody>
      </p:sp>
      <p:sp>
        <p:nvSpPr>
          <p:cNvPr id="245" name="Shape"/>
          <p:cNvSpPr/>
          <p:nvPr/>
        </p:nvSpPr>
        <p:spPr>
          <a:xfrm>
            <a:off x="910943" y="526896"/>
            <a:ext cx="428984" cy="429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8576" y="159"/>
                </a:lnTo>
                <a:lnTo>
                  <a:pt x="6512" y="794"/>
                </a:lnTo>
                <a:lnTo>
                  <a:pt x="4606" y="1906"/>
                </a:lnTo>
                <a:lnTo>
                  <a:pt x="3018" y="3336"/>
                </a:lnTo>
                <a:lnTo>
                  <a:pt x="1747" y="4924"/>
                </a:lnTo>
                <a:lnTo>
                  <a:pt x="794" y="6671"/>
                </a:lnTo>
                <a:lnTo>
                  <a:pt x="159" y="8577"/>
                </a:lnTo>
                <a:lnTo>
                  <a:pt x="0" y="10800"/>
                </a:lnTo>
                <a:lnTo>
                  <a:pt x="159" y="12706"/>
                </a:lnTo>
                <a:lnTo>
                  <a:pt x="1271" y="15883"/>
                </a:lnTo>
                <a:lnTo>
                  <a:pt x="3335" y="18582"/>
                </a:lnTo>
                <a:lnTo>
                  <a:pt x="6035" y="20488"/>
                </a:lnTo>
                <a:lnTo>
                  <a:pt x="9053" y="21441"/>
                </a:lnTo>
                <a:lnTo>
                  <a:pt x="10800" y="21600"/>
                </a:lnTo>
                <a:lnTo>
                  <a:pt x="12706" y="21441"/>
                </a:lnTo>
                <a:lnTo>
                  <a:pt x="16200" y="20171"/>
                </a:lnTo>
                <a:lnTo>
                  <a:pt x="18582" y="18424"/>
                </a:lnTo>
                <a:lnTo>
                  <a:pt x="19217" y="17471"/>
                </a:lnTo>
                <a:lnTo>
                  <a:pt x="20012" y="16518"/>
                </a:lnTo>
                <a:lnTo>
                  <a:pt x="20488" y="15565"/>
                </a:lnTo>
                <a:lnTo>
                  <a:pt x="20965" y="14453"/>
                </a:lnTo>
                <a:lnTo>
                  <a:pt x="21282" y="13183"/>
                </a:lnTo>
                <a:lnTo>
                  <a:pt x="21600" y="12071"/>
                </a:lnTo>
                <a:lnTo>
                  <a:pt x="21600" y="10800"/>
                </a:lnTo>
                <a:lnTo>
                  <a:pt x="21441" y="8577"/>
                </a:lnTo>
                <a:lnTo>
                  <a:pt x="20806" y="6512"/>
                </a:lnTo>
                <a:lnTo>
                  <a:pt x="19694" y="4765"/>
                </a:lnTo>
                <a:lnTo>
                  <a:pt x="18424" y="3176"/>
                </a:lnTo>
                <a:lnTo>
                  <a:pt x="16835" y="1906"/>
                </a:lnTo>
                <a:lnTo>
                  <a:pt x="15088" y="794"/>
                </a:lnTo>
                <a:lnTo>
                  <a:pt x="13023" y="159"/>
                </a:lnTo>
                <a:lnTo>
                  <a:pt x="10800" y="0"/>
                </a:lnTo>
                <a:close/>
              </a:path>
            </a:pathLst>
          </a:custGeom>
          <a:solidFill>
            <a:srgbClr val="FFDF00"/>
          </a:solidFill>
          <a:ln w="12700">
            <a:miter lim="400000"/>
          </a:ln>
        </p:spPr>
        <p:txBody>
          <a:bodyPr lIns="45719" rIns="45719" anchor="ctr"/>
          <a:lstStyle/>
          <a:p>
            <a:pPr/>
          </a:p>
        </p:txBody>
      </p:sp>
      <p:grpSp>
        <p:nvGrpSpPr>
          <p:cNvPr id="250" name="Group"/>
          <p:cNvGrpSpPr/>
          <p:nvPr/>
        </p:nvGrpSpPr>
        <p:grpSpPr>
          <a:xfrm>
            <a:off x="753229" y="230352"/>
            <a:ext cx="876892" cy="580479"/>
            <a:chOff x="0" y="0"/>
            <a:chExt cx="876891" cy="580478"/>
          </a:xfrm>
        </p:grpSpPr>
        <p:sp>
          <p:nvSpPr>
            <p:cNvPr id="246" name="Triangle"/>
            <p:cNvSpPr/>
            <p:nvPr/>
          </p:nvSpPr>
          <p:spPr>
            <a:xfrm>
              <a:off x="832733" y="476364"/>
              <a:ext cx="34907" cy="104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5855"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247" name="Shape"/>
            <p:cNvSpPr/>
            <p:nvPr/>
          </p:nvSpPr>
          <p:spPr>
            <a:xfrm>
              <a:off x="372205" y="296544"/>
              <a:ext cx="504687" cy="280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93" y="0"/>
                  </a:moveTo>
                  <a:lnTo>
                    <a:pt x="0" y="0"/>
                  </a:lnTo>
                  <a:lnTo>
                    <a:pt x="1890" y="243"/>
                  </a:lnTo>
                  <a:lnTo>
                    <a:pt x="3645" y="1213"/>
                  </a:lnTo>
                  <a:lnTo>
                    <a:pt x="5130" y="2912"/>
                  </a:lnTo>
                  <a:lnTo>
                    <a:pt x="6480" y="4854"/>
                  </a:lnTo>
                  <a:lnTo>
                    <a:pt x="7560" y="7281"/>
                  </a:lnTo>
                  <a:lnTo>
                    <a:pt x="8505" y="9951"/>
                  </a:lnTo>
                  <a:lnTo>
                    <a:pt x="9045" y="13106"/>
                  </a:lnTo>
                  <a:lnTo>
                    <a:pt x="9180" y="16504"/>
                  </a:lnTo>
                  <a:lnTo>
                    <a:pt x="9045" y="21600"/>
                  </a:lnTo>
                  <a:lnTo>
                    <a:pt x="10260" y="16989"/>
                  </a:lnTo>
                  <a:lnTo>
                    <a:pt x="12047" y="16989"/>
                  </a:lnTo>
                  <a:lnTo>
                    <a:pt x="12150" y="16504"/>
                  </a:lnTo>
                  <a:lnTo>
                    <a:pt x="13807" y="16504"/>
                  </a:lnTo>
                  <a:lnTo>
                    <a:pt x="13905" y="16018"/>
                  </a:lnTo>
                  <a:lnTo>
                    <a:pt x="17410" y="16018"/>
                  </a:lnTo>
                  <a:lnTo>
                    <a:pt x="17685" y="14805"/>
                  </a:lnTo>
                  <a:lnTo>
                    <a:pt x="19530" y="14805"/>
                  </a:lnTo>
                  <a:lnTo>
                    <a:pt x="19710" y="13834"/>
                  </a:lnTo>
                  <a:lnTo>
                    <a:pt x="21204" y="13834"/>
                  </a:lnTo>
                  <a:lnTo>
                    <a:pt x="21600" y="10921"/>
                  </a:lnTo>
                  <a:lnTo>
                    <a:pt x="21330" y="7281"/>
                  </a:lnTo>
                  <a:lnTo>
                    <a:pt x="20790" y="3884"/>
                  </a:lnTo>
                  <a:lnTo>
                    <a:pt x="19793"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248" name="Shape"/>
            <p:cNvSpPr/>
            <p:nvPr/>
          </p:nvSpPr>
          <p:spPr>
            <a:xfrm>
              <a:off x="0" y="0"/>
              <a:ext cx="834670" cy="362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7" y="0"/>
                  </a:moveTo>
                  <a:lnTo>
                    <a:pt x="9632" y="0"/>
                  </a:lnTo>
                  <a:lnTo>
                    <a:pt x="8244" y="188"/>
                  </a:lnTo>
                  <a:lnTo>
                    <a:pt x="6857" y="563"/>
                  </a:lnTo>
                  <a:lnTo>
                    <a:pt x="5551" y="1502"/>
                  </a:lnTo>
                  <a:lnTo>
                    <a:pt x="4326" y="2441"/>
                  </a:lnTo>
                  <a:lnTo>
                    <a:pt x="2041" y="5447"/>
                  </a:lnTo>
                  <a:lnTo>
                    <a:pt x="980" y="7325"/>
                  </a:lnTo>
                  <a:lnTo>
                    <a:pt x="0" y="9391"/>
                  </a:lnTo>
                  <a:lnTo>
                    <a:pt x="5632" y="21600"/>
                  </a:lnTo>
                  <a:lnTo>
                    <a:pt x="6449" y="19909"/>
                  </a:lnTo>
                  <a:lnTo>
                    <a:pt x="7428" y="18594"/>
                  </a:lnTo>
                  <a:lnTo>
                    <a:pt x="8489" y="17844"/>
                  </a:lnTo>
                  <a:lnTo>
                    <a:pt x="9632" y="17655"/>
                  </a:lnTo>
                  <a:lnTo>
                    <a:pt x="21600" y="17655"/>
                  </a:lnTo>
                  <a:lnTo>
                    <a:pt x="21223" y="15777"/>
                  </a:lnTo>
                  <a:lnTo>
                    <a:pt x="20652" y="13523"/>
                  </a:lnTo>
                  <a:lnTo>
                    <a:pt x="19917" y="11269"/>
                  </a:lnTo>
                  <a:lnTo>
                    <a:pt x="19183" y="9391"/>
                  </a:lnTo>
                  <a:lnTo>
                    <a:pt x="18366" y="7513"/>
                  </a:lnTo>
                  <a:lnTo>
                    <a:pt x="17468" y="5823"/>
                  </a:lnTo>
                  <a:lnTo>
                    <a:pt x="16489" y="4320"/>
                  </a:lnTo>
                  <a:lnTo>
                    <a:pt x="15428" y="3006"/>
                  </a:lnTo>
                  <a:lnTo>
                    <a:pt x="14366" y="2066"/>
                  </a:lnTo>
                  <a:lnTo>
                    <a:pt x="13224" y="1127"/>
                  </a:lnTo>
                  <a:lnTo>
                    <a:pt x="12081" y="563"/>
                  </a:lnTo>
                  <a:lnTo>
                    <a:pt x="10857"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249" name="Shape"/>
            <p:cNvSpPr/>
            <p:nvPr/>
          </p:nvSpPr>
          <p:spPr>
            <a:xfrm>
              <a:off x="611931" y="488988"/>
              <a:ext cx="216595" cy="88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64" y="5401"/>
                  </a:moveTo>
                  <a:lnTo>
                    <a:pt x="4404" y="5401"/>
                  </a:lnTo>
                  <a:lnTo>
                    <a:pt x="5977" y="20830"/>
                  </a:lnTo>
                  <a:lnTo>
                    <a:pt x="8264" y="5401"/>
                  </a:lnTo>
                  <a:close/>
                  <a:moveTo>
                    <a:pt x="12897" y="3857"/>
                  </a:moveTo>
                  <a:lnTo>
                    <a:pt x="8493" y="3857"/>
                  </a:lnTo>
                  <a:lnTo>
                    <a:pt x="9122" y="20830"/>
                  </a:lnTo>
                  <a:lnTo>
                    <a:pt x="12897" y="3857"/>
                  </a:lnTo>
                  <a:close/>
                  <a:moveTo>
                    <a:pt x="16660" y="3857"/>
                  </a:moveTo>
                  <a:lnTo>
                    <a:pt x="12897" y="3857"/>
                  </a:lnTo>
                  <a:lnTo>
                    <a:pt x="13841" y="20830"/>
                  </a:lnTo>
                  <a:lnTo>
                    <a:pt x="16660" y="3857"/>
                  </a:lnTo>
                  <a:close/>
                  <a:moveTo>
                    <a:pt x="21600" y="0"/>
                  </a:moveTo>
                  <a:lnTo>
                    <a:pt x="17301" y="0"/>
                  </a:lnTo>
                  <a:lnTo>
                    <a:pt x="18874" y="20056"/>
                  </a:lnTo>
                  <a:lnTo>
                    <a:pt x="21600" y="0"/>
                  </a:lnTo>
                  <a:close/>
                  <a:moveTo>
                    <a:pt x="4164" y="6944"/>
                  </a:moveTo>
                  <a:lnTo>
                    <a:pt x="0" y="6944"/>
                  </a:lnTo>
                  <a:lnTo>
                    <a:pt x="1887" y="21600"/>
                  </a:lnTo>
                  <a:lnTo>
                    <a:pt x="4164" y="6944"/>
                  </a:lnTo>
                  <a:close/>
                </a:path>
              </a:pathLst>
            </a:custGeom>
            <a:noFill/>
            <a:ln w="12700" cap="flat">
              <a:noFill/>
              <a:miter lim="400000"/>
            </a:ln>
            <a:effectLst/>
          </p:spPr>
          <p:txBody>
            <a:bodyPr wrap="square" lIns="45719" tIns="45719" rIns="45719" bIns="45719" numCol="1" anchor="ctr">
              <a:noAutofit/>
            </a:bodyPr>
            <a:lstStyle/>
            <a:p>
              <a:pPr/>
            </a:p>
          </p:txBody>
        </p:sp>
      </p:grpSp>
      <p:sp>
        <p:nvSpPr>
          <p:cNvPr id="251" name="Shape"/>
          <p:cNvSpPr/>
          <p:nvPr/>
        </p:nvSpPr>
        <p:spPr>
          <a:xfrm>
            <a:off x="649138" y="813981"/>
            <a:ext cx="353280" cy="353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79" y="0"/>
                </a:moveTo>
                <a:lnTo>
                  <a:pt x="0" y="7136"/>
                </a:lnTo>
                <a:lnTo>
                  <a:pt x="2121" y="11379"/>
                </a:lnTo>
                <a:lnTo>
                  <a:pt x="4821" y="15236"/>
                </a:lnTo>
                <a:lnTo>
                  <a:pt x="8100" y="18707"/>
                </a:lnTo>
                <a:lnTo>
                  <a:pt x="11764" y="21600"/>
                </a:lnTo>
                <a:lnTo>
                  <a:pt x="21600" y="6364"/>
                </a:lnTo>
                <a:lnTo>
                  <a:pt x="20057" y="5014"/>
                </a:lnTo>
                <a:lnTo>
                  <a:pt x="18707" y="3471"/>
                </a:lnTo>
                <a:lnTo>
                  <a:pt x="17550" y="1736"/>
                </a:lnTo>
                <a:lnTo>
                  <a:pt x="16779" y="0"/>
                </a:lnTo>
                <a:close/>
              </a:path>
            </a:pathLst>
          </a:custGeom>
          <a:solidFill>
            <a:srgbClr val="D4D4FF"/>
          </a:solidFill>
          <a:ln w="12700">
            <a:miter lim="400000"/>
          </a:ln>
        </p:spPr>
        <p:txBody>
          <a:bodyPr lIns="45719" rIns="45719" anchor="ctr"/>
          <a:lstStyle/>
          <a:p>
            <a:pPr/>
          </a:p>
        </p:txBody>
      </p:sp>
      <p:sp>
        <p:nvSpPr>
          <p:cNvPr id="252" name="Square"/>
          <p:cNvSpPr/>
          <p:nvPr/>
        </p:nvSpPr>
        <p:spPr>
          <a:xfrm>
            <a:off x="1056039" y="672019"/>
            <a:ext cx="138789" cy="138811"/>
          </a:xfrm>
          <a:prstGeom prst="rect">
            <a:avLst/>
          </a:prstGeom>
          <a:blipFill>
            <a:blip r:embed="rId2"/>
            <a:stretch>
              <a:fillRect/>
            </a:stretch>
          </a:blipFill>
          <a:ln w="12700">
            <a:miter lim="400000"/>
          </a:ln>
        </p:spPr>
        <p:txBody>
          <a:bodyPr lIns="45719" rIns="45719" anchor="ctr"/>
          <a:lstStyle/>
          <a:p>
            <a:pPr/>
          </a:p>
        </p:txBody>
      </p:sp>
      <p:grpSp>
        <p:nvGrpSpPr>
          <p:cNvPr id="268" name="Group"/>
          <p:cNvGrpSpPr/>
          <p:nvPr/>
        </p:nvGrpSpPr>
        <p:grpSpPr>
          <a:xfrm>
            <a:off x="1172748" y="668858"/>
            <a:ext cx="463684" cy="571018"/>
            <a:chOff x="0" y="0"/>
            <a:chExt cx="463683" cy="571017"/>
          </a:xfrm>
        </p:grpSpPr>
        <p:sp>
          <p:nvSpPr>
            <p:cNvPr id="253" name="Shape"/>
            <p:cNvSpPr/>
            <p:nvPr/>
          </p:nvSpPr>
          <p:spPr>
            <a:xfrm>
              <a:off x="66238" y="470065"/>
              <a:ext cx="205426" cy="100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925" y="0"/>
                  </a:lnTo>
                  <a:lnTo>
                    <a:pt x="0" y="21600"/>
                  </a:lnTo>
                  <a:lnTo>
                    <a:pt x="4643" y="18899"/>
                  </a:lnTo>
                  <a:lnTo>
                    <a:pt x="8624" y="15524"/>
                  </a:lnTo>
                  <a:lnTo>
                    <a:pt x="12936" y="12149"/>
                  </a:lnTo>
                  <a:lnTo>
                    <a:pt x="16584" y="7424"/>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54" name="Shape"/>
            <p:cNvSpPr/>
            <p:nvPr/>
          </p:nvSpPr>
          <p:spPr>
            <a:xfrm>
              <a:off x="63084" y="425894"/>
              <a:ext cx="258652" cy="72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0273" y="0"/>
                  </a:lnTo>
                  <a:lnTo>
                    <a:pt x="0" y="21600"/>
                  </a:lnTo>
                  <a:lnTo>
                    <a:pt x="12117" y="13150"/>
                  </a:lnTo>
                  <a:lnTo>
                    <a:pt x="17418" y="13150"/>
                  </a:lnTo>
                  <a:lnTo>
                    <a:pt x="19230" y="8454"/>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55" name="Shape"/>
            <p:cNvSpPr/>
            <p:nvPr/>
          </p:nvSpPr>
          <p:spPr>
            <a:xfrm>
              <a:off x="47312" y="397497"/>
              <a:ext cx="297655" cy="63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8240" y="0"/>
                  </a:lnTo>
                  <a:lnTo>
                    <a:pt x="0" y="21600"/>
                  </a:lnTo>
                  <a:lnTo>
                    <a:pt x="10071" y="9722"/>
                  </a:lnTo>
                  <a:lnTo>
                    <a:pt x="19914" y="97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56" name="Shape"/>
            <p:cNvSpPr/>
            <p:nvPr/>
          </p:nvSpPr>
          <p:spPr>
            <a:xfrm>
              <a:off x="44159" y="350177"/>
              <a:ext cx="336718" cy="69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6273" y="0"/>
                  </a:lnTo>
                  <a:lnTo>
                    <a:pt x="0" y="21600"/>
                  </a:lnTo>
                  <a:lnTo>
                    <a:pt x="7486" y="14727"/>
                  </a:lnTo>
                  <a:lnTo>
                    <a:pt x="19296" y="14727"/>
                  </a:lnTo>
                  <a:lnTo>
                    <a:pt x="19627" y="12766"/>
                  </a:lnTo>
                  <a:lnTo>
                    <a:pt x="21246" y="2944"/>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57" name="Shape"/>
            <p:cNvSpPr/>
            <p:nvPr/>
          </p:nvSpPr>
          <p:spPr>
            <a:xfrm>
              <a:off x="31541" y="318630"/>
              <a:ext cx="367481" cy="53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562" y="0"/>
                  </a:lnTo>
                  <a:lnTo>
                    <a:pt x="0" y="21600"/>
                  </a:lnTo>
                  <a:lnTo>
                    <a:pt x="6489" y="12705"/>
                  </a:lnTo>
                  <a:lnTo>
                    <a:pt x="20533" y="12705"/>
                  </a:lnTo>
                  <a:lnTo>
                    <a:pt x="21507" y="1273"/>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58" name="Shape"/>
            <p:cNvSpPr/>
            <p:nvPr/>
          </p:nvSpPr>
          <p:spPr>
            <a:xfrm>
              <a:off x="9461" y="280771"/>
              <a:ext cx="408484" cy="53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4837" y="0"/>
                  </a:lnTo>
                  <a:lnTo>
                    <a:pt x="0" y="21600"/>
                  </a:lnTo>
                  <a:lnTo>
                    <a:pt x="6171" y="15248"/>
                  </a:lnTo>
                  <a:lnTo>
                    <a:pt x="20599" y="15248"/>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59" name="Shape"/>
            <p:cNvSpPr/>
            <p:nvPr/>
          </p:nvSpPr>
          <p:spPr>
            <a:xfrm>
              <a:off x="0" y="102838"/>
              <a:ext cx="460076" cy="1905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81" y="0"/>
                  </a:moveTo>
                  <a:lnTo>
                    <a:pt x="7552" y="1933"/>
                  </a:lnTo>
                  <a:lnTo>
                    <a:pt x="7257" y="4793"/>
                  </a:lnTo>
                  <a:lnTo>
                    <a:pt x="6812" y="7296"/>
                  </a:lnTo>
                  <a:lnTo>
                    <a:pt x="6368" y="9441"/>
                  </a:lnTo>
                  <a:lnTo>
                    <a:pt x="5627" y="11588"/>
                  </a:lnTo>
                  <a:lnTo>
                    <a:pt x="5035" y="13733"/>
                  </a:lnTo>
                  <a:lnTo>
                    <a:pt x="4146" y="15521"/>
                  </a:lnTo>
                  <a:lnTo>
                    <a:pt x="5183" y="15521"/>
                  </a:lnTo>
                  <a:lnTo>
                    <a:pt x="0" y="21600"/>
                  </a:lnTo>
                  <a:lnTo>
                    <a:pt x="4739" y="20169"/>
                  </a:lnTo>
                  <a:lnTo>
                    <a:pt x="19622" y="20169"/>
                  </a:lnTo>
                  <a:lnTo>
                    <a:pt x="20436" y="16236"/>
                  </a:lnTo>
                  <a:lnTo>
                    <a:pt x="21029" y="11588"/>
                  </a:lnTo>
                  <a:lnTo>
                    <a:pt x="21473" y="6581"/>
                  </a:lnTo>
                  <a:lnTo>
                    <a:pt x="21600" y="4436"/>
                  </a:lnTo>
                  <a:lnTo>
                    <a:pt x="19844" y="4436"/>
                  </a:lnTo>
                  <a:lnTo>
                    <a:pt x="19831" y="4078"/>
                  </a:lnTo>
                  <a:lnTo>
                    <a:pt x="7701" y="4078"/>
                  </a:lnTo>
                  <a:lnTo>
                    <a:pt x="7781"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0" name="Shape"/>
            <p:cNvSpPr/>
            <p:nvPr/>
          </p:nvSpPr>
          <p:spPr>
            <a:xfrm>
              <a:off x="422675" y="0"/>
              <a:ext cx="41009" cy="141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5" y="0"/>
                  </a:moveTo>
                  <a:lnTo>
                    <a:pt x="0" y="21600"/>
                  </a:lnTo>
                  <a:lnTo>
                    <a:pt x="19700" y="21600"/>
                  </a:lnTo>
                  <a:lnTo>
                    <a:pt x="21600" y="17759"/>
                  </a:lnTo>
                  <a:lnTo>
                    <a:pt x="21600" y="11040"/>
                  </a:lnTo>
                  <a:lnTo>
                    <a:pt x="18275"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1" name="Triangle"/>
            <p:cNvSpPr/>
            <p:nvPr/>
          </p:nvSpPr>
          <p:spPr>
            <a:xfrm>
              <a:off x="164027" y="78879"/>
              <a:ext cx="47308" cy="599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0"/>
                  </a:moveTo>
                  <a:lnTo>
                    <a:pt x="0" y="21600"/>
                  </a:lnTo>
                  <a:lnTo>
                    <a:pt x="21600" y="21600"/>
                  </a:lnTo>
                  <a:lnTo>
                    <a:pt x="1296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2" name="Shape"/>
            <p:cNvSpPr/>
            <p:nvPr/>
          </p:nvSpPr>
          <p:spPr>
            <a:xfrm>
              <a:off x="211334" y="72567"/>
              <a:ext cx="211054" cy="6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83" y="0"/>
                  </a:moveTo>
                  <a:lnTo>
                    <a:pt x="0" y="21600"/>
                  </a:lnTo>
                  <a:lnTo>
                    <a:pt x="21600" y="21600"/>
                  </a:lnTo>
                  <a:lnTo>
                    <a:pt x="21571" y="20573"/>
                  </a:lnTo>
                  <a:lnTo>
                    <a:pt x="4197" y="20573"/>
                  </a:lnTo>
                  <a:lnTo>
                    <a:pt x="2583"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3" name="Triangle"/>
            <p:cNvSpPr/>
            <p:nvPr/>
          </p:nvSpPr>
          <p:spPr>
            <a:xfrm>
              <a:off x="252342" y="66255"/>
              <a:ext cx="31536" cy="69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5" y="0"/>
                  </a:moveTo>
                  <a:lnTo>
                    <a:pt x="0" y="21600"/>
                  </a:lnTo>
                  <a:lnTo>
                    <a:pt x="21600" y="21600"/>
                  </a:lnTo>
                  <a:lnTo>
                    <a:pt x="17285"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4" name="Triangle"/>
            <p:cNvSpPr/>
            <p:nvPr/>
          </p:nvSpPr>
          <p:spPr>
            <a:xfrm>
              <a:off x="283877" y="66255"/>
              <a:ext cx="47321" cy="69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1" y="0"/>
                  </a:moveTo>
                  <a:lnTo>
                    <a:pt x="0" y="21600"/>
                  </a:lnTo>
                  <a:lnTo>
                    <a:pt x="21600" y="21600"/>
                  </a:lnTo>
                  <a:lnTo>
                    <a:pt x="17281"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5" name="Shape"/>
            <p:cNvSpPr/>
            <p:nvPr/>
          </p:nvSpPr>
          <p:spPr>
            <a:xfrm>
              <a:off x="331197" y="50482"/>
              <a:ext cx="90905" cy="85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44" y="0"/>
                  </a:moveTo>
                  <a:lnTo>
                    <a:pt x="0" y="21600"/>
                  </a:lnTo>
                  <a:lnTo>
                    <a:pt x="21600" y="21600"/>
                  </a:lnTo>
                  <a:lnTo>
                    <a:pt x="21532" y="20798"/>
                  </a:lnTo>
                  <a:lnTo>
                    <a:pt x="11992" y="20798"/>
                  </a:lnTo>
                  <a:lnTo>
                    <a:pt x="8244"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6" name="Triangle"/>
            <p:cNvSpPr/>
            <p:nvPr/>
          </p:nvSpPr>
          <p:spPr>
            <a:xfrm>
              <a:off x="381667" y="37858"/>
              <a:ext cx="40148" cy="94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72" y="0"/>
                  </a:moveTo>
                  <a:lnTo>
                    <a:pt x="0" y="21600"/>
                  </a:lnTo>
                  <a:lnTo>
                    <a:pt x="21600" y="21600"/>
                  </a:lnTo>
                  <a:lnTo>
                    <a:pt x="16972"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67" name="Triangle"/>
            <p:cNvSpPr/>
            <p:nvPr/>
          </p:nvSpPr>
          <p:spPr>
            <a:xfrm>
              <a:off x="160107" y="72567"/>
              <a:ext cx="12701" cy="3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21600" y="18007"/>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269" name="Rectangle"/>
          <p:cNvSpPr/>
          <p:nvPr/>
        </p:nvSpPr>
        <p:spPr>
          <a:xfrm>
            <a:off x="2034046" y="230352"/>
            <a:ext cx="5362960" cy="788785"/>
          </a:xfrm>
          <a:prstGeom prst="rect">
            <a:avLst/>
          </a:prstGeom>
          <a:ln w="9859">
            <a:solidFill>
              <a:srgbClr val="000000"/>
            </a:solidFill>
          </a:ln>
        </p:spPr>
        <p:txBody>
          <a:bodyPr lIns="45719" rIns="45719" anchor="ctr"/>
          <a:lstStyle/>
          <a:p>
            <a:pPr/>
          </a:p>
        </p:txBody>
      </p:sp>
      <p:sp>
        <p:nvSpPr>
          <p:cNvPr id="270" name="Milestone Control (Ms)"/>
          <p:cNvSpPr txBox="1"/>
          <p:nvPr>
            <p:ph type="title"/>
          </p:nvPr>
        </p:nvSpPr>
        <p:spPr>
          <a:xfrm>
            <a:off x="2038976" y="264984"/>
            <a:ext cx="5353687" cy="593726"/>
          </a:xfrm>
          <a:prstGeom prst="rect">
            <a:avLst/>
          </a:prstGeom>
        </p:spPr>
        <p:txBody>
          <a:bodyPr/>
          <a:lstStyle/>
          <a:p>
            <a:pPr>
              <a:spcBef>
                <a:spcPts val="100"/>
              </a:spcBef>
            </a:pPr>
            <a:r>
              <a:t>Milestone Control</a:t>
            </a:r>
            <a:r>
              <a:rPr spc="-100"/>
              <a:t> </a:t>
            </a:r>
            <a:r>
              <a:t>(Ms)</a:t>
            </a:r>
          </a:p>
        </p:txBody>
      </p:sp>
      <p:sp>
        <p:nvSpPr>
          <p:cNvPr id="271"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
        <p:nvSpPr>
          <p:cNvPr id="272" name="“Mike Conte, a senior program manager for Office…"/>
          <p:cNvSpPr txBox="1"/>
          <p:nvPr/>
        </p:nvSpPr>
        <p:spPr>
          <a:xfrm>
            <a:off x="932983" y="980149"/>
            <a:ext cx="8976360" cy="567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indent="-196850">
              <a:buSzPct val="100000"/>
              <a:buChar char="•"/>
              <a:tabLst>
                <a:tab pos="203200" algn="l"/>
              </a:tabLst>
              <a:defRPr spc="-5" sz="2900">
                <a:latin typeface="+mn-lt"/>
                <a:ea typeface="+mn-ea"/>
                <a:cs typeface="+mn-cs"/>
                <a:sym typeface="Arial"/>
              </a:defRPr>
            </a:pPr>
            <a:r>
              <a:t>“Mike Conte, a senior program manager for</a:t>
            </a:r>
            <a:r>
              <a:rPr spc="0"/>
              <a:t> </a:t>
            </a:r>
            <a:r>
              <a:t>Office</a:t>
            </a:r>
          </a:p>
          <a:p>
            <a:pPr marL="209550" marR="1231264" indent="-196850">
              <a:lnSpc>
                <a:spcPct val="78200"/>
              </a:lnSpc>
              <a:spcBef>
                <a:spcPts val="700"/>
              </a:spcBef>
              <a:buSzPct val="100000"/>
              <a:buChar char="•"/>
              <a:tabLst>
                <a:tab pos="203200" algn="l"/>
              </a:tabLst>
              <a:defRPr spc="-5" sz="2900">
                <a:latin typeface="+mn-lt"/>
                <a:ea typeface="+mn-ea"/>
                <a:cs typeface="+mn-cs"/>
                <a:sym typeface="Arial"/>
              </a:defRPr>
            </a:pPr>
            <a:r>
              <a:t>“We actually break our development into three  separate</a:t>
            </a:r>
            <a:r>
              <a:rPr spc="-10"/>
              <a:t> </a:t>
            </a:r>
            <a:r>
              <a:t>milestones.</a:t>
            </a:r>
          </a:p>
          <a:p>
            <a:pPr marL="209550" marR="5080" indent="-196850">
              <a:lnSpc>
                <a:spcPts val="2800"/>
              </a:lnSpc>
              <a:spcBef>
                <a:spcPts val="600"/>
              </a:spcBef>
              <a:buSzPct val="100000"/>
              <a:buChar char="•"/>
              <a:tabLst>
                <a:tab pos="203200" algn="l"/>
              </a:tabLst>
              <a:defRPr spc="-5" sz="2900">
                <a:latin typeface="+mn-lt"/>
                <a:ea typeface="+mn-ea"/>
                <a:cs typeface="+mn-cs"/>
                <a:sym typeface="Arial"/>
              </a:defRPr>
            </a:pPr>
            <a:r>
              <a:t>They might be six week milestones, [or] they might be  ten-week milestones</a:t>
            </a:r>
            <a:r>
              <a:rPr spc="-10"/>
              <a:t> </a:t>
            </a:r>
            <a:r>
              <a:t>…</a:t>
            </a:r>
          </a:p>
          <a:p>
            <a:pPr marL="209550" marR="473709" indent="-196850">
              <a:lnSpc>
                <a:spcPct val="79200"/>
              </a:lnSpc>
              <a:spcBef>
                <a:spcPts val="700"/>
              </a:spcBef>
              <a:buSzPct val="100000"/>
              <a:buChar char="•"/>
              <a:tabLst>
                <a:tab pos="203200" algn="l"/>
              </a:tabLst>
              <a:defRPr spc="-5" sz="2900">
                <a:latin typeface="+mn-lt"/>
                <a:ea typeface="+mn-ea"/>
                <a:cs typeface="+mn-cs"/>
                <a:sym typeface="Arial"/>
              </a:defRPr>
            </a:pPr>
            <a:r>
              <a:t>At the end of the milestone our goal is to get all the  features for that milestone that have been  implemented … for that milestone at zero</a:t>
            </a:r>
            <a:r>
              <a:rPr spc="5"/>
              <a:t> </a:t>
            </a:r>
            <a:r>
              <a:t>bugs….</a:t>
            </a:r>
          </a:p>
          <a:p>
            <a:pPr marL="209550" marR="267970" indent="-196850">
              <a:lnSpc>
                <a:spcPts val="2800"/>
              </a:lnSpc>
              <a:spcBef>
                <a:spcPts val="600"/>
              </a:spcBef>
              <a:buSzPct val="100000"/>
              <a:buChar char="•"/>
              <a:tabLst>
                <a:tab pos="203200" algn="l"/>
              </a:tabLst>
              <a:defRPr spc="-5" sz="2900">
                <a:latin typeface="+mn-lt"/>
                <a:ea typeface="+mn-ea"/>
                <a:cs typeface="+mn-cs"/>
                <a:sym typeface="Arial"/>
              </a:defRPr>
            </a:pPr>
            <a:r>
              <a:t>And then, when we get to the point where we get to  ‘ship quality’, we can move on to the next</a:t>
            </a:r>
            <a:r>
              <a:rPr spc="40"/>
              <a:t> </a:t>
            </a:r>
            <a:r>
              <a:t>milestone.</a:t>
            </a:r>
          </a:p>
          <a:p>
            <a:pPr marL="209550" marR="103504" indent="-196850">
              <a:lnSpc>
                <a:spcPct val="79600"/>
              </a:lnSpc>
              <a:spcBef>
                <a:spcPts val="700"/>
              </a:spcBef>
              <a:buSzPct val="100000"/>
              <a:buChar char="•"/>
              <a:tabLst>
                <a:tab pos="203200" algn="l"/>
                <a:tab pos="3683000" algn="l"/>
                <a:tab pos="6324600" algn="l"/>
              </a:tabLst>
              <a:defRPr spc="-5" sz="2900">
                <a:latin typeface="+mn-lt"/>
                <a:ea typeface="+mn-ea"/>
                <a:cs typeface="+mn-cs"/>
                <a:sym typeface="Arial"/>
              </a:defRPr>
            </a:pPr>
            <a:r>
              <a:t>The point of this is that we</a:t>
            </a:r>
            <a:r>
              <a:rPr spc="75"/>
              <a:t> </a:t>
            </a:r>
            <a:r>
              <a:t>never</a:t>
            </a:r>
            <a:r>
              <a:rPr spc="0"/>
              <a:t> </a:t>
            </a:r>
            <a:r>
              <a:t>get	so totally out of  control that we’re at the end of a project and we have  so many thousands of bugs that we can’t ever tell  when we’re</a:t>
            </a:r>
            <a:r>
              <a:rPr spc="10"/>
              <a:t> </a:t>
            </a:r>
            <a:r>
              <a:t>going</a:t>
            </a:r>
            <a:r>
              <a:rPr spc="0"/>
              <a:t> </a:t>
            </a:r>
            <a:r>
              <a:t>to	finish it.”</a:t>
            </a:r>
          </a:p>
          <a:p>
            <a:pPr marL="309879" indent="-297179">
              <a:buSzPct val="100000"/>
              <a:buChar char="•"/>
              <a:tabLst>
                <a:tab pos="304800" algn="l"/>
                <a:tab pos="304800" algn="l"/>
                <a:tab pos="4724400" algn="l"/>
              </a:tabLst>
              <a:defRPr spc="-5" sz="2900">
                <a:latin typeface="+mn-lt"/>
                <a:ea typeface="+mn-ea"/>
                <a:cs typeface="+mn-cs"/>
                <a:sym typeface="Arial"/>
              </a:defRPr>
            </a:pPr>
            <a:r>
              <a:t>Source:Microsoft</a:t>
            </a:r>
            <a:r>
              <a:rPr spc="10"/>
              <a:t> </a:t>
            </a:r>
            <a:r>
              <a:t>Secrets	page</a:t>
            </a:r>
            <a:r>
              <a:rPr spc="-10"/>
              <a:t> </a:t>
            </a:r>
            <a:r>
              <a:t>200</a:t>
            </a:r>
          </a:p>
        </p:txBody>
      </p:sp>
      <p:sp>
        <p:nvSpPr>
          <p:cNvPr id="273"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Talk Outline:"/>
          <p:cNvSpPr txBox="1"/>
          <p:nvPr>
            <p:ph type="title"/>
          </p:nvPr>
        </p:nvSpPr>
        <p:spPr>
          <a:xfrm>
            <a:off x="772174" y="388108"/>
            <a:ext cx="9149082" cy="789306"/>
          </a:xfrm>
          <a:prstGeom prst="rect">
            <a:avLst/>
          </a:prstGeom>
          <a:ln w="9859">
            <a:solidFill>
              <a:srgbClr val="000000"/>
            </a:solidFill>
            <a:round/>
          </a:ln>
        </p:spPr>
        <p:txBody>
          <a:bodyPr/>
          <a:lstStyle>
            <a:lvl1pPr algn="ctr">
              <a:spcBef>
                <a:spcPts val="400"/>
              </a:spcBef>
              <a:defRPr b="0">
                <a:solidFill>
                  <a:srgbClr val="000000"/>
                </a:solidFill>
              </a:defRPr>
            </a:lvl1pPr>
          </a:lstStyle>
          <a:p>
            <a:pPr/>
            <a:r>
              <a:t>Talk Outline:</a:t>
            </a:r>
          </a:p>
        </p:txBody>
      </p:sp>
      <p:sp>
        <p:nvSpPr>
          <p:cNvPr id="98" name="Slide Number"/>
          <p:cNvSpPr txBox="1"/>
          <p:nvPr>
            <p:ph type="sldNum" sz="quarter" idx="2"/>
          </p:nvPr>
        </p:nvSpPr>
        <p:spPr>
          <a:xfrm>
            <a:off x="9817488" y="6983062"/>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9"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
        <p:nvSpPr>
          <p:cNvPr id="100" name="Testers should not be debuggers…"/>
          <p:cNvSpPr txBox="1"/>
          <p:nvPr/>
        </p:nvSpPr>
        <p:spPr>
          <a:xfrm>
            <a:off x="147616" y="1577324"/>
            <a:ext cx="7704736" cy="54928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indent="-196850">
              <a:spcBef>
                <a:spcPts val="1000"/>
              </a:spcBef>
              <a:buSzPct val="100000"/>
              <a:buFont typeface="Arial"/>
              <a:buChar char="•"/>
              <a:tabLst>
                <a:tab pos="203200" algn="l"/>
              </a:tabLst>
              <a:defRPr b="1" spc="10" sz="2400">
                <a:latin typeface="+mn-lt"/>
                <a:ea typeface="+mn-ea"/>
                <a:cs typeface="+mn-cs"/>
                <a:sym typeface="Arial"/>
              </a:defRPr>
            </a:pPr>
            <a:r>
              <a:t>Testers should </a:t>
            </a:r>
            <a:r>
              <a:rPr spc="5"/>
              <a:t>not </a:t>
            </a:r>
            <a:r>
              <a:t>be</a:t>
            </a:r>
            <a:r>
              <a:rPr spc="-30"/>
              <a:t> </a:t>
            </a:r>
            <a:r>
              <a:t>debuggers</a:t>
            </a:r>
          </a:p>
          <a:p>
            <a:pPr marL="209550" indent="-196850">
              <a:spcBef>
                <a:spcPts val="900"/>
              </a:spcBef>
              <a:buSzPct val="100000"/>
              <a:buFont typeface="Arial"/>
              <a:buChar char="•"/>
              <a:tabLst>
                <a:tab pos="203200" algn="l"/>
              </a:tabLst>
              <a:defRPr b="1" spc="10" sz="2400">
                <a:latin typeface="+mn-lt"/>
                <a:ea typeface="+mn-ea"/>
                <a:cs typeface="+mn-cs"/>
                <a:sym typeface="Arial"/>
              </a:defRPr>
            </a:pPr>
            <a:r>
              <a:t>Testers should </a:t>
            </a:r>
            <a:r>
              <a:rPr spc="5"/>
              <a:t>not </a:t>
            </a:r>
            <a:r>
              <a:t>get bad work dumped on</a:t>
            </a:r>
            <a:r>
              <a:rPr spc="-70"/>
              <a:t> </a:t>
            </a:r>
            <a:r>
              <a:t>them.</a:t>
            </a:r>
          </a:p>
          <a:p>
            <a:pPr marL="209550" marR="386079" indent="-196850">
              <a:lnSpc>
                <a:spcPct val="111300"/>
              </a:lnSpc>
              <a:spcBef>
                <a:spcPts val="500"/>
              </a:spcBef>
              <a:buSzPct val="100000"/>
              <a:buFont typeface="Arial"/>
              <a:buChar char="•"/>
              <a:tabLst>
                <a:tab pos="203200" algn="l"/>
              </a:tabLst>
              <a:defRPr b="1" spc="15" sz="2400">
                <a:latin typeface="+mn-lt"/>
                <a:ea typeface="+mn-ea"/>
                <a:cs typeface="+mn-cs"/>
                <a:sym typeface="Arial"/>
              </a:defRPr>
            </a:pPr>
            <a:r>
              <a:t>Even </a:t>
            </a:r>
            <a:r>
              <a:rPr spc="0"/>
              <a:t>if </a:t>
            </a:r>
            <a:r>
              <a:rPr spc="10"/>
              <a:t>you </a:t>
            </a:r>
            <a:r>
              <a:rPr spc="5"/>
              <a:t>don’t believe </a:t>
            </a:r>
            <a:r>
              <a:t>we </a:t>
            </a:r>
            <a:r>
              <a:rPr spc="10"/>
              <a:t>should be </a:t>
            </a:r>
            <a:r>
              <a:rPr spc="5"/>
              <a:t>kind to testers;  the entire project </a:t>
            </a:r>
            <a:r>
              <a:rPr spc="0"/>
              <a:t>will </a:t>
            </a:r>
            <a:r>
              <a:rPr spc="10"/>
              <a:t>take less </a:t>
            </a:r>
            <a:r>
              <a:rPr spc="5"/>
              <a:t>time, </a:t>
            </a:r>
            <a:r>
              <a:rPr spc="10"/>
              <a:t>and have more  </a:t>
            </a:r>
            <a:r>
              <a:rPr spc="5"/>
              <a:t>quality, </a:t>
            </a:r>
            <a:r>
              <a:rPr spc="0"/>
              <a:t>if </a:t>
            </a:r>
            <a:r>
              <a:t>we </a:t>
            </a:r>
            <a:r>
              <a:rPr spc="10"/>
              <a:t>do </a:t>
            </a:r>
            <a:r>
              <a:rPr spc="5"/>
              <a:t>not </a:t>
            </a:r>
            <a:r>
              <a:rPr spc="10"/>
              <a:t>mistreat </a:t>
            </a:r>
            <a:r>
              <a:rPr spc="5"/>
              <a:t>the test</a:t>
            </a:r>
            <a:r>
              <a:rPr spc="-50"/>
              <a:t> </a:t>
            </a:r>
            <a:r>
              <a:rPr spc="5"/>
              <a:t>function.</a:t>
            </a:r>
          </a:p>
          <a:p>
            <a:pPr marL="209550" marR="1297305" indent="-196850">
              <a:lnSpc>
                <a:spcPct val="110000"/>
              </a:lnSpc>
              <a:spcBef>
                <a:spcPts val="600"/>
              </a:spcBef>
              <a:buSzPct val="100000"/>
              <a:buFont typeface="Arial"/>
              <a:buChar char="•"/>
              <a:tabLst>
                <a:tab pos="203200" algn="l"/>
              </a:tabLst>
              <a:defRPr b="1" spc="15" sz="2400">
                <a:latin typeface="+mn-lt"/>
                <a:ea typeface="+mn-ea"/>
                <a:cs typeface="+mn-cs"/>
                <a:sym typeface="Arial"/>
              </a:defRPr>
            </a:pPr>
            <a:r>
              <a:t>We </a:t>
            </a:r>
            <a:r>
              <a:rPr spc="10"/>
              <a:t>must </a:t>
            </a:r>
            <a:r>
              <a:rPr spc="5"/>
              <a:t>not </a:t>
            </a:r>
            <a:r>
              <a:t>make </a:t>
            </a:r>
            <a:r>
              <a:rPr spc="5"/>
              <a:t>testers the </a:t>
            </a:r>
            <a:r>
              <a:rPr spc="10"/>
              <a:t>scapegoat </a:t>
            </a:r>
            <a:r>
              <a:rPr spc="5"/>
              <a:t>for our  </a:t>
            </a:r>
            <a:r>
              <a:rPr spc="10"/>
              <a:t>upstream bad development</a:t>
            </a:r>
            <a:r>
              <a:rPr spc="-25"/>
              <a:t> </a:t>
            </a:r>
            <a:r>
              <a:rPr spc="10"/>
              <a:t>processes.</a:t>
            </a:r>
          </a:p>
          <a:p>
            <a:pPr marL="209550" indent="-196850">
              <a:spcBef>
                <a:spcPts val="900"/>
              </a:spcBef>
              <a:buSzPct val="100000"/>
              <a:buFont typeface="Arial"/>
              <a:buChar char="•"/>
              <a:tabLst>
                <a:tab pos="203200" algn="l"/>
              </a:tabLst>
              <a:defRPr b="1" spc="10" sz="2400">
                <a:latin typeface="+mn-lt"/>
                <a:ea typeface="+mn-ea"/>
                <a:cs typeface="+mn-cs"/>
                <a:sym typeface="Arial"/>
              </a:defRPr>
            </a:pPr>
            <a:r>
              <a:t>To </a:t>
            </a:r>
            <a:r>
              <a:rPr spc="5"/>
              <a:t>clarify this position </a:t>
            </a:r>
            <a:r>
              <a:rPr spc="0"/>
              <a:t>I </a:t>
            </a:r>
            <a:r>
              <a:rPr spc="5"/>
              <a:t>offer</a:t>
            </a:r>
            <a:r>
              <a:rPr spc="-25"/>
              <a:t> </a:t>
            </a:r>
            <a:r>
              <a:t>a</a:t>
            </a:r>
          </a:p>
          <a:p>
            <a:pPr indent="406400">
              <a:spcBef>
                <a:spcPts val="900"/>
              </a:spcBef>
              <a:defRPr spc="-5" sz="2900">
                <a:solidFill>
                  <a:srgbClr val="FF2618"/>
                </a:solidFill>
                <a:latin typeface="+mn-lt"/>
                <a:ea typeface="+mn-ea"/>
                <a:cs typeface="+mn-cs"/>
                <a:sym typeface="Arial"/>
              </a:defRPr>
            </a:pPr>
            <a:r>
              <a:t>–</a:t>
            </a:r>
            <a:r>
              <a:rPr b="1"/>
              <a:t>Testers Bill of</a:t>
            </a:r>
            <a:r>
              <a:rPr b="1" spc="-10"/>
              <a:t> </a:t>
            </a:r>
            <a:r>
              <a:rPr b="1"/>
              <a:t>Rights</a:t>
            </a:r>
            <a:r>
              <a:rPr b="1" spc="-4" sz="2000">
                <a:solidFill>
                  <a:srgbClr val="33478A"/>
                </a:solidFill>
              </a:rPr>
              <a:t>.</a:t>
            </a:r>
            <a:endParaRPr spc="-3" sz="2000"/>
          </a:p>
          <a:p>
            <a:pPr lvl="1" marL="998219" marR="5080" indent="-197485" algn="just">
              <a:lnSpc>
                <a:spcPct val="110200"/>
              </a:lnSpc>
              <a:spcBef>
                <a:spcPts val="400"/>
              </a:spcBef>
              <a:buSzPct val="100000"/>
              <a:buFont typeface="Arial"/>
              <a:buChar char="•"/>
              <a:tabLst>
                <a:tab pos="990600" algn="l"/>
              </a:tabLst>
              <a:defRPr b="1" sz="1600">
                <a:latin typeface="+mn-lt"/>
                <a:ea typeface="+mn-ea"/>
                <a:cs typeface="+mn-cs"/>
                <a:sym typeface="Arial"/>
              </a:defRPr>
            </a:pPr>
            <a:r>
              <a:t>Derived from my Company Communication </a:t>
            </a:r>
            <a:r>
              <a:rPr spc="-5"/>
              <a:t>Bill </a:t>
            </a:r>
            <a:r>
              <a:t>of Rights, page 23, Principles  of Software Engineering Management, 1988. Developed </a:t>
            </a:r>
            <a:r>
              <a:rPr spc="-5"/>
              <a:t>for </a:t>
            </a:r>
            <a:r>
              <a:t>CEO </a:t>
            </a:r>
            <a:r>
              <a:rPr spc="-5"/>
              <a:t>Wilmott, </a:t>
            </a:r>
            <a:r>
              <a:t>ICL,  UK,</a:t>
            </a:r>
            <a:r>
              <a:rPr spc="-5"/>
              <a:t> 1982</a:t>
            </a:r>
          </a:p>
        </p:txBody>
      </p:sp>
      <p:pic>
        <p:nvPicPr>
          <p:cNvPr id="101" name="Image" descr="Image"/>
          <p:cNvPicPr>
            <a:picLocks noChangeAspect="1"/>
          </p:cNvPicPr>
          <p:nvPr/>
        </p:nvPicPr>
        <p:blipFill>
          <a:blip r:embed="rId4">
            <a:extLst/>
          </a:blip>
          <a:stretch>
            <a:fillRect/>
          </a:stretch>
        </p:blipFill>
        <p:spPr>
          <a:xfrm>
            <a:off x="7430673" y="3242816"/>
            <a:ext cx="3073401" cy="26416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75" name="Home"/>
          <p:cNvSpPr txBox="1"/>
          <p:nvPr/>
        </p:nvSpPr>
        <p:spPr>
          <a:xfrm>
            <a:off x="8280755" y="7023106"/>
            <a:ext cx="6096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nSpc>
                <a:spcPts val="1900"/>
              </a:lnSpc>
              <a:defRPr b="1" spc="-5" sz="1600">
                <a:solidFill>
                  <a:srgbClr val="3C4361"/>
                </a:solidFill>
                <a:latin typeface="+mn-lt"/>
                <a:ea typeface="+mn-ea"/>
                <a:cs typeface="+mn-cs"/>
                <a:sym typeface="Arial"/>
              </a:defRPr>
            </a:lvl1pPr>
          </a:lstStyle>
          <a:p>
            <a:pPr/>
            <a:r>
              <a:t>Home</a:t>
            </a:r>
          </a:p>
        </p:txBody>
      </p:sp>
      <p:sp>
        <p:nvSpPr>
          <p:cNvPr id="276" name="Line"/>
          <p:cNvSpPr/>
          <p:nvPr/>
        </p:nvSpPr>
        <p:spPr>
          <a:xfrm>
            <a:off x="614440" y="6935028"/>
            <a:ext cx="9464045" cy="1"/>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277"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grpSp>
        <p:nvGrpSpPr>
          <p:cNvPr id="280" name="Group"/>
          <p:cNvGrpSpPr/>
          <p:nvPr/>
        </p:nvGrpSpPr>
        <p:grpSpPr>
          <a:xfrm>
            <a:off x="9053207" y="6987616"/>
            <a:ext cx="394336" cy="315515"/>
            <a:chOff x="0" y="0"/>
            <a:chExt cx="394335" cy="315514"/>
          </a:xfrm>
        </p:grpSpPr>
        <p:sp>
          <p:nvSpPr>
            <p:cNvPr id="278" name="Shape"/>
            <p:cNvSpPr/>
            <p:nvPr/>
          </p:nvSpPr>
          <p:spPr>
            <a:xfrm>
              <a:off x="-1" y="-1"/>
              <a:ext cx="394336" cy="315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21600"/>
                  </a:lnTo>
                  <a:lnTo>
                    <a:pt x="21600" y="18900"/>
                  </a:lnTo>
                  <a:lnTo>
                    <a:pt x="9180" y="18900"/>
                  </a:lnTo>
                  <a:lnTo>
                    <a:pt x="7288" y="18423"/>
                  </a:lnTo>
                  <a:lnTo>
                    <a:pt x="5743" y="17121"/>
                  </a:lnTo>
                  <a:lnTo>
                    <a:pt x="4702" y="15190"/>
                  </a:lnTo>
                  <a:lnTo>
                    <a:pt x="4320" y="12825"/>
                  </a:lnTo>
                  <a:lnTo>
                    <a:pt x="4320" y="6750"/>
                  </a:lnTo>
                  <a:lnTo>
                    <a:pt x="10800" y="6750"/>
                  </a:lnTo>
                  <a:lnTo>
                    <a:pt x="14040" y="2700"/>
                  </a:lnTo>
                  <a:lnTo>
                    <a:pt x="21600" y="2700"/>
                  </a:lnTo>
                  <a:lnTo>
                    <a:pt x="21600" y="0"/>
                  </a:lnTo>
                  <a:close/>
                </a:path>
              </a:pathLst>
            </a:custGeom>
            <a:solidFill>
              <a:srgbClr val="8FB9D8"/>
            </a:solidFill>
            <a:ln w="12700" cap="flat">
              <a:noFill/>
              <a:miter lim="400000"/>
            </a:ln>
            <a:effectLst/>
          </p:spPr>
          <p:txBody>
            <a:bodyPr wrap="square" lIns="45719" tIns="45719" rIns="45719" bIns="45719" numCol="1" anchor="ctr">
              <a:noAutofit/>
            </a:bodyPr>
            <a:lstStyle/>
            <a:p>
              <a:pPr/>
            </a:p>
          </p:txBody>
        </p:sp>
        <p:sp>
          <p:nvSpPr>
            <p:cNvPr id="279" name="Shape"/>
            <p:cNvSpPr/>
            <p:nvPr/>
          </p:nvSpPr>
          <p:spPr>
            <a:xfrm>
              <a:off x="138023" y="39439"/>
              <a:ext cx="256313" cy="236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970" y="0"/>
                  </a:lnTo>
                  <a:lnTo>
                    <a:pt x="14954" y="5400"/>
                  </a:lnTo>
                  <a:lnTo>
                    <a:pt x="12461" y="5400"/>
                  </a:lnTo>
                  <a:lnTo>
                    <a:pt x="12461" y="13500"/>
                  </a:lnTo>
                  <a:lnTo>
                    <a:pt x="11874" y="16653"/>
                  </a:lnTo>
                  <a:lnTo>
                    <a:pt x="10271" y="19228"/>
                  </a:lnTo>
                  <a:lnTo>
                    <a:pt x="7895" y="20963"/>
                  </a:lnTo>
                  <a:lnTo>
                    <a:pt x="4984" y="21600"/>
                  </a:lnTo>
                  <a:lnTo>
                    <a:pt x="21600" y="21600"/>
                  </a:lnTo>
                  <a:lnTo>
                    <a:pt x="21600" y="0"/>
                  </a:lnTo>
                  <a:close/>
                  <a:moveTo>
                    <a:pt x="7477" y="5400"/>
                  </a:moveTo>
                  <a:lnTo>
                    <a:pt x="0" y="5400"/>
                  </a:lnTo>
                  <a:lnTo>
                    <a:pt x="0" y="13500"/>
                  </a:lnTo>
                  <a:lnTo>
                    <a:pt x="196" y="14551"/>
                  </a:lnTo>
                  <a:lnTo>
                    <a:pt x="730" y="15409"/>
                  </a:lnTo>
                  <a:lnTo>
                    <a:pt x="1522" y="15988"/>
                  </a:lnTo>
                  <a:lnTo>
                    <a:pt x="2492" y="16200"/>
                  </a:lnTo>
                  <a:lnTo>
                    <a:pt x="4984" y="16200"/>
                  </a:lnTo>
                  <a:lnTo>
                    <a:pt x="5954" y="15988"/>
                  </a:lnTo>
                  <a:lnTo>
                    <a:pt x="6747" y="15409"/>
                  </a:lnTo>
                  <a:lnTo>
                    <a:pt x="7281" y="14551"/>
                  </a:lnTo>
                  <a:lnTo>
                    <a:pt x="7477" y="13500"/>
                  </a:lnTo>
                  <a:lnTo>
                    <a:pt x="7477" y="5400"/>
                  </a:lnTo>
                  <a:close/>
                </a:path>
              </a:pathLst>
            </a:custGeom>
            <a:noFill/>
            <a:ln w="12700" cap="flat">
              <a:noFill/>
              <a:miter lim="400000"/>
            </a:ln>
            <a:effectLst/>
          </p:spPr>
          <p:txBody>
            <a:bodyPr wrap="square" lIns="45719" tIns="45719" rIns="45719" bIns="45719" numCol="1" anchor="ctr">
              <a:noAutofit/>
            </a:bodyPr>
            <a:lstStyle/>
            <a:p>
              <a:pPr/>
            </a:p>
          </p:txBody>
        </p:sp>
      </p:grpSp>
      <p:sp>
        <p:nvSpPr>
          <p:cNvPr id="281" name="Square"/>
          <p:cNvSpPr/>
          <p:nvPr/>
        </p:nvSpPr>
        <p:spPr>
          <a:xfrm>
            <a:off x="9132074" y="7027056"/>
            <a:ext cx="236601" cy="236636"/>
          </a:xfrm>
          <a:prstGeom prst="rect">
            <a:avLst/>
          </a:prstGeom>
          <a:blipFill>
            <a:blip r:embed="rId2"/>
            <a:stretch>
              <a:fillRect/>
            </a:stretch>
          </a:blipFill>
          <a:ln w="12700">
            <a:miter lim="400000"/>
          </a:ln>
        </p:spPr>
        <p:txBody>
          <a:bodyPr lIns="45719" rIns="45719" anchor="ctr"/>
          <a:lstStyle/>
          <a:p>
            <a:pPr/>
          </a:p>
        </p:txBody>
      </p:sp>
      <p:sp>
        <p:nvSpPr>
          <p:cNvPr id="282" name="Rectangle"/>
          <p:cNvSpPr/>
          <p:nvPr/>
        </p:nvSpPr>
        <p:spPr>
          <a:xfrm>
            <a:off x="8264536" y="6984331"/>
            <a:ext cx="630936" cy="315514"/>
          </a:xfrm>
          <a:prstGeom prst="rect">
            <a:avLst/>
          </a:prstGeom>
          <a:solidFill>
            <a:srgbClr val="8FB9D8"/>
          </a:solidFill>
          <a:ln w="12700">
            <a:miter lim="400000"/>
          </a:ln>
        </p:spPr>
        <p:txBody>
          <a:bodyPr lIns="45719" rIns="45719" anchor="ctr"/>
          <a:lstStyle/>
          <a:p>
            <a:pPr/>
          </a:p>
        </p:txBody>
      </p:sp>
      <p:sp>
        <p:nvSpPr>
          <p:cNvPr id="283" name="Rectangle"/>
          <p:cNvSpPr/>
          <p:nvPr/>
        </p:nvSpPr>
        <p:spPr>
          <a:xfrm>
            <a:off x="772174" y="388108"/>
            <a:ext cx="9148578" cy="788786"/>
          </a:xfrm>
          <a:prstGeom prst="rect">
            <a:avLst/>
          </a:prstGeom>
          <a:ln w="9859">
            <a:solidFill>
              <a:srgbClr val="000000"/>
            </a:solidFill>
          </a:ln>
        </p:spPr>
        <p:txBody>
          <a:bodyPr lIns="45719" rIns="45719" anchor="ctr"/>
          <a:lstStyle/>
          <a:p>
            <a:pPr/>
          </a:p>
        </p:txBody>
      </p:sp>
      <p:sp>
        <p:nvSpPr>
          <p:cNvPr id="284" name="Multiple Levels of Microsoft Evo"/>
          <p:cNvSpPr txBox="1"/>
          <p:nvPr>
            <p:ph type="title"/>
          </p:nvPr>
        </p:nvSpPr>
        <p:spPr>
          <a:xfrm>
            <a:off x="1721179" y="422744"/>
            <a:ext cx="7256145" cy="593726"/>
          </a:xfrm>
          <a:prstGeom prst="rect">
            <a:avLst/>
          </a:prstGeom>
        </p:spPr>
        <p:txBody>
          <a:bodyPr/>
          <a:lstStyle/>
          <a:p>
            <a:pPr>
              <a:spcBef>
                <a:spcPts val="100"/>
              </a:spcBef>
            </a:pPr>
            <a:r>
              <a:t>Multiple Levels of Microsoft</a:t>
            </a:r>
            <a:r>
              <a:rPr spc="-100"/>
              <a:t> </a:t>
            </a:r>
            <a:r>
              <a:t>Evo</a:t>
            </a:r>
          </a:p>
        </p:txBody>
      </p:sp>
      <p:sp>
        <p:nvSpPr>
          <p:cNvPr id="285" name="Rectangle"/>
          <p:cNvSpPr/>
          <p:nvPr/>
        </p:nvSpPr>
        <p:spPr>
          <a:xfrm>
            <a:off x="923336" y="5352527"/>
            <a:ext cx="8920186" cy="562010"/>
          </a:xfrm>
          <a:prstGeom prst="rect">
            <a:avLst/>
          </a:prstGeom>
          <a:blipFill>
            <a:blip r:embed="rId3"/>
            <a:stretch>
              <a:fillRect/>
            </a:stretch>
          </a:blipFill>
          <a:ln w="12700">
            <a:miter lim="400000"/>
          </a:ln>
        </p:spPr>
        <p:txBody>
          <a:bodyPr lIns="45719" rIns="45719" anchor="ctr"/>
          <a:lstStyle/>
          <a:p>
            <a:pPr/>
          </a:p>
        </p:txBody>
      </p:sp>
      <p:graphicFrame>
        <p:nvGraphicFramePr>
          <p:cNvPr id="286" name="Table"/>
          <p:cNvGraphicFramePr/>
          <p:nvPr/>
        </p:nvGraphicFramePr>
        <p:xfrm>
          <a:off x="979197" y="3829186"/>
          <a:ext cx="3944621" cy="78867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419860"/>
                <a:gridCol w="1262380"/>
                <a:gridCol w="1262380"/>
              </a:tblGrid>
              <a:tr h="788670">
                <a:tc>
                  <a:txBody>
                    <a:bodyPr/>
                    <a:lstStyle/>
                    <a:p>
                      <a:pPr>
                        <a:lnSpc>
                          <a:spcPct val="100000"/>
                        </a:lnSpc>
                        <a:spcBef>
                          <a:spcPts val="400"/>
                        </a:spcBef>
                        <a:defRPr b="1" spc="-5" sz="2100">
                          <a:latin typeface="+mn-lt"/>
                          <a:ea typeface="+mn-ea"/>
                          <a:cs typeface="+mn-cs"/>
                        </a:defRPr>
                      </a:pPr>
                      <a:r>
                        <a:t>Vital</a:t>
                      </a:r>
                      <a:r>
                        <a:rPr spc="-25"/>
                        <a:t> </a:t>
                      </a:r>
                      <a:r>
                        <a:rPr spc="5"/>
                        <a:t>3rd</a:t>
                      </a:r>
                    </a:p>
                  </a:txBody>
                  <a:tcPr marL="0" marR="0" marT="0" marB="0" anchor="t" anchorCtr="0" horzOverflow="overflow">
                    <a:lnL w="76200">
                      <a:solidFill>
                        <a:srgbClr val="000000"/>
                      </a:solidFill>
                    </a:lnL>
                    <a:lnR w="12700">
                      <a:solidFill>
                        <a:srgbClr val="000000"/>
                      </a:solidFill>
                    </a:lnR>
                    <a:lnT w="76200">
                      <a:solidFill>
                        <a:srgbClr val="000000"/>
                      </a:solidFill>
                    </a:lnT>
                    <a:lnB w="76200">
                      <a:solidFill>
                        <a:srgbClr val="000000"/>
                      </a:solidFill>
                    </a:lnB>
                    <a:solidFill>
                      <a:srgbClr val="BFBFBF"/>
                    </a:solidFill>
                  </a:tcPr>
                </a:tc>
                <a:tc>
                  <a:txBody>
                    <a:bodyPr/>
                    <a:lstStyle/>
                    <a:p>
                      <a:pPr>
                        <a:lnSpc>
                          <a:spcPct val="100000"/>
                        </a:lnSpc>
                        <a:defRPr spc="0" sz="2700">
                          <a:latin typeface="Times New Roman"/>
                          <a:ea typeface="Times New Roman"/>
                          <a:cs typeface="Times New Roman"/>
                          <a:sym typeface="Times New Roman"/>
                        </a:defRPr>
                      </a:pPr>
                    </a:p>
                  </a:txBody>
                  <a:tcPr marL="0" marR="0" marT="0" marB="0" anchor="t" anchorCtr="0" horzOverflow="overflow">
                    <a:lnL w="12700">
                      <a:solidFill>
                        <a:srgbClr val="000000"/>
                      </a:solidFill>
                    </a:lnL>
                    <a:lnR w="12700">
                      <a:solidFill>
                        <a:srgbClr val="000000"/>
                      </a:solidFill>
                    </a:lnR>
                    <a:lnT w="76200">
                      <a:solidFill>
                        <a:srgbClr val="000000"/>
                      </a:solidFill>
                    </a:lnT>
                    <a:lnB w="76200">
                      <a:solidFill>
                        <a:srgbClr val="000000"/>
                      </a:solidFill>
                    </a:lnB>
                    <a:solidFill>
                      <a:srgbClr val="BFBFBF"/>
                    </a:solidFill>
                  </a:tcPr>
                </a:tc>
                <a:tc>
                  <a:txBody>
                    <a:bodyPr/>
                    <a:lstStyle/>
                    <a:p>
                      <a:pPr>
                        <a:lnSpc>
                          <a:spcPct val="100000"/>
                        </a:lnSpc>
                        <a:defRPr spc="0" sz="2700">
                          <a:latin typeface="Times New Roman"/>
                          <a:ea typeface="Times New Roman"/>
                          <a:cs typeface="Times New Roman"/>
                          <a:sym typeface="Times New Roman"/>
                        </a:defRPr>
                      </a:pPr>
                    </a:p>
                  </a:txBody>
                  <a:tcPr marL="0" marR="0" marT="0" marB="0" anchor="t" anchorCtr="0" horzOverflow="overflow">
                    <a:lnL w="12700">
                      <a:solidFill>
                        <a:srgbClr val="000000"/>
                      </a:solidFill>
                    </a:lnL>
                    <a:lnR w="76200">
                      <a:solidFill>
                        <a:srgbClr val="000000"/>
                      </a:solidFill>
                    </a:lnR>
                    <a:lnT w="76200">
                      <a:solidFill>
                        <a:srgbClr val="000000"/>
                      </a:solidFill>
                    </a:lnT>
                    <a:lnB w="76200">
                      <a:solidFill>
                        <a:srgbClr val="000000"/>
                      </a:solidFill>
                    </a:lnB>
                    <a:solidFill>
                      <a:srgbClr val="BFBFBF"/>
                    </a:solidFill>
                  </a:tcPr>
                </a:tc>
              </a:tr>
            </a:tbl>
          </a:graphicData>
        </a:graphic>
      </p:graphicFrame>
      <p:graphicFrame>
        <p:nvGraphicFramePr>
          <p:cNvPr id="287" name="Table"/>
          <p:cNvGraphicFramePr/>
          <p:nvPr/>
        </p:nvGraphicFramePr>
        <p:xfrm>
          <a:off x="5159149" y="3829186"/>
          <a:ext cx="3942715" cy="78867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261745"/>
                <a:gridCol w="1340484"/>
                <a:gridCol w="1340485"/>
              </a:tblGrid>
              <a:tr h="788670">
                <a:tc>
                  <a:txBody>
                    <a:bodyPr/>
                    <a:lstStyle/>
                    <a:p>
                      <a:pPr>
                        <a:lnSpc>
                          <a:spcPct val="100000"/>
                        </a:lnSpc>
                        <a:spcBef>
                          <a:spcPts val="1000"/>
                        </a:spcBef>
                        <a:defRPr b="1" spc="-5" sz="2100">
                          <a:latin typeface="+mn-lt"/>
                          <a:ea typeface="+mn-ea"/>
                          <a:cs typeface="+mn-cs"/>
                        </a:defRPr>
                      </a:pPr>
                      <a:r>
                        <a:t>Vital</a:t>
                      </a:r>
                      <a:r>
                        <a:rPr spc="-40"/>
                        <a:t> </a:t>
                      </a:r>
                      <a:r>
                        <a:rPr spc="5"/>
                        <a:t>3rd</a:t>
                      </a:r>
                    </a:p>
                  </a:txBody>
                  <a:tcPr marL="0" marR="0" marT="0" marB="0" anchor="t" anchorCtr="0" horzOverflow="overflow">
                    <a:lnL w="76200">
                      <a:solidFill>
                        <a:srgbClr val="000000"/>
                      </a:solidFill>
                    </a:lnL>
                    <a:lnR w="12700">
                      <a:solidFill>
                        <a:srgbClr val="000000"/>
                      </a:solidFill>
                    </a:lnR>
                    <a:lnT w="76200">
                      <a:solidFill>
                        <a:srgbClr val="000000"/>
                      </a:solidFill>
                    </a:lnT>
                    <a:lnB w="76200">
                      <a:solidFill>
                        <a:srgbClr val="000000"/>
                      </a:solidFill>
                    </a:lnB>
                    <a:solidFill>
                      <a:srgbClr val="BFBFBF"/>
                    </a:solidFill>
                  </a:tcPr>
                </a:tc>
                <a:tc>
                  <a:txBody>
                    <a:bodyPr/>
                    <a:lstStyle/>
                    <a:p>
                      <a:pPr>
                        <a:lnSpc>
                          <a:spcPct val="100000"/>
                        </a:lnSpc>
                        <a:defRPr spc="0" sz="2700">
                          <a:latin typeface="Times New Roman"/>
                          <a:ea typeface="Times New Roman"/>
                          <a:cs typeface="Times New Roman"/>
                          <a:sym typeface="Times New Roman"/>
                        </a:defRPr>
                      </a:pPr>
                    </a:p>
                  </a:txBody>
                  <a:tcPr marL="0" marR="0" marT="0" marB="0" anchor="t" anchorCtr="0" horzOverflow="overflow">
                    <a:lnL w="12700">
                      <a:solidFill>
                        <a:srgbClr val="000000"/>
                      </a:solidFill>
                    </a:lnL>
                    <a:lnR w="12700">
                      <a:solidFill>
                        <a:srgbClr val="000000"/>
                      </a:solidFill>
                    </a:lnR>
                    <a:lnT w="76200">
                      <a:solidFill>
                        <a:srgbClr val="000000"/>
                      </a:solidFill>
                    </a:lnT>
                    <a:lnB w="76200">
                      <a:solidFill>
                        <a:srgbClr val="000000"/>
                      </a:solidFill>
                    </a:lnB>
                    <a:solidFill>
                      <a:srgbClr val="BFBFBF"/>
                    </a:solidFill>
                  </a:tcPr>
                </a:tc>
                <a:tc>
                  <a:txBody>
                    <a:bodyPr/>
                    <a:lstStyle/>
                    <a:p>
                      <a:pPr>
                        <a:lnSpc>
                          <a:spcPct val="100000"/>
                        </a:lnSpc>
                        <a:defRPr spc="0" sz="2700">
                          <a:latin typeface="Times New Roman"/>
                          <a:ea typeface="Times New Roman"/>
                          <a:cs typeface="Times New Roman"/>
                          <a:sym typeface="Times New Roman"/>
                        </a:defRPr>
                      </a:pPr>
                    </a:p>
                  </a:txBody>
                  <a:tcPr marL="0" marR="0" marT="0" marB="0" anchor="t" anchorCtr="0" horzOverflow="overflow">
                    <a:lnL w="12700">
                      <a:solidFill>
                        <a:srgbClr val="000000"/>
                      </a:solidFill>
                    </a:lnL>
                    <a:lnR w="76200">
                      <a:solidFill>
                        <a:srgbClr val="000000"/>
                      </a:solidFill>
                    </a:lnR>
                    <a:lnT w="76200">
                      <a:solidFill>
                        <a:srgbClr val="000000"/>
                      </a:solidFill>
                    </a:lnT>
                    <a:lnB w="76200">
                      <a:solidFill>
                        <a:srgbClr val="000000"/>
                      </a:solidFill>
                    </a:lnB>
                    <a:solidFill>
                      <a:srgbClr val="BFBFBF"/>
                    </a:solidFill>
                  </a:tcPr>
                </a:tc>
              </a:tr>
            </a:tbl>
          </a:graphicData>
        </a:graphic>
      </p:graphicFrame>
      <p:sp>
        <p:nvSpPr>
          <p:cNvPr id="288" name="Office 2004 Level"/>
          <p:cNvSpPr txBox="1"/>
          <p:nvPr/>
        </p:nvSpPr>
        <p:spPr>
          <a:xfrm>
            <a:off x="929908" y="1650165"/>
            <a:ext cx="8360411" cy="454360"/>
          </a:xfrm>
          <a:prstGeom prst="rect">
            <a:avLst/>
          </a:prstGeom>
          <a:solidFill>
            <a:srgbClr val="BFBFBF"/>
          </a:solidFill>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3018789">
              <a:spcBef>
                <a:spcPts val="1600"/>
              </a:spcBef>
              <a:defRPr b="1" spc="-5" sz="3100">
                <a:latin typeface="Times New Roman"/>
                <a:ea typeface="Times New Roman"/>
                <a:cs typeface="Times New Roman"/>
                <a:sym typeface="Times New Roman"/>
              </a:defRPr>
            </a:pPr>
            <a:r>
              <a:t>Office </a:t>
            </a:r>
            <a:r>
              <a:rPr spc="0"/>
              <a:t>2004</a:t>
            </a:r>
            <a:r>
              <a:t> </a:t>
            </a:r>
            <a:r>
              <a:rPr spc="0"/>
              <a:t>Level</a:t>
            </a:r>
          </a:p>
        </p:txBody>
      </p:sp>
      <p:sp>
        <p:nvSpPr>
          <p:cNvPr id="289" name="Rectangle"/>
          <p:cNvSpPr/>
          <p:nvPr/>
        </p:nvSpPr>
        <p:spPr>
          <a:xfrm>
            <a:off x="3012667" y="6040949"/>
            <a:ext cx="4181299" cy="365760"/>
          </a:xfrm>
          <a:prstGeom prst="rect">
            <a:avLst/>
          </a:prstGeom>
          <a:blipFill>
            <a:blip r:embed="rId4"/>
            <a:stretch>
              <a:fillRect/>
            </a:stretch>
          </a:blipFill>
          <a:ln w="12700">
            <a:miter lim="400000"/>
          </a:ln>
        </p:spPr>
        <p:txBody>
          <a:bodyPr lIns="45719" rIns="45719" anchor="ctr"/>
          <a:lstStyle/>
          <a:p>
            <a:pPr/>
          </a:p>
        </p:txBody>
      </p:sp>
      <p:sp>
        <p:nvSpPr>
          <p:cNvPr id="290" name="Rectangle"/>
          <p:cNvSpPr/>
          <p:nvPr/>
        </p:nvSpPr>
        <p:spPr>
          <a:xfrm>
            <a:off x="3374783" y="5870168"/>
            <a:ext cx="3811905" cy="433835"/>
          </a:xfrm>
          <a:prstGeom prst="rect">
            <a:avLst/>
          </a:prstGeom>
          <a:blipFill>
            <a:blip r:embed="rId5"/>
            <a:stretch>
              <a:fillRect/>
            </a:stretch>
          </a:blipFill>
          <a:ln w="12700">
            <a:miter lim="400000"/>
          </a:ln>
        </p:spPr>
        <p:txBody>
          <a:bodyPr lIns="45719" rIns="45719" anchor="ctr"/>
          <a:lstStyle/>
          <a:p>
            <a:pPr/>
          </a:p>
        </p:txBody>
      </p:sp>
      <p:sp>
        <p:nvSpPr>
          <p:cNvPr id="291" name="Square"/>
          <p:cNvSpPr/>
          <p:nvPr/>
        </p:nvSpPr>
        <p:spPr>
          <a:xfrm>
            <a:off x="4693337" y="6205432"/>
            <a:ext cx="107285" cy="104804"/>
          </a:xfrm>
          <a:prstGeom prst="rect">
            <a:avLst/>
          </a:prstGeom>
          <a:blipFill>
            <a:blip r:embed="rId6"/>
            <a:stretch>
              <a:fillRect/>
            </a:stretch>
          </a:blipFill>
          <a:ln w="12700">
            <a:miter lim="400000"/>
          </a:ln>
        </p:spPr>
        <p:txBody>
          <a:bodyPr lIns="45719" rIns="45719" anchor="ctr"/>
          <a:lstStyle/>
          <a:p>
            <a:pPr/>
          </a:p>
        </p:txBody>
      </p:sp>
      <p:sp>
        <p:nvSpPr>
          <p:cNvPr id="292" name="Rectangle"/>
          <p:cNvSpPr/>
          <p:nvPr/>
        </p:nvSpPr>
        <p:spPr>
          <a:xfrm>
            <a:off x="6925654" y="6146505"/>
            <a:ext cx="95850" cy="93668"/>
          </a:xfrm>
          <a:prstGeom prst="rect">
            <a:avLst/>
          </a:prstGeom>
          <a:blipFill>
            <a:blip r:embed="rId7"/>
            <a:stretch>
              <a:fillRect/>
            </a:stretch>
          </a:blipFill>
          <a:ln w="12700">
            <a:miter lim="400000"/>
          </a:ln>
        </p:spPr>
        <p:txBody>
          <a:bodyPr lIns="45719" rIns="45719" anchor="ctr"/>
          <a:lstStyle/>
          <a:p>
            <a:pPr/>
          </a:p>
        </p:txBody>
      </p:sp>
      <p:sp>
        <p:nvSpPr>
          <p:cNvPr id="293" name="Rectangle"/>
          <p:cNvSpPr/>
          <p:nvPr/>
        </p:nvSpPr>
        <p:spPr>
          <a:xfrm>
            <a:off x="3848334" y="6061485"/>
            <a:ext cx="152547" cy="174511"/>
          </a:xfrm>
          <a:prstGeom prst="rect">
            <a:avLst/>
          </a:prstGeom>
          <a:blipFill>
            <a:blip r:embed="rId8"/>
            <a:stretch>
              <a:fillRect/>
            </a:stretch>
          </a:blipFill>
          <a:ln w="12700">
            <a:miter lim="400000"/>
          </a:ln>
        </p:spPr>
        <p:txBody>
          <a:bodyPr lIns="45719" rIns="45719" anchor="ctr"/>
          <a:lstStyle/>
          <a:p>
            <a:pPr/>
          </a:p>
        </p:txBody>
      </p:sp>
      <p:sp>
        <p:nvSpPr>
          <p:cNvPr id="294" name="Rectangle"/>
          <p:cNvSpPr/>
          <p:nvPr/>
        </p:nvSpPr>
        <p:spPr>
          <a:xfrm>
            <a:off x="6161785" y="5967605"/>
            <a:ext cx="147248" cy="262157"/>
          </a:xfrm>
          <a:prstGeom prst="rect">
            <a:avLst/>
          </a:prstGeom>
          <a:ln w="12469">
            <a:solidFill>
              <a:srgbClr val="EEEEEE"/>
            </a:solidFill>
          </a:ln>
        </p:spPr>
        <p:txBody>
          <a:bodyPr lIns="45719" rIns="45719" anchor="ctr"/>
          <a:lstStyle/>
          <a:p>
            <a:pPr/>
          </a:p>
        </p:txBody>
      </p:sp>
      <p:sp>
        <p:nvSpPr>
          <p:cNvPr id="295" name="Rectangle"/>
          <p:cNvSpPr/>
          <p:nvPr/>
        </p:nvSpPr>
        <p:spPr>
          <a:xfrm>
            <a:off x="5958363" y="5967605"/>
            <a:ext cx="147223" cy="262157"/>
          </a:xfrm>
          <a:prstGeom prst="rect">
            <a:avLst/>
          </a:prstGeom>
          <a:ln w="12469">
            <a:solidFill>
              <a:srgbClr val="EEEEEE"/>
            </a:solidFill>
          </a:ln>
        </p:spPr>
        <p:txBody>
          <a:bodyPr lIns="45719" rIns="45719" anchor="ctr"/>
          <a:lstStyle/>
          <a:p>
            <a:pPr/>
          </a:p>
        </p:txBody>
      </p:sp>
      <p:sp>
        <p:nvSpPr>
          <p:cNvPr id="296" name="Shape"/>
          <p:cNvSpPr/>
          <p:nvPr/>
        </p:nvSpPr>
        <p:spPr>
          <a:xfrm>
            <a:off x="5781597" y="5967605"/>
            <a:ext cx="145798" cy="262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89" y="21600"/>
                </a:lnTo>
                <a:lnTo>
                  <a:pt x="16370" y="21544"/>
                </a:lnTo>
                <a:lnTo>
                  <a:pt x="9025" y="20704"/>
                </a:lnTo>
                <a:lnTo>
                  <a:pt x="3635" y="18919"/>
                </a:lnTo>
                <a:lnTo>
                  <a:pt x="146" y="15254"/>
                </a:lnTo>
                <a:lnTo>
                  <a:pt x="0" y="14151"/>
                </a:lnTo>
                <a:lnTo>
                  <a:pt x="0" y="0"/>
                </a:lnTo>
                <a:close/>
              </a:path>
            </a:pathLst>
          </a:custGeom>
          <a:ln w="12469">
            <a:solidFill>
              <a:srgbClr val="EEEEEE"/>
            </a:solidFill>
          </a:ln>
        </p:spPr>
        <p:txBody>
          <a:bodyPr lIns="45719" rIns="45719" anchor="ctr"/>
          <a:lstStyle/>
          <a:p>
            <a:pPr/>
          </a:p>
        </p:txBody>
      </p:sp>
      <p:sp>
        <p:nvSpPr>
          <p:cNvPr id="297" name="Rectangle"/>
          <p:cNvSpPr/>
          <p:nvPr/>
        </p:nvSpPr>
        <p:spPr>
          <a:xfrm>
            <a:off x="4800479" y="5961372"/>
            <a:ext cx="220687" cy="192498"/>
          </a:xfrm>
          <a:prstGeom prst="rect">
            <a:avLst/>
          </a:prstGeom>
          <a:blipFill>
            <a:blip r:embed="rId9"/>
            <a:stretch>
              <a:fillRect/>
            </a:stretch>
          </a:blipFill>
          <a:ln w="12700">
            <a:miter lim="400000"/>
          </a:ln>
        </p:spPr>
        <p:txBody>
          <a:bodyPr lIns="45719" rIns="45719" anchor="ctr"/>
          <a:lstStyle/>
          <a:p>
            <a:pPr/>
          </a:p>
        </p:txBody>
      </p:sp>
      <p:sp>
        <p:nvSpPr>
          <p:cNvPr id="298" name="Shape"/>
          <p:cNvSpPr/>
          <p:nvPr/>
        </p:nvSpPr>
        <p:spPr>
          <a:xfrm>
            <a:off x="4610882" y="5967605"/>
            <a:ext cx="278653" cy="317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2405" y="0"/>
                </a:lnTo>
                <a:lnTo>
                  <a:pt x="16083" y="5690"/>
                </a:lnTo>
                <a:lnTo>
                  <a:pt x="17922" y="8535"/>
                </a:lnTo>
                <a:lnTo>
                  <a:pt x="21600" y="14225"/>
                </a:lnTo>
                <a:lnTo>
                  <a:pt x="21287" y="14767"/>
                </a:lnTo>
                <a:lnTo>
                  <a:pt x="20962" y="15315"/>
                </a:lnTo>
                <a:lnTo>
                  <a:pt x="19323" y="17827"/>
                </a:lnTo>
                <a:lnTo>
                  <a:pt x="17459" y="19922"/>
                </a:lnTo>
                <a:lnTo>
                  <a:pt x="16695" y="20568"/>
                </a:lnTo>
                <a:lnTo>
                  <a:pt x="16419" y="20794"/>
                </a:lnTo>
                <a:lnTo>
                  <a:pt x="15914" y="21138"/>
                </a:lnTo>
                <a:lnTo>
                  <a:pt x="15180" y="21600"/>
                </a:lnTo>
                <a:lnTo>
                  <a:pt x="15385" y="21105"/>
                </a:lnTo>
                <a:lnTo>
                  <a:pt x="15532" y="20635"/>
                </a:lnTo>
                <a:lnTo>
                  <a:pt x="15620" y="20190"/>
                </a:lnTo>
                <a:lnTo>
                  <a:pt x="15649" y="19770"/>
                </a:lnTo>
                <a:lnTo>
                  <a:pt x="15606" y="19187"/>
                </a:lnTo>
                <a:lnTo>
                  <a:pt x="14166" y="16655"/>
                </a:lnTo>
                <a:lnTo>
                  <a:pt x="11246" y="15361"/>
                </a:lnTo>
                <a:lnTo>
                  <a:pt x="10567" y="15323"/>
                </a:lnTo>
                <a:lnTo>
                  <a:pt x="10363" y="15323"/>
                </a:lnTo>
                <a:lnTo>
                  <a:pt x="10105" y="15333"/>
                </a:lnTo>
                <a:lnTo>
                  <a:pt x="9792" y="15354"/>
                </a:lnTo>
                <a:lnTo>
                  <a:pt x="3917" y="6142"/>
                </a:lnTo>
                <a:lnTo>
                  <a:pt x="1959" y="3071"/>
                </a:lnTo>
                <a:lnTo>
                  <a:pt x="0" y="0"/>
                </a:lnTo>
                <a:close/>
              </a:path>
            </a:pathLst>
          </a:custGeom>
          <a:ln w="12469">
            <a:solidFill>
              <a:srgbClr val="EEEEEE"/>
            </a:solidFill>
          </a:ln>
        </p:spPr>
        <p:txBody>
          <a:bodyPr lIns="45719" rIns="45719" anchor="ctr"/>
          <a:lstStyle/>
          <a:p>
            <a:pPr/>
          </a:p>
        </p:txBody>
      </p:sp>
      <p:sp>
        <p:nvSpPr>
          <p:cNvPr id="299" name="Rectangle"/>
          <p:cNvSpPr/>
          <p:nvPr/>
        </p:nvSpPr>
        <p:spPr>
          <a:xfrm>
            <a:off x="4226181" y="5967605"/>
            <a:ext cx="147248" cy="262157"/>
          </a:xfrm>
          <a:prstGeom prst="rect">
            <a:avLst/>
          </a:prstGeom>
          <a:ln w="12469">
            <a:solidFill>
              <a:srgbClr val="EEEEEE"/>
            </a:solidFill>
          </a:ln>
        </p:spPr>
        <p:txBody>
          <a:bodyPr lIns="45719" rIns="45719" anchor="ctr"/>
          <a:lstStyle/>
          <a:p>
            <a:pPr/>
          </a:p>
        </p:txBody>
      </p:sp>
      <p:sp>
        <p:nvSpPr>
          <p:cNvPr id="300" name="Shape"/>
          <p:cNvSpPr/>
          <p:nvPr/>
        </p:nvSpPr>
        <p:spPr>
          <a:xfrm>
            <a:off x="6555127" y="5966214"/>
            <a:ext cx="151991" cy="263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4" y="0"/>
                </a:moveTo>
                <a:lnTo>
                  <a:pt x="21600" y="0"/>
                </a:lnTo>
                <a:lnTo>
                  <a:pt x="21600" y="21600"/>
                </a:lnTo>
                <a:lnTo>
                  <a:pt x="20310" y="21600"/>
                </a:lnTo>
                <a:lnTo>
                  <a:pt x="18985" y="21592"/>
                </a:lnTo>
                <a:lnTo>
                  <a:pt x="13285" y="21114"/>
                </a:lnTo>
                <a:lnTo>
                  <a:pt x="7168" y="19380"/>
                </a:lnTo>
                <a:lnTo>
                  <a:pt x="3283" y="17065"/>
                </a:lnTo>
                <a:lnTo>
                  <a:pt x="837" y="14166"/>
                </a:lnTo>
                <a:lnTo>
                  <a:pt x="0" y="10884"/>
                </a:lnTo>
                <a:lnTo>
                  <a:pt x="203" y="9302"/>
                </a:lnTo>
                <a:lnTo>
                  <a:pt x="1823" y="6307"/>
                </a:lnTo>
                <a:lnTo>
                  <a:pt x="4987" y="3621"/>
                </a:lnTo>
                <a:lnTo>
                  <a:pt x="9221" y="1649"/>
                </a:lnTo>
                <a:lnTo>
                  <a:pt x="15216" y="321"/>
                </a:lnTo>
                <a:lnTo>
                  <a:pt x="19186" y="37"/>
                </a:lnTo>
                <a:lnTo>
                  <a:pt x="19296" y="25"/>
                </a:lnTo>
                <a:lnTo>
                  <a:pt x="19450" y="15"/>
                </a:lnTo>
                <a:lnTo>
                  <a:pt x="19648" y="9"/>
                </a:lnTo>
                <a:lnTo>
                  <a:pt x="19847" y="3"/>
                </a:lnTo>
                <a:lnTo>
                  <a:pt x="20012" y="0"/>
                </a:lnTo>
                <a:lnTo>
                  <a:pt x="20144" y="0"/>
                </a:lnTo>
                <a:close/>
              </a:path>
            </a:pathLst>
          </a:custGeom>
          <a:ln w="12469">
            <a:solidFill>
              <a:srgbClr val="EEEEEE"/>
            </a:solidFill>
          </a:ln>
        </p:spPr>
        <p:txBody>
          <a:bodyPr lIns="45719" rIns="45719" anchor="ctr"/>
          <a:lstStyle/>
          <a:p>
            <a:pPr/>
          </a:p>
        </p:txBody>
      </p:sp>
      <p:sp>
        <p:nvSpPr>
          <p:cNvPr id="301" name="Rectangle"/>
          <p:cNvSpPr/>
          <p:nvPr/>
        </p:nvSpPr>
        <p:spPr>
          <a:xfrm>
            <a:off x="3880684" y="5959980"/>
            <a:ext cx="121591" cy="119187"/>
          </a:xfrm>
          <a:prstGeom prst="rect">
            <a:avLst/>
          </a:prstGeom>
          <a:blipFill>
            <a:blip r:embed="rId10"/>
            <a:stretch>
              <a:fillRect/>
            </a:stretch>
          </a:blipFill>
          <a:ln w="12700">
            <a:miter lim="400000"/>
          </a:ln>
        </p:spPr>
        <p:txBody>
          <a:bodyPr lIns="45719" rIns="45719" anchor="ctr"/>
          <a:lstStyle/>
          <a:p>
            <a:pPr/>
          </a:p>
        </p:txBody>
      </p:sp>
      <p:sp>
        <p:nvSpPr>
          <p:cNvPr id="302" name="Shape"/>
          <p:cNvSpPr/>
          <p:nvPr/>
        </p:nvSpPr>
        <p:spPr>
          <a:xfrm>
            <a:off x="4026094" y="5965757"/>
            <a:ext cx="148180" cy="264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239" y="0"/>
                </a:lnTo>
                <a:lnTo>
                  <a:pt x="7032" y="63"/>
                </a:lnTo>
                <a:lnTo>
                  <a:pt x="13936" y="1001"/>
                </a:lnTo>
                <a:lnTo>
                  <a:pt x="18641" y="3097"/>
                </a:lnTo>
                <a:lnTo>
                  <a:pt x="21125" y="6396"/>
                </a:lnTo>
                <a:lnTo>
                  <a:pt x="21600" y="9252"/>
                </a:lnTo>
                <a:lnTo>
                  <a:pt x="21600" y="21600"/>
                </a:lnTo>
                <a:lnTo>
                  <a:pt x="0" y="21600"/>
                </a:lnTo>
                <a:lnTo>
                  <a:pt x="0" y="0"/>
                </a:lnTo>
                <a:close/>
              </a:path>
            </a:pathLst>
          </a:custGeom>
          <a:ln w="12469">
            <a:solidFill>
              <a:srgbClr val="EEEEEE"/>
            </a:solidFill>
          </a:ln>
        </p:spPr>
        <p:txBody>
          <a:bodyPr lIns="45719" rIns="45719" anchor="ctr"/>
          <a:lstStyle/>
          <a:p>
            <a:pPr/>
          </a:p>
        </p:txBody>
      </p:sp>
      <p:sp>
        <p:nvSpPr>
          <p:cNvPr id="303" name="Shape"/>
          <p:cNvSpPr/>
          <p:nvPr/>
        </p:nvSpPr>
        <p:spPr>
          <a:xfrm>
            <a:off x="6925377" y="5962879"/>
            <a:ext cx="261315" cy="2678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82" y="0"/>
                </a:moveTo>
                <a:lnTo>
                  <a:pt x="8950" y="0"/>
                </a:lnTo>
                <a:lnTo>
                  <a:pt x="9200" y="12"/>
                </a:lnTo>
                <a:lnTo>
                  <a:pt x="9430" y="37"/>
                </a:lnTo>
                <a:lnTo>
                  <a:pt x="9007" y="561"/>
                </a:lnTo>
                <a:lnTo>
                  <a:pt x="8751" y="927"/>
                </a:lnTo>
                <a:lnTo>
                  <a:pt x="8661" y="1134"/>
                </a:lnTo>
                <a:lnTo>
                  <a:pt x="8546" y="1390"/>
                </a:lnTo>
                <a:lnTo>
                  <a:pt x="8488" y="1689"/>
                </a:lnTo>
                <a:lnTo>
                  <a:pt x="8488" y="2031"/>
                </a:lnTo>
                <a:lnTo>
                  <a:pt x="8728" y="3052"/>
                </a:lnTo>
                <a:lnTo>
                  <a:pt x="9447" y="3993"/>
                </a:lnTo>
                <a:lnTo>
                  <a:pt x="10644" y="4854"/>
                </a:lnTo>
                <a:lnTo>
                  <a:pt x="12321" y="5634"/>
                </a:lnTo>
                <a:lnTo>
                  <a:pt x="12999" y="5886"/>
                </a:lnTo>
                <a:lnTo>
                  <a:pt x="13677" y="6137"/>
                </a:lnTo>
                <a:lnTo>
                  <a:pt x="14355" y="6389"/>
                </a:lnTo>
                <a:lnTo>
                  <a:pt x="15032" y="6640"/>
                </a:lnTo>
                <a:lnTo>
                  <a:pt x="16079" y="7086"/>
                </a:lnTo>
                <a:lnTo>
                  <a:pt x="19338" y="9224"/>
                </a:lnTo>
                <a:lnTo>
                  <a:pt x="21178" y="11963"/>
                </a:lnTo>
                <a:lnTo>
                  <a:pt x="21600" y="14385"/>
                </a:lnTo>
                <a:lnTo>
                  <a:pt x="21539" y="15359"/>
                </a:lnTo>
                <a:lnTo>
                  <a:pt x="20076" y="18801"/>
                </a:lnTo>
                <a:lnTo>
                  <a:pt x="17020" y="21058"/>
                </a:lnTo>
                <a:lnTo>
                  <a:pt x="14129" y="21600"/>
                </a:lnTo>
                <a:lnTo>
                  <a:pt x="13566" y="21600"/>
                </a:lnTo>
                <a:lnTo>
                  <a:pt x="12868" y="21565"/>
                </a:lnTo>
                <a:lnTo>
                  <a:pt x="12035" y="21496"/>
                </a:lnTo>
                <a:lnTo>
                  <a:pt x="12506" y="20934"/>
                </a:lnTo>
                <a:lnTo>
                  <a:pt x="12843" y="20384"/>
                </a:lnTo>
                <a:lnTo>
                  <a:pt x="13045" y="19846"/>
                </a:lnTo>
                <a:lnTo>
                  <a:pt x="13112" y="19319"/>
                </a:lnTo>
                <a:lnTo>
                  <a:pt x="12932" y="18416"/>
                </a:lnTo>
                <a:lnTo>
                  <a:pt x="10223" y="16392"/>
                </a:lnTo>
                <a:lnTo>
                  <a:pt x="7063" y="15309"/>
                </a:lnTo>
                <a:lnTo>
                  <a:pt x="6010" y="14948"/>
                </a:lnTo>
                <a:lnTo>
                  <a:pt x="4661" y="14405"/>
                </a:lnTo>
                <a:lnTo>
                  <a:pt x="1594" y="12062"/>
                </a:lnTo>
                <a:lnTo>
                  <a:pt x="100" y="8863"/>
                </a:lnTo>
                <a:lnTo>
                  <a:pt x="0" y="7677"/>
                </a:lnTo>
                <a:lnTo>
                  <a:pt x="73" y="6648"/>
                </a:lnTo>
                <a:lnTo>
                  <a:pt x="1800" y="2958"/>
                </a:lnTo>
                <a:lnTo>
                  <a:pt x="4303" y="1006"/>
                </a:lnTo>
                <a:lnTo>
                  <a:pt x="7508" y="63"/>
                </a:lnTo>
                <a:lnTo>
                  <a:pt x="8682" y="0"/>
                </a:lnTo>
                <a:close/>
              </a:path>
            </a:pathLst>
          </a:custGeom>
          <a:ln w="12469">
            <a:solidFill>
              <a:srgbClr val="EEEEEE"/>
            </a:solidFill>
          </a:ln>
        </p:spPr>
        <p:txBody>
          <a:bodyPr lIns="45719" rIns="45719" anchor="ctr"/>
          <a:lstStyle/>
          <a:p>
            <a:pPr/>
          </a:p>
        </p:txBody>
      </p:sp>
      <p:sp>
        <p:nvSpPr>
          <p:cNvPr id="304" name="Rectangle"/>
          <p:cNvSpPr/>
          <p:nvPr/>
        </p:nvSpPr>
        <p:spPr>
          <a:xfrm>
            <a:off x="7082887" y="5953019"/>
            <a:ext cx="95850" cy="93668"/>
          </a:xfrm>
          <a:prstGeom prst="rect">
            <a:avLst/>
          </a:prstGeom>
          <a:blipFill>
            <a:blip r:embed="rId11"/>
            <a:stretch>
              <a:fillRect/>
            </a:stretch>
          </a:blipFill>
          <a:ln w="12700">
            <a:miter lim="400000"/>
          </a:ln>
        </p:spPr>
        <p:txBody>
          <a:bodyPr lIns="45719" rIns="45719" anchor="ctr"/>
          <a:lstStyle/>
          <a:p>
            <a:pPr/>
          </a:p>
        </p:txBody>
      </p:sp>
      <p:sp>
        <p:nvSpPr>
          <p:cNvPr id="305" name="Rectangle"/>
          <p:cNvSpPr/>
          <p:nvPr/>
        </p:nvSpPr>
        <p:spPr>
          <a:xfrm>
            <a:off x="6738056" y="5874808"/>
            <a:ext cx="147265" cy="354955"/>
          </a:xfrm>
          <a:prstGeom prst="rect">
            <a:avLst/>
          </a:prstGeom>
          <a:ln w="12469">
            <a:solidFill>
              <a:srgbClr val="EEEEEE"/>
            </a:solidFill>
          </a:ln>
        </p:spPr>
        <p:txBody>
          <a:bodyPr lIns="45719" rIns="45719" anchor="ctr"/>
          <a:lstStyle/>
          <a:p>
            <a:pPr/>
          </a:p>
        </p:txBody>
      </p:sp>
      <p:sp>
        <p:nvSpPr>
          <p:cNvPr id="306" name="Rectangle"/>
          <p:cNvSpPr/>
          <p:nvPr/>
        </p:nvSpPr>
        <p:spPr>
          <a:xfrm>
            <a:off x="6364661" y="5874808"/>
            <a:ext cx="147227" cy="354955"/>
          </a:xfrm>
          <a:prstGeom prst="rect">
            <a:avLst/>
          </a:prstGeom>
          <a:ln w="12469">
            <a:solidFill>
              <a:srgbClr val="EEEEEE"/>
            </a:solidFill>
          </a:ln>
        </p:spPr>
        <p:txBody>
          <a:bodyPr lIns="45719" rIns="45719" anchor="ctr"/>
          <a:lstStyle/>
          <a:p>
            <a:pPr/>
          </a:p>
        </p:txBody>
      </p:sp>
      <p:sp>
        <p:nvSpPr>
          <p:cNvPr id="307" name="Rectangle"/>
          <p:cNvSpPr/>
          <p:nvPr/>
        </p:nvSpPr>
        <p:spPr>
          <a:xfrm>
            <a:off x="4429057" y="5874808"/>
            <a:ext cx="147227" cy="354955"/>
          </a:xfrm>
          <a:prstGeom prst="rect">
            <a:avLst/>
          </a:prstGeom>
          <a:ln w="12469">
            <a:solidFill>
              <a:srgbClr val="EEEEEE"/>
            </a:solidFill>
          </a:ln>
        </p:spPr>
        <p:txBody>
          <a:bodyPr lIns="45719" rIns="45719" anchor="ctr"/>
          <a:lstStyle/>
          <a:p>
            <a:pPr/>
          </a:p>
        </p:txBody>
      </p:sp>
      <p:sp>
        <p:nvSpPr>
          <p:cNvPr id="308" name="Shape"/>
          <p:cNvSpPr/>
          <p:nvPr/>
        </p:nvSpPr>
        <p:spPr>
          <a:xfrm>
            <a:off x="5524160" y="5872488"/>
            <a:ext cx="217532" cy="357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303" y="0"/>
                </a:lnTo>
                <a:lnTo>
                  <a:pt x="11792" y="21"/>
                </a:lnTo>
                <a:lnTo>
                  <a:pt x="16164" y="546"/>
                </a:lnTo>
                <a:lnTo>
                  <a:pt x="19271" y="1953"/>
                </a:lnTo>
                <a:lnTo>
                  <a:pt x="21276" y="4421"/>
                </a:lnTo>
                <a:lnTo>
                  <a:pt x="21461" y="5520"/>
                </a:lnTo>
                <a:lnTo>
                  <a:pt x="21275" y="6699"/>
                </a:lnTo>
                <a:lnTo>
                  <a:pt x="18481" y="9506"/>
                </a:lnTo>
                <a:lnTo>
                  <a:pt x="15067" y="10631"/>
                </a:lnTo>
                <a:lnTo>
                  <a:pt x="14184" y="10807"/>
                </a:lnTo>
                <a:lnTo>
                  <a:pt x="14184" y="10862"/>
                </a:lnTo>
                <a:lnTo>
                  <a:pt x="14961" y="11024"/>
                </a:lnTo>
                <a:lnTo>
                  <a:pt x="18481" y="12204"/>
                </a:lnTo>
                <a:lnTo>
                  <a:pt x="20820" y="14063"/>
                </a:lnTo>
                <a:lnTo>
                  <a:pt x="21600" y="16354"/>
                </a:lnTo>
                <a:lnTo>
                  <a:pt x="21555" y="16886"/>
                </a:lnTo>
                <a:lnTo>
                  <a:pt x="20029" y="19268"/>
                </a:lnTo>
                <a:lnTo>
                  <a:pt x="16779" y="20980"/>
                </a:lnTo>
                <a:lnTo>
                  <a:pt x="12521" y="21600"/>
                </a:lnTo>
                <a:lnTo>
                  <a:pt x="0" y="21600"/>
                </a:lnTo>
                <a:lnTo>
                  <a:pt x="0" y="0"/>
                </a:lnTo>
                <a:close/>
              </a:path>
            </a:pathLst>
          </a:custGeom>
          <a:ln w="12469">
            <a:solidFill>
              <a:srgbClr val="EEEEEE"/>
            </a:solidFill>
          </a:ln>
        </p:spPr>
        <p:txBody>
          <a:bodyPr lIns="45719" rIns="45719" anchor="ctr"/>
          <a:lstStyle/>
          <a:p>
            <a:pPr/>
          </a:p>
        </p:txBody>
      </p:sp>
      <p:sp>
        <p:nvSpPr>
          <p:cNvPr id="309" name="Rectangle"/>
          <p:cNvSpPr/>
          <p:nvPr/>
        </p:nvSpPr>
        <p:spPr>
          <a:xfrm>
            <a:off x="5284292" y="5872488"/>
            <a:ext cx="208222" cy="357275"/>
          </a:xfrm>
          <a:prstGeom prst="rect">
            <a:avLst/>
          </a:prstGeom>
          <a:ln w="12469">
            <a:solidFill>
              <a:srgbClr val="EEEEEE"/>
            </a:solidFill>
          </a:ln>
        </p:spPr>
        <p:txBody>
          <a:bodyPr lIns="45719" rIns="45719" anchor="ctr"/>
          <a:lstStyle/>
          <a:p>
            <a:pPr/>
          </a:p>
        </p:txBody>
      </p:sp>
      <p:sp>
        <p:nvSpPr>
          <p:cNvPr id="310" name="Shape"/>
          <p:cNvSpPr/>
          <p:nvPr/>
        </p:nvSpPr>
        <p:spPr>
          <a:xfrm>
            <a:off x="3616345" y="5872488"/>
            <a:ext cx="213452" cy="357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662" y="0"/>
                </a:lnTo>
                <a:lnTo>
                  <a:pt x="5120" y="92"/>
                </a:lnTo>
                <a:lnTo>
                  <a:pt x="9808" y="832"/>
                </a:lnTo>
                <a:lnTo>
                  <a:pt x="14124" y="2283"/>
                </a:lnTo>
                <a:lnTo>
                  <a:pt x="17611" y="4276"/>
                </a:lnTo>
                <a:lnTo>
                  <a:pt x="20143" y="6744"/>
                </a:lnTo>
                <a:lnTo>
                  <a:pt x="21438" y="9415"/>
                </a:lnTo>
                <a:lnTo>
                  <a:pt x="21600" y="10807"/>
                </a:lnTo>
                <a:lnTo>
                  <a:pt x="21512" y="11865"/>
                </a:lnTo>
                <a:lnTo>
                  <a:pt x="20187" y="14916"/>
                </a:lnTo>
                <a:lnTo>
                  <a:pt x="17347" y="17631"/>
                </a:lnTo>
                <a:lnTo>
                  <a:pt x="13291" y="19724"/>
                </a:lnTo>
                <a:lnTo>
                  <a:pt x="8256" y="21115"/>
                </a:lnTo>
                <a:lnTo>
                  <a:pt x="3133" y="21600"/>
                </a:lnTo>
                <a:lnTo>
                  <a:pt x="0" y="21600"/>
                </a:lnTo>
                <a:lnTo>
                  <a:pt x="0" y="0"/>
                </a:lnTo>
                <a:close/>
              </a:path>
            </a:pathLst>
          </a:custGeom>
          <a:ln w="12469">
            <a:solidFill>
              <a:srgbClr val="EEEEEE"/>
            </a:solidFill>
          </a:ln>
        </p:spPr>
        <p:txBody>
          <a:bodyPr lIns="45719" rIns="45719" anchor="ctr"/>
          <a:lstStyle/>
          <a:p>
            <a:pPr/>
          </a:p>
        </p:txBody>
      </p:sp>
      <p:sp>
        <p:nvSpPr>
          <p:cNvPr id="311" name="Rectangle"/>
          <p:cNvSpPr/>
          <p:nvPr/>
        </p:nvSpPr>
        <p:spPr>
          <a:xfrm>
            <a:off x="3374783" y="5872488"/>
            <a:ext cx="210594" cy="357275"/>
          </a:xfrm>
          <a:prstGeom prst="rect">
            <a:avLst/>
          </a:prstGeom>
          <a:ln w="12469">
            <a:solidFill>
              <a:srgbClr val="EEEEEE"/>
            </a:solidFill>
          </a:ln>
        </p:spPr>
        <p:txBody>
          <a:bodyPr lIns="45719" rIns="45719" anchor="ctr"/>
          <a:lstStyle/>
          <a:p>
            <a:pPr/>
          </a:p>
        </p:txBody>
      </p:sp>
      <p:sp>
        <p:nvSpPr>
          <p:cNvPr id="312" name="Rectangle"/>
          <p:cNvSpPr/>
          <p:nvPr/>
        </p:nvSpPr>
        <p:spPr>
          <a:xfrm>
            <a:off x="6154620" y="5863933"/>
            <a:ext cx="159256" cy="89956"/>
          </a:xfrm>
          <a:prstGeom prst="rect">
            <a:avLst/>
          </a:prstGeom>
          <a:blipFill>
            <a:blip r:embed="rId12"/>
            <a:stretch>
              <a:fillRect/>
            </a:stretch>
          </a:blipFill>
          <a:ln w="12700">
            <a:miter lim="400000"/>
          </a:ln>
        </p:spPr>
        <p:txBody>
          <a:bodyPr lIns="45719" rIns="45719" anchor="ctr"/>
          <a:lstStyle/>
          <a:p>
            <a:pPr/>
          </a:p>
        </p:txBody>
      </p:sp>
      <p:sp>
        <p:nvSpPr>
          <p:cNvPr id="313" name="Rectangle"/>
          <p:cNvSpPr/>
          <p:nvPr/>
        </p:nvSpPr>
        <p:spPr>
          <a:xfrm>
            <a:off x="4219016" y="5863933"/>
            <a:ext cx="159256" cy="89956"/>
          </a:xfrm>
          <a:prstGeom prst="rect">
            <a:avLst/>
          </a:prstGeom>
          <a:blipFill>
            <a:blip r:embed="rId13"/>
            <a:stretch>
              <a:fillRect/>
            </a:stretch>
          </a:blipFill>
          <a:ln w="12700">
            <a:miter lim="400000"/>
          </a:ln>
        </p:spPr>
        <p:txBody>
          <a:bodyPr lIns="45719" rIns="45719" anchor="ctr"/>
          <a:lstStyle/>
          <a:p>
            <a:pPr/>
          </a:p>
        </p:txBody>
      </p:sp>
      <p:sp>
        <p:nvSpPr>
          <p:cNvPr id="314" name="6-&gt;10 Weeks"/>
          <p:cNvSpPr txBox="1"/>
          <p:nvPr/>
        </p:nvSpPr>
        <p:spPr>
          <a:xfrm>
            <a:off x="1018085" y="4685296"/>
            <a:ext cx="1826897" cy="381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defRPr spc="-5" sz="2700">
                <a:latin typeface="Times New Roman"/>
                <a:ea typeface="Times New Roman"/>
                <a:cs typeface="Times New Roman"/>
                <a:sym typeface="Times New Roman"/>
              </a:defRPr>
            </a:pPr>
            <a:r>
              <a:t>6-&gt;10</a:t>
            </a:r>
            <a:r>
              <a:rPr spc="-120"/>
              <a:t> </a:t>
            </a:r>
            <a:r>
              <a:rPr spc="-55"/>
              <a:t>Weeks</a:t>
            </a:r>
          </a:p>
        </p:txBody>
      </p:sp>
      <p:sp>
        <p:nvSpPr>
          <p:cNvPr id="315" name="6-&gt;10 Weeks"/>
          <p:cNvSpPr txBox="1"/>
          <p:nvPr/>
        </p:nvSpPr>
        <p:spPr>
          <a:xfrm>
            <a:off x="7800643" y="4843055"/>
            <a:ext cx="1826897" cy="381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defRPr spc="-5" sz="2700">
                <a:latin typeface="Times New Roman"/>
                <a:ea typeface="Times New Roman"/>
                <a:cs typeface="Times New Roman"/>
                <a:sym typeface="Times New Roman"/>
              </a:defRPr>
            </a:pPr>
            <a:r>
              <a:t>6-&gt;10</a:t>
            </a:r>
            <a:r>
              <a:rPr spc="-120"/>
              <a:t> </a:t>
            </a:r>
            <a:r>
              <a:rPr spc="-55"/>
              <a:t>Weeks</a:t>
            </a:r>
          </a:p>
        </p:txBody>
      </p:sp>
      <p:sp>
        <p:nvSpPr>
          <p:cNvPr id="316" name="Line"/>
          <p:cNvSpPr/>
          <p:nvPr/>
        </p:nvSpPr>
        <p:spPr>
          <a:xfrm>
            <a:off x="2428164" y="3464559"/>
            <a:ext cx="1" cy="236295"/>
          </a:xfrm>
          <a:prstGeom prst="line">
            <a:avLst/>
          </a:prstGeom>
          <a:ln w="78867">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317" name="Triangle"/>
          <p:cNvSpPr/>
          <p:nvPr/>
        </p:nvSpPr>
        <p:spPr>
          <a:xfrm>
            <a:off x="2309863" y="3543096"/>
            <a:ext cx="236600" cy="236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0800" y="21600"/>
                </a:lnTo>
                <a:lnTo>
                  <a:pt x="21600" y="0"/>
                </a:lnTo>
                <a:close/>
              </a:path>
            </a:pathLst>
          </a:custGeom>
          <a:solidFill>
            <a:srgbClr val="000000"/>
          </a:solidFill>
          <a:ln w="12700">
            <a:miter lim="400000"/>
          </a:ln>
        </p:spPr>
        <p:txBody>
          <a:bodyPr lIns="45719" rIns="45719" anchor="ctr"/>
          <a:lstStyle/>
          <a:p>
            <a:pPr/>
          </a:p>
        </p:txBody>
      </p:sp>
      <p:sp>
        <p:nvSpPr>
          <p:cNvPr id="318" name="Rectangle"/>
          <p:cNvSpPr/>
          <p:nvPr/>
        </p:nvSpPr>
        <p:spPr>
          <a:xfrm>
            <a:off x="1302740" y="2592409"/>
            <a:ext cx="2314384" cy="920728"/>
          </a:xfrm>
          <a:prstGeom prst="rect">
            <a:avLst/>
          </a:prstGeom>
          <a:blipFill>
            <a:blip r:embed="rId14"/>
            <a:stretch>
              <a:fillRect/>
            </a:stretch>
          </a:blipFill>
          <a:ln w="12700">
            <a:miter lim="400000"/>
          </a:ln>
        </p:spPr>
        <p:txBody>
          <a:bodyPr lIns="45719" rIns="45719" anchor="ctr"/>
          <a:lstStyle/>
          <a:p>
            <a:pPr/>
          </a:p>
        </p:txBody>
      </p:sp>
      <p:sp>
        <p:nvSpPr>
          <p:cNvPr id="319" name="Rectangle"/>
          <p:cNvSpPr/>
          <p:nvPr/>
        </p:nvSpPr>
        <p:spPr>
          <a:xfrm>
            <a:off x="5772493" y="3360094"/>
            <a:ext cx="2223655" cy="482138"/>
          </a:xfrm>
          <a:prstGeom prst="rect">
            <a:avLst/>
          </a:prstGeom>
          <a:blipFill>
            <a:blip r:embed="rId15"/>
            <a:stretch>
              <a:fillRect/>
            </a:stretch>
          </a:blipFill>
          <a:ln w="12700">
            <a:miter lim="400000"/>
          </a:ln>
        </p:spPr>
        <p:txBody>
          <a:bodyPr lIns="45719" rIns="45719" anchor="ctr"/>
          <a:lstStyle/>
          <a:p>
            <a:pPr/>
          </a:p>
        </p:txBody>
      </p:sp>
      <p:sp>
        <p:nvSpPr>
          <p:cNvPr id="320" name="Rectangle"/>
          <p:cNvSpPr/>
          <p:nvPr/>
        </p:nvSpPr>
        <p:spPr>
          <a:xfrm>
            <a:off x="5816898" y="3063748"/>
            <a:ext cx="2082555" cy="682938"/>
          </a:xfrm>
          <a:prstGeom prst="rect">
            <a:avLst/>
          </a:prstGeom>
          <a:blipFill>
            <a:blip r:embed="rId16"/>
            <a:stretch>
              <a:fillRect/>
            </a:stretch>
          </a:blipFill>
          <a:ln w="12700">
            <a:miter lim="400000"/>
          </a:ln>
        </p:spPr>
        <p:txBody>
          <a:bodyPr lIns="45719" rIns="45719" anchor="ctr"/>
          <a:lstStyle/>
          <a:p>
            <a:pPr/>
          </a:p>
        </p:txBody>
      </p:sp>
      <p:sp>
        <p:nvSpPr>
          <p:cNvPr id="321" name="Line"/>
          <p:cNvSpPr/>
          <p:nvPr/>
        </p:nvSpPr>
        <p:spPr>
          <a:xfrm flipV="1">
            <a:off x="3059195" y="4805691"/>
            <a:ext cx="1" cy="551447"/>
          </a:xfrm>
          <a:prstGeom prst="line">
            <a:avLst/>
          </a:prstGeom>
          <a:ln w="78867">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322" name="Triangle"/>
          <p:cNvSpPr/>
          <p:nvPr/>
        </p:nvSpPr>
        <p:spPr>
          <a:xfrm>
            <a:off x="2940887" y="4726813"/>
            <a:ext cx="236600" cy="236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000000"/>
          </a:solidFill>
          <a:ln w="12700">
            <a:miter lim="400000"/>
          </a:ln>
        </p:spPr>
        <p:txBody>
          <a:bodyPr lIns="45719" rIns="45719" anchor="ctr"/>
          <a:lstStyle/>
          <a:p>
            <a:pPr/>
          </a:p>
        </p:txBody>
      </p:sp>
      <p:sp>
        <p:nvSpPr>
          <p:cNvPr id="323" name="Line"/>
          <p:cNvSpPr/>
          <p:nvPr/>
        </p:nvSpPr>
        <p:spPr>
          <a:xfrm flipV="1">
            <a:off x="4952282" y="2754340"/>
            <a:ext cx="1" cy="1025392"/>
          </a:xfrm>
          <a:prstGeom prst="line">
            <a:avLst/>
          </a:prstGeom>
          <a:ln w="78867">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324" name="Triangle"/>
          <p:cNvSpPr/>
          <p:nvPr/>
        </p:nvSpPr>
        <p:spPr>
          <a:xfrm>
            <a:off x="4833987" y="2675458"/>
            <a:ext cx="236601" cy="236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000000"/>
          </a:solidFill>
          <a:ln w="12700">
            <a:miter lim="400000"/>
          </a:ln>
        </p:spPr>
        <p:txBody>
          <a:bodyPr lIns="45719" rIns="45719" anchor="ctr"/>
          <a:lstStyle/>
          <a:p>
            <a:pPr/>
          </a:p>
        </p:txBody>
      </p:sp>
      <p:sp>
        <p:nvSpPr>
          <p:cNvPr id="325" name="Line"/>
          <p:cNvSpPr/>
          <p:nvPr/>
        </p:nvSpPr>
        <p:spPr>
          <a:xfrm flipV="1">
            <a:off x="9132174" y="2754340"/>
            <a:ext cx="1" cy="1025392"/>
          </a:xfrm>
          <a:prstGeom prst="line">
            <a:avLst/>
          </a:prstGeom>
          <a:ln w="78867">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326" name="Triangle"/>
          <p:cNvSpPr/>
          <p:nvPr/>
        </p:nvSpPr>
        <p:spPr>
          <a:xfrm>
            <a:off x="9013876" y="2675458"/>
            <a:ext cx="236601" cy="236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000000"/>
          </a:solidFill>
          <a:ln w="12700">
            <a:miter lim="400000"/>
          </a:ln>
        </p:spPr>
        <p:txBody>
          <a:bodyPr lIns="45719" rIns="45719" anchor="ctr"/>
          <a:lstStyle/>
          <a:p>
            <a:pPr/>
          </a:p>
        </p:txBody>
      </p:sp>
      <p:sp>
        <p:nvSpPr>
          <p:cNvPr id="327" name="Line"/>
          <p:cNvSpPr/>
          <p:nvPr/>
        </p:nvSpPr>
        <p:spPr>
          <a:xfrm flipV="1">
            <a:off x="5977016" y="4805691"/>
            <a:ext cx="1" cy="551447"/>
          </a:xfrm>
          <a:prstGeom prst="line">
            <a:avLst/>
          </a:prstGeom>
          <a:ln w="78867">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328" name="Triangle"/>
          <p:cNvSpPr/>
          <p:nvPr/>
        </p:nvSpPr>
        <p:spPr>
          <a:xfrm>
            <a:off x="5858712" y="4726813"/>
            <a:ext cx="236602" cy="236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000000"/>
          </a:solidFill>
          <a:ln w="12700">
            <a:miter lim="400000"/>
          </a:ln>
        </p:spPr>
        <p:txBody>
          <a:bodyPr lIns="45719" rIns="45719" anchor="ctr"/>
          <a:lstStyle/>
          <a:p>
            <a:pPr/>
          </a:p>
        </p:txBody>
      </p:sp>
      <p:grpSp>
        <p:nvGrpSpPr>
          <p:cNvPr id="334" name="Group"/>
          <p:cNvGrpSpPr/>
          <p:nvPr/>
        </p:nvGrpSpPr>
        <p:grpSpPr>
          <a:xfrm>
            <a:off x="841549" y="1066379"/>
            <a:ext cx="539385" cy="343867"/>
            <a:chOff x="0" y="0"/>
            <a:chExt cx="539384" cy="343865"/>
          </a:xfrm>
        </p:grpSpPr>
        <p:sp>
          <p:nvSpPr>
            <p:cNvPr id="329" name="Shape"/>
            <p:cNvSpPr/>
            <p:nvPr/>
          </p:nvSpPr>
          <p:spPr>
            <a:xfrm>
              <a:off x="0" y="9461"/>
              <a:ext cx="499469" cy="3344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57" y="0"/>
                  </a:moveTo>
                  <a:lnTo>
                    <a:pt x="0" y="16098"/>
                  </a:lnTo>
                  <a:lnTo>
                    <a:pt x="2728" y="18340"/>
                  </a:lnTo>
                  <a:lnTo>
                    <a:pt x="5729" y="20173"/>
                  </a:lnTo>
                  <a:lnTo>
                    <a:pt x="9003" y="21192"/>
                  </a:lnTo>
                  <a:lnTo>
                    <a:pt x="12277" y="21600"/>
                  </a:lnTo>
                  <a:lnTo>
                    <a:pt x="14869" y="21397"/>
                  </a:lnTo>
                  <a:lnTo>
                    <a:pt x="17188" y="20785"/>
                  </a:lnTo>
                  <a:lnTo>
                    <a:pt x="21600" y="16098"/>
                  </a:lnTo>
                  <a:lnTo>
                    <a:pt x="17051" y="16098"/>
                  </a:lnTo>
                  <a:lnTo>
                    <a:pt x="19827" y="13653"/>
                  </a:lnTo>
                  <a:lnTo>
                    <a:pt x="16369" y="13653"/>
                  </a:lnTo>
                  <a:lnTo>
                    <a:pt x="19561" y="11004"/>
                  </a:lnTo>
                  <a:lnTo>
                    <a:pt x="16233" y="11004"/>
                  </a:lnTo>
                  <a:lnTo>
                    <a:pt x="19116" y="7947"/>
                  </a:lnTo>
                  <a:lnTo>
                    <a:pt x="15687" y="7947"/>
                  </a:lnTo>
                  <a:lnTo>
                    <a:pt x="18576" y="5502"/>
                  </a:lnTo>
                  <a:lnTo>
                    <a:pt x="14732" y="5502"/>
                  </a:lnTo>
                  <a:lnTo>
                    <a:pt x="17757" y="2853"/>
                  </a:lnTo>
                  <a:lnTo>
                    <a:pt x="14323" y="2853"/>
                  </a:lnTo>
                  <a:lnTo>
                    <a:pt x="14885" y="2445"/>
                  </a:lnTo>
                  <a:lnTo>
                    <a:pt x="12277" y="2445"/>
                  </a:lnTo>
                  <a:lnTo>
                    <a:pt x="10776" y="2242"/>
                  </a:lnTo>
                  <a:lnTo>
                    <a:pt x="9412" y="1834"/>
                  </a:lnTo>
                  <a:lnTo>
                    <a:pt x="8185" y="1019"/>
                  </a:lnTo>
                  <a:lnTo>
                    <a:pt x="6957"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330" name="Triangle"/>
            <p:cNvSpPr/>
            <p:nvPr/>
          </p:nvSpPr>
          <p:spPr>
            <a:xfrm>
              <a:off x="394284" y="230301"/>
              <a:ext cx="145101" cy="28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5658"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331" name="Triangle"/>
            <p:cNvSpPr/>
            <p:nvPr/>
          </p:nvSpPr>
          <p:spPr>
            <a:xfrm>
              <a:off x="378512" y="186131"/>
              <a:ext cx="138787" cy="34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2445"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332" name="Shape"/>
            <p:cNvSpPr/>
            <p:nvPr/>
          </p:nvSpPr>
          <p:spPr>
            <a:xfrm>
              <a:off x="283884" y="0"/>
              <a:ext cx="157711" cy="4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576" y="0"/>
                  </a:lnTo>
                  <a:lnTo>
                    <a:pt x="14688" y="8638"/>
                  </a:lnTo>
                  <a:lnTo>
                    <a:pt x="9936" y="15838"/>
                  </a:lnTo>
                  <a:lnTo>
                    <a:pt x="5184" y="20162"/>
                  </a:lnTo>
                  <a:lnTo>
                    <a:pt x="0" y="21600"/>
                  </a:lnTo>
                  <a:lnTo>
                    <a:pt x="8260"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333" name="Shape"/>
            <p:cNvSpPr/>
            <p:nvPr/>
          </p:nvSpPr>
          <p:spPr>
            <a:xfrm>
              <a:off x="331198" y="41008"/>
              <a:ext cx="160867" cy="138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9" y="10800"/>
                  </a:moveTo>
                  <a:lnTo>
                    <a:pt x="4235" y="14237"/>
                  </a:lnTo>
                  <a:lnTo>
                    <a:pt x="14881" y="14237"/>
                  </a:lnTo>
                  <a:lnTo>
                    <a:pt x="19059" y="10800"/>
                  </a:lnTo>
                  <a:close/>
                  <a:moveTo>
                    <a:pt x="16941" y="5891"/>
                  </a:moveTo>
                  <a:lnTo>
                    <a:pt x="1270" y="8346"/>
                  </a:lnTo>
                  <a:lnTo>
                    <a:pt x="13204" y="8346"/>
                  </a:lnTo>
                  <a:lnTo>
                    <a:pt x="16941" y="5891"/>
                  </a:lnTo>
                  <a:close/>
                  <a:moveTo>
                    <a:pt x="13553" y="0"/>
                  </a:moveTo>
                  <a:lnTo>
                    <a:pt x="0" y="1964"/>
                  </a:lnTo>
                  <a:lnTo>
                    <a:pt x="10662" y="1964"/>
                  </a:lnTo>
                  <a:lnTo>
                    <a:pt x="13553" y="0"/>
                  </a:lnTo>
                  <a:close/>
                  <a:moveTo>
                    <a:pt x="21600" y="18163"/>
                  </a:moveTo>
                  <a:lnTo>
                    <a:pt x="5930" y="21600"/>
                  </a:lnTo>
                  <a:lnTo>
                    <a:pt x="16263" y="21600"/>
                  </a:lnTo>
                  <a:lnTo>
                    <a:pt x="21600" y="18163"/>
                  </a:lnTo>
                  <a:close/>
                </a:path>
              </a:pathLst>
            </a:custGeom>
            <a:noFill/>
            <a:ln w="12700" cap="flat">
              <a:noFill/>
              <a:miter lim="400000"/>
            </a:ln>
            <a:effectLst/>
          </p:spPr>
          <p:txBody>
            <a:bodyPr wrap="square" lIns="45719" tIns="45719" rIns="45719" bIns="45719" numCol="1" anchor="ctr">
              <a:noAutofit/>
            </a:bodyPr>
            <a:lstStyle/>
            <a:p>
              <a:pPr/>
            </a:p>
          </p:txBody>
        </p:sp>
      </p:grpSp>
      <p:sp>
        <p:nvSpPr>
          <p:cNvPr id="335" name="Shape"/>
          <p:cNvSpPr/>
          <p:nvPr/>
        </p:nvSpPr>
        <p:spPr>
          <a:xfrm>
            <a:off x="614440" y="545844"/>
            <a:ext cx="356436" cy="542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11" y="0"/>
                </a:moveTo>
                <a:lnTo>
                  <a:pt x="6690" y="1382"/>
                </a:lnTo>
                <a:lnTo>
                  <a:pt x="4970" y="3014"/>
                </a:lnTo>
                <a:lnTo>
                  <a:pt x="3441" y="4646"/>
                </a:lnTo>
                <a:lnTo>
                  <a:pt x="2294" y="6405"/>
                </a:lnTo>
                <a:lnTo>
                  <a:pt x="1338" y="8163"/>
                </a:lnTo>
                <a:lnTo>
                  <a:pt x="574" y="10047"/>
                </a:lnTo>
                <a:lnTo>
                  <a:pt x="191" y="12056"/>
                </a:lnTo>
                <a:lnTo>
                  <a:pt x="0" y="14065"/>
                </a:lnTo>
                <a:lnTo>
                  <a:pt x="191" y="16074"/>
                </a:lnTo>
                <a:lnTo>
                  <a:pt x="574" y="17958"/>
                </a:lnTo>
                <a:lnTo>
                  <a:pt x="1147" y="19842"/>
                </a:lnTo>
                <a:lnTo>
                  <a:pt x="2103" y="21600"/>
                </a:lnTo>
                <a:lnTo>
                  <a:pt x="18733" y="16954"/>
                </a:lnTo>
                <a:lnTo>
                  <a:pt x="18159" y="15572"/>
                </a:lnTo>
                <a:lnTo>
                  <a:pt x="17968" y="14065"/>
                </a:lnTo>
                <a:lnTo>
                  <a:pt x="18159" y="12307"/>
                </a:lnTo>
                <a:lnTo>
                  <a:pt x="18924" y="10800"/>
                </a:lnTo>
                <a:lnTo>
                  <a:pt x="20071" y="9419"/>
                </a:lnTo>
                <a:lnTo>
                  <a:pt x="21600" y="8163"/>
                </a:lnTo>
                <a:lnTo>
                  <a:pt x="8411" y="0"/>
                </a:lnTo>
                <a:close/>
              </a:path>
            </a:pathLst>
          </a:custGeom>
          <a:solidFill>
            <a:srgbClr val="EDF1F4"/>
          </a:solidFill>
          <a:ln w="12700">
            <a:miter lim="400000"/>
          </a:ln>
        </p:spPr>
        <p:txBody>
          <a:bodyPr lIns="45719" rIns="45719" anchor="ctr"/>
          <a:lstStyle/>
          <a:p>
            <a:pPr/>
          </a:p>
        </p:txBody>
      </p:sp>
      <p:sp>
        <p:nvSpPr>
          <p:cNvPr id="336" name="Shape"/>
          <p:cNvSpPr/>
          <p:nvPr/>
        </p:nvSpPr>
        <p:spPr>
          <a:xfrm>
            <a:off x="910943" y="684655"/>
            <a:ext cx="428984" cy="429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8576" y="159"/>
                </a:lnTo>
                <a:lnTo>
                  <a:pt x="6512" y="794"/>
                </a:lnTo>
                <a:lnTo>
                  <a:pt x="4606" y="1906"/>
                </a:lnTo>
                <a:lnTo>
                  <a:pt x="3018" y="3336"/>
                </a:lnTo>
                <a:lnTo>
                  <a:pt x="1747" y="4924"/>
                </a:lnTo>
                <a:lnTo>
                  <a:pt x="794" y="6671"/>
                </a:lnTo>
                <a:lnTo>
                  <a:pt x="159" y="8577"/>
                </a:lnTo>
                <a:lnTo>
                  <a:pt x="0" y="10800"/>
                </a:lnTo>
                <a:lnTo>
                  <a:pt x="159" y="12706"/>
                </a:lnTo>
                <a:lnTo>
                  <a:pt x="1271" y="15882"/>
                </a:lnTo>
                <a:lnTo>
                  <a:pt x="3335" y="18582"/>
                </a:lnTo>
                <a:lnTo>
                  <a:pt x="6035" y="20488"/>
                </a:lnTo>
                <a:lnTo>
                  <a:pt x="9053" y="21441"/>
                </a:lnTo>
                <a:lnTo>
                  <a:pt x="10800" y="21600"/>
                </a:lnTo>
                <a:lnTo>
                  <a:pt x="12706" y="21441"/>
                </a:lnTo>
                <a:lnTo>
                  <a:pt x="16200" y="20170"/>
                </a:lnTo>
                <a:lnTo>
                  <a:pt x="18582" y="18424"/>
                </a:lnTo>
                <a:lnTo>
                  <a:pt x="19217" y="17471"/>
                </a:lnTo>
                <a:lnTo>
                  <a:pt x="20012" y="16518"/>
                </a:lnTo>
                <a:lnTo>
                  <a:pt x="20488" y="15565"/>
                </a:lnTo>
                <a:lnTo>
                  <a:pt x="20965" y="14453"/>
                </a:lnTo>
                <a:lnTo>
                  <a:pt x="21282" y="13183"/>
                </a:lnTo>
                <a:lnTo>
                  <a:pt x="21600" y="12071"/>
                </a:lnTo>
                <a:lnTo>
                  <a:pt x="21600" y="10800"/>
                </a:lnTo>
                <a:lnTo>
                  <a:pt x="21441" y="8577"/>
                </a:lnTo>
                <a:lnTo>
                  <a:pt x="20806" y="6512"/>
                </a:lnTo>
                <a:lnTo>
                  <a:pt x="19694" y="4765"/>
                </a:lnTo>
                <a:lnTo>
                  <a:pt x="18424" y="3176"/>
                </a:lnTo>
                <a:lnTo>
                  <a:pt x="16835" y="1906"/>
                </a:lnTo>
                <a:lnTo>
                  <a:pt x="15088" y="794"/>
                </a:lnTo>
                <a:lnTo>
                  <a:pt x="13023" y="159"/>
                </a:lnTo>
                <a:lnTo>
                  <a:pt x="10800" y="0"/>
                </a:lnTo>
                <a:close/>
              </a:path>
            </a:pathLst>
          </a:custGeom>
          <a:solidFill>
            <a:srgbClr val="FFDF00"/>
          </a:solidFill>
          <a:ln w="12700">
            <a:miter lim="400000"/>
          </a:ln>
        </p:spPr>
        <p:txBody>
          <a:bodyPr lIns="45719" rIns="45719" anchor="ctr"/>
          <a:lstStyle/>
          <a:p>
            <a:pPr/>
          </a:p>
        </p:txBody>
      </p:sp>
      <p:grpSp>
        <p:nvGrpSpPr>
          <p:cNvPr id="341" name="Group"/>
          <p:cNvGrpSpPr/>
          <p:nvPr/>
        </p:nvGrpSpPr>
        <p:grpSpPr>
          <a:xfrm>
            <a:off x="753229" y="388111"/>
            <a:ext cx="876892" cy="580467"/>
            <a:chOff x="0" y="0"/>
            <a:chExt cx="876891" cy="580466"/>
          </a:xfrm>
        </p:grpSpPr>
        <p:sp>
          <p:nvSpPr>
            <p:cNvPr id="337" name="Triangle"/>
            <p:cNvSpPr/>
            <p:nvPr/>
          </p:nvSpPr>
          <p:spPr>
            <a:xfrm>
              <a:off x="832733" y="476364"/>
              <a:ext cx="34906" cy="10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5855" y="21600"/>
                  </a:lnTo>
                  <a:lnTo>
                    <a:pt x="21600"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338" name="Shape"/>
            <p:cNvSpPr/>
            <p:nvPr/>
          </p:nvSpPr>
          <p:spPr>
            <a:xfrm>
              <a:off x="372205" y="296544"/>
              <a:ext cx="504687" cy="280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93" y="0"/>
                  </a:moveTo>
                  <a:lnTo>
                    <a:pt x="0" y="0"/>
                  </a:lnTo>
                  <a:lnTo>
                    <a:pt x="1890" y="242"/>
                  </a:lnTo>
                  <a:lnTo>
                    <a:pt x="3645" y="1213"/>
                  </a:lnTo>
                  <a:lnTo>
                    <a:pt x="5130" y="2912"/>
                  </a:lnTo>
                  <a:lnTo>
                    <a:pt x="6480" y="4854"/>
                  </a:lnTo>
                  <a:lnTo>
                    <a:pt x="7560" y="7281"/>
                  </a:lnTo>
                  <a:lnTo>
                    <a:pt x="8505" y="9951"/>
                  </a:lnTo>
                  <a:lnTo>
                    <a:pt x="9045" y="13106"/>
                  </a:lnTo>
                  <a:lnTo>
                    <a:pt x="9180" y="16504"/>
                  </a:lnTo>
                  <a:lnTo>
                    <a:pt x="9045" y="21600"/>
                  </a:lnTo>
                  <a:lnTo>
                    <a:pt x="10260" y="16988"/>
                  </a:lnTo>
                  <a:lnTo>
                    <a:pt x="12047" y="16988"/>
                  </a:lnTo>
                  <a:lnTo>
                    <a:pt x="12150" y="16504"/>
                  </a:lnTo>
                  <a:lnTo>
                    <a:pt x="13807" y="16504"/>
                  </a:lnTo>
                  <a:lnTo>
                    <a:pt x="13905" y="16018"/>
                  </a:lnTo>
                  <a:lnTo>
                    <a:pt x="17410" y="16018"/>
                  </a:lnTo>
                  <a:lnTo>
                    <a:pt x="17685" y="14805"/>
                  </a:lnTo>
                  <a:lnTo>
                    <a:pt x="19530" y="14805"/>
                  </a:lnTo>
                  <a:lnTo>
                    <a:pt x="19710" y="13834"/>
                  </a:lnTo>
                  <a:lnTo>
                    <a:pt x="21204" y="13834"/>
                  </a:lnTo>
                  <a:lnTo>
                    <a:pt x="21600" y="10921"/>
                  </a:lnTo>
                  <a:lnTo>
                    <a:pt x="21330" y="7281"/>
                  </a:lnTo>
                  <a:lnTo>
                    <a:pt x="20790" y="3884"/>
                  </a:lnTo>
                  <a:lnTo>
                    <a:pt x="19793"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339" name="Shape"/>
            <p:cNvSpPr/>
            <p:nvPr/>
          </p:nvSpPr>
          <p:spPr>
            <a:xfrm>
              <a:off x="0" y="0"/>
              <a:ext cx="834670" cy="362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7" y="0"/>
                  </a:moveTo>
                  <a:lnTo>
                    <a:pt x="9632" y="0"/>
                  </a:lnTo>
                  <a:lnTo>
                    <a:pt x="8244" y="187"/>
                  </a:lnTo>
                  <a:lnTo>
                    <a:pt x="6857" y="563"/>
                  </a:lnTo>
                  <a:lnTo>
                    <a:pt x="5551" y="1502"/>
                  </a:lnTo>
                  <a:lnTo>
                    <a:pt x="4326" y="2441"/>
                  </a:lnTo>
                  <a:lnTo>
                    <a:pt x="2041" y="5447"/>
                  </a:lnTo>
                  <a:lnTo>
                    <a:pt x="980" y="7325"/>
                  </a:lnTo>
                  <a:lnTo>
                    <a:pt x="0" y="9391"/>
                  </a:lnTo>
                  <a:lnTo>
                    <a:pt x="5632" y="21600"/>
                  </a:lnTo>
                  <a:lnTo>
                    <a:pt x="6449" y="19909"/>
                  </a:lnTo>
                  <a:lnTo>
                    <a:pt x="7428" y="18594"/>
                  </a:lnTo>
                  <a:lnTo>
                    <a:pt x="8489" y="17843"/>
                  </a:lnTo>
                  <a:lnTo>
                    <a:pt x="9632" y="17655"/>
                  </a:lnTo>
                  <a:lnTo>
                    <a:pt x="21600" y="17655"/>
                  </a:lnTo>
                  <a:lnTo>
                    <a:pt x="21223" y="15777"/>
                  </a:lnTo>
                  <a:lnTo>
                    <a:pt x="20652" y="13523"/>
                  </a:lnTo>
                  <a:lnTo>
                    <a:pt x="19917" y="11269"/>
                  </a:lnTo>
                  <a:lnTo>
                    <a:pt x="19183" y="9391"/>
                  </a:lnTo>
                  <a:lnTo>
                    <a:pt x="18366" y="7513"/>
                  </a:lnTo>
                  <a:lnTo>
                    <a:pt x="17468" y="5823"/>
                  </a:lnTo>
                  <a:lnTo>
                    <a:pt x="16489" y="4320"/>
                  </a:lnTo>
                  <a:lnTo>
                    <a:pt x="15428" y="3006"/>
                  </a:lnTo>
                  <a:lnTo>
                    <a:pt x="14366" y="2066"/>
                  </a:lnTo>
                  <a:lnTo>
                    <a:pt x="13224" y="1127"/>
                  </a:lnTo>
                  <a:lnTo>
                    <a:pt x="12081" y="563"/>
                  </a:lnTo>
                  <a:lnTo>
                    <a:pt x="10857" y="0"/>
                  </a:lnTo>
                  <a:close/>
                </a:path>
              </a:pathLst>
            </a:custGeom>
            <a:solidFill>
              <a:srgbClr val="8545FF"/>
            </a:solidFill>
            <a:ln w="12700" cap="flat">
              <a:noFill/>
              <a:miter lim="400000"/>
            </a:ln>
            <a:effectLst/>
          </p:spPr>
          <p:txBody>
            <a:bodyPr wrap="square" lIns="45719" tIns="45719" rIns="45719" bIns="45719" numCol="1" anchor="ctr">
              <a:noAutofit/>
            </a:bodyPr>
            <a:lstStyle/>
            <a:p>
              <a:pPr/>
            </a:p>
          </p:txBody>
        </p:sp>
        <p:sp>
          <p:nvSpPr>
            <p:cNvPr id="340" name="Shape"/>
            <p:cNvSpPr/>
            <p:nvPr/>
          </p:nvSpPr>
          <p:spPr>
            <a:xfrm>
              <a:off x="611931" y="488988"/>
              <a:ext cx="216595" cy="88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64" y="5401"/>
                  </a:moveTo>
                  <a:lnTo>
                    <a:pt x="4404" y="5401"/>
                  </a:lnTo>
                  <a:lnTo>
                    <a:pt x="5977" y="20830"/>
                  </a:lnTo>
                  <a:lnTo>
                    <a:pt x="8264" y="5401"/>
                  </a:lnTo>
                  <a:close/>
                  <a:moveTo>
                    <a:pt x="12897" y="3857"/>
                  </a:moveTo>
                  <a:lnTo>
                    <a:pt x="8493" y="3857"/>
                  </a:lnTo>
                  <a:lnTo>
                    <a:pt x="9122" y="20830"/>
                  </a:lnTo>
                  <a:lnTo>
                    <a:pt x="12897" y="3857"/>
                  </a:lnTo>
                  <a:close/>
                  <a:moveTo>
                    <a:pt x="16660" y="3857"/>
                  </a:moveTo>
                  <a:lnTo>
                    <a:pt x="12897" y="3857"/>
                  </a:lnTo>
                  <a:lnTo>
                    <a:pt x="13841" y="20830"/>
                  </a:lnTo>
                  <a:lnTo>
                    <a:pt x="16660" y="3857"/>
                  </a:lnTo>
                  <a:close/>
                  <a:moveTo>
                    <a:pt x="21600" y="0"/>
                  </a:moveTo>
                  <a:lnTo>
                    <a:pt x="17301" y="0"/>
                  </a:lnTo>
                  <a:lnTo>
                    <a:pt x="18874" y="20056"/>
                  </a:lnTo>
                  <a:lnTo>
                    <a:pt x="21600" y="0"/>
                  </a:lnTo>
                  <a:close/>
                  <a:moveTo>
                    <a:pt x="4164" y="6941"/>
                  </a:moveTo>
                  <a:lnTo>
                    <a:pt x="0" y="6941"/>
                  </a:lnTo>
                  <a:lnTo>
                    <a:pt x="1887" y="21600"/>
                  </a:lnTo>
                  <a:lnTo>
                    <a:pt x="4164" y="6941"/>
                  </a:lnTo>
                  <a:close/>
                </a:path>
              </a:pathLst>
            </a:custGeom>
            <a:noFill/>
            <a:ln w="12700" cap="flat">
              <a:noFill/>
              <a:miter lim="400000"/>
            </a:ln>
            <a:effectLst/>
          </p:spPr>
          <p:txBody>
            <a:bodyPr wrap="square" lIns="45719" tIns="45719" rIns="45719" bIns="45719" numCol="1" anchor="ctr">
              <a:noAutofit/>
            </a:bodyPr>
            <a:lstStyle/>
            <a:p>
              <a:pPr/>
            </a:p>
          </p:txBody>
        </p:sp>
      </p:grpSp>
      <p:sp>
        <p:nvSpPr>
          <p:cNvPr id="342" name="Shape"/>
          <p:cNvSpPr/>
          <p:nvPr/>
        </p:nvSpPr>
        <p:spPr>
          <a:xfrm>
            <a:off x="649138" y="971740"/>
            <a:ext cx="353280" cy="353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79" y="0"/>
                </a:moveTo>
                <a:lnTo>
                  <a:pt x="0" y="7136"/>
                </a:lnTo>
                <a:lnTo>
                  <a:pt x="2121" y="11379"/>
                </a:lnTo>
                <a:lnTo>
                  <a:pt x="4821" y="15236"/>
                </a:lnTo>
                <a:lnTo>
                  <a:pt x="8100" y="18707"/>
                </a:lnTo>
                <a:lnTo>
                  <a:pt x="11764" y="21600"/>
                </a:lnTo>
                <a:lnTo>
                  <a:pt x="21600" y="6364"/>
                </a:lnTo>
                <a:lnTo>
                  <a:pt x="20057" y="5014"/>
                </a:lnTo>
                <a:lnTo>
                  <a:pt x="18707" y="3471"/>
                </a:lnTo>
                <a:lnTo>
                  <a:pt x="17550" y="1735"/>
                </a:lnTo>
                <a:lnTo>
                  <a:pt x="16779" y="0"/>
                </a:lnTo>
                <a:close/>
              </a:path>
            </a:pathLst>
          </a:custGeom>
          <a:solidFill>
            <a:srgbClr val="D4D4FF"/>
          </a:solidFill>
          <a:ln w="12700">
            <a:miter lim="400000"/>
          </a:ln>
        </p:spPr>
        <p:txBody>
          <a:bodyPr lIns="45719" rIns="45719" anchor="ctr"/>
          <a:lstStyle/>
          <a:p>
            <a:pPr/>
          </a:p>
        </p:txBody>
      </p:sp>
      <p:sp>
        <p:nvSpPr>
          <p:cNvPr id="343" name="Square"/>
          <p:cNvSpPr/>
          <p:nvPr/>
        </p:nvSpPr>
        <p:spPr>
          <a:xfrm>
            <a:off x="1056039" y="829778"/>
            <a:ext cx="138789" cy="138800"/>
          </a:xfrm>
          <a:prstGeom prst="rect">
            <a:avLst/>
          </a:prstGeom>
          <a:blipFill>
            <a:blip r:embed="rId17"/>
            <a:stretch>
              <a:fillRect/>
            </a:stretch>
          </a:blipFill>
          <a:ln w="12700">
            <a:miter lim="400000"/>
          </a:ln>
        </p:spPr>
        <p:txBody>
          <a:bodyPr lIns="45719" rIns="45719" anchor="ctr"/>
          <a:lstStyle/>
          <a:p>
            <a:pPr/>
          </a:p>
        </p:txBody>
      </p:sp>
      <p:grpSp>
        <p:nvGrpSpPr>
          <p:cNvPr id="359" name="Group"/>
          <p:cNvGrpSpPr/>
          <p:nvPr/>
        </p:nvGrpSpPr>
        <p:grpSpPr>
          <a:xfrm>
            <a:off x="1172747" y="826616"/>
            <a:ext cx="463685" cy="571005"/>
            <a:chOff x="0" y="0"/>
            <a:chExt cx="463683" cy="571004"/>
          </a:xfrm>
        </p:grpSpPr>
        <p:sp>
          <p:nvSpPr>
            <p:cNvPr id="344" name="Shape"/>
            <p:cNvSpPr/>
            <p:nvPr/>
          </p:nvSpPr>
          <p:spPr>
            <a:xfrm>
              <a:off x="66238" y="470065"/>
              <a:ext cx="205414" cy="100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926" y="0"/>
                  </a:lnTo>
                  <a:lnTo>
                    <a:pt x="0" y="21600"/>
                  </a:lnTo>
                  <a:lnTo>
                    <a:pt x="4643" y="18901"/>
                  </a:lnTo>
                  <a:lnTo>
                    <a:pt x="8624" y="15526"/>
                  </a:lnTo>
                  <a:lnTo>
                    <a:pt x="12936" y="12151"/>
                  </a:lnTo>
                  <a:lnTo>
                    <a:pt x="16585" y="7425"/>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45" name="Shape"/>
            <p:cNvSpPr/>
            <p:nvPr/>
          </p:nvSpPr>
          <p:spPr>
            <a:xfrm>
              <a:off x="63084" y="425894"/>
              <a:ext cx="258652" cy="72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0273" y="0"/>
                  </a:lnTo>
                  <a:lnTo>
                    <a:pt x="0" y="21600"/>
                  </a:lnTo>
                  <a:lnTo>
                    <a:pt x="12117" y="13150"/>
                  </a:lnTo>
                  <a:lnTo>
                    <a:pt x="17417" y="13150"/>
                  </a:lnTo>
                  <a:lnTo>
                    <a:pt x="19230" y="8450"/>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46" name="Shape"/>
            <p:cNvSpPr/>
            <p:nvPr/>
          </p:nvSpPr>
          <p:spPr>
            <a:xfrm>
              <a:off x="47312" y="397497"/>
              <a:ext cx="297647" cy="63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8240" y="0"/>
                  </a:lnTo>
                  <a:lnTo>
                    <a:pt x="0" y="21600"/>
                  </a:lnTo>
                  <a:lnTo>
                    <a:pt x="10072" y="9722"/>
                  </a:lnTo>
                  <a:lnTo>
                    <a:pt x="19915" y="972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47" name="Shape"/>
            <p:cNvSpPr/>
            <p:nvPr/>
          </p:nvSpPr>
          <p:spPr>
            <a:xfrm>
              <a:off x="44159" y="350177"/>
              <a:ext cx="336716" cy="69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6273" y="0"/>
                  </a:lnTo>
                  <a:lnTo>
                    <a:pt x="0" y="21600"/>
                  </a:lnTo>
                  <a:lnTo>
                    <a:pt x="7487" y="14727"/>
                  </a:lnTo>
                  <a:lnTo>
                    <a:pt x="19296" y="14727"/>
                  </a:lnTo>
                  <a:lnTo>
                    <a:pt x="19627" y="12762"/>
                  </a:lnTo>
                  <a:lnTo>
                    <a:pt x="21246" y="2944"/>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48" name="Shape"/>
            <p:cNvSpPr/>
            <p:nvPr/>
          </p:nvSpPr>
          <p:spPr>
            <a:xfrm>
              <a:off x="31541" y="318630"/>
              <a:ext cx="367474" cy="53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562" y="0"/>
                  </a:lnTo>
                  <a:lnTo>
                    <a:pt x="0" y="21600"/>
                  </a:lnTo>
                  <a:lnTo>
                    <a:pt x="6489" y="12705"/>
                  </a:lnTo>
                  <a:lnTo>
                    <a:pt x="20534" y="12705"/>
                  </a:lnTo>
                  <a:lnTo>
                    <a:pt x="21507" y="1268"/>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49" name="Shape"/>
            <p:cNvSpPr/>
            <p:nvPr/>
          </p:nvSpPr>
          <p:spPr>
            <a:xfrm>
              <a:off x="9461" y="280771"/>
              <a:ext cx="408481" cy="53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4837" y="0"/>
                  </a:lnTo>
                  <a:lnTo>
                    <a:pt x="0" y="21600"/>
                  </a:lnTo>
                  <a:lnTo>
                    <a:pt x="6171" y="15248"/>
                  </a:lnTo>
                  <a:lnTo>
                    <a:pt x="20599" y="15248"/>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0" name="Shape"/>
            <p:cNvSpPr/>
            <p:nvPr/>
          </p:nvSpPr>
          <p:spPr>
            <a:xfrm>
              <a:off x="0" y="102838"/>
              <a:ext cx="460078" cy="1905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81" y="0"/>
                  </a:moveTo>
                  <a:lnTo>
                    <a:pt x="7552" y="1933"/>
                  </a:lnTo>
                  <a:lnTo>
                    <a:pt x="7257" y="4793"/>
                  </a:lnTo>
                  <a:lnTo>
                    <a:pt x="6812" y="7296"/>
                  </a:lnTo>
                  <a:lnTo>
                    <a:pt x="6368" y="9441"/>
                  </a:lnTo>
                  <a:lnTo>
                    <a:pt x="5627" y="11588"/>
                  </a:lnTo>
                  <a:lnTo>
                    <a:pt x="5035" y="13733"/>
                  </a:lnTo>
                  <a:lnTo>
                    <a:pt x="4146" y="15521"/>
                  </a:lnTo>
                  <a:lnTo>
                    <a:pt x="5183" y="15521"/>
                  </a:lnTo>
                  <a:lnTo>
                    <a:pt x="0" y="21600"/>
                  </a:lnTo>
                  <a:lnTo>
                    <a:pt x="4739" y="20169"/>
                  </a:lnTo>
                  <a:lnTo>
                    <a:pt x="19622" y="20169"/>
                  </a:lnTo>
                  <a:lnTo>
                    <a:pt x="20436" y="16236"/>
                  </a:lnTo>
                  <a:lnTo>
                    <a:pt x="21029" y="11588"/>
                  </a:lnTo>
                  <a:lnTo>
                    <a:pt x="21473" y="6581"/>
                  </a:lnTo>
                  <a:lnTo>
                    <a:pt x="21600" y="4435"/>
                  </a:lnTo>
                  <a:lnTo>
                    <a:pt x="19844" y="4435"/>
                  </a:lnTo>
                  <a:lnTo>
                    <a:pt x="19831" y="4077"/>
                  </a:lnTo>
                  <a:lnTo>
                    <a:pt x="7701" y="4077"/>
                  </a:lnTo>
                  <a:lnTo>
                    <a:pt x="7781"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1" name="Shape"/>
            <p:cNvSpPr/>
            <p:nvPr/>
          </p:nvSpPr>
          <p:spPr>
            <a:xfrm>
              <a:off x="422675" y="0"/>
              <a:ext cx="41009" cy="14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5" y="0"/>
                  </a:moveTo>
                  <a:lnTo>
                    <a:pt x="0" y="21600"/>
                  </a:lnTo>
                  <a:lnTo>
                    <a:pt x="19701" y="21600"/>
                  </a:lnTo>
                  <a:lnTo>
                    <a:pt x="21600" y="17760"/>
                  </a:lnTo>
                  <a:lnTo>
                    <a:pt x="21600" y="11041"/>
                  </a:lnTo>
                  <a:lnTo>
                    <a:pt x="18275"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2" name="Triangle"/>
            <p:cNvSpPr/>
            <p:nvPr/>
          </p:nvSpPr>
          <p:spPr>
            <a:xfrm>
              <a:off x="164027" y="78867"/>
              <a:ext cx="47308" cy="59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0"/>
                  </a:moveTo>
                  <a:lnTo>
                    <a:pt x="0" y="21600"/>
                  </a:lnTo>
                  <a:lnTo>
                    <a:pt x="21600" y="21600"/>
                  </a:lnTo>
                  <a:lnTo>
                    <a:pt x="1296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3" name="Shape"/>
            <p:cNvSpPr/>
            <p:nvPr/>
          </p:nvSpPr>
          <p:spPr>
            <a:xfrm>
              <a:off x="211334" y="72566"/>
              <a:ext cx="211056" cy="6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83" y="0"/>
                  </a:moveTo>
                  <a:lnTo>
                    <a:pt x="0" y="21600"/>
                  </a:lnTo>
                  <a:lnTo>
                    <a:pt x="21600" y="21600"/>
                  </a:lnTo>
                  <a:lnTo>
                    <a:pt x="21571" y="20573"/>
                  </a:lnTo>
                  <a:lnTo>
                    <a:pt x="4197" y="20573"/>
                  </a:lnTo>
                  <a:lnTo>
                    <a:pt x="2583"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4" name="Triangle"/>
            <p:cNvSpPr/>
            <p:nvPr/>
          </p:nvSpPr>
          <p:spPr>
            <a:xfrm>
              <a:off x="252342" y="66255"/>
              <a:ext cx="31536" cy="69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5" y="0"/>
                  </a:moveTo>
                  <a:lnTo>
                    <a:pt x="0" y="21600"/>
                  </a:lnTo>
                  <a:lnTo>
                    <a:pt x="21600" y="21600"/>
                  </a:lnTo>
                  <a:lnTo>
                    <a:pt x="17285"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5" name="Triangle"/>
            <p:cNvSpPr/>
            <p:nvPr/>
          </p:nvSpPr>
          <p:spPr>
            <a:xfrm>
              <a:off x="283877" y="66255"/>
              <a:ext cx="47321" cy="69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1" y="0"/>
                  </a:moveTo>
                  <a:lnTo>
                    <a:pt x="0" y="21600"/>
                  </a:lnTo>
                  <a:lnTo>
                    <a:pt x="21600" y="21600"/>
                  </a:lnTo>
                  <a:lnTo>
                    <a:pt x="17281"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6" name="Shape"/>
            <p:cNvSpPr/>
            <p:nvPr/>
          </p:nvSpPr>
          <p:spPr>
            <a:xfrm>
              <a:off x="331197" y="50482"/>
              <a:ext cx="90906" cy="85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44" y="0"/>
                  </a:moveTo>
                  <a:lnTo>
                    <a:pt x="0" y="21600"/>
                  </a:lnTo>
                  <a:lnTo>
                    <a:pt x="21600" y="21600"/>
                  </a:lnTo>
                  <a:lnTo>
                    <a:pt x="21532" y="20798"/>
                  </a:lnTo>
                  <a:lnTo>
                    <a:pt x="11992" y="20798"/>
                  </a:lnTo>
                  <a:lnTo>
                    <a:pt x="8244"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7" name="Triangle"/>
            <p:cNvSpPr/>
            <p:nvPr/>
          </p:nvSpPr>
          <p:spPr>
            <a:xfrm>
              <a:off x="381667" y="37857"/>
              <a:ext cx="40149" cy="94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72" y="0"/>
                  </a:moveTo>
                  <a:lnTo>
                    <a:pt x="0" y="21600"/>
                  </a:lnTo>
                  <a:lnTo>
                    <a:pt x="21600" y="21600"/>
                  </a:lnTo>
                  <a:lnTo>
                    <a:pt x="16972"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358" name="Triangle"/>
            <p:cNvSpPr/>
            <p:nvPr/>
          </p:nvSpPr>
          <p:spPr>
            <a:xfrm>
              <a:off x="160107" y="72567"/>
              <a:ext cx="12701" cy="3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21600" y="18007"/>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360"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1"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18" invalidUrl="" action="" tgtFrame="" tooltip="" history="1" highlightClick="0" endSnd="0"/>
              </a:rPr>
              <a:t>www.</a:t>
            </a:r>
            <a:r>
              <a:rPr spc="-15" sz="1600" u="sng">
                <a:solidFill>
                  <a:srgbClr val="0432FF"/>
                </a:solidFill>
                <a:uFill>
                  <a:solidFill>
                    <a:srgbClr val="0432FF"/>
                  </a:solidFill>
                </a:uFill>
                <a:hlinkClick r:id="rId18" invalidUrl="" action="" tgtFrame="" tooltip="" history="1" highlightClick="0" endSnd="0"/>
              </a:rPr>
              <a:t>Gilb</a:t>
            </a:r>
            <a:r>
              <a:rPr spc="-15" u="sng">
                <a:solidFill>
                  <a:srgbClr val="0432FF"/>
                </a:solidFill>
                <a:uFill>
                  <a:solidFill>
                    <a:srgbClr val="0432FF"/>
                  </a:solidFill>
                </a:uFill>
                <a:hlinkClick r:id="rId18" invalidUrl="" action="" tgtFrame="" tooltip="" history="1" highlightClick="0" endSnd="0"/>
              </a:rPr>
              <a:t>.com</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63" name="Home"/>
          <p:cNvSpPr txBox="1"/>
          <p:nvPr/>
        </p:nvSpPr>
        <p:spPr>
          <a:xfrm>
            <a:off x="8280755" y="7023106"/>
            <a:ext cx="6096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nSpc>
                <a:spcPts val="1900"/>
              </a:lnSpc>
              <a:defRPr b="1" spc="-5" sz="1600">
                <a:solidFill>
                  <a:srgbClr val="3C4361"/>
                </a:solidFill>
                <a:latin typeface="+mn-lt"/>
                <a:ea typeface="+mn-ea"/>
                <a:cs typeface="+mn-cs"/>
                <a:sym typeface="Arial"/>
              </a:defRPr>
            </a:lvl1pPr>
          </a:lstStyle>
          <a:p>
            <a:pPr/>
            <a:r>
              <a:t>Home</a:t>
            </a:r>
          </a:p>
        </p:txBody>
      </p:sp>
      <p:sp>
        <p:nvSpPr>
          <p:cNvPr id="364" name="Rectangle"/>
          <p:cNvSpPr/>
          <p:nvPr/>
        </p:nvSpPr>
        <p:spPr>
          <a:xfrm>
            <a:off x="772174" y="388108"/>
            <a:ext cx="9148578" cy="1262057"/>
          </a:xfrm>
          <a:prstGeom prst="rect">
            <a:avLst/>
          </a:prstGeom>
          <a:ln w="9859">
            <a:solidFill>
              <a:srgbClr val="000000"/>
            </a:solidFill>
          </a:ln>
        </p:spPr>
        <p:txBody>
          <a:bodyPr lIns="45719" rIns="45719" anchor="ctr"/>
          <a:lstStyle/>
          <a:p>
            <a:pPr/>
          </a:p>
        </p:txBody>
      </p:sp>
      <p:sp>
        <p:nvSpPr>
          <p:cNvPr id="365" name="2003 Report from Microsoft  (Craig Larman 28 Feb 2003)…"/>
          <p:cNvSpPr txBox="1"/>
          <p:nvPr/>
        </p:nvSpPr>
        <p:spPr>
          <a:xfrm>
            <a:off x="932982" y="422744"/>
            <a:ext cx="8901432" cy="5461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1386839" indent="1339215">
              <a:lnSpc>
                <a:spcPct val="100200"/>
              </a:lnSpc>
              <a:spcBef>
                <a:spcPts val="100"/>
              </a:spcBef>
              <a:defRPr b="1" spc="5" sz="3700">
                <a:solidFill>
                  <a:srgbClr val="3C4361"/>
                </a:solidFill>
                <a:latin typeface="+mn-lt"/>
                <a:ea typeface="+mn-ea"/>
                <a:cs typeface="+mn-cs"/>
                <a:sym typeface="Arial"/>
              </a:defRPr>
            </a:pPr>
            <a:r>
              <a:t>2003 Report from </a:t>
            </a:r>
            <a:r>
              <a:rPr spc="0"/>
              <a:t>Microsoft  </a:t>
            </a:r>
            <a:r>
              <a:t>(Craig Larman 28 Feb</a:t>
            </a:r>
            <a:r>
              <a:rPr spc="-40"/>
              <a:t> </a:t>
            </a:r>
            <a:r>
              <a:t>2003)</a:t>
            </a:r>
          </a:p>
          <a:p>
            <a:pPr marL="209550" marR="5714" indent="-196850">
              <a:lnSpc>
                <a:spcPts val="4000"/>
              </a:lnSpc>
              <a:spcBef>
                <a:spcPts val="1100"/>
              </a:spcBef>
              <a:buSzPct val="100000"/>
              <a:buChar char="•"/>
              <a:tabLst>
                <a:tab pos="203200" algn="l"/>
              </a:tabLst>
              <a:defRPr spc="5" sz="3700">
                <a:latin typeface="+mn-lt"/>
                <a:ea typeface="+mn-ea"/>
                <a:cs typeface="+mn-cs"/>
                <a:sym typeface="Arial"/>
              </a:defRPr>
            </a:pPr>
            <a:r>
              <a:t>“However, </a:t>
            </a:r>
            <a:r>
              <a:rPr spc="10"/>
              <a:t>MS </a:t>
            </a:r>
            <a:r>
              <a:t>does do more-or-less</a:t>
            </a:r>
            <a:r>
              <a:rPr spc="-70"/>
              <a:t> </a:t>
            </a:r>
            <a:r>
              <a:t>pure  incremental dev, </a:t>
            </a:r>
            <a:r>
              <a:rPr spc="0"/>
              <a:t>I</a:t>
            </a:r>
            <a:r>
              <a:rPr spc="-15"/>
              <a:t> </a:t>
            </a:r>
            <a:r>
              <a:t>discovered.</a:t>
            </a:r>
          </a:p>
          <a:p>
            <a:pPr marL="209550" marR="334009" indent="-196850">
              <a:lnSpc>
                <a:spcPct val="90200"/>
              </a:lnSpc>
              <a:spcBef>
                <a:spcPts val="800"/>
              </a:spcBef>
              <a:buSzPct val="100000"/>
              <a:buChar char="•"/>
              <a:tabLst>
                <a:tab pos="330200" algn="l"/>
              </a:tabLst>
              <a:defRPr spc="10" sz="3700">
                <a:latin typeface="+mn-lt"/>
                <a:ea typeface="+mn-ea"/>
                <a:cs typeface="+mn-cs"/>
                <a:sym typeface="Arial"/>
              </a:defRPr>
            </a:pPr>
            <a:r>
              <a:t>A </a:t>
            </a:r>
            <a:r>
              <a:rPr spc="0"/>
              <a:t>typical lifecycle is </a:t>
            </a:r>
            <a:r>
              <a:rPr spc="5"/>
              <a:t>a big </a:t>
            </a:r>
            <a:r>
              <a:rPr spc="0"/>
              <a:t>up-front </a:t>
            </a:r>
            <a:r>
              <a:rPr spc="5"/>
              <a:t>req </a:t>
            </a:r>
            <a:r>
              <a:t>+  </a:t>
            </a:r>
            <a:r>
              <a:rPr spc="5"/>
              <a:t>des step, followed by 3-4 </a:t>
            </a:r>
            <a:r>
              <a:rPr spc="0"/>
              <a:t>iterations </a:t>
            </a:r>
            <a:r>
              <a:rPr spc="5"/>
              <a:t>of  dev, each of 3 or 4 months in</a:t>
            </a:r>
            <a:r>
              <a:rPr spc="-60"/>
              <a:t> </a:t>
            </a:r>
            <a:r>
              <a:rPr spc="5"/>
              <a:t>length.</a:t>
            </a:r>
          </a:p>
          <a:p>
            <a:pPr marL="209550" marR="5080" indent="-196850">
              <a:lnSpc>
                <a:spcPts val="4000"/>
              </a:lnSpc>
              <a:spcBef>
                <a:spcPts val="900"/>
              </a:spcBef>
              <a:buSzPct val="100000"/>
              <a:buChar char="•"/>
              <a:tabLst>
                <a:tab pos="203200" algn="l"/>
              </a:tabLst>
              <a:defRPr sz="3700">
                <a:latin typeface="+mn-lt"/>
                <a:ea typeface="+mn-ea"/>
                <a:cs typeface="+mn-cs"/>
                <a:sym typeface="Arial"/>
              </a:defRPr>
            </a:pPr>
            <a:r>
              <a:t>It is </a:t>
            </a:r>
            <a:r>
              <a:rPr spc="5"/>
              <a:t>not pure incremental dev, as the </a:t>
            </a:r>
            <a:r>
              <a:t>later  </a:t>
            </a:r>
            <a:r>
              <a:rPr spc="5"/>
              <a:t>(long) </a:t>
            </a:r>
            <a:r>
              <a:t>iterations </a:t>
            </a:r>
            <a:r>
              <a:rPr spc="5"/>
              <a:t>are not </a:t>
            </a:r>
            <a:r>
              <a:t>fully</a:t>
            </a:r>
            <a:r>
              <a:rPr spc="-25"/>
              <a:t> </a:t>
            </a:r>
            <a:r>
              <a:rPr spc="5"/>
              <a:t>specified,</a:t>
            </a:r>
          </a:p>
          <a:p>
            <a:pPr marL="209550" indent="-196850">
              <a:spcBef>
                <a:spcPts val="300"/>
              </a:spcBef>
              <a:buSzPct val="100000"/>
              <a:buChar char="•"/>
              <a:tabLst>
                <a:tab pos="203200" algn="l"/>
              </a:tabLst>
              <a:defRPr spc="5" sz="3700">
                <a:latin typeface="+mn-lt"/>
                <a:ea typeface="+mn-ea"/>
                <a:cs typeface="+mn-cs"/>
                <a:sym typeface="Arial"/>
              </a:defRPr>
            </a:pPr>
            <a:r>
              <a:t>but </a:t>
            </a:r>
            <a:r>
              <a:rPr spc="0"/>
              <a:t>it is </a:t>
            </a:r>
            <a:r>
              <a:t>close </a:t>
            </a:r>
            <a:r>
              <a:rPr spc="0"/>
              <a:t>to </a:t>
            </a:r>
            <a:r>
              <a:t>pure incremental</a:t>
            </a:r>
            <a:r>
              <a:rPr spc="-35"/>
              <a:t> </a:t>
            </a:r>
            <a:r>
              <a:t>dev.”</a:t>
            </a:r>
          </a:p>
        </p:txBody>
      </p:sp>
      <p:sp>
        <p:nvSpPr>
          <p:cNvPr id="366" name="Rectangle"/>
          <p:cNvSpPr/>
          <p:nvPr/>
        </p:nvSpPr>
        <p:spPr>
          <a:xfrm>
            <a:off x="9212591" y="309234"/>
            <a:ext cx="865894" cy="1117445"/>
          </a:xfrm>
          <a:prstGeom prst="rect">
            <a:avLst/>
          </a:prstGeom>
          <a:blipFill>
            <a:blip r:embed="rId2"/>
            <a:stretch>
              <a:fillRect/>
            </a:stretch>
          </a:blipFill>
          <a:ln w="12700">
            <a:miter lim="400000"/>
          </a:ln>
        </p:spPr>
        <p:txBody>
          <a:bodyPr lIns="45719" rIns="45719" anchor="ctr"/>
          <a:lstStyle/>
          <a:p>
            <a:pPr/>
          </a:p>
        </p:txBody>
      </p:sp>
      <p:sp>
        <p:nvSpPr>
          <p:cNvPr id="367"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8"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70" name="Home"/>
          <p:cNvSpPr txBox="1"/>
          <p:nvPr/>
        </p:nvSpPr>
        <p:spPr>
          <a:xfrm>
            <a:off x="8280755" y="7023106"/>
            <a:ext cx="6096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nSpc>
                <a:spcPts val="1900"/>
              </a:lnSpc>
              <a:defRPr b="1" spc="-5" sz="1600">
                <a:solidFill>
                  <a:srgbClr val="3C4361"/>
                </a:solidFill>
                <a:latin typeface="+mn-lt"/>
                <a:ea typeface="+mn-ea"/>
                <a:cs typeface="+mn-cs"/>
                <a:sym typeface="Arial"/>
              </a:defRPr>
            </a:lvl1pPr>
          </a:lstStyle>
          <a:p>
            <a:pPr/>
            <a:r>
              <a:t>Home</a:t>
            </a:r>
          </a:p>
        </p:txBody>
      </p:sp>
      <p:sp>
        <p:nvSpPr>
          <p:cNvPr id="371" name="Line"/>
          <p:cNvSpPr/>
          <p:nvPr/>
        </p:nvSpPr>
        <p:spPr>
          <a:xfrm>
            <a:off x="614440" y="6935028"/>
            <a:ext cx="9464045" cy="1"/>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372"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grpSp>
        <p:nvGrpSpPr>
          <p:cNvPr id="375" name="Group"/>
          <p:cNvGrpSpPr/>
          <p:nvPr/>
        </p:nvGrpSpPr>
        <p:grpSpPr>
          <a:xfrm>
            <a:off x="9053207" y="6987616"/>
            <a:ext cx="394336" cy="315515"/>
            <a:chOff x="0" y="0"/>
            <a:chExt cx="394335" cy="315514"/>
          </a:xfrm>
        </p:grpSpPr>
        <p:sp>
          <p:nvSpPr>
            <p:cNvPr id="373" name="Shape"/>
            <p:cNvSpPr/>
            <p:nvPr/>
          </p:nvSpPr>
          <p:spPr>
            <a:xfrm>
              <a:off x="-1" y="-1"/>
              <a:ext cx="394336" cy="315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21600"/>
                  </a:lnTo>
                  <a:lnTo>
                    <a:pt x="21600" y="18900"/>
                  </a:lnTo>
                  <a:lnTo>
                    <a:pt x="9180" y="18900"/>
                  </a:lnTo>
                  <a:lnTo>
                    <a:pt x="7288" y="18423"/>
                  </a:lnTo>
                  <a:lnTo>
                    <a:pt x="5743" y="17121"/>
                  </a:lnTo>
                  <a:lnTo>
                    <a:pt x="4702" y="15190"/>
                  </a:lnTo>
                  <a:lnTo>
                    <a:pt x="4320" y="12825"/>
                  </a:lnTo>
                  <a:lnTo>
                    <a:pt x="4320" y="6750"/>
                  </a:lnTo>
                  <a:lnTo>
                    <a:pt x="10800" y="6750"/>
                  </a:lnTo>
                  <a:lnTo>
                    <a:pt x="14040" y="2700"/>
                  </a:lnTo>
                  <a:lnTo>
                    <a:pt x="21600" y="2700"/>
                  </a:lnTo>
                  <a:lnTo>
                    <a:pt x="21600" y="0"/>
                  </a:lnTo>
                  <a:close/>
                </a:path>
              </a:pathLst>
            </a:custGeom>
            <a:solidFill>
              <a:srgbClr val="8FB9D8"/>
            </a:solidFill>
            <a:ln w="12700" cap="flat">
              <a:noFill/>
              <a:miter lim="400000"/>
            </a:ln>
            <a:effectLst/>
          </p:spPr>
          <p:txBody>
            <a:bodyPr wrap="square" lIns="45719" tIns="45719" rIns="45719" bIns="45719" numCol="1" anchor="ctr">
              <a:noAutofit/>
            </a:bodyPr>
            <a:lstStyle/>
            <a:p>
              <a:pPr/>
            </a:p>
          </p:txBody>
        </p:sp>
        <p:sp>
          <p:nvSpPr>
            <p:cNvPr id="374" name="Shape"/>
            <p:cNvSpPr/>
            <p:nvPr/>
          </p:nvSpPr>
          <p:spPr>
            <a:xfrm>
              <a:off x="138023" y="39439"/>
              <a:ext cx="256313" cy="236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970" y="0"/>
                  </a:lnTo>
                  <a:lnTo>
                    <a:pt x="14954" y="5400"/>
                  </a:lnTo>
                  <a:lnTo>
                    <a:pt x="12461" y="5400"/>
                  </a:lnTo>
                  <a:lnTo>
                    <a:pt x="12461" y="13500"/>
                  </a:lnTo>
                  <a:lnTo>
                    <a:pt x="11874" y="16653"/>
                  </a:lnTo>
                  <a:lnTo>
                    <a:pt x="10271" y="19228"/>
                  </a:lnTo>
                  <a:lnTo>
                    <a:pt x="7895" y="20963"/>
                  </a:lnTo>
                  <a:lnTo>
                    <a:pt x="4984" y="21600"/>
                  </a:lnTo>
                  <a:lnTo>
                    <a:pt x="21600" y="21600"/>
                  </a:lnTo>
                  <a:lnTo>
                    <a:pt x="21600" y="0"/>
                  </a:lnTo>
                  <a:close/>
                  <a:moveTo>
                    <a:pt x="7477" y="5400"/>
                  </a:moveTo>
                  <a:lnTo>
                    <a:pt x="0" y="5400"/>
                  </a:lnTo>
                  <a:lnTo>
                    <a:pt x="0" y="13500"/>
                  </a:lnTo>
                  <a:lnTo>
                    <a:pt x="196" y="14551"/>
                  </a:lnTo>
                  <a:lnTo>
                    <a:pt x="730" y="15409"/>
                  </a:lnTo>
                  <a:lnTo>
                    <a:pt x="1522" y="15988"/>
                  </a:lnTo>
                  <a:lnTo>
                    <a:pt x="2492" y="16200"/>
                  </a:lnTo>
                  <a:lnTo>
                    <a:pt x="4984" y="16200"/>
                  </a:lnTo>
                  <a:lnTo>
                    <a:pt x="5954" y="15988"/>
                  </a:lnTo>
                  <a:lnTo>
                    <a:pt x="6747" y="15409"/>
                  </a:lnTo>
                  <a:lnTo>
                    <a:pt x="7281" y="14551"/>
                  </a:lnTo>
                  <a:lnTo>
                    <a:pt x="7477" y="13500"/>
                  </a:lnTo>
                  <a:lnTo>
                    <a:pt x="7477" y="5400"/>
                  </a:lnTo>
                  <a:close/>
                </a:path>
              </a:pathLst>
            </a:custGeom>
            <a:noFill/>
            <a:ln w="12700" cap="flat">
              <a:noFill/>
              <a:miter lim="400000"/>
            </a:ln>
            <a:effectLst/>
          </p:spPr>
          <p:txBody>
            <a:bodyPr wrap="square" lIns="45719" tIns="45719" rIns="45719" bIns="45719" numCol="1" anchor="ctr">
              <a:noAutofit/>
            </a:bodyPr>
            <a:lstStyle/>
            <a:p>
              <a:pPr/>
            </a:p>
          </p:txBody>
        </p:sp>
      </p:grpSp>
      <p:sp>
        <p:nvSpPr>
          <p:cNvPr id="376" name="Square"/>
          <p:cNvSpPr/>
          <p:nvPr/>
        </p:nvSpPr>
        <p:spPr>
          <a:xfrm>
            <a:off x="9132074" y="7027056"/>
            <a:ext cx="236601" cy="236636"/>
          </a:xfrm>
          <a:prstGeom prst="rect">
            <a:avLst/>
          </a:prstGeom>
          <a:blipFill>
            <a:blip r:embed="rId2"/>
            <a:stretch>
              <a:fillRect/>
            </a:stretch>
          </a:blipFill>
          <a:ln w="12700">
            <a:miter lim="400000"/>
          </a:ln>
        </p:spPr>
        <p:txBody>
          <a:bodyPr lIns="45719" rIns="45719" anchor="ctr"/>
          <a:lstStyle/>
          <a:p>
            <a:pPr/>
          </a:p>
        </p:txBody>
      </p:sp>
      <p:sp>
        <p:nvSpPr>
          <p:cNvPr id="377" name="Rectangle"/>
          <p:cNvSpPr/>
          <p:nvPr/>
        </p:nvSpPr>
        <p:spPr>
          <a:xfrm>
            <a:off x="8264536" y="6984331"/>
            <a:ext cx="630936" cy="315514"/>
          </a:xfrm>
          <a:prstGeom prst="rect">
            <a:avLst/>
          </a:prstGeom>
          <a:solidFill>
            <a:srgbClr val="8FB9D8"/>
          </a:solidFill>
          <a:ln w="12700">
            <a:miter lim="400000"/>
          </a:ln>
        </p:spPr>
        <p:txBody>
          <a:bodyPr lIns="45719" rIns="45719" anchor="ctr"/>
          <a:lstStyle/>
          <a:p>
            <a:pPr/>
          </a:p>
        </p:txBody>
      </p:sp>
      <p:sp>
        <p:nvSpPr>
          <p:cNvPr id="378" name="Rectangle"/>
          <p:cNvSpPr/>
          <p:nvPr/>
        </p:nvSpPr>
        <p:spPr>
          <a:xfrm>
            <a:off x="772175" y="388108"/>
            <a:ext cx="8616223" cy="552150"/>
          </a:xfrm>
          <a:prstGeom prst="rect">
            <a:avLst/>
          </a:prstGeom>
          <a:ln w="9859">
            <a:solidFill>
              <a:srgbClr val="000000"/>
            </a:solidFill>
          </a:ln>
        </p:spPr>
        <p:txBody>
          <a:bodyPr lIns="45719" rIns="45719" anchor="ctr"/>
          <a:lstStyle/>
          <a:p>
            <a:pPr/>
          </a:p>
        </p:txBody>
      </p:sp>
      <p:sp>
        <p:nvSpPr>
          <p:cNvPr id="379" name="ARE DAILY BUILDS FOR WIMPS?"/>
          <p:cNvSpPr txBox="1"/>
          <p:nvPr>
            <p:ph type="title"/>
          </p:nvPr>
        </p:nvSpPr>
        <p:spPr>
          <a:xfrm>
            <a:off x="1271543" y="422744"/>
            <a:ext cx="7623176" cy="593726"/>
          </a:xfrm>
          <a:prstGeom prst="rect">
            <a:avLst/>
          </a:prstGeom>
        </p:spPr>
        <p:txBody>
          <a:bodyPr/>
          <a:lstStyle/>
          <a:p>
            <a:pPr>
              <a:spcBef>
                <a:spcPts val="100"/>
              </a:spcBef>
            </a:pPr>
            <a:r>
              <a:t>ARE DAILY BUILDS FOR</a:t>
            </a:r>
            <a:r>
              <a:rPr spc="-100"/>
              <a:t> </a:t>
            </a:r>
            <a:r>
              <a:t>WIMPS?</a:t>
            </a:r>
          </a:p>
        </p:txBody>
      </p:sp>
      <p:sp>
        <p:nvSpPr>
          <p:cNvPr id="380" name="“Evo does relatively continuous integration, but as a communicator you should know that  “continuous integration” has a relatively precise technical meaning in the software dev community  these days:…"/>
          <p:cNvSpPr txBox="1"/>
          <p:nvPr/>
        </p:nvSpPr>
        <p:spPr>
          <a:xfrm>
            <a:off x="775248" y="1193124"/>
            <a:ext cx="9208135" cy="50968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3700" marR="154939" indent="-381000">
              <a:lnSpc>
                <a:spcPts val="1500"/>
              </a:lnSpc>
              <a:spcBef>
                <a:spcPts val="300"/>
              </a:spcBef>
              <a:buSzPct val="100000"/>
              <a:buFont typeface="Arial"/>
              <a:buChar char="•"/>
              <a:tabLst>
                <a:tab pos="381000" algn="l"/>
                <a:tab pos="381000" algn="l"/>
              </a:tabLst>
              <a:defRPr b="1" spc="-5" sz="1400">
                <a:latin typeface="+mn-lt"/>
                <a:ea typeface="+mn-ea"/>
                <a:cs typeface="+mn-cs"/>
                <a:sym typeface="Arial"/>
              </a:defRPr>
            </a:pPr>
            <a:r>
              <a:t>“Evo does relatively continuous integration, but as a communicator you should know that  “continuous integration” has a relatively precise technical meaning in the software dev community  these</a:t>
            </a:r>
            <a:r>
              <a:rPr spc="-10"/>
              <a:t> </a:t>
            </a:r>
            <a:r>
              <a:t>days:</a:t>
            </a:r>
          </a:p>
          <a:p>
            <a:pPr marL="393700" marR="2102485" indent="-381000">
              <a:lnSpc>
                <a:spcPts val="1600"/>
              </a:lnSpc>
              <a:spcBef>
                <a:spcPts val="300"/>
              </a:spcBef>
              <a:buSzPct val="100000"/>
              <a:buFont typeface="Arial"/>
              <a:buChar char="•"/>
              <a:tabLst>
                <a:tab pos="431800" algn="l"/>
                <a:tab pos="431800" algn="l"/>
              </a:tabLst>
              <a:defRPr b="1" spc="-5" sz="1400">
                <a:latin typeface="+mn-lt"/>
                <a:ea typeface="+mn-ea"/>
                <a:cs typeface="+mn-cs"/>
                <a:sym typeface="Arial"/>
              </a:defRPr>
            </a:pPr>
            <a:r>
              <a:t>it is now understood as defined in XP (</a:t>
            </a:r>
            <a:r>
              <a:rPr u="sng">
                <a:solidFill>
                  <a:srgbClr val="0432FF"/>
                </a:solidFill>
                <a:uFill>
                  <a:solidFill>
                    <a:srgbClr val="0432FF"/>
                  </a:solidFill>
                </a:uFill>
                <a:hlinkClick r:id="rId3" invalidUrl="" action="" tgtFrame="" tooltip="" history="1" highlightClick="0" endSnd="0"/>
              </a:rPr>
              <a:t>http://www.martinfowler.com/articles/ </a:t>
            </a:r>
            <a:r>
              <a:rPr u="sng">
                <a:uFill>
                  <a:solidFill>
                    <a:srgbClr val="000000"/>
                  </a:solidFill>
                </a:uFill>
              </a:rPr>
              <a:t> continuousIntegration.html</a:t>
            </a:r>
            <a:r>
              <a:t> )</a:t>
            </a:r>
          </a:p>
          <a:p>
            <a:pPr marL="393700" marR="650875" indent="-381000">
              <a:lnSpc>
                <a:spcPts val="1500"/>
              </a:lnSpc>
              <a:spcBef>
                <a:spcPts val="300"/>
              </a:spcBef>
              <a:buSzPct val="100000"/>
              <a:buFont typeface="Arial"/>
              <a:buChar char="•"/>
              <a:tabLst>
                <a:tab pos="381000" algn="l"/>
                <a:tab pos="381000" algn="l"/>
              </a:tabLst>
              <a:defRPr b="1" spc="-5" sz="1400">
                <a:latin typeface="+mn-lt"/>
                <a:ea typeface="+mn-ea"/>
                <a:cs typeface="+mn-cs"/>
                <a:sym typeface="Arial"/>
              </a:defRPr>
            </a:pPr>
            <a:r>
              <a:t>and then fully automated by a couple of guys at ThoughtWorks in the open source tool called  CruiseControl</a:t>
            </a:r>
            <a:r>
              <a:rPr spc="-10"/>
              <a:t> </a:t>
            </a:r>
            <a:r>
              <a:rPr u="sng">
                <a:solidFill>
                  <a:srgbClr val="0432FF"/>
                </a:solidFill>
                <a:uFill>
                  <a:solidFill>
                    <a:srgbClr val="0432FF"/>
                  </a:solidFill>
                </a:uFill>
                <a:hlinkClick r:id="rId4" invalidUrl="" action="" tgtFrame="" tooltip="" history="1" highlightClick="0" endSnd="0"/>
              </a:rPr>
              <a:t>http://cruisecontrol.sourceforge.net/</a:t>
            </a:r>
          </a:p>
          <a:p>
            <a:pPr>
              <a:buSzPct val="100000"/>
              <a:buChar char="•"/>
              <a:defRPr sz="2300">
                <a:latin typeface="Times New Roman"/>
                <a:ea typeface="Times New Roman"/>
                <a:cs typeface="Times New Roman"/>
                <a:sym typeface="Times New Roman"/>
              </a:defRPr>
            </a:pPr>
          </a:p>
          <a:p>
            <a:pPr marL="393700" marR="5080" indent="-381000">
              <a:lnSpc>
                <a:spcPts val="1500"/>
              </a:lnSpc>
              <a:buSzPct val="100000"/>
              <a:buFont typeface="Arial"/>
              <a:buChar char="•"/>
              <a:tabLst>
                <a:tab pos="381000" algn="l"/>
                <a:tab pos="381000" algn="l"/>
              </a:tabLst>
              <a:defRPr b="1" spc="-5" sz="1400">
                <a:latin typeface="+mn-lt"/>
                <a:ea typeface="+mn-ea"/>
                <a:cs typeface="+mn-cs"/>
                <a:sym typeface="Arial"/>
              </a:defRPr>
            </a:pPr>
            <a:r>
              <a:t>Now in software dev, it means to have a separate build machine running 24/7 with a daemon process  (CruiseControl) that wakes every N minutes (usually around 15</a:t>
            </a:r>
            <a:r>
              <a:rPr spc="0"/>
              <a:t> </a:t>
            </a:r>
            <a:r>
              <a:t>min).</a:t>
            </a:r>
          </a:p>
          <a:p>
            <a:pPr marL="393700" marR="229870" indent="-381000">
              <a:lnSpc>
                <a:spcPts val="1600"/>
              </a:lnSpc>
              <a:spcBef>
                <a:spcPts val="200"/>
              </a:spcBef>
              <a:buSzPct val="100000"/>
              <a:buFont typeface="Arial"/>
              <a:buChar char="•"/>
              <a:tabLst>
                <a:tab pos="381000" algn="l"/>
                <a:tab pos="381000" algn="l"/>
              </a:tabLst>
              <a:defRPr b="1" spc="-5" sz="1400">
                <a:latin typeface="+mn-lt"/>
                <a:ea typeface="+mn-ea"/>
                <a:cs typeface="+mn-cs"/>
                <a:sym typeface="Arial"/>
              </a:defRPr>
            </a:pPr>
            <a:r>
              <a:t>This kicks off an Ant task that queries the source control system, and if any new check-ins, then it  pulls across the entire configuration to the build machine, then</a:t>
            </a:r>
          </a:p>
          <a:p>
            <a:pPr lvl="1" marL="827405" marR="19050" indent="-315595">
              <a:lnSpc>
                <a:spcPts val="1300"/>
              </a:lnSpc>
              <a:spcBef>
                <a:spcPts val="200"/>
              </a:spcBef>
              <a:buSzPct val="100000"/>
              <a:buFont typeface="Arial"/>
              <a:buChar char="–"/>
              <a:tabLst>
                <a:tab pos="863600" algn="l"/>
                <a:tab pos="863600" algn="l"/>
              </a:tabLst>
              <a:defRPr b="1" spc="-5" sz="1200">
                <a:solidFill>
                  <a:srgbClr val="33478A"/>
                </a:solidFill>
                <a:latin typeface="+mn-lt"/>
                <a:ea typeface="+mn-ea"/>
                <a:cs typeface="+mn-cs"/>
                <a:sym typeface="Arial"/>
              </a:defRPr>
            </a:pPr>
            <a:r>
              <a:t>1) </a:t>
            </a:r>
            <a:r>
              <a:rPr spc="-10"/>
              <a:t>compiles </a:t>
            </a:r>
            <a:r>
              <a:t>it </a:t>
            </a:r>
            <a:r>
              <a:rPr spc="-10"/>
              <a:t>all, </a:t>
            </a:r>
            <a:r>
              <a:t>2) </a:t>
            </a:r>
            <a:r>
              <a:rPr spc="-10"/>
              <a:t>runs </a:t>
            </a:r>
            <a:r>
              <a:t>all </a:t>
            </a:r>
            <a:r>
              <a:rPr spc="-10"/>
              <a:t>automated unit </a:t>
            </a:r>
            <a:r>
              <a:t>tests, 3) creates </a:t>
            </a:r>
            <a:r>
              <a:rPr spc="-10"/>
              <a:t>the composite app </a:t>
            </a:r>
            <a:r>
              <a:t>server files, 4) </a:t>
            </a:r>
            <a:r>
              <a:rPr spc="-10"/>
              <a:t>bounces the app  </a:t>
            </a:r>
            <a:r>
              <a:t>server, 5) </a:t>
            </a:r>
            <a:r>
              <a:rPr spc="-10"/>
              <a:t>loads the app into the </a:t>
            </a:r>
            <a:r>
              <a:t>server, 6) </a:t>
            </a:r>
            <a:r>
              <a:rPr spc="-10"/>
              <a:t>runs </a:t>
            </a:r>
            <a:r>
              <a:t>all </a:t>
            </a:r>
            <a:r>
              <a:rPr spc="-10"/>
              <a:t>automated acceptance and integration</a:t>
            </a:r>
            <a:r>
              <a:rPr spc="85"/>
              <a:t> </a:t>
            </a:r>
            <a:r>
              <a:t>tests.</a:t>
            </a:r>
          </a:p>
          <a:p>
            <a:pPr lvl="1" marL="827405" marR="186054" indent="-315595">
              <a:lnSpc>
                <a:spcPts val="1300"/>
              </a:lnSpc>
              <a:spcBef>
                <a:spcPts val="200"/>
              </a:spcBef>
              <a:buSzPct val="100000"/>
              <a:buFont typeface="Arial"/>
              <a:buChar char="–"/>
              <a:tabLst>
                <a:tab pos="825500" algn="l"/>
                <a:tab pos="825500" algn="l"/>
              </a:tabLst>
              <a:defRPr b="1" spc="-10" sz="1200">
                <a:solidFill>
                  <a:srgbClr val="33478A"/>
                </a:solidFill>
                <a:latin typeface="+mn-lt"/>
                <a:ea typeface="+mn-ea"/>
                <a:cs typeface="+mn-cs"/>
                <a:sym typeface="Arial"/>
              </a:defRPr>
            </a:pPr>
            <a:r>
              <a:t>Note the elapsed time between </a:t>
            </a:r>
            <a:r>
              <a:rPr spc="-5"/>
              <a:t>total system </a:t>
            </a:r>
            <a:r>
              <a:t>integration is usually in the </a:t>
            </a:r>
            <a:r>
              <a:rPr spc="-5"/>
              <a:t>5-15 </a:t>
            </a:r>
            <a:r>
              <a:t>min range, making </a:t>
            </a:r>
            <a:r>
              <a:rPr spc="-5"/>
              <a:t>it </a:t>
            </a:r>
            <a:r>
              <a:t>much more  “continuous.”</a:t>
            </a:r>
          </a:p>
          <a:p>
            <a:pPr lvl="1">
              <a:buClr>
                <a:srgbClr val="33478A"/>
              </a:buClr>
              <a:buSzPct val="100000"/>
              <a:buFont typeface="Arial"/>
              <a:buChar char="–"/>
              <a:defRPr sz="1400">
                <a:latin typeface="Times New Roman"/>
                <a:ea typeface="Times New Roman"/>
                <a:cs typeface="Times New Roman"/>
                <a:sym typeface="Times New Roman"/>
              </a:defRPr>
            </a:pPr>
          </a:p>
          <a:p>
            <a:pPr marL="393700" marR="179070" indent="-381000">
              <a:lnSpc>
                <a:spcPts val="1500"/>
              </a:lnSpc>
              <a:spcBef>
                <a:spcPts val="900"/>
              </a:spcBef>
              <a:buSzPct val="100000"/>
              <a:buFont typeface="Arial"/>
              <a:buChar char="•"/>
              <a:tabLst>
                <a:tab pos="381000" algn="l"/>
                <a:tab pos="381000" algn="l"/>
                <a:tab pos="7556500" algn="l"/>
              </a:tabLst>
              <a:defRPr b="1" spc="-5" sz="1400">
                <a:latin typeface="+mn-lt"/>
                <a:ea typeface="+mn-ea"/>
                <a:cs typeface="+mn-cs"/>
                <a:sym typeface="Arial"/>
              </a:defRPr>
            </a:pPr>
            <a:r>
              <a:t>So, now the software dev community has a saying: “Daily builds are</a:t>
            </a:r>
            <a:r>
              <a:rPr spc="114"/>
              <a:t> </a:t>
            </a:r>
            <a:r>
              <a:t>for</a:t>
            </a:r>
            <a:r>
              <a:rPr spc="0"/>
              <a:t> </a:t>
            </a:r>
            <a:r>
              <a:t>wimps.”	;) meaning daily  is not nearly frequent</a:t>
            </a:r>
            <a:r>
              <a:rPr spc="-10"/>
              <a:t> </a:t>
            </a:r>
            <a:r>
              <a:t>enough.</a:t>
            </a:r>
          </a:p>
          <a:p>
            <a:pPr>
              <a:buSzPct val="100000"/>
              <a:buChar char="•"/>
              <a:defRPr sz="2100">
                <a:latin typeface="Times New Roman"/>
                <a:ea typeface="Times New Roman"/>
                <a:cs typeface="Times New Roman"/>
                <a:sym typeface="Times New Roman"/>
              </a:defRPr>
            </a:pPr>
          </a:p>
          <a:p>
            <a:pPr marL="393700" marR="15875" indent="-381000">
              <a:lnSpc>
                <a:spcPct val="91100"/>
              </a:lnSpc>
              <a:buSzPct val="100000"/>
              <a:buFont typeface="Arial"/>
              <a:buChar char="•"/>
              <a:tabLst>
                <a:tab pos="381000" algn="l"/>
                <a:tab pos="381000" algn="l"/>
              </a:tabLst>
              <a:defRPr b="1" spc="-5" sz="1400">
                <a:latin typeface="+mn-lt"/>
                <a:ea typeface="+mn-ea"/>
                <a:cs typeface="+mn-cs"/>
                <a:sym typeface="Arial"/>
              </a:defRPr>
            </a:pPr>
            <a:r>
              <a:t>If at any point, there is failure, CruiseControl automatically sends email to the new code contributors  informing them of failure. Then it updates the continuous integration web page with the build time,  results, and contributor</a:t>
            </a:r>
            <a:r>
              <a:rPr spc="-10"/>
              <a:t> </a:t>
            </a:r>
            <a:r>
              <a:t>names.”</a:t>
            </a:r>
          </a:p>
          <a:p>
            <a:pPr marL="393700" indent="-381000">
              <a:spcBef>
                <a:spcPts val="100"/>
              </a:spcBef>
              <a:buSzPct val="100000"/>
              <a:buFont typeface="Arial"/>
              <a:buChar char="•"/>
              <a:tabLst>
                <a:tab pos="381000" algn="l"/>
                <a:tab pos="381000" algn="l"/>
              </a:tabLst>
              <a:defRPr b="1" sz="1600">
                <a:latin typeface="+mn-lt"/>
                <a:ea typeface="+mn-ea"/>
                <a:cs typeface="+mn-cs"/>
                <a:sym typeface="Arial"/>
              </a:defRPr>
            </a:pPr>
            <a:r>
              <a:t>CRAIGLARMAN.COM 14 MARCH</a:t>
            </a:r>
            <a:r>
              <a:rPr spc="-5"/>
              <a:t> </a:t>
            </a:r>
            <a:r>
              <a:t>2003</a:t>
            </a:r>
          </a:p>
        </p:txBody>
      </p:sp>
      <p:sp>
        <p:nvSpPr>
          <p:cNvPr id="381" name="Rectangle"/>
          <p:cNvSpPr/>
          <p:nvPr/>
        </p:nvSpPr>
        <p:spPr>
          <a:xfrm>
            <a:off x="9212591" y="309234"/>
            <a:ext cx="865894" cy="1117445"/>
          </a:xfrm>
          <a:prstGeom prst="rect">
            <a:avLst/>
          </a:prstGeom>
          <a:blipFill>
            <a:blip r:embed="rId5"/>
            <a:stretch>
              <a:fillRect/>
            </a:stretch>
          </a:blipFill>
          <a:ln w="12700">
            <a:miter lim="400000"/>
          </a:ln>
        </p:spPr>
        <p:txBody>
          <a:bodyPr lIns="45719" rIns="45719" anchor="ctr"/>
          <a:lstStyle/>
          <a:p>
            <a:pPr/>
          </a:p>
        </p:txBody>
      </p:sp>
      <p:sp>
        <p:nvSpPr>
          <p:cNvPr id="382"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3"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6" invalidUrl="" action="" tgtFrame="" tooltip="" history="1" highlightClick="0" endSnd="0"/>
              </a:rPr>
              <a:t>www.</a:t>
            </a:r>
            <a:r>
              <a:rPr spc="-15" sz="1600" u="sng">
                <a:solidFill>
                  <a:srgbClr val="0432FF"/>
                </a:solidFill>
                <a:uFill>
                  <a:solidFill>
                    <a:srgbClr val="0432FF"/>
                  </a:solidFill>
                </a:uFill>
                <a:hlinkClick r:id="rId6" invalidUrl="" action="" tgtFrame="" tooltip="" history="1" highlightClick="0" endSnd="0"/>
              </a:rPr>
              <a:t>Gilb</a:t>
            </a:r>
            <a:r>
              <a:rPr spc="-15" u="sng">
                <a:solidFill>
                  <a:srgbClr val="0432FF"/>
                </a:solidFill>
                <a:uFill>
                  <a:solidFill>
                    <a:srgbClr val="0432FF"/>
                  </a:solidFill>
                </a:uFill>
                <a:hlinkClick r:id="rId6" invalidUrl="" action="" tgtFrame="" tooltip="" history="1" highlightClick="0" endSnd="0"/>
              </a:rPr>
              <a:t>.com</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85" name="Home"/>
          <p:cNvSpPr txBox="1"/>
          <p:nvPr/>
        </p:nvSpPr>
        <p:spPr>
          <a:xfrm>
            <a:off x="8280755" y="7023106"/>
            <a:ext cx="6096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nSpc>
                <a:spcPts val="1900"/>
              </a:lnSpc>
              <a:defRPr b="1" spc="-5" sz="1600">
                <a:solidFill>
                  <a:srgbClr val="3C4361"/>
                </a:solidFill>
                <a:latin typeface="+mn-lt"/>
                <a:ea typeface="+mn-ea"/>
                <a:cs typeface="+mn-cs"/>
                <a:sym typeface="Arial"/>
              </a:defRPr>
            </a:lvl1pPr>
          </a:lstStyle>
          <a:p>
            <a:pPr/>
            <a:r>
              <a:t>Home</a:t>
            </a:r>
          </a:p>
        </p:txBody>
      </p:sp>
      <p:sp>
        <p:nvSpPr>
          <p:cNvPr id="386" name="Line"/>
          <p:cNvSpPr/>
          <p:nvPr/>
        </p:nvSpPr>
        <p:spPr>
          <a:xfrm>
            <a:off x="614440" y="6935028"/>
            <a:ext cx="9464045" cy="1"/>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387"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grpSp>
        <p:nvGrpSpPr>
          <p:cNvPr id="390" name="Group"/>
          <p:cNvGrpSpPr/>
          <p:nvPr/>
        </p:nvGrpSpPr>
        <p:grpSpPr>
          <a:xfrm>
            <a:off x="9053207" y="6987616"/>
            <a:ext cx="394336" cy="315515"/>
            <a:chOff x="0" y="0"/>
            <a:chExt cx="394335" cy="315514"/>
          </a:xfrm>
        </p:grpSpPr>
        <p:sp>
          <p:nvSpPr>
            <p:cNvPr id="388" name="Shape"/>
            <p:cNvSpPr/>
            <p:nvPr/>
          </p:nvSpPr>
          <p:spPr>
            <a:xfrm>
              <a:off x="-1" y="-1"/>
              <a:ext cx="394336" cy="315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21600"/>
                  </a:lnTo>
                  <a:lnTo>
                    <a:pt x="21600" y="18900"/>
                  </a:lnTo>
                  <a:lnTo>
                    <a:pt x="9180" y="18900"/>
                  </a:lnTo>
                  <a:lnTo>
                    <a:pt x="7288" y="18423"/>
                  </a:lnTo>
                  <a:lnTo>
                    <a:pt x="5743" y="17121"/>
                  </a:lnTo>
                  <a:lnTo>
                    <a:pt x="4702" y="15190"/>
                  </a:lnTo>
                  <a:lnTo>
                    <a:pt x="4320" y="12825"/>
                  </a:lnTo>
                  <a:lnTo>
                    <a:pt x="4320" y="6750"/>
                  </a:lnTo>
                  <a:lnTo>
                    <a:pt x="10800" y="6750"/>
                  </a:lnTo>
                  <a:lnTo>
                    <a:pt x="14040" y="2700"/>
                  </a:lnTo>
                  <a:lnTo>
                    <a:pt x="21600" y="2700"/>
                  </a:lnTo>
                  <a:lnTo>
                    <a:pt x="21600" y="0"/>
                  </a:lnTo>
                  <a:close/>
                </a:path>
              </a:pathLst>
            </a:custGeom>
            <a:solidFill>
              <a:srgbClr val="8FB9D8"/>
            </a:solidFill>
            <a:ln w="12700" cap="flat">
              <a:noFill/>
              <a:miter lim="400000"/>
            </a:ln>
            <a:effectLst/>
          </p:spPr>
          <p:txBody>
            <a:bodyPr wrap="square" lIns="45719" tIns="45719" rIns="45719" bIns="45719" numCol="1" anchor="ctr">
              <a:noAutofit/>
            </a:bodyPr>
            <a:lstStyle/>
            <a:p>
              <a:pPr/>
            </a:p>
          </p:txBody>
        </p:sp>
        <p:sp>
          <p:nvSpPr>
            <p:cNvPr id="389" name="Shape"/>
            <p:cNvSpPr/>
            <p:nvPr/>
          </p:nvSpPr>
          <p:spPr>
            <a:xfrm>
              <a:off x="138023" y="39439"/>
              <a:ext cx="256313" cy="236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970" y="0"/>
                  </a:lnTo>
                  <a:lnTo>
                    <a:pt x="14954" y="5400"/>
                  </a:lnTo>
                  <a:lnTo>
                    <a:pt x="12461" y="5400"/>
                  </a:lnTo>
                  <a:lnTo>
                    <a:pt x="12461" y="13500"/>
                  </a:lnTo>
                  <a:lnTo>
                    <a:pt x="11874" y="16653"/>
                  </a:lnTo>
                  <a:lnTo>
                    <a:pt x="10271" y="19228"/>
                  </a:lnTo>
                  <a:lnTo>
                    <a:pt x="7895" y="20963"/>
                  </a:lnTo>
                  <a:lnTo>
                    <a:pt x="4984" y="21600"/>
                  </a:lnTo>
                  <a:lnTo>
                    <a:pt x="21600" y="21600"/>
                  </a:lnTo>
                  <a:lnTo>
                    <a:pt x="21600" y="0"/>
                  </a:lnTo>
                  <a:close/>
                  <a:moveTo>
                    <a:pt x="7477" y="5400"/>
                  </a:moveTo>
                  <a:lnTo>
                    <a:pt x="0" y="5400"/>
                  </a:lnTo>
                  <a:lnTo>
                    <a:pt x="0" y="13500"/>
                  </a:lnTo>
                  <a:lnTo>
                    <a:pt x="196" y="14551"/>
                  </a:lnTo>
                  <a:lnTo>
                    <a:pt x="730" y="15409"/>
                  </a:lnTo>
                  <a:lnTo>
                    <a:pt x="1522" y="15988"/>
                  </a:lnTo>
                  <a:lnTo>
                    <a:pt x="2492" y="16200"/>
                  </a:lnTo>
                  <a:lnTo>
                    <a:pt x="4984" y="16200"/>
                  </a:lnTo>
                  <a:lnTo>
                    <a:pt x="5954" y="15988"/>
                  </a:lnTo>
                  <a:lnTo>
                    <a:pt x="6747" y="15409"/>
                  </a:lnTo>
                  <a:lnTo>
                    <a:pt x="7281" y="14551"/>
                  </a:lnTo>
                  <a:lnTo>
                    <a:pt x="7477" y="13500"/>
                  </a:lnTo>
                  <a:lnTo>
                    <a:pt x="7477" y="5400"/>
                  </a:lnTo>
                  <a:close/>
                </a:path>
              </a:pathLst>
            </a:custGeom>
            <a:noFill/>
            <a:ln w="12700" cap="flat">
              <a:noFill/>
              <a:miter lim="400000"/>
            </a:ln>
            <a:effectLst/>
          </p:spPr>
          <p:txBody>
            <a:bodyPr wrap="square" lIns="45719" tIns="45719" rIns="45719" bIns="45719" numCol="1" anchor="ctr">
              <a:noAutofit/>
            </a:bodyPr>
            <a:lstStyle/>
            <a:p>
              <a:pPr/>
            </a:p>
          </p:txBody>
        </p:sp>
      </p:grpSp>
      <p:sp>
        <p:nvSpPr>
          <p:cNvPr id="391" name="Square"/>
          <p:cNvSpPr/>
          <p:nvPr/>
        </p:nvSpPr>
        <p:spPr>
          <a:xfrm>
            <a:off x="9132074" y="7027056"/>
            <a:ext cx="236601" cy="236636"/>
          </a:xfrm>
          <a:prstGeom prst="rect">
            <a:avLst/>
          </a:prstGeom>
          <a:blipFill>
            <a:blip r:embed="rId2"/>
            <a:stretch>
              <a:fillRect/>
            </a:stretch>
          </a:blipFill>
          <a:ln w="12700">
            <a:miter lim="400000"/>
          </a:ln>
        </p:spPr>
        <p:txBody>
          <a:bodyPr lIns="45719" rIns="45719" anchor="ctr"/>
          <a:lstStyle/>
          <a:p>
            <a:pPr/>
          </a:p>
        </p:txBody>
      </p:sp>
      <p:sp>
        <p:nvSpPr>
          <p:cNvPr id="392" name="Rectangle"/>
          <p:cNvSpPr/>
          <p:nvPr/>
        </p:nvSpPr>
        <p:spPr>
          <a:xfrm>
            <a:off x="8264536" y="6984331"/>
            <a:ext cx="630936" cy="315514"/>
          </a:xfrm>
          <a:prstGeom prst="rect">
            <a:avLst/>
          </a:prstGeom>
          <a:solidFill>
            <a:srgbClr val="8FB9D8"/>
          </a:solidFill>
          <a:ln w="12700">
            <a:miter lim="400000"/>
          </a:ln>
        </p:spPr>
        <p:txBody>
          <a:bodyPr lIns="45719" rIns="45719" anchor="ctr"/>
          <a:lstStyle/>
          <a:p>
            <a:pPr/>
          </a:p>
        </p:txBody>
      </p:sp>
      <p:sp>
        <p:nvSpPr>
          <p:cNvPr id="393" name="Continuous Integration with  Cruise Control or Anthill"/>
          <p:cNvSpPr txBox="1"/>
          <p:nvPr>
            <p:ph type="title"/>
          </p:nvPr>
        </p:nvSpPr>
        <p:spPr>
          <a:xfrm>
            <a:off x="851041" y="466988"/>
            <a:ext cx="8235317" cy="1025526"/>
          </a:xfrm>
          <a:prstGeom prst="rect">
            <a:avLst/>
          </a:prstGeom>
          <a:ln w="9859">
            <a:solidFill>
              <a:srgbClr val="000000"/>
            </a:solidFill>
            <a:round/>
          </a:ln>
        </p:spPr>
        <p:txBody>
          <a:bodyPr/>
          <a:lstStyle/>
          <a:p>
            <a:pPr marL="350519" marR="1315085" indent="-350519">
              <a:lnSpc>
                <a:spcPts val="3900"/>
              </a:lnSpc>
              <a:spcBef>
                <a:spcPts val="500"/>
              </a:spcBef>
              <a:defRPr sz="3300"/>
            </a:pPr>
            <a:r>
              <a:t>Continuous Integration with  Cruise Control or</a:t>
            </a:r>
            <a:r>
              <a:rPr spc="-100"/>
              <a:t> </a:t>
            </a:r>
            <a:r>
              <a:t>Anthill</a:t>
            </a:r>
          </a:p>
        </p:txBody>
      </p:sp>
      <p:sp>
        <p:nvSpPr>
          <p:cNvPr id="394" name="CruiseControl or Anthill: Free OSS CI tools…"/>
          <p:cNvSpPr txBox="1"/>
          <p:nvPr/>
        </p:nvSpPr>
        <p:spPr>
          <a:xfrm>
            <a:off x="932983" y="1586838"/>
            <a:ext cx="8710295" cy="9277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7645" indent="-194945">
              <a:spcBef>
                <a:spcPts val="500"/>
              </a:spcBef>
              <a:buSzPct val="100000"/>
              <a:buChar char="•"/>
              <a:tabLst>
                <a:tab pos="203200" algn="l"/>
              </a:tabLst>
              <a:defRPr sz="3300">
                <a:latin typeface="+mn-lt"/>
                <a:ea typeface="+mn-ea"/>
                <a:cs typeface="+mn-cs"/>
                <a:sym typeface="Arial"/>
              </a:defRPr>
            </a:pPr>
            <a:r>
              <a:t>CruiseControl or Anthill: Free OSS CI tools</a:t>
            </a:r>
          </a:p>
          <a:p>
            <a:pPr marL="207645" indent="-194945">
              <a:spcBef>
                <a:spcPts val="300"/>
              </a:spcBef>
              <a:buSzPct val="100000"/>
              <a:buChar char="•"/>
              <a:tabLst>
                <a:tab pos="203200" algn="l"/>
              </a:tabLst>
              <a:defRPr spc="-5" sz="2900">
                <a:latin typeface="+mn-lt"/>
                <a:ea typeface="+mn-ea"/>
                <a:cs typeface="+mn-cs"/>
                <a:sym typeface="Arial"/>
              </a:defRPr>
            </a:pPr>
            <a:r>
              <a:t>martinfowler.com/articles/continuousIntegration.html</a:t>
            </a:r>
          </a:p>
        </p:txBody>
      </p:sp>
      <p:sp>
        <p:nvSpPr>
          <p:cNvPr id="395" name="Shape"/>
          <p:cNvSpPr/>
          <p:nvPr/>
        </p:nvSpPr>
        <p:spPr>
          <a:xfrm>
            <a:off x="4262042" y="2596705"/>
            <a:ext cx="1058126" cy="4295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322"/>
                </a:lnTo>
                <a:lnTo>
                  <a:pt x="0" y="21600"/>
                </a:lnTo>
                <a:lnTo>
                  <a:pt x="21600" y="16279"/>
                </a:lnTo>
                <a:lnTo>
                  <a:pt x="21600" y="0"/>
                </a:lnTo>
                <a:close/>
              </a:path>
            </a:pathLst>
          </a:custGeom>
          <a:solidFill>
            <a:srgbClr val="D6D6D6"/>
          </a:solidFill>
          <a:ln w="12700">
            <a:miter lim="400000"/>
          </a:ln>
        </p:spPr>
        <p:txBody>
          <a:bodyPr lIns="45719" rIns="45719" anchor="ctr"/>
          <a:lstStyle/>
          <a:p>
            <a:pPr/>
          </a:p>
        </p:txBody>
      </p:sp>
      <p:sp>
        <p:nvSpPr>
          <p:cNvPr id="396" name="Shape"/>
          <p:cNvSpPr/>
          <p:nvPr/>
        </p:nvSpPr>
        <p:spPr>
          <a:xfrm>
            <a:off x="1087644" y="2596705"/>
            <a:ext cx="4232525" cy="1058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400" y="0"/>
                </a:lnTo>
                <a:lnTo>
                  <a:pt x="0" y="21600"/>
                </a:lnTo>
                <a:lnTo>
                  <a:pt x="16200" y="21600"/>
                </a:lnTo>
                <a:lnTo>
                  <a:pt x="21600" y="0"/>
                </a:lnTo>
                <a:close/>
              </a:path>
            </a:pathLst>
          </a:custGeom>
          <a:solidFill>
            <a:srgbClr val="FFFFFF"/>
          </a:solidFill>
          <a:ln w="12700">
            <a:miter lim="400000"/>
          </a:ln>
        </p:spPr>
        <p:txBody>
          <a:bodyPr lIns="45719" rIns="45719" anchor="ctr"/>
          <a:lstStyle/>
          <a:p>
            <a:pPr/>
          </a:p>
        </p:txBody>
      </p:sp>
      <p:sp>
        <p:nvSpPr>
          <p:cNvPr id="397" name="Shape"/>
          <p:cNvSpPr/>
          <p:nvPr/>
        </p:nvSpPr>
        <p:spPr>
          <a:xfrm>
            <a:off x="1087643" y="2596708"/>
            <a:ext cx="4232531" cy="4295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322"/>
                </a:moveTo>
                <a:lnTo>
                  <a:pt x="5400" y="0"/>
                </a:lnTo>
                <a:lnTo>
                  <a:pt x="21600" y="0"/>
                </a:lnTo>
                <a:lnTo>
                  <a:pt x="21600" y="16279"/>
                </a:lnTo>
                <a:lnTo>
                  <a:pt x="16200" y="21600"/>
                </a:lnTo>
                <a:lnTo>
                  <a:pt x="0" y="21600"/>
                </a:lnTo>
                <a:lnTo>
                  <a:pt x="0" y="5322"/>
                </a:lnTo>
                <a:close/>
              </a:path>
            </a:pathLst>
          </a:custGeom>
          <a:ln w="13145">
            <a:solidFill>
              <a:srgbClr val="000000"/>
            </a:solidFill>
          </a:ln>
        </p:spPr>
        <p:txBody>
          <a:bodyPr lIns="45719" rIns="45719" anchor="ctr"/>
          <a:lstStyle/>
          <a:p>
            <a:pPr/>
          </a:p>
        </p:txBody>
      </p:sp>
      <p:sp>
        <p:nvSpPr>
          <p:cNvPr id="398" name="Line"/>
          <p:cNvSpPr/>
          <p:nvPr/>
        </p:nvSpPr>
        <p:spPr>
          <a:xfrm>
            <a:off x="1087643" y="2596708"/>
            <a:ext cx="4232531" cy="1058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6200" y="21600"/>
                </a:lnTo>
                <a:lnTo>
                  <a:pt x="21600" y="0"/>
                </a:lnTo>
              </a:path>
            </a:pathLst>
          </a:custGeom>
          <a:ln w="13145">
            <a:solidFill>
              <a:srgbClr val="000000"/>
            </a:solidFill>
          </a:ln>
        </p:spPr>
        <p:txBody>
          <a:bodyPr lIns="45719" rIns="45719" anchor="ctr"/>
          <a:lstStyle/>
          <a:p>
            <a:pPr/>
          </a:p>
        </p:txBody>
      </p:sp>
      <p:sp>
        <p:nvSpPr>
          <p:cNvPr id="399" name="Line"/>
          <p:cNvSpPr/>
          <p:nvPr/>
        </p:nvSpPr>
        <p:spPr>
          <a:xfrm flipH="1">
            <a:off x="4262041" y="3654995"/>
            <a:ext cx="1" cy="3237302"/>
          </a:xfrm>
          <a:prstGeom prst="line">
            <a:avLst/>
          </a:prstGeom>
          <a:ln w="13144">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400" name=":BuildServer"/>
          <p:cNvSpPr txBox="1"/>
          <p:nvPr/>
        </p:nvSpPr>
        <p:spPr>
          <a:xfrm>
            <a:off x="1169584" y="3683379"/>
            <a:ext cx="1457961" cy="2837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sz="2000" u="sng">
                <a:uFill>
                  <a:solidFill>
                    <a:srgbClr val="000000"/>
                  </a:solidFill>
                </a:uFill>
                <a:latin typeface="+mn-lt"/>
                <a:ea typeface="+mn-ea"/>
                <a:cs typeface="+mn-cs"/>
                <a:sym typeface="Arial"/>
              </a:defRPr>
            </a:lvl1pPr>
          </a:lstStyle>
          <a:p>
            <a:pPr/>
            <a:r>
              <a:t>:BuildServer</a:t>
            </a:r>
          </a:p>
        </p:txBody>
      </p:sp>
      <p:sp>
        <p:nvSpPr>
          <p:cNvPr id="401" name="Shape"/>
          <p:cNvSpPr/>
          <p:nvPr/>
        </p:nvSpPr>
        <p:spPr>
          <a:xfrm>
            <a:off x="9078670" y="2698596"/>
            <a:ext cx="290005" cy="1160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400"/>
                </a:lnTo>
                <a:lnTo>
                  <a:pt x="0" y="21600"/>
                </a:lnTo>
                <a:lnTo>
                  <a:pt x="21600" y="16200"/>
                </a:lnTo>
                <a:lnTo>
                  <a:pt x="21600" y="0"/>
                </a:lnTo>
                <a:close/>
              </a:path>
            </a:pathLst>
          </a:custGeom>
          <a:solidFill>
            <a:srgbClr val="D6D6D6"/>
          </a:solidFill>
          <a:ln w="12700">
            <a:miter lim="400000"/>
          </a:ln>
        </p:spPr>
        <p:txBody>
          <a:bodyPr lIns="45719" rIns="45719" anchor="ctr"/>
          <a:lstStyle/>
          <a:p>
            <a:pPr/>
          </a:p>
        </p:txBody>
      </p:sp>
      <p:sp>
        <p:nvSpPr>
          <p:cNvPr id="402" name="Shape"/>
          <p:cNvSpPr/>
          <p:nvPr/>
        </p:nvSpPr>
        <p:spPr>
          <a:xfrm>
            <a:off x="7239265" y="2698596"/>
            <a:ext cx="2129410" cy="290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942" y="0"/>
                </a:lnTo>
                <a:lnTo>
                  <a:pt x="0" y="21600"/>
                </a:lnTo>
                <a:lnTo>
                  <a:pt x="18658" y="21600"/>
                </a:lnTo>
                <a:lnTo>
                  <a:pt x="21600" y="0"/>
                </a:lnTo>
                <a:close/>
              </a:path>
            </a:pathLst>
          </a:custGeom>
          <a:solidFill>
            <a:srgbClr val="FFFFFF"/>
          </a:solidFill>
          <a:ln w="12700">
            <a:miter lim="400000"/>
          </a:ln>
        </p:spPr>
        <p:txBody>
          <a:bodyPr lIns="45719" rIns="45719" anchor="ctr"/>
          <a:lstStyle/>
          <a:p>
            <a:pPr/>
          </a:p>
        </p:txBody>
      </p:sp>
      <p:sp>
        <p:nvSpPr>
          <p:cNvPr id="403" name="Shape"/>
          <p:cNvSpPr/>
          <p:nvPr/>
        </p:nvSpPr>
        <p:spPr>
          <a:xfrm>
            <a:off x="7239272" y="2698587"/>
            <a:ext cx="2129411" cy="1160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942" y="0"/>
                </a:lnTo>
                <a:lnTo>
                  <a:pt x="21600" y="0"/>
                </a:lnTo>
                <a:lnTo>
                  <a:pt x="21600" y="16200"/>
                </a:lnTo>
                <a:lnTo>
                  <a:pt x="18658" y="21600"/>
                </a:lnTo>
                <a:lnTo>
                  <a:pt x="0" y="21600"/>
                </a:lnTo>
                <a:lnTo>
                  <a:pt x="0" y="5400"/>
                </a:lnTo>
                <a:close/>
              </a:path>
            </a:pathLst>
          </a:custGeom>
          <a:ln w="13145">
            <a:solidFill>
              <a:srgbClr val="000000"/>
            </a:solidFill>
          </a:ln>
        </p:spPr>
        <p:txBody>
          <a:bodyPr lIns="45719" rIns="45719" anchor="ctr"/>
          <a:lstStyle/>
          <a:p>
            <a:pPr/>
          </a:p>
        </p:txBody>
      </p:sp>
      <p:sp>
        <p:nvSpPr>
          <p:cNvPr id="404" name="Line"/>
          <p:cNvSpPr/>
          <p:nvPr/>
        </p:nvSpPr>
        <p:spPr>
          <a:xfrm>
            <a:off x="7239272" y="2698587"/>
            <a:ext cx="2129411" cy="29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658" y="21600"/>
                </a:lnTo>
                <a:lnTo>
                  <a:pt x="21600" y="0"/>
                </a:lnTo>
              </a:path>
            </a:pathLst>
          </a:custGeom>
          <a:ln w="13145">
            <a:solidFill>
              <a:srgbClr val="000000"/>
            </a:solidFill>
          </a:ln>
        </p:spPr>
        <p:txBody>
          <a:bodyPr lIns="45719" rIns="45719" anchor="ctr"/>
          <a:lstStyle/>
          <a:p>
            <a:pPr/>
          </a:p>
        </p:txBody>
      </p:sp>
      <p:sp>
        <p:nvSpPr>
          <p:cNvPr id="405" name="Line"/>
          <p:cNvSpPr/>
          <p:nvPr/>
        </p:nvSpPr>
        <p:spPr>
          <a:xfrm>
            <a:off x="9078685" y="2988637"/>
            <a:ext cx="1" cy="870128"/>
          </a:xfrm>
          <a:prstGeom prst="line">
            <a:avLst/>
          </a:prstGeom>
          <a:ln w="13144">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406" name=":SCMServer"/>
          <p:cNvSpPr txBox="1"/>
          <p:nvPr/>
        </p:nvSpPr>
        <p:spPr>
          <a:xfrm>
            <a:off x="7321207" y="3016605"/>
            <a:ext cx="1457326" cy="2837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sz="2000" u="sng">
                <a:uFill>
                  <a:solidFill>
                    <a:srgbClr val="000000"/>
                  </a:solidFill>
                </a:uFill>
                <a:latin typeface="+mn-lt"/>
                <a:ea typeface="+mn-ea"/>
                <a:cs typeface="+mn-cs"/>
                <a:sym typeface="Arial"/>
              </a:defRPr>
            </a:lvl1pPr>
          </a:lstStyle>
          <a:p>
            <a:pPr/>
            <a:r>
              <a:t>:SCMServer</a:t>
            </a:r>
          </a:p>
        </p:txBody>
      </p:sp>
      <p:sp>
        <p:nvSpPr>
          <p:cNvPr id="407" name="&lt;&lt;JVM process&gt;&gt;…"/>
          <p:cNvSpPr txBox="1"/>
          <p:nvPr/>
        </p:nvSpPr>
        <p:spPr>
          <a:xfrm>
            <a:off x="2111268" y="2675587"/>
            <a:ext cx="2379347" cy="577999"/>
          </a:xfrm>
          <a:prstGeom prst="rect">
            <a:avLst/>
          </a:prstGeom>
          <a:ln w="13146">
            <a:solidFill>
              <a:srgbClr val="000000"/>
            </a:solidFill>
          </a:ln>
          <a:extLst>
            <a:ext uri="{C572A759-6A51-4108-AA02-DFA0A04FC94B}">
              <ma14:wrappingTextBoxFlag xmlns:ma14="http://schemas.microsoft.com/office/mac/drawingml/2011/main" val="1"/>
            </a:ext>
          </a:extLst>
        </p:spPr>
        <p:txBody>
          <a:bodyPr lIns="0" tIns="0" rIns="0" bIns="0">
            <a:spAutoFit/>
          </a:bodyPr>
          <a:lstStyle/>
          <a:p>
            <a:pPr marR="1905" algn="ctr">
              <a:spcBef>
                <a:spcPts val="400"/>
              </a:spcBef>
              <a:defRPr sz="1600">
                <a:latin typeface="+mn-lt"/>
                <a:ea typeface="+mn-ea"/>
                <a:cs typeface="+mn-cs"/>
                <a:sym typeface="Arial"/>
              </a:defRPr>
            </a:pPr>
            <a:r>
              <a:t>&lt;&lt;JVM</a:t>
            </a:r>
            <a:r>
              <a:rPr spc="-10"/>
              <a:t> </a:t>
            </a:r>
            <a:r>
              <a:t>process&gt;&gt;</a:t>
            </a:r>
          </a:p>
          <a:p>
            <a:pPr indent="6350" algn="ctr">
              <a:spcBef>
                <a:spcPts val="900"/>
              </a:spcBef>
              <a:defRPr sz="1600" u="sng">
                <a:uFill>
                  <a:solidFill>
                    <a:srgbClr val="000000"/>
                  </a:solidFill>
                </a:uFill>
                <a:latin typeface="+mn-lt"/>
                <a:ea typeface="+mn-ea"/>
                <a:cs typeface="+mn-cs"/>
                <a:sym typeface="Arial"/>
              </a:defRPr>
            </a:pPr>
            <a:r>
              <a:t>:BuildStatusWebServer</a:t>
            </a:r>
          </a:p>
        </p:txBody>
      </p:sp>
      <p:sp>
        <p:nvSpPr>
          <p:cNvPr id="408" name="Rectangle"/>
          <p:cNvSpPr/>
          <p:nvPr/>
        </p:nvSpPr>
        <p:spPr>
          <a:xfrm>
            <a:off x="7254516" y="5295007"/>
            <a:ext cx="187626" cy="180892"/>
          </a:xfrm>
          <a:prstGeom prst="rect">
            <a:avLst/>
          </a:prstGeom>
          <a:blipFill>
            <a:blip r:embed="rId3"/>
            <a:stretch>
              <a:fillRect/>
            </a:stretch>
          </a:blipFill>
          <a:ln w="12700">
            <a:miter lim="400000"/>
          </a:ln>
        </p:spPr>
        <p:txBody>
          <a:bodyPr lIns="45719" rIns="45719" anchor="ctr"/>
          <a:lstStyle/>
          <a:p>
            <a:pPr/>
          </a:p>
        </p:txBody>
      </p:sp>
      <p:grpSp>
        <p:nvGrpSpPr>
          <p:cNvPr id="414" name="Group"/>
          <p:cNvGrpSpPr/>
          <p:nvPr/>
        </p:nvGrpSpPr>
        <p:grpSpPr>
          <a:xfrm>
            <a:off x="7174851" y="5487085"/>
            <a:ext cx="362992" cy="637428"/>
            <a:chOff x="0" y="0"/>
            <a:chExt cx="362991" cy="637426"/>
          </a:xfrm>
        </p:grpSpPr>
        <p:sp>
          <p:nvSpPr>
            <p:cNvPr id="409" name="Shape"/>
            <p:cNvSpPr/>
            <p:nvPr/>
          </p:nvSpPr>
          <p:spPr>
            <a:xfrm>
              <a:off x="0" y="0"/>
              <a:ext cx="331960" cy="637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04" y="0"/>
                  </a:moveTo>
                  <a:lnTo>
                    <a:pt x="6133" y="0"/>
                  </a:lnTo>
                  <a:lnTo>
                    <a:pt x="2479" y="1137"/>
                  </a:lnTo>
                  <a:lnTo>
                    <a:pt x="0" y="5751"/>
                  </a:lnTo>
                  <a:lnTo>
                    <a:pt x="2871" y="7156"/>
                  </a:lnTo>
                  <a:lnTo>
                    <a:pt x="5480" y="8493"/>
                  </a:lnTo>
                  <a:lnTo>
                    <a:pt x="5480" y="21600"/>
                  </a:lnTo>
                  <a:lnTo>
                    <a:pt x="12658" y="21600"/>
                  </a:lnTo>
                  <a:lnTo>
                    <a:pt x="12658" y="11435"/>
                  </a:lnTo>
                  <a:lnTo>
                    <a:pt x="20053" y="11435"/>
                  </a:lnTo>
                  <a:lnTo>
                    <a:pt x="19966" y="11168"/>
                  </a:lnTo>
                  <a:lnTo>
                    <a:pt x="19966" y="9630"/>
                  </a:lnTo>
                  <a:lnTo>
                    <a:pt x="6916" y="9630"/>
                  </a:lnTo>
                  <a:lnTo>
                    <a:pt x="6916" y="2876"/>
                  </a:lnTo>
                  <a:lnTo>
                    <a:pt x="21600" y="2876"/>
                  </a:lnTo>
                  <a:lnTo>
                    <a:pt x="20639" y="1538"/>
                  </a:lnTo>
                  <a:lnTo>
                    <a:pt x="10570" y="1538"/>
                  </a:lnTo>
                  <a:lnTo>
                    <a:pt x="9004" y="468"/>
                  </a:lnTo>
                  <a:lnTo>
                    <a:pt x="9004"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10" name="Shape"/>
            <p:cNvSpPr/>
            <p:nvPr/>
          </p:nvSpPr>
          <p:spPr>
            <a:xfrm>
              <a:off x="194537" y="337464"/>
              <a:ext cx="164453" cy="299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27" y="0"/>
                  </a:moveTo>
                  <a:lnTo>
                    <a:pt x="0" y="0"/>
                  </a:lnTo>
                  <a:lnTo>
                    <a:pt x="6322" y="21600"/>
                  </a:lnTo>
                  <a:lnTo>
                    <a:pt x="21600" y="21600"/>
                  </a:lnTo>
                  <a:lnTo>
                    <a:pt x="14927"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11" name="Shape"/>
            <p:cNvSpPr/>
            <p:nvPr/>
          </p:nvSpPr>
          <p:spPr>
            <a:xfrm>
              <a:off x="222604" y="157886"/>
              <a:ext cx="140388" cy="126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23" y="0"/>
                  </a:moveTo>
                  <a:lnTo>
                    <a:pt x="0" y="337"/>
                  </a:lnTo>
                  <a:lnTo>
                    <a:pt x="309" y="16200"/>
                  </a:lnTo>
                  <a:lnTo>
                    <a:pt x="8023" y="16200"/>
                  </a:lnTo>
                  <a:lnTo>
                    <a:pt x="8023" y="21600"/>
                  </a:lnTo>
                  <a:lnTo>
                    <a:pt x="12961" y="21600"/>
                  </a:lnTo>
                  <a:lnTo>
                    <a:pt x="12961" y="16539"/>
                  </a:lnTo>
                  <a:lnTo>
                    <a:pt x="21600" y="1688"/>
                  </a:lnTo>
                  <a:lnTo>
                    <a:pt x="8023"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12" name="Shape"/>
            <p:cNvSpPr/>
            <p:nvPr/>
          </p:nvSpPr>
          <p:spPr>
            <a:xfrm>
              <a:off x="274750" y="84861"/>
              <a:ext cx="88241" cy="82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04" y="0"/>
                  </a:moveTo>
                  <a:lnTo>
                    <a:pt x="0" y="0"/>
                  </a:lnTo>
                  <a:lnTo>
                    <a:pt x="0" y="19029"/>
                  </a:lnTo>
                  <a:lnTo>
                    <a:pt x="21600" y="21600"/>
                  </a:lnTo>
                  <a:lnTo>
                    <a:pt x="14004"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13" name="Shape"/>
            <p:cNvSpPr/>
            <p:nvPr/>
          </p:nvSpPr>
          <p:spPr>
            <a:xfrm>
              <a:off x="158431" y="1981"/>
              <a:ext cx="158755" cy="43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3" y="0"/>
                  </a:moveTo>
                  <a:lnTo>
                    <a:pt x="0" y="0"/>
                  </a:lnTo>
                  <a:lnTo>
                    <a:pt x="1911" y="9820"/>
                  </a:lnTo>
                  <a:lnTo>
                    <a:pt x="546" y="21600"/>
                  </a:lnTo>
                  <a:lnTo>
                    <a:pt x="21600" y="21600"/>
                  </a:lnTo>
                  <a:lnTo>
                    <a:pt x="21500" y="20621"/>
                  </a:lnTo>
                  <a:lnTo>
                    <a:pt x="5730" y="20621"/>
                  </a:lnTo>
                  <a:lnTo>
                    <a:pt x="4094" y="9820"/>
                  </a:lnTo>
                  <a:lnTo>
                    <a:pt x="6003" y="0"/>
                  </a:lnTo>
                  <a:close/>
                  <a:moveTo>
                    <a:pt x="16373" y="0"/>
                  </a:moveTo>
                  <a:lnTo>
                    <a:pt x="9277" y="0"/>
                  </a:lnTo>
                  <a:lnTo>
                    <a:pt x="5730" y="20621"/>
                  </a:lnTo>
                  <a:lnTo>
                    <a:pt x="21500" y="20621"/>
                  </a:lnTo>
                  <a:lnTo>
                    <a:pt x="20193" y="7855"/>
                  </a:lnTo>
                  <a:lnTo>
                    <a:pt x="16373"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415" name="Shape"/>
          <p:cNvSpPr/>
          <p:nvPr/>
        </p:nvSpPr>
        <p:spPr>
          <a:xfrm>
            <a:off x="7174854" y="5487089"/>
            <a:ext cx="362996" cy="63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63" y="736"/>
                </a:moveTo>
                <a:lnTo>
                  <a:pt x="9666" y="1538"/>
                </a:lnTo>
                <a:lnTo>
                  <a:pt x="8234" y="468"/>
                </a:lnTo>
                <a:lnTo>
                  <a:pt x="8234" y="0"/>
                </a:lnTo>
                <a:lnTo>
                  <a:pt x="5609" y="0"/>
                </a:lnTo>
                <a:lnTo>
                  <a:pt x="2268" y="1137"/>
                </a:lnTo>
                <a:lnTo>
                  <a:pt x="0" y="5751"/>
                </a:lnTo>
                <a:lnTo>
                  <a:pt x="2625" y="7156"/>
                </a:lnTo>
                <a:lnTo>
                  <a:pt x="5012" y="8493"/>
                </a:lnTo>
                <a:lnTo>
                  <a:pt x="5012" y="21600"/>
                </a:lnTo>
                <a:lnTo>
                  <a:pt x="11576" y="21600"/>
                </a:lnTo>
                <a:lnTo>
                  <a:pt x="11576" y="11435"/>
                </a:lnTo>
                <a:lnTo>
                  <a:pt x="14440" y="21600"/>
                </a:lnTo>
                <a:lnTo>
                  <a:pt x="21362" y="21600"/>
                </a:lnTo>
                <a:lnTo>
                  <a:pt x="18259" y="11168"/>
                </a:lnTo>
                <a:lnTo>
                  <a:pt x="18259" y="8627"/>
                </a:lnTo>
                <a:lnTo>
                  <a:pt x="21600" y="5684"/>
                </a:lnTo>
                <a:lnTo>
                  <a:pt x="16349" y="5350"/>
                </a:lnTo>
                <a:lnTo>
                  <a:pt x="13246" y="5417"/>
                </a:lnTo>
                <a:lnTo>
                  <a:pt x="13366" y="8560"/>
                </a:lnTo>
                <a:lnTo>
                  <a:pt x="16349" y="8560"/>
                </a:lnTo>
                <a:lnTo>
                  <a:pt x="16349" y="9630"/>
                </a:lnTo>
                <a:lnTo>
                  <a:pt x="6325" y="9630"/>
                </a:lnTo>
                <a:lnTo>
                  <a:pt x="6325" y="2876"/>
                </a:lnTo>
                <a:lnTo>
                  <a:pt x="16349" y="2876"/>
                </a:lnTo>
                <a:lnTo>
                  <a:pt x="16349" y="5350"/>
                </a:lnTo>
                <a:lnTo>
                  <a:pt x="21600" y="5684"/>
                </a:lnTo>
                <a:lnTo>
                  <a:pt x="18259" y="602"/>
                </a:lnTo>
                <a:lnTo>
                  <a:pt x="16588" y="67"/>
                </a:lnTo>
                <a:lnTo>
                  <a:pt x="13485" y="67"/>
                </a:lnTo>
                <a:lnTo>
                  <a:pt x="11934" y="1471"/>
                </a:lnTo>
                <a:lnTo>
                  <a:pt x="11218" y="736"/>
                </a:lnTo>
                <a:lnTo>
                  <a:pt x="12053" y="67"/>
                </a:lnTo>
                <a:lnTo>
                  <a:pt x="9428" y="67"/>
                </a:lnTo>
                <a:lnTo>
                  <a:pt x="10263" y="736"/>
                </a:lnTo>
              </a:path>
            </a:pathLst>
          </a:custGeom>
          <a:ln w="13144">
            <a:solidFill>
              <a:srgbClr val="D8C6E9"/>
            </a:solidFill>
          </a:ln>
        </p:spPr>
        <p:txBody>
          <a:bodyPr lIns="45719" rIns="45719" anchor="ctr"/>
          <a:lstStyle/>
          <a:p>
            <a:pPr/>
          </a:p>
        </p:txBody>
      </p:sp>
      <p:sp>
        <p:nvSpPr>
          <p:cNvPr id="416" name="Shape"/>
          <p:cNvSpPr/>
          <p:nvPr/>
        </p:nvSpPr>
        <p:spPr>
          <a:xfrm>
            <a:off x="7453617" y="5491034"/>
            <a:ext cx="32093" cy="27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lnTo>
                  <a:pt x="897" y="0"/>
                </a:lnTo>
                <a:lnTo>
                  <a:pt x="0" y="49"/>
                </a:lnTo>
                <a:lnTo>
                  <a:pt x="1350" y="21600"/>
                </a:lnTo>
                <a:lnTo>
                  <a:pt x="21600" y="21600"/>
                </a:lnTo>
                <a:lnTo>
                  <a:pt x="20008" y="13191"/>
                </a:lnTo>
                <a:lnTo>
                  <a:pt x="15668" y="6326"/>
                </a:lnTo>
                <a:lnTo>
                  <a:pt x="9231" y="1697"/>
                </a:lnTo>
                <a:lnTo>
                  <a:pt x="1350" y="0"/>
                </a:lnTo>
                <a:close/>
              </a:path>
            </a:pathLst>
          </a:custGeom>
          <a:solidFill>
            <a:srgbClr val="FFA900"/>
          </a:solidFill>
          <a:ln w="12700">
            <a:miter lim="400000"/>
          </a:ln>
        </p:spPr>
        <p:txBody>
          <a:bodyPr lIns="45719" rIns="45719" anchor="ctr"/>
          <a:lstStyle/>
          <a:p>
            <a:pPr/>
          </a:p>
        </p:txBody>
      </p:sp>
      <p:sp>
        <p:nvSpPr>
          <p:cNvPr id="417" name="Line"/>
          <p:cNvSpPr/>
          <p:nvPr/>
        </p:nvSpPr>
        <p:spPr>
          <a:xfrm>
            <a:off x="7453621" y="5491033"/>
            <a:ext cx="32086" cy="27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
                </a:moveTo>
                <a:lnTo>
                  <a:pt x="446" y="16"/>
                </a:lnTo>
                <a:lnTo>
                  <a:pt x="899" y="0"/>
                </a:lnTo>
                <a:lnTo>
                  <a:pt x="1344" y="0"/>
                </a:lnTo>
                <a:lnTo>
                  <a:pt x="9230" y="1697"/>
                </a:lnTo>
                <a:lnTo>
                  <a:pt x="15668" y="6326"/>
                </a:lnTo>
                <a:lnTo>
                  <a:pt x="20009" y="13192"/>
                </a:lnTo>
                <a:lnTo>
                  <a:pt x="21600" y="21600"/>
                </a:lnTo>
              </a:path>
            </a:pathLst>
          </a:custGeom>
          <a:ln w="13144">
            <a:solidFill>
              <a:srgbClr val="D8C6E9"/>
            </a:solidFill>
          </a:ln>
        </p:spPr>
        <p:txBody>
          <a:bodyPr lIns="45719" rIns="45719" anchor="ctr"/>
          <a:lstStyle/>
          <a:p>
            <a:pPr/>
          </a:p>
        </p:txBody>
      </p:sp>
      <p:sp>
        <p:nvSpPr>
          <p:cNvPr id="418" name="Shape"/>
          <p:cNvSpPr/>
          <p:nvPr/>
        </p:nvSpPr>
        <p:spPr>
          <a:xfrm>
            <a:off x="7214958" y="5489066"/>
            <a:ext cx="66180" cy="45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92" y="0"/>
                </a:moveTo>
                <a:lnTo>
                  <a:pt x="17824" y="0"/>
                </a:lnTo>
                <a:lnTo>
                  <a:pt x="10886" y="1482"/>
                </a:lnTo>
                <a:lnTo>
                  <a:pt x="5220" y="5525"/>
                </a:lnTo>
                <a:lnTo>
                  <a:pt x="1401" y="11522"/>
                </a:lnTo>
                <a:lnTo>
                  <a:pt x="0" y="18868"/>
                </a:lnTo>
                <a:lnTo>
                  <a:pt x="0" y="19781"/>
                </a:lnTo>
                <a:lnTo>
                  <a:pt x="62" y="20693"/>
                </a:lnTo>
                <a:lnTo>
                  <a:pt x="186" y="21600"/>
                </a:lnTo>
                <a:lnTo>
                  <a:pt x="17824" y="18868"/>
                </a:lnTo>
                <a:lnTo>
                  <a:pt x="21600" y="429"/>
                </a:lnTo>
                <a:lnTo>
                  <a:pt x="20361" y="145"/>
                </a:lnTo>
                <a:lnTo>
                  <a:pt x="19092" y="0"/>
                </a:lnTo>
                <a:close/>
              </a:path>
            </a:pathLst>
          </a:custGeom>
          <a:solidFill>
            <a:srgbClr val="FFA900"/>
          </a:solidFill>
          <a:ln w="12700">
            <a:miter lim="400000"/>
          </a:ln>
        </p:spPr>
        <p:txBody>
          <a:bodyPr lIns="45719" rIns="45719" anchor="ctr"/>
          <a:lstStyle/>
          <a:p>
            <a:pPr/>
          </a:p>
        </p:txBody>
      </p:sp>
      <p:sp>
        <p:nvSpPr>
          <p:cNvPr id="419" name="Line"/>
          <p:cNvSpPr/>
          <p:nvPr/>
        </p:nvSpPr>
        <p:spPr>
          <a:xfrm>
            <a:off x="7214969" y="5489066"/>
            <a:ext cx="66178" cy="453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 y="21600"/>
                </a:moveTo>
                <a:lnTo>
                  <a:pt x="61" y="20698"/>
                </a:lnTo>
                <a:lnTo>
                  <a:pt x="0" y="19782"/>
                </a:lnTo>
                <a:lnTo>
                  <a:pt x="0" y="18870"/>
                </a:lnTo>
                <a:lnTo>
                  <a:pt x="1400" y="11523"/>
                </a:lnTo>
                <a:lnTo>
                  <a:pt x="5218" y="5526"/>
                </a:lnTo>
                <a:lnTo>
                  <a:pt x="10882" y="1482"/>
                </a:lnTo>
                <a:lnTo>
                  <a:pt x="17820" y="0"/>
                </a:lnTo>
                <a:lnTo>
                  <a:pt x="19090" y="0"/>
                </a:lnTo>
                <a:lnTo>
                  <a:pt x="20357" y="143"/>
                </a:lnTo>
                <a:lnTo>
                  <a:pt x="21600" y="424"/>
                </a:lnTo>
              </a:path>
            </a:pathLst>
          </a:custGeom>
          <a:ln w="13144">
            <a:solidFill>
              <a:srgbClr val="D8C6E9"/>
            </a:solidFill>
          </a:ln>
        </p:spPr>
        <p:txBody>
          <a:bodyPr lIns="45719" rIns="45719" anchor="ctr"/>
          <a:lstStyle/>
          <a:p>
            <a:pPr/>
          </a:p>
        </p:txBody>
      </p:sp>
      <p:sp>
        <p:nvSpPr>
          <p:cNvPr id="420" name="Rectangle"/>
          <p:cNvSpPr/>
          <p:nvPr/>
        </p:nvSpPr>
        <p:spPr>
          <a:xfrm>
            <a:off x="7164275" y="5652206"/>
            <a:ext cx="123446" cy="97998"/>
          </a:xfrm>
          <a:prstGeom prst="rect">
            <a:avLst/>
          </a:prstGeom>
          <a:blipFill>
            <a:blip r:embed="rId4"/>
            <a:stretch>
              <a:fillRect/>
            </a:stretch>
          </a:blipFill>
          <a:ln w="12700">
            <a:miter lim="400000"/>
          </a:ln>
        </p:spPr>
        <p:txBody>
          <a:bodyPr lIns="45719" rIns="45719" anchor="ctr"/>
          <a:lstStyle/>
          <a:p>
            <a:pPr/>
          </a:p>
        </p:txBody>
      </p:sp>
      <p:sp>
        <p:nvSpPr>
          <p:cNvPr id="421" name="Rectangle"/>
          <p:cNvSpPr/>
          <p:nvPr/>
        </p:nvSpPr>
        <p:spPr>
          <a:xfrm>
            <a:off x="7447047" y="5618657"/>
            <a:ext cx="103397" cy="131546"/>
          </a:xfrm>
          <a:prstGeom prst="rect">
            <a:avLst/>
          </a:prstGeom>
          <a:blipFill>
            <a:blip r:embed="rId5"/>
            <a:stretch>
              <a:fillRect/>
            </a:stretch>
          </a:blipFill>
          <a:ln w="12700">
            <a:miter lim="400000"/>
          </a:ln>
        </p:spPr>
        <p:txBody>
          <a:bodyPr lIns="45719" rIns="45719" anchor="ctr"/>
          <a:lstStyle/>
          <a:p>
            <a:pPr/>
          </a:p>
        </p:txBody>
      </p:sp>
      <p:sp>
        <p:nvSpPr>
          <p:cNvPr id="422" name="Developer"/>
          <p:cNvSpPr txBox="1"/>
          <p:nvPr/>
        </p:nvSpPr>
        <p:spPr>
          <a:xfrm>
            <a:off x="7004101" y="6404697"/>
            <a:ext cx="859790" cy="228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1600">
                <a:latin typeface="Arial Narrow"/>
                <a:ea typeface="Arial Narrow"/>
                <a:cs typeface="Arial Narrow"/>
                <a:sym typeface="Arial Narrow"/>
              </a:defRPr>
            </a:pPr>
            <a:r>
              <a:t>Deve</a:t>
            </a:r>
            <a:r>
              <a:rPr spc="-5"/>
              <a:t>lop</a:t>
            </a:r>
            <a:r>
              <a:t>er</a:t>
            </a:r>
          </a:p>
        </p:txBody>
      </p:sp>
      <p:sp>
        <p:nvSpPr>
          <p:cNvPr id="423" name="Rectangle"/>
          <p:cNvSpPr/>
          <p:nvPr/>
        </p:nvSpPr>
        <p:spPr>
          <a:xfrm>
            <a:off x="8516390" y="4900614"/>
            <a:ext cx="187626" cy="180892"/>
          </a:xfrm>
          <a:prstGeom prst="rect">
            <a:avLst/>
          </a:prstGeom>
          <a:blipFill>
            <a:blip r:embed="rId3"/>
            <a:stretch>
              <a:fillRect/>
            </a:stretch>
          </a:blipFill>
          <a:ln w="12700">
            <a:miter lim="400000"/>
          </a:ln>
        </p:spPr>
        <p:txBody>
          <a:bodyPr lIns="45719" rIns="45719" anchor="ctr"/>
          <a:lstStyle/>
          <a:p>
            <a:pPr/>
          </a:p>
        </p:txBody>
      </p:sp>
      <p:grpSp>
        <p:nvGrpSpPr>
          <p:cNvPr id="429" name="Group"/>
          <p:cNvGrpSpPr/>
          <p:nvPr/>
        </p:nvGrpSpPr>
        <p:grpSpPr>
          <a:xfrm>
            <a:off x="8436723" y="5092699"/>
            <a:ext cx="362992" cy="637428"/>
            <a:chOff x="0" y="0"/>
            <a:chExt cx="362991" cy="637426"/>
          </a:xfrm>
        </p:grpSpPr>
        <p:sp>
          <p:nvSpPr>
            <p:cNvPr id="424" name="Shape"/>
            <p:cNvSpPr/>
            <p:nvPr/>
          </p:nvSpPr>
          <p:spPr>
            <a:xfrm>
              <a:off x="0" y="0"/>
              <a:ext cx="331966" cy="637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04" y="0"/>
                  </a:moveTo>
                  <a:lnTo>
                    <a:pt x="6133" y="0"/>
                  </a:lnTo>
                  <a:lnTo>
                    <a:pt x="2479" y="1137"/>
                  </a:lnTo>
                  <a:lnTo>
                    <a:pt x="0" y="5751"/>
                  </a:lnTo>
                  <a:lnTo>
                    <a:pt x="2871" y="7156"/>
                  </a:lnTo>
                  <a:lnTo>
                    <a:pt x="5480" y="8493"/>
                  </a:lnTo>
                  <a:lnTo>
                    <a:pt x="5480" y="21600"/>
                  </a:lnTo>
                  <a:lnTo>
                    <a:pt x="12658" y="21600"/>
                  </a:lnTo>
                  <a:lnTo>
                    <a:pt x="12658" y="11435"/>
                  </a:lnTo>
                  <a:lnTo>
                    <a:pt x="20052" y="11435"/>
                  </a:lnTo>
                  <a:lnTo>
                    <a:pt x="19965" y="11168"/>
                  </a:lnTo>
                  <a:lnTo>
                    <a:pt x="19965" y="9630"/>
                  </a:lnTo>
                  <a:lnTo>
                    <a:pt x="6916" y="9630"/>
                  </a:lnTo>
                  <a:lnTo>
                    <a:pt x="6916" y="2876"/>
                  </a:lnTo>
                  <a:lnTo>
                    <a:pt x="21600" y="2876"/>
                  </a:lnTo>
                  <a:lnTo>
                    <a:pt x="20639" y="1538"/>
                  </a:lnTo>
                  <a:lnTo>
                    <a:pt x="10570" y="1538"/>
                  </a:lnTo>
                  <a:lnTo>
                    <a:pt x="9004" y="468"/>
                  </a:lnTo>
                  <a:lnTo>
                    <a:pt x="9004"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25" name="Shape"/>
            <p:cNvSpPr/>
            <p:nvPr/>
          </p:nvSpPr>
          <p:spPr>
            <a:xfrm>
              <a:off x="194538" y="337451"/>
              <a:ext cx="164453" cy="299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26" y="0"/>
                  </a:moveTo>
                  <a:lnTo>
                    <a:pt x="0" y="0"/>
                  </a:lnTo>
                  <a:lnTo>
                    <a:pt x="6322" y="21600"/>
                  </a:lnTo>
                  <a:lnTo>
                    <a:pt x="21600" y="21600"/>
                  </a:lnTo>
                  <a:lnTo>
                    <a:pt x="14926"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26" name="Shape"/>
            <p:cNvSpPr/>
            <p:nvPr/>
          </p:nvSpPr>
          <p:spPr>
            <a:xfrm>
              <a:off x="222605" y="157873"/>
              <a:ext cx="140387" cy="126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23" y="0"/>
                  </a:moveTo>
                  <a:lnTo>
                    <a:pt x="0" y="337"/>
                  </a:lnTo>
                  <a:lnTo>
                    <a:pt x="309" y="16201"/>
                  </a:lnTo>
                  <a:lnTo>
                    <a:pt x="8023" y="16201"/>
                  </a:lnTo>
                  <a:lnTo>
                    <a:pt x="8023" y="21600"/>
                  </a:lnTo>
                  <a:lnTo>
                    <a:pt x="12961" y="21600"/>
                  </a:lnTo>
                  <a:lnTo>
                    <a:pt x="12961" y="16537"/>
                  </a:lnTo>
                  <a:lnTo>
                    <a:pt x="21600" y="1688"/>
                  </a:lnTo>
                  <a:lnTo>
                    <a:pt x="8023"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27" name="Shape"/>
            <p:cNvSpPr/>
            <p:nvPr/>
          </p:nvSpPr>
          <p:spPr>
            <a:xfrm>
              <a:off x="274751" y="84861"/>
              <a:ext cx="88241" cy="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05" y="0"/>
                  </a:moveTo>
                  <a:lnTo>
                    <a:pt x="0" y="0"/>
                  </a:lnTo>
                  <a:lnTo>
                    <a:pt x="0" y="19028"/>
                  </a:lnTo>
                  <a:lnTo>
                    <a:pt x="21600" y="21600"/>
                  </a:lnTo>
                  <a:lnTo>
                    <a:pt x="14005" y="0"/>
                  </a:lnTo>
                  <a:close/>
                </a:path>
              </a:pathLst>
            </a:custGeom>
            <a:solidFill>
              <a:srgbClr val="FFA900"/>
            </a:solidFill>
            <a:ln w="12700" cap="flat">
              <a:noFill/>
              <a:miter lim="400000"/>
            </a:ln>
            <a:effectLst/>
          </p:spPr>
          <p:txBody>
            <a:bodyPr wrap="square" lIns="45719" tIns="45719" rIns="45719" bIns="45719" numCol="1" anchor="ctr">
              <a:noAutofit/>
            </a:bodyPr>
            <a:lstStyle/>
            <a:p>
              <a:pPr/>
            </a:p>
          </p:txBody>
        </p:sp>
        <p:sp>
          <p:nvSpPr>
            <p:cNvPr id="428" name="Shape"/>
            <p:cNvSpPr/>
            <p:nvPr/>
          </p:nvSpPr>
          <p:spPr>
            <a:xfrm>
              <a:off x="158432" y="1968"/>
              <a:ext cx="158758" cy="43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3" y="0"/>
                  </a:moveTo>
                  <a:lnTo>
                    <a:pt x="0" y="0"/>
                  </a:lnTo>
                  <a:lnTo>
                    <a:pt x="1911" y="9818"/>
                  </a:lnTo>
                  <a:lnTo>
                    <a:pt x="546" y="21600"/>
                  </a:lnTo>
                  <a:lnTo>
                    <a:pt x="21600" y="21600"/>
                  </a:lnTo>
                  <a:lnTo>
                    <a:pt x="21499" y="20615"/>
                  </a:lnTo>
                  <a:lnTo>
                    <a:pt x="5730" y="20615"/>
                  </a:lnTo>
                  <a:lnTo>
                    <a:pt x="4093" y="9818"/>
                  </a:lnTo>
                  <a:lnTo>
                    <a:pt x="6003" y="0"/>
                  </a:lnTo>
                  <a:close/>
                  <a:moveTo>
                    <a:pt x="16372" y="0"/>
                  </a:moveTo>
                  <a:lnTo>
                    <a:pt x="9277" y="0"/>
                  </a:lnTo>
                  <a:lnTo>
                    <a:pt x="5730" y="20615"/>
                  </a:lnTo>
                  <a:lnTo>
                    <a:pt x="21499" y="20615"/>
                  </a:lnTo>
                  <a:lnTo>
                    <a:pt x="20192" y="7853"/>
                  </a:lnTo>
                  <a:lnTo>
                    <a:pt x="16372"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430" name="Shape"/>
          <p:cNvSpPr/>
          <p:nvPr/>
        </p:nvSpPr>
        <p:spPr>
          <a:xfrm>
            <a:off x="8436726" y="5092696"/>
            <a:ext cx="362996" cy="63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63" y="736"/>
                </a:moveTo>
                <a:lnTo>
                  <a:pt x="9666" y="1538"/>
                </a:lnTo>
                <a:lnTo>
                  <a:pt x="8234" y="468"/>
                </a:lnTo>
                <a:lnTo>
                  <a:pt x="8234" y="0"/>
                </a:lnTo>
                <a:lnTo>
                  <a:pt x="5609" y="0"/>
                </a:lnTo>
                <a:lnTo>
                  <a:pt x="2268" y="1137"/>
                </a:lnTo>
                <a:lnTo>
                  <a:pt x="0" y="5751"/>
                </a:lnTo>
                <a:lnTo>
                  <a:pt x="2625" y="7156"/>
                </a:lnTo>
                <a:lnTo>
                  <a:pt x="5012" y="8493"/>
                </a:lnTo>
                <a:lnTo>
                  <a:pt x="5012" y="21600"/>
                </a:lnTo>
                <a:lnTo>
                  <a:pt x="11576" y="21600"/>
                </a:lnTo>
                <a:lnTo>
                  <a:pt x="11576" y="11435"/>
                </a:lnTo>
                <a:lnTo>
                  <a:pt x="14440" y="21600"/>
                </a:lnTo>
                <a:lnTo>
                  <a:pt x="21362" y="21600"/>
                </a:lnTo>
                <a:lnTo>
                  <a:pt x="18259" y="11168"/>
                </a:lnTo>
                <a:lnTo>
                  <a:pt x="18259" y="8627"/>
                </a:lnTo>
                <a:lnTo>
                  <a:pt x="21600" y="5684"/>
                </a:lnTo>
                <a:lnTo>
                  <a:pt x="16349" y="5350"/>
                </a:lnTo>
                <a:lnTo>
                  <a:pt x="13246" y="5417"/>
                </a:lnTo>
                <a:lnTo>
                  <a:pt x="13366" y="8560"/>
                </a:lnTo>
                <a:lnTo>
                  <a:pt x="16349" y="8560"/>
                </a:lnTo>
                <a:lnTo>
                  <a:pt x="16349" y="9630"/>
                </a:lnTo>
                <a:lnTo>
                  <a:pt x="6325" y="9630"/>
                </a:lnTo>
                <a:lnTo>
                  <a:pt x="6325" y="2876"/>
                </a:lnTo>
                <a:lnTo>
                  <a:pt x="16349" y="2876"/>
                </a:lnTo>
                <a:lnTo>
                  <a:pt x="16349" y="5350"/>
                </a:lnTo>
                <a:lnTo>
                  <a:pt x="21600" y="5684"/>
                </a:lnTo>
                <a:lnTo>
                  <a:pt x="18259" y="602"/>
                </a:lnTo>
                <a:lnTo>
                  <a:pt x="16588" y="67"/>
                </a:lnTo>
                <a:lnTo>
                  <a:pt x="13485" y="67"/>
                </a:lnTo>
                <a:lnTo>
                  <a:pt x="11934" y="1471"/>
                </a:lnTo>
                <a:lnTo>
                  <a:pt x="11218" y="736"/>
                </a:lnTo>
                <a:lnTo>
                  <a:pt x="12053" y="67"/>
                </a:lnTo>
                <a:lnTo>
                  <a:pt x="9428" y="67"/>
                </a:lnTo>
                <a:lnTo>
                  <a:pt x="10263" y="736"/>
                </a:lnTo>
              </a:path>
            </a:pathLst>
          </a:custGeom>
          <a:ln w="13144">
            <a:solidFill>
              <a:srgbClr val="D8C6E9"/>
            </a:solidFill>
          </a:ln>
        </p:spPr>
        <p:txBody>
          <a:bodyPr lIns="45719" rIns="45719" anchor="ctr"/>
          <a:lstStyle/>
          <a:p>
            <a:pPr/>
          </a:p>
        </p:txBody>
      </p:sp>
      <p:sp>
        <p:nvSpPr>
          <p:cNvPr id="431" name="Shape"/>
          <p:cNvSpPr/>
          <p:nvPr/>
        </p:nvSpPr>
        <p:spPr>
          <a:xfrm>
            <a:off x="8715488" y="5096648"/>
            <a:ext cx="32093" cy="27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lnTo>
                  <a:pt x="444" y="9"/>
                </a:lnTo>
                <a:lnTo>
                  <a:pt x="0" y="39"/>
                </a:lnTo>
                <a:lnTo>
                  <a:pt x="1350" y="21600"/>
                </a:lnTo>
                <a:lnTo>
                  <a:pt x="21600" y="21600"/>
                </a:lnTo>
                <a:lnTo>
                  <a:pt x="20008" y="13189"/>
                </a:lnTo>
                <a:lnTo>
                  <a:pt x="15668" y="6323"/>
                </a:lnTo>
                <a:lnTo>
                  <a:pt x="9231" y="1696"/>
                </a:lnTo>
                <a:lnTo>
                  <a:pt x="1350" y="0"/>
                </a:lnTo>
                <a:close/>
              </a:path>
            </a:pathLst>
          </a:custGeom>
          <a:solidFill>
            <a:srgbClr val="FFA900"/>
          </a:solidFill>
          <a:ln w="12700">
            <a:miter lim="400000"/>
          </a:ln>
        </p:spPr>
        <p:txBody>
          <a:bodyPr lIns="45719" rIns="45719" anchor="ctr"/>
          <a:lstStyle/>
          <a:p>
            <a:pPr/>
          </a:p>
        </p:txBody>
      </p:sp>
      <p:sp>
        <p:nvSpPr>
          <p:cNvPr id="432" name="Line"/>
          <p:cNvSpPr/>
          <p:nvPr/>
        </p:nvSpPr>
        <p:spPr>
          <a:xfrm>
            <a:off x="8715492" y="5096640"/>
            <a:ext cx="32086" cy="27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
                </a:moveTo>
                <a:lnTo>
                  <a:pt x="446" y="16"/>
                </a:lnTo>
                <a:lnTo>
                  <a:pt x="899" y="0"/>
                </a:lnTo>
                <a:lnTo>
                  <a:pt x="1344" y="0"/>
                </a:lnTo>
                <a:lnTo>
                  <a:pt x="9230" y="1697"/>
                </a:lnTo>
                <a:lnTo>
                  <a:pt x="15668" y="6326"/>
                </a:lnTo>
                <a:lnTo>
                  <a:pt x="20009" y="13192"/>
                </a:lnTo>
                <a:lnTo>
                  <a:pt x="21600" y="21600"/>
                </a:lnTo>
              </a:path>
            </a:pathLst>
          </a:custGeom>
          <a:ln w="13144">
            <a:solidFill>
              <a:srgbClr val="D8C6E9"/>
            </a:solidFill>
          </a:ln>
        </p:spPr>
        <p:txBody>
          <a:bodyPr lIns="45719" rIns="45719" anchor="ctr"/>
          <a:lstStyle/>
          <a:p>
            <a:pPr/>
          </a:p>
        </p:txBody>
      </p:sp>
      <p:sp>
        <p:nvSpPr>
          <p:cNvPr id="433" name="Shape"/>
          <p:cNvSpPr/>
          <p:nvPr/>
        </p:nvSpPr>
        <p:spPr>
          <a:xfrm>
            <a:off x="8476829" y="5094668"/>
            <a:ext cx="66193" cy="45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89" y="0"/>
                </a:moveTo>
                <a:lnTo>
                  <a:pt x="17821" y="0"/>
                </a:lnTo>
                <a:lnTo>
                  <a:pt x="10884" y="1483"/>
                </a:lnTo>
                <a:lnTo>
                  <a:pt x="5219" y="5527"/>
                </a:lnTo>
                <a:lnTo>
                  <a:pt x="1400" y="11525"/>
                </a:lnTo>
                <a:lnTo>
                  <a:pt x="0" y="18868"/>
                </a:lnTo>
                <a:lnTo>
                  <a:pt x="0" y="19781"/>
                </a:lnTo>
                <a:lnTo>
                  <a:pt x="62" y="20700"/>
                </a:lnTo>
                <a:lnTo>
                  <a:pt x="186" y="21600"/>
                </a:lnTo>
                <a:lnTo>
                  <a:pt x="17821" y="18868"/>
                </a:lnTo>
                <a:lnTo>
                  <a:pt x="21600" y="429"/>
                </a:lnTo>
                <a:lnTo>
                  <a:pt x="20357" y="145"/>
                </a:lnTo>
                <a:lnTo>
                  <a:pt x="19089" y="0"/>
                </a:lnTo>
                <a:close/>
              </a:path>
            </a:pathLst>
          </a:custGeom>
          <a:solidFill>
            <a:srgbClr val="FFA900"/>
          </a:solidFill>
          <a:ln w="12700">
            <a:miter lim="400000"/>
          </a:ln>
        </p:spPr>
        <p:txBody>
          <a:bodyPr lIns="45719" rIns="45719" anchor="ctr"/>
          <a:lstStyle/>
          <a:p>
            <a:pPr/>
          </a:p>
        </p:txBody>
      </p:sp>
      <p:sp>
        <p:nvSpPr>
          <p:cNvPr id="434" name="Line"/>
          <p:cNvSpPr/>
          <p:nvPr/>
        </p:nvSpPr>
        <p:spPr>
          <a:xfrm>
            <a:off x="8476832" y="5094663"/>
            <a:ext cx="66189" cy="45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 y="21600"/>
                </a:moveTo>
                <a:lnTo>
                  <a:pt x="64" y="20699"/>
                </a:lnTo>
                <a:lnTo>
                  <a:pt x="0" y="19782"/>
                </a:lnTo>
                <a:lnTo>
                  <a:pt x="0" y="18871"/>
                </a:lnTo>
                <a:lnTo>
                  <a:pt x="1400" y="11525"/>
                </a:lnTo>
                <a:lnTo>
                  <a:pt x="5219" y="5527"/>
                </a:lnTo>
                <a:lnTo>
                  <a:pt x="10884" y="1483"/>
                </a:lnTo>
                <a:lnTo>
                  <a:pt x="17820" y="0"/>
                </a:lnTo>
                <a:lnTo>
                  <a:pt x="19090" y="0"/>
                </a:lnTo>
                <a:lnTo>
                  <a:pt x="20357" y="148"/>
                </a:lnTo>
                <a:lnTo>
                  <a:pt x="21600" y="428"/>
                </a:lnTo>
              </a:path>
            </a:pathLst>
          </a:custGeom>
          <a:ln w="13144">
            <a:solidFill>
              <a:srgbClr val="D8C6E9"/>
            </a:solidFill>
          </a:ln>
        </p:spPr>
        <p:txBody>
          <a:bodyPr lIns="45719" rIns="45719" anchor="ctr"/>
          <a:lstStyle/>
          <a:p>
            <a:pPr/>
          </a:p>
        </p:txBody>
      </p:sp>
      <p:sp>
        <p:nvSpPr>
          <p:cNvPr id="435" name="Rectangle"/>
          <p:cNvSpPr/>
          <p:nvPr/>
        </p:nvSpPr>
        <p:spPr>
          <a:xfrm>
            <a:off x="8426147" y="5257815"/>
            <a:ext cx="123446" cy="97998"/>
          </a:xfrm>
          <a:prstGeom prst="rect">
            <a:avLst/>
          </a:prstGeom>
          <a:blipFill>
            <a:blip r:embed="rId6"/>
            <a:stretch>
              <a:fillRect/>
            </a:stretch>
          </a:blipFill>
          <a:ln w="12700">
            <a:miter lim="400000"/>
          </a:ln>
        </p:spPr>
        <p:txBody>
          <a:bodyPr lIns="45719" rIns="45719" anchor="ctr"/>
          <a:lstStyle/>
          <a:p>
            <a:pPr/>
          </a:p>
        </p:txBody>
      </p:sp>
      <p:sp>
        <p:nvSpPr>
          <p:cNvPr id="436" name="Rectangle"/>
          <p:cNvSpPr/>
          <p:nvPr/>
        </p:nvSpPr>
        <p:spPr>
          <a:xfrm>
            <a:off x="8708921" y="5224266"/>
            <a:ext cx="103397" cy="131545"/>
          </a:xfrm>
          <a:prstGeom prst="rect">
            <a:avLst/>
          </a:prstGeom>
          <a:blipFill>
            <a:blip r:embed="rId7"/>
            <a:stretch>
              <a:fillRect/>
            </a:stretch>
          </a:blipFill>
          <a:ln w="12700">
            <a:miter lim="400000"/>
          </a:ln>
        </p:spPr>
        <p:txBody>
          <a:bodyPr lIns="45719" rIns="45719" anchor="ctr"/>
          <a:lstStyle/>
          <a:p>
            <a:pPr/>
          </a:p>
        </p:txBody>
      </p:sp>
      <p:sp>
        <p:nvSpPr>
          <p:cNvPr id="437" name="Developer"/>
          <p:cNvSpPr txBox="1"/>
          <p:nvPr/>
        </p:nvSpPr>
        <p:spPr>
          <a:xfrm>
            <a:off x="8265972" y="6010309"/>
            <a:ext cx="859790" cy="228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1600">
                <a:latin typeface="Arial Narrow"/>
                <a:ea typeface="Arial Narrow"/>
                <a:cs typeface="Arial Narrow"/>
                <a:sym typeface="Arial Narrow"/>
              </a:defRPr>
            </a:pPr>
            <a:r>
              <a:t>Deve</a:t>
            </a:r>
            <a:r>
              <a:rPr spc="-5"/>
              <a:t>lop</a:t>
            </a:r>
            <a:r>
              <a:t>er</a:t>
            </a:r>
          </a:p>
        </p:txBody>
      </p:sp>
      <p:sp>
        <p:nvSpPr>
          <p:cNvPr id="438" name="Line"/>
          <p:cNvSpPr/>
          <p:nvPr/>
        </p:nvSpPr>
        <p:spPr>
          <a:xfrm flipH="1">
            <a:off x="5450304" y="3329606"/>
            <a:ext cx="1631617" cy="544212"/>
          </a:xfrm>
          <a:prstGeom prst="line">
            <a:avLst/>
          </a:prstGeom>
          <a:ln w="13144">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439" name="Triangle"/>
          <p:cNvSpPr/>
          <p:nvPr/>
        </p:nvSpPr>
        <p:spPr>
          <a:xfrm>
            <a:off x="5425363" y="3778198"/>
            <a:ext cx="145479" cy="124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6" y="0"/>
                </a:moveTo>
                <a:lnTo>
                  <a:pt x="0" y="18003"/>
                </a:lnTo>
                <a:lnTo>
                  <a:pt x="21600" y="21600"/>
                </a:lnTo>
                <a:lnTo>
                  <a:pt x="15426" y="0"/>
                </a:lnTo>
                <a:close/>
              </a:path>
            </a:pathLst>
          </a:custGeom>
          <a:solidFill>
            <a:srgbClr val="000000"/>
          </a:solidFill>
          <a:ln w="12700">
            <a:miter lim="400000"/>
          </a:ln>
        </p:spPr>
        <p:txBody>
          <a:bodyPr lIns="45719" rIns="45719" anchor="ctr"/>
          <a:lstStyle/>
          <a:p>
            <a:pPr/>
          </a:p>
        </p:txBody>
      </p:sp>
      <p:sp>
        <p:nvSpPr>
          <p:cNvPr id="440" name="Line"/>
          <p:cNvSpPr/>
          <p:nvPr/>
        </p:nvSpPr>
        <p:spPr>
          <a:xfrm>
            <a:off x="5346784" y="5774716"/>
            <a:ext cx="1708848" cy="1"/>
          </a:xfrm>
          <a:prstGeom prst="line">
            <a:avLst/>
          </a:prstGeom>
          <a:ln w="13144">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441" name="Triangle"/>
          <p:cNvSpPr/>
          <p:nvPr/>
        </p:nvSpPr>
        <p:spPr>
          <a:xfrm>
            <a:off x="6950467" y="5708979"/>
            <a:ext cx="131447" cy="131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0800"/>
                </a:lnTo>
                <a:lnTo>
                  <a:pt x="0" y="0"/>
                </a:lnTo>
                <a:close/>
              </a:path>
            </a:pathLst>
          </a:custGeom>
          <a:solidFill>
            <a:srgbClr val="000000"/>
          </a:solidFill>
          <a:ln w="12700">
            <a:miter lim="400000"/>
          </a:ln>
        </p:spPr>
        <p:txBody>
          <a:bodyPr lIns="45719" rIns="45719" anchor="ctr"/>
          <a:lstStyle/>
          <a:p>
            <a:pPr/>
          </a:p>
        </p:txBody>
      </p:sp>
      <p:sp>
        <p:nvSpPr>
          <p:cNvPr id="442" name="&lt;&lt;JVM process&gt;&gt;…"/>
          <p:cNvSpPr txBox="1"/>
          <p:nvPr/>
        </p:nvSpPr>
        <p:spPr>
          <a:xfrm>
            <a:off x="2191780" y="5980267"/>
            <a:ext cx="1911351" cy="577999"/>
          </a:xfrm>
          <a:prstGeom prst="rect">
            <a:avLst/>
          </a:prstGeom>
          <a:ln w="13146">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11429" algn="ctr">
              <a:spcBef>
                <a:spcPts val="400"/>
              </a:spcBef>
              <a:defRPr sz="1600">
                <a:latin typeface="+mn-lt"/>
                <a:ea typeface="+mn-ea"/>
                <a:cs typeface="+mn-cs"/>
                <a:sym typeface="Arial"/>
              </a:defRPr>
            </a:pPr>
            <a:r>
              <a:t>&lt;&lt;JVM</a:t>
            </a:r>
            <a:r>
              <a:rPr spc="-25"/>
              <a:t> </a:t>
            </a:r>
            <a:r>
              <a:t>process&gt;&gt;</a:t>
            </a:r>
          </a:p>
          <a:p>
            <a:pPr marR="4444" algn="ctr">
              <a:spcBef>
                <a:spcPts val="900"/>
              </a:spcBef>
              <a:defRPr sz="1600" u="sng">
                <a:uFill>
                  <a:solidFill>
                    <a:srgbClr val="000000"/>
                  </a:solidFill>
                </a:uFill>
                <a:latin typeface="+mn-lt"/>
                <a:ea typeface="+mn-ea"/>
                <a:cs typeface="+mn-cs"/>
                <a:sym typeface="Arial"/>
              </a:defRPr>
            </a:pPr>
            <a:r>
              <a:t>:AppServer</a:t>
            </a:r>
          </a:p>
        </p:txBody>
      </p:sp>
      <p:sp>
        <p:nvSpPr>
          <p:cNvPr id="443" name="&lt;&lt;JVM process&gt;&gt;…"/>
          <p:cNvSpPr txBox="1"/>
          <p:nvPr/>
        </p:nvSpPr>
        <p:spPr>
          <a:xfrm>
            <a:off x="1481977" y="5143822"/>
            <a:ext cx="1911351" cy="578000"/>
          </a:xfrm>
          <a:prstGeom prst="rect">
            <a:avLst/>
          </a:prstGeom>
          <a:ln w="13146">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11429" algn="ctr">
              <a:spcBef>
                <a:spcPts val="400"/>
              </a:spcBef>
              <a:defRPr sz="1600">
                <a:latin typeface="+mn-lt"/>
                <a:ea typeface="+mn-ea"/>
                <a:cs typeface="+mn-cs"/>
                <a:sym typeface="Arial"/>
              </a:defRPr>
            </a:pPr>
            <a:r>
              <a:t>&lt;&lt;JVM</a:t>
            </a:r>
            <a:r>
              <a:rPr spc="-25"/>
              <a:t> </a:t>
            </a:r>
            <a:r>
              <a:t>process&gt;&gt;</a:t>
            </a:r>
          </a:p>
          <a:p>
            <a:pPr algn="ctr">
              <a:spcBef>
                <a:spcPts val="900"/>
              </a:spcBef>
              <a:defRPr spc="-20" sz="1600" u="sng">
                <a:uFill>
                  <a:solidFill>
                    <a:srgbClr val="000000"/>
                  </a:solidFill>
                </a:uFill>
                <a:latin typeface="+mn-lt"/>
                <a:ea typeface="+mn-ea"/>
                <a:cs typeface="+mn-cs"/>
                <a:sym typeface="Arial"/>
              </a:defRPr>
            </a:pPr>
            <a:r>
              <a:t>:UnitTester</a:t>
            </a:r>
          </a:p>
        </p:txBody>
      </p:sp>
      <p:sp>
        <p:nvSpPr>
          <p:cNvPr id="444" name="&lt;&lt;JVM process&gt;&gt;…"/>
          <p:cNvSpPr txBox="1"/>
          <p:nvPr/>
        </p:nvSpPr>
        <p:spPr>
          <a:xfrm>
            <a:off x="1324243" y="4253157"/>
            <a:ext cx="1911351" cy="578000"/>
          </a:xfrm>
          <a:prstGeom prst="rect">
            <a:avLst/>
          </a:prstGeom>
          <a:ln w="13146">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11429" algn="ctr">
              <a:spcBef>
                <a:spcPts val="400"/>
              </a:spcBef>
              <a:defRPr sz="1600">
                <a:latin typeface="+mn-lt"/>
                <a:ea typeface="+mn-ea"/>
                <a:cs typeface="+mn-cs"/>
                <a:sym typeface="Arial"/>
              </a:defRPr>
            </a:pPr>
            <a:r>
              <a:t>&lt;&lt;JVM</a:t>
            </a:r>
            <a:r>
              <a:rPr spc="-25"/>
              <a:t> </a:t>
            </a:r>
            <a:r>
              <a:t>process&gt;&gt;</a:t>
            </a:r>
          </a:p>
          <a:p>
            <a:pPr marR="1270" algn="ctr">
              <a:spcBef>
                <a:spcPts val="900"/>
              </a:spcBef>
              <a:defRPr sz="1600" u="sng">
                <a:uFill>
                  <a:solidFill>
                    <a:srgbClr val="000000"/>
                  </a:solidFill>
                </a:uFill>
                <a:latin typeface="+mn-lt"/>
                <a:ea typeface="+mn-ea"/>
                <a:cs typeface="+mn-cs"/>
                <a:sym typeface="Arial"/>
              </a:defRPr>
            </a:pPr>
            <a:r>
              <a:t>:CruiseControl</a:t>
            </a:r>
          </a:p>
        </p:txBody>
      </p:sp>
      <p:sp>
        <p:nvSpPr>
          <p:cNvPr id="445" name="Rectangle"/>
          <p:cNvSpPr/>
          <p:nvPr/>
        </p:nvSpPr>
        <p:spPr>
          <a:xfrm>
            <a:off x="9212591" y="309234"/>
            <a:ext cx="865894" cy="1117445"/>
          </a:xfrm>
          <a:prstGeom prst="rect">
            <a:avLst/>
          </a:prstGeom>
          <a:blipFill>
            <a:blip r:embed="rId8"/>
            <a:stretch>
              <a:fillRect/>
            </a:stretch>
          </a:blipFill>
          <a:ln w="12700">
            <a:miter lim="400000"/>
          </a:ln>
        </p:spPr>
        <p:txBody>
          <a:bodyPr lIns="45719" rIns="45719" anchor="ctr"/>
          <a:lstStyle/>
          <a:p>
            <a:pPr/>
          </a:p>
        </p:txBody>
      </p:sp>
      <p:sp>
        <p:nvSpPr>
          <p:cNvPr id="446"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7"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9" invalidUrl="" action="" tgtFrame="" tooltip="" history="1" highlightClick="0" endSnd="0"/>
              </a:rPr>
              <a:t>www.</a:t>
            </a:r>
            <a:r>
              <a:rPr spc="-15" sz="1600" u="sng">
                <a:solidFill>
                  <a:srgbClr val="0432FF"/>
                </a:solidFill>
                <a:uFill>
                  <a:solidFill>
                    <a:srgbClr val="0432FF"/>
                  </a:solidFill>
                </a:uFill>
                <a:hlinkClick r:id="rId9" invalidUrl="" action="" tgtFrame="" tooltip="" history="1" highlightClick="0" endSnd="0"/>
              </a:rPr>
              <a:t>Gilb</a:t>
            </a:r>
            <a:r>
              <a:rPr spc="-15" u="sng">
                <a:solidFill>
                  <a:srgbClr val="0432FF"/>
                </a:solidFill>
                <a:uFill>
                  <a:solidFill>
                    <a:srgbClr val="0432FF"/>
                  </a:solidFill>
                </a:uFill>
                <a:hlinkClick r:id="rId9" invalidUrl="" action="" tgtFrame="" tooltip="" history="1" highlightClick="0" endSnd="0"/>
              </a:rPr>
              <a:t>.com</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450" name="Rectangle"/>
          <p:cNvSpPr/>
          <p:nvPr/>
        </p:nvSpPr>
        <p:spPr>
          <a:xfrm>
            <a:off x="1008775" y="388108"/>
            <a:ext cx="8911977" cy="1577573"/>
          </a:xfrm>
          <a:prstGeom prst="rect">
            <a:avLst/>
          </a:prstGeom>
          <a:ln w="9859">
            <a:solidFill>
              <a:srgbClr val="000000"/>
            </a:solidFill>
          </a:ln>
        </p:spPr>
        <p:txBody>
          <a:bodyPr lIns="45719" rIns="45719" anchor="ctr"/>
          <a:lstStyle/>
          <a:p>
            <a:pPr/>
          </a:p>
        </p:txBody>
      </p:sp>
      <p:sp>
        <p:nvSpPr>
          <p:cNvPr id="451" name="4. Testers have the right to  integrate their test specifications…"/>
          <p:cNvSpPr txBox="1"/>
          <p:nvPr>
            <p:ph type="title"/>
          </p:nvPr>
        </p:nvSpPr>
        <p:spPr>
          <a:xfrm>
            <a:off x="2326775" y="422744"/>
            <a:ext cx="7004686" cy="1543051"/>
          </a:xfrm>
          <a:prstGeom prst="rect">
            <a:avLst/>
          </a:prstGeom>
        </p:spPr>
        <p:txBody>
          <a:bodyPr/>
          <a:lstStyle/>
          <a:p>
            <a:pPr marR="495934" indent="26669">
              <a:lnSpc>
                <a:spcPts val="3900"/>
              </a:lnSpc>
              <a:spcBef>
                <a:spcPts val="200"/>
              </a:spcBef>
              <a:tabLst>
                <a:tab pos="1219200" algn="l"/>
              </a:tabLst>
              <a:defRPr b="0" sz="3300">
                <a:solidFill>
                  <a:srgbClr val="000000"/>
                </a:solidFill>
              </a:defRPr>
            </a:pPr>
            <a:r>
              <a:t>4.	Testers have the right to  integrate their test specifications</a:t>
            </a:r>
          </a:p>
          <a:p>
            <a:pPr>
              <a:lnSpc>
                <a:spcPts val="3900"/>
              </a:lnSpc>
              <a:defRPr b="0" sz="3300">
                <a:solidFill>
                  <a:srgbClr val="000000"/>
                </a:solidFill>
              </a:defRPr>
            </a:pPr>
            <a:r>
              <a:t>into the other technical specifications.</a:t>
            </a:r>
          </a:p>
        </p:txBody>
      </p:sp>
      <p:sp>
        <p:nvSpPr>
          <p:cNvPr id="452" name="Rectangle"/>
          <p:cNvSpPr/>
          <p:nvPr/>
        </p:nvSpPr>
        <p:spPr>
          <a:xfrm>
            <a:off x="851041" y="2202316"/>
            <a:ext cx="9069711" cy="4496078"/>
          </a:xfrm>
          <a:prstGeom prst="rect">
            <a:avLst/>
          </a:prstGeom>
          <a:ln w="9859">
            <a:solidFill>
              <a:srgbClr val="000000"/>
            </a:solidFill>
          </a:ln>
        </p:spPr>
        <p:txBody>
          <a:bodyPr lIns="45719" rIns="45719" anchor="ctr"/>
          <a:lstStyle/>
          <a:p>
            <a:pPr/>
          </a:p>
        </p:txBody>
      </p:sp>
      <p:sp>
        <p:nvSpPr>
          <p:cNvPr id="453" name="So that the right hand knows what the left one is doing - in  spite of the change process…"/>
          <p:cNvSpPr txBox="1"/>
          <p:nvPr/>
        </p:nvSpPr>
        <p:spPr>
          <a:xfrm>
            <a:off x="932982" y="2205401"/>
            <a:ext cx="8323582" cy="40302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5080" indent="-196850">
              <a:lnSpc>
                <a:spcPts val="2600"/>
              </a:lnSpc>
              <a:spcBef>
                <a:spcPts val="400"/>
              </a:spcBef>
              <a:buSzPct val="100000"/>
              <a:buChar char="•"/>
              <a:tabLst>
                <a:tab pos="203200" algn="l"/>
              </a:tabLst>
              <a:defRPr spc="15" sz="2400">
                <a:latin typeface="+mn-lt"/>
                <a:ea typeface="+mn-ea"/>
                <a:cs typeface="+mn-cs"/>
                <a:sym typeface="Arial"/>
              </a:defRPr>
            </a:pPr>
            <a:r>
              <a:t>So </a:t>
            </a:r>
            <a:r>
              <a:rPr spc="5"/>
              <a:t>that the right </a:t>
            </a:r>
            <a:r>
              <a:rPr spc="10"/>
              <a:t>hand knows what </a:t>
            </a:r>
            <a:r>
              <a:rPr spc="5"/>
              <a:t>the left </a:t>
            </a:r>
            <a:r>
              <a:rPr spc="10"/>
              <a:t>one </a:t>
            </a:r>
            <a:r>
              <a:rPr spc="5"/>
              <a:t>is </a:t>
            </a:r>
            <a:r>
              <a:rPr spc="10"/>
              <a:t>doing </a:t>
            </a:r>
            <a:r>
              <a:rPr spc="5"/>
              <a:t>- in  spite of the </a:t>
            </a:r>
            <a:r>
              <a:rPr spc="10"/>
              <a:t>change</a:t>
            </a:r>
            <a:r>
              <a:rPr spc="-15"/>
              <a:t> </a:t>
            </a:r>
            <a:r>
              <a:rPr spc="10"/>
              <a:t>process</a:t>
            </a:r>
          </a:p>
          <a:p>
            <a:pPr marL="209550" marR="1285239" indent="-196850">
              <a:lnSpc>
                <a:spcPts val="2700"/>
              </a:lnSpc>
              <a:spcBef>
                <a:spcPts val="500"/>
              </a:spcBef>
              <a:buSzPct val="100000"/>
              <a:buChar char="•"/>
              <a:tabLst>
                <a:tab pos="203200" algn="l"/>
              </a:tabLst>
              <a:defRPr spc="5" sz="2400">
                <a:latin typeface="+mn-lt"/>
                <a:ea typeface="+mn-ea"/>
                <a:cs typeface="+mn-cs"/>
                <a:sym typeface="Arial"/>
              </a:defRPr>
            </a:pPr>
            <a:r>
              <a:t>Specifically, </a:t>
            </a:r>
            <a:r>
              <a:rPr spc="15"/>
              <a:t>we </a:t>
            </a:r>
            <a:r>
              <a:rPr spc="10"/>
              <a:t>need </a:t>
            </a:r>
            <a:r>
              <a:t>to </a:t>
            </a:r>
            <a:r>
              <a:rPr spc="10"/>
              <a:t>be able </a:t>
            </a:r>
            <a:r>
              <a:t>to </a:t>
            </a:r>
            <a:r>
              <a:rPr spc="10"/>
              <a:t>put </a:t>
            </a:r>
            <a:r>
              <a:t>test info in  requirements </a:t>
            </a:r>
            <a:r>
              <a:rPr spc="10"/>
              <a:t>and design</a:t>
            </a:r>
            <a:r>
              <a:rPr spc="-5"/>
              <a:t> </a:t>
            </a:r>
            <a:r>
              <a:t>specifications</a:t>
            </a:r>
          </a:p>
          <a:p>
            <a:pPr lvl="1" marL="598805" indent="-192405">
              <a:spcBef>
                <a:spcPts val="100"/>
              </a:spcBef>
              <a:buSzPct val="100000"/>
              <a:buChar char="–"/>
              <a:tabLst>
                <a:tab pos="596900" algn="l"/>
              </a:tabLst>
              <a:defRPr sz="2000">
                <a:solidFill>
                  <a:srgbClr val="33478A"/>
                </a:solidFill>
                <a:latin typeface="+mn-lt"/>
                <a:ea typeface="+mn-ea"/>
                <a:cs typeface="+mn-cs"/>
                <a:sym typeface="Arial"/>
              </a:defRPr>
            </a:pPr>
            <a:r>
              <a:t>At least </a:t>
            </a:r>
            <a:r>
              <a:rPr spc="4"/>
              <a:t>as a </a:t>
            </a:r>
            <a:r>
              <a:t>detailed cross</a:t>
            </a:r>
            <a:r>
              <a:rPr spc="-9"/>
              <a:t> </a:t>
            </a:r>
            <a:r>
              <a:t>reference</a:t>
            </a:r>
          </a:p>
          <a:p>
            <a:pPr lvl="1" marL="598805" indent="-192405">
              <a:spcBef>
                <a:spcPts val="300"/>
              </a:spcBef>
              <a:buSzPct val="100000"/>
              <a:buChar char="–"/>
              <a:tabLst>
                <a:tab pos="596900" algn="l"/>
              </a:tabLst>
              <a:defRPr sz="2000">
                <a:solidFill>
                  <a:srgbClr val="33478A"/>
                </a:solidFill>
                <a:latin typeface="+mn-lt"/>
                <a:ea typeface="+mn-ea"/>
                <a:cs typeface="+mn-cs"/>
                <a:sym typeface="Arial"/>
              </a:defRPr>
            </a:pPr>
            <a:r>
              <a:t>For </a:t>
            </a:r>
            <a:r>
              <a:rPr spc="4"/>
              <a:t>each </a:t>
            </a:r>
            <a:r>
              <a:t>individual requirement </a:t>
            </a:r>
            <a:r>
              <a:rPr spc="4"/>
              <a:t>and</a:t>
            </a:r>
            <a:r>
              <a:t> design</a:t>
            </a:r>
          </a:p>
          <a:p>
            <a:pPr marL="209550" indent="-196850">
              <a:spcBef>
                <a:spcPts val="300"/>
              </a:spcBef>
              <a:buSzPct val="100000"/>
              <a:buChar char="•"/>
              <a:tabLst>
                <a:tab pos="203200" algn="l"/>
              </a:tabLst>
              <a:defRPr spc="15" sz="2400">
                <a:latin typeface="+mn-lt"/>
                <a:ea typeface="+mn-ea"/>
                <a:cs typeface="+mn-cs"/>
                <a:sym typeface="Arial"/>
              </a:defRPr>
            </a:pPr>
            <a:r>
              <a:t>Why?</a:t>
            </a:r>
          </a:p>
          <a:p>
            <a:pPr lvl="1" marL="603885" indent="-197485">
              <a:spcBef>
                <a:spcPts val="300"/>
              </a:spcBef>
              <a:buSzPct val="100000"/>
              <a:buChar char="–"/>
              <a:tabLst>
                <a:tab pos="596900" algn="l"/>
              </a:tabLst>
              <a:defRPr sz="2000">
                <a:solidFill>
                  <a:srgbClr val="33478A"/>
                </a:solidFill>
                <a:latin typeface="+mn-lt"/>
                <a:ea typeface="+mn-ea"/>
                <a:cs typeface="+mn-cs"/>
                <a:sym typeface="Arial"/>
              </a:defRPr>
            </a:pPr>
            <a:r>
              <a:t>To </a:t>
            </a:r>
            <a:r>
              <a:rPr spc="4"/>
              <a:t>sense absence </a:t>
            </a:r>
            <a:r>
              <a:t>of test planning for </a:t>
            </a:r>
            <a:r>
              <a:rPr spc="4"/>
              <a:t>some</a:t>
            </a:r>
            <a:r>
              <a:rPr spc="-15"/>
              <a:t> </a:t>
            </a:r>
            <a:r>
              <a:rPr spc="4"/>
              <a:t>specs</a:t>
            </a:r>
          </a:p>
          <a:p>
            <a:pPr lvl="1" marL="603885" marR="43180" indent="-197485">
              <a:lnSpc>
                <a:spcPts val="2300"/>
              </a:lnSpc>
              <a:spcBef>
                <a:spcPts val="400"/>
              </a:spcBef>
              <a:buSzPct val="100000"/>
              <a:buChar char="–"/>
              <a:tabLst>
                <a:tab pos="596900" algn="l"/>
              </a:tabLst>
              <a:defRPr sz="2000">
                <a:solidFill>
                  <a:srgbClr val="33478A"/>
                </a:solidFill>
                <a:latin typeface="+mn-lt"/>
                <a:ea typeface="+mn-ea"/>
                <a:cs typeface="+mn-cs"/>
                <a:sym typeface="Arial"/>
              </a:defRPr>
            </a:pPr>
            <a:r>
              <a:t>To </a:t>
            </a:r>
            <a:r>
              <a:rPr spc="4"/>
              <a:t>sense need </a:t>
            </a:r>
            <a:r>
              <a:t>of </a:t>
            </a:r>
            <a:r>
              <a:rPr spc="4"/>
              <a:t>change </a:t>
            </a:r>
            <a:r>
              <a:t>in test plans </a:t>
            </a:r>
            <a:r>
              <a:rPr spc="4"/>
              <a:t>when </a:t>
            </a:r>
            <a:r>
              <a:t>reviewing </a:t>
            </a:r>
            <a:r>
              <a:rPr spc="4"/>
              <a:t>changes </a:t>
            </a:r>
            <a:r>
              <a:t>in  </a:t>
            </a:r>
            <a:r>
              <a:rPr spc="4"/>
              <a:t>specs</a:t>
            </a:r>
          </a:p>
          <a:p>
            <a:pPr lvl="1" marL="603885" indent="-197485">
              <a:spcBef>
                <a:spcPts val="100"/>
              </a:spcBef>
              <a:buSzPct val="100000"/>
              <a:buChar char="–"/>
              <a:tabLst>
                <a:tab pos="596900" algn="l"/>
              </a:tabLst>
              <a:defRPr sz="2000">
                <a:solidFill>
                  <a:srgbClr val="33478A"/>
                </a:solidFill>
                <a:latin typeface="+mn-lt"/>
                <a:ea typeface="+mn-ea"/>
                <a:cs typeface="+mn-cs"/>
                <a:sym typeface="Arial"/>
              </a:defRPr>
            </a:pPr>
            <a:r>
              <a:t>To give testers constant </a:t>
            </a:r>
            <a:r>
              <a:rPr spc="4"/>
              <a:t>access </a:t>
            </a:r>
            <a:r>
              <a:t>to all upstream detail </a:t>
            </a:r>
            <a:r>
              <a:rPr spc="4"/>
              <a:t>and</a:t>
            </a:r>
            <a:r>
              <a:rPr spc="25"/>
              <a:t> </a:t>
            </a:r>
            <a:r>
              <a:rPr spc="4"/>
              <a:t>change</a:t>
            </a:r>
          </a:p>
          <a:p>
            <a:pPr lvl="1" marL="603885" indent="-197485">
              <a:spcBef>
                <a:spcPts val="300"/>
              </a:spcBef>
              <a:buSzPct val="100000"/>
              <a:buChar char="–"/>
              <a:tabLst>
                <a:tab pos="596900" algn="l"/>
              </a:tabLst>
              <a:defRPr spc="4" sz="2000">
                <a:solidFill>
                  <a:srgbClr val="33478A"/>
                </a:solidFill>
                <a:latin typeface="+mn-lt"/>
                <a:ea typeface="+mn-ea"/>
                <a:cs typeface="+mn-cs"/>
                <a:sym typeface="Arial"/>
              </a:defRPr>
            </a:pPr>
            <a:r>
              <a:t>So </a:t>
            </a:r>
            <a:r>
              <a:rPr spc="0"/>
              <a:t>the right </a:t>
            </a:r>
            <a:r>
              <a:t>hand knows what </a:t>
            </a:r>
            <a:r>
              <a:rPr spc="0"/>
              <a:t>the left </a:t>
            </a:r>
            <a:r>
              <a:t>one </a:t>
            </a:r>
            <a:r>
              <a:rPr spc="0"/>
              <a:t>is</a:t>
            </a:r>
            <a:r>
              <a:rPr spc="-30"/>
              <a:t> </a:t>
            </a:r>
            <a:r>
              <a:rPr spc="0"/>
              <a:t>doing</a:t>
            </a:r>
          </a:p>
        </p:txBody>
      </p:sp>
      <p:sp>
        <p:nvSpPr>
          <p:cNvPr id="454"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455" name="Slide Number"/>
          <p:cNvSpPr txBox="1"/>
          <p:nvPr>
            <p:ph type="sldNum" sz="quarter" idx="2"/>
          </p:nvPr>
        </p:nvSpPr>
        <p:spPr>
          <a:xfrm>
            <a:off x="9352889" y="6719139"/>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7" name="Screen Shot 2017-10-17 at 01.44.08.png" descr="Screen Shot 2017-10-17 at 01.44.08.png"/>
          <p:cNvPicPr>
            <a:picLocks noChangeAspect="1"/>
          </p:cNvPicPr>
          <p:nvPr/>
        </p:nvPicPr>
        <p:blipFill>
          <a:blip r:embed="rId2">
            <a:extLst/>
          </a:blip>
          <a:stretch>
            <a:fillRect/>
          </a:stretch>
        </p:blipFill>
        <p:spPr>
          <a:xfrm>
            <a:off x="0" y="1291019"/>
            <a:ext cx="10693400" cy="4974462"/>
          </a:xfrm>
          <a:prstGeom prst="rect">
            <a:avLst/>
          </a:prstGeom>
          <a:ln w="12700">
            <a:miter lim="400000"/>
          </a:ln>
        </p:spPr>
      </p:pic>
      <p:sp>
        <p:nvSpPr>
          <p:cNvPr id="458" name="EXAMPLE OF INTEGRATION OF TEST SPECS IN REQUIREMENTS"/>
          <p:cNvSpPr txBox="1"/>
          <p:nvPr>
            <p:ph type="title"/>
          </p:nvPr>
        </p:nvSpPr>
        <p:spPr>
          <a:xfrm>
            <a:off x="1329174" y="174056"/>
            <a:ext cx="8035052" cy="1158876"/>
          </a:xfrm>
          <a:prstGeom prst="rect">
            <a:avLst/>
          </a:prstGeom>
        </p:spPr>
        <p:txBody>
          <a:bodyPr/>
          <a:lstStyle/>
          <a:p>
            <a:pPr/>
            <a:r>
              <a:t>EXAMPLE OF INTEGRATION OF TEST SPECS IN REQUIREMENTS</a:t>
            </a:r>
          </a:p>
        </p:txBody>
      </p:sp>
      <p:sp>
        <p:nvSpPr>
          <p:cNvPr id="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0" name="Line"/>
          <p:cNvSpPr/>
          <p:nvPr/>
        </p:nvSpPr>
        <p:spPr>
          <a:xfrm flipH="1">
            <a:off x="362000" y="1228087"/>
            <a:ext cx="1879427" cy="2952839"/>
          </a:xfrm>
          <a:prstGeom prst="line">
            <a:avLst/>
          </a:prstGeom>
          <a:ln w="25400">
            <a:solidFill>
              <a:srgbClr val="4F81BD"/>
            </a:solidFill>
            <a:tailEnd type="triangle"/>
          </a:ln>
          <a:effectLst>
            <a:outerShdw sx="100000" sy="100000" kx="0" ky="0" algn="b" rotWithShape="0" blurRad="38100" dist="19999" dir="5400000">
              <a:srgbClr val="000000">
                <a:alpha val="38000"/>
              </a:srgbClr>
            </a:outerShdw>
          </a:effectLst>
        </p:spPr>
        <p:txBody>
          <a:bodyPr lIns="0" tIns="0" rIns="0" bIns="0"/>
          <a:lstStyle/>
          <a:p>
            <a:pPr/>
          </a:p>
        </p:txBody>
      </p:sp>
      <p:sp>
        <p:nvSpPr>
          <p:cNvPr id="461" name="Line"/>
          <p:cNvSpPr/>
          <p:nvPr/>
        </p:nvSpPr>
        <p:spPr>
          <a:xfrm flipH="1">
            <a:off x="1568500" y="3197183"/>
            <a:ext cx="1247305" cy="1631443"/>
          </a:xfrm>
          <a:prstGeom prst="line">
            <a:avLst/>
          </a:prstGeom>
          <a:ln w="25400">
            <a:solidFill>
              <a:srgbClr val="4F81BD"/>
            </a:solidFill>
            <a:tailEnd type="triangle"/>
          </a:ln>
          <a:effectLst>
            <a:outerShdw sx="100000" sy="100000" kx="0" ky="0" algn="b" rotWithShape="0" blurRad="38100" dist="19999" dir="5400000">
              <a:srgbClr val="000000">
                <a:alpha val="38000"/>
              </a:srgbClr>
            </a:outerShdw>
          </a:effectLst>
        </p:spPr>
        <p:txBody>
          <a:bodyPr lIns="0" tIns="0" rIns="0" bIns="0"/>
          <a:lstStyle/>
          <a:p>
            <a:pPr/>
          </a:p>
        </p:txBody>
      </p:sp>
      <p:sp>
        <p:nvSpPr>
          <p:cNvPr id="462" name="Line"/>
          <p:cNvSpPr/>
          <p:nvPr/>
        </p:nvSpPr>
        <p:spPr>
          <a:xfrm flipH="1">
            <a:off x="2764781" y="2816183"/>
            <a:ext cx="1054324" cy="2391184"/>
          </a:xfrm>
          <a:prstGeom prst="line">
            <a:avLst/>
          </a:prstGeom>
          <a:ln w="25400">
            <a:solidFill>
              <a:srgbClr val="4F81BD"/>
            </a:solidFill>
            <a:tailEnd type="triangle"/>
          </a:ln>
          <a:effectLst>
            <a:outerShdw sx="100000" sy="100000" kx="0" ky="0" algn="b" rotWithShape="0" blurRad="38100" dist="19999" dir="5400000">
              <a:srgbClr val="000000">
                <a:alpha val="38000"/>
              </a:srgbClr>
            </a:outerShdw>
          </a:effectLst>
        </p:spPr>
        <p:txBody>
          <a:bodyPr lIns="0" tIns="0" rIns="0" bIns="0"/>
          <a:lstStyle/>
          <a:p>
            <a:pPr/>
          </a:p>
        </p:txBody>
      </p:sp>
      <p:sp>
        <p:nvSpPr>
          <p:cNvPr id="463" name="Line"/>
          <p:cNvSpPr/>
          <p:nvPr/>
        </p:nvSpPr>
        <p:spPr>
          <a:xfrm>
            <a:off x="957933" y="3770915"/>
            <a:ext cx="709588" cy="1601552"/>
          </a:xfrm>
          <a:prstGeom prst="line">
            <a:avLst/>
          </a:prstGeom>
          <a:ln w="25400">
            <a:solidFill>
              <a:srgbClr val="4F81BD"/>
            </a:solidFill>
            <a:tailEnd type="triangle"/>
          </a:ln>
          <a:effectLst>
            <a:outerShdw sx="100000" sy="100000" kx="0" ky="0" algn="b" rotWithShape="0" blurRad="38100" dist="19999" dir="5400000">
              <a:srgbClr val="000000">
                <a:alpha val="38000"/>
              </a:srgbClr>
            </a:outerShdw>
          </a:effectLst>
        </p:spPr>
        <p:txBody>
          <a:bodyPr lIns="0" tIns="0" rIns="0" bIns="0"/>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Integration of Test Planning:…"/>
          <p:cNvSpPr txBox="1"/>
          <p:nvPr/>
        </p:nvSpPr>
        <p:spPr>
          <a:xfrm>
            <a:off x="772175" y="388109"/>
            <a:ext cx="9306560" cy="1597360"/>
          </a:xfrm>
          <a:prstGeom prst="rect">
            <a:avLst/>
          </a:prstGeom>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4444" algn="ctr">
              <a:spcBef>
                <a:spcPts val="400"/>
              </a:spcBef>
              <a:defRPr b="1" sz="3700">
                <a:solidFill>
                  <a:srgbClr val="3C4361"/>
                </a:solidFill>
                <a:latin typeface="+mn-lt"/>
                <a:ea typeface="+mn-ea"/>
                <a:cs typeface="+mn-cs"/>
                <a:sym typeface="Arial"/>
              </a:defRPr>
            </a:pPr>
            <a:r>
              <a:t>Integration of </a:t>
            </a:r>
            <a:r>
              <a:rPr spc="5"/>
              <a:t>Test</a:t>
            </a:r>
            <a:r>
              <a:t> Planning:</a:t>
            </a:r>
          </a:p>
          <a:p>
            <a:pPr indent="5080" algn="ctr">
              <a:defRPr b="1" spc="10" sz="3700">
                <a:solidFill>
                  <a:srgbClr val="3C4361"/>
                </a:solidFill>
                <a:latin typeface="+mn-lt"/>
                <a:ea typeface="+mn-ea"/>
                <a:cs typeface="+mn-cs"/>
                <a:sym typeface="Arial"/>
              </a:defRPr>
            </a:pPr>
            <a:r>
              <a:t>A </a:t>
            </a:r>
            <a:r>
              <a:rPr spc="5"/>
              <a:t>simple </a:t>
            </a:r>
            <a:r>
              <a:rPr spc="0"/>
              <a:t>quality</a:t>
            </a:r>
            <a:r>
              <a:rPr spc="-20"/>
              <a:t> </a:t>
            </a:r>
            <a:r>
              <a:rPr spc="5"/>
              <a:t>requirement</a:t>
            </a:r>
          </a:p>
          <a:p>
            <a:pPr indent="4444" algn="ctr">
              <a:defRPr b="1" i="1" sz="3700">
                <a:solidFill>
                  <a:srgbClr val="3C4361"/>
                </a:solidFill>
                <a:latin typeface="+mn-lt"/>
                <a:ea typeface="+mn-ea"/>
                <a:cs typeface="+mn-cs"/>
                <a:sym typeface="Arial"/>
              </a:defRPr>
            </a:pPr>
            <a:r>
              <a:t>without </a:t>
            </a:r>
            <a:r>
              <a:rPr i="0"/>
              <a:t>integration of </a:t>
            </a:r>
            <a:r>
              <a:rPr i="0" spc="5"/>
              <a:t>test</a:t>
            </a:r>
            <a:r>
              <a:rPr i="0" spc="25"/>
              <a:t> </a:t>
            </a:r>
            <a:r>
              <a:rPr i="0"/>
              <a:t>information</a:t>
            </a:r>
          </a:p>
        </p:txBody>
      </p:sp>
      <p:sp>
        <p:nvSpPr>
          <p:cNvPr id="466"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7"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468" name="Availability:…"/>
          <p:cNvSpPr txBox="1"/>
          <p:nvPr/>
        </p:nvSpPr>
        <p:spPr>
          <a:xfrm>
            <a:off x="893549" y="2375232"/>
            <a:ext cx="7950835" cy="256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500"/>
              </a:spcBef>
              <a:defRPr b="1" sz="3300">
                <a:latin typeface="+mn-lt"/>
                <a:ea typeface="+mn-ea"/>
                <a:cs typeface="+mn-cs"/>
                <a:sym typeface="Arial"/>
              </a:defRPr>
            </a:pPr>
            <a:r>
              <a:t>Availability:</a:t>
            </a:r>
          </a:p>
          <a:p>
            <a:pPr indent="12700">
              <a:spcBef>
                <a:spcPts val="400"/>
              </a:spcBef>
              <a:defRPr b="1" sz="3300">
                <a:latin typeface="+mn-lt"/>
                <a:ea typeface="+mn-ea"/>
                <a:cs typeface="+mn-cs"/>
                <a:sym typeface="Arial"/>
              </a:defRPr>
            </a:pPr>
            <a:r>
              <a:t>Version: December 24th</a:t>
            </a:r>
            <a:r>
              <a:rPr spc="-10"/>
              <a:t> </a:t>
            </a:r>
            <a:r>
              <a:t>2017.</a:t>
            </a:r>
          </a:p>
          <a:p>
            <a:pPr indent="12700">
              <a:spcBef>
                <a:spcPts val="300"/>
              </a:spcBef>
              <a:defRPr sz="3300">
                <a:latin typeface="+mn-lt"/>
                <a:ea typeface="+mn-ea"/>
                <a:cs typeface="+mn-cs"/>
                <a:sym typeface="Arial"/>
              </a:defRPr>
            </a:pPr>
            <a:r>
              <a:t>Scale: </a:t>
            </a:r>
            <a:r>
              <a:rPr spc="5"/>
              <a:t>%</a:t>
            </a:r>
            <a:r>
              <a:rPr spc="-10"/>
              <a:t> </a:t>
            </a:r>
            <a:r>
              <a:t>uptime.</a:t>
            </a:r>
          </a:p>
          <a:p>
            <a:pPr indent="12700">
              <a:spcBef>
                <a:spcPts val="300"/>
              </a:spcBef>
              <a:defRPr sz="3300">
                <a:latin typeface="+mn-lt"/>
                <a:ea typeface="+mn-ea"/>
                <a:cs typeface="+mn-cs"/>
                <a:sym typeface="Arial"/>
              </a:defRPr>
            </a:pPr>
            <a:r>
              <a:t>Goal [Initial Delivery, Pilots]</a:t>
            </a:r>
            <a:r>
              <a:rPr spc="-10"/>
              <a:t> </a:t>
            </a:r>
            <a:r>
              <a:t>99%</a:t>
            </a:r>
          </a:p>
          <a:p>
            <a:pPr indent="12700">
              <a:spcBef>
                <a:spcPts val="300"/>
              </a:spcBef>
              <a:defRPr sz="3300">
                <a:latin typeface="+mn-lt"/>
                <a:ea typeface="+mn-ea"/>
                <a:cs typeface="+mn-cs"/>
                <a:sym typeface="Arial"/>
              </a:defRPr>
            </a:pPr>
            <a:r>
              <a:t>Goal [Major Customers,Contracted] 99.9%</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Home"/>
          <p:cNvSpPr txBox="1"/>
          <p:nvPr/>
        </p:nvSpPr>
        <p:spPr>
          <a:xfrm>
            <a:off x="8280755" y="7023106"/>
            <a:ext cx="6096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nSpc>
                <a:spcPts val="1900"/>
              </a:lnSpc>
              <a:defRPr b="1" spc="-5" sz="1600">
                <a:solidFill>
                  <a:srgbClr val="3C4361"/>
                </a:solidFill>
                <a:latin typeface="+mn-lt"/>
                <a:ea typeface="+mn-ea"/>
                <a:cs typeface="+mn-cs"/>
                <a:sym typeface="Arial"/>
              </a:defRPr>
            </a:lvl1pPr>
          </a:lstStyle>
          <a:p>
            <a:pPr/>
            <a:r>
              <a:t>Home</a:t>
            </a:r>
          </a:p>
        </p:txBody>
      </p:sp>
      <p:sp>
        <p:nvSpPr>
          <p:cNvPr id="471" name="Integration of Test Planning specs…"/>
          <p:cNvSpPr txBox="1"/>
          <p:nvPr/>
        </p:nvSpPr>
        <p:spPr>
          <a:xfrm>
            <a:off x="772174" y="388108"/>
            <a:ext cx="9149082" cy="827051"/>
          </a:xfrm>
          <a:prstGeom prst="rect">
            <a:avLst/>
          </a:prstGeom>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4444" algn="ctr">
              <a:spcBef>
                <a:spcPts val="400"/>
              </a:spcBef>
              <a:defRPr b="1" sz="3700">
                <a:solidFill>
                  <a:srgbClr val="3C4361"/>
                </a:solidFill>
                <a:latin typeface="+mn-lt"/>
                <a:ea typeface="+mn-ea"/>
                <a:cs typeface="+mn-cs"/>
                <a:sym typeface="Arial"/>
              </a:defRPr>
            </a:pPr>
            <a:r>
              <a:t>Integration of </a:t>
            </a:r>
            <a:r>
              <a:rPr spc="5"/>
              <a:t>Test Planning</a:t>
            </a:r>
            <a:r>
              <a:rPr spc="-10"/>
              <a:t> </a:t>
            </a:r>
            <a:r>
              <a:rPr spc="5"/>
              <a:t>specs</a:t>
            </a:r>
          </a:p>
          <a:p>
            <a:pPr indent="5080" algn="ctr">
              <a:defRPr b="1" sz="2000">
                <a:solidFill>
                  <a:srgbClr val="3C4361"/>
                </a:solidFill>
                <a:latin typeface="+mn-lt"/>
                <a:ea typeface="+mn-ea"/>
                <a:cs typeface="+mn-cs"/>
                <a:sym typeface="Arial"/>
              </a:defRPr>
            </a:pPr>
            <a:r>
              <a:t>(can </a:t>
            </a:r>
            <a:r>
              <a:rPr spc="4"/>
              <a:t>you see </a:t>
            </a:r>
            <a:r>
              <a:t>the problem</a:t>
            </a:r>
            <a:r>
              <a:rPr spc="-9"/>
              <a:t> </a:t>
            </a:r>
            <a:r>
              <a:t>now?)</a:t>
            </a:r>
          </a:p>
        </p:txBody>
      </p:sp>
      <p:sp>
        <p:nvSpPr>
          <p:cNvPr id="472"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3"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474" name="Availability:…"/>
          <p:cNvSpPr txBox="1"/>
          <p:nvPr/>
        </p:nvSpPr>
        <p:spPr>
          <a:xfrm>
            <a:off x="893549" y="1364018"/>
            <a:ext cx="8675370" cy="50715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3300">
                <a:latin typeface="+mn-lt"/>
                <a:ea typeface="+mn-ea"/>
                <a:cs typeface="+mn-cs"/>
                <a:sym typeface="Arial"/>
              </a:defRPr>
            </a:pPr>
            <a:r>
              <a:t>Availability:</a:t>
            </a:r>
          </a:p>
          <a:p>
            <a:pPr indent="12700">
              <a:lnSpc>
                <a:spcPts val="3900"/>
              </a:lnSpc>
              <a:defRPr b="1" sz="3300">
                <a:latin typeface="+mn-lt"/>
                <a:ea typeface="+mn-ea"/>
                <a:cs typeface="+mn-cs"/>
                <a:sym typeface="Arial"/>
              </a:defRPr>
            </a:pPr>
            <a:r>
              <a:t>Version: December 24th</a:t>
            </a:r>
            <a:r>
              <a:rPr spc="-10"/>
              <a:t> </a:t>
            </a:r>
            <a:r>
              <a:t>2017.</a:t>
            </a:r>
          </a:p>
          <a:p>
            <a:pPr indent="12700">
              <a:lnSpc>
                <a:spcPts val="3900"/>
              </a:lnSpc>
              <a:defRPr sz="3300">
                <a:latin typeface="+mn-lt"/>
                <a:ea typeface="+mn-ea"/>
                <a:cs typeface="+mn-cs"/>
                <a:sym typeface="Arial"/>
              </a:defRPr>
            </a:pPr>
            <a:r>
              <a:t>Scale: </a:t>
            </a:r>
            <a:r>
              <a:rPr spc="5"/>
              <a:t>%</a:t>
            </a:r>
            <a:r>
              <a:rPr spc="-10"/>
              <a:t> </a:t>
            </a:r>
            <a:r>
              <a:t>uptime.</a:t>
            </a:r>
          </a:p>
          <a:p>
            <a:pPr marL="197485" marR="311150" indent="-185420">
              <a:lnSpc>
                <a:spcPct val="79300"/>
              </a:lnSpc>
              <a:spcBef>
                <a:spcPts val="800"/>
              </a:spcBef>
              <a:defRPr b="1" sz="3300">
                <a:solidFill>
                  <a:srgbClr val="FF2618"/>
                </a:solidFill>
                <a:latin typeface="+mn-lt"/>
                <a:ea typeface="+mn-ea"/>
                <a:cs typeface="+mn-cs"/>
                <a:sym typeface="Arial"/>
              </a:defRPr>
            </a:pPr>
            <a:r>
              <a:t>Meter: built-in software log computes and  reports</a:t>
            </a:r>
            <a:r>
              <a:rPr spc="-5"/>
              <a:t> </a:t>
            </a:r>
            <a:r>
              <a:t>availability.</a:t>
            </a:r>
          </a:p>
          <a:p>
            <a:pPr marL="197485" marR="613409" indent="-185420">
              <a:lnSpc>
                <a:spcPct val="79300"/>
              </a:lnSpc>
              <a:spcBef>
                <a:spcPts val="800"/>
              </a:spcBef>
              <a:defRPr b="1" sz="3300">
                <a:solidFill>
                  <a:srgbClr val="FF2618"/>
                </a:solidFill>
                <a:latin typeface="+mn-lt"/>
                <a:ea typeface="+mn-ea"/>
                <a:cs typeface="+mn-cs"/>
                <a:sym typeface="Arial"/>
              </a:defRPr>
            </a:pPr>
            <a:r>
              <a:t>Test Plan: </a:t>
            </a:r>
            <a:r>
              <a:rPr u="sng">
                <a:uFill>
                  <a:solidFill>
                    <a:srgbClr val="FF3C1D"/>
                  </a:solidFill>
                </a:uFill>
              </a:rPr>
              <a:t>Test Plan [Availability, June 7 </a:t>
            </a:r>
            <a:r>
              <a:t> </a:t>
            </a:r>
            <a:r>
              <a:rPr u="sng">
                <a:uFill>
                  <a:solidFill>
                    <a:srgbClr val="FF3C1D"/>
                  </a:solidFill>
                </a:uFill>
              </a:rPr>
              <a:t>2018].</a:t>
            </a:r>
          </a:p>
          <a:p>
            <a:pPr marL="197485" marR="5080" indent="-185420">
              <a:lnSpc>
                <a:spcPct val="79300"/>
              </a:lnSpc>
              <a:spcBef>
                <a:spcPts val="800"/>
              </a:spcBef>
              <a:defRPr b="1" sz="3300">
                <a:solidFill>
                  <a:srgbClr val="FF2618"/>
                </a:solidFill>
                <a:latin typeface="+mn-lt"/>
                <a:ea typeface="+mn-ea"/>
                <a:cs typeface="+mn-cs"/>
                <a:sym typeface="Arial"/>
              </a:defRPr>
            </a:pPr>
            <a:r>
              <a:t>Test Cases: </a:t>
            </a:r>
            <a:r>
              <a:rPr u="sng">
                <a:uFill>
                  <a:solidFill>
                    <a:srgbClr val="FF3C1D"/>
                  </a:solidFill>
                </a:uFill>
              </a:rPr>
              <a:t>Test Scripts [Availability, Oct.8 </a:t>
            </a:r>
            <a:r>
              <a:t> </a:t>
            </a:r>
            <a:r>
              <a:rPr u="sng">
                <a:uFill>
                  <a:solidFill>
                    <a:srgbClr val="FF3C1D"/>
                  </a:solidFill>
                </a:uFill>
              </a:rPr>
              <a:t>2018].</a:t>
            </a:r>
          </a:p>
          <a:p>
            <a:pPr indent="12700">
              <a:lnSpc>
                <a:spcPts val="3900"/>
              </a:lnSpc>
              <a:defRPr sz="3300">
                <a:latin typeface="+mn-lt"/>
                <a:ea typeface="+mn-ea"/>
                <a:cs typeface="+mn-cs"/>
                <a:sym typeface="Arial"/>
              </a:defRPr>
            </a:pPr>
            <a:r>
              <a:t>Goal [Initial Delivery, Pilots]</a:t>
            </a:r>
            <a:r>
              <a:rPr spc="-10"/>
              <a:t> </a:t>
            </a:r>
            <a:r>
              <a:t>99%.</a:t>
            </a:r>
          </a:p>
          <a:p>
            <a:pPr indent="12700">
              <a:lnSpc>
                <a:spcPts val="3900"/>
              </a:lnSpc>
              <a:defRPr sz="3300">
                <a:latin typeface="+mn-lt"/>
                <a:ea typeface="+mn-ea"/>
                <a:cs typeface="+mn-cs"/>
                <a:sym typeface="Arial"/>
              </a:defRPr>
            </a:pPr>
            <a:r>
              <a:t>Goal [Major Customers,Contracted]</a:t>
            </a:r>
            <a:r>
              <a:rPr spc="-5"/>
              <a:t> </a:t>
            </a:r>
            <a:r>
              <a:t>99.9%.</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477" name="5. Testers have the right to be a party to  setting the quality levels they will test to."/>
          <p:cNvSpPr txBox="1"/>
          <p:nvPr>
            <p:ph type="title"/>
          </p:nvPr>
        </p:nvSpPr>
        <p:spPr>
          <a:xfrm>
            <a:off x="772174" y="388109"/>
            <a:ext cx="9149082" cy="1183640"/>
          </a:xfrm>
          <a:prstGeom prst="rect">
            <a:avLst/>
          </a:prstGeom>
          <a:ln w="9859">
            <a:solidFill>
              <a:srgbClr val="000000"/>
            </a:solidFill>
            <a:round/>
          </a:ln>
        </p:spPr>
        <p:txBody>
          <a:bodyPr/>
          <a:lstStyle/>
          <a:p>
            <a:pPr marL="67309" marR="301625" indent="-67309">
              <a:lnSpc>
                <a:spcPct val="100200"/>
              </a:lnSpc>
              <a:spcBef>
                <a:spcPts val="300"/>
              </a:spcBef>
              <a:tabLst>
                <a:tab pos="965200" algn="l"/>
              </a:tabLst>
              <a:defRPr b="0">
                <a:solidFill>
                  <a:srgbClr val="000000"/>
                </a:solidFill>
              </a:defRPr>
            </a:pPr>
            <a:r>
              <a:t>5.	Testers have the right to be a party to  setting the quality levels they will test</a:t>
            </a:r>
            <a:r>
              <a:rPr spc="-100"/>
              <a:t> </a:t>
            </a:r>
            <a:r>
              <a:t>to.</a:t>
            </a:r>
          </a:p>
        </p:txBody>
      </p:sp>
      <p:sp>
        <p:nvSpPr>
          <p:cNvPr id="478"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479" name="The depth of testing determines the resources needed to do the  job.…"/>
          <p:cNvSpPr txBox="1"/>
          <p:nvPr/>
        </p:nvSpPr>
        <p:spPr>
          <a:xfrm>
            <a:off x="696382" y="1653243"/>
            <a:ext cx="9112885" cy="4851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5080" indent="-196850">
              <a:lnSpc>
                <a:spcPts val="2600"/>
              </a:lnSpc>
              <a:spcBef>
                <a:spcPts val="400"/>
              </a:spcBef>
              <a:buSzPct val="100000"/>
              <a:buChar char="•"/>
              <a:tabLst>
                <a:tab pos="203200" algn="l"/>
              </a:tabLst>
              <a:defRPr spc="10" sz="2400">
                <a:latin typeface="+mn-lt"/>
                <a:ea typeface="+mn-ea"/>
                <a:cs typeface="+mn-cs"/>
                <a:sym typeface="Arial"/>
              </a:defRPr>
            </a:pPr>
            <a:r>
              <a:t>The depth </a:t>
            </a:r>
            <a:r>
              <a:rPr spc="5"/>
              <a:t>of testing </a:t>
            </a:r>
            <a:r>
              <a:t>determines </a:t>
            </a:r>
            <a:r>
              <a:rPr spc="5"/>
              <a:t>the resources </a:t>
            </a:r>
            <a:r>
              <a:t>needed </a:t>
            </a:r>
            <a:r>
              <a:rPr spc="5"/>
              <a:t>to </a:t>
            </a:r>
            <a:r>
              <a:t>do </a:t>
            </a:r>
            <a:r>
              <a:rPr spc="5"/>
              <a:t>the  </a:t>
            </a:r>
            <a:r>
              <a:rPr spc="0"/>
              <a:t>job.</a:t>
            </a:r>
          </a:p>
          <a:p>
            <a:pPr marL="209550" marR="215900" indent="-196850" algn="just">
              <a:lnSpc>
                <a:spcPct val="90200"/>
              </a:lnSpc>
              <a:spcBef>
                <a:spcPts val="500"/>
              </a:spcBef>
              <a:buSzPct val="100000"/>
              <a:buChar char="•"/>
              <a:tabLst>
                <a:tab pos="203200" algn="l"/>
              </a:tabLst>
              <a:defRPr spc="10" sz="2400">
                <a:latin typeface="+mn-lt"/>
                <a:ea typeface="+mn-ea"/>
                <a:cs typeface="+mn-cs"/>
                <a:sym typeface="Arial"/>
              </a:defRPr>
            </a:pPr>
            <a:r>
              <a:t>Test cannot have a </a:t>
            </a:r>
            <a:r>
              <a:rPr spc="5"/>
              <a:t>level of testing </a:t>
            </a:r>
            <a:r>
              <a:t>imposed on </a:t>
            </a:r>
            <a:r>
              <a:rPr spc="0"/>
              <a:t>it </a:t>
            </a:r>
            <a:r>
              <a:rPr spc="15"/>
              <a:t>when </a:t>
            </a:r>
            <a:r>
              <a:rPr spc="0"/>
              <a:t>it </a:t>
            </a:r>
            <a:r>
              <a:rPr spc="5"/>
              <a:t>is </a:t>
            </a:r>
            <a:r>
              <a:t>not  given adequate people, </a:t>
            </a:r>
            <a:r>
              <a:rPr spc="5"/>
              <a:t>time </a:t>
            </a:r>
            <a:r>
              <a:t>and machine </a:t>
            </a:r>
            <a:r>
              <a:rPr spc="5"/>
              <a:t>resources to </a:t>
            </a:r>
            <a:r>
              <a:t>do </a:t>
            </a:r>
            <a:r>
              <a:rPr spc="5"/>
              <a:t>the  </a:t>
            </a:r>
            <a:r>
              <a:t>job</a:t>
            </a:r>
            <a:r>
              <a:rPr spc="0"/>
              <a:t> </a:t>
            </a:r>
            <a:r>
              <a:rPr spc="5"/>
              <a:t>properly</a:t>
            </a:r>
          </a:p>
          <a:p>
            <a:pPr marL="209550" marR="707390" indent="-196850">
              <a:lnSpc>
                <a:spcPts val="2700"/>
              </a:lnSpc>
              <a:spcBef>
                <a:spcPts val="600"/>
              </a:spcBef>
              <a:buSzPct val="100000"/>
              <a:buChar char="•"/>
              <a:tabLst>
                <a:tab pos="203200" algn="l"/>
              </a:tabLst>
              <a:defRPr spc="5" sz="2400">
                <a:latin typeface="+mn-lt"/>
                <a:ea typeface="+mn-ea"/>
                <a:cs typeface="+mn-cs"/>
                <a:sym typeface="Arial"/>
              </a:defRPr>
            </a:pPr>
            <a:r>
              <a:t>Testers are the experts </a:t>
            </a:r>
            <a:r>
              <a:rPr spc="10"/>
              <a:t>on these </a:t>
            </a:r>
            <a:r>
              <a:t>costs, </a:t>
            </a:r>
            <a:r>
              <a:rPr spc="10"/>
              <a:t>and on </a:t>
            </a:r>
            <a:r>
              <a:t>the levels of  testing </a:t>
            </a:r>
            <a:r>
              <a:rPr spc="15"/>
              <a:t>we </a:t>
            </a:r>
            <a:r>
              <a:rPr spc="10"/>
              <a:t>can get, </a:t>
            </a:r>
            <a:r>
              <a:t>for </a:t>
            </a:r>
            <a:r>
              <a:rPr spc="10"/>
              <a:t>our</a:t>
            </a:r>
            <a:r>
              <a:rPr spc="-45"/>
              <a:t> </a:t>
            </a:r>
            <a:r>
              <a:t>resources</a:t>
            </a:r>
          </a:p>
          <a:p>
            <a:pPr marL="209550" marR="391795" indent="-196850">
              <a:lnSpc>
                <a:spcPct val="92000"/>
              </a:lnSpc>
              <a:spcBef>
                <a:spcPts val="500"/>
              </a:spcBef>
              <a:buSzPct val="100000"/>
              <a:buChar char="•"/>
              <a:tabLst>
                <a:tab pos="203200" algn="l"/>
              </a:tabLst>
              <a:defRPr spc="15" sz="2400">
                <a:latin typeface="+mn-lt"/>
                <a:ea typeface="+mn-ea"/>
                <a:cs typeface="+mn-cs"/>
                <a:sym typeface="Arial"/>
              </a:defRPr>
            </a:pPr>
            <a:r>
              <a:t>So </a:t>
            </a:r>
            <a:r>
              <a:rPr spc="5"/>
              <a:t>- testers </a:t>
            </a:r>
            <a:r>
              <a:rPr spc="10"/>
              <a:t>must be a </a:t>
            </a:r>
            <a:r>
              <a:rPr spc="5"/>
              <a:t>party to the </a:t>
            </a:r>
            <a:r>
              <a:rPr spc="10"/>
              <a:t>decisions about </a:t>
            </a:r>
            <a:r>
              <a:rPr spc="5"/>
              <a:t>resources  </a:t>
            </a:r>
            <a:r>
              <a:rPr spc="10"/>
              <a:t>needed </a:t>
            </a:r>
            <a:r>
              <a:rPr spc="5"/>
              <a:t>for certain levels of quality of testing - </a:t>
            </a:r>
            <a:r>
              <a:rPr spc="10"/>
              <a:t>under defined  </a:t>
            </a:r>
            <a:r>
              <a:rPr spc="5"/>
              <a:t>conditions</a:t>
            </a:r>
          </a:p>
          <a:p>
            <a:pPr lvl="1" marL="598805" indent="-191770">
              <a:spcBef>
                <a:spcPts val="100"/>
              </a:spcBef>
              <a:buSzPct val="100000"/>
              <a:buChar char="–"/>
              <a:tabLst>
                <a:tab pos="596900" algn="l"/>
              </a:tabLst>
              <a:defRPr sz="2000">
                <a:solidFill>
                  <a:srgbClr val="33478A"/>
                </a:solidFill>
                <a:latin typeface="+mn-lt"/>
                <a:ea typeface="+mn-ea"/>
                <a:cs typeface="+mn-cs"/>
                <a:sym typeface="Arial"/>
              </a:defRPr>
            </a:pPr>
            <a:r>
              <a:t>Like high quality requirements </a:t>
            </a:r>
            <a:r>
              <a:rPr spc="4"/>
              <a:t>as</a:t>
            </a:r>
            <a:r>
              <a:t> input.</a:t>
            </a:r>
          </a:p>
          <a:p>
            <a:pPr marL="209550" indent="-196850">
              <a:spcBef>
                <a:spcPts val="400"/>
              </a:spcBef>
              <a:buSzPct val="100000"/>
              <a:buChar char="•"/>
              <a:tabLst>
                <a:tab pos="203200" algn="l"/>
              </a:tabLst>
              <a:defRPr spc="10" sz="2400">
                <a:latin typeface="+mn-lt"/>
                <a:ea typeface="+mn-ea"/>
                <a:cs typeface="+mn-cs"/>
                <a:sym typeface="Arial"/>
              </a:defRPr>
            </a:pPr>
            <a:r>
              <a:t>Test also has </a:t>
            </a:r>
            <a:r>
              <a:rPr spc="5"/>
              <a:t>to </a:t>
            </a:r>
            <a:r>
              <a:t>shout </a:t>
            </a:r>
            <a:r>
              <a:rPr spc="5"/>
              <a:t>loudly</a:t>
            </a:r>
            <a:r>
              <a:rPr spc="-50"/>
              <a:t> </a:t>
            </a:r>
            <a:r>
              <a:rPr spc="15"/>
              <a:t>when</a:t>
            </a:r>
          </a:p>
          <a:p>
            <a:pPr lvl="1" marL="671830" indent="-264795">
              <a:spcBef>
                <a:spcPts val="300"/>
              </a:spcBef>
              <a:buSzPct val="100000"/>
              <a:buChar char="–"/>
              <a:tabLst>
                <a:tab pos="660400" algn="l"/>
              </a:tabLst>
              <a:defRPr spc="4" sz="2000">
                <a:solidFill>
                  <a:srgbClr val="33478A"/>
                </a:solidFill>
                <a:latin typeface="+mn-lt"/>
                <a:ea typeface="+mn-ea"/>
                <a:cs typeface="+mn-cs"/>
                <a:sym typeface="Arial"/>
              </a:defRPr>
            </a:pPr>
            <a:r>
              <a:t>planned </a:t>
            </a:r>
            <a:r>
              <a:rPr spc="0"/>
              <a:t>resources are not</a:t>
            </a:r>
            <a:r>
              <a:rPr spc="-4"/>
              <a:t> </a:t>
            </a:r>
            <a:r>
              <a:rPr spc="0"/>
              <a:t>available</a:t>
            </a:r>
          </a:p>
          <a:p>
            <a:pPr lvl="1" marL="598805" indent="-191770">
              <a:spcBef>
                <a:spcPts val="200"/>
              </a:spcBef>
              <a:buSzPct val="100000"/>
              <a:buChar char="–"/>
              <a:tabLst>
                <a:tab pos="596900" algn="l"/>
              </a:tabLst>
              <a:defRPr sz="2000">
                <a:solidFill>
                  <a:srgbClr val="33478A"/>
                </a:solidFill>
                <a:latin typeface="+mn-lt"/>
                <a:ea typeface="+mn-ea"/>
                <a:cs typeface="+mn-cs"/>
                <a:sym typeface="Arial"/>
              </a:defRPr>
            </a:pPr>
            <a:r>
              <a:t>Defined conditions are not true (bad requirements</a:t>
            </a:r>
            <a:r>
              <a:rPr spc="4"/>
              <a:t> </a:t>
            </a:r>
            <a:r>
              <a:t>etc.)</a:t>
            </a:r>
          </a:p>
        </p:txBody>
      </p:sp>
      <p:sp>
        <p:nvSpPr>
          <p:cNvPr id="480"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lide Number"/>
          <p:cNvSpPr txBox="1"/>
          <p:nvPr>
            <p:ph type="sldNum" sz="quarter" idx="2"/>
          </p:nvPr>
        </p:nvSpPr>
        <p:spPr>
          <a:xfrm>
            <a:off x="8849816" y="6979948"/>
            <a:ext cx="269731" cy="249471"/>
          </a:xfrm>
          <a:prstGeom prst="rect">
            <a:avLst/>
          </a:prstGeom>
          <a:extLst>
            <a:ext uri="{C572A759-6A51-4108-AA02-DFA0A04FC94B}">
              <ma14:wrappingTextBoxFlag xmlns:ma14="http://schemas.microsoft.com/office/mac/drawingml/2011/main" val="1"/>
            </a:ext>
          </a:extLst>
        </p:spPr>
        <p:txBody>
          <a:bodyPr/>
          <a:lstStyle>
            <a:lvl1pPr>
              <a:lnSpc>
                <a:spcPct val="100000"/>
              </a:lnSpc>
              <a:defRPr b="0" sz="1100"/>
            </a:lvl1pPr>
          </a:lstStyle>
          <a:p>
            <a:pPr/>
            <a:fld id="{86CB4B4D-7CA3-9044-876B-883B54F8677D}" type="slidenum"/>
          </a:p>
        </p:txBody>
      </p:sp>
      <p:sp>
        <p:nvSpPr>
          <p:cNvPr id="483" name="HOW QUALITY AFFECTS SOFTWARE COSTS"/>
          <p:cNvSpPr txBox="1"/>
          <p:nvPr>
            <p:ph type="title" idx="4294967295"/>
          </p:nvPr>
        </p:nvSpPr>
        <p:spPr>
          <a:xfrm>
            <a:off x="108572" y="229300"/>
            <a:ext cx="8579924" cy="588819"/>
          </a:xfrm>
          <a:prstGeom prst="rect">
            <a:avLst/>
          </a:prstGeom>
        </p:spPr>
        <p:txBody>
          <a:bodyPr lIns="48989" tIns="48989" rIns="48989" bIns="48989" anchor="ctr">
            <a:normAutofit fontScale="100000" lnSpcReduction="0"/>
          </a:bodyPr>
          <a:lstStyle>
            <a:lvl1pPr defTabSz="969026">
              <a:lnSpc>
                <a:spcPct val="85000"/>
              </a:lnSpc>
              <a:defRPr i="1" sz="2496">
                <a:solidFill>
                  <a:srgbClr val="000000"/>
                </a:solidFill>
              </a:defRPr>
            </a:lvl1pPr>
          </a:lstStyle>
          <a:p>
            <a:pPr/>
            <a:r>
              <a:t>HOW QUALITY Upstream AFFECTS SOFTWARE COSTS</a:t>
            </a:r>
          </a:p>
        </p:txBody>
      </p:sp>
      <p:graphicFrame>
        <p:nvGraphicFramePr>
          <p:cNvPr id="484" name="2D Line Chart"/>
          <p:cNvGraphicFramePr/>
          <p:nvPr/>
        </p:nvGraphicFramePr>
        <p:xfrm>
          <a:off x="1806863" y="1483096"/>
          <a:ext cx="6814540" cy="4547615"/>
        </p:xfrm>
        <a:graphic xmlns:a="http://schemas.openxmlformats.org/drawingml/2006/main">
          <a:graphicData uri="http://schemas.openxmlformats.org/drawingml/2006/chart">
            <c:chart xmlns:c="http://schemas.openxmlformats.org/drawingml/2006/chart" r:id="rId3"/>
          </a:graphicData>
        </a:graphic>
      </p:graphicFrame>
      <p:sp>
        <p:nvSpPr>
          <p:cNvPr id="485" name="COST"/>
          <p:cNvSpPr txBox="1"/>
          <p:nvPr/>
        </p:nvSpPr>
        <p:spPr>
          <a:xfrm>
            <a:off x="686974" y="3352407"/>
            <a:ext cx="675136" cy="319933"/>
          </a:xfrm>
          <a:prstGeom prst="rect">
            <a:avLst/>
          </a:prstGeom>
          <a:ln w="12700">
            <a:miter lim="400000"/>
          </a:ln>
          <a:extLst>
            <a:ext uri="{C572A759-6A51-4108-AA02-DFA0A04FC94B}">
              <ma14:wrappingTextBoxFlag xmlns:ma14="http://schemas.microsoft.com/office/mac/drawingml/2011/main" val="1"/>
            </a:ext>
          </a:extLst>
        </p:spPr>
        <p:txBody>
          <a:bodyPr wrap="none" lIns="48989" tIns="48989" rIns="48989" bIns="48989">
            <a:spAutoFit/>
          </a:bodyPr>
          <a:lstStyle>
            <a:lvl1pPr defTabSz="1007649">
              <a:defRPr sz="1600">
                <a:latin typeface="+mn-lt"/>
                <a:ea typeface="+mn-ea"/>
                <a:cs typeface="+mn-cs"/>
                <a:sym typeface="Arial"/>
              </a:defRPr>
            </a:lvl1pPr>
          </a:lstStyle>
          <a:p>
            <a:pPr/>
            <a:r>
              <a:t>COST</a:t>
            </a:r>
          </a:p>
        </p:txBody>
      </p:sp>
      <p:sp>
        <p:nvSpPr>
          <p:cNvPr id="486" name="TIME"/>
          <p:cNvSpPr txBox="1"/>
          <p:nvPr/>
        </p:nvSpPr>
        <p:spPr>
          <a:xfrm>
            <a:off x="4994460" y="6469990"/>
            <a:ext cx="596058" cy="319933"/>
          </a:xfrm>
          <a:prstGeom prst="rect">
            <a:avLst/>
          </a:prstGeom>
          <a:ln w="12700">
            <a:miter lim="400000"/>
          </a:ln>
          <a:extLst>
            <a:ext uri="{C572A759-6A51-4108-AA02-DFA0A04FC94B}">
              <ma14:wrappingTextBoxFlag xmlns:ma14="http://schemas.microsoft.com/office/mac/drawingml/2011/main" val="1"/>
            </a:ext>
          </a:extLst>
        </p:spPr>
        <p:txBody>
          <a:bodyPr wrap="none" lIns="48989" tIns="48989" rIns="48989" bIns="48989">
            <a:spAutoFit/>
          </a:bodyPr>
          <a:lstStyle>
            <a:lvl1pPr defTabSz="1007649">
              <a:defRPr sz="1600">
                <a:latin typeface="+mn-lt"/>
                <a:ea typeface="+mn-ea"/>
                <a:cs typeface="+mn-cs"/>
                <a:sym typeface="Arial"/>
              </a:defRPr>
            </a:lvl1pPr>
          </a:lstStyle>
          <a:p>
            <a:pPr/>
            <a:r>
              <a:t>TIME</a:t>
            </a:r>
          </a:p>
        </p:txBody>
      </p:sp>
      <p:sp>
        <p:nvSpPr>
          <p:cNvPr id="487" name="Pathological"/>
          <p:cNvSpPr txBox="1"/>
          <p:nvPr/>
        </p:nvSpPr>
        <p:spPr>
          <a:xfrm>
            <a:off x="6538355" y="2146732"/>
            <a:ext cx="940993" cy="270795"/>
          </a:xfrm>
          <a:prstGeom prst="rect">
            <a:avLst/>
          </a:prstGeom>
          <a:ln w="12700">
            <a:miter lim="400000"/>
          </a:ln>
          <a:extLst>
            <a:ext uri="{C572A759-6A51-4108-AA02-DFA0A04FC94B}">
              <ma14:wrappingTextBoxFlag xmlns:ma14="http://schemas.microsoft.com/office/mac/drawingml/2011/main" val="1"/>
            </a:ext>
          </a:extLst>
        </p:spPr>
        <p:txBody>
          <a:bodyPr wrap="none" lIns="48989" tIns="48989" rIns="48989" bIns="48989">
            <a:spAutoFit/>
          </a:bodyPr>
          <a:lstStyle>
            <a:lvl1pPr defTabSz="1007649">
              <a:defRPr sz="1200">
                <a:solidFill>
                  <a:srgbClr val="FC0128"/>
                </a:solidFill>
                <a:latin typeface="+mn-lt"/>
                <a:ea typeface="+mn-ea"/>
                <a:cs typeface="+mn-cs"/>
                <a:sym typeface="Arial"/>
              </a:defRPr>
            </a:lvl1pPr>
          </a:lstStyle>
          <a:p>
            <a:pPr/>
            <a:r>
              <a:t>Pathological</a:t>
            </a:r>
          </a:p>
        </p:txBody>
      </p:sp>
      <p:sp>
        <p:nvSpPr>
          <p:cNvPr id="488" name="Healthy"/>
          <p:cNvSpPr txBox="1"/>
          <p:nvPr/>
        </p:nvSpPr>
        <p:spPr>
          <a:xfrm>
            <a:off x="6617215" y="3264785"/>
            <a:ext cx="627411" cy="270795"/>
          </a:xfrm>
          <a:prstGeom prst="rect">
            <a:avLst/>
          </a:prstGeom>
          <a:ln w="12700">
            <a:miter lim="400000"/>
          </a:ln>
          <a:extLst>
            <a:ext uri="{C572A759-6A51-4108-AA02-DFA0A04FC94B}">
              <ma14:wrappingTextBoxFlag xmlns:ma14="http://schemas.microsoft.com/office/mac/drawingml/2011/main" val="1"/>
            </a:ext>
          </a:extLst>
        </p:spPr>
        <p:txBody>
          <a:bodyPr wrap="none" lIns="48989" tIns="48989" rIns="48989" bIns="48989">
            <a:spAutoFit/>
          </a:bodyPr>
          <a:lstStyle>
            <a:lvl1pPr defTabSz="1007649">
              <a:defRPr sz="1200">
                <a:latin typeface="+mn-lt"/>
                <a:ea typeface="+mn-ea"/>
                <a:cs typeface="+mn-cs"/>
                <a:sym typeface="Arial"/>
              </a:defRPr>
            </a:lvl1pPr>
          </a:lstStyle>
          <a:p>
            <a:pPr/>
            <a:r>
              <a:t>Healthy</a:t>
            </a:r>
          </a:p>
        </p:txBody>
      </p:sp>
      <p:sp>
        <p:nvSpPr>
          <p:cNvPr id="489" name="Poor quality is cheaper until…"/>
          <p:cNvSpPr txBox="1"/>
          <p:nvPr/>
        </p:nvSpPr>
        <p:spPr>
          <a:xfrm>
            <a:off x="5756769" y="4377582"/>
            <a:ext cx="2734701" cy="942106"/>
          </a:xfrm>
          <a:prstGeom prst="rect">
            <a:avLst/>
          </a:prstGeom>
          <a:ln w="12700">
            <a:miter lim="400000"/>
          </a:ln>
          <a:extLst>
            <a:ext uri="{C572A759-6A51-4108-AA02-DFA0A04FC94B}">
              <ma14:wrappingTextBoxFlag xmlns:ma14="http://schemas.microsoft.com/office/mac/drawingml/2011/main" val="1"/>
            </a:ext>
          </a:extLst>
        </p:spPr>
        <p:txBody>
          <a:bodyPr wrap="none" lIns="50469" tIns="50469" rIns="50469" bIns="50469">
            <a:spAutoFit/>
          </a:bodyPr>
          <a:lstStyle/>
          <a:p>
            <a:pPr defTabSz="1009402">
              <a:lnSpc>
                <a:spcPct val="90000"/>
              </a:lnSpc>
              <a:defRPr sz="1600">
                <a:solidFill>
                  <a:srgbClr val="FC0128"/>
                </a:solidFill>
                <a:latin typeface="+mn-lt"/>
                <a:ea typeface="+mn-ea"/>
                <a:cs typeface="+mn-cs"/>
                <a:sym typeface="Arial"/>
              </a:defRPr>
            </a:pPr>
            <a:r>
              <a:t>Poor quality is cheaper until</a:t>
            </a:r>
          </a:p>
          <a:p>
            <a:pPr defTabSz="1009402">
              <a:lnSpc>
                <a:spcPct val="90000"/>
              </a:lnSpc>
              <a:defRPr sz="1600">
                <a:solidFill>
                  <a:srgbClr val="FC0128"/>
                </a:solidFill>
                <a:latin typeface="+mn-lt"/>
                <a:ea typeface="+mn-ea"/>
                <a:cs typeface="+mn-cs"/>
                <a:sym typeface="Arial"/>
              </a:defRPr>
            </a:pPr>
            <a:r>
              <a:t>the end of the coding phase.</a:t>
            </a:r>
          </a:p>
          <a:p>
            <a:pPr defTabSz="1009402">
              <a:lnSpc>
                <a:spcPct val="90000"/>
              </a:lnSpc>
              <a:defRPr sz="1600">
                <a:solidFill>
                  <a:srgbClr val="FC0128"/>
                </a:solidFill>
                <a:latin typeface="+mn-lt"/>
                <a:ea typeface="+mn-ea"/>
                <a:cs typeface="+mn-cs"/>
                <a:sym typeface="Arial"/>
              </a:defRPr>
            </a:pPr>
            <a:r>
              <a:t>After that, high quality is</a:t>
            </a:r>
          </a:p>
          <a:p>
            <a:pPr defTabSz="1009402">
              <a:lnSpc>
                <a:spcPct val="90000"/>
              </a:lnSpc>
              <a:defRPr sz="1600">
                <a:solidFill>
                  <a:srgbClr val="FC0128"/>
                </a:solidFill>
                <a:latin typeface="+mn-lt"/>
                <a:ea typeface="+mn-ea"/>
                <a:cs typeface="+mn-cs"/>
                <a:sym typeface="Arial"/>
              </a:defRPr>
            </a:pPr>
            <a:r>
              <a:t>cheaper.</a:t>
            </a:r>
          </a:p>
        </p:txBody>
      </p:sp>
      <p:sp>
        <p:nvSpPr>
          <p:cNvPr id="490" name="Technical debt"/>
          <p:cNvSpPr txBox="1"/>
          <p:nvPr/>
        </p:nvSpPr>
        <p:spPr>
          <a:xfrm>
            <a:off x="7954323" y="2432379"/>
            <a:ext cx="1250326" cy="298323"/>
          </a:xfrm>
          <a:prstGeom prst="rect">
            <a:avLst/>
          </a:prstGeom>
          <a:ln w="12700">
            <a:miter lim="400000"/>
          </a:ln>
          <a:extLst>
            <a:ext uri="{C572A759-6A51-4108-AA02-DFA0A04FC94B}">
              <ma14:wrappingTextBoxFlag xmlns:ma14="http://schemas.microsoft.com/office/mac/drawingml/2011/main" val="1"/>
            </a:ext>
          </a:extLst>
        </p:spPr>
        <p:txBody>
          <a:bodyPr wrap="none" lIns="50469" tIns="50469" rIns="50469" bIns="50469">
            <a:spAutoFit/>
          </a:bodyPr>
          <a:lstStyle>
            <a:lvl1pPr defTabSz="1009402">
              <a:lnSpc>
                <a:spcPct val="90000"/>
              </a:lnSpc>
              <a:defRPr sz="1400">
                <a:latin typeface="+mn-lt"/>
                <a:ea typeface="+mn-ea"/>
                <a:cs typeface="+mn-cs"/>
                <a:sym typeface="Arial"/>
              </a:defRPr>
            </a:lvl1pPr>
          </a:lstStyle>
          <a:p>
            <a:pPr/>
            <a:r>
              <a:t>Technical debt</a:t>
            </a:r>
          </a:p>
        </p:txBody>
      </p:sp>
      <p:pic>
        <p:nvPicPr>
          <p:cNvPr id="491" name="Image" descr="Image"/>
          <p:cNvPicPr>
            <a:picLocks noChangeAspect="1"/>
          </p:cNvPicPr>
          <p:nvPr/>
        </p:nvPicPr>
        <p:blipFill>
          <a:blip r:embed="rId4">
            <a:extLst/>
          </a:blip>
          <a:stretch>
            <a:fillRect/>
          </a:stretch>
        </p:blipFill>
        <p:spPr>
          <a:xfrm>
            <a:off x="8653669" y="147987"/>
            <a:ext cx="2007507" cy="751445"/>
          </a:xfrm>
          <a:prstGeom prst="rect">
            <a:avLst/>
          </a:prstGeom>
          <a:ln w="12700">
            <a:miter lim="400000"/>
          </a:ln>
        </p:spPr>
      </p:pic>
      <p:pic>
        <p:nvPicPr>
          <p:cNvPr id="492" name="Screen Shot 2017-10-17 at 02.08.42.png" descr="Screen Shot 2017-10-17 at 02.08.42.png"/>
          <p:cNvPicPr>
            <a:picLocks noChangeAspect="1"/>
          </p:cNvPicPr>
          <p:nvPr/>
        </p:nvPicPr>
        <p:blipFill>
          <a:blip r:embed="rId5">
            <a:extLst/>
          </a:blip>
          <a:stretch>
            <a:fillRect/>
          </a:stretch>
        </p:blipFill>
        <p:spPr>
          <a:xfrm>
            <a:off x="8720892" y="3387917"/>
            <a:ext cx="2183505" cy="1663623"/>
          </a:xfrm>
          <a:prstGeom prst="rect">
            <a:avLst/>
          </a:prstGeom>
          <a:ln w="12700">
            <a:miter lim="400000"/>
          </a:ln>
        </p:spPr>
      </p:pic>
      <p:sp>
        <p:nvSpPr>
          <p:cNvPr id="493" name="Line"/>
          <p:cNvSpPr/>
          <p:nvPr/>
        </p:nvSpPr>
        <p:spPr>
          <a:xfrm flipH="1">
            <a:off x="3039469" y="704399"/>
            <a:ext cx="1" cy="4959716"/>
          </a:xfrm>
          <a:prstGeom prst="line">
            <a:avLst/>
          </a:prstGeom>
          <a:ln w="25400">
            <a:solidFill>
              <a:srgbClr val="4F81BD"/>
            </a:solidFill>
            <a:tailEnd type="triangle"/>
          </a:ln>
          <a:effectLst>
            <a:outerShdw sx="100000" sy="100000" kx="0" ky="0" algn="b" rotWithShape="0" blurRad="38100" dist="19999" dir="5400000">
              <a:srgbClr val="000000">
                <a:alpha val="38000"/>
              </a:srgbClr>
            </a:outerShdw>
          </a:effectLst>
        </p:spPr>
        <p:txBody>
          <a:bodyPr lIns="0" tIns="0" rIns="0" bIns="0"/>
          <a:lstStyle/>
          <a:p>
            <a:pPr/>
          </a:p>
        </p:txBody>
      </p:sp>
      <p:sp>
        <p:nvSpPr>
          <p:cNvPr id="494" name="Line"/>
          <p:cNvSpPr/>
          <p:nvPr/>
        </p:nvSpPr>
        <p:spPr>
          <a:xfrm>
            <a:off x="7910869" y="800951"/>
            <a:ext cx="1" cy="2516432"/>
          </a:xfrm>
          <a:prstGeom prst="line">
            <a:avLst/>
          </a:prstGeom>
          <a:ln w="25400">
            <a:solidFill>
              <a:srgbClr val="4F81BD"/>
            </a:solidFill>
            <a:tailEnd type="triangle"/>
          </a:ln>
          <a:effectLst>
            <a:outerShdw sx="100000" sy="100000" kx="0" ky="0" algn="b" rotWithShape="0" blurRad="38100" dist="19999" dir="5400000">
              <a:srgbClr val="000000">
                <a:alpha val="38000"/>
              </a:srgbClr>
            </a:outerShdw>
          </a:effectLst>
        </p:spPr>
        <p:txBody>
          <a:bodyPr lIns="0" tIns="0" rIns="0" bIns="0"/>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 name="Image" descr="Image"/>
          <p:cNvPicPr>
            <a:picLocks noChangeAspect="1"/>
          </p:cNvPicPr>
          <p:nvPr/>
        </p:nvPicPr>
        <p:blipFill>
          <a:blip r:embed="rId2">
            <a:extLst/>
          </a:blip>
          <a:stretch>
            <a:fillRect/>
          </a:stretch>
        </p:blipFill>
        <p:spPr>
          <a:xfrm>
            <a:off x="7610498" y="83542"/>
            <a:ext cx="3054484" cy="1398439"/>
          </a:xfrm>
          <a:prstGeom prst="rect">
            <a:avLst/>
          </a:prstGeom>
          <a:ln w="12700">
            <a:miter lim="400000"/>
          </a:ln>
        </p:spPr>
      </p:pic>
      <p:sp>
        <p:nvSpPr>
          <p:cNvPr id="106"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07" name="Testers Bill of Rights:"/>
          <p:cNvSpPr txBox="1"/>
          <p:nvPr>
            <p:ph type="title"/>
          </p:nvPr>
        </p:nvSpPr>
        <p:spPr>
          <a:xfrm>
            <a:off x="772174" y="388108"/>
            <a:ext cx="5887721" cy="789306"/>
          </a:xfrm>
          <a:prstGeom prst="rect">
            <a:avLst/>
          </a:prstGeom>
          <a:ln w="9859">
            <a:solidFill>
              <a:srgbClr val="000000"/>
            </a:solidFill>
            <a:round/>
          </a:ln>
        </p:spPr>
        <p:txBody>
          <a:bodyPr/>
          <a:lstStyle/>
          <a:p>
            <a:pPr>
              <a:spcBef>
                <a:spcPts val="400"/>
              </a:spcBef>
              <a:defRPr b="0">
                <a:solidFill>
                  <a:srgbClr val="000000"/>
                </a:solidFill>
              </a:defRPr>
            </a:pPr>
            <a:r>
              <a:t>Testers Bill of</a:t>
            </a:r>
            <a:r>
              <a:rPr spc="-100"/>
              <a:t> </a:t>
            </a:r>
            <a:r>
              <a:t>Rights:</a:t>
            </a:r>
          </a:p>
        </p:txBody>
      </p:sp>
      <p:sp>
        <p:nvSpPr>
          <p:cNvPr id="108" name="Slide Number"/>
          <p:cNvSpPr txBox="1"/>
          <p:nvPr>
            <p:ph type="sldNum" sz="quarter" idx="2"/>
          </p:nvPr>
        </p:nvSpPr>
        <p:spPr>
          <a:xfrm>
            <a:off x="9817488" y="6981532"/>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9"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
        <p:nvSpPr>
          <p:cNvPr id="110" name="1. Testers have the right to sample their process inputs, and  reject poor quality work (no entry)."/>
          <p:cNvSpPr txBox="1"/>
          <p:nvPr/>
        </p:nvSpPr>
        <p:spPr>
          <a:xfrm>
            <a:off x="932982" y="1132648"/>
            <a:ext cx="8203567"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5080" indent="-196850">
              <a:lnSpc>
                <a:spcPct val="101000"/>
              </a:lnSpc>
              <a:buSzPct val="100000"/>
              <a:buFont typeface="Arial"/>
              <a:buChar char="•"/>
              <a:tabLst>
                <a:tab pos="203200" algn="l"/>
                <a:tab pos="952500" algn="l"/>
              </a:tabLst>
              <a:defRPr b="1" sz="2000">
                <a:latin typeface="+mn-lt"/>
                <a:ea typeface="+mn-ea"/>
                <a:cs typeface="+mn-cs"/>
                <a:sym typeface="Arial"/>
              </a:defRPr>
            </a:pPr>
            <a:r>
              <a:t>1.	Testers </a:t>
            </a:r>
            <a:r>
              <a:rPr spc="4"/>
              <a:t>have </a:t>
            </a:r>
            <a:r>
              <a:t>the right to sample their process inputs, </a:t>
            </a:r>
            <a:r>
              <a:rPr spc="4"/>
              <a:t>and  </a:t>
            </a:r>
            <a:r>
              <a:t>reject poor quality work (no entry).</a:t>
            </a:r>
          </a:p>
        </p:txBody>
      </p:sp>
      <p:sp>
        <p:nvSpPr>
          <p:cNvPr id="111" name="2.…"/>
          <p:cNvSpPr txBox="1"/>
          <p:nvPr/>
        </p:nvSpPr>
        <p:spPr>
          <a:xfrm>
            <a:off x="1130150" y="1763673"/>
            <a:ext cx="245110" cy="5758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2000">
                <a:latin typeface="+mn-lt"/>
                <a:ea typeface="+mn-ea"/>
                <a:cs typeface="+mn-cs"/>
                <a:sym typeface="Arial"/>
              </a:defRPr>
            </a:pPr>
            <a:r>
              <a:t>2.</a:t>
            </a:r>
          </a:p>
          <a:p>
            <a:pPr indent="12700">
              <a:defRPr b="1" sz="2000">
                <a:latin typeface="+mn-lt"/>
                <a:ea typeface="+mn-ea"/>
                <a:cs typeface="+mn-cs"/>
                <a:sym typeface="Arial"/>
              </a:defRPr>
            </a:pPr>
            <a:r>
              <a:t>3.</a:t>
            </a:r>
          </a:p>
        </p:txBody>
      </p:sp>
      <p:sp>
        <p:nvSpPr>
          <p:cNvPr id="112" name="Testers have the right to unambiguous and clear requirements.  Testers have the right to test evolutionarily; early as the"/>
          <p:cNvSpPr txBox="1"/>
          <p:nvPr/>
        </p:nvSpPr>
        <p:spPr>
          <a:xfrm>
            <a:off x="1881028" y="1763673"/>
            <a:ext cx="7914007"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12700">
              <a:lnSpc>
                <a:spcPct val="101000"/>
              </a:lnSpc>
              <a:defRPr b="1" sz="2000">
                <a:latin typeface="+mn-lt"/>
                <a:ea typeface="+mn-ea"/>
                <a:cs typeface="+mn-cs"/>
                <a:sym typeface="Arial"/>
              </a:defRPr>
            </a:pPr>
            <a:r>
              <a:t>Testers </a:t>
            </a:r>
            <a:r>
              <a:rPr spc="4"/>
              <a:t>have </a:t>
            </a:r>
            <a:r>
              <a:t>the right to unambiguous </a:t>
            </a:r>
            <a:r>
              <a:rPr spc="4"/>
              <a:t>and </a:t>
            </a:r>
            <a:r>
              <a:t>clear requirements.  Testers </a:t>
            </a:r>
            <a:r>
              <a:rPr spc="4"/>
              <a:t>have </a:t>
            </a:r>
            <a:r>
              <a:t>the right to test evolutionarily; early </a:t>
            </a:r>
            <a:r>
              <a:rPr spc="4"/>
              <a:t>as</a:t>
            </a:r>
            <a:r>
              <a:rPr spc="-4"/>
              <a:t> </a:t>
            </a:r>
            <a:r>
              <a:t>the</a:t>
            </a:r>
          </a:p>
        </p:txBody>
      </p:sp>
      <p:sp>
        <p:nvSpPr>
          <p:cNvPr id="113" name="system increments.…"/>
          <p:cNvSpPr txBox="1"/>
          <p:nvPr/>
        </p:nvSpPr>
        <p:spPr>
          <a:xfrm>
            <a:off x="1130150" y="2394699"/>
            <a:ext cx="8592185" cy="20505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pc="4" sz="2000">
                <a:latin typeface="+mn-lt"/>
                <a:ea typeface="+mn-ea"/>
                <a:cs typeface="+mn-cs"/>
                <a:sym typeface="Arial"/>
              </a:defRPr>
            </a:pPr>
            <a:r>
              <a:t>system</a:t>
            </a:r>
            <a:r>
              <a:rPr spc="0"/>
              <a:t> increments.</a:t>
            </a:r>
          </a:p>
          <a:p>
            <a:pPr marL="12700" marR="19684">
              <a:lnSpc>
                <a:spcPct val="101000"/>
              </a:lnSpc>
              <a:buSzPct val="100000"/>
              <a:buAutoNum type="arabicPeriod" startAt="4"/>
              <a:tabLst>
                <a:tab pos="762000" algn="l"/>
                <a:tab pos="762000" algn="l"/>
              </a:tabLst>
              <a:defRPr b="1" sz="2000">
                <a:latin typeface="+mn-lt"/>
                <a:ea typeface="+mn-ea"/>
                <a:cs typeface="+mn-cs"/>
                <a:sym typeface="Arial"/>
              </a:defRPr>
            </a:pPr>
            <a:r>
              <a:t>Testers </a:t>
            </a:r>
            <a:r>
              <a:rPr spc="4"/>
              <a:t>have </a:t>
            </a:r>
            <a:r>
              <a:t>the right to integrate their test specifications into  the other technical specifications.</a:t>
            </a:r>
          </a:p>
          <a:p>
            <a:pPr marL="12700" marR="5080">
              <a:lnSpc>
                <a:spcPct val="101000"/>
              </a:lnSpc>
              <a:buSzPct val="100000"/>
              <a:buAutoNum type="arabicPeriod" startAt="4"/>
              <a:tabLst>
                <a:tab pos="762000" algn="l"/>
                <a:tab pos="762000" algn="l"/>
              </a:tabLst>
              <a:defRPr b="1" sz="2000">
                <a:latin typeface="+mn-lt"/>
                <a:ea typeface="+mn-ea"/>
                <a:cs typeface="+mn-cs"/>
                <a:sym typeface="Arial"/>
              </a:defRPr>
            </a:pPr>
            <a:r>
              <a:t>Testers </a:t>
            </a:r>
            <a:r>
              <a:rPr spc="4"/>
              <a:t>have </a:t>
            </a:r>
            <a:r>
              <a:t>the right to be </a:t>
            </a:r>
            <a:r>
              <a:rPr spc="4"/>
              <a:t>a </a:t>
            </a:r>
            <a:r>
              <a:t>party to setting the quality levels  they will test to.</a:t>
            </a:r>
          </a:p>
          <a:p>
            <a:pPr marL="12700" marR="384809">
              <a:lnSpc>
                <a:spcPct val="101000"/>
              </a:lnSpc>
              <a:buSzPct val="100000"/>
              <a:buAutoNum type="arabicPeriod" startAt="4"/>
              <a:tabLst>
                <a:tab pos="762000" algn="l"/>
                <a:tab pos="762000" algn="l"/>
              </a:tabLst>
              <a:defRPr b="1" sz="2000">
                <a:latin typeface="+mn-lt"/>
                <a:ea typeface="+mn-ea"/>
                <a:cs typeface="+mn-cs"/>
                <a:sym typeface="Arial"/>
              </a:defRPr>
            </a:pPr>
            <a:r>
              <a:t>Testers </a:t>
            </a:r>
            <a:r>
              <a:rPr spc="4"/>
              <a:t>have </a:t>
            </a:r>
            <a:r>
              <a:t>the right to adequate resources to do their job  professionally.</a:t>
            </a:r>
          </a:p>
        </p:txBody>
      </p:sp>
      <p:sp>
        <p:nvSpPr>
          <p:cNvPr id="114" name="7.…"/>
          <p:cNvSpPr txBox="1"/>
          <p:nvPr/>
        </p:nvSpPr>
        <p:spPr>
          <a:xfrm>
            <a:off x="1130150" y="4603305"/>
            <a:ext cx="245110" cy="5758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2000">
                <a:latin typeface="+mn-lt"/>
                <a:ea typeface="+mn-ea"/>
                <a:cs typeface="+mn-cs"/>
                <a:sym typeface="Arial"/>
              </a:defRPr>
            </a:pPr>
            <a:r>
              <a:t>7.</a:t>
            </a:r>
          </a:p>
          <a:p>
            <a:pPr indent="12700">
              <a:defRPr b="1" sz="2000">
                <a:latin typeface="+mn-lt"/>
                <a:ea typeface="+mn-ea"/>
                <a:cs typeface="+mn-cs"/>
                <a:sym typeface="Arial"/>
              </a:defRPr>
            </a:pPr>
            <a:r>
              <a:t>8.</a:t>
            </a:r>
          </a:p>
        </p:txBody>
      </p:sp>
      <p:sp>
        <p:nvSpPr>
          <p:cNvPr id="115" name="Testers have the right to an even workload, and to have a life.  Testers have the right to specify the consequences of products"/>
          <p:cNvSpPr txBox="1"/>
          <p:nvPr/>
        </p:nvSpPr>
        <p:spPr>
          <a:xfrm>
            <a:off x="1881028" y="4603305"/>
            <a:ext cx="7943217"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12700">
              <a:lnSpc>
                <a:spcPct val="101000"/>
              </a:lnSpc>
              <a:defRPr b="1" sz="2000">
                <a:latin typeface="+mn-lt"/>
                <a:ea typeface="+mn-ea"/>
                <a:cs typeface="+mn-cs"/>
                <a:sym typeface="Arial"/>
              </a:defRPr>
            </a:pPr>
            <a:r>
              <a:t>Testers </a:t>
            </a:r>
            <a:r>
              <a:rPr spc="4"/>
              <a:t>have </a:t>
            </a:r>
            <a:r>
              <a:t>the right to </a:t>
            </a:r>
            <a:r>
              <a:rPr spc="4"/>
              <a:t>an even </a:t>
            </a:r>
            <a:r>
              <a:t>workload, </a:t>
            </a:r>
            <a:r>
              <a:rPr spc="4"/>
              <a:t>and </a:t>
            </a:r>
            <a:r>
              <a:t>to </a:t>
            </a:r>
            <a:r>
              <a:rPr spc="4"/>
              <a:t>have a </a:t>
            </a:r>
            <a:r>
              <a:t>life.  Testers </a:t>
            </a:r>
            <a:r>
              <a:rPr spc="4"/>
              <a:t>have </a:t>
            </a:r>
            <a:r>
              <a:t>the right to specify the consequences of</a:t>
            </a:r>
            <a:r>
              <a:rPr spc="30"/>
              <a:t> </a:t>
            </a:r>
            <a:r>
              <a:t>products</a:t>
            </a:r>
          </a:p>
        </p:txBody>
      </p:sp>
      <p:sp>
        <p:nvSpPr>
          <p:cNvPr id="116" name="that they have not been allowed to test properly.…"/>
          <p:cNvSpPr txBox="1"/>
          <p:nvPr/>
        </p:nvSpPr>
        <p:spPr>
          <a:xfrm>
            <a:off x="1130150" y="5234330"/>
            <a:ext cx="8416926" cy="14607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2000">
                <a:latin typeface="+mn-lt"/>
                <a:ea typeface="+mn-ea"/>
                <a:cs typeface="+mn-cs"/>
                <a:sym typeface="Arial"/>
              </a:defRPr>
            </a:pPr>
            <a:r>
              <a:t>that they </a:t>
            </a:r>
            <a:r>
              <a:rPr spc="4"/>
              <a:t>have </a:t>
            </a:r>
            <a:r>
              <a:t>not </a:t>
            </a:r>
            <a:r>
              <a:rPr spc="4"/>
              <a:t>been </a:t>
            </a:r>
            <a:r>
              <a:t>allowed to test</a:t>
            </a:r>
            <a:r>
              <a:rPr spc="-9"/>
              <a:t> </a:t>
            </a:r>
            <a:r>
              <a:t>properly.</a:t>
            </a:r>
          </a:p>
          <a:p>
            <a:pPr marL="12700" marR="5080">
              <a:lnSpc>
                <a:spcPct val="101000"/>
              </a:lnSpc>
              <a:buSzPct val="100000"/>
              <a:buAutoNum type="arabicPeriod" startAt="9"/>
              <a:tabLst>
                <a:tab pos="762000" algn="l"/>
                <a:tab pos="762000" algn="l"/>
              </a:tabLst>
              <a:defRPr b="1" sz="2000">
                <a:latin typeface="+mn-lt"/>
                <a:ea typeface="+mn-ea"/>
                <a:cs typeface="+mn-cs"/>
                <a:sym typeface="Arial"/>
              </a:defRPr>
            </a:pPr>
            <a:r>
              <a:t>Testers </a:t>
            </a:r>
            <a:r>
              <a:rPr spc="4"/>
              <a:t>have </a:t>
            </a:r>
            <a:r>
              <a:t>the right to review any specifications that might  impact their work.</a:t>
            </a:r>
          </a:p>
          <a:p>
            <a:pPr marL="12700" marR="312420">
              <a:lnSpc>
                <a:spcPct val="101000"/>
              </a:lnSpc>
              <a:buSzPct val="100000"/>
              <a:buAutoNum type="arabicPeriod" startAt="9"/>
              <a:tabLst>
                <a:tab pos="762000" algn="l"/>
                <a:tab pos="762000" algn="l"/>
              </a:tabLst>
              <a:defRPr b="1" sz="2000">
                <a:latin typeface="+mn-lt"/>
                <a:ea typeface="+mn-ea"/>
                <a:cs typeface="+mn-cs"/>
                <a:sym typeface="Arial"/>
              </a:defRPr>
            </a:pPr>
            <a:r>
              <a:t>Testers </a:t>
            </a:r>
            <a:r>
              <a:rPr spc="4"/>
              <a:t>have </a:t>
            </a:r>
            <a:r>
              <a:t>the right to focus on testing of </a:t>
            </a:r>
            <a:r>
              <a:rPr spc="4"/>
              <a:t>agreed </a:t>
            </a:r>
            <a:r>
              <a:t>quality  products, </a:t>
            </a:r>
            <a:r>
              <a:rPr spc="4"/>
              <a:t>and </a:t>
            </a:r>
            <a:r>
              <a:t>to </a:t>
            </a:r>
            <a:r>
              <a:rPr spc="4"/>
              <a:t>send </a:t>
            </a:r>
            <a:r>
              <a:t>poor work </a:t>
            </a:r>
            <a:r>
              <a:rPr spc="4"/>
              <a:t>back </a:t>
            </a:r>
            <a:r>
              <a:t>to the</a:t>
            </a:r>
            <a:r>
              <a:rPr spc="-15"/>
              <a:t> </a:t>
            </a:r>
            <a:r>
              <a:t>source.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lide Number"/>
          <p:cNvSpPr txBox="1"/>
          <p:nvPr>
            <p:ph type="sldNum" sz="quarter" idx="2"/>
          </p:nvPr>
        </p:nvSpPr>
        <p:spPr>
          <a:xfrm>
            <a:off x="8849816" y="6979948"/>
            <a:ext cx="269731" cy="249471"/>
          </a:xfrm>
          <a:prstGeom prst="rect">
            <a:avLst/>
          </a:prstGeom>
          <a:extLst>
            <a:ext uri="{C572A759-6A51-4108-AA02-DFA0A04FC94B}">
              <ma14:wrappingTextBoxFlag xmlns:ma14="http://schemas.microsoft.com/office/mac/drawingml/2011/main" val="1"/>
            </a:ext>
          </a:extLst>
        </p:spPr>
        <p:txBody>
          <a:bodyPr/>
          <a:lstStyle>
            <a:lvl1pPr>
              <a:lnSpc>
                <a:spcPct val="100000"/>
              </a:lnSpc>
              <a:defRPr b="0" sz="1100"/>
            </a:lvl1pPr>
          </a:lstStyle>
          <a:p>
            <a:pPr/>
            <a:fld id="{86CB4B4D-7CA3-9044-876B-883B54F8677D}" type="slidenum"/>
          </a:p>
        </p:txBody>
      </p:sp>
      <p:sp>
        <p:nvSpPr>
          <p:cNvPr id="499" name="DEFECTS AND SOFTWARE METHODOLGOIES"/>
          <p:cNvSpPr txBox="1"/>
          <p:nvPr>
            <p:ph type="title" idx="4294967295"/>
          </p:nvPr>
        </p:nvSpPr>
        <p:spPr>
          <a:xfrm>
            <a:off x="846446" y="217301"/>
            <a:ext cx="9135446" cy="1121560"/>
          </a:xfrm>
          <a:prstGeom prst="rect">
            <a:avLst/>
          </a:prstGeom>
        </p:spPr>
        <p:txBody>
          <a:bodyPr lIns="50820" tIns="50820" rIns="50820" bIns="50820" anchor="ctr">
            <a:normAutofit fontScale="100000" lnSpcReduction="0"/>
          </a:bodyPr>
          <a:lstStyle>
            <a:lvl1pPr defTabSz="1009402">
              <a:lnSpc>
                <a:spcPct val="75000"/>
              </a:lnSpc>
              <a:defRPr i="1" sz="2600">
                <a:solidFill>
                  <a:srgbClr val="000000"/>
                </a:solidFill>
              </a:defRPr>
            </a:lvl1pPr>
          </a:lstStyle>
          <a:p>
            <a:pPr/>
            <a:r>
              <a:t>DEFECTS AND SOFTWARE METHODOLGOIES</a:t>
            </a:r>
          </a:p>
        </p:txBody>
      </p:sp>
      <p:sp>
        <p:nvSpPr>
          <p:cNvPr id="500" name="(Data Expressed in Terms of Defects per Function Point…"/>
          <p:cNvSpPr txBox="1"/>
          <p:nvPr>
            <p:ph type="body" idx="4294967295"/>
          </p:nvPr>
        </p:nvSpPr>
        <p:spPr>
          <a:xfrm>
            <a:off x="725527" y="1254743"/>
            <a:ext cx="8963708" cy="5719949"/>
          </a:xfrm>
          <a:prstGeom prst="rect">
            <a:avLst/>
          </a:prstGeom>
        </p:spPr>
        <p:txBody>
          <a:bodyPr lIns="50820" tIns="50820" rIns="50820" bIns="50820">
            <a:normAutofit fontScale="100000" lnSpcReduction="0"/>
          </a:bodyPr>
          <a:lstStyle/>
          <a:p>
            <a:pPr algn="ctr" defTabSz="1009402">
              <a:lnSpc>
                <a:spcPct val="90000"/>
              </a:lnSpc>
              <a:spcBef>
                <a:spcPts val="700"/>
              </a:spcBef>
              <a:tabLst>
                <a:tab pos="876300" algn="r"/>
                <a:tab pos="4279900" algn="r"/>
                <a:tab pos="6045200" algn="r"/>
                <a:tab pos="8064500" algn="r"/>
              </a:tabLst>
              <a:defRPr b="1" sz="2200"/>
            </a:pPr>
            <a:r>
              <a:t>(Data Expressed in Terms of Defects per Function Point</a:t>
            </a:r>
          </a:p>
          <a:p>
            <a:pPr algn="ctr" defTabSz="1009402">
              <a:lnSpc>
                <a:spcPct val="90000"/>
              </a:lnSpc>
              <a:spcBef>
                <a:spcPts val="700"/>
              </a:spcBef>
              <a:tabLst>
                <a:tab pos="876300" algn="r"/>
                <a:tab pos="4279900" algn="r"/>
                <a:tab pos="6045200" algn="r"/>
                <a:tab pos="8064500" algn="r"/>
              </a:tabLst>
              <a:defRPr b="1" sz="2200"/>
            </a:pPr>
            <a:r>
              <a:t>For projects nominally </a:t>
            </a:r>
            <a:r>
              <a:rPr u="sng"/>
              <a:t>10,000</a:t>
            </a:r>
            <a:r>
              <a:t> function points in size)</a:t>
            </a:r>
          </a:p>
          <a:p>
            <a:pPr defTabSz="1009402">
              <a:lnSpc>
                <a:spcPct val="90000"/>
              </a:lnSpc>
              <a:spcBef>
                <a:spcPts val="800"/>
              </a:spcBef>
              <a:tabLst>
                <a:tab pos="876300" algn="r"/>
                <a:tab pos="4279900" algn="r"/>
                <a:tab pos="6045200" algn="r"/>
                <a:tab pos="8064500" algn="r"/>
              </a:tabLst>
              <a:defRPr b="1" sz="2200"/>
            </a:pPr>
          </a:p>
          <a:p>
            <a:pPr defTabSz="1009402">
              <a:lnSpc>
                <a:spcPct val="90000"/>
              </a:lnSpc>
              <a:spcBef>
                <a:spcPts val="700"/>
              </a:spcBef>
              <a:tabLst>
                <a:tab pos="876300" algn="r"/>
                <a:tab pos="4279900" algn="r"/>
                <a:tab pos="6045200" algn="r"/>
                <a:tab pos="8064500" algn="r"/>
              </a:tabLst>
              <a:defRPr b="1" sz="2200"/>
            </a:pPr>
            <a:r>
              <a:t>		Defect	Removal	Delivered</a:t>
            </a:r>
          </a:p>
          <a:p>
            <a:pPr defTabSz="1009402">
              <a:lnSpc>
                <a:spcPct val="90000"/>
              </a:lnSpc>
              <a:spcBef>
                <a:spcPts val="700"/>
              </a:spcBef>
              <a:tabLst>
                <a:tab pos="876300" algn="r"/>
                <a:tab pos="4279900" algn="r"/>
                <a:tab pos="6045200" algn="r"/>
                <a:tab pos="8064500" algn="r"/>
              </a:tabLst>
              <a:defRPr b="1" sz="2200" u="sng"/>
            </a:pPr>
            <a:r>
              <a:t>Software methods	Potential	</a:t>
            </a:r>
            <a:r>
              <a:rPr sz="1800"/>
              <a:t>Effectiveness</a:t>
            </a:r>
            <a:r>
              <a:t>	Defects</a:t>
            </a:r>
          </a:p>
          <a:p>
            <a:pPr defTabSz="1009402">
              <a:lnSpc>
                <a:spcPct val="90000"/>
              </a:lnSpc>
              <a:spcBef>
                <a:spcPts val="800"/>
              </a:spcBef>
              <a:tabLst>
                <a:tab pos="876300" algn="r"/>
                <a:tab pos="4279900" algn="r"/>
                <a:tab pos="6045200" algn="r"/>
                <a:tab pos="8064500" algn="r"/>
              </a:tabLst>
              <a:defRPr b="1" sz="2200"/>
            </a:pPr>
          </a:p>
          <a:p>
            <a:pPr defTabSz="1009402">
              <a:lnSpc>
                <a:spcPct val="125000"/>
              </a:lnSpc>
              <a:spcBef>
                <a:spcPts val="700"/>
              </a:spcBef>
              <a:tabLst>
                <a:tab pos="876300" algn="r"/>
                <a:tab pos="4279900" algn="r"/>
                <a:tab pos="6045200" algn="r"/>
                <a:tab pos="8064500" algn="r"/>
              </a:tabLst>
              <a:defRPr b="1" sz="2200"/>
            </a:pPr>
            <a:r>
              <a:t> </a:t>
            </a:r>
            <a:r>
              <a:rPr sz="1400"/>
              <a:t>Waterfall	7.00	75%	1.75</a:t>
            </a:r>
            <a:endParaRPr sz="1400"/>
          </a:p>
          <a:p>
            <a:pPr defTabSz="1009402">
              <a:lnSpc>
                <a:spcPct val="125000"/>
              </a:lnSpc>
              <a:spcBef>
                <a:spcPts val="500"/>
              </a:spcBef>
              <a:tabLst>
                <a:tab pos="876300" algn="r"/>
                <a:tab pos="4279900" algn="r"/>
                <a:tab pos="6045200" algn="r"/>
                <a:tab pos="8064500" algn="r"/>
              </a:tabLst>
              <a:defRPr b="1" sz="1400"/>
            </a:pPr>
            <a:r>
              <a:t> Iterative		6.25	82%	1.13</a:t>
            </a:r>
          </a:p>
          <a:p>
            <a:pPr defTabSz="1009402">
              <a:lnSpc>
                <a:spcPct val="125000"/>
              </a:lnSpc>
              <a:spcBef>
                <a:spcPts val="500"/>
              </a:spcBef>
              <a:tabLst>
                <a:tab pos="876300" algn="r"/>
                <a:tab pos="4279900" algn="r"/>
                <a:tab pos="6045200" algn="r"/>
                <a:tab pos="8064500" algn="r"/>
              </a:tabLst>
              <a:defRPr b="1" sz="1400"/>
            </a:pPr>
            <a:r>
              <a:t> Object-Oriented	5.75	85%	0.86</a:t>
            </a:r>
          </a:p>
          <a:p>
            <a:pPr defTabSz="1009402">
              <a:lnSpc>
                <a:spcPct val="125000"/>
              </a:lnSpc>
              <a:spcBef>
                <a:spcPts val="500"/>
              </a:spcBef>
              <a:tabLst>
                <a:tab pos="876300" algn="r"/>
                <a:tab pos="4279900" algn="r"/>
                <a:tab pos="6045200" algn="r"/>
                <a:tab pos="8064500" algn="r"/>
              </a:tabLst>
              <a:defRPr b="1" sz="1400"/>
            </a:pPr>
            <a:r>
              <a:t> Agile with scrum	5.50	87%	0.72</a:t>
            </a:r>
          </a:p>
          <a:p>
            <a:pPr defTabSz="1009402">
              <a:lnSpc>
                <a:spcPct val="125000"/>
              </a:lnSpc>
              <a:spcBef>
                <a:spcPts val="500"/>
              </a:spcBef>
              <a:tabLst>
                <a:tab pos="876300" algn="r"/>
                <a:tab pos="4279900" algn="r"/>
                <a:tab pos="6045200" algn="r"/>
                <a:tab pos="8064500" algn="r"/>
              </a:tabLst>
              <a:defRPr b="1" sz="1400"/>
            </a:pPr>
            <a:r>
              <a:t>	 Rational Unified Process (RUP)	5.50	90%	0.55</a:t>
            </a:r>
          </a:p>
          <a:p>
            <a:pPr defTabSz="1009402">
              <a:lnSpc>
                <a:spcPct val="125000"/>
              </a:lnSpc>
              <a:spcBef>
                <a:spcPts val="500"/>
              </a:spcBef>
              <a:tabLst>
                <a:tab pos="876300" algn="r"/>
                <a:tab pos="4279900" algn="r"/>
                <a:tab pos="6045200" algn="r"/>
                <a:tab pos="8064500" algn="r"/>
              </a:tabLst>
              <a:defRPr b="1" sz="1400"/>
            </a:pPr>
            <a:r>
              <a:t> PSP and TSP	5.00	94%	0.30</a:t>
            </a:r>
          </a:p>
          <a:p>
            <a:pPr defTabSz="1009402">
              <a:lnSpc>
                <a:spcPct val="125000"/>
              </a:lnSpc>
              <a:spcBef>
                <a:spcPts val="500"/>
              </a:spcBef>
              <a:tabLst>
                <a:tab pos="876300" algn="r"/>
                <a:tab pos="4279900" algn="r"/>
                <a:tab pos="6045200" algn="r"/>
                <a:tab pos="8064500" algn="r"/>
              </a:tabLst>
              <a:defRPr b="1" sz="1400"/>
            </a:pPr>
            <a:r>
              <a:t> Model-based	4.00	96%	0.15</a:t>
            </a:r>
          </a:p>
          <a:p>
            <a:pPr defTabSz="1009402">
              <a:lnSpc>
                <a:spcPct val="125000"/>
              </a:lnSpc>
              <a:spcBef>
                <a:spcPts val="500"/>
              </a:spcBef>
              <a:tabLst>
                <a:tab pos="876300" algn="r"/>
                <a:tab pos="4279900" algn="r"/>
                <a:tab pos="6045200" algn="r"/>
                <a:tab pos="8064500" algn="r"/>
              </a:tabLst>
              <a:defRPr b="1" sz="1400"/>
            </a:pPr>
            <a:r>
              <a:t> 85% Certified reuse	2.25	96%	0.09</a:t>
            </a:r>
          </a:p>
        </p:txBody>
      </p:sp>
      <p:pic>
        <p:nvPicPr>
          <p:cNvPr id="501" name="Image" descr="Image"/>
          <p:cNvPicPr>
            <a:picLocks noChangeAspect="1"/>
          </p:cNvPicPr>
          <p:nvPr/>
        </p:nvPicPr>
        <p:blipFill>
          <a:blip r:embed="rId3">
            <a:extLst/>
          </a:blip>
          <a:stretch>
            <a:fillRect/>
          </a:stretch>
        </p:blipFill>
        <p:spPr>
          <a:xfrm>
            <a:off x="8329590" y="26679"/>
            <a:ext cx="2331586" cy="872753"/>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5" name="Slide Number"/>
          <p:cNvSpPr txBox="1"/>
          <p:nvPr>
            <p:ph type="sldNum" sz="quarter" idx="2"/>
          </p:nvPr>
        </p:nvSpPr>
        <p:spPr>
          <a:xfrm>
            <a:off x="8849816" y="6979948"/>
            <a:ext cx="269731" cy="249471"/>
          </a:xfrm>
          <a:prstGeom prst="rect">
            <a:avLst/>
          </a:prstGeom>
          <a:extLst>
            <a:ext uri="{C572A759-6A51-4108-AA02-DFA0A04FC94B}">
              <ma14:wrappingTextBoxFlag xmlns:ma14="http://schemas.microsoft.com/office/mac/drawingml/2011/main" val="1"/>
            </a:ext>
          </a:extLst>
        </p:spPr>
        <p:txBody>
          <a:bodyPr/>
          <a:lstStyle>
            <a:lvl1pPr>
              <a:lnSpc>
                <a:spcPct val="100000"/>
              </a:lnSpc>
              <a:defRPr b="0" sz="1100"/>
            </a:lvl1pPr>
          </a:lstStyle>
          <a:p>
            <a:pPr/>
            <a:fld id="{86CB4B4D-7CA3-9044-876B-883B54F8677D}" type="slidenum"/>
          </a:p>
        </p:txBody>
      </p:sp>
      <p:sp>
        <p:nvSpPr>
          <p:cNvPr id="506" name="RANGES OF DEFECT REMOVAL EFFICIENCY"/>
          <p:cNvSpPr txBox="1"/>
          <p:nvPr/>
        </p:nvSpPr>
        <p:spPr>
          <a:xfrm>
            <a:off x="846446" y="657162"/>
            <a:ext cx="8895362" cy="484539"/>
          </a:xfrm>
          <a:prstGeom prst="rect">
            <a:avLst/>
          </a:prstGeom>
          <a:ln w="12700">
            <a:miter lim="400000"/>
          </a:ln>
          <a:extLst>
            <a:ext uri="{C572A759-6A51-4108-AA02-DFA0A04FC94B}">
              <ma14:wrappingTextBoxFlag xmlns:ma14="http://schemas.microsoft.com/office/mac/drawingml/2011/main" val="1"/>
            </a:ext>
          </a:extLst>
        </p:spPr>
        <p:txBody>
          <a:bodyPr lIns="50820" tIns="50820" rIns="50820" bIns="50820">
            <a:spAutoFit/>
          </a:bodyPr>
          <a:lstStyle>
            <a:lvl1pPr defTabSz="1009402">
              <a:lnSpc>
                <a:spcPct val="90000"/>
              </a:lnSpc>
              <a:defRPr i="1" sz="2600">
                <a:latin typeface="+mn-lt"/>
                <a:ea typeface="+mn-ea"/>
                <a:cs typeface="+mn-cs"/>
                <a:sym typeface="Arial"/>
              </a:defRPr>
            </a:lvl1pPr>
          </a:lstStyle>
          <a:p>
            <a:pPr/>
            <a:r>
              <a:t>RANGES OF DEFECT REMOVAL Effectiveness</a:t>
            </a:r>
          </a:p>
        </p:txBody>
      </p:sp>
      <p:sp>
        <p:nvSpPr>
          <p:cNvPr id="507" name="Lowest Median Highest…"/>
          <p:cNvSpPr txBox="1"/>
          <p:nvPr/>
        </p:nvSpPr>
        <p:spPr>
          <a:xfrm>
            <a:off x="918296" y="1291544"/>
            <a:ext cx="9046071" cy="4802544"/>
          </a:xfrm>
          <a:prstGeom prst="rect">
            <a:avLst/>
          </a:prstGeom>
          <a:ln w="12700">
            <a:miter lim="400000"/>
          </a:ln>
          <a:extLst>
            <a:ext uri="{C572A759-6A51-4108-AA02-DFA0A04FC94B}">
              <ma14:wrappingTextBoxFlag xmlns:ma14="http://schemas.microsoft.com/office/mac/drawingml/2011/main" val="1"/>
            </a:ext>
          </a:extLst>
        </p:spPr>
        <p:txBody>
          <a:bodyPr lIns="50820" tIns="50820" rIns="50820" bIns="50820">
            <a:spAutoFit/>
          </a:bodyPr>
          <a:lstStyle/>
          <a:p>
            <a:pPr defTabSz="1009402">
              <a:lnSpc>
                <a:spcPct val="75000"/>
              </a:lnSpc>
              <a:tabLst>
                <a:tab pos="5295900" algn="r"/>
                <a:tab pos="6807200" algn="r"/>
                <a:tab pos="8318500" algn="r"/>
              </a:tabLst>
              <a:defRPr>
                <a:latin typeface="+mn-lt"/>
                <a:ea typeface="+mn-ea"/>
                <a:cs typeface="+mn-cs"/>
                <a:sym typeface="Arial"/>
              </a:defRPr>
            </a:pPr>
            <a:r>
              <a:t>	</a:t>
            </a:r>
            <a:r>
              <a:rPr u="sng"/>
              <a:t>Lowest	Median	Highest</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1 Requirements review (informal)	20%	30%	50%</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2 Top-level design reviews (informal)	30%	40%	60%</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3 Detailed functional design inspection   30%	65%	85%</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4 Detailed logic design inspection	35%	65%	75%</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5 Code inspection or static analysis	35%	60%	90%</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6 Unit tests	10%	25%	50%</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7 New Function tests	20%	35%	65%</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8 Integration tests	25%	45%	60%</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  9 System test	25%	50%	65%</a:t>
            </a:r>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10 External Beta tests	</a:t>
            </a:r>
            <a:r>
              <a:rPr u="sng"/>
              <a:t>15%	40%	75%</a:t>
            </a:r>
            <a:endParaRPr u="sng"/>
          </a:p>
          <a:p>
            <a:pPr defTabSz="1009402">
              <a:lnSpc>
                <a:spcPct val="75000"/>
              </a:lnSpc>
              <a:tabLst>
                <a:tab pos="5295900" algn="r"/>
                <a:tab pos="6807200" algn="r"/>
                <a:tab pos="8318500" algn="r"/>
              </a:tabLst>
              <a:defRPr>
                <a:latin typeface="+mn-lt"/>
                <a:ea typeface="+mn-ea"/>
                <a:cs typeface="+mn-cs"/>
                <a:sym typeface="Arial"/>
              </a:defRPr>
            </a:pPr>
          </a:p>
          <a:p>
            <a:pPr defTabSz="1009402">
              <a:lnSpc>
                <a:spcPct val="75000"/>
              </a:lnSpc>
              <a:tabLst>
                <a:tab pos="5295900" algn="r"/>
                <a:tab pos="6807200" algn="r"/>
                <a:tab pos="8318500" algn="r"/>
              </a:tabLst>
              <a:defRPr>
                <a:latin typeface="+mn-lt"/>
                <a:ea typeface="+mn-ea"/>
                <a:cs typeface="+mn-cs"/>
                <a:sym typeface="Arial"/>
              </a:defRPr>
            </a:pPr>
            <a:r>
              <a:t>CUMULATIVE EFFICIENCY	75%	98%	99.99%</a:t>
            </a:r>
          </a:p>
        </p:txBody>
      </p:sp>
      <p:pic>
        <p:nvPicPr>
          <p:cNvPr id="508" name="Image" descr="Image"/>
          <p:cNvPicPr>
            <a:picLocks noChangeAspect="1"/>
          </p:cNvPicPr>
          <p:nvPr/>
        </p:nvPicPr>
        <p:blipFill>
          <a:blip r:embed="rId3">
            <a:extLst/>
          </a:blip>
          <a:stretch>
            <a:fillRect/>
          </a:stretch>
        </p:blipFill>
        <p:spPr>
          <a:xfrm>
            <a:off x="8329589" y="26679"/>
            <a:ext cx="2331587" cy="872753"/>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lide Number"/>
          <p:cNvSpPr txBox="1"/>
          <p:nvPr>
            <p:ph type="sldNum" sz="quarter" idx="2"/>
          </p:nvPr>
        </p:nvSpPr>
        <p:spPr>
          <a:xfrm>
            <a:off x="8849816" y="6979948"/>
            <a:ext cx="269731" cy="249471"/>
          </a:xfrm>
          <a:prstGeom prst="rect">
            <a:avLst/>
          </a:prstGeom>
          <a:extLst>
            <a:ext uri="{C572A759-6A51-4108-AA02-DFA0A04FC94B}">
              <ma14:wrappingTextBoxFlag xmlns:ma14="http://schemas.microsoft.com/office/mac/drawingml/2011/main" val="1"/>
            </a:ext>
          </a:extLst>
        </p:spPr>
        <p:txBody>
          <a:bodyPr/>
          <a:lstStyle>
            <a:lvl1pPr>
              <a:lnSpc>
                <a:spcPct val="100000"/>
              </a:lnSpc>
              <a:defRPr b="0" sz="1100"/>
            </a:lvl1pPr>
          </a:lstStyle>
          <a:p>
            <a:pPr/>
            <a:fld id="{86CB4B4D-7CA3-9044-876B-883B54F8677D}" type="slidenum"/>
          </a:p>
        </p:txBody>
      </p:sp>
      <p:sp>
        <p:nvSpPr>
          <p:cNvPr id="513" name="SOFTWARE SIZE VS DEFECT REMOVAL EFFICIENCY"/>
          <p:cNvSpPr txBox="1"/>
          <p:nvPr>
            <p:ph type="title" idx="4294967295"/>
          </p:nvPr>
        </p:nvSpPr>
        <p:spPr>
          <a:xfrm>
            <a:off x="846446" y="497691"/>
            <a:ext cx="7479947" cy="445119"/>
          </a:xfrm>
          <a:prstGeom prst="rect">
            <a:avLst/>
          </a:prstGeom>
        </p:spPr>
        <p:txBody>
          <a:bodyPr lIns="50820" tIns="50820" rIns="50820" bIns="50820">
            <a:normAutofit fontScale="100000" lnSpcReduction="0"/>
          </a:bodyPr>
          <a:lstStyle>
            <a:lvl1pPr defTabSz="882419">
              <a:lnSpc>
                <a:spcPct val="85000"/>
              </a:lnSpc>
              <a:defRPr i="1" sz="2232">
                <a:solidFill>
                  <a:srgbClr val="000000"/>
                </a:solidFill>
              </a:defRPr>
            </a:lvl1pPr>
          </a:lstStyle>
          <a:p>
            <a:pPr/>
            <a:r>
              <a:t>SOFTWARE SIZE VS DEFECT REMOVAL Effectiveness</a:t>
            </a:r>
          </a:p>
        </p:txBody>
      </p:sp>
      <p:pic>
        <p:nvPicPr>
          <p:cNvPr id="514" name="image.tif" descr="image.tif"/>
          <p:cNvPicPr>
            <a:picLocks noChangeAspect="1"/>
          </p:cNvPicPr>
          <p:nvPr/>
        </p:nvPicPr>
        <p:blipFill>
          <a:blip r:embed="rId3">
            <a:extLst/>
          </a:blip>
          <a:stretch>
            <a:fillRect/>
          </a:stretch>
        </p:blipFill>
        <p:spPr>
          <a:xfrm>
            <a:off x="846446" y="1748930"/>
            <a:ext cx="8779701" cy="5213496"/>
          </a:xfrm>
          <a:prstGeom prst="rect">
            <a:avLst/>
          </a:prstGeom>
          <a:ln w="12700">
            <a:miter lim="400000"/>
          </a:ln>
        </p:spPr>
      </p:pic>
      <p:sp>
        <p:nvSpPr>
          <p:cNvPr id="515" name="(Data Expressed in terms of Defects per Function Point)"/>
          <p:cNvSpPr txBox="1"/>
          <p:nvPr/>
        </p:nvSpPr>
        <p:spPr>
          <a:xfrm>
            <a:off x="2290646" y="1198665"/>
            <a:ext cx="5780898" cy="360863"/>
          </a:xfrm>
          <a:prstGeom prst="rect">
            <a:avLst/>
          </a:prstGeom>
          <a:ln w="12700">
            <a:miter lim="400000"/>
          </a:ln>
          <a:extLst>
            <a:ext uri="{C572A759-6A51-4108-AA02-DFA0A04FC94B}">
              <ma14:wrappingTextBoxFlag xmlns:ma14="http://schemas.microsoft.com/office/mac/drawingml/2011/main" val="1"/>
            </a:ext>
          </a:extLst>
        </p:spPr>
        <p:txBody>
          <a:bodyPr wrap="none" lIns="50820" tIns="50820" rIns="50820" bIns="50820">
            <a:spAutoFit/>
          </a:bodyPr>
          <a:lstStyle>
            <a:lvl1pPr algn="ctr" defTabSz="1009402">
              <a:lnSpc>
                <a:spcPct val="90000"/>
              </a:lnSpc>
              <a:defRPr>
                <a:latin typeface="+mn-lt"/>
                <a:ea typeface="+mn-ea"/>
                <a:cs typeface="+mn-cs"/>
                <a:sym typeface="Arial"/>
              </a:defRPr>
            </a:lvl1pPr>
          </a:lstStyle>
          <a:p>
            <a:pPr/>
            <a:r>
              <a:t>(Data Expressed in terms of Defects per Function Point)</a:t>
            </a:r>
          </a:p>
        </p:txBody>
      </p:sp>
      <p:pic>
        <p:nvPicPr>
          <p:cNvPr id="516" name="Image" descr="Image"/>
          <p:cNvPicPr>
            <a:picLocks noChangeAspect="1"/>
          </p:cNvPicPr>
          <p:nvPr/>
        </p:nvPicPr>
        <p:blipFill>
          <a:blip r:embed="rId4">
            <a:extLst/>
          </a:blip>
          <a:stretch>
            <a:fillRect/>
          </a:stretch>
        </p:blipFill>
        <p:spPr>
          <a:xfrm>
            <a:off x="8499398" y="122630"/>
            <a:ext cx="2331587" cy="872754"/>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lide Number"/>
          <p:cNvSpPr txBox="1"/>
          <p:nvPr>
            <p:ph type="sldNum" sz="quarter" idx="2"/>
          </p:nvPr>
        </p:nvSpPr>
        <p:spPr>
          <a:xfrm>
            <a:off x="8849816" y="6979948"/>
            <a:ext cx="269731" cy="249471"/>
          </a:xfrm>
          <a:prstGeom prst="rect">
            <a:avLst/>
          </a:prstGeom>
          <a:extLst>
            <a:ext uri="{C572A759-6A51-4108-AA02-DFA0A04FC94B}">
              <ma14:wrappingTextBoxFlag xmlns:ma14="http://schemas.microsoft.com/office/mac/drawingml/2011/main" val="1"/>
            </a:ext>
          </a:extLst>
        </p:spPr>
        <p:txBody>
          <a:bodyPr/>
          <a:lstStyle>
            <a:lvl1pPr>
              <a:lnSpc>
                <a:spcPct val="100000"/>
              </a:lnSpc>
              <a:defRPr b="0" sz="1100"/>
            </a:lvl1pPr>
          </a:lstStyle>
          <a:p>
            <a:pPr/>
            <a:fld id="{86CB4B4D-7CA3-9044-876B-883B54F8677D}" type="slidenum"/>
          </a:p>
        </p:txBody>
      </p:sp>
      <p:pic>
        <p:nvPicPr>
          <p:cNvPr id="521" name="image.pdf" descr="image.pdf"/>
          <p:cNvPicPr>
            <a:picLocks noChangeAspect="1"/>
          </p:cNvPicPr>
          <p:nvPr/>
        </p:nvPicPr>
        <p:blipFill>
          <a:blip r:embed="rId3">
            <a:extLst/>
          </a:blip>
          <a:stretch>
            <a:fillRect/>
          </a:stretch>
        </p:blipFill>
        <p:spPr>
          <a:xfrm>
            <a:off x="2406113" y="1678832"/>
            <a:ext cx="6685542" cy="4452939"/>
          </a:xfrm>
          <a:prstGeom prst="rect">
            <a:avLst/>
          </a:prstGeom>
          <a:ln w="12700">
            <a:miter lim="400000"/>
          </a:ln>
        </p:spPr>
      </p:pic>
      <p:grpSp>
        <p:nvGrpSpPr>
          <p:cNvPr id="524" name="Group"/>
          <p:cNvGrpSpPr/>
          <p:nvPr/>
        </p:nvGrpSpPr>
        <p:grpSpPr>
          <a:xfrm>
            <a:off x="2428893" y="2076633"/>
            <a:ext cx="5860148" cy="3631049"/>
            <a:chOff x="-1" y="0"/>
            <a:chExt cx="5860146" cy="3631047"/>
          </a:xfrm>
        </p:grpSpPr>
        <p:sp>
          <p:nvSpPr>
            <p:cNvPr id="522" name="Line"/>
            <p:cNvSpPr/>
            <p:nvPr/>
          </p:nvSpPr>
          <p:spPr>
            <a:xfrm>
              <a:off x="-2" y="5247"/>
              <a:ext cx="5854897" cy="1"/>
            </a:xfrm>
            <a:prstGeom prst="line">
              <a:avLst/>
            </a:prstGeom>
            <a:noFill/>
            <a:ln w="12700" cap="flat">
              <a:solidFill>
                <a:srgbClr val="000000"/>
              </a:solidFill>
              <a:prstDash val="solid"/>
              <a:round/>
            </a:ln>
            <a:effectLst/>
          </p:spPr>
          <p:txBody>
            <a:bodyPr wrap="square" lIns="50469" tIns="50469" rIns="50469" bIns="50469" numCol="1" anchor="t">
              <a:noAutofit/>
            </a:bodyPr>
            <a:lstStyle/>
            <a:p>
              <a:pPr defTabSz="1009402">
                <a:lnSpc>
                  <a:spcPct val="90000"/>
                </a:lnSpc>
                <a:defRPr b="1" sz="2200">
                  <a:latin typeface="+mn-lt"/>
                  <a:ea typeface="+mn-ea"/>
                  <a:cs typeface="+mn-cs"/>
                  <a:sym typeface="Arial"/>
                </a:defRPr>
              </a:pPr>
            </a:p>
          </p:txBody>
        </p:sp>
        <p:sp>
          <p:nvSpPr>
            <p:cNvPr id="523" name="Line"/>
            <p:cNvSpPr/>
            <p:nvPr/>
          </p:nvSpPr>
          <p:spPr>
            <a:xfrm flipV="1">
              <a:off x="5860144" y="-1"/>
              <a:ext cx="2" cy="3631048"/>
            </a:xfrm>
            <a:prstGeom prst="line">
              <a:avLst/>
            </a:prstGeom>
            <a:noFill/>
            <a:ln w="12700" cap="flat">
              <a:solidFill>
                <a:srgbClr val="000000"/>
              </a:solidFill>
              <a:prstDash val="solid"/>
              <a:round/>
            </a:ln>
            <a:effectLst/>
          </p:spPr>
          <p:txBody>
            <a:bodyPr wrap="square" lIns="50469" tIns="50469" rIns="50469" bIns="50469" numCol="1" anchor="t">
              <a:noAutofit/>
            </a:bodyPr>
            <a:lstStyle/>
            <a:p>
              <a:pPr defTabSz="1009402">
                <a:lnSpc>
                  <a:spcPct val="90000"/>
                </a:lnSpc>
                <a:defRPr b="1" sz="2200">
                  <a:latin typeface="+mn-lt"/>
                  <a:ea typeface="+mn-ea"/>
                  <a:cs typeface="+mn-cs"/>
                  <a:sym typeface="Arial"/>
                </a:defRPr>
              </a:pPr>
            </a:p>
          </p:txBody>
        </p:sp>
      </p:grpSp>
      <p:sp>
        <p:nvSpPr>
          <p:cNvPr id="525" name="Rectangle"/>
          <p:cNvSpPr/>
          <p:nvPr/>
        </p:nvSpPr>
        <p:spPr>
          <a:xfrm>
            <a:off x="3012456" y="2073129"/>
            <a:ext cx="1161866" cy="730768"/>
          </a:xfrm>
          <a:prstGeom prst="rect">
            <a:avLst/>
          </a:prstGeom>
          <a:ln w="12700">
            <a:solidFill>
              <a:srgbClr val="000000"/>
            </a:solidFill>
          </a:ln>
        </p:spPr>
        <p:txBody>
          <a:bodyPr lIns="50469" tIns="50469" rIns="50469" bIns="50469" anchor="ctr"/>
          <a:lstStyle/>
          <a:p>
            <a:pPr defTabSz="1009402">
              <a:lnSpc>
                <a:spcPct val="90000"/>
              </a:lnSpc>
              <a:defRPr>
                <a:latin typeface="+mn-lt"/>
                <a:ea typeface="+mn-ea"/>
                <a:cs typeface="+mn-cs"/>
                <a:sym typeface="Arial"/>
              </a:defRPr>
            </a:pPr>
          </a:p>
        </p:txBody>
      </p:sp>
      <p:sp>
        <p:nvSpPr>
          <p:cNvPr id="526" name="Rectangle"/>
          <p:cNvSpPr/>
          <p:nvPr/>
        </p:nvSpPr>
        <p:spPr>
          <a:xfrm>
            <a:off x="5343195" y="3552185"/>
            <a:ext cx="1161866" cy="730767"/>
          </a:xfrm>
          <a:prstGeom prst="rect">
            <a:avLst/>
          </a:prstGeom>
          <a:ln w="12700">
            <a:solidFill>
              <a:srgbClr val="000000"/>
            </a:solidFill>
          </a:ln>
        </p:spPr>
        <p:txBody>
          <a:bodyPr lIns="50469" tIns="50469" rIns="50469" bIns="50469" anchor="ctr"/>
          <a:lstStyle/>
          <a:p>
            <a:pPr defTabSz="1009402">
              <a:lnSpc>
                <a:spcPct val="90000"/>
              </a:lnSpc>
              <a:defRPr>
                <a:latin typeface="+mn-lt"/>
                <a:ea typeface="+mn-ea"/>
                <a:cs typeface="+mn-cs"/>
                <a:sym typeface="Arial"/>
              </a:defRPr>
            </a:pPr>
          </a:p>
        </p:txBody>
      </p:sp>
      <p:sp>
        <p:nvSpPr>
          <p:cNvPr id="527" name="Rectangle"/>
          <p:cNvSpPr/>
          <p:nvPr/>
        </p:nvSpPr>
        <p:spPr>
          <a:xfrm>
            <a:off x="7107896" y="4633438"/>
            <a:ext cx="1161866" cy="730767"/>
          </a:xfrm>
          <a:prstGeom prst="rect">
            <a:avLst/>
          </a:prstGeom>
          <a:ln w="12700">
            <a:solidFill>
              <a:srgbClr val="000000"/>
            </a:solidFill>
          </a:ln>
        </p:spPr>
        <p:txBody>
          <a:bodyPr lIns="50469" tIns="50469" rIns="50469" bIns="50469" anchor="ctr"/>
          <a:lstStyle/>
          <a:p>
            <a:pPr defTabSz="1009402">
              <a:lnSpc>
                <a:spcPct val="90000"/>
              </a:lnSpc>
              <a:defRPr>
                <a:latin typeface="+mn-lt"/>
                <a:ea typeface="+mn-ea"/>
                <a:cs typeface="+mn-cs"/>
                <a:sym typeface="Arial"/>
              </a:defRPr>
            </a:pPr>
          </a:p>
        </p:txBody>
      </p:sp>
      <p:sp>
        <p:nvSpPr>
          <p:cNvPr id="528" name="Defect Removal Efficiency"/>
          <p:cNvSpPr txBox="1"/>
          <p:nvPr/>
        </p:nvSpPr>
        <p:spPr>
          <a:xfrm>
            <a:off x="4018354" y="6375358"/>
            <a:ext cx="2186053" cy="298864"/>
          </a:xfrm>
          <a:prstGeom prst="rect">
            <a:avLst/>
          </a:prstGeom>
          <a:ln w="12700">
            <a:miter lim="400000"/>
          </a:ln>
          <a:extLst>
            <a:ext uri="{C572A759-6A51-4108-AA02-DFA0A04FC94B}">
              <ma14:wrappingTextBoxFlag xmlns:ma14="http://schemas.microsoft.com/office/mac/drawingml/2011/main" val="1"/>
            </a:ext>
          </a:extLst>
        </p:spPr>
        <p:txBody>
          <a:bodyPr wrap="none" lIns="50739" tIns="50739" rIns="50739" bIns="50739">
            <a:spAutoFit/>
          </a:bodyPr>
          <a:lstStyle>
            <a:lvl1pPr defTabSz="1009402">
              <a:lnSpc>
                <a:spcPct val="90000"/>
              </a:lnSpc>
              <a:defRPr sz="1400">
                <a:latin typeface="+mn-lt"/>
                <a:ea typeface="+mn-ea"/>
                <a:cs typeface="+mn-cs"/>
                <a:sym typeface="Arial"/>
              </a:defRPr>
            </a:lvl1pPr>
          </a:lstStyle>
          <a:p>
            <a:pPr/>
            <a:r>
              <a:t>Defect Removal Efficiency</a:t>
            </a:r>
          </a:p>
        </p:txBody>
      </p:sp>
      <p:sp>
        <p:nvSpPr>
          <p:cNvPr id="529" name="Defects per FP"/>
          <p:cNvSpPr txBox="1"/>
          <p:nvPr/>
        </p:nvSpPr>
        <p:spPr>
          <a:xfrm>
            <a:off x="1846111" y="1358136"/>
            <a:ext cx="716946" cy="442848"/>
          </a:xfrm>
          <a:prstGeom prst="rect">
            <a:avLst/>
          </a:prstGeom>
          <a:ln w="12700">
            <a:miter lim="400000"/>
          </a:ln>
          <a:extLst>
            <a:ext uri="{C572A759-6A51-4108-AA02-DFA0A04FC94B}">
              <ma14:wrappingTextBoxFlag xmlns:ma14="http://schemas.microsoft.com/office/mac/drawingml/2011/main" val="1"/>
            </a:ext>
          </a:extLst>
        </p:spPr>
        <p:txBody>
          <a:bodyPr wrap="none" lIns="50739" tIns="50739" rIns="50739" bIns="50739">
            <a:spAutoFit/>
          </a:bodyPr>
          <a:lstStyle/>
          <a:p>
            <a:pPr algn="ctr" defTabSz="1009402">
              <a:lnSpc>
                <a:spcPct val="70000"/>
              </a:lnSpc>
              <a:defRPr sz="1400">
                <a:latin typeface="+mn-lt"/>
                <a:ea typeface="+mn-ea"/>
                <a:cs typeface="+mn-cs"/>
                <a:sym typeface="Arial"/>
              </a:defRPr>
            </a:pPr>
            <a:r>
              <a:t>Defects</a:t>
            </a:r>
            <a:br/>
            <a:r>
              <a:t>per FP</a:t>
            </a:r>
          </a:p>
        </p:txBody>
      </p:sp>
      <p:sp>
        <p:nvSpPr>
          <p:cNvPr id="530" name="Malpractice"/>
          <p:cNvSpPr txBox="1"/>
          <p:nvPr/>
        </p:nvSpPr>
        <p:spPr>
          <a:xfrm>
            <a:off x="2993178" y="2581336"/>
            <a:ext cx="1023235" cy="298863"/>
          </a:xfrm>
          <a:prstGeom prst="rect">
            <a:avLst/>
          </a:prstGeom>
          <a:ln w="12700">
            <a:miter lim="400000"/>
          </a:ln>
          <a:extLst>
            <a:ext uri="{C572A759-6A51-4108-AA02-DFA0A04FC94B}">
              <ma14:wrappingTextBoxFlag xmlns:ma14="http://schemas.microsoft.com/office/mac/drawingml/2011/main" val="1"/>
            </a:ext>
          </a:extLst>
        </p:spPr>
        <p:txBody>
          <a:bodyPr wrap="none" lIns="50739" tIns="50739" rIns="50739" bIns="50739">
            <a:spAutoFit/>
          </a:bodyPr>
          <a:lstStyle>
            <a:lvl1pPr defTabSz="1009402">
              <a:lnSpc>
                <a:spcPct val="90000"/>
              </a:lnSpc>
              <a:defRPr sz="1400">
                <a:solidFill>
                  <a:srgbClr val="C00000"/>
                </a:solidFill>
                <a:latin typeface="+mn-lt"/>
                <a:ea typeface="+mn-ea"/>
                <a:cs typeface="+mn-cs"/>
                <a:sym typeface="Arial"/>
              </a:defRPr>
            </a:lvl1pPr>
          </a:lstStyle>
          <a:p>
            <a:pPr/>
            <a:r>
              <a:t>Malpractice</a:t>
            </a:r>
          </a:p>
        </p:txBody>
      </p:sp>
      <p:sp>
        <p:nvSpPr>
          <p:cNvPr id="531" name="U.S. Average"/>
          <p:cNvSpPr txBox="1"/>
          <p:nvPr/>
        </p:nvSpPr>
        <p:spPr>
          <a:xfrm>
            <a:off x="5350204" y="3890405"/>
            <a:ext cx="1344120" cy="274295"/>
          </a:xfrm>
          <a:prstGeom prst="rect">
            <a:avLst/>
          </a:prstGeom>
          <a:ln w="12700">
            <a:miter lim="400000"/>
          </a:ln>
          <a:extLst>
            <a:ext uri="{C572A759-6A51-4108-AA02-DFA0A04FC94B}">
              <ma14:wrappingTextBoxFlag xmlns:ma14="http://schemas.microsoft.com/office/mac/drawingml/2011/main" val="1"/>
            </a:ext>
          </a:extLst>
        </p:spPr>
        <p:txBody>
          <a:bodyPr lIns="50739" tIns="50739" rIns="50739" bIns="50739">
            <a:spAutoFit/>
          </a:bodyPr>
          <a:lstStyle>
            <a:lvl1pPr defTabSz="1009402">
              <a:lnSpc>
                <a:spcPct val="90000"/>
              </a:lnSpc>
              <a:defRPr sz="1200">
                <a:solidFill>
                  <a:srgbClr val="000099"/>
                </a:solidFill>
                <a:latin typeface="+mn-lt"/>
                <a:ea typeface="+mn-ea"/>
                <a:cs typeface="+mn-cs"/>
                <a:sym typeface="Arial"/>
              </a:defRPr>
            </a:lvl1pPr>
          </a:lstStyle>
          <a:p>
            <a:pPr/>
            <a:r>
              <a:t>U.S. Average</a:t>
            </a:r>
          </a:p>
        </p:txBody>
      </p:sp>
      <p:sp>
        <p:nvSpPr>
          <p:cNvPr id="532" name="Best in Class"/>
          <p:cNvSpPr txBox="1"/>
          <p:nvPr/>
        </p:nvSpPr>
        <p:spPr>
          <a:xfrm>
            <a:off x="7195518" y="5122367"/>
            <a:ext cx="1003503" cy="274294"/>
          </a:xfrm>
          <a:prstGeom prst="rect">
            <a:avLst/>
          </a:prstGeom>
          <a:ln w="12700">
            <a:miter lim="400000"/>
          </a:ln>
          <a:extLst>
            <a:ext uri="{C572A759-6A51-4108-AA02-DFA0A04FC94B}">
              <ma14:wrappingTextBoxFlag xmlns:ma14="http://schemas.microsoft.com/office/mac/drawingml/2011/main" val="1"/>
            </a:ext>
          </a:extLst>
        </p:spPr>
        <p:txBody>
          <a:bodyPr wrap="none" lIns="50739" tIns="50739" rIns="50739" bIns="50739">
            <a:spAutoFit/>
          </a:bodyPr>
          <a:lstStyle>
            <a:lvl1pPr defTabSz="1009402">
              <a:lnSpc>
                <a:spcPct val="90000"/>
              </a:lnSpc>
              <a:defRPr sz="1200">
                <a:solidFill>
                  <a:srgbClr val="006600"/>
                </a:solidFill>
                <a:latin typeface="+mn-lt"/>
                <a:ea typeface="+mn-ea"/>
                <a:cs typeface="+mn-cs"/>
                <a:sym typeface="Arial"/>
              </a:defRPr>
            </a:lvl1pPr>
          </a:lstStyle>
          <a:p>
            <a:pPr/>
            <a:r>
              <a:t>Best in Class</a:t>
            </a:r>
          </a:p>
        </p:txBody>
      </p:sp>
      <p:sp>
        <p:nvSpPr>
          <p:cNvPr id="533" name="."/>
          <p:cNvSpPr txBox="1"/>
          <p:nvPr/>
        </p:nvSpPr>
        <p:spPr>
          <a:xfrm>
            <a:off x="3406753" y="1955717"/>
            <a:ext cx="253880" cy="725442"/>
          </a:xfrm>
          <a:prstGeom prst="rect">
            <a:avLst/>
          </a:prstGeom>
          <a:ln w="12700">
            <a:miter lim="400000"/>
          </a:ln>
          <a:extLst>
            <a:ext uri="{C572A759-6A51-4108-AA02-DFA0A04FC94B}">
              <ma14:wrappingTextBoxFlag xmlns:ma14="http://schemas.microsoft.com/office/mac/drawingml/2011/main" val="1"/>
            </a:ext>
          </a:extLst>
        </p:spPr>
        <p:txBody>
          <a:bodyPr wrap="none" lIns="50739" tIns="50739" rIns="50739" bIns="50739">
            <a:spAutoFit/>
          </a:bodyPr>
          <a:lstStyle>
            <a:lvl1pPr defTabSz="1009402">
              <a:lnSpc>
                <a:spcPct val="90000"/>
              </a:lnSpc>
              <a:defRPr sz="4400">
                <a:latin typeface="Times New Roman"/>
                <a:ea typeface="Times New Roman"/>
                <a:cs typeface="Times New Roman"/>
                <a:sym typeface="Times New Roman"/>
              </a:defRPr>
            </a:lvl1pPr>
          </a:lstStyle>
          <a:p>
            <a:pPr/>
            <a:r>
              <a:t>.</a:t>
            </a:r>
          </a:p>
        </p:txBody>
      </p:sp>
      <p:sp>
        <p:nvSpPr>
          <p:cNvPr id="534" name="."/>
          <p:cNvSpPr txBox="1"/>
          <p:nvPr/>
        </p:nvSpPr>
        <p:spPr>
          <a:xfrm>
            <a:off x="5760274" y="3149125"/>
            <a:ext cx="323730" cy="939680"/>
          </a:xfrm>
          <a:prstGeom prst="rect">
            <a:avLst/>
          </a:prstGeom>
          <a:ln w="12700">
            <a:miter lim="400000"/>
          </a:ln>
          <a:extLst>
            <a:ext uri="{C572A759-6A51-4108-AA02-DFA0A04FC94B}">
              <ma14:wrappingTextBoxFlag xmlns:ma14="http://schemas.microsoft.com/office/mac/drawingml/2011/main" val="1"/>
            </a:ext>
          </a:extLst>
        </p:spPr>
        <p:txBody>
          <a:bodyPr wrap="none" lIns="50739" tIns="50739" rIns="50739" bIns="50739">
            <a:spAutoFit/>
          </a:bodyPr>
          <a:lstStyle>
            <a:lvl1pPr defTabSz="1009402">
              <a:lnSpc>
                <a:spcPct val="90000"/>
              </a:lnSpc>
              <a:defRPr sz="6600">
                <a:latin typeface="Symbol"/>
                <a:ea typeface="Symbol"/>
                <a:cs typeface="Symbol"/>
                <a:sym typeface="Symbol"/>
              </a:defRPr>
            </a:lvl1pPr>
          </a:lstStyle>
          <a:p>
            <a:pPr/>
            <a:r>
              <a:t>.</a:t>
            </a:r>
          </a:p>
        </p:txBody>
      </p:sp>
      <p:sp>
        <p:nvSpPr>
          <p:cNvPr id="535" name="."/>
          <p:cNvSpPr txBox="1"/>
          <p:nvPr/>
        </p:nvSpPr>
        <p:spPr>
          <a:xfrm>
            <a:off x="7446117" y="4198834"/>
            <a:ext cx="323730" cy="939680"/>
          </a:xfrm>
          <a:prstGeom prst="rect">
            <a:avLst/>
          </a:prstGeom>
          <a:ln w="12700">
            <a:miter lim="400000"/>
          </a:ln>
          <a:extLst>
            <a:ext uri="{C572A759-6A51-4108-AA02-DFA0A04FC94B}">
              <ma14:wrappingTextBoxFlag xmlns:ma14="http://schemas.microsoft.com/office/mac/drawingml/2011/main" val="1"/>
            </a:ext>
          </a:extLst>
        </p:spPr>
        <p:txBody>
          <a:bodyPr wrap="none" lIns="50739" tIns="50739" rIns="50739" bIns="50739">
            <a:spAutoFit/>
          </a:bodyPr>
          <a:lstStyle>
            <a:lvl1pPr defTabSz="1009402">
              <a:lnSpc>
                <a:spcPct val="90000"/>
              </a:lnSpc>
              <a:defRPr sz="6600">
                <a:latin typeface="Symbol"/>
                <a:ea typeface="Symbol"/>
                <a:cs typeface="Symbol"/>
                <a:sym typeface="Symbol"/>
              </a:defRPr>
            </a:lvl1pPr>
          </a:lstStyle>
          <a:p>
            <a:pPr/>
            <a:r>
              <a:t>.</a:t>
            </a:r>
          </a:p>
        </p:txBody>
      </p:sp>
      <p:sp>
        <p:nvSpPr>
          <p:cNvPr id="536" name="SOFTWARE QUALITY IMPROVEMENT"/>
          <p:cNvSpPr txBox="1"/>
          <p:nvPr/>
        </p:nvSpPr>
        <p:spPr>
          <a:xfrm>
            <a:off x="704498" y="361001"/>
            <a:ext cx="8621983" cy="496247"/>
          </a:xfrm>
          <a:prstGeom prst="rect">
            <a:avLst/>
          </a:prstGeom>
          <a:ln w="12700">
            <a:miter lim="400000"/>
          </a:ln>
          <a:extLst>
            <a:ext uri="{C572A759-6A51-4108-AA02-DFA0A04FC94B}">
              <ma14:wrappingTextBoxFlag xmlns:ma14="http://schemas.microsoft.com/office/mac/drawingml/2011/main" val="1"/>
            </a:ext>
          </a:extLst>
        </p:spPr>
        <p:txBody>
          <a:bodyPr lIns="50739" tIns="50739" rIns="50739" bIns="50739">
            <a:spAutoFit/>
          </a:bodyPr>
          <a:lstStyle>
            <a:lvl1pPr defTabSz="1009402">
              <a:lnSpc>
                <a:spcPct val="75000"/>
              </a:lnSpc>
              <a:defRPr i="1" sz="2800">
                <a:latin typeface="+mn-lt"/>
                <a:ea typeface="+mn-ea"/>
                <a:cs typeface="+mn-cs"/>
                <a:sym typeface="Arial"/>
              </a:defRPr>
            </a:lvl1pPr>
          </a:lstStyle>
          <a:p>
            <a:pPr/>
            <a:r>
              <a:t>SOFTWARE QUALITY IMPROVEMENT</a:t>
            </a:r>
          </a:p>
        </p:txBody>
      </p:sp>
      <p:sp>
        <p:nvSpPr>
          <p:cNvPr id="537" name="Weapons systems"/>
          <p:cNvSpPr txBox="1"/>
          <p:nvPr/>
        </p:nvSpPr>
        <p:spPr>
          <a:xfrm>
            <a:off x="6438466" y="5372965"/>
            <a:ext cx="1252224" cy="248608"/>
          </a:xfrm>
          <a:prstGeom prst="rect">
            <a:avLst/>
          </a:prstGeom>
          <a:ln w="12700">
            <a:miter lim="400000"/>
          </a:ln>
          <a:extLst>
            <a:ext uri="{C572A759-6A51-4108-AA02-DFA0A04FC94B}">
              <ma14:wrappingTextBoxFlag xmlns:ma14="http://schemas.microsoft.com/office/mac/drawingml/2011/main" val="1"/>
            </a:ext>
          </a:extLst>
        </p:spPr>
        <p:txBody>
          <a:bodyPr wrap="none" lIns="50388" tIns="50388" rIns="50388" bIns="50388">
            <a:spAutoFit/>
          </a:bodyPr>
          <a:lstStyle>
            <a:lvl1pPr defTabSz="1009402">
              <a:lnSpc>
                <a:spcPct val="90000"/>
              </a:lnSpc>
              <a:defRPr sz="1100">
                <a:latin typeface="+mn-lt"/>
                <a:ea typeface="+mn-ea"/>
                <a:cs typeface="+mn-cs"/>
                <a:sym typeface="Arial"/>
              </a:defRPr>
            </a:lvl1pPr>
          </a:lstStyle>
          <a:p>
            <a:pPr/>
            <a:r>
              <a:t>Weapons systems</a:t>
            </a:r>
          </a:p>
        </p:txBody>
      </p:sp>
      <p:sp>
        <p:nvSpPr>
          <p:cNvPr id="538" name="Avionics"/>
          <p:cNvSpPr txBox="1"/>
          <p:nvPr/>
        </p:nvSpPr>
        <p:spPr>
          <a:xfrm>
            <a:off x="6354349" y="5204732"/>
            <a:ext cx="631146" cy="248607"/>
          </a:xfrm>
          <a:prstGeom prst="rect">
            <a:avLst/>
          </a:prstGeom>
          <a:ln w="12700">
            <a:miter lim="400000"/>
          </a:ln>
          <a:extLst>
            <a:ext uri="{C572A759-6A51-4108-AA02-DFA0A04FC94B}">
              <ma14:wrappingTextBoxFlag xmlns:ma14="http://schemas.microsoft.com/office/mac/drawingml/2011/main" val="1"/>
            </a:ext>
          </a:extLst>
        </p:spPr>
        <p:txBody>
          <a:bodyPr wrap="none" lIns="50388" tIns="50388" rIns="50388" bIns="50388">
            <a:spAutoFit/>
          </a:bodyPr>
          <a:lstStyle>
            <a:lvl1pPr defTabSz="1009402">
              <a:lnSpc>
                <a:spcPct val="90000"/>
              </a:lnSpc>
              <a:defRPr sz="1100">
                <a:latin typeface="+mn-lt"/>
                <a:ea typeface="+mn-ea"/>
                <a:cs typeface="+mn-cs"/>
                <a:sym typeface="Arial"/>
              </a:defRPr>
            </a:lvl1pPr>
          </a:lstStyle>
          <a:p>
            <a:pPr/>
            <a:r>
              <a:t>Avionics</a:t>
            </a:r>
          </a:p>
        </p:txBody>
      </p:sp>
      <p:sp>
        <p:nvSpPr>
          <p:cNvPr id="539" name="Medical"/>
          <p:cNvSpPr txBox="1"/>
          <p:nvPr/>
        </p:nvSpPr>
        <p:spPr>
          <a:xfrm>
            <a:off x="6270232" y="5038250"/>
            <a:ext cx="714996" cy="248608"/>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lvl1pPr defTabSz="1009402">
              <a:lnSpc>
                <a:spcPct val="90000"/>
              </a:lnSpc>
              <a:defRPr sz="1100">
                <a:latin typeface="+mn-lt"/>
                <a:ea typeface="+mn-ea"/>
                <a:cs typeface="+mn-cs"/>
                <a:sym typeface="Arial"/>
              </a:defRPr>
            </a:lvl1pPr>
          </a:lstStyle>
          <a:p>
            <a:pPr/>
            <a:r>
              <a:t>Medical</a:t>
            </a:r>
          </a:p>
        </p:txBody>
      </p:sp>
      <p:sp>
        <p:nvSpPr>
          <p:cNvPr id="540" name="Telecom"/>
          <p:cNvSpPr txBox="1"/>
          <p:nvPr/>
        </p:nvSpPr>
        <p:spPr>
          <a:xfrm>
            <a:off x="6186115" y="4870016"/>
            <a:ext cx="633670" cy="248608"/>
          </a:xfrm>
          <a:prstGeom prst="rect">
            <a:avLst/>
          </a:prstGeom>
          <a:ln w="12700">
            <a:miter lim="400000"/>
          </a:ln>
          <a:extLst>
            <a:ext uri="{C572A759-6A51-4108-AA02-DFA0A04FC94B}">
              <ma14:wrappingTextBoxFlag xmlns:ma14="http://schemas.microsoft.com/office/mac/drawingml/2011/main" val="1"/>
            </a:ext>
          </a:extLst>
        </p:spPr>
        <p:txBody>
          <a:bodyPr wrap="none" lIns="50388" tIns="50388" rIns="50388" bIns="50388">
            <a:spAutoFit/>
          </a:bodyPr>
          <a:lstStyle>
            <a:lvl1pPr defTabSz="1009402">
              <a:lnSpc>
                <a:spcPct val="90000"/>
              </a:lnSpc>
              <a:defRPr sz="1100">
                <a:latin typeface="+mn-lt"/>
                <a:ea typeface="+mn-ea"/>
                <a:cs typeface="+mn-cs"/>
                <a:sym typeface="Arial"/>
              </a:defRPr>
            </a:lvl1pPr>
          </a:lstStyle>
          <a:p>
            <a:pPr/>
            <a:r>
              <a:t>Telecom</a:t>
            </a:r>
          </a:p>
        </p:txBody>
      </p:sp>
      <p:sp>
        <p:nvSpPr>
          <p:cNvPr id="541" name="Systems"/>
          <p:cNvSpPr txBox="1"/>
          <p:nvPr/>
        </p:nvSpPr>
        <p:spPr>
          <a:xfrm>
            <a:off x="6017882" y="4533549"/>
            <a:ext cx="776330" cy="248607"/>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lvl1pPr defTabSz="1009402">
              <a:lnSpc>
                <a:spcPct val="90000"/>
              </a:lnSpc>
              <a:defRPr sz="1100">
                <a:latin typeface="+mn-lt"/>
                <a:ea typeface="+mn-ea"/>
                <a:cs typeface="+mn-cs"/>
                <a:sym typeface="Arial"/>
              </a:defRPr>
            </a:lvl1pPr>
          </a:lstStyle>
          <a:p>
            <a:pPr/>
            <a:r>
              <a:t>Systems</a:t>
            </a:r>
          </a:p>
        </p:txBody>
      </p:sp>
      <p:sp>
        <p:nvSpPr>
          <p:cNvPr id="542" name="Finance"/>
          <p:cNvSpPr txBox="1"/>
          <p:nvPr/>
        </p:nvSpPr>
        <p:spPr>
          <a:xfrm>
            <a:off x="6841526" y="4030600"/>
            <a:ext cx="729015" cy="248608"/>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lvl1pPr defTabSz="1009402">
              <a:lnSpc>
                <a:spcPct val="90000"/>
              </a:lnSpc>
              <a:defRPr sz="1100">
                <a:latin typeface="+mn-lt"/>
                <a:ea typeface="+mn-ea"/>
                <a:cs typeface="+mn-cs"/>
                <a:sym typeface="Arial"/>
              </a:defRPr>
            </a:lvl1pPr>
          </a:lstStyle>
          <a:p>
            <a:pPr/>
            <a:r>
              <a:t>Finance</a:t>
            </a:r>
          </a:p>
        </p:txBody>
      </p:sp>
      <p:sp>
        <p:nvSpPr>
          <p:cNvPr id="543" name="Billing and retail"/>
          <p:cNvSpPr txBox="1"/>
          <p:nvPr/>
        </p:nvSpPr>
        <p:spPr>
          <a:xfrm>
            <a:off x="5767284" y="3107066"/>
            <a:ext cx="1288041" cy="248608"/>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lvl1pPr defTabSz="1009402">
              <a:lnSpc>
                <a:spcPct val="90000"/>
              </a:lnSpc>
              <a:defRPr sz="1100">
                <a:latin typeface="+mn-lt"/>
                <a:ea typeface="+mn-ea"/>
                <a:cs typeface="+mn-cs"/>
                <a:sym typeface="Arial"/>
              </a:defRPr>
            </a:lvl1pPr>
          </a:lstStyle>
          <a:p>
            <a:pPr/>
            <a:r>
              <a:t>Billing and retail</a:t>
            </a:r>
          </a:p>
        </p:txBody>
      </p:sp>
      <p:sp>
        <p:nvSpPr>
          <p:cNvPr id="544" name="Programmed stock trade software…"/>
          <p:cNvSpPr txBox="1"/>
          <p:nvPr/>
        </p:nvSpPr>
        <p:spPr>
          <a:xfrm>
            <a:off x="5178466" y="2770599"/>
            <a:ext cx="2856470" cy="386224"/>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p>
            <a:pPr defTabSz="1009402">
              <a:lnSpc>
                <a:spcPct val="90000"/>
              </a:lnSpc>
              <a:defRPr sz="1100">
                <a:latin typeface="+mn-lt"/>
                <a:ea typeface="+mn-ea"/>
                <a:cs typeface="+mn-cs"/>
                <a:sym typeface="Arial"/>
              </a:defRPr>
            </a:pPr>
            <a:r>
              <a:t>Programmed stock trade software</a:t>
            </a:r>
          </a:p>
          <a:p>
            <a:pPr defTabSz="1009402">
              <a:lnSpc>
                <a:spcPct val="90000"/>
              </a:lnSpc>
              <a:defRPr sz="1100">
                <a:latin typeface="+mn-lt"/>
                <a:ea typeface="+mn-ea"/>
                <a:cs typeface="+mn-cs"/>
                <a:sym typeface="Arial"/>
              </a:defRPr>
            </a:pPr>
            <a:r>
              <a:t>    Local taxes, property assessments</a:t>
            </a:r>
          </a:p>
        </p:txBody>
      </p:sp>
      <p:sp>
        <p:nvSpPr>
          <p:cNvPr id="545" name="ERP packages…"/>
          <p:cNvSpPr txBox="1"/>
          <p:nvPr/>
        </p:nvSpPr>
        <p:spPr>
          <a:xfrm>
            <a:off x="6438466" y="3275300"/>
            <a:ext cx="1161866" cy="386225"/>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p>
            <a:pPr defTabSz="1009402">
              <a:lnSpc>
                <a:spcPct val="90000"/>
              </a:lnSpc>
              <a:defRPr sz="1100">
                <a:latin typeface="+mn-lt"/>
                <a:ea typeface="+mn-ea"/>
                <a:cs typeface="+mn-cs"/>
                <a:sym typeface="Arial"/>
              </a:defRPr>
            </a:pPr>
            <a:r>
              <a:t>ERP packages</a:t>
            </a:r>
          </a:p>
          <a:p>
            <a:pPr defTabSz="1009402">
              <a:lnSpc>
                <a:spcPct val="90000"/>
              </a:lnSpc>
              <a:defRPr sz="1100">
                <a:latin typeface="+mn-lt"/>
                <a:ea typeface="+mn-ea"/>
                <a:cs typeface="+mn-cs"/>
                <a:sym typeface="Arial"/>
              </a:defRPr>
            </a:pPr>
            <a:r>
              <a:t>    Energy</a:t>
            </a:r>
          </a:p>
        </p:txBody>
      </p:sp>
      <p:sp>
        <p:nvSpPr>
          <p:cNvPr id="546" name="Open-source"/>
          <p:cNvSpPr txBox="1"/>
          <p:nvPr/>
        </p:nvSpPr>
        <p:spPr>
          <a:xfrm>
            <a:off x="6606700" y="3862366"/>
            <a:ext cx="1063730" cy="248608"/>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lvl1pPr defTabSz="1009402">
              <a:lnSpc>
                <a:spcPct val="90000"/>
              </a:lnSpc>
              <a:defRPr sz="1100">
                <a:latin typeface="+mn-lt"/>
                <a:ea typeface="+mn-ea"/>
                <a:cs typeface="+mn-cs"/>
                <a:sym typeface="Arial"/>
              </a:defRPr>
            </a:lvl1pPr>
          </a:lstStyle>
          <a:p>
            <a:pPr/>
            <a:r>
              <a:t>Open-source</a:t>
            </a:r>
          </a:p>
        </p:txBody>
      </p:sp>
      <p:sp>
        <p:nvSpPr>
          <p:cNvPr id="547" name="Bungled outsource contracts"/>
          <p:cNvSpPr txBox="1"/>
          <p:nvPr/>
        </p:nvSpPr>
        <p:spPr>
          <a:xfrm>
            <a:off x="4321525" y="2414855"/>
            <a:ext cx="1884079" cy="248608"/>
          </a:xfrm>
          <a:prstGeom prst="rect">
            <a:avLst/>
          </a:prstGeom>
          <a:ln w="12700">
            <a:miter lim="400000"/>
          </a:ln>
          <a:extLst>
            <a:ext uri="{C572A759-6A51-4108-AA02-DFA0A04FC94B}">
              <ma14:wrappingTextBoxFlag xmlns:ma14="http://schemas.microsoft.com/office/mac/drawingml/2011/main" val="1"/>
            </a:ext>
          </a:extLst>
        </p:spPr>
        <p:txBody>
          <a:bodyPr wrap="none" lIns="50388" tIns="50388" rIns="50388" bIns="50388">
            <a:spAutoFit/>
          </a:bodyPr>
          <a:lstStyle>
            <a:lvl1pPr defTabSz="1009402">
              <a:lnSpc>
                <a:spcPct val="90000"/>
              </a:lnSpc>
              <a:defRPr sz="1100">
                <a:latin typeface="+mn-lt"/>
                <a:ea typeface="+mn-ea"/>
                <a:cs typeface="+mn-cs"/>
                <a:sym typeface="Arial"/>
              </a:defRPr>
            </a:lvl1pPr>
          </a:lstStyle>
          <a:p>
            <a:pPr/>
            <a:r>
              <a:t>Bungled outsource contracts</a:t>
            </a:r>
          </a:p>
        </p:txBody>
      </p:sp>
      <p:sp>
        <p:nvSpPr>
          <p:cNvPr id="548" name="Embedded"/>
          <p:cNvSpPr txBox="1"/>
          <p:nvPr/>
        </p:nvSpPr>
        <p:spPr>
          <a:xfrm>
            <a:off x="6101999" y="4701782"/>
            <a:ext cx="789194" cy="248608"/>
          </a:xfrm>
          <a:prstGeom prst="rect">
            <a:avLst/>
          </a:prstGeom>
          <a:ln w="12700">
            <a:miter lim="400000"/>
          </a:ln>
          <a:extLst>
            <a:ext uri="{C572A759-6A51-4108-AA02-DFA0A04FC94B}">
              <ma14:wrappingTextBoxFlag xmlns:ma14="http://schemas.microsoft.com/office/mac/drawingml/2011/main" val="1"/>
            </a:ext>
          </a:extLst>
        </p:spPr>
        <p:txBody>
          <a:bodyPr wrap="none" lIns="50388" tIns="50388" rIns="50388" bIns="50388">
            <a:spAutoFit/>
          </a:bodyPr>
          <a:lstStyle>
            <a:lvl1pPr defTabSz="1009402">
              <a:lnSpc>
                <a:spcPct val="90000"/>
              </a:lnSpc>
              <a:defRPr sz="1100">
                <a:latin typeface="+mn-lt"/>
                <a:ea typeface="+mn-ea"/>
                <a:cs typeface="+mn-cs"/>
                <a:sym typeface="Arial"/>
              </a:defRPr>
            </a:lvl1pPr>
          </a:lstStyle>
          <a:p>
            <a:pPr/>
            <a:r>
              <a:t>Embedded</a:t>
            </a:r>
          </a:p>
        </p:txBody>
      </p:sp>
      <p:sp>
        <p:nvSpPr>
          <p:cNvPr id="549" name="Commercial"/>
          <p:cNvSpPr txBox="1"/>
          <p:nvPr/>
        </p:nvSpPr>
        <p:spPr>
          <a:xfrm>
            <a:off x="5917993" y="4346038"/>
            <a:ext cx="858636" cy="248608"/>
          </a:xfrm>
          <a:prstGeom prst="rect">
            <a:avLst/>
          </a:prstGeom>
          <a:ln w="12700">
            <a:miter lim="400000"/>
          </a:ln>
          <a:extLst>
            <a:ext uri="{C572A759-6A51-4108-AA02-DFA0A04FC94B}">
              <ma14:wrappingTextBoxFlag xmlns:ma14="http://schemas.microsoft.com/office/mac/drawingml/2011/main" val="1"/>
            </a:ext>
          </a:extLst>
        </p:spPr>
        <p:txBody>
          <a:bodyPr wrap="none" lIns="50388" tIns="50388" rIns="50388" bIns="50388">
            <a:spAutoFit/>
          </a:bodyPr>
          <a:lstStyle>
            <a:lvl1pPr defTabSz="1009402">
              <a:lnSpc>
                <a:spcPct val="90000"/>
              </a:lnSpc>
              <a:defRPr sz="1100">
                <a:latin typeface="+mn-lt"/>
                <a:ea typeface="+mn-ea"/>
                <a:cs typeface="+mn-cs"/>
                <a:sym typeface="Arial"/>
              </a:defRPr>
            </a:lvl1pPr>
          </a:lstStyle>
          <a:p>
            <a:pPr/>
            <a:r>
              <a:t>Commercial</a:t>
            </a:r>
          </a:p>
        </p:txBody>
      </p:sp>
      <p:sp>
        <p:nvSpPr>
          <p:cNvPr id="550" name="Manufacturing"/>
          <p:cNvSpPr txBox="1"/>
          <p:nvPr/>
        </p:nvSpPr>
        <p:spPr>
          <a:xfrm>
            <a:off x="6438466" y="3694133"/>
            <a:ext cx="1167124" cy="248607"/>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lvl1pPr defTabSz="1009402">
              <a:lnSpc>
                <a:spcPct val="90000"/>
              </a:lnSpc>
              <a:defRPr sz="1100">
                <a:latin typeface="+mn-lt"/>
                <a:ea typeface="+mn-ea"/>
                <a:cs typeface="+mn-cs"/>
                <a:sym typeface="Arial"/>
              </a:defRPr>
            </a:lvl1pPr>
          </a:lstStyle>
          <a:p>
            <a:pPr/>
            <a:r>
              <a:t>Manufacturing</a:t>
            </a:r>
          </a:p>
        </p:txBody>
      </p:sp>
      <p:sp>
        <p:nvSpPr>
          <p:cNvPr id="551" name="Large outsource"/>
          <p:cNvSpPr txBox="1"/>
          <p:nvPr/>
        </p:nvSpPr>
        <p:spPr>
          <a:xfrm>
            <a:off x="7027284" y="4198834"/>
            <a:ext cx="1363397" cy="248608"/>
          </a:xfrm>
          <a:prstGeom prst="rect">
            <a:avLst/>
          </a:prstGeom>
          <a:ln w="12700">
            <a:miter lim="400000"/>
          </a:ln>
          <a:extLst>
            <a:ext uri="{C572A759-6A51-4108-AA02-DFA0A04FC94B}">
              <ma14:wrappingTextBoxFlag xmlns:ma14="http://schemas.microsoft.com/office/mac/drawingml/2011/main" val="1"/>
            </a:ext>
          </a:extLst>
        </p:spPr>
        <p:txBody>
          <a:bodyPr lIns="50388" tIns="50388" rIns="50388" bIns="50388">
            <a:spAutoFit/>
          </a:bodyPr>
          <a:lstStyle>
            <a:lvl1pPr defTabSz="1009402">
              <a:lnSpc>
                <a:spcPct val="90000"/>
              </a:lnSpc>
              <a:defRPr sz="1100">
                <a:latin typeface="+mn-lt"/>
                <a:ea typeface="+mn-ea"/>
                <a:cs typeface="+mn-cs"/>
                <a:sym typeface="Arial"/>
              </a:defRPr>
            </a:lvl1pPr>
          </a:lstStyle>
          <a:p>
            <a:pPr/>
            <a:r>
              <a:t>Large outsource</a:t>
            </a:r>
          </a:p>
        </p:txBody>
      </p:sp>
      <p:pic>
        <p:nvPicPr>
          <p:cNvPr id="552" name="Image" descr="Image"/>
          <p:cNvPicPr>
            <a:picLocks noChangeAspect="1"/>
          </p:cNvPicPr>
          <p:nvPr/>
        </p:nvPicPr>
        <p:blipFill>
          <a:blip r:embed="rId4">
            <a:extLst/>
          </a:blip>
          <a:stretch>
            <a:fillRect/>
          </a:stretch>
        </p:blipFill>
        <p:spPr>
          <a:xfrm>
            <a:off x="8223459" y="1161216"/>
            <a:ext cx="2331587" cy="872753"/>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lide Number"/>
          <p:cNvSpPr txBox="1"/>
          <p:nvPr>
            <p:ph type="sldNum" sz="quarter" idx="2"/>
          </p:nvPr>
        </p:nvSpPr>
        <p:spPr>
          <a:xfrm>
            <a:off x="8849816" y="6979948"/>
            <a:ext cx="269731" cy="249471"/>
          </a:xfrm>
          <a:prstGeom prst="rect">
            <a:avLst/>
          </a:prstGeom>
          <a:extLst>
            <a:ext uri="{C572A759-6A51-4108-AA02-DFA0A04FC94B}">
              <ma14:wrappingTextBoxFlag xmlns:ma14="http://schemas.microsoft.com/office/mac/drawingml/2011/main" val="1"/>
            </a:ext>
          </a:extLst>
        </p:spPr>
        <p:txBody>
          <a:bodyPr/>
          <a:lstStyle>
            <a:lvl1pPr>
              <a:lnSpc>
                <a:spcPct val="100000"/>
              </a:lnSpc>
              <a:defRPr b="0" sz="1100"/>
            </a:lvl1pPr>
          </a:lstStyle>
          <a:p>
            <a:pPr/>
            <a:fld id="{86CB4B4D-7CA3-9044-876B-883B54F8677D}" type="slidenum"/>
          </a:p>
        </p:txBody>
      </p:sp>
      <p:sp>
        <p:nvSpPr>
          <p:cNvPr id="557" name="CONCLUSIONS ON SOFTWARE QUALITY"/>
          <p:cNvSpPr txBox="1"/>
          <p:nvPr/>
        </p:nvSpPr>
        <p:spPr>
          <a:xfrm>
            <a:off x="846446" y="588818"/>
            <a:ext cx="8968964" cy="447269"/>
          </a:xfrm>
          <a:prstGeom prst="rect">
            <a:avLst/>
          </a:prstGeom>
          <a:ln w="12700">
            <a:miter lim="400000"/>
          </a:ln>
          <a:extLst>
            <a:ext uri="{C572A759-6A51-4108-AA02-DFA0A04FC94B}">
              <ma14:wrappingTextBoxFlag xmlns:ma14="http://schemas.microsoft.com/office/mac/drawingml/2011/main" val="1"/>
            </a:ext>
          </a:extLst>
        </p:spPr>
        <p:txBody>
          <a:bodyPr lIns="50820" tIns="50820" rIns="50820" bIns="50820">
            <a:spAutoFit/>
          </a:bodyPr>
          <a:lstStyle>
            <a:lvl1pPr defTabSz="1009402">
              <a:lnSpc>
                <a:spcPct val="75000"/>
              </a:lnSpc>
              <a:defRPr b="1" i="1" sz="2400">
                <a:latin typeface="+mn-lt"/>
                <a:ea typeface="+mn-ea"/>
                <a:cs typeface="+mn-cs"/>
                <a:sym typeface="Arial"/>
              </a:defRPr>
            </a:lvl1pPr>
          </a:lstStyle>
          <a:p>
            <a:pPr/>
            <a:r>
              <a:t>CONCLUSIONS ON SOFTWARE QUALITY (CAPERS JONES)</a:t>
            </a:r>
          </a:p>
        </p:txBody>
      </p:sp>
      <p:sp>
        <p:nvSpPr>
          <p:cNvPr id="558" name="No single quality method is adequate by itself.…"/>
          <p:cNvSpPr txBox="1"/>
          <p:nvPr/>
        </p:nvSpPr>
        <p:spPr>
          <a:xfrm>
            <a:off x="804388" y="1493074"/>
            <a:ext cx="9252858" cy="5045501"/>
          </a:xfrm>
          <a:prstGeom prst="rect">
            <a:avLst/>
          </a:prstGeom>
          <a:ln w="12700">
            <a:miter lim="400000"/>
          </a:ln>
          <a:extLst>
            <a:ext uri="{C572A759-6A51-4108-AA02-DFA0A04FC94B}">
              <ma14:wrappingTextBoxFlag xmlns:ma14="http://schemas.microsoft.com/office/mac/drawingml/2011/main" val="1"/>
            </a:ext>
          </a:extLst>
        </p:spPr>
        <p:txBody>
          <a:bodyPr lIns="50820" tIns="50820" rIns="50820" bIns="50820">
            <a:spAutoFit/>
          </a:bodyPr>
          <a:lstStyle/>
          <a:p>
            <a:pPr defTabSz="1009402">
              <a:buSzPct val="100000"/>
              <a:buChar char="•"/>
              <a:tabLst>
                <a:tab pos="558800" algn="l"/>
              </a:tabLst>
              <a:defRPr b="1" sz="2200">
                <a:latin typeface="+mn-lt"/>
                <a:ea typeface="+mn-ea"/>
                <a:cs typeface="+mn-cs"/>
                <a:sym typeface="Arial"/>
              </a:defRPr>
            </a:pPr>
            <a:r>
              <a:t>	No single quality method is adequate by itself.</a:t>
            </a:r>
          </a:p>
          <a:p>
            <a:pPr defTabSz="1009402">
              <a:tabLst>
                <a:tab pos="558800" algn="l"/>
              </a:tabLst>
              <a:defRPr b="1" sz="2200">
                <a:latin typeface="+mn-lt"/>
                <a:ea typeface="+mn-ea"/>
                <a:cs typeface="+mn-cs"/>
                <a:sym typeface="Arial"/>
              </a:defRPr>
            </a:pPr>
          </a:p>
          <a:p>
            <a:pPr defTabSz="1009402">
              <a:buSzPct val="100000"/>
              <a:buChar char="•"/>
              <a:tabLst>
                <a:tab pos="558800" algn="l"/>
              </a:tabLst>
              <a:defRPr b="1" sz="2200">
                <a:latin typeface="+mn-lt"/>
                <a:ea typeface="+mn-ea"/>
                <a:cs typeface="+mn-cs"/>
                <a:sym typeface="Arial"/>
              </a:defRPr>
            </a:pPr>
            <a:r>
              <a:t>	Formal inspections, static analysis, models are effective</a:t>
            </a:r>
          </a:p>
          <a:p>
            <a:pPr defTabSz="1009402">
              <a:tabLst>
                <a:tab pos="558800" algn="l"/>
              </a:tabLst>
              <a:defRPr b="1" sz="2200">
                <a:latin typeface="+mn-lt"/>
                <a:ea typeface="+mn-ea"/>
                <a:cs typeface="+mn-cs"/>
                <a:sym typeface="Arial"/>
              </a:defRPr>
            </a:pPr>
          </a:p>
          <a:p>
            <a:pPr defTabSz="1009402">
              <a:buSzPct val="100000"/>
              <a:buChar char="•"/>
              <a:tabLst>
                <a:tab pos="558800" algn="l"/>
              </a:tabLst>
              <a:defRPr b="1" sz="2200">
                <a:latin typeface="+mn-lt"/>
                <a:ea typeface="+mn-ea"/>
                <a:cs typeface="+mn-cs"/>
                <a:sym typeface="Arial"/>
              </a:defRPr>
            </a:pPr>
            <a:r>
              <a:t>	Inspections + static analysis + testing &gt; 99% efficient. </a:t>
            </a:r>
          </a:p>
          <a:p>
            <a:pPr defTabSz="1009402">
              <a:tabLst>
                <a:tab pos="558800" algn="l"/>
              </a:tabLst>
              <a:defRPr b="1" sz="2200">
                <a:latin typeface="+mn-lt"/>
                <a:ea typeface="+mn-ea"/>
                <a:cs typeface="+mn-cs"/>
                <a:sym typeface="Arial"/>
              </a:defRPr>
            </a:pPr>
          </a:p>
          <a:p>
            <a:pPr defTabSz="1009402">
              <a:buSzPct val="100000"/>
              <a:buChar char="•"/>
              <a:tabLst>
                <a:tab pos="558800" algn="l"/>
              </a:tabLst>
              <a:defRPr b="1" sz="2200">
                <a:latin typeface="+mn-lt"/>
                <a:ea typeface="+mn-ea"/>
                <a:cs typeface="+mn-cs"/>
                <a:sym typeface="Arial"/>
              </a:defRPr>
            </a:pPr>
            <a:r>
              <a:t>	Defect prevention + removal best overall</a:t>
            </a:r>
          </a:p>
          <a:p>
            <a:pPr defTabSz="1009402">
              <a:buSzPct val="100000"/>
              <a:buChar char="•"/>
              <a:tabLst>
                <a:tab pos="558800" algn="l"/>
              </a:tabLst>
              <a:defRPr b="1" sz="2200">
                <a:latin typeface="+mn-lt"/>
                <a:ea typeface="+mn-ea"/>
                <a:cs typeface="+mn-cs"/>
                <a:sym typeface="Arial"/>
              </a:defRPr>
            </a:pPr>
          </a:p>
          <a:p>
            <a:pPr defTabSz="1009402">
              <a:buSzPct val="100000"/>
              <a:buChar char="•"/>
              <a:tabLst>
                <a:tab pos="558800" algn="l"/>
              </a:tabLst>
              <a:defRPr b="1" sz="2200">
                <a:latin typeface="+mn-lt"/>
                <a:ea typeface="+mn-ea"/>
                <a:cs typeface="+mn-cs"/>
                <a:sym typeface="Arial"/>
              </a:defRPr>
            </a:pPr>
            <a:r>
              <a:t>      QFD, models, inspections, &amp; six-sigma prevent defects</a:t>
            </a:r>
          </a:p>
          <a:p>
            <a:pPr defTabSz="1009402">
              <a:buSzPct val="100000"/>
              <a:buChar char="•"/>
              <a:tabLst>
                <a:tab pos="558800" algn="l"/>
              </a:tabLst>
              <a:defRPr b="1" sz="2200">
                <a:latin typeface="+mn-lt"/>
                <a:ea typeface="+mn-ea"/>
                <a:cs typeface="+mn-cs"/>
                <a:sym typeface="Arial"/>
              </a:defRPr>
            </a:pPr>
          </a:p>
          <a:p>
            <a:pPr defTabSz="1009402">
              <a:buSzPct val="100000"/>
              <a:buChar char="•"/>
              <a:tabLst>
                <a:tab pos="558800" algn="l"/>
              </a:tabLst>
              <a:defRPr b="1" sz="2200">
                <a:latin typeface="+mn-lt"/>
                <a:ea typeface="+mn-ea"/>
                <a:cs typeface="+mn-cs"/>
                <a:sym typeface="Arial"/>
              </a:defRPr>
            </a:pPr>
            <a:r>
              <a:t>      Higher CMMI levels, TSP, RUP, Agile, XP are effective</a:t>
            </a:r>
          </a:p>
          <a:p>
            <a:pPr defTabSz="1009402">
              <a:tabLst>
                <a:tab pos="558800" algn="l"/>
              </a:tabLst>
              <a:defRPr b="1" sz="2200">
                <a:latin typeface="+mn-lt"/>
                <a:ea typeface="+mn-ea"/>
                <a:cs typeface="+mn-cs"/>
                <a:sym typeface="Arial"/>
              </a:defRPr>
            </a:pPr>
          </a:p>
          <a:p>
            <a:pPr defTabSz="1009402">
              <a:buSzPct val="100000"/>
              <a:buChar char="•"/>
              <a:tabLst>
                <a:tab pos="558800" algn="l"/>
              </a:tabLst>
              <a:defRPr b="1" sz="2200">
                <a:latin typeface="+mn-lt"/>
                <a:ea typeface="+mn-ea"/>
                <a:cs typeface="+mn-cs"/>
                <a:sym typeface="Arial"/>
              </a:defRPr>
            </a:pPr>
            <a:r>
              <a:t>      Quality excellence has ROI &gt; $15 for each $1 spent</a:t>
            </a:r>
          </a:p>
          <a:p>
            <a:pPr defTabSz="1009402">
              <a:buSzPct val="100000"/>
              <a:buChar char="•"/>
              <a:tabLst>
                <a:tab pos="558800" algn="l"/>
              </a:tabLst>
              <a:defRPr b="1" sz="2200">
                <a:latin typeface="+mn-lt"/>
                <a:ea typeface="+mn-ea"/>
                <a:cs typeface="+mn-cs"/>
                <a:sym typeface="Arial"/>
              </a:defRPr>
            </a:pPr>
          </a:p>
          <a:p>
            <a:pPr defTabSz="1009402">
              <a:buSzPct val="100000"/>
              <a:buChar char="•"/>
              <a:tabLst>
                <a:tab pos="558800" algn="l"/>
              </a:tabLst>
              <a:defRPr b="1" sz="2200">
                <a:latin typeface="+mn-lt"/>
                <a:ea typeface="+mn-ea"/>
                <a:cs typeface="+mn-cs"/>
                <a:sym typeface="Arial"/>
              </a:defRPr>
            </a:pPr>
            <a:r>
              <a:t> 	High quality benefits schedules, productivity, users</a:t>
            </a:r>
          </a:p>
        </p:txBody>
      </p:sp>
      <p:pic>
        <p:nvPicPr>
          <p:cNvPr id="559" name="Image" descr="Image"/>
          <p:cNvPicPr>
            <a:picLocks noChangeAspect="1"/>
          </p:cNvPicPr>
          <p:nvPr/>
        </p:nvPicPr>
        <p:blipFill>
          <a:blip r:embed="rId3">
            <a:extLst/>
          </a:blip>
          <a:stretch>
            <a:fillRect/>
          </a:stretch>
        </p:blipFill>
        <p:spPr>
          <a:xfrm>
            <a:off x="8223459" y="1161216"/>
            <a:ext cx="2331587" cy="872753"/>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564" name="Setting the acceptable levels"/>
          <p:cNvSpPr txBox="1"/>
          <p:nvPr>
            <p:ph type="title"/>
          </p:nvPr>
        </p:nvSpPr>
        <p:spPr>
          <a:xfrm>
            <a:off x="772174" y="388108"/>
            <a:ext cx="9149082" cy="789306"/>
          </a:xfrm>
          <a:prstGeom prst="rect">
            <a:avLst/>
          </a:prstGeom>
          <a:ln w="9859">
            <a:solidFill>
              <a:srgbClr val="000000"/>
            </a:solidFill>
            <a:round/>
          </a:ln>
        </p:spPr>
        <p:txBody>
          <a:bodyPr/>
          <a:lstStyle/>
          <a:p>
            <a:pPr>
              <a:spcBef>
                <a:spcPts val="400"/>
              </a:spcBef>
            </a:pPr>
            <a:r>
              <a:t>Setting the acceptable</a:t>
            </a:r>
            <a:r>
              <a:rPr spc="-100"/>
              <a:t> </a:t>
            </a:r>
            <a:r>
              <a:t>levels</a:t>
            </a:r>
          </a:p>
        </p:txBody>
      </p:sp>
      <p:sp>
        <p:nvSpPr>
          <p:cNvPr id="565" name="Entry Condition to Test Planning…"/>
          <p:cNvSpPr txBox="1"/>
          <p:nvPr/>
        </p:nvSpPr>
        <p:spPr>
          <a:xfrm>
            <a:off x="932982" y="1586838"/>
            <a:ext cx="8501382" cy="1358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7645" indent="-194945">
              <a:spcBef>
                <a:spcPts val="500"/>
              </a:spcBef>
              <a:buSzPct val="100000"/>
              <a:buChar char="•"/>
              <a:tabLst>
                <a:tab pos="203200" algn="l"/>
              </a:tabLst>
              <a:defRPr sz="3300">
                <a:latin typeface="+mn-lt"/>
                <a:ea typeface="+mn-ea"/>
                <a:cs typeface="+mn-cs"/>
                <a:sym typeface="Arial"/>
              </a:defRPr>
            </a:pPr>
            <a:r>
              <a:t>Entry Condition to Test</a:t>
            </a:r>
            <a:r>
              <a:rPr spc="-15"/>
              <a:t> </a:t>
            </a:r>
            <a:r>
              <a:t>Planning</a:t>
            </a:r>
          </a:p>
          <a:p>
            <a:pPr marL="197484" marR="5080" indent="208915">
              <a:lnSpc>
                <a:spcPts val="3100"/>
              </a:lnSpc>
              <a:spcBef>
                <a:spcPts val="700"/>
              </a:spcBef>
              <a:defRPr spc="-5" sz="2900">
                <a:solidFill>
                  <a:srgbClr val="33478A"/>
                </a:solidFill>
                <a:latin typeface="+mn-lt"/>
                <a:ea typeface="+mn-ea"/>
                <a:cs typeface="+mn-cs"/>
                <a:sym typeface="Arial"/>
              </a:defRPr>
            </a:pPr>
            <a:r>
              <a:t>– “Requirements will not exceed 1 major defect per  page (300 NC Words) when</a:t>
            </a:r>
            <a:r>
              <a:rPr spc="-10"/>
              <a:t> </a:t>
            </a:r>
            <a:r>
              <a:t>sampled.”</a:t>
            </a:r>
          </a:p>
        </p:txBody>
      </p:sp>
      <p:sp>
        <p:nvSpPr>
          <p:cNvPr id="566" name="Rectangle"/>
          <p:cNvSpPr/>
          <p:nvPr/>
        </p:nvSpPr>
        <p:spPr>
          <a:xfrm>
            <a:off x="4013953" y="3733565"/>
            <a:ext cx="2720563" cy="2178450"/>
          </a:xfrm>
          <a:prstGeom prst="rect">
            <a:avLst/>
          </a:prstGeom>
          <a:blipFill>
            <a:blip r:embed="rId2"/>
            <a:stretch>
              <a:fillRect/>
            </a:stretch>
          </a:blipFill>
          <a:ln w="12700">
            <a:miter lim="400000"/>
          </a:ln>
        </p:spPr>
        <p:txBody>
          <a:bodyPr lIns="45719" rIns="45719" anchor="ctr"/>
          <a:lstStyle/>
          <a:p>
            <a:pPr/>
          </a:p>
        </p:txBody>
      </p:sp>
      <p:sp>
        <p:nvSpPr>
          <p:cNvPr id="567"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8"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571" name="6. Testers have the right to adequate  resources to do their job professionally."/>
          <p:cNvSpPr txBox="1"/>
          <p:nvPr>
            <p:ph type="title"/>
          </p:nvPr>
        </p:nvSpPr>
        <p:spPr>
          <a:xfrm>
            <a:off x="772174" y="388109"/>
            <a:ext cx="9149082" cy="1183640"/>
          </a:xfrm>
          <a:prstGeom prst="rect">
            <a:avLst/>
          </a:prstGeom>
          <a:ln w="9859">
            <a:solidFill>
              <a:srgbClr val="000000"/>
            </a:solidFill>
            <a:round/>
          </a:ln>
        </p:spPr>
        <p:txBody>
          <a:bodyPr/>
          <a:lstStyle/>
          <a:p>
            <a:pPr marR="446405" indent="275590">
              <a:lnSpc>
                <a:spcPct val="100200"/>
              </a:lnSpc>
              <a:spcBef>
                <a:spcPts val="300"/>
              </a:spcBef>
              <a:defRPr b="0">
                <a:solidFill>
                  <a:srgbClr val="000000"/>
                </a:solidFill>
              </a:defRPr>
            </a:pPr>
            <a:r>
              <a:t>6. Testers have the right to adequate  resources to do their job</a:t>
            </a:r>
            <a:r>
              <a:rPr spc="-100"/>
              <a:t> </a:t>
            </a:r>
            <a:r>
              <a:t>professionally.</a:t>
            </a:r>
          </a:p>
        </p:txBody>
      </p:sp>
      <p:sp>
        <p:nvSpPr>
          <p:cNvPr id="572"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573" name="It is the responsibility of the test group to know  what resources are in fact needed to do their  work to an agreed standard.…"/>
          <p:cNvSpPr txBox="1"/>
          <p:nvPr>
            <p:ph type="body" idx="1"/>
          </p:nvPr>
        </p:nvSpPr>
        <p:spPr>
          <a:xfrm>
            <a:off x="911690" y="1642726"/>
            <a:ext cx="8870019" cy="4666616"/>
          </a:xfrm>
          <a:prstGeom prst="rect">
            <a:avLst/>
          </a:prstGeom>
        </p:spPr>
        <p:txBody>
          <a:bodyPr/>
          <a:lstStyle/>
          <a:p>
            <a:pPr marL="230504" marR="5080" indent="-196850">
              <a:lnSpc>
                <a:spcPct val="90200"/>
              </a:lnSpc>
              <a:spcBef>
                <a:spcPts val="500"/>
              </a:spcBef>
              <a:buSzPct val="100000"/>
              <a:buChar char="•"/>
              <a:tabLst>
                <a:tab pos="228600" algn="l"/>
              </a:tabLst>
            </a:pPr>
            <a:r>
              <a:t>It is the responsibility of the test group to know  what resources are in fact needed to do their  work to an agreed</a:t>
            </a:r>
            <a:r>
              <a:rPr spc="-100"/>
              <a:t> </a:t>
            </a:r>
            <a:r>
              <a:t>standard.</a:t>
            </a:r>
          </a:p>
          <a:p>
            <a:pPr indent="427355">
              <a:spcBef>
                <a:spcPts val="300"/>
              </a:spcBef>
              <a:defRPr spc="-100" sz="2900">
                <a:solidFill>
                  <a:srgbClr val="33478A"/>
                </a:solidFill>
              </a:defRPr>
            </a:pPr>
            <a:r>
              <a:t>–Give project management a menu - with</a:t>
            </a:r>
            <a:r>
              <a:rPr spc="0"/>
              <a:t> </a:t>
            </a:r>
            <a:r>
              <a:t>prices</a:t>
            </a:r>
          </a:p>
          <a:p>
            <a:pPr marL="230504" marR="494665" indent="-196850">
              <a:lnSpc>
                <a:spcPct val="89300"/>
              </a:lnSpc>
              <a:spcBef>
                <a:spcPts val="800"/>
              </a:spcBef>
              <a:buSzPct val="100000"/>
              <a:buChar char="•"/>
              <a:tabLst>
                <a:tab pos="228600" algn="l"/>
              </a:tabLst>
            </a:pPr>
            <a:r>
              <a:t>It their right to point out the limitations and  risks that apply if they are forced to live with  less than adequate</a:t>
            </a:r>
            <a:r>
              <a:rPr spc="-100"/>
              <a:t> </a:t>
            </a:r>
            <a:r>
              <a:t>resources</a:t>
            </a:r>
          </a:p>
          <a:p>
            <a:pPr marL="197484" marR="474980" indent="229870">
              <a:lnSpc>
                <a:spcPct val="89700"/>
              </a:lnSpc>
              <a:spcBef>
                <a:spcPts val="700"/>
              </a:spcBef>
              <a:defRPr spc="-100" sz="2900">
                <a:solidFill>
                  <a:srgbClr val="33478A"/>
                </a:solidFill>
              </a:defRPr>
            </a:pPr>
            <a:r>
              <a:t>–And make sure the resource providers, not test,  take responsibility for the problems that might  occur.</a:t>
            </a:r>
          </a:p>
        </p:txBody>
      </p:sp>
      <p:sp>
        <p:nvSpPr>
          <p:cNvPr id="574"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6"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577" name="Rectangle"/>
          <p:cNvSpPr/>
          <p:nvPr/>
        </p:nvSpPr>
        <p:spPr>
          <a:xfrm>
            <a:off x="929909" y="388108"/>
            <a:ext cx="8990842" cy="1419815"/>
          </a:xfrm>
          <a:prstGeom prst="rect">
            <a:avLst/>
          </a:prstGeom>
          <a:ln w="9859">
            <a:solidFill>
              <a:srgbClr val="000000"/>
            </a:solidFill>
          </a:ln>
        </p:spPr>
        <p:txBody>
          <a:bodyPr lIns="45719" rIns="45719" anchor="ctr"/>
          <a:lstStyle/>
          <a:p>
            <a:pPr/>
          </a:p>
        </p:txBody>
      </p:sp>
      <p:sp>
        <p:nvSpPr>
          <p:cNvPr id="578" name="Don’t compromise on resources to do the job right  Make resource suppliers aware that they can only get  what they are willing to pay for."/>
          <p:cNvSpPr txBox="1"/>
          <p:nvPr/>
        </p:nvSpPr>
        <p:spPr>
          <a:xfrm>
            <a:off x="1409137" y="422744"/>
            <a:ext cx="8037832" cy="10713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635" marR="5080" indent="10794" algn="ctr">
              <a:lnSpc>
                <a:spcPct val="102099"/>
              </a:lnSpc>
              <a:defRPr b="1" spc="5" sz="2400">
                <a:solidFill>
                  <a:srgbClr val="3C4361"/>
                </a:solidFill>
                <a:latin typeface="+mn-lt"/>
                <a:ea typeface="+mn-ea"/>
                <a:cs typeface="+mn-cs"/>
                <a:sym typeface="Arial"/>
              </a:defRPr>
            </a:pPr>
            <a:r>
              <a:t>Don’t </a:t>
            </a:r>
            <a:r>
              <a:rPr spc="10"/>
              <a:t>compromise on resources </a:t>
            </a:r>
            <a:r>
              <a:t>to </a:t>
            </a:r>
            <a:r>
              <a:rPr spc="10"/>
              <a:t>do </a:t>
            </a:r>
            <a:r>
              <a:t>the job right  </a:t>
            </a:r>
            <a:r>
              <a:rPr spc="15"/>
              <a:t>Make </a:t>
            </a:r>
            <a:r>
              <a:rPr spc="10"/>
              <a:t>resource </a:t>
            </a:r>
            <a:r>
              <a:t>suppliers </a:t>
            </a:r>
            <a:r>
              <a:rPr spc="10"/>
              <a:t>aware </a:t>
            </a:r>
            <a:r>
              <a:t>that they </a:t>
            </a:r>
            <a:r>
              <a:rPr spc="10"/>
              <a:t>can </a:t>
            </a:r>
            <a:r>
              <a:t>only </a:t>
            </a:r>
            <a:r>
              <a:rPr spc="10"/>
              <a:t>get  what </a:t>
            </a:r>
            <a:r>
              <a:t>they </a:t>
            </a:r>
            <a:r>
              <a:rPr spc="10"/>
              <a:t>are </a:t>
            </a:r>
            <a:r>
              <a:t>willing to </a:t>
            </a:r>
            <a:r>
              <a:rPr spc="10"/>
              <a:t>pay</a:t>
            </a:r>
            <a:r>
              <a:rPr spc="-40"/>
              <a:t> </a:t>
            </a:r>
            <a:r>
              <a:t>for.</a:t>
            </a:r>
          </a:p>
        </p:txBody>
      </p:sp>
      <p:sp>
        <p:nvSpPr>
          <p:cNvPr id="579" name="Rectangle"/>
          <p:cNvSpPr/>
          <p:nvPr/>
        </p:nvSpPr>
        <p:spPr>
          <a:xfrm>
            <a:off x="7712468" y="1263421"/>
            <a:ext cx="2034489" cy="1695196"/>
          </a:xfrm>
          <a:prstGeom prst="rect">
            <a:avLst/>
          </a:prstGeom>
          <a:blipFill>
            <a:blip r:embed="rId2"/>
            <a:stretch>
              <a:fillRect/>
            </a:stretch>
          </a:blipFill>
          <a:ln w="12700">
            <a:miter lim="400000"/>
          </a:ln>
        </p:spPr>
        <p:txBody>
          <a:bodyPr lIns="45719" rIns="45719" anchor="ctr"/>
          <a:lstStyle/>
          <a:p>
            <a:pPr/>
          </a:p>
        </p:txBody>
      </p:sp>
      <p:sp>
        <p:nvSpPr>
          <p:cNvPr id="580" name="Rectangle"/>
          <p:cNvSpPr/>
          <p:nvPr/>
        </p:nvSpPr>
        <p:spPr>
          <a:xfrm>
            <a:off x="1324243" y="2596708"/>
            <a:ext cx="6151629" cy="3470657"/>
          </a:xfrm>
          <a:prstGeom prst="rect">
            <a:avLst/>
          </a:prstGeom>
          <a:ln w="78875">
            <a:solidFill>
              <a:srgbClr val="000000"/>
            </a:solidFill>
          </a:ln>
        </p:spPr>
        <p:txBody>
          <a:bodyPr lIns="45719" rIns="45719" anchor="ctr"/>
          <a:lstStyle/>
          <a:p>
            <a:pPr/>
          </a:p>
        </p:txBody>
      </p:sp>
      <p:sp>
        <p:nvSpPr>
          <p:cNvPr id="581" name="Resources for Test"/>
          <p:cNvSpPr txBox="1"/>
          <p:nvPr/>
        </p:nvSpPr>
        <p:spPr>
          <a:xfrm>
            <a:off x="2267153" y="6039713"/>
            <a:ext cx="3804921"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3300">
                <a:solidFill>
                  <a:srgbClr val="3C4361"/>
                </a:solidFill>
                <a:latin typeface="+mn-lt"/>
                <a:ea typeface="+mn-ea"/>
                <a:cs typeface="+mn-cs"/>
                <a:sym typeface="Arial"/>
              </a:defRPr>
            </a:pPr>
            <a:r>
              <a:t>Resources for</a:t>
            </a:r>
            <a:r>
              <a:rPr spc="-75"/>
              <a:t> </a:t>
            </a:r>
            <a:r>
              <a:rPr spc="-60"/>
              <a:t>Test</a:t>
            </a:r>
          </a:p>
        </p:txBody>
      </p:sp>
      <p:sp>
        <p:nvSpPr>
          <p:cNvPr id="582" name="Quality  of…"/>
          <p:cNvSpPr txBox="1"/>
          <p:nvPr/>
        </p:nvSpPr>
        <p:spPr>
          <a:xfrm>
            <a:off x="7715542" y="3498836"/>
            <a:ext cx="1451611" cy="14756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12700" algn="ctr">
              <a:lnSpc>
                <a:spcPts val="3900"/>
              </a:lnSpc>
              <a:spcBef>
                <a:spcPts val="200"/>
              </a:spcBef>
              <a:defRPr b="1" sz="3300">
                <a:solidFill>
                  <a:srgbClr val="3C4361"/>
                </a:solidFill>
                <a:latin typeface="+mn-lt"/>
                <a:ea typeface="+mn-ea"/>
                <a:cs typeface="+mn-cs"/>
                <a:sym typeface="Arial"/>
              </a:defRPr>
            </a:pPr>
            <a:r>
              <a:t>Qua</a:t>
            </a:r>
            <a:r>
              <a:rPr spc="-5"/>
              <a:t>lity  </a:t>
            </a:r>
            <a:r>
              <a:t>of</a:t>
            </a:r>
          </a:p>
          <a:p>
            <a:pPr indent="12064" algn="ctr">
              <a:lnSpc>
                <a:spcPts val="3900"/>
              </a:lnSpc>
              <a:defRPr b="1" spc="-60" sz="3300">
                <a:solidFill>
                  <a:srgbClr val="3C4361"/>
                </a:solidFill>
                <a:latin typeface="+mn-lt"/>
                <a:ea typeface="+mn-ea"/>
                <a:cs typeface="+mn-cs"/>
                <a:sym typeface="Arial"/>
              </a:defRPr>
            </a:pPr>
            <a:r>
              <a:t>Test</a:t>
            </a:r>
          </a:p>
        </p:txBody>
      </p:sp>
      <p:sp>
        <p:nvSpPr>
          <p:cNvPr id="583" name="100%"/>
          <p:cNvSpPr txBox="1"/>
          <p:nvPr>
            <p:ph type="title"/>
          </p:nvPr>
        </p:nvSpPr>
        <p:spPr>
          <a:xfrm>
            <a:off x="6848005" y="2000478"/>
            <a:ext cx="1101091" cy="530226"/>
          </a:xfrm>
          <a:prstGeom prst="rect">
            <a:avLst/>
          </a:prstGeom>
        </p:spPr>
        <p:txBody>
          <a:bodyPr/>
          <a:lstStyle>
            <a:lvl1pPr>
              <a:spcBef>
                <a:spcPts val="100"/>
              </a:spcBef>
              <a:defRPr sz="3300"/>
            </a:lvl1pPr>
          </a:lstStyle>
          <a:p>
            <a:pPr/>
            <a:r>
              <a:t>100%</a:t>
            </a:r>
          </a:p>
        </p:txBody>
      </p:sp>
      <p:sp>
        <p:nvSpPr>
          <p:cNvPr id="584" name="0"/>
          <p:cNvSpPr txBox="1"/>
          <p:nvPr/>
        </p:nvSpPr>
        <p:spPr>
          <a:xfrm>
            <a:off x="1248449" y="6102158"/>
            <a:ext cx="259716"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b="1" sz="3300">
                <a:solidFill>
                  <a:srgbClr val="3C4361"/>
                </a:solidFill>
                <a:latin typeface="+mn-lt"/>
                <a:ea typeface="+mn-ea"/>
                <a:cs typeface="+mn-cs"/>
                <a:sym typeface="Arial"/>
              </a:defRPr>
            </a:lvl1pPr>
          </a:lstStyle>
          <a:p>
            <a:pPr/>
            <a:r>
              <a:t>0</a:t>
            </a:r>
          </a:p>
        </p:txBody>
      </p:sp>
      <p:sp>
        <p:nvSpPr>
          <p:cNvPr id="585" name="∞"/>
          <p:cNvSpPr txBox="1"/>
          <p:nvPr/>
        </p:nvSpPr>
        <p:spPr>
          <a:xfrm>
            <a:off x="7133907" y="5947524"/>
            <a:ext cx="531496"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spc="24" sz="5500">
                <a:solidFill>
                  <a:srgbClr val="3C4361"/>
                </a:solidFill>
                <a:latin typeface="Symbol"/>
                <a:ea typeface="Symbol"/>
                <a:cs typeface="Symbol"/>
                <a:sym typeface="Symbol"/>
              </a:defRPr>
            </a:lvl1pPr>
          </a:lstStyle>
          <a:p>
            <a:pPr/>
            <a:r>
              <a:t>¥</a:t>
            </a:r>
          </a:p>
        </p:txBody>
      </p:sp>
      <p:sp>
        <p:nvSpPr>
          <p:cNvPr id="586" name="Line"/>
          <p:cNvSpPr/>
          <p:nvPr/>
        </p:nvSpPr>
        <p:spPr>
          <a:xfrm>
            <a:off x="1403428" y="2655991"/>
            <a:ext cx="6019329" cy="3442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3" y="21261"/>
                </a:lnTo>
                <a:lnTo>
                  <a:pt x="242" y="20923"/>
                </a:lnTo>
                <a:lnTo>
                  <a:pt x="376" y="20753"/>
                </a:lnTo>
                <a:lnTo>
                  <a:pt x="533" y="20589"/>
                </a:lnTo>
                <a:lnTo>
                  <a:pt x="718" y="20425"/>
                </a:lnTo>
                <a:lnTo>
                  <a:pt x="929" y="20265"/>
                </a:lnTo>
                <a:lnTo>
                  <a:pt x="1162" y="20106"/>
                </a:lnTo>
                <a:lnTo>
                  <a:pt x="1418" y="19951"/>
                </a:lnTo>
                <a:lnTo>
                  <a:pt x="1695" y="19797"/>
                </a:lnTo>
                <a:lnTo>
                  <a:pt x="1994" y="19647"/>
                </a:lnTo>
                <a:lnTo>
                  <a:pt x="2313" y="19503"/>
                </a:lnTo>
                <a:lnTo>
                  <a:pt x="2649" y="19364"/>
                </a:lnTo>
                <a:lnTo>
                  <a:pt x="3005" y="19229"/>
                </a:lnTo>
                <a:lnTo>
                  <a:pt x="3375" y="19100"/>
                </a:lnTo>
                <a:lnTo>
                  <a:pt x="4164" y="18850"/>
                </a:lnTo>
                <a:lnTo>
                  <a:pt x="5010" y="18631"/>
                </a:lnTo>
                <a:lnTo>
                  <a:pt x="5905" y="18437"/>
                </a:lnTo>
                <a:lnTo>
                  <a:pt x="6836" y="18273"/>
                </a:lnTo>
                <a:lnTo>
                  <a:pt x="7799" y="18138"/>
                </a:lnTo>
                <a:lnTo>
                  <a:pt x="8787" y="18039"/>
                </a:lnTo>
                <a:lnTo>
                  <a:pt x="9793" y="17979"/>
                </a:lnTo>
                <a:lnTo>
                  <a:pt x="10804" y="17959"/>
                </a:lnTo>
                <a:lnTo>
                  <a:pt x="11311" y="17934"/>
                </a:lnTo>
                <a:lnTo>
                  <a:pt x="11815" y="17854"/>
                </a:lnTo>
                <a:lnTo>
                  <a:pt x="12319" y="17725"/>
                </a:lnTo>
                <a:lnTo>
                  <a:pt x="12820" y="17545"/>
                </a:lnTo>
                <a:lnTo>
                  <a:pt x="13316" y="17321"/>
                </a:lnTo>
                <a:lnTo>
                  <a:pt x="13806" y="17052"/>
                </a:lnTo>
                <a:lnTo>
                  <a:pt x="14293" y="16739"/>
                </a:lnTo>
                <a:lnTo>
                  <a:pt x="14771" y="16385"/>
                </a:lnTo>
                <a:lnTo>
                  <a:pt x="15241" y="15986"/>
                </a:lnTo>
                <a:lnTo>
                  <a:pt x="15703" y="15553"/>
                </a:lnTo>
                <a:lnTo>
                  <a:pt x="16156" y="15080"/>
                </a:lnTo>
                <a:lnTo>
                  <a:pt x="16597" y="14577"/>
                </a:lnTo>
                <a:lnTo>
                  <a:pt x="17024" y="14034"/>
                </a:lnTo>
                <a:lnTo>
                  <a:pt x="17443" y="13466"/>
                </a:lnTo>
                <a:lnTo>
                  <a:pt x="17845" y="12863"/>
                </a:lnTo>
                <a:lnTo>
                  <a:pt x="18232" y="12231"/>
                </a:lnTo>
                <a:lnTo>
                  <a:pt x="18602" y="11573"/>
                </a:lnTo>
                <a:lnTo>
                  <a:pt x="18958" y="10891"/>
                </a:lnTo>
                <a:lnTo>
                  <a:pt x="19295" y="10184"/>
                </a:lnTo>
                <a:lnTo>
                  <a:pt x="19614" y="9456"/>
                </a:lnTo>
                <a:lnTo>
                  <a:pt x="19913" y="8709"/>
                </a:lnTo>
                <a:lnTo>
                  <a:pt x="20189" y="7942"/>
                </a:lnTo>
                <a:lnTo>
                  <a:pt x="20445" y="7160"/>
                </a:lnTo>
                <a:lnTo>
                  <a:pt x="20679" y="6358"/>
                </a:lnTo>
                <a:lnTo>
                  <a:pt x="20890" y="5546"/>
                </a:lnTo>
                <a:lnTo>
                  <a:pt x="21072" y="4725"/>
                </a:lnTo>
                <a:lnTo>
                  <a:pt x="21231" y="3888"/>
                </a:lnTo>
                <a:lnTo>
                  <a:pt x="21365" y="3046"/>
                </a:lnTo>
                <a:lnTo>
                  <a:pt x="21468" y="2199"/>
                </a:lnTo>
                <a:lnTo>
                  <a:pt x="21545" y="1347"/>
                </a:lnTo>
                <a:lnTo>
                  <a:pt x="21590" y="486"/>
                </a:lnTo>
                <a:lnTo>
                  <a:pt x="21600" y="0"/>
                </a:lnTo>
              </a:path>
            </a:pathLst>
          </a:custGeom>
          <a:ln w="59156">
            <a:solidFill>
              <a:srgbClr val="FF3C1D"/>
            </a:solidFill>
          </a:ln>
        </p:spPr>
        <p:txBody>
          <a:bodyPr lIns="45719" rIns="45719" anchor="ctr"/>
          <a:lstStyle/>
          <a:p>
            <a:pPr/>
          </a:p>
        </p:txBody>
      </p:sp>
      <p:sp>
        <p:nvSpPr>
          <p:cNvPr id="587" name="Triangle"/>
          <p:cNvSpPr/>
          <p:nvPr/>
        </p:nvSpPr>
        <p:spPr>
          <a:xfrm>
            <a:off x="7329957" y="2596869"/>
            <a:ext cx="177343" cy="180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53" y="0"/>
                </a:moveTo>
                <a:lnTo>
                  <a:pt x="0" y="20858"/>
                </a:lnTo>
                <a:lnTo>
                  <a:pt x="21600" y="21600"/>
                </a:lnTo>
                <a:lnTo>
                  <a:pt x="11553" y="0"/>
                </a:lnTo>
                <a:close/>
              </a:path>
            </a:pathLst>
          </a:custGeom>
          <a:solidFill>
            <a:srgbClr val="FF3C1D"/>
          </a:solidFill>
          <a:ln w="12700">
            <a:miter lim="400000"/>
          </a:ln>
        </p:spPr>
        <p:txBody>
          <a:bodyPr lIns="45719" rIns="45719" anchor="ctr"/>
          <a:lstStyle/>
          <a:p>
            <a:pPr/>
          </a:p>
        </p:txBody>
      </p:sp>
      <p:sp>
        <p:nvSpPr>
          <p:cNvPr id="588"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9"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1"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592" name="Rectangle"/>
          <p:cNvSpPr/>
          <p:nvPr/>
        </p:nvSpPr>
        <p:spPr>
          <a:xfrm>
            <a:off x="772174" y="388109"/>
            <a:ext cx="9069711" cy="1104299"/>
          </a:xfrm>
          <a:prstGeom prst="rect">
            <a:avLst/>
          </a:prstGeom>
          <a:ln w="9859">
            <a:solidFill>
              <a:srgbClr val="000000"/>
            </a:solidFill>
          </a:ln>
        </p:spPr>
        <p:txBody>
          <a:bodyPr lIns="45719" rIns="45719" anchor="ctr"/>
          <a:lstStyle/>
          <a:p>
            <a:pPr/>
          </a:p>
        </p:txBody>
      </p:sp>
      <p:sp>
        <p:nvSpPr>
          <p:cNvPr id="593" name="7. Testers have the right to an even  workload, and to have a life."/>
          <p:cNvSpPr txBox="1"/>
          <p:nvPr>
            <p:ph type="title"/>
          </p:nvPr>
        </p:nvSpPr>
        <p:spPr>
          <a:xfrm>
            <a:off x="1601337" y="422744"/>
            <a:ext cx="7417436" cy="1158876"/>
          </a:xfrm>
          <a:prstGeom prst="rect">
            <a:avLst/>
          </a:prstGeom>
        </p:spPr>
        <p:txBody>
          <a:bodyPr/>
          <a:lstStyle/>
          <a:p>
            <a:pPr marL="749934" marR="5080" indent="-749934">
              <a:lnSpc>
                <a:spcPct val="100200"/>
              </a:lnSpc>
              <a:spcBef>
                <a:spcPts val="100"/>
              </a:spcBef>
              <a:defRPr b="0">
                <a:solidFill>
                  <a:srgbClr val="000000"/>
                </a:solidFill>
              </a:defRPr>
            </a:pPr>
            <a:r>
              <a:t>7. Testers have the right to an</a:t>
            </a:r>
            <a:r>
              <a:rPr spc="-500"/>
              <a:t> </a:t>
            </a:r>
            <a:r>
              <a:t>even  workload, and to have a</a:t>
            </a:r>
            <a:r>
              <a:rPr spc="-100"/>
              <a:t> </a:t>
            </a:r>
            <a:r>
              <a:t>life.</a:t>
            </a:r>
          </a:p>
        </p:txBody>
      </p:sp>
      <p:sp>
        <p:nvSpPr>
          <p:cNvPr id="594"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5"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596" name="It is unnecessary and unfair to get the delayed  work of other developers, before a fixed  deadline - and then get unreasonable  pressure to finish on time…"/>
          <p:cNvSpPr txBox="1"/>
          <p:nvPr/>
        </p:nvSpPr>
        <p:spPr>
          <a:xfrm>
            <a:off x="933449" y="1571285"/>
            <a:ext cx="8826501" cy="4902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5080" indent="-196850">
              <a:lnSpc>
                <a:spcPct val="90600"/>
              </a:lnSpc>
              <a:spcBef>
                <a:spcPts val="400"/>
              </a:spcBef>
              <a:buSzPct val="100000"/>
              <a:buChar char="•"/>
              <a:tabLst>
                <a:tab pos="203200" algn="l"/>
              </a:tabLst>
              <a:defRPr sz="3300">
                <a:latin typeface="+mn-lt"/>
                <a:ea typeface="+mn-ea"/>
                <a:cs typeface="+mn-cs"/>
                <a:sym typeface="Arial"/>
              </a:defRPr>
            </a:pPr>
            <a:r>
              <a:t>It is unnecessary and unfair to get the delayed  work of other developers, before a fixed  deadline - and then get unreasonable  pressure to finish on</a:t>
            </a:r>
            <a:r>
              <a:rPr spc="-5"/>
              <a:t> </a:t>
            </a:r>
            <a:r>
              <a:t>time</a:t>
            </a:r>
          </a:p>
          <a:p>
            <a:pPr marL="209550" marR="1383664" indent="-196850">
              <a:lnSpc>
                <a:spcPct val="90600"/>
              </a:lnSpc>
              <a:spcBef>
                <a:spcPts val="700"/>
              </a:spcBef>
              <a:buSzPct val="100000"/>
              <a:buChar char="•"/>
              <a:tabLst>
                <a:tab pos="203200" algn="l"/>
              </a:tabLst>
              <a:defRPr sz="3300">
                <a:latin typeface="+mn-lt"/>
                <a:ea typeface="+mn-ea"/>
                <a:cs typeface="+mn-cs"/>
                <a:sym typeface="Arial"/>
              </a:defRPr>
            </a:pPr>
            <a:r>
              <a:t>The solution is organizational. The  development and test process must</a:t>
            </a:r>
            <a:r>
              <a:rPr spc="-80"/>
              <a:t> </a:t>
            </a:r>
            <a:r>
              <a:t>be  EVOLUTIONARY (weekly increments)</a:t>
            </a:r>
          </a:p>
          <a:p>
            <a:pPr marL="197484" marR="963930" indent="208915">
              <a:lnSpc>
                <a:spcPts val="3100"/>
              </a:lnSpc>
              <a:spcBef>
                <a:spcPts val="700"/>
              </a:spcBef>
              <a:tabLst>
                <a:tab pos="5448300" algn="l"/>
              </a:tabLst>
              <a:defRPr spc="-5" sz="2900">
                <a:solidFill>
                  <a:srgbClr val="33478A"/>
                </a:solidFill>
                <a:latin typeface="+mn-lt"/>
                <a:ea typeface="+mn-ea"/>
                <a:cs typeface="+mn-cs"/>
                <a:sym typeface="Arial"/>
              </a:defRPr>
            </a:pPr>
            <a:r>
              <a:t>–Test and</a:t>
            </a:r>
            <a:r>
              <a:rPr spc="25"/>
              <a:t> </a:t>
            </a:r>
            <a:r>
              <a:t>iterative</a:t>
            </a:r>
            <a:r>
              <a:rPr spc="10"/>
              <a:t> </a:t>
            </a:r>
            <a:r>
              <a:t>integration	is an early</a:t>
            </a:r>
            <a:r>
              <a:rPr spc="-65"/>
              <a:t> </a:t>
            </a:r>
            <a:r>
              <a:t>and  frequent</a:t>
            </a:r>
            <a:r>
              <a:rPr spc="-10"/>
              <a:t> </a:t>
            </a:r>
            <a:r>
              <a:t>process.</a:t>
            </a:r>
          </a:p>
          <a:p>
            <a:pPr marL="197484" marR="186689" indent="208915">
              <a:lnSpc>
                <a:spcPts val="3100"/>
              </a:lnSpc>
              <a:spcBef>
                <a:spcPts val="600"/>
              </a:spcBef>
              <a:defRPr spc="-5" sz="2900">
                <a:solidFill>
                  <a:srgbClr val="33478A"/>
                </a:solidFill>
                <a:latin typeface="+mn-lt"/>
                <a:ea typeface="+mn-ea"/>
                <a:cs typeface="+mn-cs"/>
                <a:sym typeface="Arial"/>
              </a:defRPr>
            </a:pPr>
            <a:r>
              <a:t>–Probably daily, weekly increments throughout the  project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8"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599" name="Rectangle"/>
          <p:cNvSpPr/>
          <p:nvPr/>
        </p:nvSpPr>
        <p:spPr>
          <a:xfrm>
            <a:off x="2428383" y="230352"/>
            <a:ext cx="6608395" cy="1183178"/>
          </a:xfrm>
          <a:prstGeom prst="rect">
            <a:avLst/>
          </a:prstGeom>
          <a:ln w="9859">
            <a:solidFill>
              <a:srgbClr val="000000"/>
            </a:solidFill>
          </a:ln>
        </p:spPr>
        <p:txBody>
          <a:bodyPr lIns="45719" rIns="45719" anchor="ctr"/>
          <a:lstStyle/>
          <a:p>
            <a:pPr/>
          </a:p>
        </p:txBody>
      </p:sp>
      <p:sp>
        <p:nvSpPr>
          <p:cNvPr id="600" name="Iterative Development"/>
          <p:cNvSpPr txBox="1"/>
          <p:nvPr>
            <p:ph type="title"/>
          </p:nvPr>
        </p:nvSpPr>
        <p:spPr>
          <a:xfrm>
            <a:off x="2433311" y="264984"/>
            <a:ext cx="6598920" cy="656591"/>
          </a:xfrm>
          <a:prstGeom prst="rect">
            <a:avLst/>
          </a:prstGeom>
        </p:spPr>
        <p:txBody>
          <a:bodyPr/>
          <a:lstStyle>
            <a:lvl1pPr>
              <a:defRPr spc="-99" sz="4100"/>
            </a:lvl1pPr>
          </a:lstStyle>
          <a:p>
            <a:pPr/>
            <a:r>
              <a:t>Iterative Development</a:t>
            </a:r>
          </a:p>
        </p:txBody>
      </p:sp>
      <p:grpSp>
        <p:nvGrpSpPr>
          <p:cNvPr id="603" name="Group"/>
          <p:cNvGrpSpPr/>
          <p:nvPr/>
        </p:nvGrpSpPr>
        <p:grpSpPr>
          <a:xfrm>
            <a:off x="4282795" y="624742"/>
            <a:ext cx="4107841" cy="4875196"/>
            <a:chOff x="0" y="0"/>
            <a:chExt cx="4107840" cy="4875194"/>
          </a:xfrm>
        </p:grpSpPr>
        <p:sp>
          <p:nvSpPr>
            <p:cNvPr id="601" name="Shape"/>
            <p:cNvSpPr/>
            <p:nvPr/>
          </p:nvSpPr>
          <p:spPr>
            <a:xfrm>
              <a:off x="1155814" y="1960709"/>
              <a:ext cx="2952027" cy="291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06" y="0"/>
                  </a:moveTo>
                  <a:lnTo>
                    <a:pt x="0" y="0"/>
                  </a:lnTo>
                  <a:lnTo>
                    <a:pt x="1029" y="66"/>
                  </a:lnTo>
                  <a:lnTo>
                    <a:pt x="1691" y="131"/>
                  </a:lnTo>
                  <a:lnTo>
                    <a:pt x="2331" y="241"/>
                  </a:lnTo>
                  <a:lnTo>
                    <a:pt x="3017" y="394"/>
                  </a:lnTo>
                  <a:lnTo>
                    <a:pt x="3474" y="547"/>
                  </a:lnTo>
                  <a:lnTo>
                    <a:pt x="4411" y="875"/>
                  </a:lnTo>
                  <a:lnTo>
                    <a:pt x="4983" y="1204"/>
                  </a:lnTo>
                  <a:lnTo>
                    <a:pt x="5371" y="1401"/>
                  </a:lnTo>
                  <a:lnTo>
                    <a:pt x="5829" y="1707"/>
                  </a:lnTo>
                  <a:lnTo>
                    <a:pt x="6377" y="2035"/>
                  </a:lnTo>
                  <a:lnTo>
                    <a:pt x="6834" y="2364"/>
                  </a:lnTo>
                  <a:lnTo>
                    <a:pt x="7223" y="2692"/>
                  </a:lnTo>
                  <a:lnTo>
                    <a:pt x="7611" y="3064"/>
                  </a:lnTo>
                  <a:lnTo>
                    <a:pt x="7954" y="3370"/>
                  </a:lnTo>
                  <a:lnTo>
                    <a:pt x="8366" y="3808"/>
                  </a:lnTo>
                  <a:lnTo>
                    <a:pt x="8731" y="4224"/>
                  </a:lnTo>
                  <a:lnTo>
                    <a:pt x="9371" y="5055"/>
                  </a:lnTo>
                  <a:lnTo>
                    <a:pt x="9691" y="5559"/>
                  </a:lnTo>
                  <a:lnTo>
                    <a:pt x="10057" y="6215"/>
                  </a:lnTo>
                  <a:lnTo>
                    <a:pt x="10354" y="6894"/>
                  </a:lnTo>
                  <a:lnTo>
                    <a:pt x="10674" y="7681"/>
                  </a:lnTo>
                  <a:lnTo>
                    <a:pt x="10880" y="8382"/>
                  </a:lnTo>
                  <a:lnTo>
                    <a:pt x="11040" y="9257"/>
                  </a:lnTo>
                  <a:lnTo>
                    <a:pt x="11154" y="10045"/>
                  </a:lnTo>
                  <a:lnTo>
                    <a:pt x="11200" y="10855"/>
                  </a:lnTo>
                  <a:lnTo>
                    <a:pt x="11200" y="11555"/>
                  </a:lnTo>
                  <a:lnTo>
                    <a:pt x="11131" y="12212"/>
                  </a:lnTo>
                  <a:lnTo>
                    <a:pt x="11086" y="12890"/>
                  </a:lnTo>
                  <a:lnTo>
                    <a:pt x="10949" y="13568"/>
                  </a:lnTo>
                  <a:lnTo>
                    <a:pt x="10743" y="14312"/>
                  </a:lnTo>
                  <a:lnTo>
                    <a:pt x="10514" y="15078"/>
                  </a:lnTo>
                  <a:lnTo>
                    <a:pt x="10194" y="15779"/>
                  </a:lnTo>
                  <a:lnTo>
                    <a:pt x="9714" y="16698"/>
                  </a:lnTo>
                  <a:lnTo>
                    <a:pt x="18560" y="21600"/>
                  </a:lnTo>
                  <a:lnTo>
                    <a:pt x="19703" y="19762"/>
                  </a:lnTo>
                  <a:lnTo>
                    <a:pt x="20091" y="18821"/>
                  </a:lnTo>
                  <a:lnTo>
                    <a:pt x="20434" y="17858"/>
                  </a:lnTo>
                  <a:lnTo>
                    <a:pt x="20777" y="16807"/>
                  </a:lnTo>
                  <a:lnTo>
                    <a:pt x="21051" y="15801"/>
                  </a:lnTo>
                  <a:lnTo>
                    <a:pt x="21257" y="14860"/>
                  </a:lnTo>
                  <a:lnTo>
                    <a:pt x="21371" y="13940"/>
                  </a:lnTo>
                  <a:lnTo>
                    <a:pt x="21486" y="13065"/>
                  </a:lnTo>
                  <a:lnTo>
                    <a:pt x="21577" y="12146"/>
                  </a:lnTo>
                  <a:lnTo>
                    <a:pt x="21600" y="11161"/>
                  </a:lnTo>
                  <a:lnTo>
                    <a:pt x="21577" y="10176"/>
                  </a:lnTo>
                  <a:lnTo>
                    <a:pt x="21463" y="8885"/>
                  </a:lnTo>
                  <a:lnTo>
                    <a:pt x="21303" y="7857"/>
                  </a:lnTo>
                  <a:lnTo>
                    <a:pt x="21189" y="6981"/>
                  </a:lnTo>
                  <a:lnTo>
                    <a:pt x="20960" y="6084"/>
                  </a:lnTo>
                  <a:lnTo>
                    <a:pt x="20731" y="5208"/>
                  </a:lnTo>
                  <a:lnTo>
                    <a:pt x="20389" y="4267"/>
                  </a:lnTo>
                  <a:lnTo>
                    <a:pt x="20114" y="3502"/>
                  </a:lnTo>
                  <a:lnTo>
                    <a:pt x="19840" y="2801"/>
                  </a:lnTo>
                  <a:lnTo>
                    <a:pt x="19520" y="2123"/>
                  </a:lnTo>
                  <a:lnTo>
                    <a:pt x="19177" y="1422"/>
                  </a:lnTo>
                  <a:lnTo>
                    <a:pt x="18811" y="854"/>
                  </a:lnTo>
                  <a:lnTo>
                    <a:pt x="18446" y="197"/>
                  </a:lnTo>
                  <a:lnTo>
                    <a:pt x="18306"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602" name="Shape"/>
            <p:cNvSpPr/>
            <p:nvPr/>
          </p:nvSpPr>
          <p:spPr>
            <a:xfrm>
              <a:off x="0" y="0"/>
              <a:ext cx="3657671" cy="267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7" y="0"/>
                  </a:moveTo>
                  <a:lnTo>
                    <a:pt x="6778" y="0"/>
                  </a:lnTo>
                  <a:lnTo>
                    <a:pt x="0" y="10931"/>
                  </a:lnTo>
                  <a:lnTo>
                    <a:pt x="6826" y="21600"/>
                  </a:lnTo>
                  <a:lnTo>
                    <a:pt x="6826" y="15848"/>
                  </a:lnTo>
                  <a:lnTo>
                    <a:pt x="21600" y="15848"/>
                  </a:lnTo>
                  <a:lnTo>
                    <a:pt x="21362" y="15394"/>
                  </a:lnTo>
                  <a:lnTo>
                    <a:pt x="21030" y="14702"/>
                  </a:lnTo>
                  <a:lnTo>
                    <a:pt x="20698" y="14082"/>
                  </a:lnTo>
                  <a:lnTo>
                    <a:pt x="20292" y="13437"/>
                  </a:lnTo>
                  <a:lnTo>
                    <a:pt x="19923" y="12864"/>
                  </a:lnTo>
                  <a:lnTo>
                    <a:pt x="19591" y="12363"/>
                  </a:lnTo>
                  <a:lnTo>
                    <a:pt x="19112" y="11671"/>
                  </a:lnTo>
                  <a:lnTo>
                    <a:pt x="18706" y="11194"/>
                  </a:lnTo>
                  <a:lnTo>
                    <a:pt x="18189" y="10573"/>
                  </a:lnTo>
                  <a:lnTo>
                    <a:pt x="17691" y="10024"/>
                  </a:lnTo>
                  <a:lnTo>
                    <a:pt x="17378" y="9738"/>
                  </a:lnTo>
                  <a:lnTo>
                    <a:pt x="17045" y="9404"/>
                  </a:lnTo>
                  <a:lnTo>
                    <a:pt x="16695" y="9070"/>
                  </a:lnTo>
                  <a:lnTo>
                    <a:pt x="16308" y="8712"/>
                  </a:lnTo>
                  <a:lnTo>
                    <a:pt x="15957" y="8449"/>
                  </a:lnTo>
                  <a:lnTo>
                    <a:pt x="15643" y="8163"/>
                  </a:lnTo>
                  <a:lnTo>
                    <a:pt x="15330" y="7924"/>
                  </a:lnTo>
                  <a:lnTo>
                    <a:pt x="14979" y="7638"/>
                  </a:lnTo>
                  <a:lnTo>
                    <a:pt x="14205" y="7136"/>
                  </a:lnTo>
                  <a:lnTo>
                    <a:pt x="13780" y="6898"/>
                  </a:lnTo>
                  <a:lnTo>
                    <a:pt x="13411" y="6683"/>
                  </a:lnTo>
                  <a:lnTo>
                    <a:pt x="13024" y="6492"/>
                  </a:lnTo>
                  <a:lnTo>
                    <a:pt x="12581" y="6253"/>
                  </a:lnTo>
                  <a:lnTo>
                    <a:pt x="12194" y="6062"/>
                  </a:lnTo>
                  <a:lnTo>
                    <a:pt x="11862" y="5943"/>
                  </a:lnTo>
                  <a:lnTo>
                    <a:pt x="11493" y="5800"/>
                  </a:lnTo>
                  <a:lnTo>
                    <a:pt x="11142" y="5657"/>
                  </a:lnTo>
                  <a:lnTo>
                    <a:pt x="10773" y="5537"/>
                  </a:lnTo>
                  <a:lnTo>
                    <a:pt x="10460" y="5442"/>
                  </a:lnTo>
                  <a:lnTo>
                    <a:pt x="10017" y="5299"/>
                  </a:lnTo>
                  <a:lnTo>
                    <a:pt x="9242" y="5131"/>
                  </a:lnTo>
                  <a:lnTo>
                    <a:pt x="8799" y="5060"/>
                  </a:lnTo>
                  <a:lnTo>
                    <a:pt x="8264" y="4988"/>
                  </a:lnTo>
                  <a:lnTo>
                    <a:pt x="7711" y="4941"/>
                  </a:lnTo>
                  <a:lnTo>
                    <a:pt x="7176" y="4917"/>
                  </a:lnTo>
                  <a:lnTo>
                    <a:pt x="6807" y="4893"/>
                  </a:lnTo>
                  <a:lnTo>
                    <a:pt x="6807"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grpSp>
      <p:grpSp>
        <p:nvGrpSpPr>
          <p:cNvPr id="607" name="Group"/>
          <p:cNvGrpSpPr/>
          <p:nvPr/>
        </p:nvGrpSpPr>
        <p:grpSpPr>
          <a:xfrm>
            <a:off x="3089489" y="4209529"/>
            <a:ext cx="5451082" cy="2710738"/>
            <a:chOff x="0" y="0"/>
            <a:chExt cx="5451080" cy="2710737"/>
          </a:xfrm>
        </p:grpSpPr>
        <p:sp>
          <p:nvSpPr>
            <p:cNvPr id="604" name="Shape"/>
            <p:cNvSpPr/>
            <p:nvPr/>
          </p:nvSpPr>
          <p:spPr>
            <a:xfrm>
              <a:off x="0" y="1006931"/>
              <a:ext cx="4840176" cy="17038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71" y="0"/>
                  </a:moveTo>
                  <a:lnTo>
                    <a:pt x="0" y="8947"/>
                  </a:lnTo>
                  <a:lnTo>
                    <a:pt x="237" y="9696"/>
                  </a:lnTo>
                  <a:lnTo>
                    <a:pt x="572" y="10557"/>
                  </a:lnTo>
                  <a:lnTo>
                    <a:pt x="850" y="11305"/>
                  </a:lnTo>
                  <a:lnTo>
                    <a:pt x="1408" y="12728"/>
                  </a:lnTo>
                  <a:lnTo>
                    <a:pt x="1743" y="13477"/>
                  </a:lnTo>
                  <a:lnTo>
                    <a:pt x="2049" y="14113"/>
                  </a:lnTo>
                  <a:lnTo>
                    <a:pt x="2356" y="14712"/>
                  </a:lnTo>
                  <a:lnTo>
                    <a:pt x="2705" y="15311"/>
                  </a:lnTo>
                  <a:lnTo>
                    <a:pt x="3039" y="15947"/>
                  </a:lnTo>
                  <a:lnTo>
                    <a:pt x="3388" y="16546"/>
                  </a:lnTo>
                  <a:lnTo>
                    <a:pt x="4029" y="17520"/>
                  </a:lnTo>
                  <a:lnTo>
                    <a:pt x="4336" y="17931"/>
                  </a:lnTo>
                  <a:lnTo>
                    <a:pt x="4754" y="18455"/>
                  </a:lnTo>
                  <a:lnTo>
                    <a:pt x="5144" y="18905"/>
                  </a:lnTo>
                  <a:lnTo>
                    <a:pt x="5925" y="19691"/>
                  </a:lnTo>
                  <a:lnTo>
                    <a:pt x="6245" y="20028"/>
                  </a:lnTo>
                  <a:lnTo>
                    <a:pt x="6622" y="20327"/>
                  </a:lnTo>
                  <a:lnTo>
                    <a:pt x="6984" y="20589"/>
                  </a:lnTo>
                  <a:lnTo>
                    <a:pt x="7347" y="20814"/>
                  </a:lnTo>
                  <a:lnTo>
                    <a:pt x="7765" y="21038"/>
                  </a:lnTo>
                  <a:lnTo>
                    <a:pt x="8183" y="21226"/>
                  </a:lnTo>
                  <a:lnTo>
                    <a:pt x="8615" y="21375"/>
                  </a:lnTo>
                  <a:lnTo>
                    <a:pt x="9061" y="21488"/>
                  </a:lnTo>
                  <a:lnTo>
                    <a:pt x="9396" y="21525"/>
                  </a:lnTo>
                  <a:lnTo>
                    <a:pt x="9856" y="21600"/>
                  </a:lnTo>
                  <a:lnTo>
                    <a:pt x="10316" y="21600"/>
                  </a:lnTo>
                  <a:lnTo>
                    <a:pt x="11069" y="21525"/>
                  </a:lnTo>
                  <a:lnTo>
                    <a:pt x="11501" y="21450"/>
                  </a:lnTo>
                  <a:lnTo>
                    <a:pt x="11891" y="21301"/>
                  </a:lnTo>
                  <a:lnTo>
                    <a:pt x="12226" y="21188"/>
                  </a:lnTo>
                  <a:lnTo>
                    <a:pt x="12811" y="20926"/>
                  </a:lnTo>
                  <a:lnTo>
                    <a:pt x="13146" y="20739"/>
                  </a:lnTo>
                  <a:lnTo>
                    <a:pt x="13383" y="20589"/>
                  </a:lnTo>
                  <a:lnTo>
                    <a:pt x="13662" y="20402"/>
                  </a:lnTo>
                  <a:lnTo>
                    <a:pt x="13941" y="20177"/>
                  </a:lnTo>
                  <a:lnTo>
                    <a:pt x="14219" y="19990"/>
                  </a:lnTo>
                  <a:lnTo>
                    <a:pt x="14470" y="19766"/>
                  </a:lnTo>
                  <a:lnTo>
                    <a:pt x="14749" y="19466"/>
                  </a:lnTo>
                  <a:lnTo>
                    <a:pt x="15098" y="19129"/>
                  </a:lnTo>
                  <a:lnTo>
                    <a:pt x="15390" y="18792"/>
                  </a:lnTo>
                  <a:lnTo>
                    <a:pt x="15669" y="18455"/>
                  </a:lnTo>
                  <a:lnTo>
                    <a:pt x="15990" y="18081"/>
                  </a:lnTo>
                  <a:lnTo>
                    <a:pt x="16575" y="17295"/>
                  </a:lnTo>
                  <a:lnTo>
                    <a:pt x="16826" y="16846"/>
                  </a:lnTo>
                  <a:lnTo>
                    <a:pt x="17063" y="16471"/>
                  </a:lnTo>
                  <a:lnTo>
                    <a:pt x="17300" y="16022"/>
                  </a:lnTo>
                  <a:lnTo>
                    <a:pt x="17565" y="15610"/>
                  </a:lnTo>
                  <a:lnTo>
                    <a:pt x="17858" y="15086"/>
                  </a:lnTo>
                  <a:lnTo>
                    <a:pt x="18123" y="14562"/>
                  </a:lnTo>
                  <a:lnTo>
                    <a:pt x="18374" y="14038"/>
                  </a:lnTo>
                  <a:lnTo>
                    <a:pt x="18597" y="13589"/>
                  </a:lnTo>
                  <a:lnTo>
                    <a:pt x="18987" y="12765"/>
                  </a:lnTo>
                  <a:lnTo>
                    <a:pt x="19336" y="11942"/>
                  </a:lnTo>
                  <a:lnTo>
                    <a:pt x="19684" y="11006"/>
                  </a:lnTo>
                  <a:lnTo>
                    <a:pt x="20047" y="9920"/>
                  </a:lnTo>
                  <a:lnTo>
                    <a:pt x="20297" y="9134"/>
                  </a:lnTo>
                  <a:lnTo>
                    <a:pt x="20576" y="8236"/>
                  </a:lnTo>
                  <a:lnTo>
                    <a:pt x="20883" y="7262"/>
                  </a:lnTo>
                  <a:lnTo>
                    <a:pt x="21148" y="6289"/>
                  </a:lnTo>
                  <a:lnTo>
                    <a:pt x="21399" y="5241"/>
                  </a:lnTo>
                  <a:lnTo>
                    <a:pt x="21600" y="4455"/>
                  </a:lnTo>
                  <a:lnTo>
                    <a:pt x="9647" y="4455"/>
                  </a:lnTo>
                  <a:lnTo>
                    <a:pt x="9047" y="4230"/>
                  </a:lnTo>
                  <a:lnTo>
                    <a:pt x="8504" y="3893"/>
                  </a:lnTo>
                  <a:lnTo>
                    <a:pt x="7876" y="3407"/>
                  </a:lnTo>
                  <a:lnTo>
                    <a:pt x="7319" y="2770"/>
                  </a:lnTo>
                  <a:lnTo>
                    <a:pt x="6761" y="2022"/>
                  </a:lnTo>
                  <a:lnTo>
                    <a:pt x="6259" y="1161"/>
                  </a:lnTo>
                  <a:lnTo>
                    <a:pt x="5771" y="0"/>
                  </a:lnTo>
                  <a:close/>
                </a:path>
              </a:pathLst>
            </a:custGeom>
            <a:solidFill>
              <a:srgbClr val="0432FF"/>
            </a:solidFill>
            <a:ln w="12700" cap="flat">
              <a:noFill/>
              <a:miter lim="400000"/>
            </a:ln>
            <a:effectLst/>
          </p:spPr>
          <p:txBody>
            <a:bodyPr wrap="square" lIns="45719" tIns="45719" rIns="45719" bIns="45719" numCol="1" anchor="ctr">
              <a:noAutofit/>
            </a:bodyPr>
            <a:lstStyle/>
            <a:p>
              <a:pPr/>
            </a:p>
          </p:txBody>
        </p:sp>
        <p:sp>
          <p:nvSpPr>
            <p:cNvPr id="605" name="Triangle"/>
            <p:cNvSpPr/>
            <p:nvPr/>
          </p:nvSpPr>
          <p:spPr>
            <a:xfrm>
              <a:off x="4863806" y="1325841"/>
              <a:ext cx="587275" cy="324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40" y="0"/>
                  </a:moveTo>
                  <a:lnTo>
                    <a:pt x="0" y="0"/>
                  </a:lnTo>
                  <a:lnTo>
                    <a:pt x="21600" y="21600"/>
                  </a:lnTo>
                  <a:lnTo>
                    <a:pt x="17440" y="0"/>
                  </a:lnTo>
                  <a:close/>
                </a:path>
              </a:pathLst>
            </a:custGeom>
            <a:solidFill>
              <a:srgbClr val="0432FF"/>
            </a:solidFill>
            <a:ln w="12700" cap="flat">
              <a:noFill/>
              <a:miter lim="400000"/>
            </a:ln>
            <a:effectLst/>
          </p:spPr>
          <p:txBody>
            <a:bodyPr wrap="square" lIns="45719" tIns="45719" rIns="45719" bIns="45719" numCol="1" anchor="ctr">
              <a:noAutofit/>
            </a:bodyPr>
            <a:lstStyle/>
            <a:p>
              <a:pPr/>
            </a:p>
          </p:txBody>
        </p:sp>
        <p:sp>
          <p:nvSpPr>
            <p:cNvPr id="606" name="Shape"/>
            <p:cNvSpPr/>
            <p:nvPr/>
          </p:nvSpPr>
          <p:spPr>
            <a:xfrm>
              <a:off x="2161691" y="0"/>
              <a:ext cx="3176286" cy="1358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60" y="0"/>
                  </a:moveTo>
                  <a:lnTo>
                    <a:pt x="5778" y="4977"/>
                  </a:lnTo>
                  <a:lnTo>
                    <a:pt x="10048" y="10330"/>
                  </a:lnTo>
                  <a:lnTo>
                    <a:pt x="9687" y="11457"/>
                  </a:lnTo>
                  <a:lnTo>
                    <a:pt x="8922" y="13430"/>
                  </a:lnTo>
                  <a:lnTo>
                    <a:pt x="8540" y="14369"/>
                  </a:lnTo>
                  <a:lnTo>
                    <a:pt x="8221" y="15073"/>
                  </a:lnTo>
                  <a:lnTo>
                    <a:pt x="7881" y="15871"/>
                  </a:lnTo>
                  <a:lnTo>
                    <a:pt x="7499" y="16529"/>
                  </a:lnTo>
                  <a:lnTo>
                    <a:pt x="7074" y="17233"/>
                  </a:lnTo>
                  <a:lnTo>
                    <a:pt x="6564" y="17984"/>
                  </a:lnTo>
                  <a:lnTo>
                    <a:pt x="6139" y="18595"/>
                  </a:lnTo>
                  <a:lnTo>
                    <a:pt x="5778" y="19064"/>
                  </a:lnTo>
                  <a:lnTo>
                    <a:pt x="5247" y="19722"/>
                  </a:lnTo>
                  <a:lnTo>
                    <a:pt x="4780" y="20144"/>
                  </a:lnTo>
                  <a:lnTo>
                    <a:pt x="4376" y="20426"/>
                  </a:lnTo>
                  <a:lnTo>
                    <a:pt x="3951" y="20755"/>
                  </a:lnTo>
                  <a:lnTo>
                    <a:pt x="3335" y="21130"/>
                  </a:lnTo>
                  <a:lnTo>
                    <a:pt x="2719" y="21318"/>
                  </a:lnTo>
                  <a:lnTo>
                    <a:pt x="2103" y="21459"/>
                  </a:lnTo>
                  <a:lnTo>
                    <a:pt x="1190" y="21553"/>
                  </a:lnTo>
                  <a:lnTo>
                    <a:pt x="0" y="21600"/>
                  </a:lnTo>
                  <a:lnTo>
                    <a:pt x="18215" y="21600"/>
                  </a:lnTo>
                  <a:lnTo>
                    <a:pt x="18375" y="21083"/>
                  </a:lnTo>
                  <a:lnTo>
                    <a:pt x="21600" y="21083"/>
                  </a:lnTo>
                  <a:lnTo>
                    <a:pt x="18460" y="0"/>
                  </a:lnTo>
                  <a:close/>
                </a:path>
              </a:pathLst>
            </a:custGeom>
            <a:solidFill>
              <a:srgbClr val="0432FF"/>
            </a:solidFill>
            <a:ln w="12700" cap="flat">
              <a:noFill/>
              <a:miter lim="400000"/>
            </a:ln>
            <a:effectLst/>
          </p:spPr>
          <p:txBody>
            <a:bodyPr wrap="square" lIns="45719" tIns="45719" rIns="45719" bIns="45719" numCol="1" anchor="ctr">
              <a:noAutofit/>
            </a:bodyPr>
            <a:lstStyle/>
            <a:p>
              <a:pPr/>
            </a:p>
          </p:txBody>
        </p:sp>
      </p:grpSp>
      <p:grpSp>
        <p:nvGrpSpPr>
          <p:cNvPr id="610" name="Group"/>
          <p:cNvGrpSpPr/>
          <p:nvPr/>
        </p:nvGrpSpPr>
        <p:grpSpPr>
          <a:xfrm>
            <a:off x="2152344" y="1274381"/>
            <a:ext cx="2761464" cy="4833849"/>
            <a:chOff x="0" y="0"/>
            <a:chExt cx="2761462" cy="4833847"/>
          </a:xfrm>
        </p:grpSpPr>
        <p:sp>
          <p:nvSpPr>
            <p:cNvPr id="608" name="Shape"/>
            <p:cNvSpPr/>
            <p:nvPr/>
          </p:nvSpPr>
          <p:spPr>
            <a:xfrm>
              <a:off x="0" y="0"/>
              <a:ext cx="2761463" cy="4833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671" y="79"/>
                  </a:lnTo>
                  <a:lnTo>
                    <a:pt x="20036" y="158"/>
                  </a:lnTo>
                  <a:lnTo>
                    <a:pt x="19572" y="211"/>
                  </a:lnTo>
                  <a:lnTo>
                    <a:pt x="19083" y="290"/>
                  </a:lnTo>
                  <a:lnTo>
                    <a:pt x="18619" y="369"/>
                  </a:lnTo>
                  <a:lnTo>
                    <a:pt x="18130" y="435"/>
                  </a:lnTo>
                  <a:lnTo>
                    <a:pt x="17666" y="515"/>
                  </a:lnTo>
                  <a:lnTo>
                    <a:pt x="17177" y="620"/>
                  </a:lnTo>
                  <a:lnTo>
                    <a:pt x="16591" y="739"/>
                  </a:lnTo>
                  <a:lnTo>
                    <a:pt x="16102" y="858"/>
                  </a:lnTo>
                  <a:lnTo>
                    <a:pt x="15589" y="976"/>
                  </a:lnTo>
                  <a:lnTo>
                    <a:pt x="15052" y="1108"/>
                  </a:lnTo>
                  <a:lnTo>
                    <a:pt x="14025" y="1385"/>
                  </a:lnTo>
                  <a:lnTo>
                    <a:pt x="13561" y="1544"/>
                  </a:lnTo>
                  <a:lnTo>
                    <a:pt x="13146" y="1676"/>
                  </a:lnTo>
                  <a:lnTo>
                    <a:pt x="12730" y="1834"/>
                  </a:lnTo>
                  <a:lnTo>
                    <a:pt x="12266" y="1979"/>
                  </a:lnTo>
                  <a:lnTo>
                    <a:pt x="11753" y="2164"/>
                  </a:lnTo>
                  <a:lnTo>
                    <a:pt x="11289" y="2362"/>
                  </a:lnTo>
                  <a:lnTo>
                    <a:pt x="10849" y="2547"/>
                  </a:lnTo>
                  <a:lnTo>
                    <a:pt x="10434" y="2705"/>
                  </a:lnTo>
                  <a:lnTo>
                    <a:pt x="9749" y="3008"/>
                  </a:lnTo>
                  <a:lnTo>
                    <a:pt x="9065" y="3365"/>
                  </a:lnTo>
                  <a:lnTo>
                    <a:pt x="8528" y="3629"/>
                  </a:lnTo>
                  <a:lnTo>
                    <a:pt x="7892" y="4011"/>
                  </a:lnTo>
                  <a:lnTo>
                    <a:pt x="7452" y="4288"/>
                  </a:lnTo>
                  <a:lnTo>
                    <a:pt x="6964" y="4605"/>
                  </a:lnTo>
                  <a:lnTo>
                    <a:pt x="6426" y="4961"/>
                  </a:lnTo>
                  <a:lnTo>
                    <a:pt x="5986" y="5291"/>
                  </a:lnTo>
                  <a:lnTo>
                    <a:pt x="5547" y="5674"/>
                  </a:lnTo>
                  <a:lnTo>
                    <a:pt x="5107" y="6043"/>
                  </a:lnTo>
                  <a:lnTo>
                    <a:pt x="4667" y="6439"/>
                  </a:lnTo>
                  <a:lnTo>
                    <a:pt x="4300" y="6782"/>
                  </a:lnTo>
                  <a:lnTo>
                    <a:pt x="3958" y="7204"/>
                  </a:lnTo>
                  <a:lnTo>
                    <a:pt x="3616" y="7613"/>
                  </a:lnTo>
                  <a:lnTo>
                    <a:pt x="3323" y="8036"/>
                  </a:lnTo>
                  <a:lnTo>
                    <a:pt x="3030" y="8497"/>
                  </a:lnTo>
                  <a:lnTo>
                    <a:pt x="2663" y="9065"/>
                  </a:lnTo>
                  <a:lnTo>
                    <a:pt x="2419" y="9593"/>
                  </a:lnTo>
                  <a:lnTo>
                    <a:pt x="2175" y="10134"/>
                  </a:lnTo>
                  <a:lnTo>
                    <a:pt x="2053" y="10661"/>
                  </a:lnTo>
                  <a:lnTo>
                    <a:pt x="1881" y="11282"/>
                  </a:lnTo>
                  <a:lnTo>
                    <a:pt x="1759" y="12047"/>
                  </a:lnTo>
                  <a:lnTo>
                    <a:pt x="1735" y="12654"/>
                  </a:lnTo>
                  <a:lnTo>
                    <a:pt x="1759" y="13248"/>
                  </a:lnTo>
                  <a:lnTo>
                    <a:pt x="1857" y="13815"/>
                  </a:lnTo>
                  <a:lnTo>
                    <a:pt x="1979" y="14343"/>
                  </a:lnTo>
                  <a:lnTo>
                    <a:pt x="2101" y="14897"/>
                  </a:lnTo>
                  <a:lnTo>
                    <a:pt x="2321" y="15464"/>
                  </a:lnTo>
                  <a:lnTo>
                    <a:pt x="2614" y="16071"/>
                  </a:lnTo>
                  <a:lnTo>
                    <a:pt x="2981" y="16691"/>
                  </a:lnTo>
                  <a:lnTo>
                    <a:pt x="3348" y="17272"/>
                  </a:lnTo>
                  <a:lnTo>
                    <a:pt x="3763" y="17839"/>
                  </a:lnTo>
                  <a:lnTo>
                    <a:pt x="4252" y="18394"/>
                  </a:lnTo>
                  <a:lnTo>
                    <a:pt x="4838" y="18921"/>
                  </a:lnTo>
                  <a:lnTo>
                    <a:pt x="0" y="20405"/>
                  </a:lnTo>
                  <a:lnTo>
                    <a:pt x="0" y="20414"/>
                  </a:lnTo>
                  <a:lnTo>
                    <a:pt x="14807" y="21600"/>
                  </a:lnTo>
                  <a:lnTo>
                    <a:pt x="19036" y="15887"/>
                  </a:lnTo>
                  <a:lnTo>
                    <a:pt x="14563" y="15887"/>
                  </a:lnTo>
                  <a:lnTo>
                    <a:pt x="14001" y="15412"/>
                  </a:lnTo>
                  <a:lnTo>
                    <a:pt x="13659" y="14989"/>
                  </a:lnTo>
                  <a:lnTo>
                    <a:pt x="13341" y="14554"/>
                  </a:lnTo>
                  <a:lnTo>
                    <a:pt x="13121" y="14119"/>
                  </a:lnTo>
                  <a:lnTo>
                    <a:pt x="12975" y="13696"/>
                  </a:lnTo>
                  <a:lnTo>
                    <a:pt x="12926" y="13287"/>
                  </a:lnTo>
                  <a:lnTo>
                    <a:pt x="12853" y="12878"/>
                  </a:lnTo>
                  <a:lnTo>
                    <a:pt x="12853" y="12469"/>
                  </a:lnTo>
                  <a:lnTo>
                    <a:pt x="12901" y="11981"/>
                  </a:lnTo>
                  <a:lnTo>
                    <a:pt x="12999" y="11506"/>
                  </a:lnTo>
                  <a:lnTo>
                    <a:pt x="13195" y="10978"/>
                  </a:lnTo>
                  <a:lnTo>
                    <a:pt x="13414" y="10556"/>
                  </a:lnTo>
                  <a:lnTo>
                    <a:pt x="13757" y="10081"/>
                  </a:lnTo>
                  <a:lnTo>
                    <a:pt x="14050" y="9672"/>
                  </a:lnTo>
                  <a:lnTo>
                    <a:pt x="14465" y="9276"/>
                  </a:lnTo>
                  <a:lnTo>
                    <a:pt x="14807" y="8972"/>
                  </a:lnTo>
                  <a:lnTo>
                    <a:pt x="15491" y="8471"/>
                  </a:lnTo>
                  <a:lnTo>
                    <a:pt x="15882" y="8220"/>
                  </a:lnTo>
                  <a:lnTo>
                    <a:pt x="16298" y="7956"/>
                  </a:lnTo>
                  <a:lnTo>
                    <a:pt x="16664" y="7772"/>
                  </a:lnTo>
                  <a:lnTo>
                    <a:pt x="17080" y="7534"/>
                  </a:lnTo>
                  <a:lnTo>
                    <a:pt x="17495" y="7350"/>
                  </a:lnTo>
                  <a:lnTo>
                    <a:pt x="17984" y="7152"/>
                  </a:lnTo>
                  <a:lnTo>
                    <a:pt x="18570" y="6941"/>
                  </a:lnTo>
                  <a:lnTo>
                    <a:pt x="19059" y="6769"/>
                  </a:lnTo>
                  <a:lnTo>
                    <a:pt x="19474" y="6637"/>
                  </a:lnTo>
                  <a:lnTo>
                    <a:pt x="20085" y="6452"/>
                  </a:lnTo>
                  <a:lnTo>
                    <a:pt x="20671" y="6320"/>
                  </a:lnTo>
                  <a:lnTo>
                    <a:pt x="21600" y="6175"/>
                  </a:lnTo>
                  <a:lnTo>
                    <a:pt x="21600" y="0"/>
                  </a:lnTo>
                  <a:close/>
                </a:path>
              </a:pathLst>
            </a:custGeom>
            <a:solidFill>
              <a:srgbClr val="008000"/>
            </a:solidFill>
            <a:ln w="12700" cap="flat">
              <a:noFill/>
              <a:miter lim="400000"/>
            </a:ln>
            <a:effectLst/>
          </p:spPr>
          <p:txBody>
            <a:bodyPr wrap="square" lIns="45719" tIns="45719" rIns="45719" bIns="45719" numCol="1" anchor="ctr">
              <a:noAutofit/>
            </a:bodyPr>
            <a:lstStyle/>
            <a:p>
              <a:pPr/>
            </a:p>
          </p:txBody>
        </p:sp>
        <p:sp>
          <p:nvSpPr>
            <p:cNvPr id="609" name="Triangle"/>
            <p:cNvSpPr/>
            <p:nvPr/>
          </p:nvSpPr>
          <p:spPr>
            <a:xfrm>
              <a:off x="1861807" y="3186149"/>
              <a:ext cx="727851" cy="36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6969" y="21600"/>
                  </a:lnTo>
                  <a:lnTo>
                    <a:pt x="21600" y="0"/>
                  </a:lnTo>
                  <a:close/>
                </a:path>
              </a:pathLst>
            </a:custGeom>
            <a:noFill/>
            <a:ln w="12700" cap="flat">
              <a:noFill/>
              <a:miter lim="400000"/>
            </a:ln>
            <a:effectLst/>
          </p:spPr>
          <p:txBody>
            <a:bodyPr wrap="square" lIns="45719" tIns="45719" rIns="45719" bIns="45719" numCol="1" anchor="ctr">
              <a:noAutofit/>
            </a:bodyPr>
            <a:lstStyle/>
            <a:p>
              <a:pPr/>
            </a:p>
          </p:txBody>
        </p:sp>
      </p:grpSp>
      <p:grpSp>
        <p:nvGrpSpPr>
          <p:cNvPr id="614" name="Group"/>
          <p:cNvGrpSpPr/>
          <p:nvPr/>
        </p:nvGrpSpPr>
        <p:grpSpPr>
          <a:xfrm>
            <a:off x="4282795" y="624742"/>
            <a:ext cx="4107841" cy="4370257"/>
            <a:chOff x="0" y="0"/>
            <a:chExt cx="4107840" cy="4370255"/>
          </a:xfrm>
        </p:grpSpPr>
        <p:sp>
          <p:nvSpPr>
            <p:cNvPr id="611" name="Shape"/>
            <p:cNvSpPr/>
            <p:nvPr/>
          </p:nvSpPr>
          <p:spPr>
            <a:xfrm>
              <a:off x="3679875" y="3578880"/>
              <a:ext cx="425258" cy="791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3645" y="21600"/>
                  </a:lnTo>
                  <a:lnTo>
                    <a:pt x="16025" y="17731"/>
                  </a:lnTo>
                  <a:lnTo>
                    <a:pt x="17929" y="14024"/>
                  </a:lnTo>
                  <a:lnTo>
                    <a:pt x="19357" y="10558"/>
                  </a:lnTo>
                  <a:lnTo>
                    <a:pt x="20151" y="7173"/>
                  </a:lnTo>
                  <a:lnTo>
                    <a:pt x="20944" y="3949"/>
                  </a:lnTo>
                  <a:lnTo>
                    <a:pt x="21579" y="484"/>
                  </a:lnTo>
                  <a:lnTo>
                    <a:pt x="2160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612" name="Shape"/>
            <p:cNvSpPr/>
            <p:nvPr/>
          </p:nvSpPr>
          <p:spPr>
            <a:xfrm>
              <a:off x="1155814" y="1960709"/>
              <a:ext cx="2952027" cy="17835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06" y="0"/>
                  </a:moveTo>
                  <a:lnTo>
                    <a:pt x="0" y="0"/>
                  </a:lnTo>
                  <a:lnTo>
                    <a:pt x="1029" y="107"/>
                  </a:lnTo>
                  <a:lnTo>
                    <a:pt x="1691" y="215"/>
                  </a:lnTo>
                  <a:lnTo>
                    <a:pt x="2331" y="393"/>
                  </a:lnTo>
                  <a:lnTo>
                    <a:pt x="3017" y="644"/>
                  </a:lnTo>
                  <a:lnTo>
                    <a:pt x="3474" y="894"/>
                  </a:lnTo>
                  <a:lnTo>
                    <a:pt x="4411" y="1430"/>
                  </a:lnTo>
                  <a:lnTo>
                    <a:pt x="4983" y="1967"/>
                  </a:lnTo>
                  <a:lnTo>
                    <a:pt x="5371" y="2289"/>
                  </a:lnTo>
                  <a:lnTo>
                    <a:pt x="5829" y="2789"/>
                  </a:lnTo>
                  <a:lnTo>
                    <a:pt x="6377" y="3326"/>
                  </a:lnTo>
                  <a:lnTo>
                    <a:pt x="6834" y="3862"/>
                  </a:lnTo>
                  <a:lnTo>
                    <a:pt x="7223" y="4399"/>
                  </a:lnTo>
                  <a:lnTo>
                    <a:pt x="7611" y="5007"/>
                  </a:lnTo>
                  <a:lnTo>
                    <a:pt x="7954" y="5507"/>
                  </a:lnTo>
                  <a:lnTo>
                    <a:pt x="8366" y="6223"/>
                  </a:lnTo>
                  <a:lnTo>
                    <a:pt x="8731" y="6902"/>
                  </a:lnTo>
                  <a:lnTo>
                    <a:pt x="9371" y="8261"/>
                  </a:lnTo>
                  <a:lnTo>
                    <a:pt x="9691" y="9083"/>
                  </a:lnTo>
                  <a:lnTo>
                    <a:pt x="10057" y="10156"/>
                  </a:lnTo>
                  <a:lnTo>
                    <a:pt x="10354" y="11265"/>
                  </a:lnTo>
                  <a:lnTo>
                    <a:pt x="10674" y="12552"/>
                  </a:lnTo>
                  <a:lnTo>
                    <a:pt x="10880" y="13697"/>
                  </a:lnTo>
                  <a:lnTo>
                    <a:pt x="11040" y="15127"/>
                  </a:lnTo>
                  <a:lnTo>
                    <a:pt x="11154" y="16379"/>
                  </a:lnTo>
                  <a:lnTo>
                    <a:pt x="11200" y="17702"/>
                  </a:lnTo>
                  <a:lnTo>
                    <a:pt x="11200" y="18846"/>
                  </a:lnTo>
                  <a:lnTo>
                    <a:pt x="11131" y="19919"/>
                  </a:lnTo>
                  <a:lnTo>
                    <a:pt x="10971" y="21600"/>
                  </a:lnTo>
                  <a:lnTo>
                    <a:pt x="18469" y="19597"/>
                  </a:lnTo>
                  <a:lnTo>
                    <a:pt x="21580" y="19597"/>
                  </a:lnTo>
                  <a:lnTo>
                    <a:pt x="21600" y="18203"/>
                  </a:lnTo>
                  <a:lnTo>
                    <a:pt x="21577" y="16593"/>
                  </a:lnTo>
                  <a:lnTo>
                    <a:pt x="21463" y="14519"/>
                  </a:lnTo>
                  <a:lnTo>
                    <a:pt x="21303" y="12838"/>
                  </a:lnTo>
                  <a:lnTo>
                    <a:pt x="21189" y="11408"/>
                  </a:lnTo>
                  <a:lnTo>
                    <a:pt x="20960" y="9942"/>
                  </a:lnTo>
                  <a:lnTo>
                    <a:pt x="20731" y="8511"/>
                  </a:lnTo>
                  <a:lnTo>
                    <a:pt x="20389" y="6973"/>
                  </a:lnTo>
                  <a:lnTo>
                    <a:pt x="20114" y="5722"/>
                  </a:lnTo>
                  <a:lnTo>
                    <a:pt x="19840" y="4577"/>
                  </a:lnTo>
                  <a:lnTo>
                    <a:pt x="19520" y="3469"/>
                  </a:lnTo>
                  <a:lnTo>
                    <a:pt x="19177" y="2324"/>
                  </a:lnTo>
                  <a:lnTo>
                    <a:pt x="18811" y="1395"/>
                  </a:lnTo>
                  <a:lnTo>
                    <a:pt x="18446" y="322"/>
                  </a:lnTo>
                  <a:lnTo>
                    <a:pt x="18306"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613" name="Shape"/>
            <p:cNvSpPr/>
            <p:nvPr/>
          </p:nvSpPr>
          <p:spPr>
            <a:xfrm>
              <a:off x="0" y="0"/>
              <a:ext cx="3657671" cy="267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7" y="0"/>
                  </a:moveTo>
                  <a:lnTo>
                    <a:pt x="6778" y="0"/>
                  </a:lnTo>
                  <a:lnTo>
                    <a:pt x="0" y="10931"/>
                  </a:lnTo>
                  <a:lnTo>
                    <a:pt x="6826" y="21600"/>
                  </a:lnTo>
                  <a:lnTo>
                    <a:pt x="6826" y="15848"/>
                  </a:lnTo>
                  <a:lnTo>
                    <a:pt x="21600" y="15848"/>
                  </a:lnTo>
                  <a:lnTo>
                    <a:pt x="21362" y="15394"/>
                  </a:lnTo>
                  <a:lnTo>
                    <a:pt x="21030" y="14702"/>
                  </a:lnTo>
                  <a:lnTo>
                    <a:pt x="20698" y="14082"/>
                  </a:lnTo>
                  <a:lnTo>
                    <a:pt x="20292" y="13437"/>
                  </a:lnTo>
                  <a:lnTo>
                    <a:pt x="19923" y="12864"/>
                  </a:lnTo>
                  <a:lnTo>
                    <a:pt x="19591" y="12363"/>
                  </a:lnTo>
                  <a:lnTo>
                    <a:pt x="19112" y="11671"/>
                  </a:lnTo>
                  <a:lnTo>
                    <a:pt x="18706" y="11194"/>
                  </a:lnTo>
                  <a:lnTo>
                    <a:pt x="18189" y="10573"/>
                  </a:lnTo>
                  <a:lnTo>
                    <a:pt x="17691" y="10024"/>
                  </a:lnTo>
                  <a:lnTo>
                    <a:pt x="17378" y="9714"/>
                  </a:lnTo>
                  <a:lnTo>
                    <a:pt x="17045" y="9380"/>
                  </a:lnTo>
                  <a:lnTo>
                    <a:pt x="16695" y="9046"/>
                  </a:lnTo>
                  <a:lnTo>
                    <a:pt x="16308" y="8712"/>
                  </a:lnTo>
                  <a:lnTo>
                    <a:pt x="15957" y="8449"/>
                  </a:lnTo>
                  <a:lnTo>
                    <a:pt x="15643" y="8163"/>
                  </a:lnTo>
                  <a:lnTo>
                    <a:pt x="15330" y="7924"/>
                  </a:lnTo>
                  <a:lnTo>
                    <a:pt x="14979" y="7638"/>
                  </a:lnTo>
                  <a:lnTo>
                    <a:pt x="14205" y="7136"/>
                  </a:lnTo>
                  <a:lnTo>
                    <a:pt x="13780" y="6898"/>
                  </a:lnTo>
                  <a:lnTo>
                    <a:pt x="13411" y="6683"/>
                  </a:lnTo>
                  <a:lnTo>
                    <a:pt x="13024" y="6492"/>
                  </a:lnTo>
                  <a:lnTo>
                    <a:pt x="12581" y="6253"/>
                  </a:lnTo>
                  <a:lnTo>
                    <a:pt x="12194" y="6062"/>
                  </a:lnTo>
                  <a:lnTo>
                    <a:pt x="11862" y="5943"/>
                  </a:lnTo>
                  <a:lnTo>
                    <a:pt x="11493" y="5800"/>
                  </a:lnTo>
                  <a:lnTo>
                    <a:pt x="11142" y="5657"/>
                  </a:lnTo>
                  <a:lnTo>
                    <a:pt x="10773" y="5537"/>
                  </a:lnTo>
                  <a:lnTo>
                    <a:pt x="10460" y="5442"/>
                  </a:lnTo>
                  <a:lnTo>
                    <a:pt x="10017" y="5299"/>
                  </a:lnTo>
                  <a:lnTo>
                    <a:pt x="9242" y="5131"/>
                  </a:lnTo>
                  <a:lnTo>
                    <a:pt x="8799" y="5060"/>
                  </a:lnTo>
                  <a:lnTo>
                    <a:pt x="8264" y="4988"/>
                  </a:lnTo>
                  <a:lnTo>
                    <a:pt x="7711" y="4941"/>
                  </a:lnTo>
                  <a:lnTo>
                    <a:pt x="7176" y="4917"/>
                  </a:lnTo>
                  <a:lnTo>
                    <a:pt x="6807" y="4893"/>
                  </a:lnTo>
                  <a:lnTo>
                    <a:pt x="6807"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grpSp>
      <p:sp>
        <p:nvSpPr>
          <p:cNvPr id="615" name="Implement  adjustments  and…"/>
          <p:cNvSpPr txBox="1"/>
          <p:nvPr/>
        </p:nvSpPr>
        <p:spPr>
          <a:xfrm>
            <a:off x="2764993" y="4825148"/>
            <a:ext cx="1780540" cy="10593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23875" indent="12700">
              <a:lnSpc>
                <a:spcPct val="100299"/>
              </a:lnSpc>
              <a:spcBef>
                <a:spcPts val="100"/>
              </a:spcBef>
              <a:defRPr b="1">
                <a:solidFill>
                  <a:srgbClr val="FFFFFF"/>
                </a:solidFill>
                <a:latin typeface="Times New Roman"/>
                <a:ea typeface="Times New Roman"/>
                <a:cs typeface="Times New Roman"/>
                <a:sym typeface="Times New Roman"/>
              </a:defRPr>
            </a:pPr>
            <a:r>
              <a:t>Implement  ad</a:t>
            </a:r>
            <a:r>
              <a:rPr spc="-5"/>
              <a:t>j</a:t>
            </a:r>
            <a:r>
              <a:t>ustmen</a:t>
            </a:r>
            <a:r>
              <a:rPr spc="-5"/>
              <a:t>ts  </a:t>
            </a:r>
            <a:r>
              <a:t>and</a:t>
            </a:r>
          </a:p>
          <a:p>
            <a:pPr indent="12700">
              <a:defRPr b="1">
                <a:solidFill>
                  <a:srgbClr val="FFFFFF"/>
                </a:solidFill>
                <a:latin typeface="Times New Roman"/>
                <a:ea typeface="Times New Roman"/>
                <a:cs typeface="Times New Roman"/>
                <a:sym typeface="Times New Roman"/>
              </a:defRPr>
            </a:pPr>
            <a:r>
              <a:t>new</a:t>
            </a:r>
            <a:r>
              <a:rPr spc="-55"/>
              <a:t> </a:t>
            </a:r>
            <a:r>
              <a:t>functionality</a:t>
            </a:r>
          </a:p>
        </p:txBody>
      </p:sp>
      <p:sp>
        <p:nvSpPr>
          <p:cNvPr id="616"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7"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618" name="Integration test"/>
          <p:cNvSpPr txBox="1"/>
          <p:nvPr/>
        </p:nvSpPr>
        <p:spPr>
          <a:xfrm>
            <a:off x="4718596" y="6496386"/>
            <a:ext cx="1583056" cy="2569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a:solidFill>
                  <a:srgbClr val="FFFFFF"/>
                </a:solidFill>
                <a:latin typeface="Times New Roman"/>
                <a:ea typeface="Times New Roman"/>
                <a:cs typeface="Times New Roman"/>
                <a:sym typeface="Times New Roman"/>
              </a:defRPr>
            </a:pPr>
            <a:r>
              <a:t>Integration</a:t>
            </a:r>
            <a:r>
              <a:rPr spc="-40"/>
              <a:t> </a:t>
            </a:r>
            <a:r>
              <a:t>test</a:t>
            </a:r>
          </a:p>
        </p:txBody>
      </p:sp>
      <p:sp>
        <p:nvSpPr>
          <p:cNvPr id="619" name="Adjust…"/>
          <p:cNvSpPr txBox="1"/>
          <p:nvPr/>
        </p:nvSpPr>
        <p:spPr>
          <a:xfrm>
            <a:off x="6532536" y="4918810"/>
            <a:ext cx="1143001" cy="105811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a:solidFill>
                  <a:srgbClr val="FFFFFF"/>
                </a:solidFill>
                <a:latin typeface="Times New Roman"/>
                <a:ea typeface="Times New Roman"/>
                <a:cs typeface="Times New Roman"/>
                <a:sym typeface="Times New Roman"/>
              </a:defRPr>
            </a:pPr>
            <a:r>
              <a:t>Adjust</a:t>
            </a:r>
          </a:p>
          <a:p>
            <a:pPr marR="5080" indent="12700">
              <a:lnSpc>
                <a:spcPct val="100200"/>
              </a:lnSpc>
              <a:defRPr b="1">
                <a:solidFill>
                  <a:srgbClr val="FFFFFF"/>
                </a:solidFill>
                <a:latin typeface="Times New Roman"/>
                <a:ea typeface="Times New Roman"/>
                <a:cs typeface="Times New Roman"/>
                <a:sym typeface="Times New Roman"/>
              </a:defRPr>
            </a:pPr>
            <a:r>
              <a:t>if </a:t>
            </a:r>
            <a:r>
              <a:rPr spc="-5"/>
              <a:t>required  </a:t>
            </a:r>
            <a:r>
              <a:t>by  </a:t>
            </a:r>
            <a:r>
              <a:rPr spc="-5"/>
              <a:t>i</a:t>
            </a:r>
            <a:r>
              <a:t>ntegrat</a:t>
            </a:r>
            <a:r>
              <a:rPr spc="-5"/>
              <a:t>i</a:t>
            </a:r>
            <a:r>
              <a:t>on</a:t>
            </a:r>
          </a:p>
        </p:txBody>
      </p:sp>
      <p:sp>
        <p:nvSpPr>
          <p:cNvPr id="620" name="Retest  adjustments"/>
          <p:cNvSpPr txBox="1"/>
          <p:nvPr/>
        </p:nvSpPr>
        <p:spPr>
          <a:xfrm>
            <a:off x="6920306" y="2946856"/>
            <a:ext cx="1261746"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12700">
              <a:lnSpc>
                <a:spcPct val="102600"/>
              </a:lnSpc>
              <a:defRPr b="1">
                <a:solidFill>
                  <a:srgbClr val="FFFFFF"/>
                </a:solidFill>
                <a:latin typeface="Times New Roman"/>
                <a:ea typeface="Times New Roman"/>
                <a:cs typeface="Times New Roman"/>
                <a:sym typeface="Times New Roman"/>
              </a:defRPr>
            </a:pPr>
            <a:r>
              <a:t>Retest  ad</a:t>
            </a:r>
            <a:r>
              <a:rPr spc="-5"/>
              <a:t>j</a:t>
            </a:r>
            <a:r>
              <a:t>ustmen</a:t>
            </a:r>
            <a:r>
              <a:rPr spc="-5"/>
              <a:t>ts</a:t>
            </a:r>
          </a:p>
        </p:txBody>
      </p:sp>
      <p:sp>
        <p:nvSpPr>
          <p:cNvPr id="621" name="User test"/>
          <p:cNvSpPr txBox="1"/>
          <p:nvPr/>
        </p:nvSpPr>
        <p:spPr>
          <a:xfrm>
            <a:off x="4661089" y="2141639"/>
            <a:ext cx="1006476" cy="2813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2000">
                <a:solidFill>
                  <a:srgbClr val="FFFFFF"/>
                </a:solidFill>
                <a:latin typeface="Times New Roman"/>
                <a:ea typeface="Times New Roman"/>
                <a:cs typeface="Times New Roman"/>
                <a:sym typeface="Times New Roman"/>
              </a:defRPr>
            </a:pPr>
            <a:r>
              <a:t>User</a:t>
            </a:r>
            <a:r>
              <a:rPr spc="-104"/>
              <a:t> </a:t>
            </a:r>
            <a:r>
              <a:t>test</a:t>
            </a:r>
          </a:p>
        </p:txBody>
      </p:sp>
      <p:sp>
        <p:nvSpPr>
          <p:cNvPr id="622" name="Determine  adjustments  and…"/>
          <p:cNvSpPr txBox="1"/>
          <p:nvPr/>
        </p:nvSpPr>
        <p:spPr>
          <a:xfrm>
            <a:off x="2510320" y="2946856"/>
            <a:ext cx="1503681" cy="1346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426084">
              <a:lnSpc>
                <a:spcPct val="100200"/>
              </a:lnSpc>
              <a:spcBef>
                <a:spcPts val="100"/>
              </a:spcBef>
              <a:defRPr b="1">
                <a:latin typeface="Times New Roman"/>
                <a:ea typeface="Times New Roman"/>
                <a:cs typeface="Times New Roman"/>
                <a:sym typeface="Times New Roman"/>
              </a:defRPr>
            </a:pPr>
            <a:r>
              <a:t>Determine  adjustments  and</a:t>
            </a:r>
          </a:p>
          <a:p>
            <a:pPr marR="194310" indent="12700">
              <a:lnSpc>
                <a:spcPts val="2100"/>
              </a:lnSpc>
              <a:spcBef>
                <a:spcPts val="100"/>
              </a:spcBef>
              <a:defRPr b="1">
                <a:latin typeface="Times New Roman"/>
                <a:ea typeface="Times New Roman"/>
                <a:cs typeface="Times New Roman"/>
                <a:sym typeface="Times New Roman"/>
              </a:defRPr>
            </a:pPr>
            <a:r>
              <a:t>new  </a:t>
            </a:r>
            <a:r>
              <a:rPr spc="-5"/>
              <a:t>f</a:t>
            </a:r>
            <a:r>
              <a:t>un</a:t>
            </a:r>
            <a:r>
              <a:rPr spc="-5"/>
              <a:t>cti</a:t>
            </a:r>
            <a:r>
              <a:t>ona</a:t>
            </a:r>
            <a:r>
              <a:rPr spc="-5"/>
              <a:t>lity</a:t>
            </a:r>
          </a:p>
        </p:txBody>
      </p:sp>
      <p:sp>
        <p:nvSpPr>
          <p:cNvPr id="623" name="Source: Dutch Army Case  NATO Evo Conf Bonn Sept. 2002"/>
          <p:cNvSpPr txBox="1"/>
          <p:nvPr/>
        </p:nvSpPr>
        <p:spPr>
          <a:xfrm>
            <a:off x="1249579" y="6328440"/>
            <a:ext cx="2465072"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262254">
              <a:lnSpc>
                <a:spcPct val="146300"/>
              </a:lnSpc>
              <a:spcBef>
                <a:spcPts val="100"/>
              </a:spcBef>
              <a:defRPr b="1" spc="-10" sz="1200">
                <a:solidFill>
                  <a:srgbClr val="3C4361"/>
                </a:solidFill>
                <a:latin typeface="+mn-lt"/>
                <a:ea typeface="+mn-ea"/>
                <a:cs typeface="+mn-cs"/>
                <a:sym typeface="Arial"/>
              </a:defRPr>
            </a:pPr>
            <a:r>
              <a:t>Source: Dutch Army </a:t>
            </a:r>
            <a:r>
              <a:rPr spc="-5"/>
              <a:t>Case  </a:t>
            </a:r>
            <a:r>
              <a:rPr spc="-40"/>
              <a:t>NATO </a:t>
            </a:r>
            <a:r>
              <a:rPr spc="-5"/>
              <a:t>Evo </a:t>
            </a:r>
            <a:r>
              <a:t>Conf Bonn </a:t>
            </a:r>
            <a:r>
              <a:rPr spc="-5"/>
              <a:t>Sept.</a:t>
            </a:r>
            <a:r>
              <a:rPr spc="-20"/>
              <a:t> </a:t>
            </a:r>
            <a:r>
              <a:rPr spc="-5"/>
              <a:t>2002</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Title"/>
          <p:cNvSpPr txBox="1"/>
          <p:nvPr>
            <p:ph type="title"/>
          </p:nvPr>
        </p:nvSpPr>
        <p:spPr>
          <a:prstGeom prst="rect">
            <a:avLst/>
          </a:prstGeom>
        </p:spPr>
        <p:txBody>
          <a:bodyPr/>
          <a:lstStyle/>
          <a:p>
            <a:pPr/>
          </a:p>
        </p:txBody>
      </p:sp>
      <p:sp>
        <p:nvSpPr>
          <p:cNvPr id="119" name="Body"/>
          <p:cNvSpPr txBox="1"/>
          <p:nvPr>
            <p:ph type="body" idx="1"/>
          </p:nvPr>
        </p:nvSpPr>
        <p:spPr>
          <a:prstGeom prst="rect">
            <a:avLst/>
          </a:prstGeom>
        </p:spPr>
        <p:txBody>
          <a:bodyPr/>
          <a:lstStyle/>
          <a:p>
            <a:pPr/>
          </a:p>
        </p:txBody>
      </p:sp>
      <p:pic>
        <p:nvPicPr>
          <p:cNvPr id="120" name="Image" descr="Image"/>
          <p:cNvPicPr>
            <a:picLocks noChangeAspect="1"/>
          </p:cNvPicPr>
          <p:nvPr/>
        </p:nvPicPr>
        <p:blipFill>
          <a:blip r:embed="rId2">
            <a:extLst/>
          </a:blip>
          <a:stretch>
            <a:fillRect/>
          </a:stretch>
        </p:blipFill>
        <p:spPr>
          <a:xfrm>
            <a:off x="2470150" y="0"/>
            <a:ext cx="5753100" cy="7556500"/>
          </a:xfrm>
          <a:prstGeom prst="rect">
            <a:avLst/>
          </a:prstGeom>
          <a:ln w="12700">
            <a:miter lim="400000"/>
          </a:ln>
        </p:spPr>
      </p:pic>
      <p:pic>
        <p:nvPicPr>
          <p:cNvPr id="121" name="Image" descr="Image"/>
          <p:cNvPicPr>
            <a:picLocks noChangeAspect="1"/>
          </p:cNvPicPr>
          <p:nvPr/>
        </p:nvPicPr>
        <p:blipFill>
          <a:blip r:embed="rId3">
            <a:extLst/>
          </a:blip>
          <a:stretch>
            <a:fillRect/>
          </a:stretch>
        </p:blipFill>
        <p:spPr>
          <a:xfrm>
            <a:off x="2427143" y="0"/>
            <a:ext cx="5839114" cy="7556501"/>
          </a:xfrm>
          <a:prstGeom prst="rect">
            <a:avLst/>
          </a:prstGeom>
          <a:ln w="12700">
            <a:miter lim="400000"/>
          </a:ln>
        </p:spPr>
      </p:pic>
      <p:sp>
        <p:nvSpPr>
          <p:cNvPr id="122" name="Slide Number"/>
          <p:cNvSpPr txBox="1"/>
          <p:nvPr>
            <p:ph type="sldNum" sz="quarter" idx="2"/>
          </p:nvPr>
        </p:nvSpPr>
        <p:spPr>
          <a:xfrm>
            <a:off x="9671281" y="6983062"/>
            <a:ext cx="154599" cy="2875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25" name="Home"/>
          <p:cNvSpPr txBox="1"/>
          <p:nvPr/>
        </p:nvSpPr>
        <p:spPr>
          <a:xfrm>
            <a:off x="8280755" y="7023106"/>
            <a:ext cx="6096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nSpc>
                <a:spcPts val="1900"/>
              </a:lnSpc>
              <a:defRPr b="1" spc="-5" sz="1600">
                <a:solidFill>
                  <a:srgbClr val="3C4361"/>
                </a:solidFill>
                <a:latin typeface="+mn-lt"/>
                <a:ea typeface="+mn-ea"/>
                <a:cs typeface="+mn-cs"/>
                <a:sym typeface="Arial"/>
              </a:defRPr>
            </a:lvl1pPr>
          </a:lstStyle>
          <a:p>
            <a:pPr/>
            <a:r>
              <a:t>Home</a:t>
            </a:r>
          </a:p>
        </p:txBody>
      </p:sp>
      <p:sp>
        <p:nvSpPr>
          <p:cNvPr id="626" name="Line"/>
          <p:cNvSpPr/>
          <p:nvPr/>
        </p:nvSpPr>
        <p:spPr>
          <a:xfrm>
            <a:off x="614440" y="6935028"/>
            <a:ext cx="9464045" cy="1"/>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627"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grpSp>
        <p:nvGrpSpPr>
          <p:cNvPr id="630" name="Group"/>
          <p:cNvGrpSpPr/>
          <p:nvPr/>
        </p:nvGrpSpPr>
        <p:grpSpPr>
          <a:xfrm>
            <a:off x="9053207" y="6987616"/>
            <a:ext cx="394336" cy="315515"/>
            <a:chOff x="0" y="0"/>
            <a:chExt cx="394335" cy="315514"/>
          </a:xfrm>
        </p:grpSpPr>
        <p:sp>
          <p:nvSpPr>
            <p:cNvPr id="628" name="Shape"/>
            <p:cNvSpPr/>
            <p:nvPr/>
          </p:nvSpPr>
          <p:spPr>
            <a:xfrm>
              <a:off x="-1" y="-1"/>
              <a:ext cx="394336" cy="315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21600"/>
                  </a:lnTo>
                  <a:lnTo>
                    <a:pt x="21600" y="18900"/>
                  </a:lnTo>
                  <a:lnTo>
                    <a:pt x="9180" y="18900"/>
                  </a:lnTo>
                  <a:lnTo>
                    <a:pt x="7288" y="18423"/>
                  </a:lnTo>
                  <a:lnTo>
                    <a:pt x="5743" y="17121"/>
                  </a:lnTo>
                  <a:lnTo>
                    <a:pt x="4702" y="15190"/>
                  </a:lnTo>
                  <a:lnTo>
                    <a:pt x="4320" y="12825"/>
                  </a:lnTo>
                  <a:lnTo>
                    <a:pt x="4320" y="6750"/>
                  </a:lnTo>
                  <a:lnTo>
                    <a:pt x="10800" y="6750"/>
                  </a:lnTo>
                  <a:lnTo>
                    <a:pt x="14040" y="2700"/>
                  </a:lnTo>
                  <a:lnTo>
                    <a:pt x="21600" y="2700"/>
                  </a:lnTo>
                  <a:lnTo>
                    <a:pt x="21600" y="0"/>
                  </a:lnTo>
                  <a:close/>
                </a:path>
              </a:pathLst>
            </a:custGeom>
            <a:solidFill>
              <a:srgbClr val="8FB9D8"/>
            </a:solidFill>
            <a:ln w="12700" cap="flat">
              <a:noFill/>
              <a:miter lim="400000"/>
            </a:ln>
            <a:effectLst/>
          </p:spPr>
          <p:txBody>
            <a:bodyPr wrap="square" lIns="45719" tIns="45719" rIns="45719" bIns="45719" numCol="1" anchor="ctr">
              <a:noAutofit/>
            </a:bodyPr>
            <a:lstStyle/>
            <a:p>
              <a:pPr/>
            </a:p>
          </p:txBody>
        </p:sp>
        <p:sp>
          <p:nvSpPr>
            <p:cNvPr id="629" name="Shape"/>
            <p:cNvSpPr/>
            <p:nvPr/>
          </p:nvSpPr>
          <p:spPr>
            <a:xfrm>
              <a:off x="138023" y="39439"/>
              <a:ext cx="256313" cy="236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970" y="0"/>
                  </a:lnTo>
                  <a:lnTo>
                    <a:pt x="14954" y="5400"/>
                  </a:lnTo>
                  <a:lnTo>
                    <a:pt x="12461" y="5400"/>
                  </a:lnTo>
                  <a:lnTo>
                    <a:pt x="12461" y="13500"/>
                  </a:lnTo>
                  <a:lnTo>
                    <a:pt x="11874" y="16653"/>
                  </a:lnTo>
                  <a:lnTo>
                    <a:pt x="10271" y="19228"/>
                  </a:lnTo>
                  <a:lnTo>
                    <a:pt x="7895" y="20963"/>
                  </a:lnTo>
                  <a:lnTo>
                    <a:pt x="4984" y="21600"/>
                  </a:lnTo>
                  <a:lnTo>
                    <a:pt x="21600" y="21600"/>
                  </a:lnTo>
                  <a:lnTo>
                    <a:pt x="21600" y="0"/>
                  </a:lnTo>
                  <a:close/>
                  <a:moveTo>
                    <a:pt x="7477" y="5400"/>
                  </a:moveTo>
                  <a:lnTo>
                    <a:pt x="0" y="5400"/>
                  </a:lnTo>
                  <a:lnTo>
                    <a:pt x="0" y="13500"/>
                  </a:lnTo>
                  <a:lnTo>
                    <a:pt x="196" y="14551"/>
                  </a:lnTo>
                  <a:lnTo>
                    <a:pt x="730" y="15409"/>
                  </a:lnTo>
                  <a:lnTo>
                    <a:pt x="1522" y="15988"/>
                  </a:lnTo>
                  <a:lnTo>
                    <a:pt x="2492" y="16200"/>
                  </a:lnTo>
                  <a:lnTo>
                    <a:pt x="4984" y="16200"/>
                  </a:lnTo>
                  <a:lnTo>
                    <a:pt x="5954" y="15988"/>
                  </a:lnTo>
                  <a:lnTo>
                    <a:pt x="6747" y="15409"/>
                  </a:lnTo>
                  <a:lnTo>
                    <a:pt x="7281" y="14551"/>
                  </a:lnTo>
                  <a:lnTo>
                    <a:pt x="7477" y="13500"/>
                  </a:lnTo>
                  <a:lnTo>
                    <a:pt x="7477" y="5400"/>
                  </a:lnTo>
                  <a:close/>
                </a:path>
              </a:pathLst>
            </a:custGeom>
            <a:noFill/>
            <a:ln w="12700" cap="flat">
              <a:noFill/>
              <a:miter lim="400000"/>
            </a:ln>
            <a:effectLst/>
          </p:spPr>
          <p:txBody>
            <a:bodyPr wrap="square" lIns="45719" tIns="45719" rIns="45719" bIns="45719" numCol="1" anchor="ctr">
              <a:noAutofit/>
            </a:bodyPr>
            <a:lstStyle/>
            <a:p>
              <a:pPr/>
            </a:p>
          </p:txBody>
        </p:sp>
      </p:grpSp>
      <p:sp>
        <p:nvSpPr>
          <p:cNvPr id="631" name="Square"/>
          <p:cNvSpPr/>
          <p:nvPr/>
        </p:nvSpPr>
        <p:spPr>
          <a:xfrm>
            <a:off x="9132074" y="7027056"/>
            <a:ext cx="236601" cy="236636"/>
          </a:xfrm>
          <a:prstGeom prst="rect">
            <a:avLst/>
          </a:prstGeom>
          <a:blipFill>
            <a:blip r:embed="rId2"/>
            <a:stretch>
              <a:fillRect/>
            </a:stretch>
          </a:blipFill>
          <a:ln w="12700">
            <a:miter lim="400000"/>
          </a:ln>
        </p:spPr>
        <p:txBody>
          <a:bodyPr lIns="45719" rIns="45719" anchor="ctr"/>
          <a:lstStyle/>
          <a:p>
            <a:pPr/>
          </a:p>
        </p:txBody>
      </p:sp>
      <p:sp>
        <p:nvSpPr>
          <p:cNvPr id="632" name="Rectangle"/>
          <p:cNvSpPr/>
          <p:nvPr/>
        </p:nvSpPr>
        <p:spPr>
          <a:xfrm>
            <a:off x="8264536" y="6984331"/>
            <a:ext cx="630936" cy="315514"/>
          </a:xfrm>
          <a:prstGeom prst="rect">
            <a:avLst/>
          </a:prstGeom>
          <a:solidFill>
            <a:srgbClr val="8FB9D8"/>
          </a:solidFill>
          <a:ln w="12700">
            <a:miter lim="400000"/>
          </a:ln>
        </p:spPr>
        <p:txBody>
          <a:bodyPr lIns="45719" rIns="45719" anchor="ctr"/>
          <a:lstStyle/>
          <a:p>
            <a:pPr/>
          </a:p>
        </p:txBody>
      </p:sp>
      <p:sp>
        <p:nvSpPr>
          <p:cNvPr id="633" name="The Unified Software Development Process/ RUP SE"/>
          <p:cNvSpPr txBox="1"/>
          <p:nvPr>
            <p:ph type="title"/>
          </p:nvPr>
        </p:nvSpPr>
        <p:spPr>
          <a:xfrm>
            <a:off x="1353818" y="517930"/>
            <a:ext cx="7317107" cy="422910"/>
          </a:xfrm>
          <a:prstGeom prst="rect">
            <a:avLst/>
          </a:prstGeom>
          <a:ln w="9859">
            <a:solidFill>
              <a:srgbClr val="000000"/>
            </a:solidFill>
            <a:round/>
          </a:ln>
        </p:spPr>
        <p:txBody>
          <a:bodyPr/>
          <a:lstStyle>
            <a:lvl1pPr>
              <a:spcBef>
                <a:spcPts val="300"/>
              </a:spcBef>
              <a:defRPr sz="2000"/>
            </a:lvl1pPr>
          </a:lstStyle>
          <a:p>
            <a:pPr/>
            <a:r>
              <a:t>The Unified Software Development Process/ RUP SE</a:t>
            </a:r>
          </a:p>
        </p:txBody>
      </p:sp>
      <p:sp>
        <p:nvSpPr>
          <p:cNvPr id="634" name="Rectangle"/>
          <p:cNvSpPr/>
          <p:nvPr/>
        </p:nvSpPr>
        <p:spPr>
          <a:xfrm>
            <a:off x="3018243" y="1903234"/>
            <a:ext cx="5404028" cy="4382693"/>
          </a:xfrm>
          <a:prstGeom prst="rect">
            <a:avLst/>
          </a:prstGeom>
          <a:solidFill>
            <a:srgbClr val="FFFED5"/>
          </a:solidFill>
          <a:ln w="12700">
            <a:miter lim="400000"/>
          </a:ln>
        </p:spPr>
        <p:txBody>
          <a:bodyPr lIns="45719" rIns="45719" anchor="ctr"/>
          <a:lstStyle/>
          <a:p>
            <a:pPr/>
          </a:p>
        </p:txBody>
      </p:sp>
      <p:sp>
        <p:nvSpPr>
          <p:cNvPr id="635" name="Rectangle"/>
          <p:cNvSpPr/>
          <p:nvPr/>
        </p:nvSpPr>
        <p:spPr>
          <a:xfrm>
            <a:off x="3018240" y="1903240"/>
            <a:ext cx="5404038" cy="4382687"/>
          </a:xfrm>
          <a:prstGeom prst="rect">
            <a:avLst/>
          </a:prstGeom>
          <a:ln w="9859">
            <a:solidFill>
              <a:srgbClr val="000000"/>
            </a:solidFill>
          </a:ln>
        </p:spPr>
        <p:txBody>
          <a:bodyPr lIns="45719" rIns="45719" anchor="ctr"/>
          <a:lstStyle/>
          <a:p>
            <a:pPr/>
          </a:p>
        </p:txBody>
      </p:sp>
      <p:sp>
        <p:nvSpPr>
          <p:cNvPr id="636" name="Line"/>
          <p:cNvSpPr/>
          <p:nvPr/>
        </p:nvSpPr>
        <p:spPr>
          <a:xfrm>
            <a:off x="5132866" y="2407730"/>
            <a:ext cx="327955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37" name="Line"/>
          <p:cNvSpPr/>
          <p:nvPr/>
        </p:nvSpPr>
        <p:spPr>
          <a:xfrm>
            <a:off x="2459597" y="2407730"/>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grpSp>
        <p:nvGrpSpPr>
          <p:cNvPr id="640" name="Group"/>
          <p:cNvGrpSpPr/>
          <p:nvPr/>
        </p:nvGrpSpPr>
        <p:grpSpPr>
          <a:xfrm>
            <a:off x="3197338" y="2195740"/>
            <a:ext cx="5085227" cy="218567"/>
            <a:chOff x="0" y="0"/>
            <a:chExt cx="5085226" cy="218565"/>
          </a:xfrm>
        </p:grpSpPr>
        <p:sp>
          <p:nvSpPr>
            <p:cNvPr id="638" name="Shape"/>
            <p:cNvSpPr/>
            <p:nvPr/>
          </p:nvSpPr>
          <p:spPr>
            <a:xfrm>
              <a:off x="0" y="0"/>
              <a:ext cx="5085227" cy="218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7" y="0"/>
                  </a:moveTo>
                  <a:lnTo>
                    <a:pt x="2054" y="1739"/>
                  </a:lnTo>
                  <a:lnTo>
                    <a:pt x="1873" y="3852"/>
                  </a:lnTo>
                  <a:lnTo>
                    <a:pt x="1705" y="6362"/>
                  </a:lnTo>
                  <a:lnTo>
                    <a:pt x="1546" y="9293"/>
                  </a:lnTo>
                  <a:lnTo>
                    <a:pt x="1396" y="12668"/>
                  </a:lnTo>
                  <a:lnTo>
                    <a:pt x="1234" y="13901"/>
                  </a:lnTo>
                  <a:lnTo>
                    <a:pt x="1107" y="14916"/>
                  </a:lnTo>
                  <a:lnTo>
                    <a:pt x="987" y="15779"/>
                  </a:lnTo>
                  <a:lnTo>
                    <a:pt x="854" y="16817"/>
                  </a:lnTo>
                  <a:lnTo>
                    <a:pt x="736" y="17723"/>
                  </a:lnTo>
                  <a:lnTo>
                    <a:pt x="649" y="18420"/>
                  </a:lnTo>
                  <a:lnTo>
                    <a:pt x="531" y="19364"/>
                  </a:lnTo>
                  <a:lnTo>
                    <a:pt x="472" y="19773"/>
                  </a:lnTo>
                  <a:lnTo>
                    <a:pt x="412" y="20075"/>
                  </a:lnTo>
                  <a:lnTo>
                    <a:pt x="329" y="20397"/>
                  </a:lnTo>
                  <a:lnTo>
                    <a:pt x="198" y="20865"/>
                  </a:lnTo>
                  <a:lnTo>
                    <a:pt x="0" y="21600"/>
                  </a:lnTo>
                  <a:lnTo>
                    <a:pt x="21484" y="20991"/>
                  </a:lnTo>
                  <a:lnTo>
                    <a:pt x="21584" y="20950"/>
                  </a:lnTo>
                  <a:lnTo>
                    <a:pt x="21600" y="20929"/>
                  </a:lnTo>
                  <a:lnTo>
                    <a:pt x="21595" y="20908"/>
                  </a:lnTo>
                  <a:lnTo>
                    <a:pt x="21571" y="20886"/>
                  </a:lnTo>
                  <a:lnTo>
                    <a:pt x="19283" y="20577"/>
                  </a:lnTo>
                  <a:lnTo>
                    <a:pt x="19165" y="20463"/>
                  </a:lnTo>
                  <a:lnTo>
                    <a:pt x="19042" y="20260"/>
                  </a:lnTo>
                  <a:lnTo>
                    <a:pt x="18982" y="20098"/>
                  </a:lnTo>
                  <a:lnTo>
                    <a:pt x="18951" y="19955"/>
                  </a:lnTo>
                  <a:lnTo>
                    <a:pt x="15369" y="19955"/>
                  </a:lnTo>
                  <a:lnTo>
                    <a:pt x="9924" y="19813"/>
                  </a:lnTo>
                  <a:lnTo>
                    <a:pt x="9329" y="18632"/>
                  </a:lnTo>
                  <a:lnTo>
                    <a:pt x="9136" y="18322"/>
                  </a:lnTo>
                  <a:lnTo>
                    <a:pt x="8281" y="17232"/>
                  </a:lnTo>
                  <a:lnTo>
                    <a:pt x="7797" y="16817"/>
                  </a:lnTo>
                  <a:lnTo>
                    <a:pt x="6883" y="16817"/>
                  </a:lnTo>
                  <a:lnTo>
                    <a:pt x="6834" y="16787"/>
                  </a:lnTo>
                  <a:lnTo>
                    <a:pt x="6647" y="16033"/>
                  </a:lnTo>
                  <a:lnTo>
                    <a:pt x="6204" y="12668"/>
                  </a:lnTo>
                  <a:lnTo>
                    <a:pt x="5986" y="11878"/>
                  </a:lnTo>
                  <a:lnTo>
                    <a:pt x="5838" y="10845"/>
                  </a:lnTo>
                  <a:lnTo>
                    <a:pt x="5727" y="9622"/>
                  </a:lnTo>
                  <a:lnTo>
                    <a:pt x="5619" y="8264"/>
                  </a:lnTo>
                  <a:lnTo>
                    <a:pt x="5480" y="6825"/>
                  </a:lnTo>
                  <a:lnTo>
                    <a:pt x="5276" y="5359"/>
                  </a:lnTo>
                  <a:lnTo>
                    <a:pt x="5117" y="4598"/>
                  </a:lnTo>
                  <a:lnTo>
                    <a:pt x="4895" y="3751"/>
                  </a:lnTo>
                  <a:lnTo>
                    <a:pt x="4651" y="2928"/>
                  </a:lnTo>
                  <a:lnTo>
                    <a:pt x="4426" y="2237"/>
                  </a:lnTo>
                  <a:lnTo>
                    <a:pt x="4264" y="1787"/>
                  </a:lnTo>
                  <a:lnTo>
                    <a:pt x="4041" y="1362"/>
                  </a:lnTo>
                  <a:lnTo>
                    <a:pt x="3817" y="1047"/>
                  </a:lnTo>
                  <a:lnTo>
                    <a:pt x="3592" y="818"/>
                  </a:lnTo>
                  <a:lnTo>
                    <a:pt x="2471" y="184"/>
                  </a:lnTo>
                  <a:lnTo>
                    <a:pt x="2247"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39" name="Shape"/>
            <p:cNvSpPr/>
            <p:nvPr/>
          </p:nvSpPr>
          <p:spPr>
            <a:xfrm>
              <a:off x="1620367" y="168656"/>
              <a:ext cx="3128194" cy="39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2" y="20843"/>
                  </a:moveTo>
                  <a:lnTo>
                    <a:pt x="20158" y="21600"/>
                  </a:lnTo>
                  <a:lnTo>
                    <a:pt x="21600" y="21600"/>
                  </a:lnTo>
                  <a:lnTo>
                    <a:pt x="20914" y="21052"/>
                  </a:lnTo>
                  <a:lnTo>
                    <a:pt x="20873" y="20968"/>
                  </a:lnTo>
                  <a:lnTo>
                    <a:pt x="20642" y="20843"/>
                  </a:lnTo>
                  <a:close/>
                  <a:moveTo>
                    <a:pt x="15223" y="17376"/>
                  </a:moveTo>
                  <a:lnTo>
                    <a:pt x="13795" y="18161"/>
                  </a:lnTo>
                  <a:lnTo>
                    <a:pt x="19618" y="18161"/>
                  </a:lnTo>
                  <a:lnTo>
                    <a:pt x="19593" y="17756"/>
                  </a:lnTo>
                  <a:lnTo>
                    <a:pt x="15933" y="17756"/>
                  </a:lnTo>
                  <a:lnTo>
                    <a:pt x="15223" y="17376"/>
                  </a:lnTo>
                  <a:close/>
                  <a:moveTo>
                    <a:pt x="17583" y="10199"/>
                  </a:moveTo>
                  <a:lnTo>
                    <a:pt x="17229" y="11321"/>
                  </a:lnTo>
                  <a:lnTo>
                    <a:pt x="16487" y="16255"/>
                  </a:lnTo>
                  <a:lnTo>
                    <a:pt x="16165" y="17376"/>
                  </a:lnTo>
                  <a:lnTo>
                    <a:pt x="15933" y="17756"/>
                  </a:lnTo>
                  <a:lnTo>
                    <a:pt x="19593" y="17756"/>
                  </a:lnTo>
                  <a:lnTo>
                    <a:pt x="19568" y="17376"/>
                  </a:lnTo>
                  <a:lnTo>
                    <a:pt x="18820" y="17376"/>
                  </a:lnTo>
                  <a:lnTo>
                    <a:pt x="18550" y="15877"/>
                  </a:lnTo>
                  <a:lnTo>
                    <a:pt x="18244" y="13452"/>
                  </a:lnTo>
                  <a:lnTo>
                    <a:pt x="17917" y="11195"/>
                  </a:lnTo>
                  <a:lnTo>
                    <a:pt x="17583" y="10199"/>
                  </a:lnTo>
                  <a:close/>
                  <a:moveTo>
                    <a:pt x="9841" y="9509"/>
                  </a:moveTo>
                  <a:lnTo>
                    <a:pt x="8799" y="9978"/>
                  </a:lnTo>
                  <a:lnTo>
                    <a:pt x="4944" y="17376"/>
                  </a:lnTo>
                  <a:lnTo>
                    <a:pt x="12636" y="17376"/>
                  </a:lnTo>
                  <a:lnTo>
                    <a:pt x="12284" y="15455"/>
                  </a:lnTo>
                  <a:lnTo>
                    <a:pt x="11933" y="13838"/>
                  </a:lnTo>
                  <a:lnTo>
                    <a:pt x="11233" y="11445"/>
                  </a:lnTo>
                  <a:lnTo>
                    <a:pt x="10536" y="10051"/>
                  </a:lnTo>
                  <a:lnTo>
                    <a:pt x="9841" y="9509"/>
                  </a:lnTo>
                  <a:close/>
                  <a:moveTo>
                    <a:pt x="19396" y="15990"/>
                  </a:moveTo>
                  <a:lnTo>
                    <a:pt x="19198" y="16370"/>
                  </a:lnTo>
                  <a:lnTo>
                    <a:pt x="18999" y="17252"/>
                  </a:lnTo>
                  <a:lnTo>
                    <a:pt x="18820" y="17376"/>
                  </a:lnTo>
                  <a:lnTo>
                    <a:pt x="19568" y="17376"/>
                  </a:lnTo>
                  <a:lnTo>
                    <a:pt x="19396" y="15990"/>
                  </a:lnTo>
                  <a:close/>
                  <a:moveTo>
                    <a:pt x="675" y="0"/>
                  </a:moveTo>
                  <a:lnTo>
                    <a:pt x="487" y="140"/>
                  </a:lnTo>
                  <a:lnTo>
                    <a:pt x="91" y="781"/>
                  </a:lnTo>
                  <a:lnTo>
                    <a:pt x="0" y="824"/>
                  </a:lnTo>
                  <a:lnTo>
                    <a:pt x="1486" y="824"/>
                  </a:lnTo>
                  <a:lnTo>
                    <a:pt x="1168" y="264"/>
                  </a:lnTo>
                  <a:lnTo>
                    <a:pt x="901" y="17"/>
                  </a:lnTo>
                  <a:lnTo>
                    <a:pt x="675"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641" name="Shape"/>
          <p:cNvSpPr/>
          <p:nvPr/>
        </p:nvSpPr>
        <p:spPr>
          <a:xfrm>
            <a:off x="3197335" y="2195742"/>
            <a:ext cx="5085234" cy="218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99" y="20864"/>
                </a:lnTo>
                <a:lnTo>
                  <a:pt x="329" y="20397"/>
                </a:lnTo>
                <a:lnTo>
                  <a:pt x="412" y="20076"/>
                </a:lnTo>
                <a:lnTo>
                  <a:pt x="472" y="19773"/>
                </a:lnTo>
                <a:lnTo>
                  <a:pt x="531" y="19364"/>
                </a:lnTo>
                <a:lnTo>
                  <a:pt x="611" y="18722"/>
                </a:lnTo>
                <a:lnTo>
                  <a:pt x="736" y="17723"/>
                </a:lnTo>
                <a:lnTo>
                  <a:pt x="928" y="16240"/>
                </a:lnTo>
                <a:lnTo>
                  <a:pt x="987" y="15779"/>
                </a:lnTo>
                <a:lnTo>
                  <a:pt x="1107" y="14916"/>
                </a:lnTo>
                <a:lnTo>
                  <a:pt x="1165" y="14454"/>
                </a:lnTo>
                <a:lnTo>
                  <a:pt x="1234" y="13901"/>
                </a:lnTo>
                <a:lnTo>
                  <a:pt x="1309" y="13317"/>
                </a:lnTo>
                <a:lnTo>
                  <a:pt x="1371" y="12855"/>
                </a:lnTo>
                <a:lnTo>
                  <a:pt x="1396" y="12667"/>
                </a:lnTo>
                <a:lnTo>
                  <a:pt x="1546" y="9292"/>
                </a:lnTo>
                <a:lnTo>
                  <a:pt x="1705" y="6361"/>
                </a:lnTo>
                <a:lnTo>
                  <a:pt x="1873" y="3851"/>
                </a:lnTo>
                <a:lnTo>
                  <a:pt x="2054" y="1738"/>
                </a:lnTo>
                <a:lnTo>
                  <a:pt x="2247" y="0"/>
                </a:lnTo>
                <a:lnTo>
                  <a:pt x="2471" y="184"/>
                </a:lnTo>
                <a:lnTo>
                  <a:pt x="2695" y="319"/>
                </a:lnTo>
                <a:lnTo>
                  <a:pt x="2919" y="427"/>
                </a:lnTo>
                <a:lnTo>
                  <a:pt x="3143" y="531"/>
                </a:lnTo>
                <a:lnTo>
                  <a:pt x="3368" y="654"/>
                </a:lnTo>
                <a:lnTo>
                  <a:pt x="3592" y="818"/>
                </a:lnTo>
                <a:lnTo>
                  <a:pt x="3817" y="1046"/>
                </a:lnTo>
                <a:lnTo>
                  <a:pt x="4041" y="1362"/>
                </a:lnTo>
                <a:lnTo>
                  <a:pt x="4264" y="1786"/>
                </a:lnTo>
                <a:lnTo>
                  <a:pt x="4426" y="2236"/>
                </a:lnTo>
                <a:lnTo>
                  <a:pt x="4651" y="2927"/>
                </a:lnTo>
                <a:lnTo>
                  <a:pt x="4895" y="3751"/>
                </a:lnTo>
                <a:lnTo>
                  <a:pt x="5117" y="4598"/>
                </a:lnTo>
                <a:lnTo>
                  <a:pt x="5276" y="5360"/>
                </a:lnTo>
                <a:lnTo>
                  <a:pt x="5480" y="6825"/>
                </a:lnTo>
                <a:lnTo>
                  <a:pt x="5727" y="9622"/>
                </a:lnTo>
                <a:lnTo>
                  <a:pt x="5838" y="10845"/>
                </a:lnTo>
                <a:lnTo>
                  <a:pt x="5986" y="11878"/>
                </a:lnTo>
                <a:lnTo>
                  <a:pt x="6204" y="12667"/>
                </a:lnTo>
                <a:lnTo>
                  <a:pt x="6328" y="13626"/>
                </a:lnTo>
                <a:lnTo>
                  <a:pt x="6517" y="15088"/>
                </a:lnTo>
                <a:lnTo>
                  <a:pt x="6699" y="16343"/>
                </a:lnTo>
                <a:lnTo>
                  <a:pt x="6883" y="16817"/>
                </a:lnTo>
                <a:lnTo>
                  <a:pt x="6939" y="16809"/>
                </a:lnTo>
                <a:lnTo>
                  <a:pt x="7006" y="16777"/>
                </a:lnTo>
                <a:lnTo>
                  <a:pt x="7085" y="16734"/>
                </a:lnTo>
                <a:lnTo>
                  <a:pt x="7182" y="16693"/>
                </a:lnTo>
                <a:lnTo>
                  <a:pt x="7298" y="16667"/>
                </a:lnTo>
                <a:lnTo>
                  <a:pt x="7437" y="16671"/>
                </a:lnTo>
                <a:lnTo>
                  <a:pt x="7601" y="16715"/>
                </a:lnTo>
                <a:lnTo>
                  <a:pt x="7795" y="16815"/>
                </a:lnTo>
                <a:lnTo>
                  <a:pt x="8020" y="16983"/>
                </a:lnTo>
                <a:lnTo>
                  <a:pt x="8281" y="17232"/>
                </a:lnTo>
                <a:lnTo>
                  <a:pt x="8579" y="17576"/>
                </a:lnTo>
                <a:lnTo>
                  <a:pt x="8919" y="18027"/>
                </a:lnTo>
                <a:lnTo>
                  <a:pt x="9136" y="18322"/>
                </a:lnTo>
                <a:lnTo>
                  <a:pt x="9329" y="18633"/>
                </a:lnTo>
                <a:lnTo>
                  <a:pt x="9514" y="18974"/>
                </a:lnTo>
                <a:lnTo>
                  <a:pt x="9707" y="19363"/>
                </a:lnTo>
                <a:lnTo>
                  <a:pt x="9924" y="19814"/>
                </a:lnTo>
                <a:lnTo>
                  <a:pt x="10143" y="19697"/>
                </a:lnTo>
                <a:lnTo>
                  <a:pt x="10360" y="19568"/>
                </a:lnTo>
                <a:lnTo>
                  <a:pt x="10577" y="19433"/>
                </a:lnTo>
                <a:lnTo>
                  <a:pt x="10794" y="19293"/>
                </a:lnTo>
                <a:lnTo>
                  <a:pt x="11009" y="19153"/>
                </a:lnTo>
                <a:lnTo>
                  <a:pt x="11225" y="19014"/>
                </a:lnTo>
                <a:lnTo>
                  <a:pt x="11439" y="18882"/>
                </a:lnTo>
                <a:lnTo>
                  <a:pt x="11654" y="18758"/>
                </a:lnTo>
                <a:lnTo>
                  <a:pt x="11868" y="18647"/>
                </a:lnTo>
                <a:lnTo>
                  <a:pt x="12082" y="18551"/>
                </a:lnTo>
                <a:lnTo>
                  <a:pt x="12295" y="18474"/>
                </a:lnTo>
                <a:lnTo>
                  <a:pt x="12509" y="18419"/>
                </a:lnTo>
                <a:lnTo>
                  <a:pt x="12723" y="18390"/>
                </a:lnTo>
                <a:lnTo>
                  <a:pt x="12936" y="18389"/>
                </a:lnTo>
                <a:lnTo>
                  <a:pt x="13150" y="18420"/>
                </a:lnTo>
                <a:lnTo>
                  <a:pt x="13364" y="18487"/>
                </a:lnTo>
                <a:lnTo>
                  <a:pt x="13578" y="18592"/>
                </a:lnTo>
                <a:lnTo>
                  <a:pt x="13793" y="18740"/>
                </a:lnTo>
                <a:lnTo>
                  <a:pt x="14008" y="18932"/>
                </a:lnTo>
                <a:lnTo>
                  <a:pt x="14223" y="19173"/>
                </a:lnTo>
                <a:lnTo>
                  <a:pt x="14439" y="19466"/>
                </a:lnTo>
                <a:lnTo>
                  <a:pt x="14656" y="19814"/>
                </a:lnTo>
                <a:lnTo>
                  <a:pt x="15057" y="19916"/>
                </a:lnTo>
                <a:lnTo>
                  <a:pt x="15369" y="19956"/>
                </a:lnTo>
                <a:lnTo>
                  <a:pt x="15610" y="19950"/>
                </a:lnTo>
                <a:lnTo>
                  <a:pt x="15800" y="19916"/>
                </a:lnTo>
                <a:lnTo>
                  <a:pt x="15957" y="19871"/>
                </a:lnTo>
                <a:lnTo>
                  <a:pt x="16100" y="19831"/>
                </a:lnTo>
                <a:lnTo>
                  <a:pt x="16247" y="19814"/>
                </a:lnTo>
                <a:lnTo>
                  <a:pt x="16457" y="19837"/>
                </a:lnTo>
                <a:lnTo>
                  <a:pt x="16581" y="19874"/>
                </a:lnTo>
                <a:lnTo>
                  <a:pt x="16684" y="19882"/>
                </a:lnTo>
                <a:lnTo>
                  <a:pt x="16827" y="19814"/>
                </a:lnTo>
                <a:lnTo>
                  <a:pt x="17025" y="19611"/>
                </a:lnTo>
                <a:lnTo>
                  <a:pt x="17250" y="19164"/>
                </a:lnTo>
                <a:lnTo>
                  <a:pt x="17481" y="18718"/>
                </a:lnTo>
                <a:lnTo>
                  <a:pt x="17699" y="18515"/>
                </a:lnTo>
                <a:lnTo>
                  <a:pt x="17904" y="18695"/>
                </a:lnTo>
                <a:lnTo>
                  <a:pt x="18105" y="19103"/>
                </a:lnTo>
                <a:lnTo>
                  <a:pt x="18294" y="19542"/>
                </a:lnTo>
                <a:lnTo>
                  <a:pt x="18460" y="19814"/>
                </a:lnTo>
                <a:lnTo>
                  <a:pt x="18570" y="19791"/>
                </a:lnTo>
                <a:lnTo>
                  <a:pt x="18693" y="19631"/>
                </a:lnTo>
                <a:lnTo>
                  <a:pt x="18814" y="19563"/>
                </a:lnTo>
                <a:lnTo>
                  <a:pt x="18920" y="19814"/>
                </a:lnTo>
                <a:lnTo>
                  <a:pt x="18982" y="20098"/>
                </a:lnTo>
                <a:lnTo>
                  <a:pt x="19042" y="20260"/>
                </a:lnTo>
                <a:lnTo>
                  <a:pt x="19103" y="20362"/>
                </a:lnTo>
                <a:lnTo>
                  <a:pt x="19165" y="20463"/>
                </a:lnTo>
                <a:lnTo>
                  <a:pt x="19283" y="20577"/>
                </a:lnTo>
                <a:lnTo>
                  <a:pt x="19428" y="20524"/>
                </a:lnTo>
                <a:lnTo>
                  <a:pt x="19581" y="20440"/>
                </a:lnTo>
                <a:lnTo>
                  <a:pt x="19723" y="20463"/>
                </a:lnTo>
                <a:lnTo>
                  <a:pt x="19920" y="20529"/>
                </a:lnTo>
                <a:lnTo>
                  <a:pt x="20097" y="20566"/>
                </a:lnTo>
                <a:lnTo>
                  <a:pt x="20309" y="20605"/>
                </a:lnTo>
                <a:lnTo>
                  <a:pt x="20541" y="20646"/>
                </a:lnTo>
                <a:lnTo>
                  <a:pt x="20661" y="20668"/>
                </a:lnTo>
                <a:lnTo>
                  <a:pt x="20899" y="20711"/>
                </a:lnTo>
                <a:lnTo>
                  <a:pt x="21122" y="20755"/>
                </a:lnTo>
                <a:lnTo>
                  <a:pt x="21318" y="20799"/>
                </a:lnTo>
                <a:lnTo>
                  <a:pt x="21529" y="20865"/>
                </a:lnTo>
                <a:lnTo>
                  <a:pt x="21600" y="20929"/>
                </a:lnTo>
                <a:lnTo>
                  <a:pt x="21584" y="20950"/>
                </a:lnTo>
                <a:lnTo>
                  <a:pt x="21396" y="21010"/>
                </a:lnTo>
                <a:lnTo>
                  <a:pt x="21135" y="21047"/>
                </a:lnTo>
                <a:lnTo>
                  <a:pt x="20958" y="21065"/>
                </a:lnTo>
                <a:lnTo>
                  <a:pt x="20749" y="21082"/>
                </a:lnTo>
                <a:lnTo>
                  <a:pt x="20505" y="21098"/>
                </a:lnTo>
                <a:lnTo>
                  <a:pt x="20225" y="21113"/>
                </a:lnTo>
                <a:lnTo>
                  <a:pt x="0" y="21600"/>
                </a:lnTo>
                <a:close/>
              </a:path>
            </a:pathLst>
          </a:custGeom>
          <a:ln w="4156">
            <a:solidFill>
              <a:srgbClr val="000000"/>
            </a:solidFill>
          </a:ln>
        </p:spPr>
        <p:txBody>
          <a:bodyPr lIns="45719" rIns="45719" anchor="ctr"/>
          <a:lstStyle/>
          <a:p>
            <a:pPr/>
          </a:p>
        </p:txBody>
      </p:sp>
      <p:sp>
        <p:nvSpPr>
          <p:cNvPr id="642" name="Line"/>
          <p:cNvSpPr/>
          <p:nvPr/>
        </p:nvSpPr>
        <p:spPr>
          <a:xfrm>
            <a:off x="5132866" y="2861282"/>
            <a:ext cx="327954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43" name="Line"/>
          <p:cNvSpPr/>
          <p:nvPr/>
        </p:nvSpPr>
        <p:spPr>
          <a:xfrm>
            <a:off x="2459597" y="2861282"/>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grpSp>
        <p:nvGrpSpPr>
          <p:cNvPr id="647" name="Group"/>
          <p:cNvGrpSpPr/>
          <p:nvPr/>
        </p:nvGrpSpPr>
        <p:grpSpPr>
          <a:xfrm>
            <a:off x="3236771" y="2626296"/>
            <a:ext cx="4643287" cy="236626"/>
            <a:chOff x="0" y="0"/>
            <a:chExt cx="4643285" cy="236625"/>
          </a:xfrm>
        </p:grpSpPr>
        <p:sp>
          <p:nvSpPr>
            <p:cNvPr id="644" name="Shape"/>
            <p:cNvSpPr/>
            <p:nvPr/>
          </p:nvSpPr>
          <p:spPr>
            <a:xfrm>
              <a:off x="0" y="68645"/>
              <a:ext cx="4643286" cy="167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03" y="0"/>
                  </a:moveTo>
                  <a:lnTo>
                    <a:pt x="3826" y="0"/>
                  </a:lnTo>
                  <a:lnTo>
                    <a:pt x="3824" y="67"/>
                  </a:lnTo>
                  <a:lnTo>
                    <a:pt x="3766" y="441"/>
                  </a:lnTo>
                  <a:lnTo>
                    <a:pt x="3623" y="1314"/>
                  </a:lnTo>
                  <a:lnTo>
                    <a:pt x="3388" y="2616"/>
                  </a:lnTo>
                  <a:lnTo>
                    <a:pt x="3151" y="3703"/>
                  </a:lnTo>
                  <a:lnTo>
                    <a:pt x="2672" y="5721"/>
                  </a:lnTo>
                  <a:lnTo>
                    <a:pt x="2435" y="6896"/>
                  </a:lnTo>
                  <a:lnTo>
                    <a:pt x="2201" y="8345"/>
                  </a:lnTo>
                  <a:lnTo>
                    <a:pt x="1972" y="10190"/>
                  </a:lnTo>
                  <a:lnTo>
                    <a:pt x="1744" y="11027"/>
                  </a:lnTo>
                  <a:lnTo>
                    <a:pt x="1523" y="12202"/>
                  </a:lnTo>
                  <a:lnTo>
                    <a:pt x="1306" y="13618"/>
                  </a:lnTo>
                  <a:lnTo>
                    <a:pt x="880" y="16773"/>
                  </a:lnTo>
                  <a:lnTo>
                    <a:pt x="666" y="18313"/>
                  </a:lnTo>
                  <a:lnTo>
                    <a:pt x="449" y="19698"/>
                  </a:lnTo>
                  <a:lnTo>
                    <a:pt x="228" y="20826"/>
                  </a:lnTo>
                  <a:lnTo>
                    <a:pt x="0" y="21600"/>
                  </a:lnTo>
                  <a:lnTo>
                    <a:pt x="21600" y="21600"/>
                  </a:lnTo>
                  <a:lnTo>
                    <a:pt x="21376" y="21214"/>
                  </a:lnTo>
                  <a:lnTo>
                    <a:pt x="21196" y="20412"/>
                  </a:lnTo>
                  <a:lnTo>
                    <a:pt x="21023" y="19253"/>
                  </a:lnTo>
                  <a:lnTo>
                    <a:pt x="20865" y="18114"/>
                  </a:lnTo>
                  <a:lnTo>
                    <a:pt x="20158" y="18114"/>
                  </a:lnTo>
                  <a:lnTo>
                    <a:pt x="19939" y="17797"/>
                  </a:lnTo>
                  <a:lnTo>
                    <a:pt x="19730" y="16564"/>
                  </a:lnTo>
                  <a:lnTo>
                    <a:pt x="19727" y="16529"/>
                  </a:lnTo>
                  <a:lnTo>
                    <a:pt x="12199" y="16529"/>
                  </a:lnTo>
                  <a:lnTo>
                    <a:pt x="10279" y="13293"/>
                  </a:lnTo>
                  <a:lnTo>
                    <a:pt x="9838" y="12518"/>
                  </a:lnTo>
                  <a:lnTo>
                    <a:pt x="9355" y="11457"/>
                  </a:lnTo>
                  <a:lnTo>
                    <a:pt x="9119" y="10164"/>
                  </a:lnTo>
                  <a:lnTo>
                    <a:pt x="8988" y="10163"/>
                  </a:lnTo>
                  <a:lnTo>
                    <a:pt x="8851" y="8923"/>
                  </a:lnTo>
                  <a:lnTo>
                    <a:pt x="8372" y="7561"/>
                  </a:lnTo>
                  <a:lnTo>
                    <a:pt x="8134" y="6783"/>
                  </a:lnTo>
                  <a:lnTo>
                    <a:pt x="7898" y="5776"/>
                  </a:lnTo>
                  <a:lnTo>
                    <a:pt x="7663" y="4417"/>
                  </a:lnTo>
                  <a:lnTo>
                    <a:pt x="7429" y="2583"/>
                  </a:lnTo>
                  <a:lnTo>
                    <a:pt x="6903"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45" name="Shape"/>
            <p:cNvSpPr/>
            <p:nvPr/>
          </p:nvSpPr>
          <p:spPr>
            <a:xfrm>
              <a:off x="811634" y="0"/>
              <a:ext cx="672328" cy="69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13" y="0"/>
                  </a:moveTo>
                  <a:lnTo>
                    <a:pt x="2825" y="11931"/>
                  </a:lnTo>
                  <a:lnTo>
                    <a:pt x="1479" y="15427"/>
                  </a:lnTo>
                  <a:lnTo>
                    <a:pt x="29" y="20780"/>
                  </a:lnTo>
                  <a:lnTo>
                    <a:pt x="0" y="21521"/>
                  </a:lnTo>
                  <a:lnTo>
                    <a:pt x="173" y="21600"/>
                  </a:lnTo>
                  <a:lnTo>
                    <a:pt x="350" y="21486"/>
                  </a:lnTo>
                  <a:lnTo>
                    <a:pt x="21600" y="21486"/>
                  </a:lnTo>
                  <a:lnTo>
                    <a:pt x="15410" y="10397"/>
                  </a:lnTo>
                  <a:lnTo>
                    <a:pt x="13652" y="7436"/>
                  </a:lnTo>
                  <a:lnTo>
                    <a:pt x="11970" y="4791"/>
                  </a:lnTo>
                  <a:lnTo>
                    <a:pt x="10409" y="2586"/>
                  </a:lnTo>
                  <a:lnTo>
                    <a:pt x="9009" y="947"/>
                  </a:lnTo>
                  <a:lnTo>
                    <a:pt x="7813"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46" name="Shape"/>
            <p:cNvSpPr/>
            <p:nvPr/>
          </p:nvSpPr>
          <p:spPr>
            <a:xfrm>
              <a:off x="1928241" y="144063"/>
              <a:ext cx="2556948" cy="65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06" y="8335"/>
                  </a:moveTo>
                  <a:lnTo>
                    <a:pt x="12729" y="8353"/>
                  </a:lnTo>
                  <a:lnTo>
                    <a:pt x="10828" y="9227"/>
                  </a:lnTo>
                  <a:lnTo>
                    <a:pt x="10435" y="9583"/>
                  </a:lnTo>
                  <a:lnTo>
                    <a:pt x="8328" y="12471"/>
                  </a:lnTo>
                  <a:lnTo>
                    <a:pt x="5863" y="17532"/>
                  </a:lnTo>
                  <a:lnTo>
                    <a:pt x="19534" y="17532"/>
                  </a:lnTo>
                  <a:lnTo>
                    <a:pt x="19188" y="11024"/>
                  </a:lnTo>
                  <a:lnTo>
                    <a:pt x="15869" y="9227"/>
                  </a:lnTo>
                  <a:lnTo>
                    <a:pt x="13106" y="8335"/>
                  </a:lnTo>
                  <a:close/>
                  <a:moveTo>
                    <a:pt x="61" y="0"/>
                  </a:moveTo>
                  <a:lnTo>
                    <a:pt x="0" y="133"/>
                  </a:lnTo>
                  <a:lnTo>
                    <a:pt x="15" y="798"/>
                  </a:lnTo>
                  <a:lnTo>
                    <a:pt x="32" y="1197"/>
                  </a:lnTo>
                  <a:lnTo>
                    <a:pt x="270" y="1197"/>
                  </a:lnTo>
                  <a:lnTo>
                    <a:pt x="61" y="0"/>
                  </a:lnTo>
                  <a:close/>
                  <a:moveTo>
                    <a:pt x="21128" y="20515"/>
                  </a:moveTo>
                  <a:lnTo>
                    <a:pt x="20724" y="21148"/>
                  </a:lnTo>
                  <a:lnTo>
                    <a:pt x="20317" y="21600"/>
                  </a:lnTo>
                  <a:lnTo>
                    <a:pt x="21600" y="21600"/>
                  </a:lnTo>
                  <a:lnTo>
                    <a:pt x="21520" y="20785"/>
                  </a:lnTo>
                  <a:lnTo>
                    <a:pt x="21128" y="20515"/>
                  </a:lnTo>
                  <a:close/>
                </a:path>
              </a:pathLst>
            </a:custGeom>
            <a:noFill/>
            <a:ln w="12700" cap="flat">
              <a:noFill/>
              <a:miter lim="400000"/>
            </a:ln>
            <a:effectLst/>
          </p:spPr>
          <p:txBody>
            <a:bodyPr wrap="square" lIns="45719" tIns="45719" rIns="45719" bIns="45719" numCol="1" anchor="ctr">
              <a:noAutofit/>
            </a:bodyPr>
            <a:lstStyle/>
            <a:p>
              <a:pPr/>
            </a:p>
          </p:txBody>
        </p:sp>
      </p:grpSp>
      <p:sp>
        <p:nvSpPr>
          <p:cNvPr id="648" name="Shape"/>
          <p:cNvSpPr/>
          <p:nvPr/>
        </p:nvSpPr>
        <p:spPr>
          <a:xfrm>
            <a:off x="3236770" y="2626282"/>
            <a:ext cx="4643292" cy="236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28" y="21051"/>
                </a:lnTo>
                <a:lnTo>
                  <a:pt x="449" y="20250"/>
                </a:lnTo>
                <a:lnTo>
                  <a:pt x="666" y="19267"/>
                </a:lnTo>
                <a:lnTo>
                  <a:pt x="880" y="18173"/>
                </a:lnTo>
                <a:lnTo>
                  <a:pt x="1092" y="17039"/>
                </a:lnTo>
                <a:lnTo>
                  <a:pt x="1306" y="15934"/>
                </a:lnTo>
                <a:lnTo>
                  <a:pt x="1523" y="14929"/>
                </a:lnTo>
                <a:lnTo>
                  <a:pt x="1744" y="14094"/>
                </a:lnTo>
                <a:lnTo>
                  <a:pt x="1972" y="13500"/>
                </a:lnTo>
                <a:lnTo>
                  <a:pt x="2201" y="12191"/>
                </a:lnTo>
                <a:lnTo>
                  <a:pt x="2435" y="11163"/>
                </a:lnTo>
                <a:lnTo>
                  <a:pt x="2672" y="10328"/>
                </a:lnTo>
                <a:lnTo>
                  <a:pt x="2911" y="9601"/>
                </a:lnTo>
                <a:lnTo>
                  <a:pt x="3151" y="8895"/>
                </a:lnTo>
                <a:lnTo>
                  <a:pt x="3388" y="8124"/>
                </a:lnTo>
                <a:lnTo>
                  <a:pt x="3623" y="7200"/>
                </a:lnTo>
                <a:lnTo>
                  <a:pt x="3766" y="6580"/>
                </a:lnTo>
                <a:lnTo>
                  <a:pt x="3824" y="6314"/>
                </a:lnTo>
                <a:lnTo>
                  <a:pt x="3826" y="6267"/>
                </a:lnTo>
                <a:lnTo>
                  <a:pt x="3801" y="6300"/>
                </a:lnTo>
                <a:lnTo>
                  <a:pt x="3776" y="6277"/>
                </a:lnTo>
                <a:lnTo>
                  <a:pt x="3990" y="4500"/>
                </a:lnTo>
                <a:lnTo>
                  <a:pt x="4185" y="3481"/>
                </a:lnTo>
                <a:lnTo>
                  <a:pt x="4494" y="1969"/>
                </a:lnTo>
                <a:lnTo>
                  <a:pt x="4781" y="598"/>
                </a:lnTo>
                <a:lnTo>
                  <a:pt x="4907" y="0"/>
                </a:lnTo>
                <a:lnTo>
                  <a:pt x="5080" y="276"/>
                </a:lnTo>
                <a:lnTo>
                  <a:pt x="5283" y="755"/>
                </a:lnTo>
                <a:lnTo>
                  <a:pt x="5509" y="1398"/>
                </a:lnTo>
                <a:lnTo>
                  <a:pt x="5752" y="2169"/>
                </a:lnTo>
                <a:lnTo>
                  <a:pt x="6007" y="3033"/>
                </a:lnTo>
                <a:lnTo>
                  <a:pt x="6267" y="3952"/>
                </a:lnTo>
                <a:lnTo>
                  <a:pt x="6526" y="4890"/>
                </a:lnTo>
                <a:lnTo>
                  <a:pt x="6777" y="5810"/>
                </a:lnTo>
                <a:lnTo>
                  <a:pt x="7016" y="6676"/>
                </a:lnTo>
                <a:lnTo>
                  <a:pt x="7235" y="7452"/>
                </a:lnTo>
                <a:lnTo>
                  <a:pt x="7429" y="8100"/>
                </a:lnTo>
                <a:lnTo>
                  <a:pt x="7663" y="9403"/>
                </a:lnTo>
                <a:lnTo>
                  <a:pt x="7898" y="10367"/>
                </a:lnTo>
                <a:lnTo>
                  <a:pt x="8134" y="11082"/>
                </a:lnTo>
                <a:lnTo>
                  <a:pt x="8372" y="11634"/>
                </a:lnTo>
                <a:lnTo>
                  <a:pt x="8611" y="12111"/>
                </a:lnTo>
                <a:lnTo>
                  <a:pt x="8851" y="12600"/>
                </a:lnTo>
                <a:lnTo>
                  <a:pt x="8959" y="13298"/>
                </a:lnTo>
                <a:lnTo>
                  <a:pt x="8988" y="13482"/>
                </a:lnTo>
                <a:lnTo>
                  <a:pt x="8978" y="13371"/>
                </a:lnTo>
                <a:lnTo>
                  <a:pt x="8970" y="13188"/>
                </a:lnTo>
                <a:lnTo>
                  <a:pt x="9003" y="13151"/>
                </a:lnTo>
                <a:lnTo>
                  <a:pt x="9119" y="13482"/>
                </a:lnTo>
                <a:lnTo>
                  <a:pt x="9355" y="14400"/>
                </a:lnTo>
                <a:lnTo>
                  <a:pt x="9838" y="15153"/>
                </a:lnTo>
                <a:lnTo>
                  <a:pt x="10811" y="16369"/>
                </a:lnTo>
                <a:lnTo>
                  <a:pt x="11767" y="17501"/>
                </a:lnTo>
                <a:lnTo>
                  <a:pt x="12199" y="18000"/>
                </a:lnTo>
                <a:lnTo>
                  <a:pt x="12490" y="17666"/>
                </a:lnTo>
                <a:lnTo>
                  <a:pt x="12771" y="17360"/>
                </a:lnTo>
                <a:lnTo>
                  <a:pt x="13042" y="17081"/>
                </a:lnTo>
                <a:lnTo>
                  <a:pt x="13303" y="16828"/>
                </a:lnTo>
                <a:lnTo>
                  <a:pt x="13556" y="16600"/>
                </a:lnTo>
                <a:lnTo>
                  <a:pt x="13801" y="16396"/>
                </a:lnTo>
                <a:lnTo>
                  <a:pt x="14039" y="16216"/>
                </a:lnTo>
                <a:lnTo>
                  <a:pt x="14270" y="16057"/>
                </a:lnTo>
                <a:lnTo>
                  <a:pt x="14496" y="15919"/>
                </a:lnTo>
                <a:lnTo>
                  <a:pt x="14716" y="15802"/>
                </a:lnTo>
                <a:lnTo>
                  <a:pt x="14933" y="15703"/>
                </a:lnTo>
                <a:lnTo>
                  <a:pt x="15146" y="15623"/>
                </a:lnTo>
                <a:lnTo>
                  <a:pt x="15357" y="15559"/>
                </a:lnTo>
                <a:lnTo>
                  <a:pt x="15565" y="15512"/>
                </a:lnTo>
                <a:lnTo>
                  <a:pt x="15773" y="15480"/>
                </a:lnTo>
                <a:lnTo>
                  <a:pt x="15980" y="15462"/>
                </a:lnTo>
                <a:lnTo>
                  <a:pt x="16187" y="15457"/>
                </a:lnTo>
                <a:lnTo>
                  <a:pt x="16395" y="15464"/>
                </a:lnTo>
                <a:lnTo>
                  <a:pt x="16605" y="15482"/>
                </a:lnTo>
                <a:lnTo>
                  <a:pt x="16818" y="15510"/>
                </a:lnTo>
                <a:lnTo>
                  <a:pt x="17034" y="15547"/>
                </a:lnTo>
                <a:lnTo>
                  <a:pt x="17254" y="15592"/>
                </a:lnTo>
                <a:lnTo>
                  <a:pt x="17478" y="15645"/>
                </a:lnTo>
                <a:lnTo>
                  <a:pt x="17709" y="15703"/>
                </a:lnTo>
                <a:lnTo>
                  <a:pt x="17945" y="15767"/>
                </a:lnTo>
                <a:lnTo>
                  <a:pt x="18188" y="15835"/>
                </a:lnTo>
                <a:lnTo>
                  <a:pt x="18439" y="15906"/>
                </a:lnTo>
                <a:lnTo>
                  <a:pt x="18699" y="15978"/>
                </a:lnTo>
                <a:lnTo>
                  <a:pt x="18968" y="16053"/>
                </a:lnTo>
                <a:lnTo>
                  <a:pt x="19247" y="16127"/>
                </a:lnTo>
                <a:lnTo>
                  <a:pt x="19536" y="16200"/>
                </a:lnTo>
                <a:lnTo>
                  <a:pt x="19730" y="18025"/>
                </a:lnTo>
                <a:lnTo>
                  <a:pt x="19939" y="18900"/>
                </a:lnTo>
                <a:lnTo>
                  <a:pt x="20158" y="19125"/>
                </a:lnTo>
                <a:lnTo>
                  <a:pt x="20382" y="19000"/>
                </a:lnTo>
                <a:lnTo>
                  <a:pt x="20605" y="18825"/>
                </a:lnTo>
                <a:lnTo>
                  <a:pt x="20820" y="18900"/>
                </a:lnTo>
                <a:lnTo>
                  <a:pt x="21023" y="19934"/>
                </a:lnTo>
                <a:lnTo>
                  <a:pt x="21196" y="20757"/>
                </a:lnTo>
                <a:lnTo>
                  <a:pt x="21376" y="21326"/>
                </a:lnTo>
                <a:lnTo>
                  <a:pt x="21600" y="21600"/>
                </a:lnTo>
                <a:lnTo>
                  <a:pt x="0" y="21600"/>
                </a:lnTo>
                <a:close/>
              </a:path>
            </a:pathLst>
          </a:custGeom>
          <a:ln w="4156">
            <a:solidFill>
              <a:srgbClr val="000000"/>
            </a:solidFill>
          </a:ln>
        </p:spPr>
        <p:txBody>
          <a:bodyPr lIns="45719" rIns="45719" anchor="ctr"/>
          <a:lstStyle/>
          <a:p>
            <a:pPr/>
          </a:p>
        </p:txBody>
      </p:sp>
      <p:sp>
        <p:nvSpPr>
          <p:cNvPr id="649" name="Line"/>
          <p:cNvSpPr/>
          <p:nvPr/>
        </p:nvSpPr>
        <p:spPr>
          <a:xfrm>
            <a:off x="5132866" y="3365775"/>
            <a:ext cx="327955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50" name="Line"/>
          <p:cNvSpPr/>
          <p:nvPr/>
        </p:nvSpPr>
        <p:spPr>
          <a:xfrm>
            <a:off x="2459597" y="3365775"/>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grpSp>
        <p:nvGrpSpPr>
          <p:cNvPr id="655" name="Group"/>
          <p:cNvGrpSpPr/>
          <p:nvPr/>
        </p:nvGrpSpPr>
        <p:grpSpPr>
          <a:xfrm>
            <a:off x="3226917" y="3047488"/>
            <a:ext cx="4987203" cy="318291"/>
            <a:chOff x="0" y="0"/>
            <a:chExt cx="4987202" cy="318290"/>
          </a:xfrm>
        </p:grpSpPr>
        <p:sp>
          <p:nvSpPr>
            <p:cNvPr id="651" name="Shape"/>
            <p:cNvSpPr/>
            <p:nvPr/>
          </p:nvSpPr>
          <p:spPr>
            <a:xfrm>
              <a:off x="0" y="27422"/>
              <a:ext cx="4987203" cy="290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0" y="0"/>
                  </a:moveTo>
                  <a:lnTo>
                    <a:pt x="4432" y="1079"/>
                  </a:lnTo>
                  <a:lnTo>
                    <a:pt x="4303" y="2502"/>
                  </a:lnTo>
                  <a:lnTo>
                    <a:pt x="4212" y="4015"/>
                  </a:lnTo>
                  <a:lnTo>
                    <a:pt x="4120" y="5369"/>
                  </a:lnTo>
                  <a:lnTo>
                    <a:pt x="4038" y="7034"/>
                  </a:lnTo>
                  <a:lnTo>
                    <a:pt x="3983" y="9089"/>
                  </a:lnTo>
                  <a:lnTo>
                    <a:pt x="3923" y="11334"/>
                  </a:lnTo>
                  <a:lnTo>
                    <a:pt x="3651" y="15593"/>
                  </a:lnTo>
                  <a:lnTo>
                    <a:pt x="3373" y="17207"/>
                  </a:lnTo>
                  <a:lnTo>
                    <a:pt x="3030" y="18136"/>
                  </a:lnTo>
                  <a:lnTo>
                    <a:pt x="2804" y="18546"/>
                  </a:lnTo>
                  <a:lnTo>
                    <a:pt x="2552" y="18923"/>
                  </a:lnTo>
                  <a:lnTo>
                    <a:pt x="1994" y="19583"/>
                  </a:lnTo>
                  <a:lnTo>
                    <a:pt x="237" y="21152"/>
                  </a:lnTo>
                  <a:lnTo>
                    <a:pt x="105" y="21311"/>
                  </a:lnTo>
                  <a:lnTo>
                    <a:pt x="23" y="21459"/>
                  </a:lnTo>
                  <a:lnTo>
                    <a:pt x="0" y="21600"/>
                  </a:lnTo>
                  <a:lnTo>
                    <a:pt x="20281" y="21600"/>
                  </a:lnTo>
                  <a:lnTo>
                    <a:pt x="21174" y="21382"/>
                  </a:lnTo>
                  <a:lnTo>
                    <a:pt x="21424" y="21244"/>
                  </a:lnTo>
                  <a:lnTo>
                    <a:pt x="21592" y="21007"/>
                  </a:lnTo>
                  <a:lnTo>
                    <a:pt x="21600" y="20921"/>
                  </a:lnTo>
                  <a:lnTo>
                    <a:pt x="21587" y="20832"/>
                  </a:lnTo>
                  <a:lnTo>
                    <a:pt x="21555" y="20739"/>
                  </a:lnTo>
                  <a:lnTo>
                    <a:pt x="21505" y="20643"/>
                  </a:lnTo>
                  <a:lnTo>
                    <a:pt x="21439" y="20545"/>
                  </a:lnTo>
                  <a:lnTo>
                    <a:pt x="20355" y="19512"/>
                  </a:lnTo>
                  <a:lnTo>
                    <a:pt x="18630" y="19512"/>
                  </a:lnTo>
                  <a:lnTo>
                    <a:pt x="18424" y="19071"/>
                  </a:lnTo>
                  <a:lnTo>
                    <a:pt x="18419" y="19038"/>
                  </a:lnTo>
                  <a:lnTo>
                    <a:pt x="12781" y="19038"/>
                  </a:lnTo>
                  <a:lnTo>
                    <a:pt x="11484" y="16926"/>
                  </a:lnTo>
                  <a:lnTo>
                    <a:pt x="11201" y="16353"/>
                  </a:lnTo>
                  <a:lnTo>
                    <a:pt x="10926" y="15234"/>
                  </a:lnTo>
                  <a:lnTo>
                    <a:pt x="10753" y="14278"/>
                  </a:lnTo>
                  <a:lnTo>
                    <a:pt x="10563" y="12610"/>
                  </a:lnTo>
                  <a:lnTo>
                    <a:pt x="10471" y="11776"/>
                  </a:lnTo>
                  <a:lnTo>
                    <a:pt x="10333" y="10861"/>
                  </a:lnTo>
                  <a:lnTo>
                    <a:pt x="10136" y="10193"/>
                  </a:lnTo>
                  <a:lnTo>
                    <a:pt x="9930" y="9027"/>
                  </a:lnTo>
                  <a:lnTo>
                    <a:pt x="9721" y="7524"/>
                  </a:lnTo>
                  <a:lnTo>
                    <a:pt x="9511" y="5844"/>
                  </a:lnTo>
                  <a:lnTo>
                    <a:pt x="9303" y="4147"/>
                  </a:lnTo>
                  <a:lnTo>
                    <a:pt x="9102" y="2593"/>
                  </a:lnTo>
                  <a:lnTo>
                    <a:pt x="8910" y="1342"/>
                  </a:lnTo>
                  <a:lnTo>
                    <a:pt x="8704" y="716"/>
                  </a:lnTo>
                  <a:lnTo>
                    <a:pt x="8538" y="395"/>
                  </a:lnTo>
                  <a:lnTo>
                    <a:pt x="8359" y="104"/>
                  </a:lnTo>
                  <a:lnTo>
                    <a:pt x="4928" y="104"/>
                  </a:lnTo>
                  <a:lnTo>
                    <a:pt x="4802" y="82"/>
                  </a:lnTo>
                  <a:lnTo>
                    <a:pt x="4640"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52" name="Shape"/>
            <p:cNvSpPr/>
            <p:nvPr/>
          </p:nvSpPr>
          <p:spPr>
            <a:xfrm>
              <a:off x="1137813" y="5105"/>
              <a:ext cx="792182" cy="23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1" y="0"/>
                  </a:moveTo>
                  <a:lnTo>
                    <a:pt x="2815" y="999"/>
                  </a:lnTo>
                  <a:lnTo>
                    <a:pt x="1784" y="8144"/>
                  </a:lnTo>
                  <a:lnTo>
                    <a:pt x="1670" y="12759"/>
                  </a:lnTo>
                  <a:lnTo>
                    <a:pt x="1606" y="14993"/>
                  </a:lnTo>
                  <a:lnTo>
                    <a:pt x="0" y="21600"/>
                  </a:lnTo>
                  <a:lnTo>
                    <a:pt x="21600" y="21600"/>
                  </a:lnTo>
                  <a:lnTo>
                    <a:pt x="21490" y="21250"/>
                  </a:lnTo>
                  <a:lnTo>
                    <a:pt x="18592" y="13750"/>
                  </a:lnTo>
                  <a:lnTo>
                    <a:pt x="13898" y="4400"/>
                  </a:lnTo>
                  <a:lnTo>
                    <a:pt x="13561" y="3867"/>
                  </a:lnTo>
                  <a:lnTo>
                    <a:pt x="8131" y="3867"/>
                  </a:lnTo>
                  <a:lnTo>
                    <a:pt x="6547" y="1734"/>
                  </a:lnTo>
                  <a:lnTo>
                    <a:pt x="5254" y="477"/>
                  </a:lnTo>
                  <a:lnTo>
                    <a:pt x="4221"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53" name="Shape"/>
            <p:cNvSpPr/>
            <p:nvPr/>
          </p:nvSpPr>
          <p:spPr>
            <a:xfrm>
              <a:off x="1423037" y="0"/>
              <a:ext cx="212140"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92" y="0"/>
                  </a:moveTo>
                  <a:lnTo>
                    <a:pt x="1657" y="464"/>
                  </a:lnTo>
                  <a:lnTo>
                    <a:pt x="169" y="4035"/>
                  </a:lnTo>
                  <a:lnTo>
                    <a:pt x="0" y="10989"/>
                  </a:lnTo>
                  <a:lnTo>
                    <a:pt x="1323" y="21600"/>
                  </a:lnTo>
                  <a:lnTo>
                    <a:pt x="21600" y="21600"/>
                  </a:lnTo>
                  <a:lnTo>
                    <a:pt x="12315" y="7289"/>
                  </a:lnTo>
                  <a:lnTo>
                    <a:pt x="7902" y="2365"/>
                  </a:lnTo>
                  <a:lnTo>
                    <a:pt x="4292"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54" name="Shape"/>
            <p:cNvSpPr/>
            <p:nvPr/>
          </p:nvSpPr>
          <p:spPr>
            <a:xfrm>
              <a:off x="2950932" y="256823"/>
              <a:ext cx="1748918" cy="33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6" y="12141"/>
                  </a:moveTo>
                  <a:lnTo>
                    <a:pt x="18570" y="12554"/>
                  </a:lnTo>
                  <a:lnTo>
                    <a:pt x="17307" y="20122"/>
                  </a:lnTo>
                  <a:lnTo>
                    <a:pt x="16681" y="21600"/>
                  </a:lnTo>
                  <a:lnTo>
                    <a:pt x="21600" y="21600"/>
                  </a:lnTo>
                  <a:lnTo>
                    <a:pt x="20102" y="17089"/>
                  </a:lnTo>
                  <a:lnTo>
                    <a:pt x="19834" y="16087"/>
                  </a:lnTo>
                  <a:lnTo>
                    <a:pt x="19600" y="15089"/>
                  </a:lnTo>
                  <a:lnTo>
                    <a:pt x="19406" y="14098"/>
                  </a:lnTo>
                  <a:lnTo>
                    <a:pt x="19256" y="13114"/>
                  </a:lnTo>
                  <a:lnTo>
                    <a:pt x="19156" y="12141"/>
                  </a:lnTo>
                  <a:close/>
                  <a:moveTo>
                    <a:pt x="8012" y="0"/>
                  </a:moveTo>
                  <a:lnTo>
                    <a:pt x="7182" y="312"/>
                  </a:lnTo>
                  <a:lnTo>
                    <a:pt x="5862" y="1888"/>
                  </a:lnTo>
                  <a:lnTo>
                    <a:pt x="4321" y="5067"/>
                  </a:lnTo>
                  <a:lnTo>
                    <a:pt x="0" y="17464"/>
                  </a:lnTo>
                  <a:lnTo>
                    <a:pt x="16078" y="17464"/>
                  </a:lnTo>
                  <a:lnTo>
                    <a:pt x="15565" y="5749"/>
                  </a:lnTo>
                  <a:lnTo>
                    <a:pt x="8428" y="32"/>
                  </a:lnTo>
                  <a:lnTo>
                    <a:pt x="8012"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656" name="Shape"/>
          <p:cNvSpPr/>
          <p:nvPr/>
        </p:nvSpPr>
        <p:spPr>
          <a:xfrm>
            <a:off x="3226916" y="3050833"/>
            <a:ext cx="4987209" cy="314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37" y="21187"/>
                </a:lnTo>
                <a:lnTo>
                  <a:pt x="413" y="21029"/>
                </a:lnTo>
                <a:lnTo>
                  <a:pt x="626" y="20858"/>
                </a:lnTo>
                <a:lnTo>
                  <a:pt x="868" y="20673"/>
                </a:lnTo>
                <a:lnTo>
                  <a:pt x="1134" y="20469"/>
                </a:lnTo>
                <a:lnTo>
                  <a:pt x="1414" y="20247"/>
                </a:lnTo>
                <a:lnTo>
                  <a:pt x="1704" y="20004"/>
                </a:lnTo>
                <a:lnTo>
                  <a:pt x="1994" y="19737"/>
                </a:lnTo>
                <a:lnTo>
                  <a:pt x="2279" y="19446"/>
                </a:lnTo>
                <a:lnTo>
                  <a:pt x="2552" y="19127"/>
                </a:lnTo>
                <a:lnTo>
                  <a:pt x="2804" y="18780"/>
                </a:lnTo>
                <a:lnTo>
                  <a:pt x="3030" y="18401"/>
                </a:lnTo>
                <a:lnTo>
                  <a:pt x="3222" y="17989"/>
                </a:lnTo>
                <a:lnTo>
                  <a:pt x="3651" y="16052"/>
                </a:lnTo>
                <a:lnTo>
                  <a:pt x="3823" y="14182"/>
                </a:lnTo>
                <a:lnTo>
                  <a:pt x="3983" y="10046"/>
                </a:lnTo>
                <a:lnTo>
                  <a:pt x="4038" y="8148"/>
                </a:lnTo>
                <a:lnTo>
                  <a:pt x="4120" y="6610"/>
                </a:lnTo>
                <a:lnTo>
                  <a:pt x="4212" y="5360"/>
                </a:lnTo>
                <a:lnTo>
                  <a:pt x="4303" y="3961"/>
                </a:lnTo>
                <a:lnTo>
                  <a:pt x="4432" y="2648"/>
                </a:lnTo>
                <a:lnTo>
                  <a:pt x="4640" y="1651"/>
                </a:lnTo>
                <a:lnTo>
                  <a:pt x="4802" y="1727"/>
                </a:lnTo>
                <a:lnTo>
                  <a:pt x="4928" y="1747"/>
                </a:lnTo>
                <a:lnTo>
                  <a:pt x="5137" y="1539"/>
                </a:lnTo>
                <a:lnTo>
                  <a:pt x="5201" y="907"/>
                </a:lnTo>
                <a:lnTo>
                  <a:pt x="5211" y="734"/>
                </a:lnTo>
                <a:lnTo>
                  <a:pt x="5375" y="196"/>
                </a:lnTo>
                <a:lnTo>
                  <a:pt x="5598" y="121"/>
                </a:lnTo>
                <a:lnTo>
                  <a:pt x="5762" y="157"/>
                </a:lnTo>
                <a:lnTo>
                  <a:pt x="5968" y="251"/>
                </a:lnTo>
                <a:lnTo>
                  <a:pt x="6220" y="411"/>
                </a:lnTo>
                <a:lnTo>
                  <a:pt x="6163" y="209"/>
                </a:lnTo>
                <a:lnTo>
                  <a:pt x="6170" y="77"/>
                </a:lnTo>
                <a:lnTo>
                  <a:pt x="6234" y="9"/>
                </a:lnTo>
                <a:lnTo>
                  <a:pt x="6346" y="0"/>
                </a:lnTo>
                <a:lnTo>
                  <a:pt x="6499" y="45"/>
                </a:lnTo>
                <a:lnTo>
                  <a:pt x="6687" y="139"/>
                </a:lnTo>
                <a:lnTo>
                  <a:pt x="6902" y="276"/>
                </a:lnTo>
                <a:lnTo>
                  <a:pt x="7136" y="452"/>
                </a:lnTo>
                <a:lnTo>
                  <a:pt x="7382" y="660"/>
                </a:lnTo>
                <a:lnTo>
                  <a:pt x="7633" y="897"/>
                </a:lnTo>
                <a:lnTo>
                  <a:pt x="7881" y="1156"/>
                </a:lnTo>
                <a:lnTo>
                  <a:pt x="8120" y="1432"/>
                </a:lnTo>
                <a:lnTo>
                  <a:pt x="8341" y="1720"/>
                </a:lnTo>
                <a:lnTo>
                  <a:pt x="8538" y="2016"/>
                </a:lnTo>
                <a:lnTo>
                  <a:pt x="8704" y="2313"/>
                </a:lnTo>
                <a:lnTo>
                  <a:pt x="8910" y="2891"/>
                </a:lnTo>
                <a:lnTo>
                  <a:pt x="9102" y="4046"/>
                </a:lnTo>
                <a:lnTo>
                  <a:pt x="9303" y="5481"/>
                </a:lnTo>
                <a:lnTo>
                  <a:pt x="9511" y="7049"/>
                </a:lnTo>
                <a:lnTo>
                  <a:pt x="9721" y="8600"/>
                </a:lnTo>
                <a:lnTo>
                  <a:pt x="9930" y="9988"/>
                </a:lnTo>
                <a:lnTo>
                  <a:pt x="10136" y="11065"/>
                </a:lnTo>
                <a:lnTo>
                  <a:pt x="10333" y="11682"/>
                </a:lnTo>
                <a:lnTo>
                  <a:pt x="10471" y="12527"/>
                </a:lnTo>
                <a:lnTo>
                  <a:pt x="10563" y="13297"/>
                </a:lnTo>
                <a:lnTo>
                  <a:pt x="10644" y="14049"/>
                </a:lnTo>
                <a:lnTo>
                  <a:pt x="10753" y="14838"/>
                </a:lnTo>
                <a:lnTo>
                  <a:pt x="10926" y="15721"/>
                </a:lnTo>
                <a:lnTo>
                  <a:pt x="11201" y="16754"/>
                </a:lnTo>
                <a:lnTo>
                  <a:pt x="11484" y="17284"/>
                </a:lnTo>
                <a:lnTo>
                  <a:pt x="12023" y="18120"/>
                </a:lnTo>
                <a:lnTo>
                  <a:pt x="12546" y="18893"/>
                </a:lnTo>
                <a:lnTo>
                  <a:pt x="12781" y="19233"/>
                </a:lnTo>
                <a:lnTo>
                  <a:pt x="13086" y="18947"/>
                </a:lnTo>
                <a:lnTo>
                  <a:pt x="13368" y="18690"/>
                </a:lnTo>
                <a:lnTo>
                  <a:pt x="13628" y="18460"/>
                </a:lnTo>
                <a:lnTo>
                  <a:pt x="13868" y="18255"/>
                </a:lnTo>
                <a:lnTo>
                  <a:pt x="14090" y="18076"/>
                </a:lnTo>
                <a:lnTo>
                  <a:pt x="14296" y="17921"/>
                </a:lnTo>
                <a:lnTo>
                  <a:pt x="14488" y="17788"/>
                </a:lnTo>
                <a:lnTo>
                  <a:pt x="14667" y="17676"/>
                </a:lnTo>
                <a:lnTo>
                  <a:pt x="14836" y="17584"/>
                </a:lnTo>
                <a:lnTo>
                  <a:pt x="15150" y="17456"/>
                </a:lnTo>
                <a:lnTo>
                  <a:pt x="15445" y="17394"/>
                </a:lnTo>
                <a:lnTo>
                  <a:pt x="15590" y="17384"/>
                </a:lnTo>
                <a:lnTo>
                  <a:pt x="15736" y="17388"/>
                </a:lnTo>
                <a:lnTo>
                  <a:pt x="16038" y="17428"/>
                </a:lnTo>
                <a:lnTo>
                  <a:pt x="16366" y="17506"/>
                </a:lnTo>
                <a:lnTo>
                  <a:pt x="16544" y="17556"/>
                </a:lnTo>
                <a:lnTo>
                  <a:pt x="16735" y="17611"/>
                </a:lnTo>
                <a:lnTo>
                  <a:pt x="16939" y="17671"/>
                </a:lnTo>
                <a:lnTo>
                  <a:pt x="17160" y="17733"/>
                </a:lnTo>
                <a:lnTo>
                  <a:pt x="17398" y="17798"/>
                </a:lnTo>
                <a:lnTo>
                  <a:pt x="17656" y="17864"/>
                </a:lnTo>
                <a:lnTo>
                  <a:pt x="17936" y="17930"/>
                </a:lnTo>
                <a:lnTo>
                  <a:pt x="18239" y="17993"/>
                </a:lnTo>
                <a:lnTo>
                  <a:pt x="18424" y="19264"/>
                </a:lnTo>
                <a:lnTo>
                  <a:pt x="18630" y="19671"/>
                </a:lnTo>
                <a:lnTo>
                  <a:pt x="18850" y="19515"/>
                </a:lnTo>
                <a:lnTo>
                  <a:pt x="19074" y="19095"/>
                </a:lnTo>
                <a:lnTo>
                  <a:pt x="19293" y="18713"/>
                </a:lnTo>
                <a:lnTo>
                  <a:pt x="19498" y="18669"/>
                </a:lnTo>
                <a:lnTo>
                  <a:pt x="19534" y="18772"/>
                </a:lnTo>
                <a:lnTo>
                  <a:pt x="19586" y="18877"/>
                </a:lnTo>
                <a:lnTo>
                  <a:pt x="19830" y="19193"/>
                </a:lnTo>
                <a:lnTo>
                  <a:pt x="20048" y="19406"/>
                </a:lnTo>
                <a:lnTo>
                  <a:pt x="20292" y="19619"/>
                </a:lnTo>
                <a:lnTo>
                  <a:pt x="20551" y="19830"/>
                </a:lnTo>
                <a:lnTo>
                  <a:pt x="20680" y="19934"/>
                </a:lnTo>
                <a:lnTo>
                  <a:pt x="20808" y="20038"/>
                </a:lnTo>
                <a:lnTo>
                  <a:pt x="21052" y="20240"/>
                </a:lnTo>
                <a:lnTo>
                  <a:pt x="21266" y="20437"/>
                </a:lnTo>
                <a:lnTo>
                  <a:pt x="21439" y="20625"/>
                </a:lnTo>
                <a:lnTo>
                  <a:pt x="21600" y="20973"/>
                </a:lnTo>
                <a:lnTo>
                  <a:pt x="21592" y="21053"/>
                </a:lnTo>
                <a:lnTo>
                  <a:pt x="21424" y="21271"/>
                </a:lnTo>
                <a:lnTo>
                  <a:pt x="21174" y="21398"/>
                </a:lnTo>
                <a:lnTo>
                  <a:pt x="21002" y="21456"/>
                </a:lnTo>
                <a:lnTo>
                  <a:pt x="20798" y="21508"/>
                </a:lnTo>
                <a:lnTo>
                  <a:pt x="20558" y="21557"/>
                </a:lnTo>
                <a:lnTo>
                  <a:pt x="20281" y="21600"/>
                </a:lnTo>
                <a:lnTo>
                  <a:pt x="0" y="21600"/>
                </a:lnTo>
                <a:close/>
              </a:path>
            </a:pathLst>
          </a:custGeom>
          <a:ln w="4156">
            <a:solidFill>
              <a:srgbClr val="000000"/>
            </a:solidFill>
          </a:ln>
        </p:spPr>
        <p:txBody>
          <a:bodyPr lIns="45719" rIns="45719" anchor="ctr"/>
          <a:lstStyle/>
          <a:p>
            <a:pPr/>
          </a:p>
        </p:txBody>
      </p:sp>
      <p:grpSp>
        <p:nvGrpSpPr>
          <p:cNvPr id="659" name="Group"/>
          <p:cNvGrpSpPr/>
          <p:nvPr/>
        </p:nvGrpSpPr>
        <p:grpSpPr>
          <a:xfrm>
            <a:off x="4018863" y="4309033"/>
            <a:ext cx="1113995" cy="50940"/>
            <a:chOff x="0" y="0"/>
            <a:chExt cx="1113993" cy="50939"/>
          </a:xfrm>
        </p:grpSpPr>
        <p:sp>
          <p:nvSpPr>
            <p:cNvPr id="657" name="Triangle"/>
            <p:cNvSpPr/>
            <p:nvPr/>
          </p:nvSpPr>
          <p:spPr>
            <a:xfrm>
              <a:off x="0" y="9854"/>
              <a:ext cx="566864" cy="41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49" y="0"/>
                  </a:moveTo>
                  <a:lnTo>
                    <a:pt x="0" y="21600"/>
                  </a:lnTo>
                  <a:lnTo>
                    <a:pt x="21600" y="21600"/>
                  </a:lnTo>
                  <a:lnTo>
                    <a:pt x="14149"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58" name="Triangle"/>
            <p:cNvSpPr/>
            <p:nvPr/>
          </p:nvSpPr>
          <p:spPr>
            <a:xfrm>
              <a:off x="566864" y="0"/>
              <a:ext cx="547130" cy="50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2" y="0"/>
                  </a:moveTo>
                  <a:lnTo>
                    <a:pt x="0" y="21600"/>
                  </a:lnTo>
                  <a:lnTo>
                    <a:pt x="21600" y="21600"/>
                  </a:lnTo>
                  <a:lnTo>
                    <a:pt x="13492"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grpSp>
      <p:sp>
        <p:nvSpPr>
          <p:cNvPr id="660" name="Shape"/>
          <p:cNvSpPr/>
          <p:nvPr/>
        </p:nvSpPr>
        <p:spPr>
          <a:xfrm>
            <a:off x="4018867" y="4309035"/>
            <a:ext cx="1113992" cy="50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200" y="4178"/>
                </a:lnTo>
                <a:lnTo>
                  <a:pt x="10991" y="21600"/>
                </a:lnTo>
                <a:lnTo>
                  <a:pt x="17618" y="0"/>
                </a:lnTo>
                <a:lnTo>
                  <a:pt x="21600" y="21600"/>
                </a:lnTo>
                <a:lnTo>
                  <a:pt x="0" y="21600"/>
                </a:lnTo>
                <a:close/>
              </a:path>
            </a:pathLst>
          </a:custGeom>
          <a:ln w="4156">
            <a:solidFill>
              <a:srgbClr val="000000"/>
            </a:solidFill>
          </a:ln>
        </p:spPr>
        <p:txBody>
          <a:bodyPr lIns="45719" rIns="45719" anchor="ctr"/>
          <a:lstStyle/>
          <a:p>
            <a:pPr/>
          </a:p>
        </p:txBody>
      </p:sp>
      <p:sp>
        <p:nvSpPr>
          <p:cNvPr id="661" name="Line"/>
          <p:cNvSpPr/>
          <p:nvPr/>
        </p:nvSpPr>
        <p:spPr>
          <a:xfrm>
            <a:off x="5132866" y="4356684"/>
            <a:ext cx="327954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62" name="Line"/>
          <p:cNvSpPr/>
          <p:nvPr/>
        </p:nvSpPr>
        <p:spPr>
          <a:xfrm>
            <a:off x="2459597" y="4356684"/>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grpSp>
        <p:nvGrpSpPr>
          <p:cNvPr id="668" name="Group"/>
          <p:cNvGrpSpPr/>
          <p:nvPr/>
        </p:nvGrpSpPr>
        <p:grpSpPr>
          <a:xfrm>
            <a:off x="5132856" y="4141418"/>
            <a:ext cx="2903298" cy="218555"/>
            <a:chOff x="0" y="0"/>
            <a:chExt cx="2903297" cy="218554"/>
          </a:xfrm>
        </p:grpSpPr>
        <p:sp>
          <p:nvSpPr>
            <p:cNvPr id="663" name="Shape"/>
            <p:cNvSpPr/>
            <p:nvPr/>
          </p:nvSpPr>
          <p:spPr>
            <a:xfrm>
              <a:off x="0" y="146252"/>
              <a:ext cx="2903298" cy="72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 y="0"/>
                  </a:moveTo>
                  <a:lnTo>
                    <a:pt x="1861" y="568"/>
                  </a:lnTo>
                  <a:lnTo>
                    <a:pt x="1613" y="3728"/>
                  </a:lnTo>
                  <a:lnTo>
                    <a:pt x="1491" y="5399"/>
                  </a:lnTo>
                  <a:lnTo>
                    <a:pt x="1445" y="6017"/>
                  </a:lnTo>
                  <a:lnTo>
                    <a:pt x="771" y="15073"/>
                  </a:lnTo>
                  <a:lnTo>
                    <a:pt x="667" y="16254"/>
                  </a:lnTo>
                  <a:lnTo>
                    <a:pt x="539" y="17358"/>
                  </a:lnTo>
                  <a:lnTo>
                    <a:pt x="0" y="21600"/>
                  </a:lnTo>
                  <a:lnTo>
                    <a:pt x="21600" y="21600"/>
                  </a:lnTo>
                  <a:lnTo>
                    <a:pt x="20527" y="17121"/>
                  </a:lnTo>
                  <a:lnTo>
                    <a:pt x="20326" y="16201"/>
                  </a:lnTo>
                  <a:lnTo>
                    <a:pt x="3264" y="16201"/>
                  </a:lnTo>
                  <a:lnTo>
                    <a:pt x="2691" y="8537"/>
                  </a:lnTo>
                  <a:lnTo>
                    <a:pt x="2445" y="5399"/>
                  </a:lnTo>
                  <a:lnTo>
                    <a:pt x="2314" y="4004"/>
                  </a:lnTo>
                  <a:lnTo>
                    <a:pt x="2044" y="1397"/>
                  </a:lnTo>
                  <a:lnTo>
                    <a:pt x="1907"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64" name="Shape"/>
            <p:cNvSpPr/>
            <p:nvPr/>
          </p:nvSpPr>
          <p:spPr>
            <a:xfrm>
              <a:off x="438708" y="90385"/>
              <a:ext cx="803454" cy="1100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64" y="0"/>
                  </a:moveTo>
                  <a:lnTo>
                    <a:pt x="9806" y="3867"/>
                  </a:lnTo>
                  <a:lnTo>
                    <a:pt x="9070" y="5655"/>
                  </a:lnTo>
                  <a:lnTo>
                    <a:pt x="8326" y="7292"/>
                  </a:lnTo>
                  <a:lnTo>
                    <a:pt x="7582" y="8990"/>
                  </a:lnTo>
                  <a:lnTo>
                    <a:pt x="6847" y="10961"/>
                  </a:lnTo>
                  <a:lnTo>
                    <a:pt x="6476" y="12613"/>
                  </a:lnTo>
                  <a:lnTo>
                    <a:pt x="6134" y="14749"/>
                  </a:lnTo>
                  <a:lnTo>
                    <a:pt x="5784" y="16764"/>
                  </a:lnTo>
                  <a:lnTo>
                    <a:pt x="5389" y="18054"/>
                  </a:lnTo>
                  <a:lnTo>
                    <a:pt x="4056" y="19650"/>
                  </a:lnTo>
                  <a:lnTo>
                    <a:pt x="2711" y="20431"/>
                  </a:lnTo>
                  <a:lnTo>
                    <a:pt x="1358" y="20909"/>
                  </a:lnTo>
                  <a:lnTo>
                    <a:pt x="0" y="21600"/>
                  </a:lnTo>
                  <a:lnTo>
                    <a:pt x="21600" y="21600"/>
                  </a:lnTo>
                  <a:lnTo>
                    <a:pt x="20641" y="19426"/>
                  </a:lnTo>
                  <a:lnTo>
                    <a:pt x="20153" y="18416"/>
                  </a:lnTo>
                  <a:lnTo>
                    <a:pt x="20007" y="18137"/>
                  </a:lnTo>
                  <a:lnTo>
                    <a:pt x="20093" y="18137"/>
                  </a:lnTo>
                  <a:lnTo>
                    <a:pt x="20227" y="18026"/>
                  </a:lnTo>
                  <a:lnTo>
                    <a:pt x="20337" y="17325"/>
                  </a:lnTo>
                  <a:lnTo>
                    <a:pt x="20276" y="15613"/>
                  </a:lnTo>
                  <a:lnTo>
                    <a:pt x="19126" y="7415"/>
                  </a:lnTo>
                  <a:lnTo>
                    <a:pt x="18007" y="2836"/>
                  </a:lnTo>
                  <a:lnTo>
                    <a:pt x="16754" y="549"/>
                  </a:lnTo>
                  <a:lnTo>
                    <a:pt x="16247" y="281"/>
                  </a:lnTo>
                  <a:lnTo>
                    <a:pt x="12622" y="281"/>
                  </a:lnTo>
                  <a:lnTo>
                    <a:pt x="11264"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65" name="Shape"/>
            <p:cNvSpPr/>
            <p:nvPr/>
          </p:nvSpPr>
          <p:spPr>
            <a:xfrm>
              <a:off x="1242161" y="0"/>
              <a:ext cx="1489956" cy="200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00" y="0"/>
                  </a:moveTo>
                  <a:lnTo>
                    <a:pt x="9667" y="1610"/>
                  </a:lnTo>
                  <a:lnTo>
                    <a:pt x="8902" y="2658"/>
                  </a:lnTo>
                  <a:lnTo>
                    <a:pt x="8137" y="3983"/>
                  </a:lnTo>
                  <a:lnTo>
                    <a:pt x="7396" y="5674"/>
                  </a:lnTo>
                  <a:lnTo>
                    <a:pt x="6702" y="7818"/>
                  </a:lnTo>
                  <a:lnTo>
                    <a:pt x="6079" y="10501"/>
                  </a:lnTo>
                  <a:lnTo>
                    <a:pt x="5550" y="13810"/>
                  </a:lnTo>
                  <a:lnTo>
                    <a:pt x="4864" y="15408"/>
                  </a:lnTo>
                  <a:lnTo>
                    <a:pt x="4180" y="16770"/>
                  </a:lnTo>
                  <a:lnTo>
                    <a:pt x="3497" y="17924"/>
                  </a:lnTo>
                  <a:lnTo>
                    <a:pt x="2811" y="18900"/>
                  </a:lnTo>
                  <a:lnTo>
                    <a:pt x="2120" y="19727"/>
                  </a:lnTo>
                  <a:lnTo>
                    <a:pt x="1423" y="20433"/>
                  </a:lnTo>
                  <a:lnTo>
                    <a:pt x="717" y="21047"/>
                  </a:lnTo>
                  <a:lnTo>
                    <a:pt x="0" y="21600"/>
                  </a:lnTo>
                  <a:lnTo>
                    <a:pt x="21600" y="21600"/>
                  </a:lnTo>
                  <a:lnTo>
                    <a:pt x="20320" y="20445"/>
                  </a:lnTo>
                  <a:lnTo>
                    <a:pt x="17980" y="17927"/>
                  </a:lnTo>
                  <a:lnTo>
                    <a:pt x="17223" y="16937"/>
                  </a:lnTo>
                  <a:lnTo>
                    <a:pt x="16513" y="15624"/>
                  </a:lnTo>
                  <a:lnTo>
                    <a:pt x="15864" y="13810"/>
                  </a:lnTo>
                  <a:lnTo>
                    <a:pt x="15447" y="12831"/>
                  </a:lnTo>
                  <a:lnTo>
                    <a:pt x="15259" y="12084"/>
                  </a:lnTo>
                  <a:lnTo>
                    <a:pt x="15130" y="11270"/>
                  </a:lnTo>
                  <a:lnTo>
                    <a:pt x="14887" y="10091"/>
                  </a:lnTo>
                  <a:lnTo>
                    <a:pt x="14472" y="8221"/>
                  </a:lnTo>
                  <a:lnTo>
                    <a:pt x="13976" y="5887"/>
                  </a:lnTo>
                  <a:lnTo>
                    <a:pt x="13454" y="3618"/>
                  </a:lnTo>
                  <a:lnTo>
                    <a:pt x="12958" y="1947"/>
                  </a:lnTo>
                  <a:lnTo>
                    <a:pt x="12503" y="1219"/>
                  </a:lnTo>
                  <a:lnTo>
                    <a:pt x="12038" y="774"/>
                  </a:lnTo>
                  <a:lnTo>
                    <a:pt x="11568" y="428"/>
                  </a:lnTo>
                  <a:lnTo>
                    <a:pt x="11100"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66" name="Shape"/>
            <p:cNvSpPr/>
            <p:nvPr/>
          </p:nvSpPr>
          <p:spPr>
            <a:xfrm>
              <a:off x="908215" y="84337"/>
              <a:ext cx="134827"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0"/>
                  </a:moveTo>
                  <a:lnTo>
                    <a:pt x="8322" y="7302"/>
                  </a:lnTo>
                  <a:lnTo>
                    <a:pt x="0" y="21600"/>
                  </a:lnTo>
                  <a:lnTo>
                    <a:pt x="21600" y="21600"/>
                  </a:lnTo>
                  <a:lnTo>
                    <a:pt x="16615"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67" name="Triangle"/>
            <p:cNvSpPr/>
            <p:nvPr/>
          </p:nvSpPr>
          <p:spPr>
            <a:xfrm>
              <a:off x="1178140" y="17651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6976" y="21600"/>
                  </a:lnTo>
                  <a:lnTo>
                    <a:pt x="21600"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669" name="Shape"/>
          <p:cNvSpPr/>
          <p:nvPr/>
        </p:nvSpPr>
        <p:spPr>
          <a:xfrm>
            <a:off x="5132859" y="4141413"/>
            <a:ext cx="2903302" cy="218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35" y="20724"/>
                </a:lnTo>
                <a:lnTo>
                  <a:pt x="539" y="20197"/>
                </a:lnTo>
                <a:lnTo>
                  <a:pt x="667" y="19831"/>
                </a:lnTo>
                <a:lnTo>
                  <a:pt x="771" y="19441"/>
                </a:lnTo>
                <a:lnTo>
                  <a:pt x="907" y="18837"/>
                </a:lnTo>
                <a:lnTo>
                  <a:pt x="1129" y="17833"/>
                </a:lnTo>
                <a:lnTo>
                  <a:pt x="1491" y="16240"/>
                </a:lnTo>
                <a:lnTo>
                  <a:pt x="1613" y="15687"/>
                </a:lnTo>
                <a:lnTo>
                  <a:pt x="1750" y="15104"/>
                </a:lnTo>
                <a:lnTo>
                  <a:pt x="1861" y="14642"/>
                </a:lnTo>
                <a:lnTo>
                  <a:pt x="1907" y="14454"/>
                </a:lnTo>
                <a:lnTo>
                  <a:pt x="2044" y="14916"/>
                </a:lnTo>
                <a:lnTo>
                  <a:pt x="2181" y="15347"/>
                </a:lnTo>
                <a:lnTo>
                  <a:pt x="2691" y="17278"/>
                </a:lnTo>
                <a:lnTo>
                  <a:pt x="3175" y="19415"/>
                </a:lnTo>
                <a:lnTo>
                  <a:pt x="3264" y="19814"/>
                </a:lnTo>
                <a:lnTo>
                  <a:pt x="3640" y="19466"/>
                </a:lnTo>
                <a:lnTo>
                  <a:pt x="4014" y="19225"/>
                </a:lnTo>
                <a:lnTo>
                  <a:pt x="4386" y="18831"/>
                </a:lnTo>
                <a:lnTo>
                  <a:pt x="4755" y="18027"/>
                </a:lnTo>
                <a:lnTo>
                  <a:pt x="5056" y="15287"/>
                </a:lnTo>
                <a:lnTo>
                  <a:pt x="5159" y="14454"/>
                </a:lnTo>
                <a:lnTo>
                  <a:pt x="5362" y="13462"/>
                </a:lnTo>
                <a:lnTo>
                  <a:pt x="5568" y="12607"/>
                </a:lnTo>
                <a:lnTo>
                  <a:pt x="5774" y="11782"/>
                </a:lnTo>
                <a:lnTo>
                  <a:pt x="5978" y="10881"/>
                </a:lnTo>
                <a:lnTo>
                  <a:pt x="6097" y="10302"/>
                </a:lnTo>
                <a:lnTo>
                  <a:pt x="6230" y="9663"/>
                </a:lnTo>
                <a:lnTo>
                  <a:pt x="6337" y="9145"/>
                </a:lnTo>
                <a:lnTo>
                  <a:pt x="6381" y="8932"/>
                </a:lnTo>
                <a:lnTo>
                  <a:pt x="6757" y="9073"/>
                </a:lnTo>
                <a:lnTo>
                  <a:pt x="7143" y="8926"/>
                </a:lnTo>
                <a:lnTo>
                  <a:pt x="7529" y="8851"/>
                </a:lnTo>
                <a:lnTo>
                  <a:pt x="7900" y="9209"/>
                </a:lnTo>
                <a:lnTo>
                  <a:pt x="8247" y="10361"/>
                </a:lnTo>
                <a:lnTo>
                  <a:pt x="8557" y="12668"/>
                </a:lnTo>
                <a:lnTo>
                  <a:pt x="8775" y="15207"/>
                </a:lnTo>
                <a:lnTo>
                  <a:pt x="8892" y="17660"/>
                </a:lnTo>
                <a:lnTo>
                  <a:pt x="8861" y="18013"/>
                </a:lnTo>
                <a:lnTo>
                  <a:pt x="8819" y="18076"/>
                </a:lnTo>
                <a:lnTo>
                  <a:pt x="8800" y="18069"/>
                </a:lnTo>
                <a:lnTo>
                  <a:pt x="8841" y="18210"/>
                </a:lnTo>
                <a:lnTo>
                  <a:pt x="8976" y="18718"/>
                </a:lnTo>
                <a:lnTo>
                  <a:pt x="9241" y="19814"/>
                </a:lnTo>
                <a:lnTo>
                  <a:pt x="9610" y="19307"/>
                </a:lnTo>
                <a:lnTo>
                  <a:pt x="9972" y="18743"/>
                </a:lnTo>
                <a:lnTo>
                  <a:pt x="10330" y="18095"/>
                </a:lnTo>
                <a:lnTo>
                  <a:pt x="10684" y="17337"/>
                </a:lnTo>
                <a:lnTo>
                  <a:pt x="11036" y="16442"/>
                </a:lnTo>
                <a:lnTo>
                  <a:pt x="11387" y="15383"/>
                </a:lnTo>
                <a:lnTo>
                  <a:pt x="11738" y="14134"/>
                </a:lnTo>
                <a:lnTo>
                  <a:pt x="12090" y="12668"/>
                </a:lnTo>
                <a:lnTo>
                  <a:pt x="12361" y="9632"/>
                </a:lnTo>
                <a:lnTo>
                  <a:pt x="12681" y="7171"/>
                </a:lnTo>
                <a:lnTo>
                  <a:pt x="13037" y="5205"/>
                </a:lnTo>
                <a:lnTo>
                  <a:pt x="13418" y="3654"/>
                </a:lnTo>
                <a:lnTo>
                  <a:pt x="13810" y="2438"/>
                </a:lnTo>
                <a:lnTo>
                  <a:pt x="14202" y="1477"/>
                </a:lnTo>
                <a:lnTo>
                  <a:pt x="14582" y="691"/>
                </a:lnTo>
                <a:lnTo>
                  <a:pt x="14938" y="0"/>
                </a:lnTo>
                <a:lnTo>
                  <a:pt x="15178" y="393"/>
                </a:lnTo>
                <a:lnTo>
                  <a:pt x="15419" y="710"/>
                </a:lnTo>
                <a:lnTo>
                  <a:pt x="15891" y="1786"/>
                </a:lnTo>
                <a:lnTo>
                  <a:pt x="16414" y="5400"/>
                </a:lnTo>
                <a:lnTo>
                  <a:pt x="16668" y="7542"/>
                </a:lnTo>
                <a:lnTo>
                  <a:pt x="16881" y="9257"/>
                </a:lnTo>
                <a:lnTo>
                  <a:pt x="17006" y="10338"/>
                </a:lnTo>
                <a:lnTo>
                  <a:pt x="17072" y="11084"/>
                </a:lnTo>
                <a:lnTo>
                  <a:pt x="17169" y="11770"/>
                </a:lnTo>
                <a:lnTo>
                  <a:pt x="17383" y="12668"/>
                </a:lnTo>
                <a:lnTo>
                  <a:pt x="17716" y="14332"/>
                </a:lnTo>
                <a:lnTo>
                  <a:pt x="18080" y="15537"/>
                </a:lnTo>
                <a:lnTo>
                  <a:pt x="18469" y="16445"/>
                </a:lnTo>
                <a:lnTo>
                  <a:pt x="18874" y="17220"/>
                </a:lnTo>
                <a:lnTo>
                  <a:pt x="19290" y="18027"/>
                </a:lnTo>
                <a:lnTo>
                  <a:pt x="19670" y="18754"/>
                </a:lnTo>
                <a:lnTo>
                  <a:pt x="20092" y="19458"/>
                </a:lnTo>
                <a:lnTo>
                  <a:pt x="20527" y="20118"/>
                </a:lnTo>
                <a:lnTo>
                  <a:pt x="20944" y="20710"/>
                </a:lnTo>
                <a:lnTo>
                  <a:pt x="21312" y="21211"/>
                </a:lnTo>
                <a:lnTo>
                  <a:pt x="21600" y="21600"/>
                </a:lnTo>
                <a:lnTo>
                  <a:pt x="0" y="21600"/>
                </a:lnTo>
                <a:close/>
              </a:path>
            </a:pathLst>
          </a:custGeom>
          <a:ln w="4156">
            <a:solidFill>
              <a:srgbClr val="000000"/>
            </a:solidFill>
          </a:ln>
        </p:spPr>
        <p:txBody>
          <a:bodyPr lIns="45719" rIns="45719" anchor="ctr"/>
          <a:lstStyle/>
          <a:p>
            <a:pPr/>
          </a:p>
        </p:txBody>
      </p:sp>
      <p:sp>
        <p:nvSpPr>
          <p:cNvPr id="670" name="Line"/>
          <p:cNvSpPr/>
          <p:nvPr/>
        </p:nvSpPr>
        <p:spPr>
          <a:xfrm>
            <a:off x="5132866" y="3852191"/>
            <a:ext cx="327955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71" name="Line"/>
          <p:cNvSpPr/>
          <p:nvPr/>
        </p:nvSpPr>
        <p:spPr>
          <a:xfrm>
            <a:off x="2459597" y="3852191"/>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grpSp>
        <p:nvGrpSpPr>
          <p:cNvPr id="674" name="Group"/>
          <p:cNvGrpSpPr/>
          <p:nvPr/>
        </p:nvGrpSpPr>
        <p:grpSpPr>
          <a:xfrm>
            <a:off x="3601528" y="3533394"/>
            <a:ext cx="4803015" cy="323736"/>
            <a:chOff x="0" y="0"/>
            <a:chExt cx="4803013" cy="323735"/>
          </a:xfrm>
        </p:grpSpPr>
        <p:sp>
          <p:nvSpPr>
            <p:cNvPr id="672" name="Shape"/>
            <p:cNvSpPr/>
            <p:nvPr/>
          </p:nvSpPr>
          <p:spPr>
            <a:xfrm>
              <a:off x="0" y="0"/>
              <a:ext cx="4803014" cy="323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4" y="0"/>
                  </a:moveTo>
                  <a:lnTo>
                    <a:pt x="7788" y="2084"/>
                  </a:lnTo>
                  <a:lnTo>
                    <a:pt x="4034" y="16446"/>
                  </a:lnTo>
                  <a:lnTo>
                    <a:pt x="0" y="21052"/>
                  </a:lnTo>
                  <a:lnTo>
                    <a:pt x="20520" y="21600"/>
                  </a:lnTo>
                  <a:lnTo>
                    <a:pt x="21305" y="21493"/>
                  </a:lnTo>
                  <a:lnTo>
                    <a:pt x="21504" y="21417"/>
                  </a:lnTo>
                  <a:lnTo>
                    <a:pt x="21562" y="21374"/>
                  </a:lnTo>
                  <a:lnTo>
                    <a:pt x="21593" y="21329"/>
                  </a:lnTo>
                  <a:lnTo>
                    <a:pt x="21600" y="21281"/>
                  </a:lnTo>
                  <a:lnTo>
                    <a:pt x="21584" y="21230"/>
                  </a:lnTo>
                  <a:lnTo>
                    <a:pt x="21548" y="21177"/>
                  </a:lnTo>
                  <a:lnTo>
                    <a:pt x="21492" y="21122"/>
                  </a:lnTo>
                  <a:lnTo>
                    <a:pt x="20390" y="20563"/>
                  </a:lnTo>
                  <a:lnTo>
                    <a:pt x="17647" y="20563"/>
                  </a:lnTo>
                  <a:lnTo>
                    <a:pt x="17435" y="20471"/>
                  </a:lnTo>
                  <a:lnTo>
                    <a:pt x="17204" y="20202"/>
                  </a:lnTo>
                  <a:lnTo>
                    <a:pt x="16574" y="19188"/>
                  </a:lnTo>
                  <a:lnTo>
                    <a:pt x="16323" y="18420"/>
                  </a:lnTo>
                  <a:lnTo>
                    <a:pt x="16077" y="17570"/>
                  </a:lnTo>
                  <a:lnTo>
                    <a:pt x="15834" y="16598"/>
                  </a:lnTo>
                  <a:lnTo>
                    <a:pt x="15591" y="15460"/>
                  </a:lnTo>
                  <a:lnTo>
                    <a:pt x="15408" y="13234"/>
                  </a:lnTo>
                  <a:lnTo>
                    <a:pt x="15249" y="10402"/>
                  </a:lnTo>
                  <a:lnTo>
                    <a:pt x="15105" y="7550"/>
                  </a:lnTo>
                  <a:lnTo>
                    <a:pt x="14963" y="5263"/>
                  </a:lnTo>
                  <a:lnTo>
                    <a:pt x="14845" y="3649"/>
                  </a:lnTo>
                  <a:lnTo>
                    <a:pt x="14750" y="2385"/>
                  </a:lnTo>
                  <a:lnTo>
                    <a:pt x="14634" y="1408"/>
                  </a:lnTo>
                  <a:lnTo>
                    <a:pt x="14453" y="658"/>
                  </a:lnTo>
                  <a:lnTo>
                    <a:pt x="12924"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73" name="Shape"/>
            <p:cNvSpPr/>
            <p:nvPr/>
          </p:nvSpPr>
          <p:spPr>
            <a:xfrm>
              <a:off x="3924016" y="239915"/>
              <a:ext cx="609981" cy="68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8" y="0"/>
                  </a:moveTo>
                  <a:lnTo>
                    <a:pt x="4901" y="3543"/>
                  </a:lnTo>
                  <a:lnTo>
                    <a:pt x="4016" y="10009"/>
                  </a:lnTo>
                  <a:lnTo>
                    <a:pt x="2890" y="16669"/>
                  </a:lnTo>
                  <a:lnTo>
                    <a:pt x="1383" y="20795"/>
                  </a:lnTo>
                  <a:lnTo>
                    <a:pt x="0" y="21600"/>
                  </a:lnTo>
                  <a:lnTo>
                    <a:pt x="21600" y="21600"/>
                  </a:lnTo>
                  <a:lnTo>
                    <a:pt x="10574" y="18661"/>
                  </a:lnTo>
                  <a:lnTo>
                    <a:pt x="8834" y="17906"/>
                  </a:lnTo>
                  <a:lnTo>
                    <a:pt x="7667" y="11438"/>
                  </a:lnTo>
                  <a:lnTo>
                    <a:pt x="6874" y="3965"/>
                  </a:lnTo>
                  <a:lnTo>
                    <a:pt x="6349" y="691"/>
                  </a:lnTo>
                  <a:lnTo>
                    <a:pt x="5688"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675" name="Shape"/>
          <p:cNvSpPr/>
          <p:nvPr/>
        </p:nvSpPr>
        <p:spPr>
          <a:xfrm>
            <a:off x="3601534" y="3533385"/>
            <a:ext cx="4803010" cy="323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052"/>
                </a:moveTo>
                <a:lnTo>
                  <a:pt x="4034" y="16447"/>
                </a:lnTo>
                <a:lnTo>
                  <a:pt x="7788" y="2084"/>
                </a:lnTo>
                <a:lnTo>
                  <a:pt x="12924" y="0"/>
                </a:lnTo>
                <a:lnTo>
                  <a:pt x="14453" y="658"/>
                </a:lnTo>
                <a:lnTo>
                  <a:pt x="14634" y="1409"/>
                </a:lnTo>
                <a:lnTo>
                  <a:pt x="14845" y="3649"/>
                </a:lnTo>
                <a:lnTo>
                  <a:pt x="15105" y="7550"/>
                </a:lnTo>
                <a:lnTo>
                  <a:pt x="15249" y="10403"/>
                </a:lnTo>
                <a:lnTo>
                  <a:pt x="15408" y="13234"/>
                </a:lnTo>
                <a:lnTo>
                  <a:pt x="15591" y="15460"/>
                </a:lnTo>
                <a:lnTo>
                  <a:pt x="15834" y="16598"/>
                </a:lnTo>
                <a:lnTo>
                  <a:pt x="16077" y="17571"/>
                </a:lnTo>
                <a:lnTo>
                  <a:pt x="16323" y="18421"/>
                </a:lnTo>
                <a:lnTo>
                  <a:pt x="16574" y="19188"/>
                </a:lnTo>
                <a:lnTo>
                  <a:pt x="16756" y="19476"/>
                </a:lnTo>
                <a:lnTo>
                  <a:pt x="16971" y="19842"/>
                </a:lnTo>
                <a:lnTo>
                  <a:pt x="17204" y="20202"/>
                </a:lnTo>
                <a:lnTo>
                  <a:pt x="17435" y="20471"/>
                </a:lnTo>
                <a:lnTo>
                  <a:pt x="17647" y="20564"/>
                </a:lnTo>
                <a:lnTo>
                  <a:pt x="17823" y="20394"/>
                </a:lnTo>
                <a:lnTo>
                  <a:pt x="18014" y="19524"/>
                </a:lnTo>
                <a:lnTo>
                  <a:pt x="18157" y="18119"/>
                </a:lnTo>
                <a:lnTo>
                  <a:pt x="18269" y="16755"/>
                </a:lnTo>
                <a:lnTo>
                  <a:pt x="18369" y="16008"/>
                </a:lnTo>
                <a:lnTo>
                  <a:pt x="18453" y="16154"/>
                </a:lnTo>
                <a:lnTo>
                  <a:pt x="18520" y="16844"/>
                </a:lnTo>
                <a:lnTo>
                  <a:pt x="18574" y="17720"/>
                </a:lnTo>
                <a:lnTo>
                  <a:pt x="18621" y="18421"/>
                </a:lnTo>
                <a:lnTo>
                  <a:pt x="18769" y="19785"/>
                </a:lnTo>
                <a:lnTo>
                  <a:pt x="18990" y="19944"/>
                </a:lnTo>
                <a:lnTo>
                  <a:pt x="19211" y="20059"/>
                </a:lnTo>
                <a:lnTo>
                  <a:pt x="19476" y="20181"/>
                </a:lnTo>
                <a:lnTo>
                  <a:pt x="19770" y="20307"/>
                </a:lnTo>
                <a:lnTo>
                  <a:pt x="20082" y="20436"/>
                </a:lnTo>
                <a:lnTo>
                  <a:pt x="20239" y="20501"/>
                </a:lnTo>
                <a:lnTo>
                  <a:pt x="20396" y="20566"/>
                </a:lnTo>
                <a:lnTo>
                  <a:pt x="20701" y="20696"/>
                </a:lnTo>
                <a:lnTo>
                  <a:pt x="20981" y="20823"/>
                </a:lnTo>
                <a:lnTo>
                  <a:pt x="21225" y="20947"/>
                </a:lnTo>
                <a:lnTo>
                  <a:pt x="21418" y="21066"/>
                </a:lnTo>
                <a:lnTo>
                  <a:pt x="21600" y="21281"/>
                </a:lnTo>
                <a:lnTo>
                  <a:pt x="21593" y="21329"/>
                </a:lnTo>
                <a:lnTo>
                  <a:pt x="21419" y="21457"/>
                </a:lnTo>
                <a:lnTo>
                  <a:pt x="21159" y="21525"/>
                </a:lnTo>
                <a:lnTo>
                  <a:pt x="20981" y="21554"/>
                </a:lnTo>
                <a:lnTo>
                  <a:pt x="20768" y="21579"/>
                </a:lnTo>
                <a:lnTo>
                  <a:pt x="20520" y="21600"/>
                </a:lnTo>
                <a:lnTo>
                  <a:pt x="0" y="21052"/>
                </a:lnTo>
                <a:close/>
              </a:path>
            </a:pathLst>
          </a:custGeom>
          <a:ln w="4156">
            <a:solidFill>
              <a:srgbClr val="000000"/>
            </a:solidFill>
          </a:ln>
        </p:spPr>
        <p:txBody>
          <a:bodyPr lIns="45719" rIns="45719" anchor="ctr"/>
          <a:lstStyle/>
          <a:p>
            <a:pPr/>
          </a:p>
        </p:txBody>
      </p:sp>
      <p:sp>
        <p:nvSpPr>
          <p:cNvPr id="676" name="Line"/>
          <p:cNvSpPr/>
          <p:nvPr/>
        </p:nvSpPr>
        <p:spPr>
          <a:xfrm>
            <a:off x="5132866" y="4849674"/>
            <a:ext cx="327954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77" name="Line"/>
          <p:cNvSpPr/>
          <p:nvPr/>
        </p:nvSpPr>
        <p:spPr>
          <a:xfrm>
            <a:off x="2459597" y="4849674"/>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grpSp>
        <p:nvGrpSpPr>
          <p:cNvPr id="680" name="Group"/>
          <p:cNvGrpSpPr/>
          <p:nvPr/>
        </p:nvGrpSpPr>
        <p:grpSpPr>
          <a:xfrm>
            <a:off x="4173320" y="4555239"/>
            <a:ext cx="4150373" cy="299375"/>
            <a:chOff x="0" y="0"/>
            <a:chExt cx="4150372" cy="299373"/>
          </a:xfrm>
        </p:grpSpPr>
        <p:sp>
          <p:nvSpPr>
            <p:cNvPr id="678" name="Shape"/>
            <p:cNvSpPr/>
            <p:nvPr/>
          </p:nvSpPr>
          <p:spPr>
            <a:xfrm>
              <a:off x="0" y="3578"/>
              <a:ext cx="4150373" cy="295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80" y="0"/>
                  </a:moveTo>
                  <a:lnTo>
                    <a:pt x="16616" y="579"/>
                  </a:lnTo>
                  <a:lnTo>
                    <a:pt x="16324" y="1397"/>
                  </a:lnTo>
                  <a:lnTo>
                    <a:pt x="16030" y="2413"/>
                  </a:lnTo>
                  <a:lnTo>
                    <a:pt x="15751" y="3600"/>
                  </a:lnTo>
                  <a:lnTo>
                    <a:pt x="15547" y="5557"/>
                  </a:lnTo>
                  <a:lnTo>
                    <a:pt x="15305" y="7920"/>
                  </a:lnTo>
                  <a:lnTo>
                    <a:pt x="15043" y="9742"/>
                  </a:lnTo>
                  <a:lnTo>
                    <a:pt x="14776" y="10080"/>
                  </a:lnTo>
                  <a:lnTo>
                    <a:pt x="12929" y="18719"/>
                  </a:lnTo>
                  <a:lnTo>
                    <a:pt x="0" y="21600"/>
                  </a:lnTo>
                  <a:lnTo>
                    <a:pt x="21600" y="21600"/>
                  </a:lnTo>
                  <a:lnTo>
                    <a:pt x="20625" y="2880"/>
                  </a:lnTo>
                  <a:lnTo>
                    <a:pt x="20421" y="2039"/>
                  </a:lnTo>
                  <a:lnTo>
                    <a:pt x="20166" y="1397"/>
                  </a:lnTo>
                  <a:lnTo>
                    <a:pt x="19873" y="926"/>
                  </a:lnTo>
                  <a:lnTo>
                    <a:pt x="19565" y="607"/>
                  </a:lnTo>
                  <a:lnTo>
                    <a:pt x="17111" y="607"/>
                  </a:lnTo>
                  <a:lnTo>
                    <a:pt x="16880"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sp>
          <p:nvSpPr>
            <p:cNvPr id="679" name="Shape"/>
            <p:cNvSpPr/>
            <p:nvPr/>
          </p:nvSpPr>
          <p:spPr>
            <a:xfrm>
              <a:off x="3287914" y="0"/>
              <a:ext cx="471429"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63" y="0"/>
                  </a:moveTo>
                  <a:lnTo>
                    <a:pt x="1517" y="12599"/>
                  </a:lnTo>
                  <a:lnTo>
                    <a:pt x="0" y="21600"/>
                  </a:lnTo>
                  <a:lnTo>
                    <a:pt x="21600" y="21600"/>
                  </a:lnTo>
                  <a:lnTo>
                    <a:pt x="21519" y="21347"/>
                  </a:lnTo>
                  <a:lnTo>
                    <a:pt x="18615" y="15693"/>
                  </a:lnTo>
                  <a:lnTo>
                    <a:pt x="15715" y="12391"/>
                  </a:lnTo>
                  <a:lnTo>
                    <a:pt x="6390" y="7981"/>
                  </a:lnTo>
                  <a:lnTo>
                    <a:pt x="3063" y="0"/>
                  </a:lnTo>
                  <a:close/>
                </a:path>
              </a:pathLst>
            </a:custGeom>
            <a:solidFill>
              <a:srgbClr val="00AAD6"/>
            </a:solidFill>
            <a:ln w="12700" cap="flat">
              <a:noFill/>
              <a:miter lim="400000"/>
            </a:ln>
            <a:effectLst/>
          </p:spPr>
          <p:txBody>
            <a:bodyPr wrap="square" lIns="45719" tIns="45719" rIns="45719" bIns="45719" numCol="1" anchor="ctr">
              <a:noAutofit/>
            </a:bodyPr>
            <a:lstStyle/>
            <a:p>
              <a:pPr/>
            </a:p>
          </p:txBody>
        </p:sp>
      </p:grpSp>
      <p:sp>
        <p:nvSpPr>
          <p:cNvPr id="681" name="Shape"/>
          <p:cNvSpPr/>
          <p:nvPr/>
        </p:nvSpPr>
        <p:spPr>
          <a:xfrm>
            <a:off x="4173311" y="4556042"/>
            <a:ext cx="4150384" cy="2985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929" y="18747"/>
                </a:lnTo>
                <a:lnTo>
                  <a:pt x="14776" y="10187"/>
                </a:lnTo>
                <a:lnTo>
                  <a:pt x="15043" y="9853"/>
                </a:lnTo>
                <a:lnTo>
                  <a:pt x="15305" y="8047"/>
                </a:lnTo>
                <a:lnTo>
                  <a:pt x="15547" y="5706"/>
                </a:lnTo>
                <a:lnTo>
                  <a:pt x="15751" y="3767"/>
                </a:lnTo>
                <a:lnTo>
                  <a:pt x="16030" y="2591"/>
                </a:lnTo>
                <a:lnTo>
                  <a:pt x="16325" y="1582"/>
                </a:lnTo>
                <a:lnTo>
                  <a:pt x="16616" y="774"/>
                </a:lnTo>
                <a:lnTo>
                  <a:pt x="16880" y="201"/>
                </a:lnTo>
                <a:lnTo>
                  <a:pt x="17111" y="802"/>
                </a:lnTo>
                <a:lnTo>
                  <a:pt x="17284" y="468"/>
                </a:lnTo>
                <a:lnTo>
                  <a:pt x="17459" y="0"/>
                </a:lnTo>
                <a:lnTo>
                  <a:pt x="17701" y="201"/>
                </a:lnTo>
                <a:lnTo>
                  <a:pt x="17837" y="297"/>
                </a:lnTo>
                <a:lnTo>
                  <a:pt x="18038" y="343"/>
                </a:lnTo>
                <a:lnTo>
                  <a:pt x="18290" y="368"/>
                </a:lnTo>
                <a:lnTo>
                  <a:pt x="18580" y="398"/>
                </a:lnTo>
                <a:lnTo>
                  <a:pt x="18896" y="461"/>
                </a:lnTo>
                <a:lnTo>
                  <a:pt x="19226" y="583"/>
                </a:lnTo>
                <a:lnTo>
                  <a:pt x="19556" y="793"/>
                </a:lnTo>
                <a:lnTo>
                  <a:pt x="19873" y="1118"/>
                </a:lnTo>
                <a:lnTo>
                  <a:pt x="20166" y="1585"/>
                </a:lnTo>
                <a:lnTo>
                  <a:pt x="20421" y="2221"/>
                </a:lnTo>
                <a:lnTo>
                  <a:pt x="20625" y="3054"/>
                </a:lnTo>
                <a:lnTo>
                  <a:pt x="21600" y="21600"/>
                </a:lnTo>
                <a:lnTo>
                  <a:pt x="0" y="21600"/>
                </a:lnTo>
                <a:close/>
              </a:path>
            </a:pathLst>
          </a:custGeom>
          <a:ln w="4156">
            <a:solidFill>
              <a:srgbClr val="000000"/>
            </a:solidFill>
          </a:ln>
        </p:spPr>
        <p:txBody>
          <a:bodyPr lIns="45719" rIns="45719" anchor="ctr"/>
          <a:lstStyle/>
          <a:p>
            <a:pPr/>
          </a:p>
        </p:txBody>
      </p:sp>
      <p:sp>
        <p:nvSpPr>
          <p:cNvPr id="682" name="Line"/>
          <p:cNvSpPr/>
          <p:nvPr/>
        </p:nvSpPr>
        <p:spPr>
          <a:xfrm>
            <a:off x="5132866" y="5360739"/>
            <a:ext cx="327954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83" name="Line"/>
          <p:cNvSpPr/>
          <p:nvPr/>
        </p:nvSpPr>
        <p:spPr>
          <a:xfrm>
            <a:off x="2459597" y="5360739"/>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84" name="Shape"/>
          <p:cNvSpPr/>
          <p:nvPr/>
        </p:nvSpPr>
        <p:spPr>
          <a:xfrm>
            <a:off x="2990302" y="5135612"/>
            <a:ext cx="5431968" cy="2317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47" y="0"/>
                </a:moveTo>
                <a:lnTo>
                  <a:pt x="10088" y="1532"/>
                </a:lnTo>
                <a:lnTo>
                  <a:pt x="9906" y="1831"/>
                </a:lnTo>
                <a:lnTo>
                  <a:pt x="9531" y="2556"/>
                </a:lnTo>
                <a:lnTo>
                  <a:pt x="8947" y="3911"/>
                </a:lnTo>
                <a:lnTo>
                  <a:pt x="5630" y="12932"/>
                </a:lnTo>
                <a:lnTo>
                  <a:pt x="5018" y="14247"/>
                </a:lnTo>
                <a:lnTo>
                  <a:pt x="0" y="20680"/>
                </a:lnTo>
                <a:lnTo>
                  <a:pt x="21600" y="21600"/>
                </a:lnTo>
                <a:lnTo>
                  <a:pt x="21130" y="8732"/>
                </a:lnTo>
                <a:lnTo>
                  <a:pt x="20858" y="7123"/>
                </a:lnTo>
                <a:lnTo>
                  <a:pt x="20700" y="6340"/>
                </a:lnTo>
                <a:lnTo>
                  <a:pt x="20529" y="5576"/>
                </a:lnTo>
                <a:lnTo>
                  <a:pt x="20344" y="4839"/>
                </a:lnTo>
                <a:lnTo>
                  <a:pt x="20147" y="4132"/>
                </a:lnTo>
                <a:lnTo>
                  <a:pt x="19938" y="3460"/>
                </a:lnTo>
                <a:lnTo>
                  <a:pt x="19718" y="2829"/>
                </a:lnTo>
                <a:lnTo>
                  <a:pt x="19486" y="2244"/>
                </a:lnTo>
                <a:lnTo>
                  <a:pt x="19244" y="1710"/>
                </a:lnTo>
                <a:lnTo>
                  <a:pt x="18993" y="1230"/>
                </a:lnTo>
                <a:lnTo>
                  <a:pt x="18733" y="812"/>
                </a:lnTo>
                <a:lnTo>
                  <a:pt x="18464" y="459"/>
                </a:lnTo>
                <a:lnTo>
                  <a:pt x="14047" y="0"/>
                </a:lnTo>
                <a:close/>
              </a:path>
            </a:pathLst>
          </a:custGeom>
          <a:solidFill>
            <a:srgbClr val="D82679"/>
          </a:solidFill>
          <a:ln w="12700">
            <a:miter lim="400000"/>
          </a:ln>
        </p:spPr>
        <p:txBody>
          <a:bodyPr lIns="45719" rIns="45719" anchor="ctr"/>
          <a:lstStyle/>
          <a:p>
            <a:pPr/>
          </a:p>
        </p:txBody>
      </p:sp>
      <p:sp>
        <p:nvSpPr>
          <p:cNvPr id="685" name="Shape"/>
          <p:cNvSpPr/>
          <p:nvPr/>
        </p:nvSpPr>
        <p:spPr>
          <a:xfrm>
            <a:off x="2990305" y="5135614"/>
            <a:ext cx="5431973" cy="231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680"/>
                </a:moveTo>
                <a:lnTo>
                  <a:pt x="5018" y="14247"/>
                </a:lnTo>
                <a:lnTo>
                  <a:pt x="5220" y="13842"/>
                </a:lnTo>
                <a:lnTo>
                  <a:pt x="5424" y="13403"/>
                </a:lnTo>
                <a:lnTo>
                  <a:pt x="5630" y="12932"/>
                </a:lnTo>
                <a:lnTo>
                  <a:pt x="5837" y="12433"/>
                </a:lnTo>
                <a:lnTo>
                  <a:pt x="6046" y="11910"/>
                </a:lnTo>
                <a:lnTo>
                  <a:pt x="6255" y="11365"/>
                </a:lnTo>
                <a:lnTo>
                  <a:pt x="6464" y="10803"/>
                </a:lnTo>
                <a:lnTo>
                  <a:pt x="6674" y="10226"/>
                </a:lnTo>
                <a:lnTo>
                  <a:pt x="6885" y="9638"/>
                </a:lnTo>
                <a:lnTo>
                  <a:pt x="7095" y="9043"/>
                </a:lnTo>
                <a:lnTo>
                  <a:pt x="7305" y="8444"/>
                </a:lnTo>
                <a:lnTo>
                  <a:pt x="7514" y="7844"/>
                </a:lnTo>
                <a:lnTo>
                  <a:pt x="7723" y="7247"/>
                </a:lnTo>
                <a:lnTo>
                  <a:pt x="7931" y="6655"/>
                </a:lnTo>
                <a:lnTo>
                  <a:pt x="8138" y="6074"/>
                </a:lnTo>
                <a:lnTo>
                  <a:pt x="8343" y="5505"/>
                </a:lnTo>
                <a:lnTo>
                  <a:pt x="8546" y="4953"/>
                </a:lnTo>
                <a:lnTo>
                  <a:pt x="8748" y="4420"/>
                </a:lnTo>
                <a:lnTo>
                  <a:pt x="8947" y="3910"/>
                </a:lnTo>
                <a:lnTo>
                  <a:pt x="9145" y="3428"/>
                </a:lnTo>
                <a:lnTo>
                  <a:pt x="9339" y="2975"/>
                </a:lnTo>
                <a:lnTo>
                  <a:pt x="9531" y="2555"/>
                </a:lnTo>
                <a:lnTo>
                  <a:pt x="9720" y="2173"/>
                </a:lnTo>
                <a:lnTo>
                  <a:pt x="9906" y="1830"/>
                </a:lnTo>
                <a:lnTo>
                  <a:pt x="10088" y="1531"/>
                </a:lnTo>
                <a:lnTo>
                  <a:pt x="14047" y="0"/>
                </a:lnTo>
                <a:lnTo>
                  <a:pt x="18464" y="459"/>
                </a:lnTo>
                <a:lnTo>
                  <a:pt x="18733" y="812"/>
                </a:lnTo>
                <a:lnTo>
                  <a:pt x="18993" y="1230"/>
                </a:lnTo>
                <a:lnTo>
                  <a:pt x="19244" y="1709"/>
                </a:lnTo>
                <a:lnTo>
                  <a:pt x="19486" y="2244"/>
                </a:lnTo>
                <a:lnTo>
                  <a:pt x="19718" y="2829"/>
                </a:lnTo>
                <a:lnTo>
                  <a:pt x="19938" y="3460"/>
                </a:lnTo>
                <a:lnTo>
                  <a:pt x="20147" y="4132"/>
                </a:lnTo>
                <a:lnTo>
                  <a:pt x="20344" y="4839"/>
                </a:lnTo>
                <a:lnTo>
                  <a:pt x="20529" y="5576"/>
                </a:lnTo>
                <a:lnTo>
                  <a:pt x="20700" y="6339"/>
                </a:lnTo>
                <a:lnTo>
                  <a:pt x="20858" y="7123"/>
                </a:lnTo>
                <a:lnTo>
                  <a:pt x="21130" y="8732"/>
                </a:lnTo>
                <a:lnTo>
                  <a:pt x="21600" y="21600"/>
                </a:lnTo>
                <a:lnTo>
                  <a:pt x="0" y="20680"/>
                </a:lnTo>
                <a:close/>
              </a:path>
            </a:pathLst>
          </a:custGeom>
          <a:ln w="4156">
            <a:solidFill>
              <a:srgbClr val="000000"/>
            </a:solidFill>
          </a:ln>
        </p:spPr>
        <p:txBody>
          <a:bodyPr lIns="45719" rIns="45719" anchor="ctr"/>
          <a:lstStyle/>
          <a:p>
            <a:pPr/>
          </a:p>
        </p:txBody>
      </p:sp>
      <p:sp>
        <p:nvSpPr>
          <p:cNvPr id="686" name="Shape"/>
          <p:cNvSpPr/>
          <p:nvPr/>
        </p:nvSpPr>
        <p:spPr>
          <a:xfrm>
            <a:off x="4030369" y="5641545"/>
            <a:ext cx="1113994" cy="134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7" y="0"/>
                </a:moveTo>
                <a:lnTo>
                  <a:pt x="15540" y="33"/>
                </a:lnTo>
                <a:lnTo>
                  <a:pt x="14561" y="417"/>
                </a:lnTo>
                <a:lnTo>
                  <a:pt x="13572" y="1085"/>
                </a:lnTo>
                <a:lnTo>
                  <a:pt x="12708" y="2014"/>
                </a:lnTo>
                <a:lnTo>
                  <a:pt x="11815" y="3366"/>
                </a:lnTo>
                <a:lnTo>
                  <a:pt x="10897" y="5018"/>
                </a:lnTo>
                <a:lnTo>
                  <a:pt x="9005" y="8722"/>
                </a:lnTo>
                <a:lnTo>
                  <a:pt x="8041" y="10526"/>
                </a:lnTo>
                <a:lnTo>
                  <a:pt x="7073" y="12132"/>
                </a:lnTo>
                <a:lnTo>
                  <a:pt x="0" y="21600"/>
                </a:lnTo>
                <a:lnTo>
                  <a:pt x="21600" y="21600"/>
                </a:lnTo>
                <a:lnTo>
                  <a:pt x="18924" y="2662"/>
                </a:lnTo>
                <a:lnTo>
                  <a:pt x="18200" y="1249"/>
                </a:lnTo>
                <a:lnTo>
                  <a:pt x="17381" y="383"/>
                </a:lnTo>
                <a:lnTo>
                  <a:pt x="16487" y="0"/>
                </a:lnTo>
                <a:close/>
              </a:path>
            </a:pathLst>
          </a:custGeom>
          <a:solidFill>
            <a:srgbClr val="D82679"/>
          </a:solidFill>
          <a:ln w="12700">
            <a:miter lim="400000"/>
          </a:ln>
        </p:spPr>
        <p:txBody>
          <a:bodyPr lIns="45719" rIns="45719" anchor="ctr"/>
          <a:lstStyle/>
          <a:p>
            <a:pPr/>
          </a:p>
        </p:txBody>
      </p:sp>
      <p:sp>
        <p:nvSpPr>
          <p:cNvPr id="687" name="Shape"/>
          <p:cNvSpPr/>
          <p:nvPr/>
        </p:nvSpPr>
        <p:spPr>
          <a:xfrm>
            <a:off x="4030367" y="5641540"/>
            <a:ext cx="1114003" cy="134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073" y="12131"/>
                </a:lnTo>
                <a:lnTo>
                  <a:pt x="8041" y="10526"/>
                </a:lnTo>
                <a:lnTo>
                  <a:pt x="9005" y="8723"/>
                </a:lnTo>
                <a:lnTo>
                  <a:pt x="9958" y="6846"/>
                </a:lnTo>
                <a:lnTo>
                  <a:pt x="10897" y="5019"/>
                </a:lnTo>
                <a:lnTo>
                  <a:pt x="11815" y="3367"/>
                </a:lnTo>
                <a:lnTo>
                  <a:pt x="12708" y="2015"/>
                </a:lnTo>
                <a:lnTo>
                  <a:pt x="13572" y="1086"/>
                </a:lnTo>
                <a:lnTo>
                  <a:pt x="14561" y="417"/>
                </a:lnTo>
                <a:lnTo>
                  <a:pt x="15540" y="33"/>
                </a:lnTo>
                <a:lnTo>
                  <a:pt x="16487" y="0"/>
                </a:lnTo>
                <a:lnTo>
                  <a:pt x="17380" y="383"/>
                </a:lnTo>
                <a:lnTo>
                  <a:pt x="18200" y="1249"/>
                </a:lnTo>
                <a:lnTo>
                  <a:pt x="18924" y="2663"/>
                </a:lnTo>
                <a:lnTo>
                  <a:pt x="21600" y="21600"/>
                </a:lnTo>
                <a:lnTo>
                  <a:pt x="0" y="21600"/>
                </a:lnTo>
                <a:close/>
              </a:path>
            </a:pathLst>
          </a:custGeom>
          <a:ln w="4156">
            <a:solidFill>
              <a:srgbClr val="000000"/>
            </a:solidFill>
          </a:ln>
        </p:spPr>
        <p:txBody>
          <a:bodyPr lIns="45719" rIns="45719" anchor="ctr"/>
          <a:lstStyle/>
          <a:p>
            <a:pPr/>
          </a:p>
        </p:txBody>
      </p:sp>
      <p:grpSp>
        <p:nvGrpSpPr>
          <p:cNvPr id="693" name="Group"/>
          <p:cNvGrpSpPr/>
          <p:nvPr/>
        </p:nvGrpSpPr>
        <p:grpSpPr>
          <a:xfrm>
            <a:off x="5144363" y="5663107"/>
            <a:ext cx="3139898" cy="121193"/>
            <a:chOff x="0" y="0"/>
            <a:chExt cx="3139897" cy="121191"/>
          </a:xfrm>
        </p:grpSpPr>
        <p:sp>
          <p:nvSpPr>
            <p:cNvPr id="688" name="Shape"/>
            <p:cNvSpPr/>
            <p:nvPr/>
          </p:nvSpPr>
          <p:spPr>
            <a:xfrm>
              <a:off x="1224578" y="108491"/>
              <a:ext cx="74480"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363"/>
                  </a:lnTo>
                  <a:lnTo>
                    <a:pt x="6529" y="21600"/>
                  </a:lnTo>
                  <a:lnTo>
                    <a:pt x="18398" y="11079"/>
                  </a:lnTo>
                  <a:lnTo>
                    <a:pt x="21600" y="0"/>
                  </a:lnTo>
                  <a:close/>
                </a:path>
              </a:pathLst>
            </a:custGeom>
            <a:solidFill>
              <a:srgbClr val="D82679"/>
            </a:solidFill>
            <a:ln w="12700" cap="flat">
              <a:noFill/>
              <a:miter lim="400000"/>
            </a:ln>
            <a:effectLst/>
          </p:spPr>
          <p:txBody>
            <a:bodyPr wrap="square" lIns="45719" tIns="45719" rIns="45719" bIns="45719" numCol="1" anchor="ctr">
              <a:noAutofit/>
            </a:bodyPr>
            <a:lstStyle/>
            <a:p>
              <a:pPr/>
            </a:p>
          </p:txBody>
        </p:sp>
        <p:sp>
          <p:nvSpPr>
            <p:cNvPr id="689" name="Shape"/>
            <p:cNvSpPr/>
            <p:nvPr/>
          </p:nvSpPr>
          <p:spPr>
            <a:xfrm>
              <a:off x="0" y="41083"/>
              <a:ext cx="1224579" cy="72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21" y="0"/>
                  </a:moveTo>
                  <a:lnTo>
                    <a:pt x="3815" y="1228"/>
                  </a:lnTo>
                  <a:lnTo>
                    <a:pt x="2869" y="3930"/>
                  </a:lnTo>
                  <a:lnTo>
                    <a:pt x="2125" y="8313"/>
                  </a:lnTo>
                  <a:lnTo>
                    <a:pt x="1477" y="13489"/>
                  </a:lnTo>
                  <a:lnTo>
                    <a:pt x="1369" y="14973"/>
                  </a:lnTo>
                  <a:lnTo>
                    <a:pt x="1270" y="16180"/>
                  </a:lnTo>
                  <a:lnTo>
                    <a:pt x="1076" y="17457"/>
                  </a:lnTo>
                  <a:lnTo>
                    <a:pt x="687" y="19149"/>
                  </a:lnTo>
                  <a:lnTo>
                    <a:pt x="0" y="21600"/>
                  </a:lnTo>
                  <a:lnTo>
                    <a:pt x="21600" y="21026"/>
                  </a:lnTo>
                  <a:lnTo>
                    <a:pt x="21426" y="20128"/>
                  </a:lnTo>
                  <a:lnTo>
                    <a:pt x="7912" y="20128"/>
                  </a:lnTo>
                  <a:lnTo>
                    <a:pt x="7675" y="18310"/>
                  </a:lnTo>
                  <a:lnTo>
                    <a:pt x="6408" y="9153"/>
                  </a:lnTo>
                  <a:lnTo>
                    <a:pt x="5487" y="4005"/>
                  </a:lnTo>
                  <a:lnTo>
                    <a:pt x="4847" y="1397"/>
                  </a:lnTo>
                  <a:lnTo>
                    <a:pt x="4521" y="0"/>
                  </a:lnTo>
                  <a:close/>
                </a:path>
              </a:pathLst>
            </a:custGeom>
            <a:solidFill>
              <a:srgbClr val="D82679"/>
            </a:solidFill>
            <a:ln w="12700" cap="flat">
              <a:noFill/>
              <a:miter lim="400000"/>
            </a:ln>
            <a:effectLst/>
          </p:spPr>
          <p:txBody>
            <a:bodyPr wrap="square" lIns="45719" tIns="45719" rIns="45719" bIns="45719" numCol="1" anchor="ctr">
              <a:noAutofit/>
            </a:bodyPr>
            <a:lstStyle/>
            <a:p>
              <a:pPr/>
            </a:p>
          </p:txBody>
        </p:sp>
        <p:sp>
          <p:nvSpPr>
            <p:cNvPr id="690" name="Shape"/>
            <p:cNvSpPr/>
            <p:nvPr/>
          </p:nvSpPr>
          <p:spPr>
            <a:xfrm>
              <a:off x="1299057" y="0"/>
              <a:ext cx="1840841" cy="111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96" y="0"/>
                  </a:moveTo>
                  <a:lnTo>
                    <a:pt x="4138" y="16"/>
                  </a:lnTo>
                  <a:lnTo>
                    <a:pt x="3585" y="1578"/>
                  </a:lnTo>
                  <a:lnTo>
                    <a:pt x="2983" y="4087"/>
                  </a:lnTo>
                  <a:lnTo>
                    <a:pt x="1819" y="9563"/>
                  </a:lnTo>
                  <a:lnTo>
                    <a:pt x="1311" y="12516"/>
                  </a:lnTo>
                  <a:lnTo>
                    <a:pt x="345" y="19753"/>
                  </a:lnTo>
                  <a:lnTo>
                    <a:pt x="0" y="21600"/>
                  </a:lnTo>
                  <a:lnTo>
                    <a:pt x="21600" y="21040"/>
                  </a:lnTo>
                  <a:lnTo>
                    <a:pt x="21448" y="19151"/>
                  </a:lnTo>
                  <a:lnTo>
                    <a:pt x="6183" y="19151"/>
                  </a:lnTo>
                  <a:lnTo>
                    <a:pt x="5810" y="19126"/>
                  </a:lnTo>
                  <a:lnTo>
                    <a:pt x="4596" y="0"/>
                  </a:lnTo>
                  <a:close/>
                </a:path>
              </a:pathLst>
            </a:custGeom>
            <a:solidFill>
              <a:srgbClr val="D82679"/>
            </a:solidFill>
            <a:ln w="12700" cap="flat">
              <a:noFill/>
              <a:miter lim="400000"/>
            </a:ln>
            <a:effectLst/>
          </p:spPr>
          <p:txBody>
            <a:bodyPr wrap="square" lIns="45719" tIns="45719" rIns="45719" bIns="45719" numCol="1" anchor="ctr">
              <a:noAutofit/>
            </a:bodyPr>
            <a:lstStyle/>
            <a:p>
              <a:pPr/>
            </a:p>
          </p:txBody>
        </p:sp>
        <p:sp>
          <p:nvSpPr>
            <p:cNvPr id="691" name="Shape"/>
            <p:cNvSpPr/>
            <p:nvPr/>
          </p:nvSpPr>
          <p:spPr>
            <a:xfrm>
              <a:off x="448563" y="19722"/>
              <a:ext cx="766138" cy="88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2" y="0"/>
                  </a:moveTo>
                  <a:lnTo>
                    <a:pt x="11396" y="2402"/>
                  </a:lnTo>
                  <a:lnTo>
                    <a:pt x="9705" y="4382"/>
                  </a:lnTo>
                  <a:lnTo>
                    <a:pt x="8193" y="7150"/>
                  </a:lnTo>
                  <a:lnTo>
                    <a:pt x="6777" y="10443"/>
                  </a:lnTo>
                  <a:lnTo>
                    <a:pt x="5373" y="13999"/>
                  </a:lnTo>
                  <a:lnTo>
                    <a:pt x="4019" y="16481"/>
                  </a:lnTo>
                  <a:lnTo>
                    <a:pt x="2704" y="18550"/>
                  </a:lnTo>
                  <a:lnTo>
                    <a:pt x="1380" y="20243"/>
                  </a:lnTo>
                  <a:lnTo>
                    <a:pt x="0" y="21600"/>
                  </a:lnTo>
                  <a:lnTo>
                    <a:pt x="21600" y="21600"/>
                  </a:lnTo>
                  <a:lnTo>
                    <a:pt x="21168" y="20465"/>
                  </a:lnTo>
                  <a:lnTo>
                    <a:pt x="20340" y="18506"/>
                  </a:lnTo>
                  <a:lnTo>
                    <a:pt x="19837" y="17198"/>
                  </a:lnTo>
                  <a:lnTo>
                    <a:pt x="19466" y="15617"/>
                  </a:lnTo>
                  <a:lnTo>
                    <a:pt x="19037" y="12839"/>
                  </a:lnTo>
                  <a:lnTo>
                    <a:pt x="18356" y="7941"/>
                  </a:lnTo>
                  <a:lnTo>
                    <a:pt x="17232" y="0"/>
                  </a:lnTo>
                  <a:close/>
                </a:path>
              </a:pathLst>
            </a:custGeom>
            <a:solidFill>
              <a:srgbClr val="D82679"/>
            </a:solidFill>
            <a:ln w="12700" cap="flat">
              <a:noFill/>
              <a:miter lim="400000"/>
            </a:ln>
            <a:effectLst/>
          </p:spPr>
          <p:txBody>
            <a:bodyPr wrap="square" lIns="45719" tIns="45719" rIns="45719" bIns="45719" numCol="1" anchor="ctr">
              <a:noAutofit/>
            </a:bodyPr>
            <a:lstStyle/>
            <a:p>
              <a:pPr/>
            </a:p>
          </p:txBody>
        </p:sp>
        <p:sp>
          <p:nvSpPr>
            <p:cNvPr id="692" name="Shape"/>
            <p:cNvSpPr/>
            <p:nvPr/>
          </p:nvSpPr>
          <p:spPr>
            <a:xfrm>
              <a:off x="1825968" y="3034"/>
              <a:ext cx="1300950" cy="95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12" y="7106"/>
                  </a:moveTo>
                  <a:lnTo>
                    <a:pt x="9312" y="8024"/>
                  </a:lnTo>
                  <a:lnTo>
                    <a:pt x="8457" y="9197"/>
                  </a:lnTo>
                  <a:lnTo>
                    <a:pt x="2126" y="19453"/>
                  </a:lnTo>
                  <a:lnTo>
                    <a:pt x="1340" y="20480"/>
                  </a:lnTo>
                  <a:lnTo>
                    <a:pt x="627" y="21217"/>
                  </a:lnTo>
                  <a:lnTo>
                    <a:pt x="0" y="21600"/>
                  </a:lnTo>
                  <a:lnTo>
                    <a:pt x="21600" y="21600"/>
                  </a:lnTo>
                  <a:lnTo>
                    <a:pt x="20361" y="8962"/>
                  </a:lnTo>
                  <a:lnTo>
                    <a:pt x="11179" y="8962"/>
                  </a:lnTo>
                  <a:lnTo>
                    <a:pt x="10545" y="8547"/>
                  </a:lnTo>
                  <a:lnTo>
                    <a:pt x="10112" y="7106"/>
                  </a:lnTo>
                  <a:close/>
                  <a:moveTo>
                    <a:pt x="18827" y="0"/>
                  </a:moveTo>
                  <a:lnTo>
                    <a:pt x="17982" y="394"/>
                  </a:lnTo>
                  <a:lnTo>
                    <a:pt x="17028" y="1408"/>
                  </a:lnTo>
                  <a:lnTo>
                    <a:pt x="12894" y="7534"/>
                  </a:lnTo>
                  <a:lnTo>
                    <a:pt x="11975" y="8556"/>
                  </a:lnTo>
                  <a:lnTo>
                    <a:pt x="11179" y="8962"/>
                  </a:lnTo>
                  <a:lnTo>
                    <a:pt x="20361" y="8962"/>
                  </a:lnTo>
                  <a:lnTo>
                    <a:pt x="19524" y="430"/>
                  </a:lnTo>
                  <a:lnTo>
                    <a:pt x="18827"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694" name="Shape"/>
          <p:cNvSpPr/>
          <p:nvPr/>
        </p:nvSpPr>
        <p:spPr>
          <a:xfrm>
            <a:off x="5144368" y="5663107"/>
            <a:ext cx="3139892" cy="118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699"/>
                </a:moveTo>
                <a:lnTo>
                  <a:pt x="268" y="19201"/>
                </a:lnTo>
                <a:lnTo>
                  <a:pt x="534" y="16649"/>
                </a:lnTo>
                <a:lnTo>
                  <a:pt x="576" y="15742"/>
                </a:lnTo>
                <a:lnTo>
                  <a:pt x="661" y="14455"/>
                </a:lnTo>
                <a:lnTo>
                  <a:pt x="1119" y="9900"/>
                </a:lnTo>
                <a:lnTo>
                  <a:pt x="1488" y="8250"/>
                </a:lnTo>
                <a:lnTo>
                  <a:pt x="1763" y="7500"/>
                </a:lnTo>
                <a:lnTo>
                  <a:pt x="1890" y="8353"/>
                </a:lnTo>
                <a:lnTo>
                  <a:pt x="2016" y="9150"/>
                </a:lnTo>
                <a:lnTo>
                  <a:pt x="2499" y="13093"/>
                </a:lnTo>
                <a:lnTo>
                  <a:pt x="2771" y="16087"/>
                </a:lnTo>
                <a:lnTo>
                  <a:pt x="3086" y="19799"/>
                </a:lnTo>
                <a:lnTo>
                  <a:pt x="3423" y="18782"/>
                </a:lnTo>
                <a:lnTo>
                  <a:pt x="3746" y="17512"/>
                </a:lnTo>
                <a:lnTo>
                  <a:pt x="4066" y="15961"/>
                </a:lnTo>
                <a:lnTo>
                  <a:pt x="4397" y="14100"/>
                </a:lnTo>
                <a:lnTo>
                  <a:pt x="4739" y="11433"/>
                </a:lnTo>
                <a:lnTo>
                  <a:pt x="5085" y="8963"/>
                </a:lnTo>
                <a:lnTo>
                  <a:pt x="5454" y="6886"/>
                </a:lnTo>
                <a:lnTo>
                  <a:pt x="5866" y="5400"/>
                </a:lnTo>
                <a:lnTo>
                  <a:pt x="7290" y="3600"/>
                </a:lnTo>
                <a:lnTo>
                  <a:pt x="7565" y="9556"/>
                </a:lnTo>
                <a:lnTo>
                  <a:pt x="7731" y="13229"/>
                </a:lnTo>
                <a:lnTo>
                  <a:pt x="7836" y="15312"/>
                </a:lnTo>
                <a:lnTo>
                  <a:pt x="7926" y="16498"/>
                </a:lnTo>
                <a:lnTo>
                  <a:pt x="8049" y="17480"/>
                </a:lnTo>
                <a:lnTo>
                  <a:pt x="8251" y="18949"/>
                </a:lnTo>
                <a:lnTo>
                  <a:pt x="8579" y="21600"/>
                </a:lnTo>
                <a:lnTo>
                  <a:pt x="8861" y="20980"/>
                </a:lnTo>
                <a:lnTo>
                  <a:pt x="9139" y="18590"/>
                </a:lnTo>
                <a:lnTo>
                  <a:pt x="9419" y="15249"/>
                </a:lnTo>
                <a:lnTo>
                  <a:pt x="9705" y="11779"/>
                </a:lnTo>
                <a:lnTo>
                  <a:pt x="10003" y="9000"/>
                </a:lnTo>
                <a:lnTo>
                  <a:pt x="10331" y="6538"/>
                </a:lnTo>
                <a:lnTo>
                  <a:pt x="10685" y="3845"/>
                </a:lnTo>
                <a:lnTo>
                  <a:pt x="11038" y="1484"/>
                </a:lnTo>
                <a:lnTo>
                  <a:pt x="11363" y="15"/>
                </a:lnTo>
                <a:lnTo>
                  <a:pt x="11631" y="0"/>
                </a:lnTo>
                <a:lnTo>
                  <a:pt x="12343" y="18000"/>
                </a:lnTo>
                <a:lnTo>
                  <a:pt x="12561" y="18024"/>
                </a:lnTo>
                <a:lnTo>
                  <a:pt x="13117" y="17119"/>
                </a:lnTo>
                <a:lnTo>
                  <a:pt x="13442" y="16288"/>
                </a:lnTo>
                <a:lnTo>
                  <a:pt x="13791" y="15270"/>
                </a:lnTo>
                <a:lnTo>
                  <a:pt x="14159" y="14114"/>
                </a:lnTo>
                <a:lnTo>
                  <a:pt x="14539" y="12870"/>
                </a:lnTo>
                <a:lnTo>
                  <a:pt x="14925" y="11586"/>
                </a:lnTo>
                <a:lnTo>
                  <a:pt x="15312" y="10313"/>
                </a:lnTo>
                <a:lnTo>
                  <a:pt x="15694" y="9098"/>
                </a:lnTo>
                <a:lnTo>
                  <a:pt x="16065" y="7992"/>
                </a:lnTo>
                <a:lnTo>
                  <a:pt x="16420" y="7043"/>
                </a:lnTo>
                <a:lnTo>
                  <a:pt x="16751" y="6300"/>
                </a:lnTo>
                <a:lnTo>
                  <a:pt x="16930" y="7465"/>
                </a:lnTo>
                <a:lnTo>
                  <a:pt x="17193" y="7801"/>
                </a:lnTo>
                <a:lnTo>
                  <a:pt x="17523" y="7472"/>
                </a:lnTo>
                <a:lnTo>
                  <a:pt x="17904" y="6646"/>
                </a:lnTo>
                <a:lnTo>
                  <a:pt x="18319" y="5489"/>
                </a:lnTo>
                <a:lnTo>
                  <a:pt x="18754" y="4166"/>
                </a:lnTo>
                <a:lnTo>
                  <a:pt x="19192" y="2845"/>
                </a:lnTo>
                <a:lnTo>
                  <a:pt x="19616" y="1692"/>
                </a:lnTo>
                <a:lnTo>
                  <a:pt x="20012" y="873"/>
                </a:lnTo>
                <a:lnTo>
                  <a:pt x="20362" y="554"/>
                </a:lnTo>
                <a:lnTo>
                  <a:pt x="20651" y="901"/>
                </a:lnTo>
                <a:lnTo>
                  <a:pt x="21600" y="19799"/>
                </a:lnTo>
                <a:lnTo>
                  <a:pt x="0" y="20699"/>
                </a:lnTo>
                <a:close/>
              </a:path>
            </a:pathLst>
          </a:custGeom>
          <a:ln w="4156">
            <a:solidFill>
              <a:srgbClr val="000000"/>
            </a:solidFill>
          </a:ln>
        </p:spPr>
        <p:txBody>
          <a:bodyPr lIns="45719" rIns="45719" anchor="ctr"/>
          <a:lstStyle/>
          <a:p>
            <a:pPr/>
          </a:p>
        </p:txBody>
      </p:sp>
      <p:sp>
        <p:nvSpPr>
          <p:cNvPr id="695" name="Line"/>
          <p:cNvSpPr/>
          <p:nvPr/>
        </p:nvSpPr>
        <p:spPr>
          <a:xfrm>
            <a:off x="5132866" y="5773215"/>
            <a:ext cx="327954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696" name="Line"/>
          <p:cNvSpPr/>
          <p:nvPr/>
        </p:nvSpPr>
        <p:spPr>
          <a:xfrm>
            <a:off x="2459597" y="5773215"/>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grpSp>
        <p:nvGrpSpPr>
          <p:cNvPr id="699" name="Group"/>
          <p:cNvGrpSpPr/>
          <p:nvPr/>
        </p:nvGrpSpPr>
        <p:grpSpPr>
          <a:xfrm>
            <a:off x="2995243" y="5632425"/>
            <a:ext cx="1010475" cy="149008"/>
            <a:chOff x="0" y="0"/>
            <a:chExt cx="1010474" cy="149007"/>
          </a:xfrm>
        </p:grpSpPr>
        <p:sp>
          <p:nvSpPr>
            <p:cNvPr id="697" name="Shape"/>
            <p:cNvSpPr/>
            <p:nvPr/>
          </p:nvSpPr>
          <p:spPr>
            <a:xfrm>
              <a:off x="977340" y="134211"/>
              <a:ext cx="33135" cy="147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76" y="0"/>
                  </a:moveTo>
                  <a:lnTo>
                    <a:pt x="0" y="168"/>
                  </a:lnTo>
                  <a:lnTo>
                    <a:pt x="4981" y="7095"/>
                  </a:lnTo>
                  <a:lnTo>
                    <a:pt x="21600" y="21600"/>
                  </a:lnTo>
                  <a:lnTo>
                    <a:pt x="15176" y="0"/>
                  </a:lnTo>
                  <a:close/>
                </a:path>
              </a:pathLst>
            </a:custGeom>
            <a:solidFill>
              <a:srgbClr val="D82679"/>
            </a:solidFill>
            <a:ln w="12700" cap="flat">
              <a:noFill/>
              <a:miter lim="400000"/>
            </a:ln>
            <a:effectLst/>
          </p:spPr>
          <p:txBody>
            <a:bodyPr wrap="square" lIns="45719" tIns="45719" rIns="45719" bIns="45719" numCol="1" anchor="ctr">
              <a:noAutofit/>
            </a:bodyPr>
            <a:lstStyle/>
            <a:p>
              <a:pPr/>
            </a:p>
          </p:txBody>
        </p:sp>
        <p:sp>
          <p:nvSpPr>
            <p:cNvPr id="698" name="Shape"/>
            <p:cNvSpPr/>
            <p:nvPr/>
          </p:nvSpPr>
          <p:spPr>
            <a:xfrm>
              <a:off x="0" y="0"/>
              <a:ext cx="977341" cy="139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96" y="0"/>
                  </a:moveTo>
                  <a:lnTo>
                    <a:pt x="14348" y="331"/>
                  </a:lnTo>
                  <a:lnTo>
                    <a:pt x="13087" y="1053"/>
                  </a:lnTo>
                  <a:lnTo>
                    <a:pt x="11799" y="2057"/>
                  </a:lnTo>
                  <a:lnTo>
                    <a:pt x="10567" y="3233"/>
                  </a:lnTo>
                  <a:lnTo>
                    <a:pt x="9358" y="4757"/>
                  </a:lnTo>
                  <a:lnTo>
                    <a:pt x="8113" y="6735"/>
                  </a:lnTo>
                  <a:lnTo>
                    <a:pt x="4575" y="13182"/>
                  </a:lnTo>
                  <a:lnTo>
                    <a:pt x="3600" y="16542"/>
                  </a:lnTo>
                  <a:lnTo>
                    <a:pt x="2383" y="19208"/>
                  </a:lnTo>
                  <a:lnTo>
                    <a:pt x="1118" y="20966"/>
                  </a:lnTo>
                  <a:lnTo>
                    <a:pt x="0" y="21600"/>
                  </a:lnTo>
                  <a:lnTo>
                    <a:pt x="21600" y="20851"/>
                  </a:lnTo>
                  <a:lnTo>
                    <a:pt x="21311" y="19590"/>
                  </a:lnTo>
                  <a:lnTo>
                    <a:pt x="20846" y="17641"/>
                  </a:lnTo>
                  <a:lnTo>
                    <a:pt x="20263" y="16242"/>
                  </a:lnTo>
                  <a:lnTo>
                    <a:pt x="19827" y="13887"/>
                  </a:lnTo>
                  <a:lnTo>
                    <a:pt x="19582" y="11364"/>
                  </a:lnTo>
                  <a:lnTo>
                    <a:pt x="19323" y="9176"/>
                  </a:lnTo>
                  <a:lnTo>
                    <a:pt x="18846" y="7824"/>
                  </a:lnTo>
                  <a:lnTo>
                    <a:pt x="18267" y="5875"/>
                  </a:lnTo>
                  <a:lnTo>
                    <a:pt x="17811" y="3520"/>
                  </a:lnTo>
                  <a:lnTo>
                    <a:pt x="17273" y="1403"/>
                  </a:lnTo>
                  <a:lnTo>
                    <a:pt x="16450" y="171"/>
                  </a:lnTo>
                  <a:lnTo>
                    <a:pt x="15496" y="0"/>
                  </a:lnTo>
                  <a:close/>
                </a:path>
              </a:pathLst>
            </a:custGeom>
            <a:solidFill>
              <a:srgbClr val="D82679"/>
            </a:solidFill>
            <a:ln w="12700" cap="flat">
              <a:noFill/>
              <a:miter lim="400000"/>
            </a:ln>
            <a:effectLst/>
          </p:spPr>
          <p:txBody>
            <a:bodyPr wrap="square" lIns="45719" tIns="45719" rIns="45719" bIns="45719" numCol="1" anchor="ctr">
              <a:noAutofit/>
            </a:bodyPr>
            <a:lstStyle/>
            <a:p>
              <a:pPr/>
            </a:p>
          </p:txBody>
        </p:sp>
      </p:grpSp>
      <p:sp>
        <p:nvSpPr>
          <p:cNvPr id="700" name="Line"/>
          <p:cNvSpPr/>
          <p:nvPr/>
        </p:nvSpPr>
        <p:spPr>
          <a:xfrm>
            <a:off x="2995241" y="5632429"/>
            <a:ext cx="1010482" cy="149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055" y="20159"/>
                </a:lnTo>
                <a:lnTo>
                  <a:pt x="20612" y="18294"/>
                </a:lnTo>
                <a:lnTo>
                  <a:pt x="20163" y="16474"/>
                </a:lnTo>
                <a:lnTo>
                  <a:pt x="19598" y="15167"/>
                </a:lnTo>
                <a:lnTo>
                  <a:pt x="19177" y="12968"/>
                </a:lnTo>
                <a:lnTo>
                  <a:pt x="18940" y="10612"/>
                </a:lnTo>
                <a:lnTo>
                  <a:pt x="18689" y="8569"/>
                </a:lnTo>
                <a:lnTo>
                  <a:pt x="18228" y="7307"/>
                </a:lnTo>
                <a:lnTo>
                  <a:pt x="17668" y="5487"/>
                </a:lnTo>
                <a:lnTo>
                  <a:pt x="17227" y="3287"/>
                </a:lnTo>
                <a:lnTo>
                  <a:pt x="16707" y="1310"/>
                </a:lnTo>
                <a:lnTo>
                  <a:pt x="15910" y="160"/>
                </a:lnTo>
                <a:lnTo>
                  <a:pt x="14988" y="0"/>
                </a:lnTo>
                <a:lnTo>
                  <a:pt x="13877" y="309"/>
                </a:lnTo>
                <a:lnTo>
                  <a:pt x="12658" y="983"/>
                </a:lnTo>
                <a:lnTo>
                  <a:pt x="11412" y="1921"/>
                </a:lnTo>
                <a:lnTo>
                  <a:pt x="10220" y="3018"/>
                </a:lnTo>
                <a:lnTo>
                  <a:pt x="9051" y="4442"/>
                </a:lnTo>
                <a:lnTo>
                  <a:pt x="7847" y="6289"/>
                </a:lnTo>
                <a:lnTo>
                  <a:pt x="6647" y="8352"/>
                </a:lnTo>
                <a:lnTo>
                  <a:pt x="5493" y="10428"/>
                </a:lnTo>
                <a:lnTo>
                  <a:pt x="4425" y="12309"/>
                </a:lnTo>
                <a:lnTo>
                  <a:pt x="3482" y="15447"/>
                </a:lnTo>
                <a:lnTo>
                  <a:pt x="2305" y="17937"/>
                </a:lnTo>
                <a:lnTo>
                  <a:pt x="1082" y="19578"/>
                </a:lnTo>
                <a:lnTo>
                  <a:pt x="0" y="20170"/>
                </a:lnTo>
                <a:lnTo>
                  <a:pt x="21389" y="19456"/>
                </a:lnTo>
              </a:path>
            </a:pathLst>
          </a:custGeom>
          <a:ln w="4156">
            <a:solidFill>
              <a:srgbClr val="000000"/>
            </a:solidFill>
          </a:ln>
        </p:spPr>
        <p:txBody>
          <a:bodyPr lIns="45719" rIns="45719" anchor="ctr"/>
          <a:lstStyle/>
          <a:p>
            <a:pPr/>
          </a:p>
        </p:txBody>
      </p:sp>
      <p:sp>
        <p:nvSpPr>
          <p:cNvPr id="701" name="Line"/>
          <p:cNvSpPr/>
          <p:nvPr/>
        </p:nvSpPr>
        <p:spPr>
          <a:xfrm>
            <a:off x="5132866" y="6156097"/>
            <a:ext cx="3279549"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702" name="Line"/>
          <p:cNvSpPr/>
          <p:nvPr/>
        </p:nvSpPr>
        <p:spPr>
          <a:xfrm>
            <a:off x="2459597" y="6156097"/>
            <a:ext cx="2117914" cy="1"/>
          </a:xfrm>
          <a:prstGeom prst="line">
            <a:avLst/>
          </a:prstGeom>
          <a:ln w="9859">
            <a:solidFill>
              <a:srgbClr val="D84800"/>
            </a:solidFill>
          </a:ln>
        </p:spPr>
        <p:txBody>
          <a:bodyPr lIns="0" tIns="0" rIns="0" bIns="0"/>
          <a:lstStyle/>
          <a:p>
            <a:pPr defTabSz="457200">
              <a:defRPr sz="1200">
                <a:latin typeface="Helvetica"/>
                <a:ea typeface="Helvetica"/>
                <a:cs typeface="Helvetica"/>
                <a:sym typeface="Helvetica"/>
              </a:defRPr>
            </a:pPr>
          </a:p>
        </p:txBody>
      </p:sp>
      <p:sp>
        <p:nvSpPr>
          <p:cNvPr id="703" name="Shape"/>
          <p:cNvSpPr/>
          <p:nvPr/>
        </p:nvSpPr>
        <p:spPr>
          <a:xfrm>
            <a:off x="3020346" y="6032212"/>
            <a:ext cx="5283625" cy="133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7" y="0"/>
                </a:moveTo>
                <a:lnTo>
                  <a:pt x="1651" y="104"/>
                </a:lnTo>
                <a:lnTo>
                  <a:pt x="1431" y="1074"/>
                </a:lnTo>
                <a:lnTo>
                  <a:pt x="1210" y="2891"/>
                </a:lnTo>
                <a:lnTo>
                  <a:pt x="784" y="7270"/>
                </a:lnTo>
                <a:lnTo>
                  <a:pt x="679" y="9177"/>
                </a:lnTo>
                <a:lnTo>
                  <a:pt x="528" y="11089"/>
                </a:lnTo>
                <a:lnTo>
                  <a:pt x="195" y="14734"/>
                </a:lnTo>
                <a:lnTo>
                  <a:pt x="67" y="16374"/>
                </a:lnTo>
                <a:lnTo>
                  <a:pt x="0" y="17831"/>
                </a:lnTo>
                <a:lnTo>
                  <a:pt x="22" y="19058"/>
                </a:lnTo>
                <a:lnTo>
                  <a:pt x="159" y="20008"/>
                </a:lnTo>
                <a:lnTo>
                  <a:pt x="21600" y="21600"/>
                </a:lnTo>
                <a:lnTo>
                  <a:pt x="21592" y="21571"/>
                </a:lnTo>
                <a:lnTo>
                  <a:pt x="21572" y="21538"/>
                </a:lnTo>
                <a:lnTo>
                  <a:pt x="3645" y="14434"/>
                </a:lnTo>
                <a:lnTo>
                  <a:pt x="3540" y="12854"/>
                </a:lnTo>
                <a:lnTo>
                  <a:pt x="3439" y="12146"/>
                </a:lnTo>
                <a:lnTo>
                  <a:pt x="3336" y="11785"/>
                </a:lnTo>
                <a:lnTo>
                  <a:pt x="3222" y="11251"/>
                </a:lnTo>
                <a:lnTo>
                  <a:pt x="3091" y="9870"/>
                </a:lnTo>
                <a:lnTo>
                  <a:pt x="2835" y="7705"/>
                </a:lnTo>
                <a:lnTo>
                  <a:pt x="2718" y="6474"/>
                </a:lnTo>
                <a:lnTo>
                  <a:pt x="2623" y="4927"/>
                </a:lnTo>
                <a:lnTo>
                  <a:pt x="2543" y="3256"/>
                </a:lnTo>
                <a:lnTo>
                  <a:pt x="2457" y="1734"/>
                </a:lnTo>
                <a:lnTo>
                  <a:pt x="2342" y="635"/>
                </a:lnTo>
                <a:lnTo>
                  <a:pt x="2145" y="589"/>
                </a:lnTo>
                <a:lnTo>
                  <a:pt x="1847" y="0"/>
                </a:lnTo>
                <a:close/>
              </a:path>
            </a:pathLst>
          </a:custGeom>
          <a:solidFill>
            <a:srgbClr val="D82679"/>
          </a:solidFill>
          <a:ln w="12700">
            <a:miter lim="400000"/>
          </a:ln>
        </p:spPr>
        <p:txBody>
          <a:bodyPr lIns="45719" rIns="45719" anchor="ctr"/>
          <a:lstStyle/>
          <a:p>
            <a:pPr/>
          </a:p>
        </p:txBody>
      </p:sp>
      <p:sp>
        <p:nvSpPr>
          <p:cNvPr id="704" name="Shape"/>
          <p:cNvSpPr/>
          <p:nvPr/>
        </p:nvSpPr>
        <p:spPr>
          <a:xfrm>
            <a:off x="3020347" y="6032213"/>
            <a:ext cx="5283631" cy="133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444" y="21425"/>
                </a:lnTo>
                <a:lnTo>
                  <a:pt x="21219" y="21287"/>
                </a:lnTo>
                <a:lnTo>
                  <a:pt x="21020" y="21182"/>
                </a:lnTo>
                <a:lnTo>
                  <a:pt x="20782" y="21067"/>
                </a:lnTo>
                <a:lnTo>
                  <a:pt x="20508" y="20944"/>
                </a:lnTo>
                <a:lnTo>
                  <a:pt x="20201" y="20811"/>
                </a:lnTo>
                <a:lnTo>
                  <a:pt x="20035" y="20742"/>
                </a:lnTo>
                <a:lnTo>
                  <a:pt x="19862" y="20670"/>
                </a:lnTo>
                <a:lnTo>
                  <a:pt x="19681" y="20597"/>
                </a:lnTo>
                <a:lnTo>
                  <a:pt x="19492" y="20522"/>
                </a:lnTo>
                <a:lnTo>
                  <a:pt x="19297" y="20445"/>
                </a:lnTo>
                <a:lnTo>
                  <a:pt x="19095" y="20366"/>
                </a:lnTo>
                <a:lnTo>
                  <a:pt x="18887" y="20286"/>
                </a:lnTo>
                <a:lnTo>
                  <a:pt x="18672" y="20204"/>
                </a:lnTo>
                <a:lnTo>
                  <a:pt x="18452" y="20120"/>
                </a:lnTo>
                <a:lnTo>
                  <a:pt x="18225" y="20035"/>
                </a:lnTo>
                <a:lnTo>
                  <a:pt x="17994" y="19949"/>
                </a:lnTo>
                <a:lnTo>
                  <a:pt x="17757" y="19861"/>
                </a:lnTo>
                <a:lnTo>
                  <a:pt x="17515" y="19772"/>
                </a:lnTo>
                <a:lnTo>
                  <a:pt x="17268" y="19681"/>
                </a:lnTo>
                <a:lnTo>
                  <a:pt x="17017" y="19589"/>
                </a:lnTo>
                <a:lnTo>
                  <a:pt x="16762" y="19496"/>
                </a:lnTo>
                <a:lnTo>
                  <a:pt x="16502" y="19402"/>
                </a:lnTo>
                <a:lnTo>
                  <a:pt x="16239" y="19307"/>
                </a:lnTo>
                <a:lnTo>
                  <a:pt x="15973" y="19211"/>
                </a:lnTo>
                <a:lnTo>
                  <a:pt x="15703" y="19114"/>
                </a:lnTo>
                <a:lnTo>
                  <a:pt x="15430" y="19017"/>
                </a:lnTo>
                <a:lnTo>
                  <a:pt x="15155" y="18918"/>
                </a:lnTo>
                <a:lnTo>
                  <a:pt x="14877" y="18819"/>
                </a:lnTo>
                <a:lnTo>
                  <a:pt x="14597" y="18719"/>
                </a:lnTo>
                <a:lnTo>
                  <a:pt x="14315" y="18618"/>
                </a:lnTo>
                <a:lnTo>
                  <a:pt x="14031" y="18517"/>
                </a:lnTo>
                <a:lnTo>
                  <a:pt x="13746" y="18416"/>
                </a:lnTo>
                <a:lnTo>
                  <a:pt x="13460" y="18314"/>
                </a:lnTo>
                <a:lnTo>
                  <a:pt x="13172" y="18211"/>
                </a:lnTo>
                <a:lnTo>
                  <a:pt x="12884" y="18108"/>
                </a:lnTo>
                <a:lnTo>
                  <a:pt x="12596" y="18005"/>
                </a:lnTo>
                <a:lnTo>
                  <a:pt x="12307" y="17902"/>
                </a:lnTo>
                <a:lnTo>
                  <a:pt x="12018" y="17799"/>
                </a:lnTo>
                <a:lnTo>
                  <a:pt x="11730" y="17696"/>
                </a:lnTo>
                <a:lnTo>
                  <a:pt x="11442" y="17592"/>
                </a:lnTo>
                <a:lnTo>
                  <a:pt x="11155" y="17489"/>
                </a:lnTo>
                <a:lnTo>
                  <a:pt x="10868" y="17386"/>
                </a:lnTo>
                <a:lnTo>
                  <a:pt x="10584" y="17283"/>
                </a:lnTo>
                <a:lnTo>
                  <a:pt x="10300" y="17180"/>
                </a:lnTo>
                <a:lnTo>
                  <a:pt x="10019" y="17077"/>
                </a:lnTo>
                <a:lnTo>
                  <a:pt x="9739" y="16975"/>
                </a:lnTo>
                <a:lnTo>
                  <a:pt x="9462" y="16873"/>
                </a:lnTo>
                <a:lnTo>
                  <a:pt x="9188" y="16772"/>
                </a:lnTo>
                <a:lnTo>
                  <a:pt x="8916" y="16671"/>
                </a:lnTo>
                <a:lnTo>
                  <a:pt x="8647" y="16571"/>
                </a:lnTo>
                <a:lnTo>
                  <a:pt x="8381" y="16472"/>
                </a:lnTo>
                <a:lnTo>
                  <a:pt x="8119" y="16373"/>
                </a:lnTo>
                <a:lnTo>
                  <a:pt x="7861" y="16275"/>
                </a:lnTo>
                <a:lnTo>
                  <a:pt x="7607" y="16178"/>
                </a:lnTo>
                <a:lnTo>
                  <a:pt x="7357" y="16081"/>
                </a:lnTo>
                <a:lnTo>
                  <a:pt x="7112" y="15986"/>
                </a:lnTo>
                <a:lnTo>
                  <a:pt x="6871" y="15892"/>
                </a:lnTo>
                <a:lnTo>
                  <a:pt x="6636" y="15798"/>
                </a:lnTo>
                <a:lnTo>
                  <a:pt x="6406" y="15706"/>
                </a:lnTo>
                <a:lnTo>
                  <a:pt x="6181" y="15615"/>
                </a:lnTo>
                <a:lnTo>
                  <a:pt x="5962" y="15526"/>
                </a:lnTo>
                <a:lnTo>
                  <a:pt x="5749" y="15437"/>
                </a:lnTo>
                <a:lnTo>
                  <a:pt x="5543" y="15350"/>
                </a:lnTo>
                <a:lnTo>
                  <a:pt x="5343" y="15265"/>
                </a:lnTo>
                <a:lnTo>
                  <a:pt x="5149" y="15180"/>
                </a:lnTo>
                <a:lnTo>
                  <a:pt x="4963" y="15098"/>
                </a:lnTo>
                <a:lnTo>
                  <a:pt x="4784" y="15017"/>
                </a:lnTo>
                <a:lnTo>
                  <a:pt x="4613" y="14938"/>
                </a:lnTo>
                <a:lnTo>
                  <a:pt x="4449" y="14860"/>
                </a:lnTo>
                <a:lnTo>
                  <a:pt x="4146" y="14711"/>
                </a:lnTo>
                <a:lnTo>
                  <a:pt x="3878" y="14569"/>
                </a:lnTo>
                <a:lnTo>
                  <a:pt x="3645" y="14435"/>
                </a:lnTo>
                <a:lnTo>
                  <a:pt x="3540" y="12855"/>
                </a:lnTo>
                <a:lnTo>
                  <a:pt x="3439" y="12145"/>
                </a:lnTo>
                <a:lnTo>
                  <a:pt x="3336" y="11785"/>
                </a:lnTo>
                <a:lnTo>
                  <a:pt x="3222" y="11250"/>
                </a:lnTo>
                <a:lnTo>
                  <a:pt x="3091" y="9869"/>
                </a:lnTo>
                <a:lnTo>
                  <a:pt x="2960" y="8762"/>
                </a:lnTo>
                <a:lnTo>
                  <a:pt x="2835" y="7705"/>
                </a:lnTo>
                <a:lnTo>
                  <a:pt x="2719" y="6472"/>
                </a:lnTo>
                <a:lnTo>
                  <a:pt x="2623" y="4926"/>
                </a:lnTo>
                <a:lnTo>
                  <a:pt x="2543" y="3255"/>
                </a:lnTo>
                <a:lnTo>
                  <a:pt x="2457" y="1734"/>
                </a:lnTo>
                <a:lnTo>
                  <a:pt x="2342" y="635"/>
                </a:lnTo>
                <a:lnTo>
                  <a:pt x="2145" y="589"/>
                </a:lnTo>
                <a:lnTo>
                  <a:pt x="1996" y="270"/>
                </a:lnTo>
                <a:lnTo>
                  <a:pt x="1847" y="0"/>
                </a:lnTo>
                <a:lnTo>
                  <a:pt x="1651" y="103"/>
                </a:lnTo>
                <a:lnTo>
                  <a:pt x="1431" y="1074"/>
                </a:lnTo>
                <a:lnTo>
                  <a:pt x="1210" y="2890"/>
                </a:lnTo>
                <a:lnTo>
                  <a:pt x="992" y="5105"/>
                </a:lnTo>
                <a:lnTo>
                  <a:pt x="784" y="7270"/>
                </a:lnTo>
                <a:lnTo>
                  <a:pt x="679" y="9178"/>
                </a:lnTo>
                <a:lnTo>
                  <a:pt x="528" y="11088"/>
                </a:lnTo>
                <a:lnTo>
                  <a:pt x="357" y="12956"/>
                </a:lnTo>
                <a:lnTo>
                  <a:pt x="195" y="14733"/>
                </a:lnTo>
                <a:lnTo>
                  <a:pt x="67" y="16373"/>
                </a:lnTo>
                <a:lnTo>
                  <a:pt x="0" y="17830"/>
                </a:lnTo>
                <a:lnTo>
                  <a:pt x="22" y="19057"/>
                </a:lnTo>
                <a:lnTo>
                  <a:pt x="159" y="20007"/>
                </a:lnTo>
                <a:lnTo>
                  <a:pt x="4069" y="20007"/>
                </a:lnTo>
                <a:lnTo>
                  <a:pt x="21600" y="21600"/>
                </a:lnTo>
                <a:close/>
              </a:path>
            </a:pathLst>
          </a:custGeom>
          <a:ln w="4156">
            <a:solidFill>
              <a:srgbClr val="000000"/>
            </a:solidFill>
          </a:ln>
        </p:spPr>
        <p:txBody>
          <a:bodyPr lIns="45719" rIns="45719" anchor="ctr"/>
          <a:lstStyle/>
          <a:p>
            <a:pPr/>
          </a:p>
        </p:txBody>
      </p:sp>
      <p:sp>
        <p:nvSpPr>
          <p:cNvPr id="705" name="Business  Modeling…"/>
          <p:cNvSpPr txBox="1"/>
          <p:nvPr/>
        </p:nvSpPr>
        <p:spPr>
          <a:xfrm>
            <a:off x="1575421" y="1983053"/>
            <a:ext cx="1349376" cy="4000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3334" marR="5080" indent="616584">
              <a:lnSpc>
                <a:spcPts val="1400"/>
              </a:lnSpc>
              <a:spcBef>
                <a:spcPts val="100"/>
              </a:spcBef>
              <a:defRPr b="1" spc="-10" sz="1200">
                <a:solidFill>
                  <a:srgbClr val="336699"/>
                </a:solidFill>
                <a:latin typeface="+mn-lt"/>
                <a:ea typeface="+mn-ea"/>
                <a:cs typeface="+mn-cs"/>
                <a:sym typeface="Arial"/>
              </a:defRPr>
            </a:pPr>
            <a:r>
              <a:t>Business  Mod</a:t>
            </a:r>
            <a:r>
              <a:rPr spc="-5"/>
              <a:t>e</a:t>
            </a:r>
            <a:r>
              <a:t>lin</a:t>
            </a:r>
            <a:r>
              <a:rPr spc="-5"/>
              <a:t>g</a:t>
            </a:r>
          </a:p>
          <a:p>
            <a:pPr>
              <a:defRPr sz="1600">
                <a:latin typeface="Times New Roman"/>
                <a:ea typeface="Times New Roman"/>
                <a:cs typeface="Times New Roman"/>
                <a:sym typeface="Times New Roman"/>
              </a:defRPr>
            </a:pPr>
          </a:p>
          <a:p>
            <a:pPr indent="274954">
              <a:defRPr b="1" spc="-10" sz="1200">
                <a:solidFill>
                  <a:srgbClr val="336699"/>
                </a:solidFill>
                <a:latin typeface="+mn-lt"/>
                <a:ea typeface="+mn-ea"/>
                <a:cs typeface="+mn-cs"/>
                <a:sym typeface="Arial"/>
              </a:defRPr>
            </a:pPr>
            <a:r>
              <a:t>Requirements</a:t>
            </a:r>
          </a:p>
          <a:p>
            <a:pPr marR="5080" indent="669290">
              <a:lnSpc>
                <a:spcPts val="1400"/>
              </a:lnSpc>
              <a:spcBef>
                <a:spcPts val="1000"/>
              </a:spcBef>
              <a:defRPr b="1" spc="-10" sz="1200">
                <a:solidFill>
                  <a:srgbClr val="336699"/>
                </a:solidFill>
                <a:latin typeface="+mn-lt"/>
                <a:ea typeface="+mn-ea"/>
                <a:cs typeface="+mn-cs"/>
                <a:sym typeface="Arial"/>
              </a:defRPr>
            </a:pPr>
            <a:r>
              <a:t>Analysis  and</a:t>
            </a:r>
            <a:r>
              <a:rPr spc="-100"/>
              <a:t> </a:t>
            </a:r>
            <a:r>
              <a:t>Design</a:t>
            </a:r>
          </a:p>
          <a:p>
            <a:pPr>
              <a:defRPr>
                <a:latin typeface="Times New Roman"/>
                <a:ea typeface="Times New Roman"/>
                <a:cs typeface="Times New Roman"/>
                <a:sym typeface="Times New Roman"/>
              </a:defRPr>
            </a:pPr>
          </a:p>
          <a:p>
            <a:pPr indent="170179">
              <a:defRPr b="1" spc="-10" sz="1200">
                <a:solidFill>
                  <a:srgbClr val="336699"/>
                </a:solidFill>
                <a:latin typeface="+mn-lt"/>
                <a:ea typeface="+mn-ea"/>
                <a:cs typeface="+mn-cs"/>
                <a:sym typeface="Arial"/>
              </a:defRPr>
            </a:pPr>
            <a:r>
              <a:t>Implementation</a:t>
            </a:r>
          </a:p>
          <a:p>
            <a:pPr>
              <a:defRPr sz="1900">
                <a:latin typeface="Times New Roman"/>
                <a:ea typeface="Times New Roman"/>
                <a:cs typeface="Times New Roman"/>
                <a:sym typeface="Times New Roman"/>
              </a:defRPr>
            </a:pPr>
          </a:p>
          <a:p>
            <a:pPr indent="1010919">
              <a:defRPr b="1" spc="-30" sz="1200">
                <a:solidFill>
                  <a:srgbClr val="336699"/>
                </a:solidFill>
                <a:latin typeface="+mn-lt"/>
                <a:ea typeface="+mn-ea"/>
                <a:cs typeface="+mn-cs"/>
                <a:sym typeface="Arial"/>
              </a:defRPr>
            </a:pPr>
            <a:r>
              <a:t>Test</a:t>
            </a:r>
          </a:p>
          <a:p>
            <a:pPr>
              <a:defRPr sz="1900">
                <a:latin typeface="Times New Roman"/>
                <a:ea typeface="Times New Roman"/>
                <a:cs typeface="Times New Roman"/>
                <a:sym typeface="Times New Roman"/>
              </a:defRPr>
            </a:pPr>
          </a:p>
          <a:p>
            <a:pPr indent="433069">
              <a:defRPr b="1" spc="-10" sz="1200">
                <a:solidFill>
                  <a:srgbClr val="336699"/>
                </a:solidFill>
                <a:latin typeface="+mn-lt"/>
                <a:ea typeface="+mn-ea"/>
                <a:cs typeface="+mn-cs"/>
                <a:sym typeface="Arial"/>
              </a:defRPr>
            </a:pPr>
            <a:r>
              <a:t>Deployment</a:t>
            </a:r>
          </a:p>
          <a:p>
            <a:pPr>
              <a:defRPr sz="1300">
                <a:latin typeface="Times New Roman"/>
                <a:ea typeface="Times New Roman"/>
                <a:cs typeface="Times New Roman"/>
                <a:sym typeface="Times New Roman"/>
              </a:defRPr>
            </a:pPr>
          </a:p>
          <a:p>
            <a:pPr marL="354965" marR="5080" indent="-342900">
              <a:lnSpc>
                <a:spcPts val="1400"/>
              </a:lnSpc>
              <a:defRPr b="1" spc="-10" sz="1200">
                <a:solidFill>
                  <a:srgbClr val="CC3300"/>
                </a:solidFill>
                <a:latin typeface="+mn-lt"/>
                <a:ea typeface="+mn-ea"/>
                <a:cs typeface="+mn-cs"/>
                <a:sym typeface="Arial"/>
              </a:defRPr>
            </a:pPr>
            <a:r>
              <a:t>Config. &amp; Change  Man</a:t>
            </a:r>
            <a:r>
              <a:rPr spc="-5"/>
              <a:t>a</a:t>
            </a:r>
            <a:r>
              <a:t>gemen</a:t>
            </a:r>
            <a:r>
              <a:rPr spc="-5"/>
              <a:t>t</a:t>
            </a:r>
          </a:p>
          <a:p>
            <a:pPr marR="5080" indent="800735">
              <a:lnSpc>
                <a:spcPts val="1400"/>
              </a:lnSpc>
              <a:spcBef>
                <a:spcPts val="800"/>
              </a:spcBef>
              <a:defRPr b="1" spc="-5" sz="1200">
                <a:solidFill>
                  <a:srgbClr val="CC3300"/>
                </a:solidFill>
                <a:latin typeface="+mn-lt"/>
                <a:ea typeface="+mn-ea"/>
                <a:cs typeface="+mn-cs"/>
                <a:sym typeface="Arial"/>
              </a:defRPr>
            </a:pPr>
            <a:r>
              <a:t>Pr</a:t>
            </a:r>
            <a:r>
              <a:rPr spc="-10"/>
              <a:t>oj</a:t>
            </a:r>
            <a:r>
              <a:t>ect  Ma</a:t>
            </a:r>
            <a:r>
              <a:rPr spc="-10"/>
              <a:t>n</a:t>
            </a:r>
            <a:r>
              <a:t>a</a:t>
            </a:r>
            <a:r>
              <a:rPr spc="-10"/>
              <a:t>gemen</a:t>
            </a:r>
            <a:r>
              <a:t>t</a:t>
            </a:r>
          </a:p>
          <a:p>
            <a:pPr>
              <a:defRPr sz="1300">
                <a:latin typeface="Times New Roman"/>
                <a:ea typeface="Times New Roman"/>
                <a:cs typeface="Times New Roman"/>
                <a:sym typeface="Times New Roman"/>
              </a:defRPr>
            </a:pPr>
          </a:p>
          <a:p>
            <a:pPr indent="349884" algn="ctr">
              <a:defRPr b="1" spc="-10" sz="1200">
                <a:solidFill>
                  <a:srgbClr val="CC3300"/>
                </a:solidFill>
                <a:latin typeface="+mn-lt"/>
                <a:ea typeface="+mn-ea"/>
                <a:cs typeface="+mn-cs"/>
                <a:sym typeface="Arial"/>
              </a:defRPr>
            </a:pPr>
            <a:r>
              <a:t>Environment</a:t>
            </a:r>
          </a:p>
        </p:txBody>
      </p:sp>
      <p:sp>
        <p:nvSpPr>
          <p:cNvPr id="706" name="Line"/>
          <p:cNvSpPr/>
          <p:nvPr/>
        </p:nvSpPr>
        <p:spPr>
          <a:xfrm flipH="1">
            <a:off x="4018867" y="1914739"/>
            <a:ext cx="1" cy="4364614"/>
          </a:xfrm>
          <a:prstGeom prst="line">
            <a:avLst/>
          </a:prstGeom>
          <a:ln w="9858">
            <a:solidFill>
              <a:srgbClr val="DCFB49"/>
            </a:solidFill>
          </a:ln>
        </p:spPr>
        <p:txBody>
          <a:bodyPr lIns="0" tIns="0" rIns="0" bIns="0"/>
          <a:lstStyle/>
          <a:p>
            <a:pPr defTabSz="457200">
              <a:defRPr sz="1200">
                <a:latin typeface="Helvetica"/>
                <a:ea typeface="Helvetica"/>
                <a:cs typeface="Helvetica"/>
                <a:sym typeface="Helvetica"/>
              </a:defRPr>
            </a:pPr>
          </a:p>
        </p:txBody>
      </p:sp>
      <p:sp>
        <p:nvSpPr>
          <p:cNvPr id="707" name="Line"/>
          <p:cNvSpPr/>
          <p:nvPr/>
        </p:nvSpPr>
        <p:spPr>
          <a:xfrm flipH="1">
            <a:off x="6945165" y="1914739"/>
            <a:ext cx="1" cy="4364614"/>
          </a:xfrm>
          <a:prstGeom prst="line">
            <a:avLst/>
          </a:prstGeom>
          <a:ln w="9858">
            <a:solidFill>
              <a:srgbClr val="DCFB49"/>
            </a:solidFill>
          </a:ln>
        </p:spPr>
        <p:txBody>
          <a:bodyPr lIns="0" tIns="0" rIns="0" bIns="0"/>
          <a:lstStyle/>
          <a:p>
            <a:pPr defTabSz="457200">
              <a:defRPr sz="1200">
                <a:latin typeface="Helvetica"/>
                <a:ea typeface="Helvetica"/>
                <a:cs typeface="Helvetica"/>
                <a:sym typeface="Helvetica"/>
              </a:defRPr>
            </a:pPr>
          </a:p>
        </p:txBody>
      </p:sp>
      <p:sp>
        <p:nvSpPr>
          <p:cNvPr id="708" name="Rectangle"/>
          <p:cNvSpPr/>
          <p:nvPr/>
        </p:nvSpPr>
        <p:spPr>
          <a:xfrm>
            <a:off x="2987724" y="1535455"/>
            <a:ext cx="1080655" cy="440574"/>
          </a:xfrm>
          <a:prstGeom prst="rect">
            <a:avLst/>
          </a:prstGeom>
          <a:blipFill>
            <a:blip r:embed="rId3"/>
            <a:stretch>
              <a:fillRect/>
            </a:stretch>
          </a:blipFill>
          <a:ln w="12700">
            <a:miter lim="400000"/>
          </a:ln>
        </p:spPr>
        <p:txBody>
          <a:bodyPr lIns="45719" rIns="45719" anchor="ctr"/>
          <a:lstStyle/>
          <a:p>
            <a:pPr/>
          </a:p>
        </p:txBody>
      </p:sp>
      <p:sp>
        <p:nvSpPr>
          <p:cNvPr id="709" name="Rectangle"/>
          <p:cNvSpPr/>
          <p:nvPr/>
        </p:nvSpPr>
        <p:spPr>
          <a:xfrm>
            <a:off x="3045916" y="1572856"/>
            <a:ext cx="955963" cy="365761"/>
          </a:xfrm>
          <a:prstGeom prst="rect">
            <a:avLst/>
          </a:prstGeom>
          <a:blipFill>
            <a:blip r:embed="rId4"/>
            <a:stretch>
              <a:fillRect/>
            </a:stretch>
          </a:blipFill>
          <a:ln w="12700">
            <a:miter lim="400000"/>
          </a:ln>
        </p:spPr>
        <p:txBody>
          <a:bodyPr lIns="45719" rIns="45719" anchor="ctr"/>
          <a:lstStyle/>
          <a:p>
            <a:pPr/>
          </a:p>
        </p:txBody>
      </p:sp>
      <p:sp>
        <p:nvSpPr>
          <p:cNvPr id="710" name="Rectangle"/>
          <p:cNvSpPr/>
          <p:nvPr/>
        </p:nvSpPr>
        <p:spPr>
          <a:xfrm>
            <a:off x="3034676" y="1581153"/>
            <a:ext cx="929976" cy="290866"/>
          </a:xfrm>
          <a:prstGeom prst="rect">
            <a:avLst/>
          </a:prstGeom>
          <a:solidFill>
            <a:srgbClr val="8FB9D8"/>
          </a:solidFill>
          <a:ln w="12700">
            <a:miter lim="400000"/>
          </a:ln>
        </p:spPr>
        <p:txBody>
          <a:bodyPr lIns="45719" rIns="45719" anchor="ctr"/>
          <a:lstStyle/>
          <a:p>
            <a:pPr/>
          </a:p>
        </p:txBody>
      </p:sp>
      <p:sp>
        <p:nvSpPr>
          <p:cNvPr id="711" name="Inception"/>
          <p:cNvSpPr txBox="1"/>
          <p:nvPr/>
        </p:nvSpPr>
        <p:spPr>
          <a:xfrm>
            <a:off x="3018239" y="1582376"/>
            <a:ext cx="946787" cy="213060"/>
          </a:xfrm>
          <a:prstGeom prst="rect">
            <a:avLst/>
          </a:prstGeom>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lvl1pPr indent="71119">
              <a:spcBef>
                <a:spcPts val="200"/>
              </a:spcBef>
              <a:defRPr b="1" spc="-5" sz="1400">
                <a:solidFill>
                  <a:srgbClr val="003300"/>
                </a:solidFill>
                <a:latin typeface="+mn-lt"/>
                <a:ea typeface="+mn-ea"/>
                <a:cs typeface="+mn-cs"/>
                <a:sym typeface="Arial"/>
              </a:defRPr>
            </a:lvl1pPr>
          </a:lstStyle>
          <a:p>
            <a:pPr/>
            <a:r>
              <a:t>Inception</a:t>
            </a:r>
          </a:p>
        </p:txBody>
      </p:sp>
      <p:sp>
        <p:nvSpPr>
          <p:cNvPr id="712" name="Rectangle"/>
          <p:cNvSpPr/>
          <p:nvPr/>
        </p:nvSpPr>
        <p:spPr>
          <a:xfrm>
            <a:off x="3964470" y="1535455"/>
            <a:ext cx="1246909" cy="440574"/>
          </a:xfrm>
          <a:prstGeom prst="rect">
            <a:avLst/>
          </a:prstGeom>
          <a:blipFill>
            <a:blip r:embed="rId5"/>
            <a:stretch>
              <a:fillRect/>
            </a:stretch>
          </a:blipFill>
          <a:ln w="12700">
            <a:miter lim="400000"/>
          </a:ln>
        </p:spPr>
        <p:txBody>
          <a:bodyPr lIns="45719" rIns="45719" anchor="ctr"/>
          <a:lstStyle/>
          <a:p>
            <a:pPr/>
          </a:p>
        </p:txBody>
      </p:sp>
      <p:sp>
        <p:nvSpPr>
          <p:cNvPr id="713" name="Rectangle"/>
          <p:cNvSpPr/>
          <p:nvPr/>
        </p:nvSpPr>
        <p:spPr>
          <a:xfrm>
            <a:off x="4014342" y="1572856"/>
            <a:ext cx="1151313" cy="365761"/>
          </a:xfrm>
          <a:prstGeom prst="rect">
            <a:avLst/>
          </a:prstGeom>
          <a:blipFill>
            <a:blip r:embed="rId6"/>
            <a:stretch>
              <a:fillRect/>
            </a:stretch>
          </a:blipFill>
          <a:ln w="12700">
            <a:miter lim="400000"/>
          </a:ln>
        </p:spPr>
        <p:txBody>
          <a:bodyPr lIns="45719" rIns="45719" anchor="ctr"/>
          <a:lstStyle/>
          <a:p>
            <a:pPr/>
          </a:p>
        </p:txBody>
      </p:sp>
      <p:sp>
        <p:nvSpPr>
          <p:cNvPr id="714" name="Rectangle"/>
          <p:cNvSpPr/>
          <p:nvPr/>
        </p:nvSpPr>
        <p:spPr>
          <a:xfrm>
            <a:off x="4013936" y="1582797"/>
            <a:ext cx="1094281" cy="289220"/>
          </a:xfrm>
          <a:prstGeom prst="rect">
            <a:avLst/>
          </a:prstGeom>
          <a:solidFill>
            <a:srgbClr val="8FB9D8"/>
          </a:solidFill>
          <a:ln w="12700">
            <a:miter lim="400000"/>
          </a:ln>
        </p:spPr>
        <p:txBody>
          <a:bodyPr lIns="45719" rIns="45719" anchor="ctr"/>
          <a:lstStyle/>
          <a:p>
            <a:pPr/>
          </a:p>
        </p:txBody>
      </p:sp>
      <p:sp>
        <p:nvSpPr>
          <p:cNvPr id="715" name="Rectangle"/>
          <p:cNvSpPr/>
          <p:nvPr/>
        </p:nvSpPr>
        <p:spPr>
          <a:xfrm>
            <a:off x="4013941" y="1582788"/>
            <a:ext cx="1094275" cy="289221"/>
          </a:xfrm>
          <a:prstGeom prst="rect">
            <a:avLst/>
          </a:prstGeom>
          <a:ln w="9859">
            <a:solidFill>
              <a:srgbClr val="000000"/>
            </a:solidFill>
          </a:ln>
        </p:spPr>
        <p:txBody>
          <a:bodyPr lIns="45719" rIns="45719" anchor="ctr"/>
          <a:lstStyle/>
          <a:p>
            <a:pPr/>
          </a:p>
        </p:txBody>
      </p:sp>
      <p:sp>
        <p:nvSpPr>
          <p:cNvPr id="716" name="Elaboration"/>
          <p:cNvSpPr txBox="1"/>
          <p:nvPr/>
        </p:nvSpPr>
        <p:spPr>
          <a:xfrm>
            <a:off x="4023798" y="1604276"/>
            <a:ext cx="1104266"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1750">
              <a:spcBef>
                <a:spcPts val="100"/>
              </a:spcBef>
              <a:defRPr b="1" spc="-5" sz="1400">
                <a:solidFill>
                  <a:srgbClr val="003300"/>
                </a:solidFill>
                <a:latin typeface="+mn-lt"/>
                <a:ea typeface="+mn-ea"/>
                <a:cs typeface="+mn-cs"/>
                <a:sym typeface="Arial"/>
              </a:defRPr>
            </a:lvl1pPr>
          </a:lstStyle>
          <a:p>
            <a:pPr/>
            <a:r>
              <a:t>Elaboration</a:t>
            </a:r>
          </a:p>
        </p:txBody>
      </p:sp>
      <p:sp>
        <p:nvSpPr>
          <p:cNvPr id="717" name="Rectangle"/>
          <p:cNvSpPr/>
          <p:nvPr/>
        </p:nvSpPr>
        <p:spPr>
          <a:xfrm>
            <a:off x="5103317" y="1535455"/>
            <a:ext cx="1907769" cy="440574"/>
          </a:xfrm>
          <a:prstGeom prst="rect">
            <a:avLst/>
          </a:prstGeom>
          <a:blipFill>
            <a:blip r:embed="rId7"/>
            <a:stretch>
              <a:fillRect/>
            </a:stretch>
          </a:blipFill>
          <a:ln w="12700">
            <a:miter lim="400000"/>
          </a:ln>
        </p:spPr>
        <p:txBody>
          <a:bodyPr lIns="45719" rIns="45719" anchor="ctr"/>
          <a:lstStyle/>
          <a:p>
            <a:pPr/>
          </a:p>
        </p:txBody>
      </p:sp>
      <p:sp>
        <p:nvSpPr>
          <p:cNvPr id="718" name="Rectangle"/>
          <p:cNvSpPr/>
          <p:nvPr/>
        </p:nvSpPr>
        <p:spPr>
          <a:xfrm>
            <a:off x="5410884" y="1572856"/>
            <a:ext cx="1284313" cy="365761"/>
          </a:xfrm>
          <a:prstGeom prst="rect">
            <a:avLst/>
          </a:prstGeom>
          <a:blipFill>
            <a:blip r:embed="rId8"/>
            <a:stretch>
              <a:fillRect/>
            </a:stretch>
          </a:blipFill>
          <a:ln w="12700">
            <a:miter lim="400000"/>
          </a:ln>
        </p:spPr>
        <p:txBody>
          <a:bodyPr lIns="45719" rIns="45719" anchor="ctr"/>
          <a:lstStyle/>
          <a:p>
            <a:pPr/>
          </a:p>
        </p:txBody>
      </p:sp>
      <p:sp>
        <p:nvSpPr>
          <p:cNvPr id="719" name="Rectangle"/>
          <p:cNvSpPr/>
          <p:nvPr/>
        </p:nvSpPr>
        <p:spPr>
          <a:xfrm>
            <a:off x="5149291" y="1582797"/>
            <a:ext cx="1759725" cy="289220"/>
          </a:xfrm>
          <a:prstGeom prst="rect">
            <a:avLst/>
          </a:prstGeom>
          <a:solidFill>
            <a:srgbClr val="8FB9D8"/>
          </a:solidFill>
          <a:ln w="12700">
            <a:miter lim="400000"/>
          </a:ln>
        </p:spPr>
        <p:txBody>
          <a:bodyPr lIns="45719" rIns="45719" anchor="ctr"/>
          <a:lstStyle/>
          <a:p>
            <a:pPr/>
          </a:p>
        </p:txBody>
      </p:sp>
      <p:sp>
        <p:nvSpPr>
          <p:cNvPr id="720" name="Rectangle"/>
          <p:cNvSpPr/>
          <p:nvPr/>
        </p:nvSpPr>
        <p:spPr>
          <a:xfrm>
            <a:off x="5149295" y="1582788"/>
            <a:ext cx="1759718" cy="289221"/>
          </a:xfrm>
          <a:prstGeom prst="rect">
            <a:avLst/>
          </a:prstGeom>
          <a:ln w="9859">
            <a:solidFill>
              <a:srgbClr val="000000"/>
            </a:solidFill>
          </a:ln>
        </p:spPr>
        <p:txBody>
          <a:bodyPr lIns="45719" rIns="45719" anchor="ctr"/>
          <a:lstStyle/>
          <a:p>
            <a:pPr/>
          </a:p>
        </p:txBody>
      </p:sp>
      <p:sp>
        <p:nvSpPr>
          <p:cNvPr id="721" name="Construction"/>
          <p:cNvSpPr txBox="1"/>
          <p:nvPr/>
        </p:nvSpPr>
        <p:spPr>
          <a:xfrm>
            <a:off x="5137794" y="1604276"/>
            <a:ext cx="1802765"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16229">
              <a:spcBef>
                <a:spcPts val="100"/>
              </a:spcBef>
              <a:defRPr b="1" spc="-5" sz="1400">
                <a:solidFill>
                  <a:srgbClr val="003300"/>
                </a:solidFill>
                <a:latin typeface="+mn-lt"/>
                <a:ea typeface="+mn-ea"/>
                <a:cs typeface="+mn-cs"/>
                <a:sym typeface="Arial"/>
              </a:defRPr>
            </a:lvl1pPr>
          </a:lstStyle>
          <a:p>
            <a:pPr/>
            <a:r>
              <a:t>Construction</a:t>
            </a:r>
          </a:p>
        </p:txBody>
      </p:sp>
      <p:sp>
        <p:nvSpPr>
          <p:cNvPr id="722" name="Rectangle"/>
          <p:cNvSpPr/>
          <p:nvPr/>
        </p:nvSpPr>
        <p:spPr>
          <a:xfrm>
            <a:off x="6911326" y="1535455"/>
            <a:ext cx="1583576" cy="440574"/>
          </a:xfrm>
          <a:prstGeom prst="rect">
            <a:avLst/>
          </a:prstGeom>
          <a:blipFill>
            <a:blip r:embed="rId9"/>
            <a:stretch>
              <a:fillRect/>
            </a:stretch>
          </a:blipFill>
          <a:ln w="12700">
            <a:miter lim="400000"/>
          </a:ln>
        </p:spPr>
        <p:txBody>
          <a:bodyPr lIns="45719" rIns="45719" anchor="ctr"/>
          <a:lstStyle/>
          <a:p>
            <a:pPr/>
          </a:p>
        </p:txBody>
      </p:sp>
      <p:sp>
        <p:nvSpPr>
          <p:cNvPr id="723" name="Rectangle"/>
          <p:cNvSpPr/>
          <p:nvPr/>
        </p:nvSpPr>
        <p:spPr>
          <a:xfrm>
            <a:off x="7193964" y="1572856"/>
            <a:ext cx="1009997" cy="365761"/>
          </a:xfrm>
          <a:prstGeom prst="rect">
            <a:avLst/>
          </a:prstGeom>
          <a:blipFill>
            <a:blip r:embed="rId10"/>
            <a:stretch>
              <a:fillRect/>
            </a:stretch>
          </a:blipFill>
          <a:ln w="12700">
            <a:miter lim="400000"/>
          </a:ln>
        </p:spPr>
        <p:txBody>
          <a:bodyPr lIns="45719" rIns="45719" anchor="ctr"/>
          <a:lstStyle/>
          <a:p>
            <a:pPr/>
          </a:p>
        </p:txBody>
      </p:sp>
      <p:sp>
        <p:nvSpPr>
          <p:cNvPr id="724" name="Rectangle"/>
          <p:cNvSpPr/>
          <p:nvPr/>
        </p:nvSpPr>
        <p:spPr>
          <a:xfrm>
            <a:off x="6959941" y="1582797"/>
            <a:ext cx="1429462" cy="289220"/>
          </a:xfrm>
          <a:prstGeom prst="rect">
            <a:avLst/>
          </a:prstGeom>
          <a:solidFill>
            <a:srgbClr val="8FB9D8"/>
          </a:solidFill>
          <a:ln w="12700">
            <a:miter lim="400000"/>
          </a:ln>
        </p:spPr>
        <p:txBody>
          <a:bodyPr lIns="45719" rIns="45719" anchor="ctr"/>
          <a:lstStyle/>
          <a:p>
            <a:pPr/>
          </a:p>
        </p:txBody>
      </p:sp>
      <p:sp>
        <p:nvSpPr>
          <p:cNvPr id="725" name="Transition"/>
          <p:cNvSpPr txBox="1"/>
          <p:nvPr/>
        </p:nvSpPr>
        <p:spPr>
          <a:xfrm>
            <a:off x="6945166" y="1582376"/>
            <a:ext cx="1477645" cy="213060"/>
          </a:xfrm>
          <a:prstGeom prst="rect">
            <a:avLst/>
          </a:prstGeom>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lvl1pPr indent="293370">
              <a:spcBef>
                <a:spcPts val="200"/>
              </a:spcBef>
              <a:defRPr b="1" spc="-15" sz="1400">
                <a:solidFill>
                  <a:srgbClr val="003300"/>
                </a:solidFill>
                <a:latin typeface="+mn-lt"/>
                <a:ea typeface="+mn-ea"/>
                <a:cs typeface="+mn-cs"/>
                <a:sym typeface="Arial"/>
              </a:defRPr>
            </a:lvl1pPr>
          </a:lstStyle>
          <a:p>
            <a:pPr/>
            <a:r>
              <a:t>Transition</a:t>
            </a:r>
          </a:p>
        </p:txBody>
      </p:sp>
      <p:sp>
        <p:nvSpPr>
          <p:cNvPr id="726" name="Rectangle"/>
          <p:cNvSpPr/>
          <p:nvPr/>
        </p:nvSpPr>
        <p:spPr>
          <a:xfrm>
            <a:off x="5431663" y="1202950"/>
            <a:ext cx="960120" cy="374073"/>
          </a:xfrm>
          <a:prstGeom prst="rect">
            <a:avLst/>
          </a:prstGeom>
          <a:blipFill>
            <a:blip r:embed="rId11"/>
            <a:stretch>
              <a:fillRect/>
            </a:stretch>
          </a:blipFill>
          <a:ln w="12700">
            <a:miter lim="400000"/>
          </a:ln>
        </p:spPr>
        <p:txBody>
          <a:bodyPr lIns="45719" rIns="45719" anchor="ctr"/>
          <a:lstStyle/>
          <a:p>
            <a:pPr/>
          </a:p>
        </p:txBody>
      </p:sp>
      <p:grpSp>
        <p:nvGrpSpPr>
          <p:cNvPr id="740" name="Group"/>
          <p:cNvGrpSpPr/>
          <p:nvPr/>
        </p:nvGrpSpPr>
        <p:grpSpPr>
          <a:xfrm>
            <a:off x="5460288" y="1291005"/>
            <a:ext cx="888912" cy="191683"/>
            <a:chOff x="0" y="0"/>
            <a:chExt cx="888911" cy="191682"/>
          </a:xfrm>
        </p:grpSpPr>
        <p:sp>
          <p:nvSpPr>
            <p:cNvPr id="727" name="Shape"/>
            <p:cNvSpPr/>
            <p:nvPr/>
          </p:nvSpPr>
          <p:spPr>
            <a:xfrm>
              <a:off x="-1" y="0"/>
              <a:ext cx="139093" cy="188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65" y="0"/>
                  </a:moveTo>
                  <a:lnTo>
                    <a:pt x="0" y="0"/>
                  </a:lnTo>
                  <a:lnTo>
                    <a:pt x="0" y="21600"/>
                  </a:lnTo>
                  <a:lnTo>
                    <a:pt x="5921" y="21600"/>
                  </a:lnTo>
                  <a:lnTo>
                    <a:pt x="5921" y="13455"/>
                  </a:lnTo>
                  <a:lnTo>
                    <a:pt x="9760" y="13455"/>
                  </a:lnTo>
                  <a:lnTo>
                    <a:pt x="15866" y="13144"/>
                  </a:lnTo>
                  <a:lnTo>
                    <a:pt x="21398" y="9991"/>
                  </a:lnTo>
                  <a:lnTo>
                    <a:pt x="21509" y="9805"/>
                  </a:lnTo>
                  <a:lnTo>
                    <a:pt x="5921" y="9805"/>
                  </a:lnTo>
                  <a:lnTo>
                    <a:pt x="5921" y="3650"/>
                  </a:lnTo>
                  <a:lnTo>
                    <a:pt x="21600" y="3650"/>
                  </a:lnTo>
                  <a:lnTo>
                    <a:pt x="21420" y="3313"/>
                  </a:lnTo>
                  <a:lnTo>
                    <a:pt x="16476" y="325"/>
                  </a:lnTo>
                  <a:lnTo>
                    <a:pt x="11920" y="20"/>
                  </a:lnTo>
                  <a:lnTo>
                    <a:pt x="9465"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28" name="Shape"/>
            <p:cNvSpPr/>
            <p:nvPr/>
          </p:nvSpPr>
          <p:spPr>
            <a:xfrm>
              <a:off x="56412" y="31813"/>
              <a:ext cx="87656" cy="53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74" y="0"/>
                  </a:moveTo>
                  <a:lnTo>
                    <a:pt x="0" y="0"/>
                  </a:lnTo>
                  <a:lnTo>
                    <a:pt x="2312" y="33"/>
                  </a:lnTo>
                  <a:lnTo>
                    <a:pt x="4201" y="130"/>
                  </a:lnTo>
                  <a:lnTo>
                    <a:pt x="11948" y="7982"/>
                  </a:lnTo>
                  <a:lnTo>
                    <a:pt x="11948" y="12999"/>
                  </a:lnTo>
                  <a:lnTo>
                    <a:pt x="3130" y="21525"/>
                  </a:lnTo>
                  <a:lnTo>
                    <a:pt x="601" y="21600"/>
                  </a:lnTo>
                  <a:lnTo>
                    <a:pt x="20230" y="21600"/>
                  </a:lnTo>
                  <a:lnTo>
                    <a:pt x="20730" y="19737"/>
                  </a:lnTo>
                  <a:lnTo>
                    <a:pt x="21213" y="16942"/>
                  </a:lnTo>
                  <a:lnTo>
                    <a:pt x="21503" y="13868"/>
                  </a:lnTo>
                  <a:lnTo>
                    <a:pt x="21600" y="10514"/>
                  </a:lnTo>
                  <a:lnTo>
                    <a:pt x="21432" y="6199"/>
                  </a:lnTo>
                  <a:lnTo>
                    <a:pt x="20929" y="2300"/>
                  </a:lnTo>
                  <a:lnTo>
                    <a:pt x="20374"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29" name="Shape"/>
            <p:cNvSpPr/>
            <p:nvPr/>
          </p:nvSpPr>
          <p:spPr>
            <a:xfrm>
              <a:off x="174560" y="0"/>
              <a:ext cx="121723" cy="188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1" y="0"/>
                  </a:moveTo>
                  <a:lnTo>
                    <a:pt x="0" y="0"/>
                  </a:lnTo>
                  <a:lnTo>
                    <a:pt x="0" y="21600"/>
                  </a:lnTo>
                  <a:lnTo>
                    <a:pt x="6391" y="21600"/>
                  </a:lnTo>
                  <a:lnTo>
                    <a:pt x="6408" y="13343"/>
                  </a:lnTo>
                  <a:lnTo>
                    <a:pt x="6428" y="12843"/>
                  </a:lnTo>
                  <a:lnTo>
                    <a:pt x="9677" y="8945"/>
                  </a:lnTo>
                  <a:lnTo>
                    <a:pt x="10637" y="8779"/>
                  </a:lnTo>
                  <a:lnTo>
                    <a:pt x="21600" y="8779"/>
                  </a:lnTo>
                  <a:lnTo>
                    <a:pt x="21558" y="8654"/>
                  </a:lnTo>
                  <a:lnTo>
                    <a:pt x="21146" y="8046"/>
                  </a:lnTo>
                  <a:lnTo>
                    <a:pt x="21103" y="8007"/>
                  </a:lnTo>
                  <a:lnTo>
                    <a:pt x="6391" y="8007"/>
                  </a:lnTo>
                  <a:lnTo>
                    <a:pt x="6391"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0" name="Shape"/>
            <p:cNvSpPr/>
            <p:nvPr/>
          </p:nvSpPr>
          <p:spPr>
            <a:xfrm>
              <a:off x="245845" y="76517"/>
              <a:ext cx="53328" cy="111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29" y="0"/>
                  </a:moveTo>
                  <a:lnTo>
                    <a:pt x="0" y="0"/>
                  </a:lnTo>
                  <a:lnTo>
                    <a:pt x="1780" y="218"/>
                  </a:lnTo>
                  <a:lnTo>
                    <a:pt x="4620" y="1095"/>
                  </a:lnTo>
                  <a:lnTo>
                    <a:pt x="7011" y="21600"/>
                  </a:lnTo>
                  <a:lnTo>
                    <a:pt x="21600" y="21600"/>
                  </a:lnTo>
                  <a:lnTo>
                    <a:pt x="21553" y="4490"/>
                  </a:lnTo>
                  <a:lnTo>
                    <a:pt x="21410" y="3065"/>
                  </a:lnTo>
                  <a:lnTo>
                    <a:pt x="21173" y="1873"/>
                  </a:lnTo>
                  <a:lnTo>
                    <a:pt x="20839" y="913"/>
                  </a:lnTo>
                  <a:lnTo>
                    <a:pt x="20429"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1" name="Shape"/>
            <p:cNvSpPr/>
            <p:nvPr/>
          </p:nvSpPr>
          <p:spPr>
            <a:xfrm>
              <a:off x="326265" y="76517"/>
              <a:ext cx="121993" cy="115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0" y="0"/>
                  </a:moveTo>
                  <a:lnTo>
                    <a:pt x="12313" y="0"/>
                  </a:lnTo>
                  <a:lnTo>
                    <a:pt x="13460" y="281"/>
                  </a:lnTo>
                  <a:lnTo>
                    <a:pt x="14674" y="1401"/>
                  </a:lnTo>
                  <a:lnTo>
                    <a:pt x="14978" y="2339"/>
                  </a:lnTo>
                  <a:lnTo>
                    <a:pt x="14978" y="4340"/>
                  </a:lnTo>
                  <a:lnTo>
                    <a:pt x="13943" y="4732"/>
                  </a:lnTo>
                  <a:lnTo>
                    <a:pt x="12565" y="5140"/>
                  </a:lnTo>
                  <a:lnTo>
                    <a:pt x="10843" y="5563"/>
                  </a:lnTo>
                  <a:lnTo>
                    <a:pt x="8778" y="6000"/>
                  </a:lnTo>
                  <a:lnTo>
                    <a:pt x="7218" y="6352"/>
                  </a:lnTo>
                  <a:lnTo>
                    <a:pt x="314" y="11310"/>
                  </a:lnTo>
                  <a:lnTo>
                    <a:pt x="0" y="12558"/>
                  </a:lnTo>
                  <a:lnTo>
                    <a:pt x="10" y="14273"/>
                  </a:lnTo>
                  <a:lnTo>
                    <a:pt x="4665" y="21064"/>
                  </a:lnTo>
                  <a:lnTo>
                    <a:pt x="7987" y="21600"/>
                  </a:lnTo>
                  <a:lnTo>
                    <a:pt x="9392" y="21600"/>
                  </a:lnTo>
                  <a:lnTo>
                    <a:pt x="10714" y="21316"/>
                  </a:lnTo>
                  <a:lnTo>
                    <a:pt x="13192" y="20183"/>
                  </a:lnTo>
                  <a:lnTo>
                    <a:pt x="14355" y="19330"/>
                  </a:lnTo>
                  <a:lnTo>
                    <a:pt x="15443" y="18196"/>
                  </a:lnTo>
                  <a:lnTo>
                    <a:pt x="21600" y="18196"/>
                  </a:lnTo>
                  <a:lnTo>
                    <a:pt x="21472" y="17529"/>
                  </a:lnTo>
                  <a:lnTo>
                    <a:pt x="21368" y="16817"/>
                  </a:lnTo>
                  <a:lnTo>
                    <a:pt x="8882" y="16817"/>
                  </a:lnTo>
                  <a:lnTo>
                    <a:pt x="8032" y="16471"/>
                  </a:lnTo>
                  <a:lnTo>
                    <a:pt x="6700" y="15092"/>
                  </a:lnTo>
                  <a:lnTo>
                    <a:pt x="6365" y="14273"/>
                  </a:lnTo>
                  <a:lnTo>
                    <a:pt x="6365" y="12363"/>
                  </a:lnTo>
                  <a:lnTo>
                    <a:pt x="12864" y="9361"/>
                  </a:lnTo>
                  <a:lnTo>
                    <a:pt x="14159" y="9018"/>
                  </a:lnTo>
                  <a:lnTo>
                    <a:pt x="14978" y="8728"/>
                  </a:lnTo>
                  <a:lnTo>
                    <a:pt x="21214" y="8728"/>
                  </a:lnTo>
                  <a:lnTo>
                    <a:pt x="21252" y="5563"/>
                  </a:lnTo>
                  <a:lnTo>
                    <a:pt x="21254" y="4340"/>
                  </a:lnTo>
                  <a:lnTo>
                    <a:pt x="21209" y="2636"/>
                  </a:lnTo>
                  <a:lnTo>
                    <a:pt x="21049" y="950"/>
                  </a:lnTo>
                  <a:lnTo>
                    <a:pt x="20860"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2" name="Shape"/>
            <p:cNvSpPr/>
            <p:nvPr/>
          </p:nvSpPr>
          <p:spPr>
            <a:xfrm>
              <a:off x="413486" y="173532"/>
              <a:ext cx="40488" cy="14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50" y="0"/>
                  </a:moveTo>
                  <a:lnTo>
                    <a:pt x="0" y="0"/>
                  </a:lnTo>
                  <a:lnTo>
                    <a:pt x="136" y="1006"/>
                  </a:lnTo>
                  <a:lnTo>
                    <a:pt x="374" y="3129"/>
                  </a:lnTo>
                  <a:lnTo>
                    <a:pt x="1409" y="12979"/>
                  </a:lnTo>
                  <a:lnTo>
                    <a:pt x="2026" y="18118"/>
                  </a:lnTo>
                  <a:lnTo>
                    <a:pt x="2527" y="21600"/>
                  </a:lnTo>
                  <a:lnTo>
                    <a:pt x="21600" y="21600"/>
                  </a:lnTo>
                  <a:lnTo>
                    <a:pt x="19920" y="12067"/>
                  </a:lnTo>
                  <a:lnTo>
                    <a:pt x="18776" y="3054"/>
                  </a:lnTo>
                  <a:lnTo>
                    <a:pt x="18550"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3" name="Shape"/>
            <p:cNvSpPr/>
            <p:nvPr/>
          </p:nvSpPr>
          <p:spPr>
            <a:xfrm>
              <a:off x="329881" y="48907"/>
              <a:ext cx="114197" cy="44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73" y="0"/>
                  </a:moveTo>
                  <a:lnTo>
                    <a:pt x="3596" y="4613"/>
                  </a:lnTo>
                  <a:lnTo>
                    <a:pt x="0" y="18824"/>
                  </a:lnTo>
                  <a:lnTo>
                    <a:pt x="6166" y="21600"/>
                  </a:lnTo>
                  <a:lnTo>
                    <a:pt x="6589" y="18513"/>
                  </a:lnTo>
                  <a:lnTo>
                    <a:pt x="7139" y="16347"/>
                  </a:lnTo>
                  <a:lnTo>
                    <a:pt x="8504" y="13882"/>
                  </a:lnTo>
                  <a:lnTo>
                    <a:pt x="9453" y="13265"/>
                  </a:lnTo>
                  <a:lnTo>
                    <a:pt x="21600" y="13265"/>
                  </a:lnTo>
                  <a:lnTo>
                    <a:pt x="21517" y="12262"/>
                  </a:lnTo>
                  <a:lnTo>
                    <a:pt x="15156" y="687"/>
                  </a:lnTo>
                  <a:lnTo>
                    <a:pt x="13310" y="172"/>
                  </a:lnTo>
                  <a:lnTo>
                    <a:pt x="11173"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4" name="Shape"/>
            <p:cNvSpPr/>
            <p:nvPr/>
          </p:nvSpPr>
          <p:spPr>
            <a:xfrm>
              <a:off x="468997" y="144348"/>
              <a:ext cx="122140" cy="47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14" y="0"/>
                  </a:moveTo>
                  <a:lnTo>
                    <a:pt x="0" y="2521"/>
                  </a:lnTo>
                  <a:lnTo>
                    <a:pt x="567" y="6695"/>
                  </a:lnTo>
                  <a:lnTo>
                    <a:pt x="1383" y="10410"/>
                  </a:lnTo>
                  <a:lnTo>
                    <a:pt x="7151" y="20317"/>
                  </a:lnTo>
                  <a:lnTo>
                    <a:pt x="11569" y="21600"/>
                  </a:lnTo>
                  <a:lnTo>
                    <a:pt x="14119" y="21215"/>
                  </a:lnTo>
                  <a:lnTo>
                    <a:pt x="20989" y="12211"/>
                  </a:lnTo>
                  <a:lnTo>
                    <a:pt x="21600" y="9719"/>
                  </a:lnTo>
                  <a:lnTo>
                    <a:pt x="10071" y="9719"/>
                  </a:lnTo>
                  <a:lnTo>
                    <a:pt x="8905" y="8896"/>
                  </a:lnTo>
                  <a:lnTo>
                    <a:pt x="7241" y="5598"/>
                  </a:lnTo>
                  <a:lnTo>
                    <a:pt x="6688" y="3182"/>
                  </a:lnTo>
                  <a:lnTo>
                    <a:pt x="6414"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5" name="Shape"/>
            <p:cNvSpPr/>
            <p:nvPr/>
          </p:nvSpPr>
          <p:spPr>
            <a:xfrm>
              <a:off x="473988" y="48907"/>
              <a:ext cx="122506" cy="116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22" y="0"/>
                  </a:moveTo>
                  <a:lnTo>
                    <a:pt x="2468" y="2239"/>
                  </a:lnTo>
                  <a:lnTo>
                    <a:pt x="0" y="7764"/>
                  </a:lnTo>
                  <a:lnTo>
                    <a:pt x="178" y="9487"/>
                  </a:lnTo>
                  <a:lnTo>
                    <a:pt x="6328" y="15012"/>
                  </a:lnTo>
                  <a:lnTo>
                    <a:pt x="13724" y="16989"/>
                  </a:lnTo>
                  <a:lnTo>
                    <a:pt x="14434" y="17283"/>
                  </a:lnTo>
                  <a:lnTo>
                    <a:pt x="14750" y="17600"/>
                  </a:lnTo>
                  <a:lnTo>
                    <a:pt x="15052" y="17934"/>
                  </a:lnTo>
                  <a:lnTo>
                    <a:pt x="15205" y="18355"/>
                  </a:lnTo>
                  <a:lnTo>
                    <a:pt x="15197" y="19626"/>
                  </a:lnTo>
                  <a:lnTo>
                    <a:pt x="14925" y="20204"/>
                  </a:lnTo>
                  <a:lnTo>
                    <a:pt x="14367" y="20648"/>
                  </a:lnTo>
                  <a:lnTo>
                    <a:pt x="13536" y="21283"/>
                  </a:lnTo>
                  <a:lnTo>
                    <a:pt x="12298" y="21600"/>
                  </a:lnTo>
                  <a:lnTo>
                    <a:pt x="20655" y="21600"/>
                  </a:lnTo>
                  <a:lnTo>
                    <a:pt x="20910" y="21179"/>
                  </a:lnTo>
                  <a:lnTo>
                    <a:pt x="21427" y="19626"/>
                  </a:lnTo>
                  <a:lnTo>
                    <a:pt x="21600" y="17951"/>
                  </a:lnTo>
                  <a:lnTo>
                    <a:pt x="21475" y="16445"/>
                  </a:lnTo>
                  <a:lnTo>
                    <a:pt x="16812" y="11357"/>
                  </a:lnTo>
                  <a:lnTo>
                    <a:pt x="10199" y="9433"/>
                  </a:lnTo>
                  <a:lnTo>
                    <a:pt x="8445" y="8929"/>
                  </a:lnTo>
                  <a:lnTo>
                    <a:pt x="7219" y="8493"/>
                  </a:lnTo>
                  <a:lnTo>
                    <a:pt x="6523" y="8126"/>
                  </a:lnTo>
                  <a:lnTo>
                    <a:pt x="6100" y="7792"/>
                  </a:lnTo>
                  <a:lnTo>
                    <a:pt x="5887" y="7388"/>
                  </a:lnTo>
                  <a:lnTo>
                    <a:pt x="5887" y="6356"/>
                  </a:lnTo>
                  <a:lnTo>
                    <a:pt x="6129" y="5903"/>
                  </a:lnTo>
                  <a:lnTo>
                    <a:pt x="6615" y="5555"/>
                  </a:lnTo>
                  <a:lnTo>
                    <a:pt x="7345" y="5062"/>
                  </a:lnTo>
                  <a:lnTo>
                    <a:pt x="8549" y="4817"/>
                  </a:lnTo>
                  <a:lnTo>
                    <a:pt x="20038" y="4817"/>
                  </a:lnTo>
                  <a:lnTo>
                    <a:pt x="19487" y="3799"/>
                  </a:lnTo>
                  <a:lnTo>
                    <a:pt x="12432" y="106"/>
                  </a:lnTo>
                  <a:lnTo>
                    <a:pt x="10122"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6" name="Shape"/>
            <p:cNvSpPr/>
            <p:nvPr/>
          </p:nvSpPr>
          <p:spPr>
            <a:xfrm>
              <a:off x="617562" y="48907"/>
              <a:ext cx="127243" cy="14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05" y="0"/>
                  </a:moveTo>
                  <a:lnTo>
                    <a:pt x="3005" y="2909"/>
                  </a:lnTo>
                  <a:lnTo>
                    <a:pt x="188" y="8526"/>
                  </a:lnTo>
                  <a:lnTo>
                    <a:pt x="0" y="10956"/>
                  </a:lnTo>
                  <a:lnTo>
                    <a:pt x="143" y="13013"/>
                  </a:lnTo>
                  <a:lnTo>
                    <a:pt x="3934" y="19619"/>
                  </a:lnTo>
                  <a:lnTo>
                    <a:pt x="11222" y="21600"/>
                  </a:lnTo>
                  <a:lnTo>
                    <a:pt x="13048" y="21502"/>
                  </a:lnTo>
                  <a:lnTo>
                    <a:pt x="19771" y="18112"/>
                  </a:lnTo>
                  <a:lnTo>
                    <a:pt x="20190" y="17502"/>
                  </a:lnTo>
                  <a:lnTo>
                    <a:pt x="9883" y="17502"/>
                  </a:lnTo>
                  <a:lnTo>
                    <a:pt x="8712" y="17052"/>
                  </a:lnTo>
                  <a:lnTo>
                    <a:pt x="6293" y="12372"/>
                  </a:lnTo>
                  <a:lnTo>
                    <a:pt x="21600" y="12372"/>
                  </a:lnTo>
                  <a:lnTo>
                    <a:pt x="21471" y="9433"/>
                  </a:lnTo>
                  <a:lnTo>
                    <a:pt x="21389" y="9030"/>
                  </a:lnTo>
                  <a:lnTo>
                    <a:pt x="6403" y="9030"/>
                  </a:lnTo>
                  <a:lnTo>
                    <a:pt x="6388" y="7536"/>
                  </a:lnTo>
                  <a:lnTo>
                    <a:pt x="6815" y="6354"/>
                  </a:lnTo>
                  <a:lnTo>
                    <a:pt x="8555" y="4611"/>
                  </a:lnTo>
                  <a:lnTo>
                    <a:pt x="9656" y="4177"/>
                  </a:lnTo>
                  <a:lnTo>
                    <a:pt x="19599" y="4177"/>
                  </a:lnTo>
                  <a:lnTo>
                    <a:pt x="18748" y="3045"/>
                  </a:lnTo>
                  <a:lnTo>
                    <a:pt x="17121" y="1713"/>
                  </a:lnTo>
                  <a:lnTo>
                    <a:pt x="15221" y="761"/>
                  </a:lnTo>
                  <a:lnTo>
                    <a:pt x="13049" y="190"/>
                  </a:lnTo>
                  <a:lnTo>
                    <a:pt x="10605"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7" name="Shape"/>
            <p:cNvSpPr/>
            <p:nvPr/>
          </p:nvSpPr>
          <p:spPr>
            <a:xfrm>
              <a:off x="761403" y="144348"/>
              <a:ext cx="122144" cy="47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17" y="0"/>
                  </a:moveTo>
                  <a:lnTo>
                    <a:pt x="0" y="2521"/>
                  </a:lnTo>
                  <a:lnTo>
                    <a:pt x="568" y="6695"/>
                  </a:lnTo>
                  <a:lnTo>
                    <a:pt x="1385" y="10410"/>
                  </a:lnTo>
                  <a:lnTo>
                    <a:pt x="7153" y="20317"/>
                  </a:lnTo>
                  <a:lnTo>
                    <a:pt x="11571" y="21600"/>
                  </a:lnTo>
                  <a:lnTo>
                    <a:pt x="14120" y="21215"/>
                  </a:lnTo>
                  <a:lnTo>
                    <a:pt x="20988" y="12211"/>
                  </a:lnTo>
                  <a:lnTo>
                    <a:pt x="21600" y="9719"/>
                  </a:lnTo>
                  <a:lnTo>
                    <a:pt x="10070" y="9719"/>
                  </a:lnTo>
                  <a:lnTo>
                    <a:pt x="8907" y="8896"/>
                  </a:lnTo>
                  <a:lnTo>
                    <a:pt x="7241" y="5598"/>
                  </a:lnTo>
                  <a:lnTo>
                    <a:pt x="6688" y="3182"/>
                  </a:lnTo>
                  <a:lnTo>
                    <a:pt x="6417"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8" name="Shape"/>
            <p:cNvSpPr/>
            <p:nvPr/>
          </p:nvSpPr>
          <p:spPr>
            <a:xfrm>
              <a:off x="766406" y="48907"/>
              <a:ext cx="122506" cy="116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21" y="0"/>
                  </a:moveTo>
                  <a:lnTo>
                    <a:pt x="2468" y="2239"/>
                  </a:lnTo>
                  <a:lnTo>
                    <a:pt x="0" y="7764"/>
                  </a:lnTo>
                  <a:lnTo>
                    <a:pt x="178" y="9487"/>
                  </a:lnTo>
                  <a:lnTo>
                    <a:pt x="6327" y="15012"/>
                  </a:lnTo>
                  <a:lnTo>
                    <a:pt x="13722" y="16989"/>
                  </a:lnTo>
                  <a:lnTo>
                    <a:pt x="14432" y="17283"/>
                  </a:lnTo>
                  <a:lnTo>
                    <a:pt x="14750" y="17600"/>
                  </a:lnTo>
                  <a:lnTo>
                    <a:pt x="15052" y="17934"/>
                  </a:lnTo>
                  <a:lnTo>
                    <a:pt x="15202" y="18355"/>
                  </a:lnTo>
                  <a:lnTo>
                    <a:pt x="15195" y="19626"/>
                  </a:lnTo>
                  <a:lnTo>
                    <a:pt x="14925" y="20204"/>
                  </a:lnTo>
                  <a:lnTo>
                    <a:pt x="14365" y="20648"/>
                  </a:lnTo>
                  <a:lnTo>
                    <a:pt x="13536" y="21283"/>
                  </a:lnTo>
                  <a:lnTo>
                    <a:pt x="12298" y="21600"/>
                  </a:lnTo>
                  <a:lnTo>
                    <a:pt x="20654" y="21600"/>
                  </a:lnTo>
                  <a:lnTo>
                    <a:pt x="20908" y="21179"/>
                  </a:lnTo>
                  <a:lnTo>
                    <a:pt x="21427" y="19626"/>
                  </a:lnTo>
                  <a:lnTo>
                    <a:pt x="21600" y="17951"/>
                  </a:lnTo>
                  <a:lnTo>
                    <a:pt x="21475" y="16445"/>
                  </a:lnTo>
                  <a:lnTo>
                    <a:pt x="16812" y="11357"/>
                  </a:lnTo>
                  <a:lnTo>
                    <a:pt x="10199" y="9433"/>
                  </a:lnTo>
                  <a:lnTo>
                    <a:pt x="8444" y="8929"/>
                  </a:lnTo>
                  <a:lnTo>
                    <a:pt x="7218" y="8493"/>
                  </a:lnTo>
                  <a:lnTo>
                    <a:pt x="6523" y="8126"/>
                  </a:lnTo>
                  <a:lnTo>
                    <a:pt x="6097" y="7792"/>
                  </a:lnTo>
                  <a:lnTo>
                    <a:pt x="5887" y="7388"/>
                  </a:lnTo>
                  <a:lnTo>
                    <a:pt x="5887" y="6356"/>
                  </a:lnTo>
                  <a:lnTo>
                    <a:pt x="6129" y="5903"/>
                  </a:lnTo>
                  <a:lnTo>
                    <a:pt x="6615" y="5555"/>
                  </a:lnTo>
                  <a:lnTo>
                    <a:pt x="7343" y="5062"/>
                  </a:lnTo>
                  <a:lnTo>
                    <a:pt x="8550" y="4817"/>
                  </a:lnTo>
                  <a:lnTo>
                    <a:pt x="20037" y="4817"/>
                  </a:lnTo>
                  <a:lnTo>
                    <a:pt x="19487" y="3799"/>
                  </a:lnTo>
                  <a:lnTo>
                    <a:pt x="12432" y="106"/>
                  </a:lnTo>
                  <a:lnTo>
                    <a:pt x="10121" y="0"/>
                  </a:lnTo>
                  <a:close/>
                </a:path>
              </a:pathLst>
            </a:custGeom>
            <a:solidFill>
              <a:srgbClr val="D77A00"/>
            </a:solidFill>
            <a:ln w="12700" cap="flat">
              <a:noFill/>
              <a:miter lim="400000"/>
            </a:ln>
            <a:effectLst/>
          </p:spPr>
          <p:txBody>
            <a:bodyPr wrap="square" lIns="45719" tIns="45719" rIns="45719" bIns="45719" numCol="1" anchor="ctr">
              <a:noAutofit/>
            </a:bodyPr>
            <a:lstStyle/>
            <a:p>
              <a:pPr/>
            </a:p>
          </p:txBody>
        </p:sp>
        <p:sp>
          <p:nvSpPr>
            <p:cNvPr id="739" name="Shape"/>
            <p:cNvSpPr/>
            <p:nvPr/>
          </p:nvSpPr>
          <p:spPr>
            <a:xfrm>
              <a:off x="210578" y="48907"/>
              <a:ext cx="673596" cy="1172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52" y="13656"/>
                  </a:moveTo>
                  <a:lnTo>
                    <a:pt x="6422" y="13656"/>
                  </a:lnTo>
                  <a:lnTo>
                    <a:pt x="6422" y="16573"/>
                  </a:lnTo>
                  <a:lnTo>
                    <a:pt x="6407" y="17651"/>
                  </a:lnTo>
                  <a:lnTo>
                    <a:pt x="6377" y="18220"/>
                  </a:lnTo>
                  <a:lnTo>
                    <a:pt x="6333" y="19085"/>
                  </a:lnTo>
                  <a:lnTo>
                    <a:pt x="6241" y="19818"/>
                  </a:lnTo>
                  <a:lnTo>
                    <a:pt x="6101" y="20416"/>
                  </a:lnTo>
                  <a:lnTo>
                    <a:pt x="5912" y="21205"/>
                  </a:lnTo>
                  <a:lnTo>
                    <a:pt x="5713" y="21600"/>
                  </a:lnTo>
                  <a:lnTo>
                    <a:pt x="7580" y="21600"/>
                  </a:lnTo>
                  <a:lnTo>
                    <a:pt x="7574" y="21405"/>
                  </a:lnTo>
                  <a:lnTo>
                    <a:pt x="7557" y="20293"/>
                  </a:lnTo>
                  <a:lnTo>
                    <a:pt x="7548" y="19102"/>
                  </a:lnTo>
                  <a:lnTo>
                    <a:pt x="7544" y="17651"/>
                  </a:lnTo>
                  <a:lnTo>
                    <a:pt x="7548" y="15453"/>
                  </a:lnTo>
                  <a:lnTo>
                    <a:pt x="7552" y="13656"/>
                  </a:lnTo>
                  <a:close/>
                  <a:moveTo>
                    <a:pt x="15917" y="17724"/>
                  </a:moveTo>
                  <a:lnTo>
                    <a:pt x="15854" y="18983"/>
                  </a:lnTo>
                  <a:lnTo>
                    <a:pt x="15761" y="19895"/>
                  </a:lnTo>
                  <a:lnTo>
                    <a:pt x="15515" y="21025"/>
                  </a:lnTo>
                  <a:lnTo>
                    <a:pt x="15363" y="21308"/>
                  </a:lnTo>
                  <a:lnTo>
                    <a:pt x="16864" y="21308"/>
                  </a:lnTo>
                  <a:lnTo>
                    <a:pt x="16945" y="20554"/>
                  </a:lnTo>
                  <a:lnTo>
                    <a:pt x="17072" y="18840"/>
                  </a:lnTo>
                  <a:lnTo>
                    <a:pt x="15917" y="17724"/>
                  </a:lnTo>
                  <a:close/>
                  <a:moveTo>
                    <a:pt x="16753" y="5085"/>
                  </a:moveTo>
                  <a:lnTo>
                    <a:pt x="15362" y="5085"/>
                  </a:lnTo>
                  <a:lnTo>
                    <a:pt x="15562" y="5588"/>
                  </a:lnTo>
                  <a:lnTo>
                    <a:pt x="15890" y="7595"/>
                  </a:lnTo>
                  <a:lnTo>
                    <a:pt x="15976" y="9064"/>
                  </a:lnTo>
                  <a:lnTo>
                    <a:pt x="15984" y="10994"/>
                  </a:lnTo>
                  <a:lnTo>
                    <a:pt x="17091" y="10994"/>
                  </a:lnTo>
                  <a:lnTo>
                    <a:pt x="17009" y="8399"/>
                  </a:lnTo>
                  <a:lnTo>
                    <a:pt x="16837" y="5807"/>
                  </a:lnTo>
                  <a:lnTo>
                    <a:pt x="16753" y="5085"/>
                  </a:lnTo>
                  <a:close/>
                  <a:moveTo>
                    <a:pt x="1614" y="0"/>
                  </a:moveTo>
                  <a:lnTo>
                    <a:pt x="1346" y="0"/>
                  </a:lnTo>
                  <a:lnTo>
                    <a:pt x="968" y="240"/>
                  </a:lnTo>
                  <a:lnTo>
                    <a:pt x="618" y="961"/>
                  </a:lnTo>
                  <a:lnTo>
                    <a:pt x="295" y="2163"/>
                  </a:lnTo>
                  <a:lnTo>
                    <a:pt x="0" y="3846"/>
                  </a:lnTo>
                  <a:lnTo>
                    <a:pt x="2658" y="3846"/>
                  </a:lnTo>
                  <a:lnTo>
                    <a:pt x="2448" y="2143"/>
                  </a:lnTo>
                  <a:lnTo>
                    <a:pt x="2286" y="1418"/>
                  </a:lnTo>
                  <a:lnTo>
                    <a:pt x="1855" y="283"/>
                  </a:lnTo>
                  <a:lnTo>
                    <a:pt x="1614" y="0"/>
                  </a:lnTo>
                  <a:close/>
                  <a:moveTo>
                    <a:pt x="12091" y="4795"/>
                  </a:moveTo>
                  <a:lnTo>
                    <a:pt x="10551" y="4795"/>
                  </a:lnTo>
                  <a:lnTo>
                    <a:pt x="10738" y="5057"/>
                  </a:lnTo>
                  <a:lnTo>
                    <a:pt x="11000" y="6105"/>
                  </a:lnTo>
                  <a:lnTo>
                    <a:pt x="11089" y="6861"/>
                  </a:lnTo>
                  <a:lnTo>
                    <a:pt x="11136" y="7846"/>
                  </a:lnTo>
                  <a:lnTo>
                    <a:pt x="12224" y="6683"/>
                  </a:lnTo>
                  <a:lnTo>
                    <a:pt x="12124" y="5131"/>
                  </a:lnTo>
                  <a:lnTo>
                    <a:pt x="12091" y="4795"/>
                  </a:lnTo>
                  <a:close/>
                  <a:moveTo>
                    <a:pt x="21468" y="4795"/>
                  </a:moveTo>
                  <a:lnTo>
                    <a:pt x="19927" y="4795"/>
                  </a:lnTo>
                  <a:lnTo>
                    <a:pt x="20115" y="5057"/>
                  </a:lnTo>
                  <a:lnTo>
                    <a:pt x="20377" y="6105"/>
                  </a:lnTo>
                  <a:lnTo>
                    <a:pt x="20466" y="6861"/>
                  </a:lnTo>
                  <a:lnTo>
                    <a:pt x="20513" y="7846"/>
                  </a:lnTo>
                  <a:lnTo>
                    <a:pt x="21600" y="6683"/>
                  </a:lnTo>
                  <a:lnTo>
                    <a:pt x="21501" y="5131"/>
                  </a:lnTo>
                  <a:lnTo>
                    <a:pt x="21468" y="4795"/>
                  </a:lnTo>
                  <a:close/>
                </a:path>
              </a:pathLst>
            </a:custGeom>
            <a:noFill/>
            <a:ln w="12700" cap="flat">
              <a:noFill/>
              <a:miter lim="400000"/>
            </a:ln>
            <a:effectLst/>
          </p:spPr>
          <p:txBody>
            <a:bodyPr wrap="square" lIns="45719" tIns="45719" rIns="45719" bIns="45719" numCol="1" anchor="ctr">
              <a:noAutofit/>
            </a:bodyPr>
            <a:lstStyle/>
            <a:p>
              <a:pPr/>
            </a:p>
          </p:txBody>
        </p:sp>
      </p:grpSp>
      <p:sp>
        <p:nvSpPr>
          <p:cNvPr id="741" name="preliminary  iteration"/>
          <p:cNvSpPr txBox="1"/>
          <p:nvPr/>
        </p:nvSpPr>
        <p:spPr>
          <a:xfrm>
            <a:off x="3036099" y="6329591"/>
            <a:ext cx="8763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8745" marR="5080" indent="-106680">
              <a:lnSpc>
                <a:spcPts val="1400"/>
              </a:lnSpc>
              <a:spcBef>
                <a:spcPts val="100"/>
              </a:spcBef>
              <a:defRPr b="1" spc="-5" sz="1200">
                <a:solidFill>
                  <a:srgbClr val="FF2618"/>
                </a:solidFill>
                <a:latin typeface="+mn-lt"/>
                <a:ea typeface="+mn-ea"/>
                <a:cs typeface="+mn-cs"/>
                <a:sym typeface="Arial"/>
              </a:defRPr>
            </a:pPr>
            <a:r>
              <a:t>preliminary  </a:t>
            </a:r>
            <a:r>
              <a:rPr spc="-10"/>
              <a:t>iteration</a:t>
            </a:r>
          </a:p>
        </p:txBody>
      </p:sp>
      <p:sp>
        <p:nvSpPr>
          <p:cNvPr id="742" name="iter. iter. iter.  iter.  iter.  #1  #2  #n #n+1 #n+2"/>
          <p:cNvSpPr txBox="1"/>
          <p:nvPr/>
        </p:nvSpPr>
        <p:spPr>
          <a:xfrm>
            <a:off x="4084382" y="6319732"/>
            <a:ext cx="263398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2705" marR="5080" indent="-40641">
              <a:lnSpc>
                <a:spcPts val="1400"/>
              </a:lnSpc>
              <a:spcBef>
                <a:spcPts val="100"/>
              </a:spcBef>
              <a:tabLst>
                <a:tab pos="533400" algn="l"/>
                <a:tab pos="584200" algn="l"/>
                <a:tab pos="1117600" algn="l"/>
                <a:tab pos="1155700" algn="l"/>
                <a:tab pos="1651000" algn="l"/>
                <a:tab pos="1714500" algn="l"/>
                <a:tab pos="2247900" algn="l"/>
                <a:tab pos="2298700" algn="l"/>
              </a:tabLst>
              <a:defRPr b="1" spc="-20" sz="1200">
                <a:solidFill>
                  <a:srgbClr val="FF2618"/>
                </a:solidFill>
                <a:latin typeface="+mn-lt"/>
                <a:ea typeface="+mn-ea"/>
                <a:cs typeface="+mn-cs"/>
                <a:sym typeface="Arial"/>
              </a:defRPr>
            </a:pPr>
            <a:r>
              <a:t>iter.	iter.	iter.		iter.		iter.  </a:t>
            </a:r>
            <a:r>
              <a:rPr spc="-10"/>
              <a:t>#</a:t>
            </a:r>
            <a:r>
              <a:rPr spc="-5"/>
              <a:t>1</a:t>
            </a:r>
            <a:r>
              <a:rPr spc="0"/>
              <a:t>		</a:t>
            </a:r>
            <a:r>
              <a:rPr spc="-10"/>
              <a:t>#</a:t>
            </a:r>
            <a:r>
              <a:rPr spc="-5"/>
              <a:t>2</a:t>
            </a:r>
            <a:r>
              <a:rPr spc="0"/>
              <a:t>		</a:t>
            </a:r>
            <a:r>
              <a:rPr spc="-10"/>
              <a:t>#</a:t>
            </a:r>
            <a:r>
              <a:rPr spc="-5"/>
              <a:t>n</a:t>
            </a:r>
            <a:r>
              <a:rPr spc="0"/>
              <a:t>	</a:t>
            </a:r>
            <a:r>
              <a:rPr spc="-5"/>
              <a:t>#</a:t>
            </a:r>
            <a:r>
              <a:rPr spc="-10"/>
              <a:t>n</a:t>
            </a:r>
            <a:r>
              <a:rPr spc="-5"/>
              <a:t>+1</a:t>
            </a:r>
            <a:r>
              <a:rPr spc="0"/>
              <a:t>	</a:t>
            </a:r>
            <a:r>
              <a:rPr spc="-5"/>
              <a:t>#</a:t>
            </a:r>
            <a:r>
              <a:rPr spc="-10"/>
              <a:t>n</a:t>
            </a:r>
            <a:r>
              <a:rPr spc="-5"/>
              <a:t>+2</a:t>
            </a:r>
          </a:p>
        </p:txBody>
      </p:sp>
      <p:sp>
        <p:nvSpPr>
          <p:cNvPr id="743" name="iter.  #m"/>
          <p:cNvSpPr txBox="1"/>
          <p:nvPr/>
        </p:nvSpPr>
        <p:spPr>
          <a:xfrm>
            <a:off x="7017245" y="6319732"/>
            <a:ext cx="30607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6669" marR="5080" indent="-14604">
              <a:lnSpc>
                <a:spcPts val="1400"/>
              </a:lnSpc>
              <a:spcBef>
                <a:spcPts val="100"/>
              </a:spcBef>
              <a:defRPr b="1" spc="-10" sz="1200">
                <a:solidFill>
                  <a:srgbClr val="FF2618"/>
                </a:solidFill>
                <a:latin typeface="+mn-lt"/>
                <a:ea typeface="+mn-ea"/>
                <a:cs typeface="+mn-cs"/>
                <a:sym typeface="Arial"/>
              </a:defRPr>
            </a:pPr>
            <a:r>
              <a:t>i</a:t>
            </a:r>
            <a:r>
              <a:rPr spc="-5"/>
              <a:t>te</a:t>
            </a:r>
            <a:r>
              <a:rPr spc="-75"/>
              <a:t>r</a:t>
            </a:r>
            <a:r>
              <a:rPr spc="-5"/>
              <a:t>.  </a:t>
            </a:r>
            <a:r>
              <a:rPr spc="-15"/>
              <a:t>#m</a:t>
            </a:r>
          </a:p>
        </p:txBody>
      </p:sp>
      <p:sp>
        <p:nvSpPr>
          <p:cNvPr id="744" name="iter.  #m+1"/>
          <p:cNvSpPr txBox="1"/>
          <p:nvPr/>
        </p:nvSpPr>
        <p:spPr>
          <a:xfrm>
            <a:off x="7730336" y="6319732"/>
            <a:ext cx="43370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78105">
              <a:lnSpc>
                <a:spcPts val="1400"/>
              </a:lnSpc>
              <a:spcBef>
                <a:spcPts val="100"/>
              </a:spcBef>
              <a:defRPr b="1" spc="-20" sz="1200">
                <a:solidFill>
                  <a:srgbClr val="FF2618"/>
                </a:solidFill>
                <a:latin typeface="+mn-lt"/>
                <a:ea typeface="+mn-ea"/>
                <a:cs typeface="+mn-cs"/>
                <a:sym typeface="Arial"/>
              </a:defRPr>
            </a:pPr>
            <a:r>
              <a:t>iter.  </a:t>
            </a:r>
            <a:r>
              <a:rPr spc="-10"/>
              <a:t>#m+1</a:t>
            </a:r>
          </a:p>
        </p:txBody>
      </p:sp>
      <p:sp>
        <p:nvSpPr>
          <p:cNvPr id="745" name="Line"/>
          <p:cNvSpPr/>
          <p:nvPr/>
        </p:nvSpPr>
        <p:spPr>
          <a:xfrm>
            <a:off x="3964644" y="6304000"/>
            <a:ext cx="1" cy="254710"/>
          </a:xfrm>
          <a:prstGeom prst="line">
            <a:avLst/>
          </a:prstGeom>
          <a:ln w="39433">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746" name="Line"/>
          <p:cNvSpPr/>
          <p:nvPr/>
        </p:nvSpPr>
        <p:spPr>
          <a:xfrm>
            <a:off x="4523285" y="6304000"/>
            <a:ext cx="1" cy="254710"/>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747" name="Line"/>
          <p:cNvSpPr/>
          <p:nvPr/>
        </p:nvSpPr>
        <p:spPr>
          <a:xfrm>
            <a:off x="5081927" y="6304000"/>
            <a:ext cx="1" cy="254710"/>
          </a:xfrm>
          <a:prstGeom prst="line">
            <a:avLst/>
          </a:prstGeom>
          <a:ln w="39433">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748" name="Line"/>
          <p:cNvSpPr/>
          <p:nvPr/>
        </p:nvSpPr>
        <p:spPr>
          <a:xfrm>
            <a:off x="5696437" y="6304000"/>
            <a:ext cx="1" cy="254710"/>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749" name="Line"/>
          <p:cNvSpPr/>
          <p:nvPr/>
        </p:nvSpPr>
        <p:spPr>
          <a:xfrm>
            <a:off x="6363517" y="6304000"/>
            <a:ext cx="1" cy="254710"/>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750" name="Line"/>
          <p:cNvSpPr/>
          <p:nvPr/>
        </p:nvSpPr>
        <p:spPr>
          <a:xfrm>
            <a:off x="6886016" y="6304000"/>
            <a:ext cx="1" cy="254710"/>
          </a:xfrm>
          <a:prstGeom prst="line">
            <a:avLst/>
          </a:prstGeom>
          <a:ln w="39433">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751" name="Line"/>
          <p:cNvSpPr/>
          <p:nvPr/>
        </p:nvSpPr>
        <p:spPr>
          <a:xfrm>
            <a:off x="7589246" y="6304000"/>
            <a:ext cx="1" cy="254710"/>
          </a:xfrm>
          <a:prstGeom prst="line">
            <a:avLst/>
          </a:prstGeom>
          <a:ln w="9859">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752" name="Line"/>
          <p:cNvSpPr/>
          <p:nvPr/>
        </p:nvSpPr>
        <p:spPr>
          <a:xfrm>
            <a:off x="8368054" y="6304000"/>
            <a:ext cx="1" cy="254710"/>
          </a:xfrm>
          <a:prstGeom prst="line">
            <a:avLst/>
          </a:prstGeom>
          <a:ln w="39433">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755" name="Group"/>
          <p:cNvGrpSpPr/>
          <p:nvPr/>
        </p:nvGrpSpPr>
        <p:grpSpPr>
          <a:xfrm>
            <a:off x="3014953" y="6650739"/>
            <a:ext cx="5313669" cy="419043"/>
            <a:chOff x="0" y="0"/>
            <a:chExt cx="5313667" cy="419042"/>
          </a:xfrm>
        </p:grpSpPr>
        <p:sp>
          <p:nvSpPr>
            <p:cNvPr id="753" name="Shape"/>
            <p:cNvSpPr/>
            <p:nvPr/>
          </p:nvSpPr>
          <p:spPr>
            <a:xfrm>
              <a:off x="-1" y="-1"/>
              <a:ext cx="5313669" cy="41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8" y="0"/>
                  </a:moveTo>
                  <a:lnTo>
                    <a:pt x="0" y="10800"/>
                  </a:lnTo>
                  <a:lnTo>
                    <a:pt x="1198" y="21600"/>
                  </a:lnTo>
                  <a:lnTo>
                    <a:pt x="1198" y="16174"/>
                  </a:lnTo>
                  <a:lnTo>
                    <a:pt x="21004" y="16174"/>
                  </a:lnTo>
                  <a:lnTo>
                    <a:pt x="21600" y="10800"/>
                  </a:lnTo>
                  <a:lnTo>
                    <a:pt x="21004" y="5426"/>
                  </a:lnTo>
                  <a:lnTo>
                    <a:pt x="1198" y="5426"/>
                  </a:lnTo>
                  <a:lnTo>
                    <a:pt x="1198" y="0"/>
                  </a:lnTo>
                  <a:close/>
                </a:path>
              </a:pathLst>
            </a:custGeom>
            <a:solidFill>
              <a:srgbClr val="FFD8FF"/>
            </a:solidFill>
            <a:ln w="12700" cap="flat">
              <a:noFill/>
              <a:miter lim="400000"/>
            </a:ln>
            <a:effectLst/>
          </p:spPr>
          <p:txBody>
            <a:bodyPr wrap="square" lIns="45719" tIns="45719" rIns="45719" bIns="45719" numCol="1" anchor="ctr">
              <a:noAutofit/>
            </a:bodyPr>
            <a:lstStyle/>
            <a:p>
              <a:pPr/>
            </a:p>
          </p:txBody>
        </p:sp>
        <p:sp>
          <p:nvSpPr>
            <p:cNvPr id="754" name="Shape"/>
            <p:cNvSpPr/>
            <p:nvPr/>
          </p:nvSpPr>
          <p:spPr>
            <a:xfrm>
              <a:off x="5018951" y="-1"/>
              <a:ext cx="148069" cy="41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74"/>
                  </a:moveTo>
                  <a:lnTo>
                    <a:pt x="0" y="16174"/>
                  </a:lnTo>
                  <a:lnTo>
                    <a:pt x="0" y="21600"/>
                  </a:lnTo>
                  <a:lnTo>
                    <a:pt x="21600" y="16174"/>
                  </a:lnTo>
                  <a:close/>
                  <a:moveTo>
                    <a:pt x="0" y="0"/>
                  </a:moveTo>
                  <a:lnTo>
                    <a:pt x="0" y="5426"/>
                  </a:lnTo>
                  <a:lnTo>
                    <a:pt x="21600" y="5426"/>
                  </a:lnTo>
                  <a:lnTo>
                    <a:pt x="0"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756" name="Shape"/>
          <p:cNvSpPr/>
          <p:nvPr/>
        </p:nvSpPr>
        <p:spPr>
          <a:xfrm>
            <a:off x="3014959" y="6650735"/>
            <a:ext cx="5313661" cy="419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198" y="0"/>
                </a:lnTo>
                <a:lnTo>
                  <a:pt x="1198" y="5426"/>
                </a:lnTo>
                <a:lnTo>
                  <a:pt x="20402" y="5426"/>
                </a:lnTo>
                <a:lnTo>
                  <a:pt x="20402" y="0"/>
                </a:lnTo>
                <a:lnTo>
                  <a:pt x="21600" y="10800"/>
                </a:lnTo>
                <a:lnTo>
                  <a:pt x="20402" y="21600"/>
                </a:lnTo>
                <a:lnTo>
                  <a:pt x="20402" y="16174"/>
                </a:lnTo>
                <a:lnTo>
                  <a:pt x="1198" y="16174"/>
                </a:lnTo>
                <a:lnTo>
                  <a:pt x="1198" y="21600"/>
                </a:lnTo>
                <a:lnTo>
                  <a:pt x="0" y="10800"/>
                </a:lnTo>
                <a:close/>
              </a:path>
            </a:pathLst>
          </a:custGeom>
          <a:ln w="9859">
            <a:solidFill>
              <a:srgbClr val="000000"/>
            </a:solidFill>
          </a:ln>
        </p:spPr>
        <p:txBody>
          <a:bodyPr lIns="45719" rIns="45719" anchor="ctr"/>
          <a:lstStyle/>
          <a:p>
            <a:pPr/>
          </a:p>
        </p:txBody>
      </p:sp>
      <p:sp>
        <p:nvSpPr>
          <p:cNvPr id="757" name="Organization along Time"/>
          <p:cNvSpPr txBox="1"/>
          <p:nvPr/>
        </p:nvSpPr>
        <p:spPr>
          <a:xfrm>
            <a:off x="4584281" y="6737130"/>
            <a:ext cx="216916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pc="-5" sz="1400">
                <a:solidFill>
                  <a:srgbClr val="FF2618"/>
                </a:solidFill>
                <a:latin typeface="+mn-lt"/>
                <a:ea typeface="+mn-ea"/>
                <a:cs typeface="+mn-cs"/>
                <a:sym typeface="Arial"/>
              </a:defRPr>
            </a:pPr>
            <a:r>
              <a:t>Organization along</a:t>
            </a:r>
            <a:r>
              <a:rPr spc="-60"/>
              <a:t> </a:t>
            </a:r>
            <a:r>
              <a:rPr spc="-10"/>
              <a:t>Time</a:t>
            </a:r>
          </a:p>
        </p:txBody>
      </p:sp>
      <p:grpSp>
        <p:nvGrpSpPr>
          <p:cNvPr id="761" name="Group"/>
          <p:cNvGrpSpPr/>
          <p:nvPr/>
        </p:nvGrpSpPr>
        <p:grpSpPr>
          <a:xfrm>
            <a:off x="8580004" y="1886799"/>
            <a:ext cx="418986" cy="4384333"/>
            <a:chOff x="0" y="0"/>
            <a:chExt cx="418984" cy="4384332"/>
          </a:xfrm>
        </p:grpSpPr>
        <p:sp>
          <p:nvSpPr>
            <p:cNvPr id="758" name="Triangle"/>
            <p:cNvSpPr/>
            <p:nvPr/>
          </p:nvSpPr>
          <p:spPr>
            <a:xfrm>
              <a:off x="0" y="4141165"/>
              <a:ext cx="418985" cy="2431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0800" y="21600"/>
                  </a:lnTo>
                  <a:lnTo>
                    <a:pt x="21600" y="0"/>
                  </a:lnTo>
                  <a:close/>
                </a:path>
              </a:pathLst>
            </a:custGeom>
            <a:solidFill>
              <a:srgbClr val="FFD8FF"/>
            </a:solidFill>
            <a:ln w="12700" cap="flat">
              <a:noFill/>
              <a:miter lim="400000"/>
            </a:ln>
            <a:effectLst/>
          </p:spPr>
          <p:txBody>
            <a:bodyPr wrap="square" lIns="45719" tIns="45719" rIns="45719" bIns="45719" numCol="1" anchor="ctr">
              <a:noAutofit/>
            </a:bodyPr>
            <a:lstStyle/>
            <a:p>
              <a:pPr/>
            </a:p>
          </p:txBody>
        </p:sp>
        <p:sp>
          <p:nvSpPr>
            <p:cNvPr id="759" name="Rectangle"/>
            <p:cNvSpPr/>
            <p:nvPr/>
          </p:nvSpPr>
          <p:spPr>
            <a:xfrm>
              <a:off x="105256" y="243166"/>
              <a:ext cx="208484" cy="3897999"/>
            </a:xfrm>
            <a:prstGeom prst="rect">
              <a:avLst/>
            </a:prstGeom>
            <a:solidFill>
              <a:srgbClr val="FFD8FF"/>
            </a:solidFill>
            <a:ln w="12700" cap="flat">
              <a:noFill/>
              <a:miter lim="400000"/>
            </a:ln>
            <a:effectLst/>
          </p:spPr>
          <p:txBody>
            <a:bodyPr wrap="square" lIns="45719" tIns="45719" rIns="45719" bIns="45719" numCol="1" anchor="ctr">
              <a:noAutofit/>
            </a:bodyPr>
            <a:lstStyle/>
            <a:p>
              <a:pPr/>
            </a:p>
          </p:txBody>
        </p:sp>
        <p:sp>
          <p:nvSpPr>
            <p:cNvPr id="760" name="Triangle"/>
            <p:cNvSpPr/>
            <p:nvPr/>
          </p:nvSpPr>
          <p:spPr>
            <a:xfrm>
              <a:off x="0" y="0"/>
              <a:ext cx="418985" cy="243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FFD8FF"/>
            </a:solidFill>
            <a:ln w="12700" cap="flat">
              <a:noFill/>
              <a:miter lim="400000"/>
            </a:ln>
            <a:effectLst/>
          </p:spPr>
          <p:txBody>
            <a:bodyPr wrap="square" lIns="45719" tIns="45719" rIns="45719" bIns="45719" numCol="1" anchor="ctr">
              <a:noAutofit/>
            </a:bodyPr>
            <a:lstStyle/>
            <a:p>
              <a:pPr/>
            </a:p>
          </p:txBody>
        </p:sp>
      </p:grpSp>
      <p:sp>
        <p:nvSpPr>
          <p:cNvPr id="762" name="Shape"/>
          <p:cNvSpPr/>
          <p:nvPr/>
        </p:nvSpPr>
        <p:spPr>
          <a:xfrm>
            <a:off x="8580011" y="1886802"/>
            <a:ext cx="418979" cy="4384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0" y="20402"/>
                </a:lnTo>
                <a:lnTo>
                  <a:pt x="5426" y="20402"/>
                </a:lnTo>
                <a:lnTo>
                  <a:pt x="5426" y="1198"/>
                </a:lnTo>
                <a:lnTo>
                  <a:pt x="0" y="1198"/>
                </a:lnTo>
                <a:lnTo>
                  <a:pt x="10800" y="0"/>
                </a:lnTo>
                <a:lnTo>
                  <a:pt x="21600" y="1198"/>
                </a:lnTo>
                <a:lnTo>
                  <a:pt x="16174" y="1198"/>
                </a:lnTo>
                <a:lnTo>
                  <a:pt x="16174" y="20402"/>
                </a:lnTo>
                <a:lnTo>
                  <a:pt x="21600" y="20402"/>
                </a:lnTo>
                <a:lnTo>
                  <a:pt x="10800" y="21600"/>
                </a:lnTo>
                <a:close/>
              </a:path>
            </a:pathLst>
          </a:custGeom>
          <a:ln w="9859">
            <a:solidFill>
              <a:srgbClr val="000000"/>
            </a:solidFill>
          </a:ln>
        </p:spPr>
        <p:txBody>
          <a:bodyPr lIns="45719" rIns="45719" anchor="ctr"/>
          <a:lstStyle/>
          <a:p>
            <a:pPr/>
          </a:p>
        </p:txBody>
      </p:sp>
      <p:sp>
        <p:nvSpPr>
          <p:cNvPr id="763" name="Organization along Content"/>
          <p:cNvSpPr txBox="1"/>
          <p:nvPr/>
        </p:nvSpPr>
        <p:spPr>
          <a:xfrm rot="16200000">
            <a:off x="7572571" y="3978625"/>
            <a:ext cx="2438401"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700"/>
              </a:lnSpc>
              <a:defRPr b="1" spc="-5" sz="1400">
                <a:solidFill>
                  <a:srgbClr val="FF2618"/>
                </a:solidFill>
                <a:latin typeface="+mn-lt"/>
                <a:ea typeface="+mn-ea"/>
                <a:cs typeface="+mn-cs"/>
                <a:sym typeface="Arial"/>
              </a:defRPr>
            </a:pPr>
            <a:r>
              <a:t>Organization along</a:t>
            </a:r>
            <a:r>
              <a:rPr spc="-55"/>
              <a:t> </a:t>
            </a:r>
            <a:r>
              <a:t>Content</a:t>
            </a:r>
          </a:p>
        </p:txBody>
      </p:sp>
      <p:sp>
        <p:nvSpPr>
          <p:cNvPr id="764" name="Rectangle"/>
          <p:cNvSpPr/>
          <p:nvPr/>
        </p:nvSpPr>
        <p:spPr>
          <a:xfrm>
            <a:off x="1204644" y="1651828"/>
            <a:ext cx="1828801" cy="332509"/>
          </a:xfrm>
          <a:prstGeom prst="rect">
            <a:avLst/>
          </a:prstGeom>
          <a:blipFill>
            <a:blip r:embed="rId12"/>
            <a:stretch>
              <a:fillRect/>
            </a:stretch>
          </a:blipFill>
          <a:ln w="12700">
            <a:miter lim="400000"/>
          </a:ln>
        </p:spPr>
        <p:txBody>
          <a:bodyPr lIns="45719" rIns="45719" anchor="ctr"/>
          <a:lstStyle/>
          <a:p>
            <a:pPr/>
          </a:p>
        </p:txBody>
      </p:sp>
      <p:sp>
        <p:nvSpPr>
          <p:cNvPr id="765" name="Rectangle"/>
          <p:cNvSpPr/>
          <p:nvPr/>
        </p:nvSpPr>
        <p:spPr>
          <a:xfrm>
            <a:off x="1196332" y="1647671"/>
            <a:ext cx="1891144" cy="365761"/>
          </a:xfrm>
          <a:prstGeom prst="rect">
            <a:avLst/>
          </a:prstGeom>
          <a:blipFill>
            <a:blip r:embed="rId13"/>
            <a:stretch>
              <a:fillRect/>
            </a:stretch>
          </a:blipFill>
          <a:ln w="12700">
            <a:miter lim="400000"/>
          </a:ln>
        </p:spPr>
        <p:txBody>
          <a:bodyPr lIns="45719" rIns="45719" anchor="ctr"/>
          <a:lstStyle/>
          <a:p>
            <a:pPr/>
          </a:p>
        </p:txBody>
      </p:sp>
      <p:sp>
        <p:nvSpPr>
          <p:cNvPr id="766" name="Rectangle"/>
          <p:cNvSpPr/>
          <p:nvPr/>
        </p:nvSpPr>
        <p:spPr>
          <a:xfrm>
            <a:off x="1226266" y="1727605"/>
            <a:ext cx="1774173" cy="175591"/>
          </a:xfrm>
          <a:prstGeom prst="rect">
            <a:avLst/>
          </a:prstGeom>
          <a:blipFill>
            <a:blip r:embed="rId14"/>
            <a:stretch>
              <a:fillRect/>
            </a:stretch>
          </a:blipFill>
          <a:ln w="12700">
            <a:miter lim="400000"/>
          </a:ln>
        </p:spPr>
        <p:txBody>
          <a:bodyPr lIns="45719" rIns="45719" anchor="ctr"/>
          <a:lstStyle/>
          <a:p>
            <a:pPr/>
          </a:p>
        </p:txBody>
      </p:sp>
      <p:sp>
        <p:nvSpPr>
          <p:cNvPr id="767" name="Line"/>
          <p:cNvSpPr/>
          <p:nvPr/>
        </p:nvSpPr>
        <p:spPr>
          <a:xfrm>
            <a:off x="1215144" y="1932982"/>
            <a:ext cx="1800797" cy="1"/>
          </a:xfrm>
          <a:prstGeom prst="line">
            <a:avLst/>
          </a:prstGeom>
          <a:ln w="13146">
            <a:solidFill>
              <a:srgbClr val="425C9C"/>
            </a:solidFill>
          </a:ln>
        </p:spPr>
        <p:txBody>
          <a:bodyPr lIns="0" tIns="0" rIns="0" bIns="0"/>
          <a:lstStyle/>
          <a:p>
            <a:pPr defTabSz="457200">
              <a:defRPr sz="1200">
                <a:latin typeface="Helvetica"/>
                <a:ea typeface="Helvetica"/>
                <a:cs typeface="Helvetica"/>
                <a:sym typeface="Helvetica"/>
              </a:defRPr>
            </a:pPr>
          </a:p>
        </p:txBody>
      </p:sp>
      <p:sp>
        <p:nvSpPr>
          <p:cNvPr id="768" name="Rectangle"/>
          <p:cNvSpPr/>
          <p:nvPr/>
        </p:nvSpPr>
        <p:spPr>
          <a:xfrm>
            <a:off x="1059171" y="2304384"/>
            <a:ext cx="369917" cy="1055717"/>
          </a:xfrm>
          <a:prstGeom prst="rect">
            <a:avLst/>
          </a:prstGeom>
          <a:blipFill>
            <a:blip r:embed="rId15"/>
            <a:stretch>
              <a:fillRect/>
            </a:stretch>
          </a:blipFill>
          <a:ln w="12700">
            <a:miter lim="400000"/>
          </a:ln>
        </p:spPr>
        <p:txBody>
          <a:bodyPr lIns="45719" rIns="45719" anchor="ctr"/>
          <a:lstStyle/>
          <a:p>
            <a:pPr/>
          </a:p>
        </p:txBody>
      </p:sp>
      <p:grpSp>
        <p:nvGrpSpPr>
          <p:cNvPr id="784" name="Group"/>
          <p:cNvGrpSpPr/>
          <p:nvPr/>
        </p:nvGrpSpPr>
        <p:grpSpPr>
          <a:xfrm>
            <a:off x="1145875" y="2336163"/>
            <a:ext cx="191652" cy="991362"/>
            <a:chOff x="0" y="0"/>
            <a:chExt cx="191651" cy="991360"/>
          </a:xfrm>
        </p:grpSpPr>
        <p:sp>
          <p:nvSpPr>
            <p:cNvPr id="769" name="Shape"/>
            <p:cNvSpPr/>
            <p:nvPr/>
          </p:nvSpPr>
          <p:spPr>
            <a:xfrm>
              <a:off x="0" y="847266"/>
              <a:ext cx="188235" cy="144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46" y="0"/>
                  </a:moveTo>
                  <a:lnTo>
                    <a:pt x="2439" y="1635"/>
                  </a:lnTo>
                  <a:lnTo>
                    <a:pt x="182" y="6708"/>
                  </a:lnTo>
                  <a:lnTo>
                    <a:pt x="0" y="21600"/>
                  </a:lnTo>
                  <a:lnTo>
                    <a:pt x="21600" y="21600"/>
                  </a:lnTo>
                  <a:lnTo>
                    <a:pt x="21600" y="15885"/>
                  </a:lnTo>
                  <a:lnTo>
                    <a:pt x="3650" y="15885"/>
                  </a:lnTo>
                  <a:lnTo>
                    <a:pt x="3659" y="11736"/>
                  </a:lnTo>
                  <a:lnTo>
                    <a:pt x="5273" y="6174"/>
                  </a:lnTo>
                  <a:lnTo>
                    <a:pt x="5923" y="5873"/>
                  </a:lnTo>
                  <a:lnTo>
                    <a:pt x="13077" y="5873"/>
                  </a:lnTo>
                  <a:lnTo>
                    <a:pt x="12978" y="5283"/>
                  </a:lnTo>
                  <a:lnTo>
                    <a:pt x="9991" y="942"/>
                  </a:lnTo>
                  <a:lnTo>
                    <a:pt x="7601" y="59"/>
                  </a:lnTo>
                  <a:lnTo>
                    <a:pt x="6646"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0" name="Shape"/>
            <p:cNvSpPr/>
            <p:nvPr/>
          </p:nvSpPr>
          <p:spPr>
            <a:xfrm>
              <a:off x="48897" y="729487"/>
              <a:ext cx="139338" cy="88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4" y="0"/>
                  </a:moveTo>
                  <a:lnTo>
                    <a:pt x="351" y="1866"/>
                  </a:lnTo>
                  <a:lnTo>
                    <a:pt x="0" y="3807"/>
                  </a:lnTo>
                  <a:lnTo>
                    <a:pt x="0" y="7244"/>
                  </a:lnTo>
                  <a:lnTo>
                    <a:pt x="221" y="8521"/>
                  </a:lnTo>
                  <a:lnTo>
                    <a:pt x="1103" y="10766"/>
                  </a:lnTo>
                  <a:lnTo>
                    <a:pt x="2034" y="12030"/>
                  </a:lnTo>
                  <a:lnTo>
                    <a:pt x="3453" y="13433"/>
                  </a:lnTo>
                  <a:lnTo>
                    <a:pt x="448" y="13433"/>
                  </a:lnTo>
                  <a:lnTo>
                    <a:pt x="448" y="21600"/>
                  </a:lnTo>
                  <a:lnTo>
                    <a:pt x="21600" y="21600"/>
                  </a:lnTo>
                  <a:lnTo>
                    <a:pt x="21600" y="12790"/>
                  </a:lnTo>
                  <a:lnTo>
                    <a:pt x="15076" y="12790"/>
                  </a:lnTo>
                  <a:lnTo>
                    <a:pt x="12612" y="12744"/>
                  </a:lnTo>
                  <a:lnTo>
                    <a:pt x="6090" y="10884"/>
                  </a:lnTo>
                  <a:lnTo>
                    <a:pt x="5013" y="8117"/>
                  </a:lnTo>
                  <a:lnTo>
                    <a:pt x="5013" y="5602"/>
                  </a:lnTo>
                  <a:lnTo>
                    <a:pt x="5318" y="4220"/>
                  </a:lnTo>
                  <a:lnTo>
                    <a:pt x="5928" y="2729"/>
                  </a:lnTo>
                  <a:lnTo>
                    <a:pt x="1054"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1" name="Shape"/>
            <p:cNvSpPr/>
            <p:nvPr/>
          </p:nvSpPr>
          <p:spPr>
            <a:xfrm>
              <a:off x="48897" y="581671"/>
              <a:ext cx="135277" cy="140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35" y="0"/>
                  </a:moveTo>
                  <a:lnTo>
                    <a:pt x="4926" y="1707"/>
                  </a:lnTo>
                  <a:lnTo>
                    <a:pt x="803" y="6499"/>
                  </a:lnTo>
                  <a:lnTo>
                    <a:pt x="0" y="10820"/>
                  </a:lnTo>
                  <a:lnTo>
                    <a:pt x="89" y="12321"/>
                  </a:lnTo>
                  <a:lnTo>
                    <a:pt x="3152" y="18598"/>
                  </a:lnTo>
                  <a:lnTo>
                    <a:pt x="9662" y="21515"/>
                  </a:lnTo>
                  <a:lnTo>
                    <a:pt x="11088" y="21600"/>
                  </a:lnTo>
                  <a:lnTo>
                    <a:pt x="12896" y="21515"/>
                  </a:lnTo>
                  <a:lnTo>
                    <a:pt x="18695" y="19482"/>
                  </a:lnTo>
                  <a:lnTo>
                    <a:pt x="21600" y="15908"/>
                  </a:lnTo>
                  <a:lnTo>
                    <a:pt x="11397" y="15908"/>
                  </a:lnTo>
                  <a:lnTo>
                    <a:pt x="9869" y="15815"/>
                  </a:lnTo>
                  <a:lnTo>
                    <a:pt x="4809" y="11830"/>
                  </a:lnTo>
                  <a:lnTo>
                    <a:pt x="4702" y="10781"/>
                  </a:lnTo>
                  <a:lnTo>
                    <a:pt x="4809" y="9751"/>
                  </a:lnTo>
                  <a:lnTo>
                    <a:pt x="9846" y="5784"/>
                  </a:lnTo>
                  <a:lnTo>
                    <a:pt x="11355" y="5693"/>
                  </a:lnTo>
                  <a:lnTo>
                    <a:pt x="21517" y="5693"/>
                  </a:lnTo>
                  <a:lnTo>
                    <a:pt x="20963" y="4697"/>
                  </a:lnTo>
                  <a:lnTo>
                    <a:pt x="19539" y="3066"/>
                  </a:lnTo>
                  <a:lnTo>
                    <a:pt x="17806" y="1724"/>
                  </a:lnTo>
                  <a:lnTo>
                    <a:pt x="15861" y="766"/>
                  </a:lnTo>
                  <a:lnTo>
                    <a:pt x="13703" y="192"/>
                  </a:lnTo>
                  <a:lnTo>
                    <a:pt x="11335"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2" name="Shape"/>
            <p:cNvSpPr/>
            <p:nvPr/>
          </p:nvSpPr>
          <p:spPr>
            <a:xfrm>
              <a:off x="120013" y="618743"/>
              <a:ext cx="71639" cy="66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88" y="0"/>
                  </a:moveTo>
                  <a:lnTo>
                    <a:pt x="0" y="0"/>
                  </a:lnTo>
                  <a:lnTo>
                    <a:pt x="2919" y="194"/>
                  </a:lnTo>
                  <a:lnTo>
                    <a:pt x="5469" y="776"/>
                  </a:lnTo>
                  <a:lnTo>
                    <a:pt x="12718" y="10759"/>
                  </a:lnTo>
                  <a:lnTo>
                    <a:pt x="12517" y="12977"/>
                  </a:lnTo>
                  <a:lnTo>
                    <a:pt x="2962" y="21405"/>
                  </a:lnTo>
                  <a:lnTo>
                    <a:pt x="78" y="21600"/>
                  </a:lnTo>
                  <a:lnTo>
                    <a:pt x="19346" y="21600"/>
                  </a:lnTo>
                  <a:lnTo>
                    <a:pt x="20159" y="19570"/>
                  </a:lnTo>
                  <a:lnTo>
                    <a:pt x="20960" y="16703"/>
                  </a:lnTo>
                  <a:lnTo>
                    <a:pt x="21440" y="13767"/>
                  </a:lnTo>
                  <a:lnTo>
                    <a:pt x="21600" y="10759"/>
                  </a:lnTo>
                  <a:lnTo>
                    <a:pt x="21215" y="6046"/>
                  </a:lnTo>
                  <a:lnTo>
                    <a:pt x="20063" y="1762"/>
                  </a:lnTo>
                  <a:lnTo>
                    <a:pt x="19188"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3" name="Shape"/>
            <p:cNvSpPr/>
            <p:nvPr/>
          </p:nvSpPr>
          <p:spPr>
            <a:xfrm>
              <a:off x="48897" y="434478"/>
              <a:ext cx="137235" cy="126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27" y="0"/>
                  </a:moveTo>
                  <a:lnTo>
                    <a:pt x="1687" y="3595"/>
                  </a:lnTo>
                  <a:lnTo>
                    <a:pt x="0" y="10340"/>
                  </a:lnTo>
                  <a:lnTo>
                    <a:pt x="185" y="12797"/>
                  </a:lnTo>
                  <a:lnTo>
                    <a:pt x="2965" y="18561"/>
                  </a:lnTo>
                  <a:lnTo>
                    <a:pt x="8750" y="21410"/>
                  </a:lnTo>
                  <a:lnTo>
                    <a:pt x="11254" y="21600"/>
                  </a:lnTo>
                  <a:lnTo>
                    <a:pt x="13746" y="21410"/>
                  </a:lnTo>
                  <a:lnTo>
                    <a:pt x="19492" y="18570"/>
                  </a:lnTo>
                  <a:lnTo>
                    <a:pt x="21600" y="15280"/>
                  </a:lnTo>
                  <a:lnTo>
                    <a:pt x="10847" y="15280"/>
                  </a:lnTo>
                  <a:lnTo>
                    <a:pt x="9243" y="15193"/>
                  </a:lnTo>
                  <a:lnTo>
                    <a:pt x="4469" y="11779"/>
                  </a:lnTo>
                  <a:lnTo>
                    <a:pt x="4469" y="9098"/>
                  </a:lnTo>
                  <a:lnTo>
                    <a:pt x="4750" y="8160"/>
                  </a:lnTo>
                  <a:lnTo>
                    <a:pt x="5874" y="6717"/>
                  </a:lnTo>
                  <a:lnTo>
                    <a:pt x="6710" y="6253"/>
                  </a:lnTo>
                  <a:lnTo>
                    <a:pt x="7820" y="6050"/>
                  </a:lnTo>
                  <a:lnTo>
                    <a:pt x="6827"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4" name="Shape"/>
            <p:cNvSpPr/>
            <p:nvPr/>
          </p:nvSpPr>
          <p:spPr>
            <a:xfrm>
              <a:off x="117815" y="432637"/>
              <a:ext cx="73837" cy="91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40" y="0"/>
                  </a:moveTo>
                  <a:lnTo>
                    <a:pt x="5372" y="8380"/>
                  </a:lnTo>
                  <a:lnTo>
                    <a:pt x="8162" y="8803"/>
                  </a:lnTo>
                  <a:lnTo>
                    <a:pt x="10127" y="9529"/>
                  </a:lnTo>
                  <a:lnTo>
                    <a:pt x="12412" y="11586"/>
                  </a:lnTo>
                  <a:lnTo>
                    <a:pt x="12984" y="12908"/>
                  </a:lnTo>
                  <a:lnTo>
                    <a:pt x="12984" y="16680"/>
                  </a:lnTo>
                  <a:lnTo>
                    <a:pt x="3296" y="21480"/>
                  </a:lnTo>
                  <a:lnTo>
                    <a:pt x="0" y="21600"/>
                  </a:lnTo>
                  <a:lnTo>
                    <a:pt x="19985" y="21600"/>
                  </a:lnTo>
                  <a:lnTo>
                    <a:pt x="20217" y="21246"/>
                  </a:lnTo>
                  <a:lnTo>
                    <a:pt x="21255" y="18254"/>
                  </a:lnTo>
                  <a:lnTo>
                    <a:pt x="21600" y="14905"/>
                  </a:lnTo>
                  <a:lnTo>
                    <a:pt x="21372" y="11956"/>
                  </a:lnTo>
                  <a:lnTo>
                    <a:pt x="15902" y="3299"/>
                  </a:lnTo>
                  <a:lnTo>
                    <a:pt x="10499" y="800"/>
                  </a:lnTo>
                  <a:lnTo>
                    <a:pt x="7140"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5" name="Shape"/>
            <p:cNvSpPr/>
            <p:nvPr/>
          </p:nvSpPr>
          <p:spPr>
            <a:xfrm>
              <a:off x="48897" y="290346"/>
              <a:ext cx="137516" cy="127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42" y="0"/>
                  </a:moveTo>
                  <a:lnTo>
                    <a:pt x="4950" y="1556"/>
                  </a:lnTo>
                  <a:lnTo>
                    <a:pt x="790" y="6379"/>
                  </a:lnTo>
                  <a:lnTo>
                    <a:pt x="0" y="10995"/>
                  </a:lnTo>
                  <a:lnTo>
                    <a:pt x="191" y="13200"/>
                  </a:lnTo>
                  <a:lnTo>
                    <a:pt x="4674" y="19909"/>
                  </a:lnTo>
                  <a:lnTo>
                    <a:pt x="11372" y="21600"/>
                  </a:lnTo>
                  <a:lnTo>
                    <a:pt x="13509" y="21457"/>
                  </a:lnTo>
                  <a:lnTo>
                    <a:pt x="20366" y="17666"/>
                  </a:lnTo>
                  <a:lnTo>
                    <a:pt x="21600" y="15306"/>
                  </a:lnTo>
                  <a:lnTo>
                    <a:pt x="12842" y="15306"/>
                  </a:lnTo>
                  <a:lnTo>
                    <a:pt x="12842" y="15213"/>
                  </a:lnTo>
                  <a:lnTo>
                    <a:pt x="7822" y="15213"/>
                  </a:lnTo>
                  <a:lnTo>
                    <a:pt x="6595" y="14784"/>
                  </a:lnTo>
                  <a:lnTo>
                    <a:pt x="4788" y="13045"/>
                  </a:lnTo>
                  <a:lnTo>
                    <a:pt x="4336" y="11946"/>
                  </a:lnTo>
                  <a:lnTo>
                    <a:pt x="4339" y="9357"/>
                  </a:lnTo>
                  <a:lnTo>
                    <a:pt x="4764" y="8307"/>
                  </a:lnTo>
                  <a:lnTo>
                    <a:pt x="6477" y="6570"/>
                  </a:lnTo>
                  <a:lnTo>
                    <a:pt x="7728" y="6113"/>
                  </a:lnTo>
                  <a:lnTo>
                    <a:pt x="9374" y="6070"/>
                  </a:lnTo>
                  <a:lnTo>
                    <a:pt x="12842" y="6070"/>
                  </a:lnTo>
                  <a:lnTo>
                    <a:pt x="12842"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6" name="Shape"/>
            <p:cNvSpPr/>
            <p:nvPr/>
          </p:nvSpPr>
          <p:spPr>
            <a:xfrm>
              <a:off x="130652" y="292187"/>
              <a:ext cx="61000" cy="88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63" y="0"/>
                  </a:moveTo>
                  <a:lnTo>
                    <a:pt x="5122" y="8809"/>
                  </a:lnTo>
                  <a:lnTo>
                    <a:pt x="7537" y="9288"/>
                  </a:lnTo>
                  <a:lnTo>
                    <a:pt x="9291" y="9996"/>
                  </a:lnTo>
                  <a:lnTo>
                    <a:pt x="11468" y="11874"/>
                  </a:lnTo>
                  <a:lnTo>
                    <a:pt x="12012" y="13030"/>
                  </a:lnTo>
                  <a:lnTo>
                    <a:pt x="12012" y="16430"/>
                  </a:lnTo>
                  <a:lnTo>
                    <a:pt x="0" y="21600"/>
                  </a:lnTo>
                  <a:lnTo>
                    <a:pt x="19745" y="21600"/>
                  </a:lnTo>
                  <a:lnTo>
                    <a:pt x="21085" y="18566"/>
                  </a:lnTo>
                  <a:lnTo>
                    <a:pt x="21600" y="14501"/>
                  </a:lnTo>
                  <a:lnTo>
                    <a:pt x="21370" y="11869"/>
                  </a:lnTo>
                  <a:lnTo>
                    <a:pt x="13435" y="2185"/>
                  </a:lnTo>
                  <a:lnTo>
                    <a:pt x="10558" y="970"/>
                  </a:lnTo>
                  <a:lnTo>
                    <a:pt x="7263"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7" name="Shape"/>
            <p:cNvSpPr/>
            <p:nvPr/>
          </p:nvSpPr>
          <p:spPr>
            <a:xfrm>
              <a:off x="144330" y="182510"/>
              <a:ext cx="47322" cy="91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67" y="0"/>
                  </a:moveTo>
                  <a:lnTo>
                    <a:pt x="4806" y="0"/>
                  </a:lnTo>
                  <a:lnTo>
                    <a:pt x="6272" y="376"/>
                  </a:lnTo>
                  <a:lnTo>
                    <a:pt x="7368" y="1125"/>
                  </a:lnTo>
                  <a:lnTo>
                    <a:pt x="8934" y="2240"/>
                  </a:lnTo>
                  <a:lnTo>
                    <a:pt x="9631" y="3720"/>
                  </a:lnTo>
                  <a:lnTo>
                    <a:pt x="9689" y="8166"/>
                  </a:lnTo>
                  <a:lnTo>
                    <a:pt x="8893" y="9676"/>
                  </a:lnTo>
                  <a:lnTo>
                    <a:pt x="5594" y="11904"/>
                  </a:lnTo>
                  <a:lnTo>
                    <a:pt x="3182" y="12643"/>
                  </a:lnTo>
                  <a:lnTo>
                    <a:pt x="0" y="13010"/>
                  </a:lnTo>
                  <a:lnTo>
                    <a:pt x="2516" y="21600"/>
                  </a:lnTo>
                  <a:lnTo>
                    <a:pt x="18709" y="14466"/>
                  </a:lnTo>
                  <a:lnTo>
                    <a:pt x="21600" y="6110"/>
                  </a:lnTo>
                  <a:lnTo>
                    <a:pt x="21215" y="2695"/>
                  </a:lnTo>
                  <a:lnTo>
                    <a:pt x="20167"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8" name="Shape"/>
            <p:cNvSpPr/>
            <p:nvPr/>
          </p:nvSpPr>
          <p:spPr>
            <a:xfrm>
              <a:off x="48897" y="150963"/>
              <a:ext cx="80207" cy="1177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0" y="0"/>
                  </a:moveTo>
                  <a:lnTo>
                    <a:pt x="1389" y="4851"/>
                  </a:lnTo>
                  <a:lnTo>
                    <a:pt x="0" y="11070"/>
                  </a:lnTo>
                  <a:lnTo>
                    <a:pt x="204" y="13592"/>
                  </a:lnTo>
                  <a:lnTo>
                    <a:pt x="4983" y="20157"/>
                  </a:lnTo>
                  <a:lnTo>
                    <a:pt x="11300" y="21600"/>
                  </a:lnTo>
                  <a:lnTo>
                    <a:pt x="13806" y="21414"/>
                  </a:lnTo>
                  <a:lnTo>
                    <a:pt x="21600" y="15477"/>
                  </a:lnTo>
                  <a:lnTo>
                    <a:pt x="9250" y="15477"/>
                  </a:lnTo>
                  <a:lnTo>
                    <a:pt x="8591" y="15225"/>
                  </a:lnTo>
                  <a:lnTo>
                    <a:pt x="8083" y="14720"/>
                  </a:lnTo>
                  <a:lnTo>
                    <a:pt x="7367" y="13961"/>
                  </a:lnTo>
                  <a:lnTo>
                    <a:pt x="7040" y="12817"/>
                  </a:lnTo>
                  <a:lnTo>
                    <a:pt x="7009" y="9566"/>
                  </a:lnTo>
                  <a:lnTo>
                    <a:pt x="7392" y="8497"/>
                  </a:lnTo>
                  <a:lnTo>
                    <a:pt x="8926" y="6997"/>
                  </a:lnTo>
                  <a:lnTo>
                    <a:pt x="10029" y="6487"/>
                  </a:lnTo>
                  <a:lnTo>
                    <a:pt x="11469" y="6219"/>
                  </a:lnTo>
                  <a:lnTo>
                    <a:pt x="9770"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79" name="Shape"/>
            <p:cNvSpPr/>
            <p:nvPr/>
          </p:nvSpPr>
          <p:spPr>
            <a:xfrm>
              <a:off x="88816" y="146226"/>
              <a:ext cx="99695" cy="89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66" y="0"/>
                  </a:moveTo>
                  <a:lnTo>
                    <a:pt x="4647" y="6582"/>
                  </a:lnTo>
                  <a:lnTo>
                    <a:pt x="2395" y="15673"/>
                  </a:lnTo>
                  <a:lnTo>
                    <a:pt x="1805" y="18085"/>
                  </a:lnTo>
                  <a:lnTo>
                    <a:pt x="1294" y="19769"/>
                  </a:lnTo>
                  <a:lnTo>
                    <a:pt x="864" y="20726"/>
                  </a:lnTo>
                  <a:lnTo>
                    <a:pt x="473" y="21311"/>
                  </a:lnTo>
                  <a:lnTo>
                    <a:pt x="0" y="21600"/>
                  </a:lnTo>
                  <a:lnTo>
                    <a:pt x="8729" y="21600"/>
                  </a:lnTo>
                  <a:lnTo>
                    <a:pt x="8929" y="20978"/>
                  </a:lnTo>
                  <a:lnTo>
                    <a:pt x="9915" y="17100"/>
                  </a:lnTo>
                  <a:lnTo>
                    <a:pt x="10927" y="12342"/>
                  </a:lnTo>
                  <a:lnTo>
                    <a:pt x="11241" y="10828"/>
                  </a:lnTo>
                  <a:lnTo>
                    <a:pt x="11585" y="9852"/>
                  </a:lnTo>
                  <a:lnTo>
                    <a:pt x="11959" y="9415"/>
                  </a:lnTo>
                  <a:lnTo>
                    <a:pt x="12347" y="8999"/>
                  </a:lnTo>
                  <a:lnTo>
                    <a:pt x="12839" y="8793"/>
                  </a:lnTo>
                  <a:lnTo>
                    <a:pt x="21600" y="8793"/>
                  </a:lnTo>
                  <a:lnTo>
                    <a:pt x="21550" y="8512"/>
                  </a:lnTo>
                  <a:lnTo>
                    <a:pt x="16147" y="951"/>
                  </a:lnTo>
                  <a:lnTo>
                    <a:pt x="14328" y="238"/>
                  </a:lnTo>
                  <a:lnTo>
                    <a:pt x="12366"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80" name="Shape"/>
            <p:cNvSpPr/>
            <p:nvPr/>
          </p:nvSpPr>
          <p:spPr>
            <a:xfrm>
              <a:off x="144330" y="36282"/>
              <a:ext cx="47322" cy="91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67" y="0"/>
                  </a:moveTo>
                  <a:lnTo>
                    <a:pt x="4806" y="0"/>
                  </a:lnTo>
                  <a:lnTo>
                    <a:pt x="6272" y="373"/>
                  </a:lnTo>
                  <a:lnTo>
                    <a:pt x="7368" y="1125"/>
                  </a:lnTo>
                  <a:lnTo>
                    <a:pt x="8934" y="2237"/>
                  </a:lnTo>
                  <a:lnTo>
                    <a:pt x="9631" y="3720"/>
                  </a:lnTo>
                  <a:lnTo>
                    <a:pt x="9689" y="8166"/>
                  </a:lnTo>
                  <a:lnTo>
                    <a:pt x="8893" y="9676"/>
                  </a:lnTo>
                  <a:lnTo>
                    <a:pt x="5594" y="11904"/>
                  </a:lnTo>
                  <a:lnTo>
                    <a:pt x="3182" y="12643"/>
                  </a:lnTo>
                  <a:lnTo>
                    <a:pt x="0" y="13010"/>
                  </a:lnTo>
                  <a:lnTo>
                    <a:pt x="2516" y="21600"/>
                  </a:lnTo>
                  <a:lnTo>
                    <a:pt x="18709" y="14466"/>
                  </a:lnTo>
                  <a:lnTo>
                    <a:pt x="21600" y="6110"/>
                  </a:lnTo>
                  <a:lnTo>
                    <a:pt x="21215" y="2695"/>
                  </a:lnTo>
                  <a:lnTo>
                    <a:pt x="20167"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81" name="Shape"/>
            <p:cNvSpPr/>
            <p:nvPr/>
          </p:nvSpPr>
          <p:spPr>
            <a:xfrm>
              <a:off x="48897" y="4723"/>
              <a:ext cx="80207" cy="117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0" y="0"/>
                  </a:moveTo>
                  <a:lnTo>
                    <a:pt x="1389" y="4853"/>
                  </a:lnTo>
                  <a:lnTo>
                    <a:pt x="0" y="11071"/>
                  </a:lnTo>
                  <a:lnTo>
                    <a:pt x="204" y="13592"/>
                  </a:lnTo>
                  <a:lnTo>
                    <a:pt x="4983" y="20157"/>
                  </a:lnTo>
                  <a:lnTo>
                    <a:pt x="11300" y="21600"/>
                  </a:lnTo>
                  <a:lnTo>
                    <a:pt x="13806" y="21414"/>
                  </a:lnTo>
                  <a:lnTo>
                    <a:pt x="21600" y="15478"/>
                  </a:lnTo>
                  <a:lnTo>
                    <a:pt x="9250" y="15478"/>
                  </a:lnTo>
                  <a:lnTo>
                    <a:pt x="8591" y="15226"/>
                  </a:lnTo>
                  <a:lnTo>
                    <a:pt x="8083" y="14721"/>
                  </a:lnTo>
                  <a:lnTo>
                    <a:pt x="7367" y="13964"/>
                  </a:lnTo>
                  <a:lnTo>
                    <a:pt x="7040" y="12818"/>
                  </a:lnTo>
                  <a:lnTo>
                    <a:pt x="7009" y="9567"/>
                  </a:lnTo>
                  <a:lnTo>
                    <a:pt x="7392" y="8498"/>
                  </a:lnTo>
                  <a:lnTo>
                    <a:pt x="8926" y="6998"/>
                  </a:lnTo>
                  <a:lnTo>
                    <a:pt x="10029" y="6488"/>
                  </a:lnTo>
                  <a:lnTo>
                    <a:pt x="11469" y="6220"/>
                  </a:lnTo>
                  <a:lnTo>
                    <a:pt x="9770"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82" name="Shape"/>
            <p:cNvSpPr/>
            <p:nvPr/>
          </p:nvSpPr>
          <p:spPr>
            <a:xfrm>
              <a:off x="88816" y="0"/>
              <a:ext cx="99695" cy="89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66" y="0"/>
                  </a:moveTo>
                  <a:lnTo>
                    <a:pt x="4647" y="6582"/>
                  </a:lnTo>
                  <a:lnTo>
                    <a:pt x="2395" y="15673"/>
                  </a:lnTo>
                  <a:lnTo>
                    <a:pt x="1805" y="18085"/>
                  </a:lnTo>
                  <a:lnTo>
                    <a:pt x="1294" y="19769"/>
                  </a:lnTo>
                  <a:lnTo>
                    <a:pt x="864" y="20726"/>
                  </a:lnTo>
                  <a:lnTo>
                    <a:pt x="473" y="21311"/>
                  </a:lnTo>
                  <a:lnTo>
                    <a:pt x="0" y="21600"/>
                  </a:lnTo>
                  <a:lnTo>
                    <a:pt x="8729" y="21600"/>
                  </a:lnTo>
                  <a:lnTo>
                    <a:pt x="8929" y="20978"/>
                  </a:lnTo>
                  <a:lnTo>
                    <a:pt x="9915" y="17100"/>
                  </a:lnTo>
                  <a:lnTo>
                    <a:pt x="10927" y="12342"/>
                  </a:lnTo>
                  <a:lnTo>
                    <a:pt x="11241" y="10828"/>
                  </a:lnTo>
                  <a:lnTo>
                    <a:pt x="11585" y="9852"/>
                  </a:lnTo>
                  <a:lnTo>
                    <a:pt x="11959" y="9415"/>
                  </a:lnTo>
                  <a:lnTo>
                    <a:pt x="12347" y="8999"/>
                  </a:lnTo>
                  <a:lnTo>
                    <a:pt x="12839" y="8793"/>
                  </a:lnTo>
                  <a:lnTo>
                    <a:pt x="21600" y="8793"/>
                  </a:lnTo>
                  <a:lnTo>
                    <a:pt x="21550" y="8512"/>
                  </a:lnTo>
                  <a:lnTo>
                    <a:pt x="16147" y="949"/>
                  </a:lnTo>
                  <a:lnTo>
                    <a:pt x="14328" y="237"/>
                  </a:lnTo>
                  <a:lnTo>
                    <a:pt x="12366" y="0"/>
                  </a:lnTo>
                  <a:close/>
                </a:path>
              </a:pathLst>
            </a:custGeom>
            <a:solidFill>
              <a:srgbClr val="407AAA"/>
            </a:solidFill>
            <a:ln w="12700" cap="flat">
              <a:noFill/>
              <a:miter lim="400000"/>
            </a:ln>
            <a:effectLst/>
          </p:spPr>
          <p:txBody>
            <a:bodyPr wrap="square" lIns="45719" tIns="45719" rIns="45719" bIns="45719" numCol="1" anchor="ctr">
              <a:noAutofit/>
            </a:bodyPr>
            <a:lstStyle/>
            <a:p>
              <a:pPr/>
            </a:p>
          </p:txBody>
        </p:sp>
        <p:sp>
          <p:nvSpPr>
            <p:cNvPr id="783" name="Shape"/>
            <p:cNvSpPr/>
            <p:nvPr/>
          </p:nvSpPr>
          <p:spPr>
            <a:xfrm>
              <a:off x="64082" y="326109"/>
              <a:ext cx="66571" cy="627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83" y="19300"/>
                  </a:moveTo>
                  <a:lnTo>
                    <a:pt x="0" y="19300"/>
                  </a:lnTo>
                  <a:lnTo>
                    <a:pt x="1590" y="19349"/>
                  </a:lnTo>
                  <a:lnTo>
                    <a:pt x="4322" y="19545"/>
                  </a:lnTo>
                  <a:lnTo>
                    <a:pt x="6930" y="21600"/>
                  </a:lnTo>
                  <a:lnTo>
                    <a:pt x="17251" y="21600"/>
                  </a:lnTo>
                  <a:lnTo>
                    <a:pt x="17032" y="19966"/>
                  </a:lnTo>
                  <a:lnTo>
                    <a:pt x="16375" y="19393"/>
                  </a:lnTo>
                  <a:lnTo>
                    <a:pt x="16183" y="19300"/>
                  </a:lnTo>
                  <a:close/>
                  <a:moveTo>
                    <a:pt x="21600" y="0"/>
                  </a:moveTo>
                  <a:lnTo>
                    <a:pt x="14436" y="0"/>
                  </a:lnTo>
                  <a:lnTo>
                    <a:pt x="14436" y="1853"/>
                  </a:lnTo>
                  <a:lnTo>
                    <a:pt x="11232" y="1856"/>
                  </a:lnTo>
                  <a:lnTo>
                    <a:pt x="21600" y="1856"/>
                  </a:lnTo>
                  <a:lnTo>
                    <a:pt x="21600"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785" name="Rectangle"/>
          <p:cNvSpPr/>
          <p:nvPr/>
        </p:nvSpPr>
        <p:spPr>
          <a:xfrm>
            <a:off x="1042545" y="4594542"/>
            <a:ext cx="369917" cy="1433945"/>
          </a:xfrm>
          <a:prstGeom prst="rect">
            <a:avLst/>
          </a:prstGeom>
          <a:blipFill>
            <a:blip r:embed="rId16"/>
            <a:stretch>
              <a:fillRect/>
            </a:stretch>
          </a:blipFill>
          <a:ln w="12700">
            <a:miter lim="400000"/>
          </a:ln>
        </p:spPr>
        <p:txBody>
          <a:bodyPr lIns="45719" rIns="45719" anchor="ctr"/>
          <a:lstStyle/>
          <a:p>
            <a:pPr/>
          </a:p>
        </p:txBody>
      </p:sp>
      <p:sp>
        <p:nvSpPr>
          <p:cNvPr id="786" name="Rectangle"/>
          <p:cNvSpPr/>
          <p:nvPr/>
        </p:nvSpPr>
        <p:spPr>
          <a:xfrm>
            <a:off x="1124401" y="4631930"/>
            <a:ext cx="246816" cy="1375944"/>
          </a:xfrm>
          <a:prstGeom prst="rect">
            <a:avLst/>
          </a:prstGeom>
          <a:blipFill>
            <a:blip r:embed="rId17"/>
            <a:stretch>
              <a:fillRect/>
            </a:stretch>
          </a:blipFill>
          <a:ln w="12700">
            <a:miter lim="400000"/>
          </a:ln>
        </p:spPr>
        <p:txBody>
          <a:bodyPr lIns="45719" rIns="45719" anchor="ctr"/>
          <a:lstStyle/>
          <a:p>
            <a:pPr/>
          </a:p>
        </p:txBody>
      </p:sp>
      <p:sp>
        <p:nvSpPr>
          <p:cNvPr id="787" name="Rectangle"/>
          <p:cNvSpPr/>
          <p:nvPr/>
        </p:nvSpPr>
        <p:spPr>
          <a:xfrm>
            <a:off x="4577510" y="1903234"/>
            <a:ext cx="555355" cy="4362970"/>
          </a:xfrm>
          <a:prstGeom prst="rect">
            <a:avLst/>
          </a:prstGeom>
          <a:solidFill>
            <a:srgbClr val="D4FB79">
              <a:alpha val="50199"/>
            </a:srgbClr>
          </a:solidFill>
          <a:ln w="12700">
            <a:miter lim="400000"/>
          </a:ln>
        </p:spPr>
        <p:txBody>
          <a:bodyPr lIns="45719" rIns="45719" anchor="ctr"/>
          <a:lstStyle/>
          <a:p>
            <a:pPr/>
          </a:p>
        </p:txBody>
      </p:sp>
      <p:sp>
        <p:nvSpPr>
          <p:cNvPr id="788" name="Rectangle"/>
          <p:cNvSpPr/>
          <p:nvPr/>
        </p:nvSpPr>
        <p:spPr>
          <a:xfrm>
            <a:off x="4577508" y="1903240"/>
            <a:ext cx="555356" cy="4362967"/>
          </a:xfrm>
          <a:prstGeom prst="rect">
            <a:avLst/>
          </a:prstGeom>
          <a:ln w="39433">
            <a:solidFill>
              <a:srgbClr val="007879"/>
            </a:solidFill>
          </a:ln>
        </p:spPr>
        <p:txBody>
          <a:bodyPr lIns="45719" rIns="45719" anchor="ctr"/>
          <a:lstStyle/>
          <a:p>
            <a:pPr/>
          </a:p>
        </p:txBody>
      </p:sp>
      <p:sp>
        <p:nvSpPr>
          <p:cNvPr id="789" name="Rectangle"/>
          <p:cNvSpPr/>
          <p:nvPr/>
        </p:nvSpPr>
        <p:spPr>
          <a:xfrm>
            <a:off x="9102496" y="2213823"/>
            <a:ext cx="975978" cy="4459922"/>
          </a:xfrm>
          <a:prstGeom prst="rect">
            <a:avLst/>
          </a:prstGeom>
          <a:solidFill>
            <a:srgbClr val="8FB9D8"/>
          </a:solidFill>
          <a:ln w="12700">
            <a:miter lim="400000"/>
          </a:ln>
        </p:spPr>
        <p:txBody>
          <a:bodyPr lIns="45719" rIns="45719" anchor="ctr"/>
          <a:lstStyle/>
          <a:p>
            <a:pPr/>
          </a:p>
        </p:txBody>
      </p:sp>
      <p:sp>
        <p:nvSpPr>
          <p:cNvPr id="790" name="Source:…"/>
          <p:cNvSpPr txBox="1"/>
          <p:nvPr/>
        </p:nvSpPr>
        <p:spPr>
          <a:xfrm rot="5400000">
            <a:off x="7479229" y="4054729"/>
            <a:ext cx="4241801"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i="1" sz="1600" u="sng">
                <a:uFill>
                  <a:solidFill>
                    <a:srgbClr val="000000"/>
                  </a:solidFill>
                </a:uFill>
                <a:latin typeface="+mn-lt"/>
                <a:ea typeface="+mn-ea"/>
                <a:cs typeface="+mn-cs"/>
                <a:sym typeface="Arial"/>
              </a:defRPr>
            </a:pPr>
            <a:r>
              <a:t>Source:</a:t>
            </a:r>
          </a:p>
          <a:p>
            <a:pPr marR="5080" indent="12700">
              <a:lnSpc>
                <a:spcPts val="1900"/>
              </a:lnSpc>
              <a:defRPr i="1" spc="-104" sz="1600">
                <a:latin typeface="+mn-lt"/>
                <a:ea typeface="+mn-ea"/>
                <a:cs typeface="+mn-cs"/>
                <a:sym typeface="Arial"/>
              </a:defRPr>
            </a:pPr>
            <a:r>
              <a:t>P. </a:t>
            </a:r>
            <a:r>
              <a:rPr spc="0"/>
              <a:t>Kruchten, </a:t>
            </a:r>
            <a:r>
              <a:rPr b="1" spc="0"/>
              <a:t>The Rational Unified Process </a:t>
            </a:r>
            <a:r>
              <a:rPr spc="0"/>
              <a:t>,  </a:t>
            </a:r>
            <a:r>
              <a:rPr spc="-10"/>
              <a:t>Addison-Wesley, </a:t>
            </a:r>
            <a:r>
              <a:rPr spc="0"/>
              <a:t>Reading, MA, 1998.</a:t>
            </a:r>
          </a:p>
        </p:txBody>
      </p:sp>
      <p:sp>
        <p:nvSpPr>
          <p:cNvPr id="791"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2"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18" invalidUrl="" action="" tgtFrame="" tooltip="" history="1" highlightClick="0" endSnd="0"/>
              </a:rPr>
              <a:t>www.</a:t>
            </a:r>
            <a:r>
              <a:rPr spc="-15" sz="1600" u="sng">
                <a:solidFill>
                  <a:srgbClr val="0432FF"/>
                </a:solidFill>
                <a:uFill>
                  <a:solidFill>
                    <a:srgbClr val="0432FF"/>
                  </a:solidFill>
                </a:uFill>
                <a:hlinkClick r:id="rId18" invalidUrl="" action="" tgtFrame="" tooltip="" history="1" highlightClick="0" endSnd="0"/>
              </a:rPr>
              <a:t>Gilb</a:t>
            </a:r>
            <a:r>
              <a:rPr spc="-15" u="sng">
                <a:solidFill>
                  <a:srgbClr val="0432FF"/>
                </a:solidFill>
                <a:uFill>
                  <a:solidFill>
                    <a:srgbClr val="0432FF"/>
                  </a:solidFill>
                </a:uFill>
                <a:hlinkClick r:id="rId18" invalidUrl="" action="" tgtFrame="" tooltip="" history="1" highlightClick="0" endSnd="0"/>
              </a:rPr>
              <a:t>.com</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4"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795" name="Rectangle"/>
          <p:cNvSpPr/>
          <p:nvPr/>
        </p:nvSpPr>
        <p:spPr>
          <a:xfrm>
            <a:off x="857804" y="434059"/>
            <a:ext cx="9016853" cy="1959108"/>
          </a:xfrm>
          <a:prstGeom prst="rect">
            <a:avLst/>
          </a:prstGeom>
          <a:ln w="13145">
            <a:solidFill>
              <a:srgbClr val="000000"/>
            </a:solidFill>
          </a:ln>
        </p:spPr>
        <p:txBody>
          <a:bodyPr lIns="45719" rIns="45719" anchor="ctr"/>
          <a:lstStyle/>
          <a:p>
            <a:pPr/>
          </a:p>
        </p:txBody>
      </p:sp>
      <p:sp>
        <p:nvSpPr>
          <p:cNvPr id="796" name="Rectangle"/>
          <p:cNvSpPr/>
          <p:nvPr/>
        </p:nvSpPr>
        <p:spPr>
          <a:xfrm>
            <a:off x="890666" y="466925"/>
            <a:ext cx="8951118" cy="1893375"/>
          </a:xfrm>
          <a:prstGeom prst="rect">
            <a:avLst/>
          </a:prstGeom>
          <a:ln w="26292">
            <a:solidFill>
              <a:srgbClr val="000000"/>
            </a:solidFill>
          </a:ln>
        </p:spPr>
        <p:txBody>
          <a:bodyPr lIns="45719" rIns="45719" anchor="ctr"/>
          <a:lstStyle/>
          <a:p>
            <a:pPr/>
          </a:p>
        </p:txBody>
      </p:sp>
      <p:sp>
        <p:nvSpPr>
          <p:cNvPr id="797" name="Rectangle"/>
          <p:cNvSpPr/>
          <p:nvPr/>
        </p:nvSpPr>
        <p:spPr>
          <a:xfrm>
            <a:off x="923526" y="499790"/>
            <a:ext cx="8885398" cy="1827642"/>
          </a:xfrm>
          <a:prstGeom prst="rect">
            <a:avLst/>
          </a:prstGeom>
          <a:ln w="13145">
            <a:solidFill>
              <a:srgbClr val="000000"/>
            </a:solidFill>
          </a:ln>
        </p:spPr>
        <p:txBody>
          <a:bodyPr lIns="45719" rIns="45719" anchor="ctr"/>
          <a:lstStyle/>
          <a:p>
            <a:pPr/>
          </a:p>
        </p:txBody>
      </p:sp>
      <p:sp>
        <p:nvSpPr>
          <p:cNvPr id="798" name="8. Testers have the right to specify the  consequences, of products that they have…"/>
          <p:cNvSpPr txBox="1"/>
          <p:nvPr>
            <p:ph type="title"/>
          </p:nvPr>
        </p:nvSpPr>
        <p:spPr>
          <a:xfrm>
            <a:off x="903811" y="501611"/>
            <a:ext cx="8924926" cy="1724026"/>
          </a:xfrm>
          <a:prstGeom prst="rect">
            <a:avLst/>
          </a:prstGeom>
        </p:spPr>
        <p:txBody>
          <a:bodyPr/>
          <a:lstStyle/>
          <a:p>
            <a:pPr marR="137160" indent="278765">
              <a:lnSpc>
                <a:spcPct val="100299"/>
              </a:lnSpc>
              <a:spcBef>
                <a:spcPts val="100"/>
              </a:spcBef>
              <a:defRPr b="0">
                <a:solidFill>
                  <a:srgbClr val="000000"/>
                </a:solidFill>
              </a:defRPr>
            </a:pPr>
            <a:r>
              <a:t>8. Testers have the right to specify the  consequences, of products that they</a:t>
            </a:r>
            <a:r>
              <a:rPr spc="-100"/>
              <a:t> </a:t>
            </a:r>
            <a:r>
              <a:t>have</a:t>
            </a:r>
          </a:p>
          <a:p>
            <a:pPr>
              <a:defRPr b="0">
                <a:solidFill>
                  <a:srgbClr val="000000"/>
                </a:solidFill>
              </a:defRPr>
            </a:pPr>
            <a:r>
              <a:rPr b="1"/>
              <a:t>not</a:t>
            </a:r>
            <a:r>
              <a:t> been allowed to test</a:t>
            </a:r>
            <a:r>
              <a:rPr spc="-100"/>
              <a:t> </a:t>
            </a:r>
            <a:r>
              <a:t>properly.</a:t>
            </a:r>
          </a:p>
        </p:txBody>
      </p:sp>
      <p:sp>
        <p:nvSpPr>
          <p:cNvPr id="799"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0"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801" name="Testers in fact have a professional obligation  to send clear early written warning signals to  project management about consequences.…"/>
          <p:cNvSpPr txBox="1"/>
          <p:nvPr/>
        </p:nvSpPr>
        <p:spPr>
          <a:xfrm>
            <a:off x="932983" y="2389440"/>
            <a:ext cx="8849360" cy="34678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308609" indent="-196850" algn="just">
              <a:lnSpc>
                <a:spcPct val="79700"/>
              </a:lnSpc>
              <a:spcBef>
                <a:spcPts val="900"/>
              </a:spcBef>
              <a:buSzPct val="100000"/>
              <a:buChar char="•"/>
              <a:tabLst>
                <a:tab pos="203200" algn="l"/>
              </a:tabLst>
              <a:defRPr sz="3300">
                <a:latin typeface="+mn-lt"/>
                <a:ea typeface="+mn-ea"/>
                <a:cs typeface="+mn-cs"/>
                <a:sym typeface="Arial"/>
              </a:defRPr>
            </a:pPr>
            <a:r>
              <a:t>Testers in fact have a professional obligation  to send clear early written warning signals to  project management about</a:t>
            </a:r>
            <a:r>
              <a:rPr spc="-25"/>
              <a:t> </a:t>
            </a:r>
            <a:r>
              <a:t>consequences.</a:t>
            </a:r>
          </a:p>
          <a:p>
            <a:pPr indent="406400">
              <a:defRPr spc="-5" sz="2900">
                <a:solidFill>
                  <a:srgbClr val="33478A"/>
                </a:solidFill>
                <a:latin typeface="+mn-lt"/>
                <a:ea typeface="+mn-ea"/>
                <a:cs typeface="+mn-cs"/>
                <a:sym typeface="Arial"/>
              </a:defRPr>
            </a:pPr>
            <a:r>
              <a:t>–For</a:t>
            </a:r>
            <a:r>
              <a:rPr spc="-10"/>
              <a:t> </a:t>
            </a:r>
            <a:r>
              <a:t>example:</a:t>
            </a:r>
          </a:p>
          <a:p>
            <a:pPr lvl="1" marL="996314" indent="-195579">
              <a:buSzPct val="100000"/>
              <a:buChar char="•"/>
              <a:tabLst>
                <a:tab pos="990600" algn="l"/>
              </a:tabLst>
              <a:defRPr spc="10" sz="2400">
                <a:latin typeface="+mn-lt"/>
                <a:ea typeface="+mn-ea"/>
                <a:cs typeface="+mn-cs"/>
                <a:sym typeface="Arial"/>
              </a:defRPr>
            </a:pPr>
            <a:r>
              <a:t>bug </a:t>
            </a:r>
            <a:r>
              <a:rPr spc="5"/>
              <a:t>rate predictions at </a:t>
            </a:r>
            <a:r>
              <a:t>customer </a:t>
            </a:r>
            <a:r>
              <a:rPr spc="5"/>
              <a:t>sites, </a:t>
            </a:r>
            <a:r>
              <a:rPr spc="0"/>
              <a:t>if </a:t>
            </a:r>
            <a:r>
              <a:t>released</a:t>
            </a:r>
            <a:r>
              <a:rPr spc="-30"/>
              <a:t> </a:t>
            </a:r>
            <a:r>
              <a:rPr spc="15"/>
              <a:t>now</a:t>
            </a:r>
          </a:p>
          <a:p>
            <a:pPr lvl="1" marL="996314" indent="-195579">
              <a:lnSpc>
                <a:spcPts val="2900"/>
              </a:lnSpc>
              <a:buSzPct val="100000"/>
              <a:buChar char="•"/>
              <a:tabLst>
                <a:tab pos="990600" algn="l"/>
              </a:tabLst>
              <a:defRPr spc="10" sz="2400">
                <a:latin typeface="+mn-lt"/>
                <a:ea typeface="+mn-ea"/>
                <a:cs typeface="+mn-cs"/>
                <a:sym typeface="Arial"/>
              </a:defRPr>
            </a:pPr>
            <a:r>
              <a:t>Load </a:t>
            </a:r>
            <a:r>
              <a:rPr spc="5"/>
              <a:t>of </a:t>
            </a:r>
            <a:r>
              <a:t>work </a:t>
            </a:r>
            <a:r>
              <a:rPr spc="5"/>
              <a:t>at </a:t>
            </a:r>
            <a:r>
              <a:t>help</a:t>
            </a:r>
            <a:r>
              <a:rPr spc="-30"/>
              <a:t> </a:t>
            </a:r>
            <a:r>
              <a:t>desks</a:t>
            </a:r>
          </a:p>
          <a:p>
            <a:pPr lvl="1" marL="996314" indent="-195579">
              <a:lnSpc>
                <a:spcPts val="2900"/>
              </a:lnSpc>
              <a:buSzPct val="100000"/>
              <a:buChar char="•"/>
              <a:tabLst>
                <a:tab pos="990600" algn="l"/>
              </a:tabLst>
              <a:defRPr spc="10" sz="2400">
                <a:latin typeface="+mn-lt"/>
                <a:ea typeface="+mn-ea"/>
                <a:cs typeface="+mn-cs"/>
                <a:sym typeface="Arial"/>
              </a:defRPr>
            </a:pPr>
            <a:r>
              <a:t>Load </a:t>
            </a:r>
            <a:r>
              <a:rPr spc="5"/>
              <a:t>of </a:t>
            </a:r>
            <a:r>
              <a:t>work doing bug </a:t>
            </a:r>
            <a:r>
              <a:rPr spc="5"/>
              <a:t>fixing </a:t>
            </a:r>
            <a:r>
              <a:t>and </a:t>
            </a:r>
            <a:r>
              <a:rPr spc="5"/>
              <a:t>regression</a:t>
            </a:r>
            <a:r>
              <a:rPr spc="-30"/>
              <a:t> </a:t>
            </a:r>
            <a:r>
              <a:rPr spc="5"/>
              <a:t>testing</a:t>
            </a:r>
          </a:p>
          <a:p>
            <a:pPr marL="197484" marR="5080" indent="208915">
              <a:lnSpc>
                <a:spcPts val="2800"/>
              </a:lnSpc>
              <a:spcBef>
                <a:spcPts val="600"/>
              </a:spcBef>
              <a:defRPr spc="-5" sz="2900">
                <a:solidFill>
                  <a:srgbClr val="33478A"/>
                </a:solidFill>
                <a:latin typeface="+mn-lt"/>
                <a:ea typeface="+mn-ea"/>
                <a:cs typeface="+mn-cs"/>
                <a:sym typeface="Arial"/>
              </a:defRPr>
            </a:pPr>
            <a:r>
              <a:t>All consequent problems fleshed out - with concrete  suggestion about what to do in practice about</a:t>
            </a:r>
            <a:r>
              <a:rPr spc="25"/>
              <a:t> </a:t>
            </a:r>
            <a:r>
              <a:t>it.</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3"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804" name="Projections Based on Experience Models: Radice."/>
          <p:cNvSpPr txBox="1"/>
          <p:nvPr>
            <p:ph type="title"/>
          </p:nvPr>
        </p:nvSpPr>
        <p:spPr>
          <a:xfrm>
            <a:off x="772174" y="388108"/>
            <a:ext cx="9149082" cy="789306"/>
          </a:xfrm>
          <a:prstGeom prst="rect">
            <a:avLst/>
          </a:prstGeom>
          <a:ln w="9859">
            <a:solidFill>
              <a:srgbClr val="000000"/>
            </a:solidFill>
            <a:round/>
          </a:ln>
        </p:spPr>
        <p:txBody>
          <a:bodyPr/>
          <a:lstStyle>
            <a:lvl1pPr>
              <a:spcBef>
                <a:spcPts val="300"/>
              </a:spcBef>
              <a:defRPr spc="-100" sz="2900"/>
            </a:lvl1pPr>
          </a:lstStyle>
          <a:p>
            <a:pPr/>
            <a:r>
              <a:t>Projections Based on Experience Models: Radice.</a:t>
            </a:r>
          </a:p>
        </p:txBody>
      </p:sp>
      <p:grpSp>
        <p:nvGrpSpPr>
          <p:cNvPr id="910" name="Group"/>
          <p:cNvGrpSpPr/>
          <p:nvPr/>
        </p:nvGrpSpPr>
        <p:grpSpPr>
          <a:xfrm>
            <a:off x="373307" y="1402991"/>
            <a:ext cx="10248299" cy="4750518"/>
            <a:chOff x="0" y="0"/>
            <a:chExt cx="10248298" cy="4750517"/>
          </a:xfrm>
        </p:grpSpPr>
        <p:sp>
          <p:nvSpPr>
            <p:cNvPr id="805" name="Line"/>
            <p:cNvSpPr/>
            <p:nvPr/>
          </p:nvSpPr>
          <p:spPr>
            <a:xfrm flipH="1">
              <a:off x="563040" y="631283"/>
              <a:ext cx="1" cy="3113253"/>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06" name="Line"/>
            <p:cNvSpPr/>
            <p:nvPr/>
          </p:nvSpPr>
          <p:spPr>
            <a:xfrm>
              <a:off x="472736" y="3741838"/>
              <a:ext cx="180610" cy="1"/>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07" name="Line"/>
            <p:cNvSpPr/>
            <p:nvPr/>
          </p:nvSpPr>
          <p:spPr>
            <a:xfrm>
              <a:off x="472736" y="3126741"/>
              <a:ext cx="180610" cy="1"/>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08" name="Line"/>
            <p:cNvSpPr/>
            <p:nvPr/>
          </p:nvSpPr>
          <p:spPr>
            <a:xfrm>
              <a:off x="472736" y="2500853"/>
              <a:ext cx="180610" cy="1"/>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09" name="Line"/>
            <p:cNvSpPr/>
            <p:nvPr/>
          </p:nvSpPr>
          <p:spPr>
            <a:xfrm>
              <a:off x="472736" y="1874966"/>
              <a:ext cx="180610" cy="1"/>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0" name="Line"/>
            <p:cNvSpPr/>
            <p:nvPr/>
          </p:nvSpPr>
          <p:spPr>
            <a:xfrm>
              <a:off x="472736" y="1249077"/>
              <a:ext cx="180610" cy="1"/>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1" name="Line"/>
            <p:cNvSpPr/>
            <p:nvPr/>
          </p:nvSpPr>
          <p:spPr>
            <a:xfrm>
              <a:off x="472736" y="633981"/>
              <a:ext cx="180610" cy="1"/>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2" name="Line"/>
            <p:cNvSpPr/>
            <p:nvPr/>
          </p:nvSpPr>
          <p:spPr>
            <a:xfrm>
              <a:off x="560838" y="3741838"/>
              <a:ext cx="5440315" cy="1"/>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3" name="Line"/>
            <p:cNvSpPr/>
            <p:nvPr/>
          </p:nvSpPr>
          <p:spPr>
            <a:xfrm>
              <a:off x="563040"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4" name="Line"/>
            <p:cNvSpPr/>
            <p:nvPr/>
          </p:nvSpPr>
          <p:spPr>
            <a:xfrm>
              <a:off x="1162136"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5" name="Line"/>
            <p:cNvSpPr/>
            <p:nvPr/>
          </p:nvSpPr>
          <p:spPr>
            <a:xfrm>
              <a:off x="1770041"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6" name="Line"/>
            <p:cNvSpPr/>
            <p:nvPr/>
          </p:nvSpPr>
          <p:spPr>
            <a:xfrm>
              <a:off x="2377946"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7" name="Line"/>
            <p:cNvSpPr/>
            <p:nvPr/>
          </p:nvSpPr>
          <p:spPr>
            <a:xfrm>
              <a:off x="2977042"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8" name="Line"/>
            <p:cNvSpPr/>
            <p:nvPr/>
          </p:nvSpPr>
          <p:spPr>
            <a:xfrm>
              <a:off x="3584948"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19" name="Line"/>
            <p:cNvSpPr/>
            <p:nvPr/>
          </p:nvSpPr>
          <p:spPr>
            <a:xfrm>
              <a:off x="4184043"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20" name="Line"/>
            <p:cNvSpPr/>
            <p:nvPr/>
          </p:nvSpPr>
          <p:spPr>
            <a:xfrm>
              <a:off x="4791949"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21" name="Line"/>
            <p:cNvSpPr/>
            <p:nvPr/>
          </p:nvSpPr>
          <p:spPr>
            <a:xfrm>
              <a:off x="5399854"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22" name="Line"/>
            <p:cNvSpPr/>
            <p:nvPr/>
          </p:nvSpPr>
          <p:spPr>
            <a:xfrm>
              <a:off x="5998950" y="3631229"/>
              <a:ext cx="1" cy="221220"/>
            </a:xfrm>
            <a:prstGeom prst="line">
              <a:avLst/>
            </a:prstGeom>
            <a:noFill/>
            <a:ln w="3831"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23" name="Shape"/>
            <p:cNvSpPr/>
            <p:nvPr/>
          </p:nvSpPr>
          <p:spPr>
            <a:xfrm>
              <a:off x="543216" y="3469360"/>
              <a:ext cx="79298" cy="647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98" y="0"/>
                  </a:moveTo>
                  <a:lnTo>
                    <a:pt x="0" y="7202"/>
                  </a:lnTo>
                  <a:lnTo>
                    <a:pt x="0" y="21600"/>
                  </a:lnTo>
                  <a:lnTo>
                    <a:pt x="21600" y="14398"/>
                  </a:lnTo>
                  <a:lnTo>
                    <a:pt x="19198"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24" name="Shape"/>
            <p:cNvSpPr/>
            <p:nvPr/>
          </p:nvSpPr>
          <p:spPr>
            <a:xfrm>
              <a:off x="754666" y="3404622"/>
              <a:ext cx="79285" cy="64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1" y="0"/>
                  </a:moveTo>
                  <a:lnTo>
                    <a:pt x="0" y="3599"/>
                  </a:lnTo>
                  <a:lnTo>
                    <a:pt x="2399" y="21600"/>
                  </a:lnTo>
                  <a:lnTo>
                    <a:pt x="21600" y="14402"/>
                  </a:lnTo>
                  <a:lnTo>
                    <a:pt x="19201"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25" name="Shape"/>
            <p:cNvSpPr/>
            <p:nvPr/>
          </p:nvSpPr>
          <p:spPr>
            <a:xfrm>
              <a:off x="966103" y="3329079"/>
              <a:ext cx="79299" cy="64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2" y="0"/>
                  </a:moveTo>
                  <a:lnTo>
                    <a:pt x="0" y="7202"/>
                  </a:lnTo>
                  <a:lnTo>
                    <a:pt x="2402" y="21600"/>
                  </a:lnTo>
                  <a:lnTo>
                    <a:pt x="21600" y="14398"/>
                  </a:lnTo>
                  <a:lnTo>
                    <a:pt x="19202"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26" name="Shape"/>
            <p:cNvSpPr/>
            <p:nvPr/>
          </p:nvSpPr>
          <p:spPr>
            <a:xfrm>
              <a:off x="1142307" y="3231961"/>
              <a:ext cx="70494" cy="97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98" y="0"/>
                  </a:moveTo>
                  <a:lnTo>
                    <a:pt x="0" y="9600"/>
                  </a:lnTo>
                  <a:lnTo>
                    <a:pt x="2702" y="21600"/>
                  </a:lnTo>
                  <a:lnTo>
                    <a:pt x="21600" y="12000"/>
                  </a:lnTo>
                  <a:lnTo>
                    <a:pt x="18898"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27" name="Shape"/>
            <p:cNvSpPr/>
            <p:nvPr/>
          </p:nvSpPr>
          <p:spPr>
            <a:xfrm>
              <a:off x="1336134" y="3113253"/>
              <a:ext cx="70479" cy="86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2" y="0"/>
                  </a:moveTo>
                  <a:lnTo>
                    <a:pt x="0" y="8101"/>
                  </a:lnTo>
                  <a:lnTo>
                    <a:pt x="0" y="21600"/>
                  </a:lnTo>
                  <a:lnTo>
                    <a:pt x="21600" y="10800"/>
                  </a:lnTo>
                  <a:lnTo>
                    <a:pt x="18902"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28" name="Shape"/>
            <p:cNvSpPr/>
            <p:nvPr/>
          </p:nvSpPr>
          <p:spPr>
            <a:xfrm>
              <a:off x="1529963" y="2972971"/>
              <a:ext cx="70478" cy="97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2" y="0"/>
                  </a:moveTo>
                  <a:lnTo>
                    <a:pt x="0" y="9600"/>
                  </a:lnTo>
                  <a:lnTo>
                    <a:pt x="2698" y="21600"/>
                  </a:lnTo>
                  <a:lnTo>
                    <a:pt x="21600" y="12000"/>
                  </a:lnTo>
                  <a:lnTo>
                    <a:pt x="18902"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29" name="Rectangle"/>
            <p:cNvSpPr/>
            <p:nvPr/>
          </p:nvSpPr>
          <p:spPr>
            <a:xfrm>
              <a:off x="1723789" y="2821902"/>
              <a:ext cx="105726" cy="118691"/>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p>
          </p:txBody>
        </p:sp>
        <p:sp>
          <p:nvSpPr>
            <p:cNvPr id="830" name="Shape"/>
            <p:cNvSpPr/>
            <p:nvPr/>
          </p:nvSpPr>
          <p:spPr>
            <a:xfrm>
              <a:off x="1864747" y="2584486"/>
              <a:ext cx="88102" cy="86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8901"/>
                  </a:lnTo>
                  <a:lnTo>
                    <a:pt x="10800" y="21600"/>
                  </a:lnTo>
                  <a:lnTo>
                    <a:pt x="21600" y="2699"/>
                  </a:lnTo>
                  <a:lnTo>
                    <a:pt x="1080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1" name="Shape"/>
            <p:cNvSpPr/>
            <p:nvPr/>
          </p:nvSpPr>
          <p:spPr>
            <a:xfrm>
              <a:off x="1988095" y="2357873"/>
              <a:ext cx="88103" cy="8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8901"/>
                  </a:lnTo>
                  <a:lnTo>
                    <a:pt x="10800" y="21600"/>
                  </a:lnTo>
                  <a:lnTo>
                    <a:pt x="21600" y="2699"/>
                  </a:lnTo>
                  <a:lnTo>
                    <a:pt x="1080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2" name="Shape"/>
            <p:cNvSpPr/>
            <p:nvPr/>
          </p:nvSpPr>
          <p:spPr>
            <a:xfrm>
              <a:off x="2111430" y="2131262"/>
              <a:ext cx="79299" cy="8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01" y="0"/>
                  </a:moveTo>
                  <a:lnTo>
                    <a:pt x="0" y="18901"/>
                  </a:lnTo>
                  <a:lnTo>
                    <a:pt x="11999" y="21600"/>
                  </a:lnTo>
                  <a:lnTo>
                    <a:pt x="21600" y="2699"/>
                  </a:lnTo>
                  <a:lnTo>
                    <a:pt x="9601"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3" name="Shape"/>
            <p:cNvSpPr/>
            <p:nvPr/>
          </p:nvSpPr>
          <p:spPr>
            <a:xfrm>
              <a:off x="2225975" y="1915436"/>
              <a:ext cx="79285" cy="75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599" y="0"/>
                  </a:lnTo>
                  <a:lnTo>
                    <a:pt x="0" y="18511"/>
                  </a:lnTo>
                  <a:lnTo>
                    <a:pt x="12001" y="21600"/>
                  </a:lnTo>
                  <a:lnTo>
                    <a:pt x="2160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4" name="Shape"/>
            <p:cNvSpPr/>
            <p:nvPr/>
          </p:nvSpPr>
          <p:spPr>
            <a:xfrm>
              <a:off x="2349309" y="1742777"/>
              <a:ext cx="44051" cy="21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4" y="0"/>
                  </a:moveTo>
                  <a:lnTo>
                    <a:pt x="0" y="10792"/>
                  </a:lnTo>
                  <a:lnTo>
                    <a:pt x="17283" y="21600"/>
                  </a:lnTo>
                  <a:lnTo>
                    <a:pt x="21600" y="10792"/>
                  </a:lnTo>
                  <a:lnTo>
                    <a:pt x="4324"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5" name="Shape"/>
            <p:cNvSpPr/>
            <p:nvPr/>
          </p:nvSpPr>
          <p:spPr>
            <a:xfrm>
              <a:off x="2358128" y="1742777"/>
              <a:ext cx="61661" cy="64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8" y="21600"/>
                  </a:lnTo>
                  <a:lnTo>
                    <a:pt x="21600" y="21600"/>
                  </a:lnTo>
                  <a:lnTo>
                    <a:pt x="12342" y="3598"/>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6" name="Shape"/>
            <p:cNvSpPr/>
            <p:nvPr/>
          </p:nvSpPr>
          <p:spPr>
            <a:xfrm>
              <a:off x="2446229" y="1969388"/>
              <a:ext cx="70479" cy="8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lnTo>
                    <a:pt x="0" y="0"/>
                  </a:lnTo>
                  <a:lnTo>
                    <a:pt x="8100" y="18901"/>
                  </a:lnTo>
                  <a:lnTo>
                    <a:pt x="21600" y="21600"/>
                  </a:lnTo>
                  <a:lnTo>
                    <a:pt x="10798"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7" name="Shape"/>
            <p:cNvSpPr/>
            <p:nvPr/>
          </p:nvSpPr>
          <p:spPr>
            <a:xfrm>
              <a:off x="2543136" y="2217592"/>
              <a:ext cx="61674" cy="8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6" y="18901"/>
                  </a:lnTo>
                  <a:lnTo>
                    <a:pt x="21600" y="21600"/>
                  </a:lnTo>
                  <a:lnTo>
                    <a:pt x="12344" y="2699"/>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8" name="Shape"/>
            <p:cNvSpPr/>
            <p:nvPr/>
          </p:nvSpPr>
          <p:spPr>
            <a:xfrm>
              <a:off x="2631238" y="2454991"/>
              <a:ext cx="61675" cy="97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6" y="19201"/>
                  </a:lnTo>
                  <a:lnTo>
                    <a:pt x="21600" y="21600"/>
                  </a:lnTo>
                  <a:lnTo>
                    <a:pt x="12344" y="2403"/>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39" name="Shape"/>
            <p:cNvSpPr/>
            <p:nvPr/>
          </p:nvSpPr>
          <p:spPr>
            <a:xfrm>
              <a:off x="2728160" y="2703194"/>
              <a:ext cx="61661" cy="86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8" y="18901"/>
                  </a:lnTo>
                  <a:lnTo>
                    <a:pt x="21600" y="21600"/>
                  </a:lnTo>
                  <a:lnTo>
                    <a:pt x="12342" y="2699"/>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0" name="Shape"/>
            <p:cNvSpPr/>
            <p:nvPr/>
          </p:nvSpPr>
          <p:spPr>
            <a:xfrm>
              <a:off x="2825066" y="2940593"/>
              <a:ext cx="61675" cy="97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6" y="19201"/>
                  </a:lnTo>
                  <a:lnTo>
                    <a:pt x="21600" y="21600"/>
                  </a:lnTo>
                  <a:lnTo>
                    <a:pt x="12339" y="2403"/>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1" name="Shape"/>
            <p:cNvSpPr/>
            <p:nvPr/>
          </p:nvSpPr>
          <p:spPr>
            <a:xfrm>
              <a:off x="2913169" y="3188796"/>
              <a:ext cx="61674" cy="97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6" y="19201"/>
                  </a:lnTo>
                  <a:lnTo>
                    <a:pt x="21600" y="21600"/>
                  </a:lnTo>
                  <a:lnTo>
                    <a:pt x="12344" y="2399"/>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2" name="Shape"/>
            <p:cNvSpPr/>
            <p:nvPr/>
          </p:nvSpPr>
          <p:spPr>
            <a:xfrm>
              <a:off x="3010074" y="3145631"/>
              <a:ext cx="79299" cy="75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601" y="0"/>
                  </a:lnTo>
                  <a:lnTo>
                    <a:pt x="0" y="18511"/>
                  </a:lnTo>
                  <a:lnTo>
                    <a:pt x="11999" y="21600"/>
                  </a:lnTo>
                  <a:lnTo>
                    <a:pt x="2160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3" name="Shape"/>
            <p:cNvSpPr/>
            <p:nvPr/>
          </p:nvSpPr>
          <p:spPr>
            <a:xfrm>
              <a:off x="3133423" y="2919019"/>
              <a:ext cx="79300" cy="75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99" y="0"/>
                  </a:moveTo>
                  <a:lnTo>
                    <a:pt x="0" y="18511"/>
                  </a:lnTo>
                  <a:lnTo>
                    <a:pt x="11999" y="21600"/>
                  </a:lnTo>
                  <a:lnTo>
                    <a:pt x="21600" y="3084"/>
                  </a:lnTo>
                  <a:lnTo>
                    <a:pt x="11999"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4" name="Shape"/>
            <p:cNvSpPr/>
            <p:nvPr/>
          </p:nvSpPr>
          <p:spPr>
            <a:xfrm>
              <a:off x="3256771" y="2681602"/>
              <a:ext cx="79286" cy="8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99" y="0"/>
                  </a:moveTo>
                  <a:lnTo>
                    <a:pt x="0" y="21600"/>
                  </a:lnTo>
                  <a:lnTo>
                    <a:pt x="12001" y="21600"/>
                  </a:lnTo>
                  <a:lnTo>
                    <a:pt x="21600" y="2703"/>
                  </a:lnTo>
                  <a:lnTo>
                    <a:pt x="9599"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5" name="Shape"/>
            <p:cNvSpPr/>
            <p:nvPr/>
          </p:nvSpPr>
          <p:spPr>
            <a:xfrm>
              <a:off x="3371302" y="2454991"/>
              <a:ext cx="88102" cy="97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9201"/>
                  </a:lnTo>
                  <a:lnTo>
                    <a:pt x="10800" y="21600"/>
                  </a:lnTo>
                  <a:lnTo>
                    <a:pt x="21600" y="2403"/>
                  </a:lnTo>
                  <a:lnTo>
                    <a:pt x="1080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6" name="Shape"/>
            <p:cNvSpPr/>
            <p:nvPr/>
          </p:nvSpPr>
          <p:spPr>
            <a:xfrm>
              <a:off x="3494636" y="2239165"/>
              <a:ext cx="79299" cy="75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601" y="0"/>
                  </a:lnTo>
                  <a:lnTo>
                    <a:pt x="0" y="18515"/>
                  </a:lnTo>
                  <a:lnTo>
                    <a:pt x="11999" y="21600"/>
                  </a:lnTo>
                  <a:lnTo>
                    <a:pt x="2160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7" name="Shape"/>
            <p:cNvSpPr/>
            <p:nvPr/>
          </p:nvSpPr>
          <p:spPr>
            <a:xfrm>
              <a:off x="3609181" y="2282330"/>
              <a:ext cx="88102" cy="8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18901"/>
                  </a:lnTo>
                  <a:lnTo>
                    <a:pt x="21600" y="21600"/>
                  </a:lnTo>
                  <a:lnTo>
                    <a:pt x="10800" y="2703"/>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8" name="Shape"/>
            <p:cNvSpPr/>
            <p:nvPr/>
          </p:nvSpPr>
          <p:spPr>
            <a:xfrm>
              <a:off x="3723711" y="2508943"/>
              <a:ext cx="79285" cy="9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599" y="19197"/>
                  </a:lnTo>
                  <a:lnTo>
                    <a:pt x="21600" y="21600"/>
                  </a:lnTo>
                  <a:lnTo>
                    <a:pt x="12001" y="2402"/>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49" name="Shape"/>
            <p:cNvSpPr/>
            <p:nvPr/>
          </p:nvSpPr>
          <p:spPr>
            <a:xfrm>
              <a:off x="3829436" y="2757146"/>
              <a:ext cx="88102" cy="75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18516"/>
                  </a:lnTo>
                  <a:lnTo>
                    <a:pt x="21600" y="21600"/>
                  </a:lnTo>
                  <a:lnTo>
                    <a:pt x="10800" y="3084"/>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0" name="Shape"/>
            <p:cNvSpPr/>
            <p:nvPr/>
          </p:nvSpPr>
          <p:spPr>
            <a:xfrm>
              <a:off x="3943966" y="2983758"/>
              <a:ext cx="79285" cy="8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599" y="18901"/>
                  </a:lnTo>
                  <a:lnTo>
                    <a:pt x="21600" y="21600"/>
                  </a:lnTo>
                  <a:lnTo>
                    <a:pt x="12001" y="2703"/>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1" name="Shape"/>
            <p:cNvSpPr/>
            <p:nvPr/>
          </p:nvSpPr>
          <p:spPr>
            <a:xfrm>
              <a:off x="4049692" y="3221174"/>
              <a:ext cx="88102" cy="8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21600"/>
                  </a:lnTo>
                  <a:lnTo>
                    <a:pt x="21600" y="21600"/>
                  </a:lnTo>
                  <a:lnTo>
                    <a:pt x="10800" y="2699"/>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2" name="Shape"/>
            <p:cNvSpPr/>
            <p:nvPr/>
          </p:nvSpPr>
          <p:spPr>
            <a:xfrm>
              <a:off x="4164221" y="3393835"/>
              <a:ext cx="79285" cy="75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1" y="0"/>
                  </a:moveTo>
                  <a:lnTo>
                    <a:pt x="0" y="6170"/>
                  </a:lnTo>
                  <a:lnTo>
                    <a:pt x="2399" y="21600"/>
                  </a:lnTo>
                  <a:lnTo>
                    <a:pt x="21600" y="12345"/>
                  </a:lnTo>
                  <a:lnTo>
                    <a:pt x="19201"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3" name="Shape"/>
            <p:cNvSpPr/>
            <p:nvPr/>
          </p:nvSpPr>
          <p:spPr>
            <a:xfrm>
              <a:off x="4375657" y="3318292"/>
              <a:ext cx="79299" cy="75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2" y="0"/>
                  </a:moveTo>
                  <a:lnTo>
                    <a:pt x="0" y="9258"/>
                  </a:lnTo>
                  <a:lnTo>
                    <a:pt x="2402" y="21600"/>
                  </a:lnTo>
                  <a:lnTo>
                    <a:pt x="21600" y="12342"/>
                  </a:lnTo>
                  <a:lnTo>
                    <a:pt x="19202"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4" name="Shape"/>
            <p:cNvSpPr/>
            <p:nvPr/>
          </p:nvSpPr>
          <p:spPr>
            <a:xfrm>
              <a:off x="4587109" y="3253536"/>
              <a:ext cx="79299" cy="647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7202"/>
                  </a:lnTo>
                  <a:lnTo>
                    <a:pt x="2398" y="21600"/>
                  </a:lnTo>
                  <a:lnTo>
                    <a:pt x="21600" y="14398"/>
                  </a:lnTo>
                  <a:lnTo>
                    <a:pt x="2160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5" name="Rectangle"/>
            <p:cNvSpPr/>
            <p:nvPr/>
          </p:nvSpPr>
          <p:spPr>
            <a:xfrm>
              <a:off x="4780936" y="3199582"/>
              <a:ext cx="70477" cy="53953"/>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856" name="Rectangle"/>
            <p:cNvSpPr/>
            <p:nvPr/>
          </p:nvSpPr>
          <p:spPr>
            <a:xfrm>
              <a:off x="5001191" y="3199582"/>
              <a:ext cx="70477" cy="43168"/>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857" name="Shape"/>
            <p:cNvSpPr/>
            <p:nvPr/>
          </p:nvSpPr>
          <p:spPr>
            <a:xfrm>
              <a:off x="5212627" y="3188796"/>
              <a:ext cx="79299" cy="53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2" y="0"/>
                  </a:moveTo>
                  <a:lnTo>
                    <a:pt x="0" y="4319"/>
                  </a:lnTo>
                  <a:lnTo>
                    <a:pt x="2402" y="21600"/>
                  </a:lnTo>
                  <a:lnTo>
                    <a:pt x="21600" y="17281"/>
                  </a:lnTo>
                  <a:lnTo>
                    <a:pt x="19202"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8" name="Shape"/>
            <p:cNvSpPr/>
            <p:nvPr/>
          </p:nvSpPr>
          <p:spPr>
            <a:xfrm>
              <a:off x="5406455" y="3199582"/>
              <a:ext cx="70493" cy="75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2342"/>
                  </a:lnTo>
                  <a:lnTo>
                    <a:pt x="18898" y="21600"/>
                  </a:lnTo>
                  <a:lnTo>
                    <a:pt x="21600" y="9258"/>
                  </a:lnTo>
                  <a:lnTo>
                    <a:pt x="0"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59" name="Shape"/>
            <p:cNvSpPr/>
            <p:nvPr/>
          </p:nvSpPr>
          <p:spPr>
            <a:xfrm>
              <a:off x="5609101" y="3296701"/>
              <a:ext cx="79285" cy="647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9" y="0"/>
                  </a:moveTo>
                  <a:lnTo>
                    <a:pt x="0" y="14398"/>
                  </a:lnTo>
                  <a:lnTo>
                    <a:pt x="19201" y="21600"/>
                  </a:lnTo>
                  <a:lnTo>
                    <a:pt x="21600" y="7202"/>
                  </a:lnTo>
                  <a:lnTo>
                    <a:pt x="2399"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60" name="Shape"/>
            <p:cNvSpPr/>
            <p:nvPr/>
          </p:nvSpPr>
          <p:spPr>
            <a:xfrm>
              <a:off x="5811734" y="3393835"/>
              <a:ext cx="79285" cy="75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9" y="0"/>
                  </a:moveTo>
                  <a:lnTo>
                    <a:pt x="0" y="12345"/>
                  </a:lnTo>
                  <a:lnTo>
                    <a:pt x="21600" y="21600"/>
                  </a:lnTo>
                  <a:lnTo>
                    <a:pt x="21600" y="6170"/>
                  </a:lnTo>
                  <a:lnTo>
                    <a:pt x="2399" y="0"/>
                  </a:lnTo>
                  <a:close/>
                </a:path>
              </a:pathLst>
            </a:custGeom>
            <a:solidFill>
              <a:srgbClr val="3366FF"/>
            </a:solidFill>
            <a:ln w="12700" cap="flat">
              <a:noFill/>
              <a:miter lim="400000"/>
            </a:ln>
            <a:effectLst/>
          </p:spPr>
          <p:txBody>
            <a:bodyPr wrap="square" lIns="45719" tIns="45719" rIns="45719" bIns="45719" numCol="1" anchor="ctr">
              <a:noAutofit/>
            </a:bodyPr>
            <a:lstStyle/>
            <a:p>
              <a:pPr/>
            </a:p>
          </p:txBody>
        </p:sp>
        <p:sp>
          <p:nvSpPr>
            <p:cNvPr id="861" name="Shape"/>
            <p:cNvSpPr/>
            <p:nvPr/>
          </p:nvSpPr>
          <p:spPr>
            <a:xfrm>
              <a:off x="543216" y="3598855"/>
              <a:ext cx="237879" cy="172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1" y="0"/>
                  </a:moveTo>
                  <a:lnTo>
                    <a:pt x="0" y="16200"/>
                  </a:lnTo>
                  <a:lnTo>
                    <a:pt x="0" y="21600"/>
                  </a:lnTo>
                  <a:lnTo>
                    <a:pt x="21600" y="5400"/>
                  </a:lnTo>
                  <a:lnTo>
                    <a:pt x="20801"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62" name="Shape"/>
            <p:cNvSpPr/>
            <p:nvPr/>
          </p:nvSpPr>
          <p:spPr>
            <a:xfrm>
              <a:off x="904443" y="3404622"/>
              <a:ext cx="246682" cy="161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8" y="0"/>
                  </a:moveTo>
                  <a:lnTo>
                    <a:pt x="0" y="15838"/>
                  </a:lnTo>
                  <a:lnTo>
                    <a:pt x="771" y="21600"/>
                  </a:lnTo>
                  <a:lnTo>
                    <a:pt x="21600" y="5760"/>
                  </a:lnTo>
                  <a:lnTo>
                    <a:pt x="20828"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63" name="Shape"/>
            <p:cNvSpPr/>
            <p:nvPr/>
          </p:nvSpPr>
          <p:spPr>
            <a:xfrm>
              <a:off x="1203981" y="3026923"/>
              <a:ext cx="176206" cy="280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0" y="20768"/>
                  </a:lnTo>
                  <a:lnTo>
                    <a:pt x="5400" y="21600"/>
                  </a:lnTo>
                  <a:lnTo>
                    <a:pt x="21600" y="830"/>
                  </a:lnTo>
                  <a:lnTo>
                    <a:pt x="1620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64" name="Shape"/>
            <p:cNvSpPr/>
            <p:nvPr/>
          </p:nvSpPr>
          <p:spPr>
            <a:xfrm>
              <a:off x="1415432" y="2606077"/>
              <a:ext cx="176206" cy="26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0" y="21600"/>
                  </a:lnTo>
                  <a:lnTo>
                    <a:pt x="5400" y="21600"/>
                  </a:lnTo>
                  <a:lnTo>
                    <a:pt x="21600" y="864"/>
                  </a:lnTo>
                  <a:lnTo>
                    <a:pt x="1620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65" name="Rectangle"/>
            <p:cNvSpPr/>
            <p:nvPr/>
          </p:nvSpPr>
          <p:spPr>
            <a:xfrm>
              <a:off x="1635687" y="2217592"/>
              <a:ext cx="158581" cy="237399"/>
            </a:xfrm>
            <a:prstGeom prst="rect">
              <a:avLst/>
            </a:prstGeom>
            <a:blipFill rotWithShape="1">
              <a:blip r:embed="rId3"/>
              <a:srcRect l="0" t="0" r="0" b="0"/>
              <a:stretch>
                <a:fillRect/>
              </a:stretch>
            </a:blipFill>
            <a:ln w="12700" cap="flat">
              <a:noFill/>
              <a:miter lim="400000"/>
            </a:ln>
            <a:effectLst/>
          </p:spPr>
          <p:txBody>
            <a:bodyPr wrap="square" lIns="45719" tIns="45719" rIns="45719" bIns="45719" numCol="1" anchor="ctr">
              <a:noAutofit/>
            </a:bodyPr>
            <a:lstStyle/>
            <a:p>
              <a:pPr/>
            </a:p>
          </p:txBody>
        </p:sp>
        <p:sp>
          <p:nvSpPr>
            <p:cNvPr id="866" name="Shape"/>
            <p:cNvSpPr/>
            <p:nvPr/>
          </p:nvSpPr>
          <p:spPr>
            <a:xfrm>
              <a:off x="1926422" y="2152835"/>
              <a:ext cx="255502" cy="8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54" y="0"/>
                  </a:moveTo>
                  <a:lnTo>
                    <a:pt x="0" y="10800"/>
                  </a:lnTo>
                  <a:lnTo>
                    <a:pt x="744" y="21600"/>
                  </a:lnTo>
                  <a:lnTo>
                    <a:pt x="21600" y="10800"/>
                  </a:lnTo>
                  <a:lnTo>
                    <a:pt x="20854"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67" name="Rectangle"/>
            <p:cNvSpPr/>
            <p:nvPr/>
          </p:nvSpPr>
          <p:spPr>
            <a:xfrm>
              <a:off x="2322881" y="2088096"/>
              <a:ext cx="193828" cy="205039"/>
            </a:xfrm>
            <a:prstGeom prst="rect">
              <a:avLst/>
            </a:prstGeom>
            <a:blipFill rotWithShape="1">
              <a:blip r:embed="rId4"/>
              <a:srcRect l="0" t="0" r="0" b="0"/>
              <a:stretch>
                <a:fillRect/>
              </a:stretch>
            </a:blipFill>
            <a:ln w="12700" cap="flat">
              <a:noFill/>
              <a:miter lim="400000"/>
            </a:ln>
            <a:effectLst/>
          </p:spPr>
          <p:txBody>
            <a:bodyPr wrap="square" lIns="45719" tIns="45719" rIns="45719" bIns="45719" numCol="1" anchor="ctr">
              <a:noAutofit/>
            </a:bodyPr>
            <a:lstStyle/>
            <a:p>
              <a:pPr/>
            </a:p>
          </p:txBody>
        </p:sp>
        <p:sp>
          <p:nvSpPr>
            <p:cNvPr id="868" name="Shape"/>
            <p:cNvSpPr/>
            <p:nvPr/>
          </p:nvSpPr>
          <p:spPr>
            <a:xfrm>
              <a:off x="2551940" y="2433417"/>
              <a:ext cx="193828" cy="26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691" y="20736"/>
                  </a:lnTo>
                  <a:lnTo>
                    <a:pt x="21600" y="21600"/>
                  </a:lnTo>
                  <a:lnTo>
                    <a:pt x="4909" y="864"/>
                  </a:lnTo>
                  <a:lnTo>
                    <a:pt x="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69" name="Shape"/>
            <p:cNvSpPr/>
            <p:nvPr/>
          </p:nvSpPr>
          <p:spPr>
            <a:xfrm>
              <a:off x="2781015" y="2832689"/>
              <a:ext cx="202634" cy="26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904" y="20736"/>
                  </a:lnTo>
                  <a:lnTo>
                    <a:pt x="21600" y="21600"/>
                  </a:lnTo>
                  <a:lnTo>
                    <a:pt x="4696" y="864"/>
                  </a:lnTo>
                  <a:lnTo>
                    <a:pt x="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0" name="Shape"/>
            <p:cNvSpPr/>
            <p:nvPr/>
          </p:nvSpPr>
          <p:spPr>
            <a:xfrm>
              <a:off x="3027698" y="2757146"/>
              <a:ext cx="193828" cy="258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91" y="0"/>
                  </a:moveTo>
                  <a:lnTo>
                    <a:pt x="0" y="20700"/>
                  </a:lnTo>
                  <a:lnTo>
                    <a:pt x="4909" y="21600"/>
                  </a:lnTo>
                  <a:lnTo>
                    <a:pt x="21600" y="900"/>
                  </a:lnTo>
                  <a:lnTo>
                    <a:pt x="16691"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1" name="Shape"/>
            <p:cNvSpPr/>
            <p:nvPr/>
          </p:nvSpPr>
          <p:spPr>
            <a:xfrm>
              <a:off x="3265577" y="2357873"/>
              <a:ext cx="202633" cy="258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04" y="0"/>
                  </a:moveTo>
                  <a:lnTo>
                    <a:pt x="0" y="20700"/>
                  </a:lnTo>
                  <a:lnTo>
                    <a:pt x="4696" y="21600"/>
                  </a:lnTo>
                  <a:lnTo>
                    <a:pt x="21600" y="900"/>
                  </a:lnTo>
                  <a:lnTo>
                    <a:pt x="16904"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2" name="Shape"/>
            <p:cNvSpPr/>
            <p:nvPr/>
          </p:nvSpPr>
          <p:spPr>
            <a:xfrm>
              <a:off x="3512259" y="2131262"/>
              <a:ext cx="96923" cy="97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783" y="0"/>
                  </a:lnTo>
                  <a:lnTo>
                    <a:pt x="0" y="19201"/>
                  </a:lnTo>
                  <a:lnTo>
                    <a:pt x="9817" y="21600"/>
                  </a:lnTo>
                  <a:lnTo>
                    <a:pt x="2160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3" name="Shape"/>
            <p:cNvSpPr/>
            <p:nvPr/>
          </p:nvSpPr>
          <p:spPr>
            <a:xfrm>
              <a:off x="3565130" y="2131262"/>
              <a:ext cx="132153" cy="18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0"/>
                  </a:moveTo>
                  <a:lnTo>
                    <a:pt x="0" y="0"/>
                  </a:lnTo>
                  <a:lnTo>
                    <a:pt x="14400" y="20330"/>
                  </a:lnTo>
                  <a:lnTo>
                    <a:pt x="21600" y="21600"/>
                  </a:lnTo>
                  <a:lnTo>
                    <a:pt x="720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4" name="Shape"/>
            <p:cNvSpPr/>
            <p:nvPr/>
          </p:nvSpPr>
          <p:spPr>
            <a:xfrm>
              <a:off x="3723711" y="2454991"/>
              <a:ext cx="176205" cy="280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200" y="20768"/>
                  </a:lnTo>
                  <a:lnTo>
                    <a:pt x="21600" y="21600"/>
                  </a:lnTo>
                  <a:lnTo>
                    <a:pt x="5400" y="832"/>
                  </a:lnTo>
                  <a:lnTo>
                    <a:pt x="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5" name="Shape"/>
            <p:cNvSpPr/>
            <p:nvPr/>
          </p:nvSpPr>
          <p:spPr>
            <a:xfrm>
              <a:off x="3935146" y="2875854"/>
              <a:ext cx="176205" cy="291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200" y="20800"/>
                  </a:lnTo>
                  <a:lnTo>
                    <a:pt x="21600" y="21600"/>
                  </a:lnTo>
                  <a:lnTo>
                    <a:pt x="5400" y="800"/>
                  </a:lnTo>
                  <a:lnTo>
                    <a:pt x="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6" name="Shape"/>
            <p:cNvSpPr/>
            <p:nvPr/>
          </p:nvSpPr>
          <p:spPr>
            <a:xfrm>
              <a:off x="4137793" y="3307504"/>
              <a:ext cx="70477" cy="53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100" y="21600"/>
                  </a:lnTo>
                  <a:lnTo>
                    <a:pt x="21600" y="21600"/>
                  </a:lnTo>
                  <a:lnTo>
                    <a:pt x="13500" y="4319"/>
                  </a:lnTo>
                  <a:lnTo>
                    <a:pt x="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7" name="Shape"/>
            <p:cNvSpPr/>
            <p:nvPr/>
          </p:nvSpPr>
          <p:spPr>
            <a:xfrm>
              <a:off x="4164221" y="3285914"/>
              <a:ext cx="220255" cy="75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5" y="0"/>
                  </a:moveTo>
                  <a:lnTo>
                    <a:pt x="0" y="9258"/>
                  </a:lnTo>
                  <a:lnTo>
                    <a:pt x="863" y="21600"/>
                  </a:lnTo>
                  <a:lnTo>
                    <a:pt x="21600" y="12342"/>
                  </a:lnTo>
                  <a:lnTo>
                    <a:pt x="20735"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8" name="Shape"/>
            <p:cNvSpPr/>
            <p:nvPr/>
          </p:nvSpPr>
          <p:spPr>
            <a:xfrm>
              <a:off x="4525434" y="3210371"/>
              <a:ext cx="264307" cy="9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0"/>
                  </a:moveTo>
                  <a:lnTo>
                    <a:pt x="0" y="9599"/>
                  </a:lnTo>
                  <a:lnTo>
                    <a:pt x="721" y="21600"/>
                  </a:lnTo>
                  <a:lnTo>
                    <a:pt x="21600" y="9599"/>
                  </a:lnTo>
                  <a:lnTo>
                    <a:pt x="2088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79" name="Shape"/>
            <p:cNvSpPr/>
            <p:nvPr/>
          </p:nvSpPr>
          <p:spPr>
            <a:xfrm>
              <a:off x="4886661" y="3070088"/>
              <a:ext cx="255488" cy="12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4400"/>
                  </a:lnTo>
                  <a:lnTo>
                    <a:pt x="744" y="21600"/>
                  </a:lnTo>
                  <a:lnTo>
                    <a:pt x="21600" y="7200"/>
                  </a:lnTo>
                  <a:lnTo>
                    <a:pt x="2160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80" name="Rectangle"/>
            <p:cNvSpPr/>
            <p:nvPr/>
          </p:nvSpPr>
          <p:spPr>
            <a:xfrm>
              <a:off x="5274301" y="2951397"/>
              <a:ext cx="202648" cy="140282"/>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ctr">
              <a:noAutofit/>
            </a:bodyPr>
            <a:lstStyle/>
            <a:p>
              <a:pPr/>
            </a:p>
          </p:txBody>
        </p:sp>
        <p:sp>
          <p:nvSpPr>
            <p:cNvPr id="881" name="Shape"/>
            <p:cNvSpPr/>
            <p:nvPr/>
          </p:nvSpPr>
          <p:spPr>
            <a:xfrm>
              <a:off x="5591478" y="3134844"/>
              <a:ext cx="229061" cy="226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 y="0"/>
                  </a:moveTo>
                  <a:lnTo>
                    <a:pt x="0" y="5143"/>
                  </a:lnTo>
                  <a:lnTo>
                    <a:pt x="20770" y="21600"/>
                  </a:lnTo>
                  <a:lnTo>
                    <a:pt x="21600" y="16457"/>
                  </a:lnTo>
                  <a:lnTo>
                    <a:pt x="830"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82" name="Shape"/>
            <p:cNvSpPr/>
            <p:nvPr/>
          </p:nvSpPr>
          <p:spPr>
            <a:xfrm>
              <a:off x="5935068" y="3404622"/>
              <a:ext cx="88102" cy="107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2" y="0"/>
                  </a:moveTo>
                  <a:lnTo>
                    <a:pt x="0" y="10800"/>
                  </a:lnTo>
                  <a:lnTo>
                    <a:pt x="19441" y="21600"/>
                  </a:lnTo>
                  <a:lnTo>
                    <a:pt x="21600" y="10800"/>
                  </a:lnTo>
                  <a:lnTo>
                    <a:pt x="2162" y="0"/>
                  </a:lnTo>
                  <a:close/>
                </a:path>
              </a:pathLst>
            </a:custGeom>
            <a:solidFill>
              <a:srgbClr val="FF2600"/>
            </a:solidFill>
            <a:ln w="12700" cap="flat">
              <a:noFill/>
              <a:miter lim="400000"/>
            </a:ln>
            <a:effectLst/>
          </p:spPr>
          <p:txBody>
            <a:bodyPr wrap="square" lIns="45719" tIns="45719" rIns="45719" bIns="45719" numCol="1" anchor="ctr">
              <a:noAutofit/>
            </a:bodyPr>
            <a:lstStyle/>
            <a:p>
              <a:pPr/>
            </a:p>
          </p:txBody>
        </p:sp>
        <p:sp>
          <p:nvSpPr>
            <p:cNvPr id="883" name="Shape"/>
            <p:cNvSpPr/>
            <p:nvPr/>
          </p:nvSpPr>
          <p:spPr>
            <a:xfrm>
              <a:off x="543216" y="2422630"/>
              <a:ext cx="643142" cy="1348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17" y="0"/>
                  </a:lnTo>
                  <a:lnTo>
                    <a:pt x="0" y="20909"/>
                  </a:lnTo>
                  <a:lnTo>
                    <a:pt x="0" y="21600"/>
                  </a:lnTo>
                  <a:lnTo>
                    <a:pt x="1184" y="21600"/>
                  </a:lnTo>
                  <a:lnTo>
                    <a:pt x="21600" y="691"/>
                  </a:lnTo>
                  <a:lnTo>
                    <a:pt x="21600"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84" name="Shape"/>
            <p:cNvSpPr/>
            <p:nvPr/>
          </p:nvSpPr>
          <p:spPr>
            <a:xfrm>
              <a:off x="1151125" y="2034144"/>
              <a:ext cx="643143" cy="43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16" y="0"/>
                  </a:lnTo>
                  <a:lnTo>
                    <a:pt x="0" y="19440"/>
                  </a:lnTo>
                  <a:lnTo>
                    <a:pt x="0" y="21600"/>
                  </a:lnTo>
                  <a:lnTo>
                    <a:pt x="1183" y="21600"/>
                  </a:lnTo>
                  <a:lnTo>
                    <a:pt x="21600" y="2160"/>
                  </a:lnTo>
                  <a:lnTo>
                    <a:pt x="21600"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85" name="Shape"/>
            <p:cNvSpPr/>
            <p:nvPr/>
          </p:nvSpPr>
          <p:spPr>
            <a:xfrm>
              <a:off x="1759021" y="1084514"/>
              <a:ext cx="634340" cy="992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00" y="0"/>
                  </a:lnTo>
                  <a:lnTo>
                    <a:pt x="0" y="20661"/>
                  </a:lnTo>
                  <a:lnTo>
                    <a:pt x="0" y="21600"/>
                  </a:lnTo>
                  <a:lnTo>
                    <a:pt x="1200" y="21600"/>
                  </a:lnTo>
                  <a:lnTo>
                    <a:pt x="21600" y="939"/>
                  </a:lnTo>
                  <a:lnTo>
                    <a:pt x="21600"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86" name="Shape"/>
            <p:cNvSpPr/>
            <p:nvPr/>
          </p:nvSpPr>
          <p:spPr>
            <a:xfrm>
              <a:off x="2358128" y="1084514"/>
              <a:ext cx="634340" cy="2320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 y="0"/>
                  </a:moveTo>
                  <a:lnTo>
                    <a:pt x="0" y="0"/>
                  </a:lnTo>
                  <a:lnTo>
                    <a:pt x="0" y="402"/>
                  </a:lnTo>
                  <a:lnTo>
                    <a:pt x="20400" y="21600"/>
                  </a:lnTo>
                  <a:lnTo>
                    <a:pt x="21600" y="21600"/>
                  </a:lnTo>
                  <a:lnTo>
                    <a:pt x="21600" y="21198"/>
                  </a:lnTo>
                  <a:lnTo>
                    <a:pt x="1200"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87" name="Shape"/>
            <p:cNvSpPr/>
            <p:nvPr/>
          </p:nvSpPr>
          <p:spPr>
            <a:xfrm>
              <a:off x="2957219" y="2206805"/>
              <a:ext cx="643143" cy="1197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17" y="0"/>
                  </a:lnTo>
                  <a:lnTo>
                    <a:pt x="0" y="20822"/>
                  </a:lnTo>
                  <a:lnTo>
                    <a:pt x="0" y="21600"/>
                  </a:lnTo>
                  <a:lnTo>
                    <a:pt x="1184" y="21600"/>
                  </a:lnTo>
                  <a:lnTo>
                    <a:pt x="21600" y="778"/>
                  </a:lnTo>
                  <a:lnTo>
                    <a:pt x="21600"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88" name="Shape"/>
            <p:cNvSpPr/>
            <p:nvPr/>
          </p:nvSpPr>
          <p:spPr>
            <a:xfrm>
              <a:off x="3565130" y="2206805"/>
              <a:ext cx="643143" cy="1456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3" y="0"/>
                  </a:moveTo>
                  <a:lnTo>
                    <a:pt x="0" y="0"/>
                  </a:lnTo>
                  <a:lnTo>
                    <a:pt x="0" y="640"/>
                  </a:lnTo>
                  <a:lnTo>
                    <a:pt x="20416" y="21600"/>
                  </a:lnTo>
                  <a:lnTo>
                    <a:pt x="21600" y="21600"/>
                  </a:lnTo>
                  <a:lnTo>
                    <a:pt x="21600" y="20960"/>
                  </a:lnTo>
                  <a:lnTo>
                    <a:pt x="1183"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89" name="Shape"/>
            <p:cNvSpPr/>
            <p:nvPr/>
          </p:nvSpPr>
          <p:spPr>
            <a:xfrm>
              <a:off x="4173025" y="3620446"/>
              <a:ext cx="634340" cy="151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 y="0"/>
                  </a:moveTo>
                  <a:lnTo>
                    <a:pt x="0" y="0"/>
                  </a:lnTo>
                  <a:lnTo>
                    <a:pt x="0" y="6172"/>
                  </a:lnTo>
                  <a:lnTo>
                    <a:pt x="20400" y="21600"/>
                  </a:lnTo>
                  <a:lnTo>
                    <a:pt x="21600" y="21600"/>
                  </a:lnTo>
                  <a:lnTo>
                    <a:pt x="21600" y="15428"/>
                  </a:lnTo>
                  <a:lnTo>
                    <a:pt x="1200"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90" name="Line"/>
            <p:cNvSpPr/>
            <p:nvPr/>
          </p:nvSpPr>
          <p:spPr>
            <a:xfrm>
              <a:off x="4772126" y="3749931"/>
              <a:ext cx="643147" cy="1"/>
            </a:xfrm>
            <a:prstGeom prst="line">
              <a:avLst/>
            </a:prstGeom>
            <a:noFill/>
            <a:ln w="30644" cap="flat">
              <a:solidFill>
                <a:srgbClr val="05F9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891" name="Shape"/>
            <p:cNvSpPr/>
            <p:nvPr/>
          </p:nvSpPr>
          <p:spPr>
            <a:xfrm>
              <a:off x="5380027" y="3501738"/>
              <a:ext cx="634340" cy="269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00" y="0"/>
                  </a:lnTo>
                  <a:lnTo>
                    <a:pt x="0" y="18144"/>
                  </a:lnTo>
                  <a:lnTo>
                    <a:pt x="0" y="21600"/>
                  </a:lnTo>
                  <a:lnTo>
                    <a:pt x="1200" y="21600"/>
                  </a:lnTo>
                  <a:lnTo>
                    <a:pt x="21600" y="3456"/>
                  </a:lnTo>
                  <a:lnTo>
                    <a:pt x="21600" y="0"/>
                  </a:lnTo>
                  <a:close/>
                </a:path>
              </a:pathLst>
            </a:custGeom>
            <a:solidFill>
              <a:srgbClr val="05F900"/>
            </a:solidFill>
            <a:ln w="12700" cap="flat">
              <a:noFill/>
              <a:miter lim="400000"/>
            </a:ln>
            <a:effectLst/>
          </p:spPr>
          <p:txBody>
            <a:bodyPr wrap="square" lIns="45719" tIns="45719" rIns="45719" bIns="45719" numCol="1" anchor="ctr">
              <a:noAutofit/>
            </a:bodyPr>
            <a:lstStyle/>
            <a:p>
              <a:pPr/>
            </a:p>
          </p:txBody>
        </p:sp>
        <p:sp>
          <p:nvSpPr>
            <p:cNvPr id="892" name="25…"/>
            <p:cNvSpPr txBox="1"/>
            <p:nvPr/>
          </p:nvSpPr>
          <p:spPr>
            <a:xfrm>
              <a:off x="0" y="178000"/>
              <a:ext cx="359914" cy="338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indent="12700">
                <a:spcBef>
                  <a:spcPts val="1100"/>
                </a:spcBef>
                <a:defRPr spc="-19" sz="2000">
                  <a:latin typeface="+mn-lt"/>
                  <a:ea typeface="+mn-ea"/>
                  <a:cs typeface="+mn-cs"/>
                  <a:sym typeface="Arial"/>
                </a:defRPr>
              </a:pPr>
              <a:r>
                <a:t>25</a:t>
              </a:r>
            </a:p>
            <a:p>
              <a:pPr indent="12700">
                <a:spcBef>
                  <a:spcPts val="1000"/>
                </a:spcBef>
                <a:defRPr spc="-19" sz="2000">
                  <a:latin typeface="+mn-lt"/>
                  <a:ea typeface="+mn-ea"/>
                  <a:cs typeface="+mn-cs"/>
                  <a:sym typeface="Arial"/>
                </a:defRPr>
              </a:pPr>
              <a:r>
                <a:t>20</a:t>
              </a:r>
            </a:p>
            <a:p>
              <a:pPr indent="12700">
                <a:spcBef>
                  <a:spcPts val="1100"/>
                </a:spcBef>
                <a:defRPr spc="-19" sz="2000">
                  <a:latin typeface="+mn-lt"/>
                  <a:ea typeface="+mn-ea"/>
                  <a:cs typeface="+mn-cs"/>
                  <a:sym typeface="Arial"/>
                </a:defRPr>
              </a:pPr>
              <a:r>
                <a:t>15</a:t>
              </a:r>
            </a:p>
            <a:p>
              <a:pPr indent="12700">
                <a:spcBef>
                  <a:spcPts val="1000"/>
                </a:spcBef>
                <a:defRPr spc="-19" sz="2000">
                  <a:latin typeface="+mn-lt"/>
                  <a:ea typeface="+mn-ea"/>
                  <a:cs typeface="+mn-cs"/>
                  <a:sym typeface="Arial"/>
                </a:defRPr>
              </a:pPr>
              <a:r>
                <a:t>10</a:t>
              </a:r>
            </a:p>
            <a:p>
              <a:pPr indent="158114">
                <a:spcBef>
                  <a:spcPts val="1100"/>
                </a:spcBef>
                <a:defRPr sz="2000">
                  <a:latin typeface="+mn-lt"/>
                  <a:ea typeface="+mn-ea"/>
                  <a:cs typeface="+mn-cs"/>
                  <a:sym typeface="Arial"/>
                </a:defRPr>
              </a:pPr>
              <a:r>
                <a:t>5</a:t>
              </a:r>
            </a:p>
            <a:p>
              <a:pPr indent="158114">
                <a:spcBef>
                  <a:spcPts val="1000"/>
                </a:spcBef>
                <a:defRPr sz="2000">
                  <a:latin typeface="+mn-lt"/>
                  <a:ea typeface="+mn-ea"/>
                  <a:cs typeface="+mn-cs"/>
                  <a:sym typeface="Arial"/>
                </a:defRPr>
              </a:pPr>
              <a:r>
                <a:t>0</a:t>
              </a:r>
            </a:p>
          </p:txBody>
        </p:sp>
        <p:sp>
          <p:nvSpPr>
            <p:cNvPr id="893" name="FFV"/>
            <p:cNvSpPr txBox="1"/>
            <p:nvPr/>
          </p:nvSpPr>
          <p:spPr>
            <a:xfrm rot="16200000">
              <a:off x="204940" y="4199248"/>
              <a:ext cx="662459" cy="352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12700">
                <a:lnSpc>
                  <a:spcPts val="2300"/>
                </a:lnSpc>
                <a:defRPr spc="-15" sz="2000">
                  <a:latin typeface="+mn-lt"/>
                  <a:ea typeface="+mn-ea"/>
                  <a:cs typeface="+mn-cs"/>
                  <a:sym typeface="Arial"/>
                </a:defRPr>
              </a:lvl1pPr>
            </a:lstStyle>
            <a:p>
              <a:pPr/>
              <a:r>
                <a:t>FFV</a:t>
              </a:r>
            </a:p>
          </p:txBody>
        </p:sp>
        <p:sp>
          <p:nvSpPr>
            <p:cNvPr id="894" name="I0"/>
            <p:cNvSpPr txBox="1"/>
            <p:nvPr/>
          </p:nvSpPr>
          <p:spPr>
            <a:xfrm rot="16200000">
              <a:off x="980967" y="3987991"/>
              <a:ext cx="308587" cy="352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12700">
                <a:lnSpc>
                  <a:spcPts val="2300"/>
                </a:lnSpc>
                <a:defRPr spc="-19" sz="2000">
                  <a:latin typeface="+mn-lt"/>
                  <a:ea typeface="+mn-ea"/>
                  <a:cs typeface="+mn-cs"/>
                  <a:sym typeface="Arial"/>
                </a:defRPr>
              </a:lvl1pPr>
            </a:lstStyle>
            <a:p>
              <a:pPr/>
              <a:r>
                <a:t>I0</a:t>
              </a:r>
            </a:p>
          </p:txBody>
        </p:sp>
        <p:sp>
          <p:nvSpPr>
            <p:cNvPr id="895" name="I1…"/>
            <p:cNvSpPr txBox="1"/>
            <p:nvPr/>
          </p:nvSpPr>
          <p:spPr>
            <a:xfrm rot="16200000">
              <a:off x="2330192" y="3279722"/>
              <a:ext cx="672520" cy="21815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indent="288290">
                <a:lnSpc>
                  <a:spcPts val="2300"/>
                </a:lnSpc>
                <a:defRPr spc="-19" sz="2000">
                  <a:latin typeface="+mn-lt"/>
                  <a:ea typeface="+mn-ea"/>
                  <a:cs typeface="+mn-cs"/>
                  <a:sym typeface="Arial"/>
                </a:defRPr>
              </a:pPr>
              <a:r>
                <a:t>I1</a:t>
              </a:r>
            </a:p>
            <a:p>
              <a:pPr marR="5080" indent="288290">
                <a:lnSpc>
                  <a:spcPct val="171000"/>
                </a:lnSpc>
                <a:defRPr spc="-19" sz="2000">
                  <a:latin typeface="+mn-lt"/>
                  <a:ea typeface="+mn-ea"/>
                  <a:cs typeface="+mn-cs"/>
                  <a:sym typeface="Arial"/>
                </a:defRPr>
              </a:pPr>
              <a:r>
                <a:t>I2  UT</a:t>
              </a:r>
            </a:p>
            <a:p>
              <a:pPr indent="12700">
                <a:spcBef>
                  <a:spcPts val="1700"/>
                </a:spcBef>
                <a:defRPr spc="-15" sz="2000">
                  <a:latin typeface="+mn-lt"/>
                  <a:ea typeface="+mn-ea"/>
                  <a:cs typeface="+mn-cs"/>
                  <a:sym typeface="Arial"/>
                </a:defRPr>
              </a:pPr>
              <a:r>
                <a:t>FVT</a:t>
              </a:r>
            </a:p>
          </p:txBody>
        </p:sp>
        <p:sp>
          <p:nvSpPr>
            <p:cNvPr id="896" name="B/R"/>
            <p:cNvSpPr txBox="1"/>
            <p:nvPr/>
          </p:nvSpPr>
          <p:spPr>
            <a:xfrm rot="16200000">
              <a:off x="3857769" y="4155491"/>
              <a:ext cx="598729" cy="352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12700">
                <a:lnSpc>
                  <a:spcPts val="2300"/>
                </a:lnSpc>
                <a:defRPr sz="2000">
                  <a:latin typeface="+mn-lt"/>
                  <a:ea typeface="+mn-ea"/>
                  <a:cs typeface="+mn-cs"/>
                  <a:sym typeface="Arial"/>
                </a:defRPr>
              </a:lvl1pPr>
            </a:lstStyle>
            <a:p>
              <a:pPr/>
              <a:r>
                <a:t>B/R</a:t>
              </a:r>
            </a:p>
          </p:txBody>
        </p:sp>
        <p:sp>
          <p:nvSpPr>
            <p:cNvPr id="897" name="CT"/>
            <p:cNvSpPr txBox="1"/>
            <p:nvPr/>
          </p:nvSpPr>
          <p:spPr>
            <a:xfrm rot="16200000">
              <a:off x="4526476" y="4087034"/>
              <a:ext cx="477138" cy="352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12700">
                <a:lnSpc>
                  <a:spcPts val="2300"/>
                </a:lnSpc>
                <a:defRPr spc="-19" sz="2000">
                  <a:latin typeface="+mn-lt"/>
                  <a:ea typeface="+mn-ea"/>
                  <a:cs typeface="+mn-cs"/>
                  <a:sym typeface="Arial"/>
                </a:defRPr>
              </a:lvl1pPr>
            </a:lstStyle>
            <a:p>
              <a:pPr/>
              <a:r>
                <a:t>CT</a:t>
              </a:r>
            </a:p>
          </p:txBody>
        </p:sp>
        <p:sp>
          <p:nvSpPr>
            <p:cNvPr id="898" name="ST…"/>
            <p:cNvSpPr txBox="1"/>
            <p:nvPr/>
          </p:nvSpPr>
          <p:spPr>
            <a:xfrm rot="16200000">
              <a:off x="5320297" y="3903201"/>
              <a:ext cx="723673" cy="970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indent="196214">
                <a:lnSpc>
                  <a:spcPts val="2300"/>
                </a:lnSpc>
                <a:defRPr spc="-9" sz="2000">
                  <a:latin typeface="+mn-lt"/>
                  <a:ea typeface="+mn-ea"/>
                  <a:cs typeface="+mn-cs"/>
                  <a:sym typeface="Arial"/>
                </a:defRPr>
              </a:pPr>
              <a:r>
                <a:t>ST</a:t>
              </a:r>
            </a:p>
            <a:p>
              <a:pPr indent="12700">
                <a:spcBef>
                  <a:spcPts val="1700"/>
                </a:spcBef>
                <a:defRPr spc="-4" sz="2000">
                  <a:latin typeface="+mn-lt"/>
                  <a:ea typeface="+mn-ea"/>
                  <a:cs typeface="+mn-cs"/>
                  <a:sym typeface="Arial"/>
                </a:defRPr>
              </a:pPr>
              <a:r>
                <a:t>Misc</a:t>
              </a:r>
            </a:p>
          </p:txBody>
        </p:sp>
        <p:sp>
          <p:nvSpPr>
            <p:cNvPr id="899" name="Rectangle"/>
            <p:cNvSpPr/>
            <p:nvPr/>
          </p:nvSpPr>
          <p:spPr>
            <a:xfrm>
              <a:off x="7653073" y="339921"/>
              <a:ext cx="79283" cy="43167"/>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900" name="Rectangle"/>
            <p:cNvSpPr/>
            <p:nvPr/>
          </p:nvSpPr>
          <p:spPr>
            <a:xfrm>
              <a:off x="7873328" y="339921"/>
              <a:ext cx="79284" cy="43167"/>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901" name="Rectangle"/>
            <p:cNvSpPr/>
            <p:nvPr/>
          </p:nvSpPr>
          <p:spPr>
            <a:xfrm>
              <a:off x="8093585" y="339921"/>
              <a:ext cx="79283" cy="43167"/>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902" name="Rectangle"/>
            <p:cNvSpPr/>
            <p:nvPr/>
          </p:nvSpPr>
          <p:spPr>
            <a:xfrm>
              <a:off x="8313839" y="339921"/>
              <a:ext cx="79283" cy="43167"/>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903" name="Rectangle"/>
            <p:cNvSpPr/>
            <p:nvPr/>
          </p:nvSpPr>
          <p:spPr>
            <a:xfrm>
              <a:off x="8534095" y="339921"/>
              <a:ext cx="79284" cy="43167"/>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904" name="Rectangle"/>
            <p:cNvSpPr/>
            <p:nvPr/>
          </p:nvSpPr>
          <p:spPr>
            <a:xfrm>
              <a:off x="8754350" y="339921"/>
              <a:ext cx="26428" cy="43167"/>
            </a:xfrm>
            <a:prstGeom prst="rect">
              <a:avLst/>
            </a:prstGeom>
            <a:solidFill>
              <a:srgbClr val="3366FF"/>
            </a:solidFill>
            <a:ln w="12700" cap="flat">
              <a:noFill/>
              <a:miter lim="400000"/>
            </a:ln>
            <a:effectLst/>
          </p:spPr>
          <p:txBody>
            <a:bodyPr wrap="square" lIns="45719" tIns="45719" rIns="45719" bIns="45719" numCol="1" anchor="ctr">
              <a:noAutofit/>
            </a:bodyPr>
            <a:lstStyle/>
            <a:p>
              <a:pPr/>
            </a:p>
          </p:txBody>
        </p:sp>
        <p:sp>
          <p:nvSpPr>
            <p:cNvPr id="905" name="Line"/>
            <p:cNvSpPr/>
            <p:nvPr/>
          </p:nvSpPr>
          <p:spPr>
            <a:xfrm>
              <a:off x="7653073" y="1181640"/>
              <a:ext cx="255487" cy="1"/>
            </a:xfrm>
            <a:prstGeom prst="line">
              <a:avLst/>
            </a:prstGeom>
            <a:noFill/>
            <a:ln w="30645" cap="flat">
              <a:solidFill>
                <a:srgbClr val="FF26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906" name="Line"/>
            <p:cNvSpPr/>
            <p:nvPr/>
          </p:nvSpPr>
          <p:spPr>
            <a:xfrm>
              <a:off x="8058337" y="1181640"/>
              <a:ext cx="255503" cy="1"/>
            </a:xfrm>
            <a:prstGeom prst="line">
              <a:avLst/>
            </a:prstGeom>
            <a:noFill/>
            <a:ln w="30645" cap="flat">
              <a:solidFill>
                <a:srgbClr val="FF26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907" name="Line"/>
            <p:cNvSpPr/>
            <p:nvPr/>
          </p:nvSpPr>
          <p:spPr>
            <a:xfrm>
              <a:off x="8463602" y="1181640"/>
              <a:ext cx="255502" cy="1"/>
            </a:xfrm>
            <a:prstGeom prst="line">
              <a:avLst/>
            </a:prstGeom>
            <a:noFill/>
            <a:ln w="30645" cap="flat">
              <a:solidFill>
                <a:srgbClr val="FF26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908" name="Line"/>
            <p:cNvSpPr/>
            <p:nvPr/>
          </p:nvSpPr>
          <p:spPr>
            <a:xfrm>
              <a:off x="7653069" y="1990971"/>
              <a:ext cx="1136518" cy="1"/>
            </a:xfrm>
            <a:prstGeom prst="line">
              <a:avLst/>
            </a:prstGeom>
            <a:noFill/>
            <a:ln w="30644" cap="flat">
              <a:solidFill>
                <a:srgbClr val="05F9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909" name="Release 2…"/>
            <p:cNvSpPr txBox="1"/>
            <p:nvPr/>
          </p:nvSpPr>
          <p:spPr>
            <a:xfrm>
              <a:off x="7507700" y="0"/>
              <a:ext cx="2740599" cy="2002136"/>
            </a:xfrm>
            <a:prstGeom prst="rect">
              <a:avLst/>
            </a:prstGeom>
            <a:noFill/>
            <a:ln w="3175" cap="flat">
              <a:solidFill>
                <a:srgbClr val="000000"/>
              </a:solidFill>
              <a:prstDash val="solid"/>
              <a:round/>
            </a:ln>
            <a:effectLst/>
            <a:extLst>
              <a:ext uri="{C572A759-6A51-4108-AA02-DFA0A04FC94B}">
                <ma14:wrappingTextBoxFlag xmlns:ma14="http://schemas.microsoft.com/office/mac/drawingml/2011/main" val="1"/>
              </a:ext>
            </a:extLst>
          </p:spPr>
          <p:txBody>
            <a:bodyPr wrap="square" lIns="0" tIns="0" rIns="0" bIns="0" numCol="1" anchor="t">
              <a:noAutofit/>
            </a:bodyPr>
            <a:lstStyle/>
            <a:p>
              <a:pPr>
                <a:defRPr sz="1300">
                  <a:latin typeface="Times New Roman"/>
                  <a:ea typeface="Times New Roman"/>
                  <a:cs typeface="Times New Roman"/>
                  <a:sym typeface="Times New Roman"/>
                </a:defRPr>
              </a:pPr>
            </a:p>
            <a:p>
              <a:pPr indent="1129664">
                <a:defRPr spc="-9" sz="1000">
                  <a:latin typeface="+mn-lt"/>
                  <a:ea typeface="+mn-ea"/>
                  <a:cs typeface="+mn-cs"/>
                  <a:sym typeface="Arial"/>
                </a:defRPr>
              </a:pPr>
              <a:r>
                <a:t>Release</a:t>
              </a:r>
              <a:r>
                <a:rPr spc="-85"/>
                <a:t> </a:t>
              </a:r>
              <a:r>
                <a:rPr spc="0"/>
                <a:t>2</a:t>
              </a:r>
            </a:p>
            <a:p>
              <a:pPr>
                <a:defRPr sz="1100">
                  <a:latin typeface="Times New Roman"/>
                  <a:ea typeface="Times New Roman"/>
                  <a:cs typeface="Times New Roman"/>
                  <a:sym typeface="Times New Roman"/>
                </a:defRPr>
              </a:pPr>
            </a:p>
            <a:p>
              <a:pPr>
                <a:defRPr sz="1100">
                  <a:latin typeface="Times New Roman"/>
                  <a:ea typeface="Times New Roman"/>
                  <a:cs typeface="Times New Roman"/>
                  <a:sym typeface="Times New Roman"/>
                </a:defRPr>
              </a:pPr>
            </a:p>
            <a:p>
              <a:pPr indent="1129664">
                <a:spcBef>
                  <a:spcPts val="800"/>
                </a:spcBef>
                <a:defRPr spc="-9" sz="1000">
                  <a:latin typeface="+mn-lt"/>
                  <a:ea typeface="+mn-ea"/>
                  <a:cs typeface="+mn-cs"/>
                  <a:sym typeface="Arial"/>
                </a:defRPr>
              </a:pPr>
              <a:r>
                <a:t>Release</a:t>
              </a:r>
              <a:r>
                <a:rPr spc="-85"/>
                <a:t> </a:t>
              </a:r>
              <a:r>
                <a:rPr spc="0"/>
                <a:t>3</a:t>
              </a:r>
            </a:p>
            <a:p>
              <a:pPr>
                <a:defRPr sz="1100">
                  <a:latin typeface="Times New Roman"/>
                  <a:ea typeface="Times New Roman"/>
                  <a:cs typeface="Times New Roman"/>
                  <a:sym typeface="Times New Roman"/>
                </a:defRPr>
              </a:pPr>
            </a:p>
            <a:p>
              <a:pPr>
                <a:defRPr sz="1100">
                  <a:latin typeface="Times New Roman"/>
                  <a:ea typeface="Times New Roman"/>
                  <a:cs typeface="Times New Roman"/>
                  <a:sym typeface="Times New Roman"/>
                </a:defRPr>
              </a:pPr>
            </a:p>
            <a:p>
              <a:pPr indent="1129664">
                <a:spcBef>
                  <a:spcPts val="700"/>
                </a:spcBef>
                <a:defRPr spc="-4" sz="1000">
                  <a:latin typeface="+mn-lt"/>
                  <a:ea typeface="+mn-ea"/>
                  <a:cs typeface="+mn-cs"/>
                  <a:sym typeface="Arial"/>
                </a:defRPr>
              </a:pPr>
              <a:r>
                <a:t>Case Study</a:t>
              </a:r>
              <a:r>
                <a:rPr spc="-35"/>
                <a:t> </a:t>
              </a:r>
              <a:r>
                <a:t>Release</a:t>
              </a:r>
            </a:p>
          </p:txBody>
        </p:sp>
      </p:grpSp>
      <p:sp>
        <p:nvSpPr>
          <p:cNvPr id="911"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2"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6" invalidUrl="" action="" tgtFrame="" tooltip="" history="1" highlightClick="0" endSnd="0"/>
              </a:rPr>
              <a:t>www.</a:t>
            </a:r>
            <a:r>
              <a:rPr spc="-15" sz="1600" u="sng">
                <a:solidFill>
                  <a:srgbClr val="0432FF"/>
                </a:solidFill>
                <a:uFill>
                  <a:solidFill>
                    <a:srgbClr val="0432FF"/>
                  </a:solidFill>
                </a:uFill>
                <a:hlinkClick r:id="rId6" invalidUrl="" action="" tgtFrame="" tooltip="" history="1" highlightClick="0" endSnd="0"/>
              </a:rPr>
              <a:t>Gilb</a:t>
            </a:r>
            <a:r>
              <a:rPr spc="-15" u="sng">
                <a:solidFill>
                  <a:srgbClr val="0432FF"/>
                </a:solidFill>
                <a:uFill>
                  <a:solidFill>
                    <a:srgbClr val="0432FF"/>
                  </a:solidFill>
                </a:uFill>
                <a:hlinkClick r:id="rId6" invalidUrl="" action="" tgtFrame="" tooltip="" history="1" highlightClick="0" endSnd="0"/>
              </a:rPr>
              <a:t>.com</a:t>
            </a:r>
          </a:p>
        </p:txBody>
      </p:sp>
      <p:pic>
        <p:nvPicPr>
          <p:cNvPr id="913" name="Image" descr="Image"/>
          <p:cNvPicPr>
            <a:picLocks noChangeAspect="1"/>
          </p:cNvPicPr>
          <p:nvPr/>
        </p:nvPicPr>
        <p:blipFill>
          <a:blip r:embed="rId7">
            <a:extLst/>
          </a:blip>
          <a:stretch>
            <a:fillRect/>
          </a:stretch>
        </p:blipFill>
        <p:spPr>
          <a:xfrm>
            <a:off x="9083406" y="5735079"/>
            <a:ext cx="1497647" cy="1840906"/>
          </a:xfrm>
          <a:prstGeom prst="rect">
            <a:avLst/>
          </a:prstGeom>
          <a:ln w="12700">
            <a:miter lim="400000"/>
          </a:ln>
        </p:spPr>
      </p:pic>
      <p:sp>
        <p:nvSpPr>
          <p:cNvPr id="914" name="http://www.gilb.com/DL240"/>
          <p:cNvSpPr txBox="1"/>
          <p:nvPr/>
        </p:nvSpPr>
        <p:spPr>
          <a:xfrm>
            <a:off x="1697549" y="6471382"/>
            <a:ext cx="30613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http://www.gilb.com/DL240</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6" name="Real Example Projection…"/>
          <p:cNvSpPr txBox="1"/>
          <p:nvPr/>
        </p:nvSpPr>
        <p:spPr>
          <a:xfrm>
            <a:off x="4478925" y="466988"/>
            <a:ext cx="4258946" cy="587412"/>
          </a:xfrm>
          <a:prstGeom prst="rect">
            <a:avLst/>
          </a:prstGeom>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5080" algn="ctr">
              <a:spcBef>
                <a:spcPts val="400"/>
              </a:spcBef>
              <a:defRPr b="1" spc="10" sz="2400">
                <a:solidFill>
                  <a:srgbClr val="3C4361"/>
                </a:solidFill>
                <a:latin typeface="+mn-lt"/>
                <a:ea typeface="+mn-ea"/>
                <a:cs typeface="+mn-cs"/>
                <a:sym typeface="Arial"/>
              </a:defRPr>
            </a:pPr>
            <a:r>
              <a:t>Real Example</a:t>
            </a:r>
            <a:r>
              <a:rPr spc="-15"/>
              <a:t> </a:t>
            </a:r>
            <a:r>
              <a:rPr spc="5"/>
              <a:t>Projection</a:t>
            </a:r>
          </a:p>
          <a:p>
            <a:pPr indent="5080" algn="ctr">
              <a:defRPr b="1" sz="1600">
                <a:solidFill>
                  <a:srgbClr val="3C4361"/>
                </a:solidFill>
                <a:latin typeface="+mn-lt"/>
                <a:ea typeface="+mn-ea"/>
                <a:cs typeface="+mn-cs"/>
                <a:sym typeface="Arial"/>
              </a:defRPr>
            </a:pPr>
            <a:r>
              <a:t>(Ron Radice:</a:t>
            </a:r>
            <a:r>
              <a:rPr spc="-10"/>
              <a:t> </a:t>
            </a:r>
            <a:r>
              <a:rPr spc="-5"/>
              <a:t>IBM)</a:t>
            </a:r>
          </a:p>
        </p:txBody>
      </p:sp>
      <p:sp>
        <p:nvSpPr>
          <p:cNvPr id="917" name="“Since our objective was to get the overrun in defects removed as soon as  possible, we began to build a case which would use a subset of the  recommended 25.9 KLOC as a sample to determine the remaining error  density.…"/>
          <p:cNvSpPr txBox="1"/>
          <p:nvPr/>
        </p:nvSpPr>
        <p:spPr>
          <a:xfrm>
            <a:off x="126390" y="2203034"/>
            <a:ext cx="8913496" cy="45275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5080" indent="-196850" algn="just">
              <a:lnSpc>
                <a:spcPct val="81400"/>
              </a:lnSpc>
              <a:spcBef>
                <a:spcPts val="500"/>
              </a:spcBef>
              <a:buSzPct val="100000"/>
              <a:buChar char="•"/>
              <a:tabLst>
                <a:tab pos="203200" algn="l"/>
              </a:tabLst>
              <a:defRPr sz="2000">
                <a:latin typeface="+mn-lt"/>
                <a:ea typeface="+mn-ea"/>
                <a:cs typeface="+mn-cs"/>
                <a:sym typeface="Arial"/>
              </a:defRPr>
            </a:pPr>
            <a:r>
              <a:t>“Since our objective </a:t>
            </a:r>
            <a:r>
              <a:rPr spc="4"/>
              <a:t>was </a:t>
            </a:r>
            <a:r>
              <a:t>to get the overrun in defects removed </a:t>
            </a:r>
            <a:r>
              <a:rPr spc="4"/>
              <a:t>as soon as  </a:t>
            </a:r>
            <a:r>
              <a:t>possible, </a:t>
            </a:r>
            <a:r>
              <a:rPr spc="4"/>
              <a:t>we began </a:t>
            </a:r>
            <a:r>
              <a:t>to build </a:t>
            </a:r>
            <a:r>
              <a:rPr spc="4"/>
              <a:t>a case which would use a </a:t>
            </a:r>
            <a:r>
              <a:t>subset of the  </a:t>
            </a:r>
            <a:r>
              <a:rPr spc="4"/>
              <a:t>recommended </a:t>
            </a:r>
            <a:r>
              <a:t>25.9 </a:t>
            </a:r>
            <a:r>
              <a:rPr spc="4"/>
              <a:t>KLOC as a </a:t>
            </a:r>
            <a:r>
              <a:t>sample to determine the remaining error  density.</a:t>
            </a:r>
          </a:p>
          <a:p>
            <a:pPr marL="209550" marR="6985" indent="-196850">
              <a:lnSpc>
                <a:spcPts val="1900"/>
              </a:lnSpc>
              <a:spcBef>
                <a:spcPts val="400"/>
              </a:spcBef>
              <a:buSzPct val="100000"/>
              <a:buFont typeface="Arial"/>
              <a:buChar char="•"/>
              <a:tabLst>
                <a:tab pos="203200" algn="l"/>
              </a:tabLst>
              <a:defRPr b="1" spc="4" sz="2000">
                <a:latin typeface="+mn-lt"/>
                <a:ea typeface="+mn-ea"/>
                <a:cs typeface="+mn-cs"/>
                <a:sym typeface="Arial"/>
              </a:defRPr>
            </a:pPr>
            <a:r>
              <a:t>Based </a:t>
            </a:r>
            <a:r>
              <a:rPr spc="0"/>
              <a:t>on where the product </a:t>
            </a:r>
            <a:r>
              <a:t>was </a:t>
            </a:r>
            <a:r>
              <a:rPr spc="0"/>
              <a:t>at this point in the test cycle, </a:t>
            </a:r>
            <a:r>
              <a:t>we  had </a:t>
            </a:r>
            <a:r>
              <a:rPr spc="0"/>
              <a:t>projected </a:t>
            </a:r>
            <a:r>
              <a:t>a </a:t>
            </a:r>
            <a:r>
              <a:rPr spc="0"/>
              <a:t>remaining defect volume of 24/KLOC.</a:t>
            </a:r>
          </a:p>
          <a:p>
            <a:pPr marL="209550" indent="-196850">
              <a:lnSpc>
                <a:spcPts val="2200"/>
              </a:lnSpc>
              <a:buSzPct val="100000"/>
              <a:buChar char="•"/>
              <a:tabLst>
                <a:tab pos="203200" algn="l"/>
              </a:tabLst>
              <a:defRPr>
                <a:latin typeface="+mn-lt"/>
                <a:ea typeface="+mn-ea"/>
                <a:cs typeface="+mn-cs"/>
                <a:sym typeface="Arial"/>
              </a:defRPr>
            </a:pPr>
            <a:r>
              <a:t>This is to say that there was a latency of this amount in the</a:t>
            </a:r>
            <a:r>
              <a:rPr spc="-15"/>
              <a:t> </a:t>
            </a:r>
            <a:r>
              <a:t>product.</a:t>
            </a:r>
          </a:p>
          <a:p>
            <a:pPr marL="273684" indent="-260984">
              <a:lnSpc>
                <a:spcPts val="2100"/>
              </a:lnSpc>
              <a:buSzPct val="100000"/>
              <a:buChar char="•"/>
              <a:tabLst>
                <a:tab pos="266700" algn="l"/>
                <a:tab pos="266700" algn="l"/>
              </a:tabLst>
              <a:defRPr>
                <a:latin typeface="+mn-lt"/>
                <a:ea typeface="+mn-ea"/>
                <a:cs typeface="+mn-cs"/>
                <a:sym typeface="Arial"/>
              </a:defRPr>
            </a:pPr>
            <a:r>
              <a:t>We now needed to prove that this projection was</a:t>
            </a:r>
            <a:r>
              <a:rPr spc="-20"/>
              <a:t> </a:t>
            </a:r>
            <a:r>
              <a:t>credible.</a:t>
            </a:r>
          </a:p>
          <a:p>
            <a:pPr marL="209550" marR="5080" indent="-196850" algn="just">
              <a:lnSpc>
                <a:spcPct val="80900"/>
              </a:lnSpc>
              <a:spcBef>
                <a:spcPts val="400"/>
              </a:spcBef>
              <a:buSzPct val="100000"/>
              <a:buChar char="•"/>
              <a:tabLst>
                <a:tab pos="266700" algn="l"/>
              </a:tabLst>
              <a:defRPr>
                <a:latin typeface="+mn-lt"/>
                <a:ea typeface="+mn-ea"/>
                <a:cs typeface="+mn-cs"/>
                <a:sym typeface="Arial"/>
              </a:defRPr>
            </a:pPr>
            <a:r>
              <a:t>We argued that if the sample re-inspection would find ten errors per KLOC against  the projected 24, the effectiveness would be 41% or about what it apparently was  for the primary Inspections in this</a:t>
            </a:r>
            <a:r>
              <a:rPr spc="-15"/>
              <a:t> </a:t>
            </a:r>
            <a:r>
              <a:t>release.</a:t>
            </a:r>
          </a:p>
          <a:p>
            <a:pPr marL="209550" indent="-196850">
              <a:lnSpc>
                <a:spcPts val="2200"/>
              </a:lnSpc>
              <a:buSzPct val="100000"/>
              <a:buChar char="•"/>
              <a:tabLst>
                <a:tab pos="203200" algn="l"/>
              </a:tabLst>
              <a:defRPr>
                <a:latin typeface="+mn-lt"/>
                <a:ea typeface="+mn-ea"/>
                <a:cs typeface="+mn-cs"/>
                <a:sym typeface="Arial"/>
              </a:defRPr>
            </a:pPr>
            <a:r>
              <a:t>If we would find 12, it would be 50%</a:t>
            </a:r>
            <a:r>
              <a:rPr spc="-25"/>
              <a:t> </a:t>
            </a:r>
            <a:r>
              <a:t>effective.</a:t>
            </a:r>
          </a:p>
          <a:p>
            <a:pPr marL="209550" marR="6985" indent="-196850">
              <a:lnSpc>
                <a:spcPts val="1800"/>
              </a:lnSpc>
              <a:spcBef>
                <a:spcPts val="400"/>
              </a:spcBef>
              <a:buSzPct val="100000"/>
              <a:buChar char="•"/>
              <a:tabLst>
                <a:tab pos="203200" algn="l"/>
              </a:tabLst>
              <a:defRPr>
                <a:latin typeface="+mn-lt"/>
                <a:ea typeface="+mn-ea"/>
                <a:cs typeface="+mn-cs"/>
                <a:sym typeface="Arial"/>
              </a:defRPr>
            </a:pPr>
            <a:r>
              <a:t>If it would find 16, it would be 67% effective, which was the best this product had  historically been able to</a:t>
            </a:r>
            <a:r>
              <a:rPr spc="-15"/>
              <a:t> </a:t>
            </a:r>
            <a:r>
              <a:t>show.</a:t>
            </a:r>
          </a:p>
          <a:p>
            <a:pPr marL="209550" marR="6350" indent="-196850">
              <a:lnSpc>
                <a:spcPct val="77800"/>
              </a:lnSpc>
              <a:spcBef>
                <a:spcPts val="400"/>
              </a:spcBef>
              <a:buSzPct val="100000"/>
              <a:buChar char="•"/>
              <a:tabLst>
                <a:tab pos="203200" algn="l"/>
                <a:tab pos="774700" algn="l"/>
                <a:tab pos="1117600" algn="l"/>
                <a:tab pos="2044700" algn="l"/>
                <a:tab pos="2578100" algn="l"/>
                <a:tab pos="2997200" algn="l"/>
                <a:tab pos="3556000" algn="l"/>
                <a:tab pos="3911600" algn="l"/>
                <a:tab pos="5524500" algn="l"/>
                <a:tab pos="6007100" algn="l"/>
                <a:tab pos="7531100" algn="l"/>
                <a:tab pos="7874000" algn="l"/>
                <a:tab pos="8597900" algn="l"/>
              </a:tabLst>
              <a:defRPr>
                <a:latin typeface="+mn-lt"/>
                <a:ea typeface="+mn-ea"/>
                <a:cs typeface="+mn-cs"/>
                <a:sym typeface="Arial"/>
              </a:defRPr>
            </a:pPr>
            <a:r>
              <a:t>We,	of	course,	had	no	way	</a:t>
            </a:r>
            <a:r>
              <a:rPr spc="-5"/>
              <a:t>t</a:t>
            </a:r>
            <a:r>
              <a:t>o	p</a:t>
            </a:r>
            <a:r>
              <a:rPr spc="-5"/>
              <a:t>r</a:t>
            </a:r>
            <a:r>
              <a:t>e</a:t>
            </a:r>
            <a:r>
              <a:rPr spc="-5"/>
              <a:t>-</a:t>
            </a:r>
            <a:r>
              <a:t>de</a:t>
            </a:r>
            <a:r>
              <a:rPr spc="-5"/>
              <a:t>t</a:t>
            </a:r>
            <a:r>
              <a:t>ermine	</a:t>
            </a:r>
            <a:r>
              <a:rPr spc="-5"/>
              <a:t>t</a:t>
            </a:r>
            <a:r>
              <a:t>he	e</a:t>
            </a:r>
            <a:r>
              <a:rPr spc="-5"/>
              <a:t>ff</a:t>
            </a:r>
            <a:r>
              <a:t>ec</a:t>
            </a:r>
            <a:r>
              <a:rPr spc="-5"/>
              <a:t>t</a:t>
            </a:r>
            <a:r>
              <a:t>iveness	of	</a:t>
            </a:r>
            <a:r>
              <a:rPr spc="-5"/>
              <a:t>t</a:t>
            </a:r>
            <a:r>
              <a:t>hese	</a:t>
            </a:r>
            <a:r>
              <a:rPr spc="-5"/>
              <a:t>r</a:t>
            </a:r>
            <a:r>
              <a:t>e-  inspections.</a:t>
            </a:r>
          </a:p>
          <a:p>
            <a:pPr marL="209550" marR="6350" indent="-196850">
              <a:lnSpc>
                <a:spcPct val="77800"/>
              </a:lnSpc>
              <a:spcBef>
                <a:spcPts val="500"/>
              </a:spcBef>
              <a:buSzPct val="100000"/>
              <a:buChar char="•"/>
              <a:tabLst>
                <a:tab pos="203200" algn="l"/>
              </a:tabLst>
              <a:defRPr>
                <a:latin typeface="+mn-lt"/>
                <a:ea typeface="+mn-ea"/>
                <a:cs typeface="+mn-cs"/>
                <a:sym typeface="Arial"/>
              </a:defRPr>
            </a:pPr>
            <a:r>
              <a:t>An effectiveness higher than 41% would be suspect, however, without reasons to  demonstrate it should be higher.</a:t>
            </a:r>
            <a:r>
              <a:rPr spc="-10"/>
              <a:t> </a:t>
            </a:r>
            <a:r>
              <a:t>“</a:t>
            </a:r>
          </a:p>
        </p:txBody>
      </p:sp>
      <p:sp>
        <p:nvSpPr>
          <p:cNvPr id="918" name="Rectangle"/>
          <p:cNvSpPr/>
          <p:nvPr/>
        </p:nvSpPr>
        <p:spPr>
          <a:xfrm>
            <a:off x="8974339" y="388117"/>
            <a:ext cx="887254" cy="1183178"/>
          </a:xfrm>
          <a:prstGeom prst="rect">
            <a:avLst/>
          </a:prstGeom>
          <a:blipFill>
            <a:blip r:embed="rId2"/>
            <a:stretch>
              <a:fillRect/>
            </a:stretch>
          </a:blipFill>
          <a:ln w="12700">
            <a:miter lim="400000"/>
          </a:ln>
        </p:spPr>
        <p:txBody>
          <a:bodyPr lIns="45719" rIns="45719" anchor="ctr"/>
          <a:lstStyle/>
          <a:p>
            <a:pPr/>
          </a:p>
        </p:txBody>
      </p:sp>
      <p:sp>
        <p:nvSpPr>
          <p:cNvPr id="919" name="Line"/>
          <p:cNvSpPr/>
          <p:nvPr/>
        </p:nvSpPr>
        <p:spPr>
          <a:xfrm flipH="1">
            <a:off x="943614" y="599892"/>
            <a:ext cx="1" cy="909997"/>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0" name="Line"/>
          <p:cNvSpPr/>
          <p:nvPr/>
        </p:nvSpPr>
        <p:spPr>
          <a:xfrm>
            <a:off x="911281" y="1509101"/>
            <a:ext cx="64666" cy="1"/>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1" name="Line"/>
          <p:cNvSpPr/>
          <p:nvPr/>
        </p:nvSpPr>
        <p:spPr>
          <a:xfrm>
            <a:off x="911281" y="1329310"/>
            <a:ext cx="64666" cy="1"/>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2" name="Line"/>
          <p:cNvSpPr/>
          <p:nvPr/>
        </p:nvSpPr>
        <p:spPr>
          <a:xfrm>
            <a:off x="911281" y="1146365"/>
            <a:ext cx="64666" cy="1"/>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3" name="Line"/>
          <p:cNvSpPr/>
          <p:nvPr/>
        </p:nvSpPr>
        <p:spPr>
          <a:xfrm>
            <a:off x="911281" y="963419"/>
            <a:ext cx="64666" cy="1"/>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4" name="Line"/>
          <p:cNvSpPr/>
          <p:nvPr/>
        </p:nvSpPr>
        <p:spPr>
          <a:xfrm>
            <a:off x="911281" y="780473"/>
            <a:ext cx="64666" cy="1"/>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5" name="Line"/>
          <p:cNvSpPr/>
          <p:nvPr/>
        </p:nvSpPr>
        <p:spPr>
          <a:xfrm>
            <a:off x="911281" y="600681"/>
            <a:ext cx="64666" cy="1"/>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6" name="Line"/>
          <p:cNvSpPr/>
          <p:nvPr/>
        </p:nvSpPr>
        <p:spPr>
          <a:xfrm>
            <a:off x="942825" y="1509101"/>
            <a:ext cx="1947851" cy="1"/>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7" name="Line"/>
          <p:cNvSpPr/>
          <p:nvPr/>
        </p:nvSpPr>
        <p:spPr>
          <a:xfrm>
            <a:off x="943614"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8" name="Line"/>
          <p:cNvSpPr/>
          <p:nvPr/>
        </p:nvSpPr>
        <p:spPr>
          <a:xfrm>
            <a:off x="1158114"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29" name="Line"/>
          <p:cNvSpPr/>
          <p:nvPr/>
        </p:nvSpPr>
        <p:spPr>
          <a:xfrm>
            <a:off x="1375769"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0" name="Line"/>
          <p:cNvSpPr/>
          <p:nvPr/>
        </p:nvSpPr>
        <p:spPr>
          <a:xfrm>
            <a:off x="1593423"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1" name="Line"/>
          <p:cNvSpPr/>
          <p:nvPr/>
        </p:nvSpPr>
        <p:spPr>
          <a:xfrm>
            <a:off x="1807923"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2" name="Line"/>
          <p:cNvSpPr/>
          <p:nvPr/>
        </p:nvSpPr>
        <p:spPr>
          <a:xfrm>
            <a:off x="2025577"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3" name="Line"/>
          <p:cNvSpPr/>
          <p:nvPr/>
        </p:nvSpPr>
        <p:spPr>
          <a:xfrm>
            <a:off x="2240077"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4" name="Line"/>
          <p:cNvSpPr/>
          <p:nvPr/>
        </p:nvSpPr>
        <p:spPr>
          <a:xfrm>
            <a:off x="2457732"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5" name="Line"/>
          <p:cNvSpPr/>
          <p:nvPr/>
        </p:nvSpPr>
        <p:spPr>
          <a:xfrm>
            <a:off x="2675388"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6" name="Line"/>
          <p:cNvSpPr/>
          <p:nvPr/>
        </p:nvSpPr>
        <p:spPr>
          <a:xfrm>
            <a:off x="2889887" y="1476771"/>
            <a:ext cx="1" cy="64662"/>
          </a:xfrm>
          <a:prstGeom prst="line">
            <a:avLst/>
          </a:prstGeom>
          <a:ln w="3175">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937" name="Shape"/>
          <p:cNvSpPr/>
          <p:nvPr/>
        </p:nvSpPr>
        <p:spPr>
          <a:xfrm>
            <a:off x="936516" y="1429461"/>
            <a:ext cx="28391" cy="18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0"/>
                </a:moveTo>
                <a:lnTo>
                  <a:pt x="0" y="7204"/>
                </a:lnTo>
                <a:lnTo>
                  <a:pt x="0" y="21600"/>
                </a:lnTo>
                <a:lnTo>
                  <a:pt x="21600" y="14409"/>
                </a:lnTo>
                <a:lnTo>
                  <a:pt x="19200" y="0"/>
                </a:lnTo>
                <a:close/>
              </a:path>
            </a:pathLst>
          </a:custGeom>
          <a:solidFill>
            <a:srgbClr val="3366FF"/>
          </a:solidFill>
          <a:ln w="12700">
            <a:miter lim="400000"/>
          </a:ln>
        </p:spPr>
        <p:txBody>
          <a:bodyPr lIns="45719" rIns="45719" anchor="ctr"/>
          <a:lstStyle/>
          <a:p>
            <a:pPr/>
          </a:p>
        </p:txBody>
      </p:sp>
      <p:sp>
        <p:nvSpPr>
          <p:cNvPr id="938" name="Shape"/>
          <p:cNvSpPr/>
          <p:nvPr/>
        </p:nvSpPr>
        <p:spPr>
          <a:xfrm>
            <a:off x="1012223" y="1410538"/>
            <a:ext cx="28391" cy="18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0"/>
                </a:moveTo>
                <a:lnTo>
                  <a:pt x="0" y="3595"/>
                </a:lnTo>
                <a:lnTo>
                  <a:pt x="2400" y="21600"/>
                </a:lnTo>
                <a:lnTo>
                  <a:pt x="21600" y="14396"/>
                </a:lnTo>
                <a:lnTo>
                  <a:pt x="19200" y="0"/>
                </a:lnTo>
                <a:close/>
              </a:path>
            </a:pathLst>
          </a:custGeom>
          <a:solidFill>
            <a:srgbClr val="3366FF"/>
          </a:solidFill>
          <a:ln w="12700">
            <a:miter lim="400000"/>
          </a:ln>
        </p:spPr>
        <p:txBody>
          <a:bodyPr lIns="45719" rIns="45719" anchor="ctr"/>
          <a:lstStyle/>
          <a:p>
            <a:pPr/>
          </a:p>
        </p:txBody>
      </p:sp>
      <p:sp>
        <p:nvSpPr>
          <p:cNvPr id="939" name="Shape"/>
          <p:cNvSpPr/>
          <p:nvPr/>
        </p:nvSpPr>
        <p:spPr>
          <a:xfrm>
            <a:off x="1087927" y="1388451"/>
            <a:ext cx="28391" cy="18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0"/>
                </a:moveTo>
                <a:lnTo>
                  <a:pt x="0" y="7199"/>
                </a:lnTo>
                <a:lnTo>
                  <a:pt x="2400" y="21600"/>
                </a:lnTo>
                <a:lnTo>
                  <a:pt x="21600" y="14400"/>
                </a:lnTo>
                <a:lnTo>
                  <a:pt x="19200" y="0"/>
                </a:lnTo>
                <a:close/>
              </a:path>
            </a:pathLst>
          </a:custGeom>
          <a:solidFill>
            <a:srgbClr val="3366FF"/>
          </a:solidFill>
          <a:ln w="12700">
            <a:miter lim="400000"/>
          </a:ln>
        </p:spPr>
        <p:txBody>
          <a:bodyPr lIns="45719" rIns="45719" anchor="ctr"/>
          <a:lstStyle/>
          <a:p>
            <a:pPr/>
          </a:p>
        </p:txBody>
      </p:sp>
      <p:sp>
        <p:nvSpPr>
          <p:cNvPr id="940" name="Shape"/>
          <p:cNvSpPr/>
          <p:nvPr/>
        </p:nvSpPr>
        <p:spPr>
          <a:xfrm>
            <a:off x="1151016" y="1360067"/>
            <a:ext cx="25237"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0"/>
                </a:moveTo>
                <a:lnTo>
                  <a:pt x="0" y="9606"/>
                </a:lnTo>
                <a:lnTo>
                  <a:pt x="2700" y="21600"/>
                </a:lnTo>
                <a:lnTo>
                  <a:pt x="21600" y="12003"/>
                </a:lnTo>
                <a:lnTo>
                  <a:pt x="18900" y="0"/>
                </a:lnTo>
                <a:close/>
              </a:path>
            </a:pathLst>
          </a:custGeom>
          <a:solidFill>
            <a:srgbClr val="3366FF"/>
          </a:solidFill>
          <a:ln w="12700">
            <a:miter lim="400000"/>
          </a:ln>
        </p:spPr>
        <p:txBody>
          <a:bodyPr lIns="45719" rIns="45719" anchor="ctr"/>
          <a:lstStyle/>
          <a:p>
            <a:pPr/>
          </a:p>
        </p:txBody>
      </p:sp>
      <p:sp>
        <p:nvSpPr>
          <p:cNvPr id="941" name="Shape"/>
          <p:cNvSpPr/>
          <p:nvPr/>
        </p:nvSpPr>
        <p:spPr>
          <a:xfrm>
            <a:off x="1220415" y="1325372"/>
            <a:ext cx="25235"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0"/>
                </a:moveTo>
                <a:lnTo>
                  <a:pt x="0" y="8099"/>
                </a:lnTo>
                <a:lnTo>
                  <a:pt x="0" y="21600"/>
                </a:lnTo>
                <a:lnTo>
                  <a:pt x="21600" y="10805"/>
                </a:lnTo>
                <a:lnTo>
                  <a:pt x="18900" y="0"/>
                </a:lnTo>
                <a:close/>
              </a:path>
            </a:pathLst>
          </a:custGeom>
          <a:solidFill>
            <a:srgbClr val="3366FF"/>
          </a:solidFill>
          <a:ln w="12700">
            <a:miter lim="400000"/>
          </a:ln>
        </p:spPr>
        <p:txBody>
          <a:bodyPr lIns="45719" rIns="45719" anchor="ctr"/>
          <a:lstStyle/>
          <a:p>
            <a:pPr/>
          </a:p>
        </p:txBody>
      </p:sp>
      <p:sp>
        <p:nvSpPr>
          <p:cNvPr id="942" name="Shape"/>
          <p:cNvSpPr/>
          <p:nvPr/>
        </p:nvSpPr>
        <p:spPr>
          <a:xfrm>
            <a:off x="1289810" y="1284362"/>
            <a:ext cx="25236" cy="28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4" y="0"/>
                </a:moveTo>
                <a:lnTo>
                  <a:pt x="0" y="9602"/>
                </a:lnTo>
                <a:lnTo>
                  <a:pt x="2696" y="21600"/>
                </a:lnTo>
                <a:lnTo>
                  <a:pt x="21600" y="11998"/>
                </a:lnTo>
                <a:lnTo>
                  <a:pt x="18904" y="0"/>
                </a:lnTo>
                <a:close/>
              </a:path>
            </a:pathLst>
          </a:custGeom>
          <a:solidFill>
            <a:srgbClr val="3366FF"/>
          </a:solidFill>
          <a:ln w="12700">
            <a:miter lim="400000"/>
          </a:ln>
        </p:spPr>
        <p:txBody>
          <a:bodyPr lIns="45719" rIns="45719" anchor="ctr"/>
          <a:lstStyle/>
          <a:p>
            <a:pPr/>
          </a:p>
        </p:txBody>
      </p:sp>
      <p:sp>
        <p:nvSpPr>
          <p:cNvPr id="943" name="Shape"/>
          <p:cNvSpPr/>
          <p:nvPr/>
        </p:nvSpPr>
        <p:spPr>
          <a:xfrm>
            <a:off x="1359203" y="1246517"/>
            <a:ext cx="25235"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4" y="0"/>
                </a:moveTo>
                <a:lnTo>
                  <a:pt x="0" y="9597"/>
                </a:lnTo>
                <a:lnTo>
                  <a:pt x="0" y="21600"/>
                </a:lnTo>
                <a:lnTo>
                  <a:pt x="21600" y="12003"/>
                </a:lnTo>
                <a:lnTo>
                  <a:pt x="18904" y="0"/>
                </a:lnTo>
                <a:close/>
              </a:path>
            </a:pathLst>
          </a:custGeom>
          <a:solidFill>
            <a:srgbClr val="3366FF"/>
          </a:solidFill>
          <a:ln w="12700">
            <a:miter lim="400000"/>
          </a:ln>
        </p:spPr>
        <p:txBody>
          <a:bodyPr lIns="45719" rIns="45719" anchor="ctr"/>
          <a:lstStyle/>
          <a:p>
            <a:pPr/>
          </a:p>
        </p:txBody>
      </p:sp>
      <p:sp>
        <p:nvSpPr>
          <p:cNvPr id="944" name="Shape"/>
          <p:cNvSpPr/>
          <p:nvPr/>
        </p:nvSpPr>
        <p:spPr>
          <a:xfrm>
            <a:off x="1368677" y="1240205"/>
            <a:ext cx="28385" cy="22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597" y="0"/>
                </a:lnTo>
                <a:lnTo>
                  <a:pt x="0" y="18507"/>
                </a:lnTo>
                <a:lnTo>
                  <a:pt x="11993" y="21600"/>
                </a:lnTo>
                <a:lnTo>
                  <a:pt x="21600" y="0"/>
                </a:lnTo>
                <a:close/>
              </a:path>
            </a:pathLst>
          </a:custGeom>
          <a:solidFill>
            <a:srgbClr val="3366FF"/>
          </a:solidFill>
          <a:ln w="12700">
            <a:miter lim="400000"/>
          </a:ln>
        </p:spPr>
        <p:txBody>
          <a:bodyPr lIns="45719" rIns="45719" anchor="ctr"/>
          <a:lstStyle/>
          <a:p>
            <a:pPr/>
          </a:p>
        </p:txBody>
      </p:sp>
      <p:sp>
        <p:nvSpPr>
          <p:cNvPr id="945" name="Shape"/>
          <p:cNvSpPr/>
          <p:nvPr/>
        </p:nvSpPr>
        <p:spPr>
          <a:xfrm>
            <a:off x="1409674" y="1170813"/>
            <a:ext cx="31547"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8904"/>
                </a:lnTo>
                <a:lnTo>
                  <a:pt x="10800" y="21600"/>
                </a:lnTo>
                <a:lnTo>
                  <a:pt x="21600" y="2707"/>
                </a:lnTo>
                <a:lnTo>
                  <a:pt x="10800" y="0"/>
                </a:lnTo>
                <a:close/>
              </a:path>
            </a:pathLst>
          </a:custGeom>
          <a:solidFill>
            <a:srgbClr val="3366FF"/>
          </a:solidFill>
          <a:ln w="12700">
            <a:miter lim="400000"/>
          </a:ln>
        </p:spPr>
        <p:txBody>
          <a:bodyPr lIns="45719" rIns="45719" anchor="ctr"/>
          <a:lstStyle/>
          <a:p>
            <a:pPr/>
          </a:p>
        </p:txBody>
      </p:sp>
      <p:sp>
        <p:nvSpPr>
          <p:cNvPr id="946" name="Shape"/>
          <p:cNvSpPr/>
          <p:nvPr/>
        </p:nvSpPr>
        <p:spPr>
          <a:xfrm>
            <a:off x="1453844" y="1104581"/>
            <a:ext cx="31547" cy="25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8902"/>
                </a:lnTo>
                <a:lnTo>
                  <a:pt x="10800" y="21600"/>
                </a:lnTo>
                <a:lnTo>
                  <a:pt x="21600" y="2697"/>
                </a:lnTo>
                <a:lnTo>
                  <a:pt x="10800" y="0"/>
                </a:lnTo>
                <a:close/>
              </a:path>
            </a:pathLst>
          </a:custGeom>
          <a:solidFill>
            <a:srgbClr val="3366FF"/>
          </a:solidFill>
          <a:ln w="12700">
            <a:miter lim="400000"/>
          </a:ln>
        </p:spPr>
        <p:txBody>
          <a:bodyPr lIns="45719" rIns="45719" anchor="ctr"/>
          <a:lstStyle/>
          <a:p>
            <a:pPr/>
          </a:p>
        </p:txBody>
      </p:sp>
      <p:sp>
        <p:nvSpPr>
          <p:cNvPr id="947" name="Shape"/>
          <p:cNvSpPr/>
          <p:nvPr/>
        </p:nvSpPr>
        <p:spPr>
          <a:xfrm>
            <a:off x="1498003" y="1038339"/>
            <a:ext cx="28385"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06" y="0"/>
                </a:moveTo>
                <a:lnTo>
                  <a:pt x="0" y="18893"/>
                </a:lnTo>
                <a:lnTo>
                  <a:pt x="12003" y="21600"/>
                </a:lnTo>
                <a:lnTo>
                  <a:pt x="21600" y="2696"/>
                </a:lnTo>
                <a:lnTo>
                  <a:pt x="9606" y="0"/>
                </a:lnTo>
                <a:close/>
              </a:path>
            </a:pathLst>
          </a:custGeom>
          <a:solidFill>
            <a:srgbClr val="3366FF"/>
          </a:solidFill>
          <a:ln w="12700">
            <a:miter lim="400000"/>
          </a:ln>
        </p:spPr>
        <p:txBody>
          <a:bodyPr lIns="45719" rIns="45719" anchor="ctr"/>
          <a:lstStyle/>
          <a:p>
            <a:pPr/>
          </a:p>
        </p:txBody>
      </p:sp>
      <p:sp>
        <p:nvSpPr>
          <p:cNvPr id="948" name="Shape"/>
          <p:cNvSpPr/>
          <p:nvPr/>
        </p:nvSpPr>
        <p:spPr>
          <a:xfrm>
            <a:off x="1539011" y="975258"/>
            <a:ext cx="28385" cy="2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597" y="0"/>
                </a:lnTo>
                <a:lnTo>
                  <a:pt x="0" y="18518"/>
                </a:lnTo>
                <a:lnTo>
                  <a:pt x="12003" y="21600"/>
                </a:lnTo>
                <a:lnTo>
                  <a:pt x="21600" y="0"/>
                </a:lnTo>
                <a:close/>
              </a:path>
            </a:pathLst>
          </a:custGeom>
          <a:solidFill>
            <a:srgbClr val="3366FF"/>
          </a:solidFill>
          <a:ln w="12700">
            <a:miter lim="400000"/>
          </a:ln>
        </p:spPr>
        <p:txBody>
          <a:bodyPr lIns="45719" rIns="45719" anchor="ctr"/>
          <a:lstStyle/>
          <a:p>
            <a:pPr/>
          </a:p>
        </p:txBody>
      </p:sp>
      <p:sp>
        <p:nvSpPr>
          <p:cNvPr id="949" name="Shape"/>
          <p:cNvSpPr/>
          <p:nvPr/>
        </p:nvSpPr>
        <p:spPr>
          <a:xfrm>
            <a:off x="1586330" y="924788"/>
            <a:ext cx="22073" cy="18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9" y="21600"/>
                </a:lnTo>
                <a:lnTo>
                  <a:pt x="21600" y="21600"/>
                </a:lnTo>
                <a:lnTo>
                  <a:pt x="12341" y="3594"/>
                </a:lnTo>
                <a:lnTo>
                  <a:pt x="0" y="0"/>
                </a:lnTo>
                <a:close/>
              </a:path>
            </a:pathLst>
          </a:custGeom>
          <a:solidFill>
            <a:srgbClr val="3366FF"/>
          </a:solidFill>
          <a:ln w="12700">
            <a:miter lim="400000"/>
          </a:ln>
        </p:spPr>
        <p:txBody>
          <a:bodyPr lIns="45719" rIns="45719" anchor="ctr"/>
          <a:lstStyle/>
          <a:p>
            <a:pPr/>
          </a:p>
        </p:txBody>
      </p:sp>
      <p:sp>
        <p:nvSpPr>
          <p:cNvPr id="950" name="Shape"/>
          <p:cNvSpPr/>
          <p:nvPr/>
        </p:nvSpPr>
        <p:spPr>
          <a:xfrm>
            <a:off x="1617865" y="991018"/>
            <a:ext cx="25235"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5" y="0"/>
                </a:moveTo>
                <a:lnTo>
                  <a:pt x="0" y="0"/>
                </a:lnTo>
                <a:lnTo>
                  <a:pt x="8110" y="18904"/>
                </a:lnTo>
                <a:lnTo>
                  <a:pt x="21600" y="21600"/>
                </a:lnTo>
                <a:lnTo>
                  <a:pt x="10805" y="0"/>
                </a:lnTo>
                <a:close/>
              </a:path>
            </a:pathLst>
          </a:custGeom>
          <a:solidFill>
            <a:srgbClr val="3366FF"/>
          </a:solidFill>
          <a:ln w="12700">
            <a:miter lim="400000"/>
          </a:ln>
        </p:spPr>
        <p:txBody>
          <a:bodyPr lIns="45719" rIns="45719" anchor="ctr"/>
          <a:lstStyle/>
          <a:p>
            <a:pPr/>
          </a:p>
        </p:txBody>
      </p:sp>
      <p:sp>
        <p:nvSpPr>
          <p:cNvPr id="951" name="Shape"/>
          <p:cNvSpPr/>
          <p:nvPr/>
        </p:nvSpPr>
        <p:spPr>
          <a:xfrm>
            <a:off x="1652573" y="1063574"/>
            <a:ext cx="22073"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9" y="18893"/>
                </a:lnTo>
                <a:lnTo>
                  <a:pt x="21600" y="21600"/>
                </a:lnTo>
                <a:lnTo>
                  <a:pt x="12341" y="2696"/>
                </a:lnTo>
                <a:lnTo>
                  <a:pt x="0" y="0"/>
                </a:lnTo>
                <a:close/>
              </a:path>
            </a:pathLst>
          </a:custGeom>
          <a:solidFill>
            <a:srgbClr val="3366FF"/>
          </a:solidFill>
          <a:ln w="12700">
            <a:miter lim="400000"/>
          </a:ln>
        </p:spPr>
        <p:txBody>
          <a:bodyPr lIns="45719" rIns="45719" anchor="ctr"/>
          <a:lstStyle/>
          <a:p>
            <a:pPr/>
          </a:p>
        </p:txBody>
      </p:sp>
      <p:sp>
        <p:nvSpPr>
          <p:cNvPr id="952" name="Shape"/>
          <p:cNvSpPr/>
          <p:nvPr/>
        </p:nvSpPr>
        <p:spPr>
          <a:xfrm>
            <a:off x="1684108" y="1132966"/>
            <a:ext cx="22086"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66" y="19203"/>
                </a:lnTo>
                <a:lnTo>
                  <a:pt x="21600" y="21600"/>
                </a:lnTo>
                <a:lnTo>
                  <a:pt x="12346" y="2396"/>
                </a:lnTo>
                <a:lnTo>
                  <a:pt x="0" y="0"/>
                </a:lnTo>
                <a:close/>
              </a:path>
            </a:pathLst>
          </a:custGeom>
          <a:solidFill>
            <a:srgbClr val="3366FF"/>
          </a:solidFill>
          <a:ln w="12700">
            <a:miter lim="400000"/>
          </a:ln>
        </p:spPr>
        <p:txBody>
          <a:bodyPr lIns="45719" rIns="45719" anchor="ctr"/>
          <a:lstStyle/>
          <a:p>
            <a:pPr/>
          </a:p>
        </p:txBody>
      </p:sp>
      <p:sp>
        <p:nvSpPr>
          <p:cNvPr id="953" name="Shape"/>
          <p:cNvSpPr/>
          <p:nvPr/>
        </p:nvSpPr>
        <p:spPr>
          <a:xfrm>
            <a:off x="1718816" y="1205508"/>
            <a:ext cx="22073"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9" y="18904"/>
                </a:lnTo>
                <a:lnTo>
                  <a:pt x="21600" y="21600"/>
                </a:lnTo>
                <a:lnTo>
                  <a:pt x="12341" y="2707"/>
                </a:lnTo>
                <a:lnTo>
                  <a:pt x="0" y="0"/>
                </a:lnTo>
                <a:close/>
              </a:path>
            </a:pathLst>
          </a:custGeom>
          <a:solidFill>
            <a:srgbClr val="3366FF"/>
          </a:solidFill>
          <a:ln w="12700">
            <a:miter lim="400000"/>
          </a:ln>
        </p:spPr>
        <p:txBody>
          <a:bodyPr lIns="45719" rIns="45719" anchor="ctr"/>
          <a:lstStyle/>
          <a:p>
            <a:pPr/>
          </a:p>
        </p:txBody>
      </p:sp>
      <p:sp>
        <p:nvSpPr>
          <p:cNvPr id="954" name="Shape"/>
          <p:cNvSpPr/>
          <p:nvPr/>
        </p:nvSpPr>
        <p:spPr>
          <a:xfrm>
            <a:off x="1753514" y="1274902"/>
            <a:ext cx="22073"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59" y="19203"/>
                </a:lnTo>
                <a:lnTo>
                  <a:pt x="21600" y="21600"/>
                </a:lnTo>
                <a:lnTo>
                  <a:pt x="12341" y="2406"/>
                </a:lnTo>
                <a:lnTo>
                  <a:pt x="0" y="0"/>
                </a:lnTo>
                <a:close/>
              </a:path>
            </a:pathLst>
          </a:custGeom>
          <a:solidFill>
            <a:srgbClr val="3366FF"/>
          </a:solidFill>
          <a:ln w="12700">
            <a:miter lim="400000"/>
          </a:ln>
        </p:spPr>
        <p:txBody>
          <a:bodyPr lIns="45719" rIns="45719" anchor="ctr"/>
          <a:lstStyle/>
          <a:p>
            <a:pPr/>
          </a:p>
        </p:txBody>
      </p:sp>
      <p:sp>
        <p:nvSpPr>
          <p:cNvPr id="955" name="Shape"/>
          <p:cNvSpPr/>
          <p:nvPr/>
        </p:nvSpPr>
        <p:spPr>
          <a:xfrm>
            <a:off x="1785048" y="1347456"/>
            <a:ext cx="22086"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266" y="19203"/>
                </a:lnTo>
                <a:lnTo>
                  <a:pt x="21600" y="21600"/>
                </a:lnTo>
                <a:lnTo>
                  <a:pt x="12346" y="2396"/>
                </a:lnTo>
                <a:lnTo>
                  <a:pt x="0" y="0"/>
                </a:lnTo>
                <a:close/>
              </a:path>
            </a:pathLst>
          </a:custGeom>
          <a:solidFill>
            <a:srgbClr val="3366FF"/>
          </a:solidFill>
          <a:ln w="12700">
            <a:miter lim="400000"/>
          </a:ln>
        </p:spPr>
        <p:txBody>
          <a:bodyPr lIns="45719" rIns="45719" anchor="ctr"/>
          <a:lstStyle/>
          <a:p>
            <a:pPr/>
          </a:p>
        </p:txBody>
      </p:sp>
      <p:sp>
        <p:nvSpPr>
          <p:cNvPr id="956" name="Shape"/>
          <p:cNvSpPr/>
          <p:nvPr/>
        </p:nvSpPr>
        <p:spPr>
          <a:xfrm>
            <a:off x="1819756" y="1334832"/>
            <a:ext cx="28385" cy="22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597" y="0"/>
                </a:lnTo>
                <a:lnTo>
                  <a:pt x="0" y="18507"/>
                </a:lnTo>
                <a:lnTo>
                  <a:pt x="12003" y="21600"/>
                </a:lnTo>
                <a:lnTo>
                  <a:pt x="21600" y="0"/>
                </a:lnTo>
                <a:close/>
              </a:path>
            </a:pathLst>
          </a:custGeom>
          <a:solidFill>
            <a:srgbClr val="3366FF"/>
          </a:solidFill>
          <a:ln w="12700">
            <a:miter lim="400000"/>
          </a:ln>
        </p:spPr>
        <p:txBody>
          <a:bodyPr lIns="45719" rIns="45719" anchor="ctr"/>
          <a:lstStyle/>
          <a:p>
            <a:pPr/>
          </a:p>
        </p:txBody>
      </p:sp>
      <p:sp>
        <p:nvSpPr>
          <p:cNvPr id="957" name="Shape"/>
          <p:cNvSpPr/>
          <p:nvPr/>
        </p:nvSpPr>
        <p:spPr>
          <a:xfrm>
            <a:off x="1863914" y="1268602"/>
            <a:ext cx="28385" cy="2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3" y="0"/>
                </a:moveTo>
                <a:lnTo>
                  <a:pt x="0" y="18518"/>
                </a:lnTo>
                <a:lnTo>
                  <a:pt x="12003" y="21600"/>
                </a:lnTo>
                <a:lnTo>
                  <a:pt x="21600" y="3082"/>
                </a:lnTo>
                <a:lnTo>
                  <a:pt x="12003" y="0"/>
                </a:lnTo>
                <a:close/>
              </a:path>
            </a:pathLst>
          </a:custGeom>
          <a:solidFill>
            <a:srgbClr val="3366FF"/>
          </a:solidFill>
          <a:ln w="12700">
            <a:miter lim="400000"/>
          </a:ln>
        </p:spPr>
        <p:txBody>
          <a:bodyPr lIns="45719" rIns="45719" anchor="ctr"/>
          <a:lstStyle/>
          <a:p>
            <a:pPr/>
          </a:p>
        </p:txBody>
      </p:sp>
      <p:sp>
        <p:nvSpPr>
          <p:cNvPr id="958" name="Shape"/>
          <p:cNvSpPr/>
          <p:nvPr/>
        </p:nvSpPr>
        <p:spPr>
          <a:xfrm>
            <a:off x="1908073" y="1199196"/>
            <a:ext cx="28398"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02" y="0"/>
                </a:moveTo>
                <a:lnTo>
                  <a:pt x="0" y="21600"/>
                </a:lnTo>
                <a:lnTo>
                  <a:pt x="11998" y="21600"/>
                </a:lnTo>
                <a:lnTo>
                  <a:pt x="21600" y="2707"/>
                </a:lnTo>
                <a:lnTo>
                  <a:pt x="9602" y="0"/>
                </a:lnTo>
                <a:close/>
              </a:path>
            </a:pathLst>
          </a:custGeom>
          <a:solidFill>
            <a:srgbClr val="3366FF"/>
          </a:solidFill>
          <a:ln w="12700">
            <a:miter lim="400000"/>
          </a:ln>
        </p:spPr>
        <p:txBody>
          <a:bodyPr lIns="45719" rIns="45719" anchor="ctr"/>
          <a:lstStyle/>
          <a:p>
            <a:pPr/>
          </a:p>
        </p:txBody>
      </p:sp>
      <p:sp>
        <p:nvSpPr>
          <p:cNvPr id="959" name="Shape"/>
          <p:cNvSpPr/>
          <p:nvPr/>
        </p:nvSpPr>
        <p:spPr>
          <a:xfrm>
            <a:off x="1949081" y="1132966"/>
            <a:ext cx="31547"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9203"/>
                </a:lnTo>
                <a:lnTo>
                  <a:pt x="10800" y="21600"/>
                </a:lnTo>
                <a:lnTo>
                  <a:pt x="21600" y="2396"/>
                </a:lnTo>
                <a:lnTo>
                  <a:pt x="10800" y="0"/>
                </a:lnTo>
                <a:close/>
              </a:path>
            </a:pathLst>
          </a:custGeom>
          <a:solidFill>
            <a:srgbClr val="3366FF"/>
          </a:solidFill>
          <a:ln w="12700">
            <a:miter lim="400000"/>
          </a:ln>
        </p:spPr>
        <p:txBody>
          <a:bodyPr lIns="45719" rIns="45719" anchor="ctr"/>
          <a:lstStyle/>
          <a:p>
            <a:pPr/>
          </a:p>
        </p:txBody>
      </p:sp>
      <p:sp>
        <p:nvSpPr>
          <p:cNvPr id="960" name="Shape"/>
          <p:cNvSpPr/>
          <p:nvPr/>
        </p:nvSpPr>
        <p:spPr>
          <a:xfrm>
            <a:off x="1993251" y="1069885"/>
            <a:ext cx="28385" cy="2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597" y="0"/>
                </a:lnTo>
                <a:lnTo>
                  <a:pt x="0" y="18518"/>
                </a:lnTo>
                <a:lnTo>
                  <a:pt x="11993" y="21600"/>
                </a:lnTo>
                <a:lnTo>
                  <a:pt x="21600" y="0"/>
                </a:lnTo>
                <a:close/>
              </a:path>
            </a:pathLst>
          </a:custGeom>
          <a:solidFill>
            <a:srgbClr val="3366FF"/>
          </a:solidFill>
          <a:ln w="12700">
            <a:miter lim="400000"/>
          </a:ln>
        </p:spPr>
        <p:txBody>
          <a:bodyPr lIns="45719" rIns="45719" anchor="ctr"/>
          <a:lstStyle/>
          <a:p>
            <a:pPr/>
          </a:p>
        </p:txBody>
      </p:sp>
      <p:sp>
        <p:nvSpPr>
          <p:cNvPr id="961" name="Shape"/>
          <p:cNvSpPr/>
          <p:nvPr/>
        </p:nvSpPr>
        <p:spPr>
          <a:xfrm>
            <a:off x="2034246" y="1082497"/>
            <a:ext cx="31547"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18904"/>
                </a:lnTo>
                <a:lnTo>
                  <a:pt x="21600" y="21600"/>
                </a:lnTo>
                <a:lnTo>
                  <a:pt x="10800" y="2696"/>
                </a:lnTo>
                <a:lnTo>
                  <a:pt x="0" y="0"/>
                </a:lnTo>
                <a:close/>
              </a:path>
            </a:pathLst>
          </a:custGeom>
          <a:solidFill>
            <a:srgbClr val="3366FF"/>
          </a:solidFill>
          <a:ln w="12700">
            <a:miter lim="400000"/>
          </a:ln>
        </p:spPr>
        <p:txBody>
          <a:bodyPr lIns="45719" rIns="45719" anchor="ctr"/>
          <a:lstStyle/>
          <a:p>
            <a:pPr/>
          </a:p>
        </p:txBody>
      </p:sp>
      <p:sp>
        <p:nvSpPr>
          <p:cNvPr id="962" name="Shape"/>
          <p:cNvSpPr/>
          <p:nvPr/>
        </p:nvSpPr>
        <p:spPr>
          <a:xfrm>
            <a:off x="2075256" y="1148739"/>
            <a:ext cx="28398"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602" y="19203"/>
                </a:lnTo>
                <a:lnTo>
                  <a:pt x="21600" y="21600"/>
                </a:lnTo>
                <a:lnTo>
                  <a:pt x="11998" y="2396"/>
                </a:lnTo>
                <a:lnTo>
                  <a:pt x="0" y="0"/>
                </a:lnTo>
                <a:close/>
              </a:path>
            </a:pathLst>
          </a:custGeom>
          <a:solidFill>
            <a:srgbClr val="3366FF"/>
          </a:solidFill>
          <a:ln w="12700">
            <a:miter lim="400000"/>
          </a:ln>
        </p:spPr>
        <p:txBody>
          <a:bodyPr lIns="45719" rIns="45719" anchor="ctr"/>
          <a:lstStyle/>
          <a:p>
            <a:pPr/>
          </a:p>
        </p:txBody>
      </p:sp>
      <p:sp>
        <p:nvSpPr>
          <p:cNvPr id="963" name="Shape"/>
          <p:cNvSpPr/>
          <p:nvPr/>
        </p:nvSpPr>
        <p:spPr>
          <a:xfrm>
            <a:off x="2113114" y="1221282"/>
            <a:ext cx="31547" cy="22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18507"/>
                </a:lnTo>
                <a:lnTo>
                  <a:pt x="21600" y="21600"/>
                </a:lnTo>
                <a:lnTo>
                  <a:pt x="10800" y="3080"/>
                </a:lnTo>
                <a:lnTo>
                  <a:pt x="0" y="0"/>
                </a:lnTo>
                <a:close/>
              </a:path>
            </a:pathLst>
          </a:custGeom>
          <a:solidFill>
            <a:srgbClr val="3366FF"/>
          </a:solidFill>
          <a:ln w="12700">
            <a:miter lim="400000"/>
          </a:ln>
        </p:spPr>
        <p:txBody>
          <a:bodyPr lIns="45719" rIns="45719" anchor="ctr"/>
          <a:lstStyle/>
          <a:p>
            <a:pPr/>
          </a:p>
        </p:txBody>
      </p:sp>
      <p:sp>
        <p:nvSpPr>
          <p:cNvPr id="964" name="Shape"/>
          <p:cNvSpPr/>
          <p:nvPr/>
        </p:nvSpPr>
        <p:spPr>
          <a:xfrm>
            <a:off x="2154122" y="1287524"/>
            <a:ext cx="28385"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597" y="18893"/>
                </a:lnTo>
                <a:lnTo>
                  <a:pt x="21600" y="21600"/>
                </a:lnTo>
                <a:lnTo>
                  <a:pt x="12003" y="2696"/>
                </a:lnTo>
                <a:lnTo>
                  <a:pt x="0" y="0"/>
                </a:lnTo>
                <a:close/>
              </a:path>
            </a:pathLst>
          </a:custGeom>
          <a:solidFill>
            <a:srgbClr val="3366FF"/>
          </a:solidFill>
          <a:ln w="12700">
            <a:miter lim="400000"/>
          </a:ln>
        </p:spPr>
        <p:txBody>
          <a:bodyPr lIns="45719" rIns="45719" anchor="ctr"/>
          <a:lstStyle/>
          <a:p>
            <a:pPr/>
          </a:p>
        </p:txBody>
      </p:sp>
      <p:sp>
        <p:nvSpPr>
          <p:cNvPr id="965" name="Shape"/>
          <p:cNvSpPr/>
          <p:nvPr/>
        </p:nvSpPr>
        <p:spPr>
          <a:xfrm>
            <a:off x="2191968" y="1356918"/>
            <a:ext cx="31547"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21600"/>
                </a:lnTo>
                <a:lnTo>
                  <a:pt x="21600" y="21600"/>
                </a:lnTo>
                <a:lnTo>
                  <a:pt x="10800" y="2696"/>
                </a:lnTo>
                <a:lnTo>
                  <a:pt x="0" y="0"/>
                </a:lnTo>
                <a:close/>
              </a:path>
            </a:pathLst>
          </a:custGeom>
          <a:solidFill>
            <a:srgbClr val="3366FF"/>
          </a:solidFill>
          <a:ln w="12700">
            <a:miter lim="400000"/>
          </a:ln>
        </p:spPr>
        <p:txBody>
          <a:bodyPr lIns="45719" rIns="45719" anchor="ctr"/>
          <a:lstStyle/>
          <a:p>
            <a:pPr/>
          </a:p>
        </p:txBody>
      </p:sp>
      <p:sp>
        <p:nvSpPr>
          <p:cNvPr id="966" name="Shape"/>
          <p:cNvSpPr/>
          <p:nvPr/>
        </p:nvSpPr>
        <p:spPr>
          <a:xfrm>
            <a:off x="2232977" y="1407388"/>
            <a:ext cx="28398" cy="2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94" y="0"/>
                </a:moveTo>
                <a:lnTo>
                  <a:pt x="0" y="6164"/>
                </a:lnTo>
                <a:lnTo>
                  <a:pt x="2405" y="21600"/>
                </a:lnTo>
                <a:lnTo>
                  <a:pt x="21600" y="12341"/>
                </a:lnTo>
                <a:lnTo>
                  <a:pt x="19194" y="0"/>
                </a:lnTo>
                <a:close/>
              </a:path>
            </a:pathLst>
          </a:custGeom>
          <a:solidFill>
            <a:srgbClr val="3366FF"/>
          </a:solidFill>
          <a:ln w="12700">
            <a:miter lim="400000"/>
          </a:ln>
        </p:spPr>
        <p:txBody>
          <a:bodyPr lIns="45719" rIns="45719" anchor="ctr"/>
          <a:lstStyle/>
          <a:p>
            <a:pPr/>
          </a:p>
        </p:txBody>
      </p:sp>
      <p:sp>
        <p:nvSpPr>
          <p:cNvPr id="967" name="Shape"/>
          <p:cNvSpPr/>
          <p:nvPr/>
        </p:nvSpPr>
        <p:spPr>
          <a:xfrm>
            <a:off x="2308681" y="1385303"/>
            <a:ext cx="28398" cy="22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94" y="0"/>
                </a:moveTo>
                <a:lnTo>
                  <a:pt x="0" y="9253"/>
                </a:lnTo>
                <a:lnTo>
                  <a:pt x="2405" y="21600"/>
                </a:lnTo>
                <a:lnTo>
                  <a:pt x="21600" y="12346"/>
                </a:lnTo>
                <a:lnTo>
                  <a:pt x="19194" y="0"/>
                </a:lnTo>
                <a:close/>
              </a:path>
            </a:pathLst>
          </a:custGeom>
          <a:solidFill>
            <a:srgbClr val="3366FF"/>
          </a:solidFill>
          <a:ln w="12700">
            <a:miter lim="400000"/>
          </a:ln>
        </p:spPr>
        <p:txBody>
          <a:bodyPr lIns="45719" rIns="45719" anchor="ctr"/>
          <a:lstStyle/>
          <a:p>
            <a:pPr/>
          </a:p>
        </p:txBody>
      </p:sp>
      <p:sp>
        <p:nvSpPr>
          <p:cNvPr id="968" name="Shape"/>
          <p:cNvSpPr/>
          <p:nvPr/>
        </p:nvSpPr>
        <p:spPr>
          <a:xfrm>
            <a:off x="2384399" y="1366379"/>
            <a:ext cx="28385" cy="18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7204"/>
                </a:lnTo>
                <a:lnTo>
                  <a:pt x="2396" y="21600"/>
                </a:lnTo>
                <a:lnTo>
                  <a:pt x="21600" y="14395"/>
                </a:lnTo>
                <a:lnTo>
                  <a:pt x="21600" y="0"/>
                </a:lnTo>
                <a:close/>
              </a:path>
            </a:pathLst>
          </a:custGeom>
          <a:solidFill>
            <a:srgbClr val="3366FF"/>
          </a:solidFill>
          <a:ln w="12700">
            <a:miter lim="400000"/>
          </a:ln>
        </p:spPr>
        <p:txBody>
          <a:bodyPr lIns="45719" rIns="45719" anchor="ctr"/>
          <a:lstStyle/>
          <a:p>
            <a:pPr/>
          </a:p>
        </p:txBody>
      </p:sp>
      <p:sp>
        <p:nvSpPr>
          <p:cNvPr id="969" name="Rectangle"/>
          <p:cNvSpPr/>
          <p:nvPr/>
        </p:nvSpPr>
        <p:spPr>
          <a:xfrm>
            <a:off x="2453792" y="1350606"/>
            <a:ext cx="25235" cy="15774"/>
          </a:xfrm>
          <a:prstGeom prst="rect">
            <a:avLst/>
          </a:prstGeom>
          <a:solidFill>
            <a:srgbClr val="3366FF"/>
          </a:solidFill>
          <a:ln w="12700">
            <a:miter lim="400000"/>
          </a:ln>
        </p:spPr>
        <p:txBody>
          <a:bodyPr lIns="45719" rIns="45719" anchor="ctr"/>
          <a:lstStyle/>
          <a:p>
            <a:pPr/>
          </a:p>
        </p:txBody>
      </p:sp>
      <p:sp>
        <p:nvSpPr>
          <p:cNvPr id="970" name="Rectangle"/>
          <p:cNvSpPr/>
          <p:nvPr/>
        </p:nvSpPr>
        <p:spPr>
          <a:xfrm>
            <a:off x="2532645" y="1350567"/>
            <a:ext cx="25235" cy="12701"/>
          </a:xfrm>
          <a:prstGeom prst="rect">
            <a:avLst/>
          </a:prstGeom>
          <a:solidFill>
            <a:srgbClr val="3366FF"/>
          </a:solidFill>
          <a:ln w="12700">
            <a:miter lim="400000"/>
          </a:ln>
        </p:spPr>
        <p:txBody>
          <a:bodyPr lIns="45719" rIns="45719" anchor="ctr"/>
          <a:lstStyle/>
          <a:p>
            <a:pPr/>
          </a:p>
        </p:txBody>
      </p:sp>
      <p:sp>
        <p:nvSpPr>
          <p:cNvPr id="971" name="Shape"/>
          <p:cNvSpPr/>
          <p:nvPr/>
        </p:nvSpPr>
        <p:spPr>
          <a:xfrm>
            <a:off x="2608364" y="1347456"/>
            <a:ext cx="28385" cy="15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94" y="0"/>
                </a:moveTo>
                <a:lnTo>
                  <a:pt x="0" y="4312"/>
                </a:lnTo>
                <a:lnTo>
                  <a:pt x="2396" y="21600"/>
                </a:lnTo>
                <a:lnTo>
                  <a:pt x="21600" y="17270"/>
                </a:lnTo>
                <a:lnTo>
                  <a:pt x="19194" y="0"/>
                </a:lnTo>
                <a:close/>
              </a:path>
            </a:pathLst>
          </a:custGeom>
          <a:solidFill>
            <a:srgbClr val="3366FF"/>
          </a:solidFill>
          <a:ln w="12700">
            <a:miter lim="400000"/>
          </a:ln>
        </p:spPr>
        <p:txBody>
          <a:bodyPr lIns="45719" rIns="45719" anchor="ctr"/>
          <a:lstStyle/>
          <a:p>
            <a:pPr/>
          </a:p>
        </p:txBody>
      </p:sp>
      <p:sp>
        <p:nvSpPr>
          <p:cNvPr id="972" name="Shape"/>
          <p:cNvSpPr/>
          <p:nvPr/>
        </p:nvSpPr>
        <p:spPr>
          <a:xfrm>
            <a:off x="2677755" y="1350606"/>
            <a:ext cx="25235" cy="22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2346"/>
                </a:lnTo>
                <a:lnTo>
                  <a:pt x="18893" y="21600"/>
                </a:lnTo>
                <a:lnTo>
                  <a:pt x="21600" y="9253"/>
                </a:lnTo>
                <a:lnTo>
                  <a:pt x="0" y="0"/>
                </a:lnTo>
                <a:close/>
              </a:path>
            </a:pathLst>
          </a:custGeom>
          <a:solidFill>
            <a:srgbClr val="3366FF"/>
          </a:solidFill>
          <a:ln w="12700">
            <a:miter lim="400000"/>
          </a:ln>
        </p:spPr>
        <p:txBody>
          <a:bodyPr lIns="45719" rIns="45719" anchor="ctr"/>
          <a:lstStyle/>
          <a:p>
            <a:pPr/>
          </a:p>
        </p:txBody>
      </p:sp>
      <p:sp>
        <p:nvSpPr>
          <p:cNvPr id="973" name="Shape"/>
          <p:cNvSpPr/>
          <p:nvPr/>
        </p:nvSpPr>
        <p:spPr>
          <a:xfrm>
            <a:off x="2750298" y="1378991"/>
            <a:ext cx="28398" cy="18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05" y="0"/>
                </a:moveTo>
                <a:lnTo>
                  <a:pt x="0" y="14400"/>
                </a:lnTo>
                <a:lnTo>
                  <a:pt x="19204" y="21600"/>
                </a:lnTo>
                <a:lnTo>
                  <a:pt x="21600" y="7199"/>
                </a:lnTo>
                <a:lnTo>
                  <a:pt x="2405" y="0"/>
                </a:lnTo>
                <a:close/>
              </a:path>
            </a:pathLst>
          </a:custGeom>
          <a:solidFill>
            <a:srgbClr val="3366FF"/>
          </a:solidFill>
          <a:ln w="12700">
            <a:miter lim="400000"/>
          </a:ln>
        </p:spPr>
        <p:txBody>
          <a:bodyPr lIns="45719" rIns="45719" anchor="ctr"/>
          <a:lstStyle/>
          <a:p>
            <a:pPr/>
          </a:p>
        </p:txBody>
      </p:sp>
      <p:sp>
        <p:nvSpPr>
          <p:cNvPr id="974" name="Shape"/>
          <p:cNvSpPr/>
          <p:nvPr/>
        </p:nvSpPr>
        <p:spPr>
          <a:xfrm>
            <a:off x="2822854" y="1407388"/>
            <a:ext cx="28398" cy="2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05" y="0"/>
                </a:moveTo>
                <a:lnTo>
                  <a:pt x="0" y="12341"/>
                </a:lnTo>
                <a:lnTo>
                  <a:pt x="21600" y="21600"/>
                </a:lnTo>
                <a:lnTo>
                  <a:pt x="21600" y="6164"/>
                </a:lnTo>
                <a:lnTo>
                  <a:pt x="2405" y="0"/>
                </a:lnTo>
                <a:close/>
              </a:path>
            </a:pathLst>
          </a:custGeom>
          <a:solidFill>
            <a:srgbClr val="3366FF"/>
          </a:solidFill>
          <a:ln w="12700">
            <a:miter lim="400000"/>
          </a:ln>
        </p:spPr>
        <p:txBody>
          <a:bodyPr lIns="45719" rIns="45719" anchor="ctr"/>
          <a:lstStyle/>
          <a:p>
            <a:pPr/>
          </a:p>
        </p:txBody>
      </p:sp>
      <p:sp>
        <p:nvSpPr>
          <p:cNvPr id="975" name="Shape"/>
          <p:cNvSpPr/>
          <p:nvPr/>
        </p:nvSpPr>
        <p:spPr>
          <a:xfrm>
            <a:off x="936516" y="1467318"/>
            <a:ext cx="85171" cy="50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0" y="0"/>
                </a:moveTo>
                <a:lnTo>
                  <a:pt x="0" y="16201"/>
                </a:lnTo>
                <a:lnTo>
                  <a:pt x="0" y="21600"/>
                </a:lnTo>
                <a:lnTo>
                  <a:pt x="21600" y="5399"/>
                </a:lnTo>
                <a:lnTo>
                  <a:pt x="20800" y="0"/>
                </a:lnTo>
                <a:close/>
              </a:path>
            </a:pathLst>
          </a:custGeom>
          <a:solidFill>
            <a:srgbClr val="FF2600"/>
          </a:solidFill>
          <a:ln w="12700">
            <a:miter lim="400000"/>
          </a:ln>
        </p:spPr>
        <p:txBody>
          <a:bodyPr lIns="45719" rIns="45719" anchor="ctr"/>
          <a:lstStyle/>
          <a:p>
            <a:pPr/>
          </a:p>
        </p:txBody>
      </p:sp>
      <p:sp>
        <p:nvSpPr>
          <p:cNvPr id="976" name="Shape"/>
          <p:cNvSpPr/>
          <p:nvPr/>
        </p:nvSpPr>
        <p:spPr>
          <a:xfrm>
            <a:off x="1065848" y="1410538"/>
            <a:ext cx="88324" cy="47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8" y="0"/>
                </a:moveTo>
                <a:lnTo>
                  <a:pt x="0" y="15842"/>
                </a:lnTo>
                <a:lnTo>
                  <a:pt x="771" y="21600"/>
                </a:lnTo>
                <a:lnTo>
                  <a:pt x="21600" y="5758"/>
                </a:lnTo>
                <a:lnTo>
                  <a:pt x="20828" y="0"/>
                </a:lnTo>
                <a:close/>
              </a:path>
            </a:pathLst>
          </a:custGeom>
          <a:solidFill>
            <a:srgbClr val="FF2600"/>
          </a:solidFill>
          <a:ln w="12700">
            <a:miter lim="400000"/>
          </a:ln>
        </p:spPr>
        <p:txBody>
          <a:bodyPr lIns="45719" rIns="45719" anchor="ctr"/>
          <a:lstStyle/>
          <a:p>
            <a:pPr/>
          </a:p>
        </p:txBody>
      </p:sp>
      <p:sp>
        <p:nvSpPr>
          <p:cNvPr id="977" name="Shape"/>
          <p:cNvSpPr/>
          <p:nvPr/>
        </p:nvSpPr>
        <p:spPr>
          <a:xfrm>
            <a:off x="1173099" y="1300137"/>
            <a:ext cx="63089" cy="82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0" y="20767"/>
                </a:lnTo>
                <a:lnTo>
                  <a:pt x="5400" y="21600"/>
                </a:lnTo>
                <a:lnTo>
                  <a:pt x="21600" y="829"/>
                </a:lnTo>
                <a:lnTo>
                  <a:pt x="16200" y="0"/>
                </a:lnTo>
                <a:close/>
              </a:path>
            </a:pathLst>
          </a:custGeom>
          <a:solidFill>
            <a:srgbClr val="FF2600"/>
          </a:solidFill>
          <a:ln w="12700">
            <a:miter lim="400000"/>
          </a:ln>
        </p:spPr>
        <p:txBody>
          <a:bodyPr lIns="45719" rIns="45719" anchor="ctr"/>
          <a:lstStyle/>
          <a:p>
            <a:pPr/>
          </a:p>
        </p:txBody>
      </p:sp>
      <p:sp>
        <p:nvSpPr>
          <p:cNvPr id="978" name="Shape"/>
          <p:cNvSpPr/>
          <p:nvPr/>
        </p:nvSpPr>
        <p:spPr>
          <a:xfrm>
            <a:off x="1248804" y="1177123"/>
            <a:ext cx="63093" cy="78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0" y="21600"/>
                </a:lnTo>
                <a:lnTo>
                  <a:pt x="5400" y="21600"/>
                </a:lnTo>
                <a:lnTo>
                  <a:pt x="21600" y="863"/>
                </a:lnTo>
                <a:lnTo>
                  <a:pt x="16200" y="0"/>
                </a:lnTo>
                <a:close/>
              </a:path>
            </a:pathLst>
          </a:custGeom>
          <a:solidFill>
            <a:srgbClr val="FF2600"/>
          </a:solidFill>
          <a:ln w="12700">
            <a:miter lim="400000"/>
          </a:ln>
        </p:spPr>
        <p:txBody>
          <a:bodyPr lIns="45719" rIns="45719" anchor="ctr"/>
          <a:lstStyle/>
          <a:p>
            <a:pPr/>
          </a:p>
        </p:txBody>
      </p:sp>
      <p:sp>
        <p:nvSpPr>
          <p:cNvPr id="979" name="Shape"/>
          <p:cNvSpPr/>
          <p:nvPr/>
        </p:nvSpPr>
        <p:spPr>
          <a:xfrm>
            <a:off x="1327670" y="1063574"/>
            <a:ext cx="56769" cy="69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3" y="0"/>
                </a:moveTo>
                <a:lnTo>
                  <a:pt x="0" y="21600"/>
                </a:lnTo>
                <a:lnTo>
                  <a:pt x="6002" y="21600"/>
                </a:lnTo>
                <a:lnTo>
                  <a:pt x="21600" y="980"/>
                </a:lnTo>
                <a:lnTo>
                  <a:pt x="15603" y="0"/>
                </a:lnTo>
                <a:close/>
              </a:path>
            </a:pathLst>
          </a:custGeom>
          <a:solidFill>
            <a:srgbClr val="FF2600"/>
          </a:solidFill>
          <a:ln w="12700">
            <a:miter lim="400000"/>
          </a:ln>
        </p:spPr>
        <p:txBody>
          <a:bodyPr lIns="45719" rIns="45719" anchor="ctr"/>
          <a:lstStyle/>
          <a:p>
            <a:pPr/>
          </a:p>
        </p:txBody>
      </p:sp>
      <p:sp>
        <p:nvSpPr>
          <p:cNvPr id="980" name="Shape"/>
          <p:cNvSpPr/>
          <p:nvPr/>
        </p:nvSpPr>
        <p:spPr>
          <a:xfrm>
            <a:off x="1431759" y="1044650"/>
            <a:ext cx="91479" cy="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56" y="0"/>
                </a:moveTo>
                <a:lnTo>
                  <a:pt x="0" y="10795"/>
                </a:lnTo>
                <a:lnTo>
                  <a:pt x="747" y="21600"/>
                </a:lnTo>
                <a:lnTo>
                  <a:pt x="21600" y="10795"/>
                </a:lnTo>
                <a:lnTo>
                  <a:pt x="20856" y="0"/>
                </a:lnTo>
                <a:close/>
              </a:path>
            </a:pathLst>
          </a:custGeom>
          <a:solidFill>
            <a:srgbClr val="FF2600"/>
          </a:solidFill>
          <a:ln w="12700">
            <a:miter lim="400000"/>
          </a:ln>
        </p:spPr>
        <p:txBody>
          <a:bodyPr lIns="45719" rIns="45719" anchor="ctr"/>
          <a:lstStyle/>
          <a:p>
            <a:pPr/>
          </a:p>
        </p:txBody>
      </p:sp>
      <p:sp>
        <p:nvSpPr>
          <p:cNvPr id="981" name="Shape"/>
          <p:cNvSpPr/>
          <p:nvPr/>
        </p:nvSpPr>
        <p:spPr>
          <a:xfrm>
            <a:off x="1573707" y="1032027"/>
            <a:ext cx="22086" cy="15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4330"/>
                </a:lnTo>
                <a:lnTo>
                  <a:pt x="3093" y="21600"/>
                </a:lnTo>
                <a:lnTo>
                  <a:pt x="21600" y="17286"/>
                </a:lnTo>
                <a:lnTo>
                  <a:pt x="21600" y="0"/>
                </a:lnTo>
                <a:close/>
              </a:path>
            </a:pathLst>
          </a:custGeom>
          <a:solidFill>
            <a:srgbClr val="FF2600"/>
          </a:solidFill>
          <a:ln w="12700">
            <a:miter lim="400000"/>
          </a:ln>
        </p:spPr>
        <p:txBody>
          <a:bodyPr lIns="45719" rIns="45719" anchor="ctr"/>
          <a:lstStyle/>
          <a:p>
            <a:pPr/>
          </a:p>
        </p:txBody>
      </p:sp>
      <p:sp>
        <p:nvSpPr>
          <p:cNvPr id="982" name="Shape"/>
          <p:cNvSpPr/>
          <p:nvPr/>
        </p:nvSpPr>
        <p:spPr>
          <a:xfrm>
            <a:off x="1583168" y="1025715"/>
            <a:ext cx="59932" cy="59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920" y="21600"/>
                </a:lnTo>
                <a:lnTo>
                  <a:pt x="21600" y="21600"/>
                </a:lnTo>
                <a:lnTo>
                  <a:pt x="5685" y="1140"/>
                </a:lnTo>
                <a:lnTo>
                  <a:pt x="0" y="0"/>
                </a:lnTo>
                <a:close/>
              </a:path>
            </a:pathLst>
          </a:custGeom>
          <a:solidFill>
            <a:srgbClr val="FF2600"/>
          </a:solidFill>
          <a:ln w="12700">
            <a:miter lim="400000"/>
          </a:ln>
        </p:spPr>
        <p:txBody>
          <a:bodyPr lIns="45719" rIns="45719" anchor="ctr"/>
          <a:lstStyle/>
          <a:p>
            <a:pPr/>
          </a:p>
        </p:txBody>
      </p:sp>
      <p:sp>
        <p:nvSpPr>
          <p:cNvPr id="983" name="Shape"/>
          <p:cNvSpPr/>
          <p:nvPr/>
        </p:nvSpPr>
        <p:spPr>
          <a:xfrm>
            <a:off x="1655723" y="1126654"/>
            <a:ext cx="69393" cy="78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690" y="20737"/>
                </a:lnTo>
                <a:lnTo>
                  <a:pt x="21600" y="21600"/>
                </a:lnTo>
                <a:lnTo>
                  <a:pt x="4910" y="863"/>
                </a:lnTo>
                <a:lnTo>
                  <a:pt x="0" y="0"/>
                </a:lnTo>
                <a:close/>
              </a:path>
            </a:pathLst>
          </a:custGeom>
          <a:solidFill>
            <a:srgbClr val="FF2600"/>
          </a:solidFill>
          <a:ln w="12700">
            <a:miter lim="400000"/>
          </a:ln>
        </p:spPr>
        <p:txBody>
          <a:bodyPr lIns="45719" rIns="45719" anchor="ctr"/>
          <a:lstStyle/>
          <a:p>
            <a:pPr/>
          </a:p>
        </p:txBody>
      </p:sp>
      <p:sp>
        <p:nvSpPr>
          <p:cNvPr id="984" name="Shape"/>
          <p:cNvSpPr/>
          <p:nvPr/>
        </p:nvSpPr>
        <p:spPr>
          <a:xfrm>
            <a:off x="1737741" y="1243368"/>
            <a:ext cx="72556" cy="78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904" y="20734"/>
                </a:lnTo>
                <a:lnTo>
                  <a:pt x="21600" y="21600"/>
                </a:lnTo>
                <a:lnTo>
                  <a:pt x="4696" y="863"/>
                </a:lnTo>
                <a:lnTo>
                  <a:pt x="0" y="0"/>
                </a:lnTo>
                <a:close/>
              </a:path>
            </a:pathLst>
          </a:custGeom>
          <a:solidFill>
            <a:srgbClr val="FF2600"/>
          </a:solidFill>
          <a:ln w="12700">
            <a:miter lim="400000"/>
          </a:ln>
        </p:spPr>
        <p:txBody>
          <a:bodyPr lIns="45719" rIns="45719" anchor="ctr"/>
          <a:lstStyle/>
          <a:p>
            <a:pPr/>
          </a:p>
        </p:txBody>
      </p:sp>
      <p:sp>
        <p:nvSpPr>
          <p:cNvPr id="985" name="Shape"/>
          <p:cNvSpPr/>
          <p:nvPr/>
        </p:nvSpPr>
        <p:spPr>
          <a:xfrm>
            <a:off x="1826055" y="1221282"/>
            <a:ext cx="69406" cy="75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91" y="0"/>
                </a:moveTo>
                <a:lnTo>
                  <a:pt x="0" y="20698"/>
                </a:lnTo>
                <a:lnTo>
                  <a:pt x="4909" y="21600"/>
                </a:lnTo>
                <a:lnTo>
                  <a:pt x="21600" y="898"/>
                </a:lnTo>
                <a:lnTo>
                  <a:pt x="16691" y="0"/>
                </a:lnTo>
                <a:close/>
              </a:path>
            </a:pathLst>
          </a:custGeom>
          <a:solidFill>
            <a:srgbClr val="FF2600"/>
          </a:solidFill>
          <a:ln w="12700">
            <a:miter lim="400000"/>
          </a:ln>
        </p:spPr>
        <p:txBody>
          <a:bodyPr lIns="45719" rIns="45719" anchor="ctr"/>
          <a:lstStyle/>
          <a:p>
            <a:pPr/>
          </a:p>
        </p:txBody>
      </p:sp>
      <p:sp>
        <p:nvSpPr>
          <p:cNvPr id="986" name="Shape"/>
          <p:cNvSpPr/>
          <p:nvPr/>
        </p:nvSpPr>
        <p:spPr>
          <a:xfrm>
            <a:off x="1911235" y="1104581"/>
            <a:ext cx="72543" cy="75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03" y="0"/>
                </a:moveTo>
                <a:lnTo>
                  <a:pt x="0" y="20701"/>
                </a:lnTo>
                <a:lnTo>
                  <a:pt x="4697" y="21600"/>
                </a:lnTo>
                <a:lnTo>
                  <a:pt x="21600" y="899"/>
                </a:lnTo>
                <a:lnTo>
                  <a:pt x="16903" y="0"/>
                </a:lnTo>
                <a:close/>
              </a:path>
            </a:pathLst>
          </a:custGeom>
          <a:solidFill>
            <a:srgbClr val="FF2600"/>
          </a:solidFill>
          <a:ln w="12700">
            <a:miter lim="400000"/>
          </a:ln>
        </p:spPr>
        <p:txBody>
          <a:bodyPr lIns="45719" rIns="45719" anchor="ctr"/>
          <a:lstStyle/>
          <a:p>
            <a:pPr/>
          </a:p>
        </p:txBody>
      </p:sp>
      <p:sp>
        <p:nvSpPr>
          <p:cNvPr id="987" name="Shape"/>
          <p:cNvSpPr/>
          <p:nvPr/>
        </p:nvSpPr>
        <p:spPr>
          <a:xfrm>
            <a:off x="1999551" y="1038339"/>
            <a:ext cx="34697"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788" y="0"/>
                </a:lnTo>
                <a:lnTo>
                  <a:pt x="0" y="19203"/>
                </a:lnTo>
                <a:lnTo>
                  <a:pt x="9819" y="21600"/>
                </a:lnTo>
                <a:lnTo>
                  <a:pt x="21600" y="0"/>
                </a:lnTo>
                <a:close/>
              </a:path>
            </a:pathLst>
          </a:custGeom>
          <a:solidFill>
            <a:srgbClr val="FF2600"/>
          </a:solidFill>
          <a:ln w="12700">
            <a:miter lim="400000"/>
          </a:ln>
        </p:spPr>
        <p:txBody>
          <a:bodyPr lIns="45719" rIns="45719" anchor="ctr"/>
          <a:lstStyle/>
          <a:p>
            <a:pPr/>
          </a:p>
        </p:txBody>
      </p:sp>
      <p:sp>
        <p:nvSpPr>
          <p:cNvPr id="988" name="Shape"/>
          <p:cNvSpPr/>
          <p:nvPr/>
        </p:nvSpPr>
        <p:spPr>
          <a:xfrm>
            <a:off x="2018487" y="1038339"/>
            <a:ext cx="47308" cy="53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96" y="0"/>
                </a:moveTo>
                <a:lnTo>
                  <a:pt x="0" y="0"/>
                </a:lnTo>
                <a:lnTo>
                  <a:pt x="14398" y="20331"/>
                </a:lnTo>
                <a:lnTo>
                  <a:pt x="21600" y="21600"/>
                </a:lnTo>
                <a:lnTo>
                  <a:pt x="7196" y="0"/>
                </a:lnTo>
                <a:close/>
              </a:path>
            </a:pathLst>
          </a:custGeom>
          <a:solidFill>
            <a:srgbClr val="FF2600"/>
          </a:solidFill>
          <a:ln w="12700">
            <a:miter lim="400000"/>
          </a:ln>
        </p:spPr>
        <p:txBody>
          <a:bodyPr lIns="45719" rIns="45719" anchor="ctr"/>
          <a:lstStyle/>
          <a:p>
            <a:pPr/>
          </a:p>
        </p:txBody>
      </p:sp>
      <p:sp>
        <p:nvSpPr>
          <p:cNvPr id="989" name="Shape"/>
          <p:cNvSpPr/>
          <p:nvPr/>
        </p:nvSpPr>
        <p:spPr>
          <a:xfrm>
            <a:off x="2075256" y="1132966"/>
            <a:ext cx="63094" cy="8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200" y="20771"/>
                </a:lnTo>
                <a:lnTo>
                  <a:pt x="21600" y="21600"/>
                </a:lnTo>
                <a:lnTo>
                  <a:pt x="5400" y="829"/>
                </a:lnTo>
                <a:lnTo>
                  <a:pt x="0" y="0"/>
                </a:lnTo>
                <a:close/>
              </a:path>
            </a:pathLst>
          </a:custGeom>
          <a:solidFill>
            <a:srgbClr val="FF2600"/>
          </a:solidFill>
          <a:ln w="12700">
            <a:miter lim="400000"/>
          </a:ln>
        </p:spPr>
        <p:txBody>
          <a:bodyPr lIns="45719" rIns="45719" anchor="ctr"/>
          <a:lstStyle/>
          <a:p>
            <a:pPr/>
          </a:p>
        </p:txBody>
      </p:sp>
      <p:sp>
        <p:nvSpPr>
          <p:cNvPr id="990" name="Shape"/>
          <p:cNvSpPr/>
          <p:nvPr/>
        </p:nvSpPr>
        <p:spPr>
          <a:xfrm>
            <a:off x="2150972" y="1255978"/>
            <a:ext cx="63081" cy="8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99" y="20801"/>
                </a:lnTo>
                <a:lnTo>
                  <a:pt x="21600" y="21600"/>
                </a:lnTo>
                <a:lnTo>
                  <a:pt x="5397" y="799"/>
                </a:lnTo>
                <a:lnTo>
                  <a:pt x="0" y="0"/>
                </a:lnTo>
                <a:close/>
              </a:path>
            </a:pathLst>
          </a:custGeom>
          <a:solidFill>
            <a:srgbClr val="FF2600"/>
          </a:solidFill>
          <a:ln w="12700">
            <a:miter lim="400000"/>
          </a:ln>
        </p:spPr>
        <p:txBody>
          <a:bodyPr lIns="45719" rIns="45719" anchor="ctr"/>
          <a:lstStyle/>
          <a:p>
            <a:pPr/>
          </a:p>
        </p:txBody>
      </p:sp>
      <p:sp>
        <p:nvSpPr>
          <p:cNvPr id="991" name="Shape"/>
          <p:cNvSpPr/>
          <p:nvPr/>
        </p:nvSpPr>
        <p:spPr>
          <a:xfrm>
            <a:off x="2223516" y="1382153"/>
            <a:ext cx="25235" cy="15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099" y="21600"/>
                </a:lnTo>
                <a:lnTo>
                  <a:pt x="21600" y="21600"/>
                </a:lnTo>
                <a:lnTo>
                  <a:pt x="13501" y="4312"/>
                </a:lnTo>
                <a:lnTo>
                  <a:pt x="0" y="0"/>
                </a:lnTo>
                <a:close/>
              </a:path>
            </a:pathLst>
          </a:custGeom>
          <a:solidFill>
            <a:srgbClr val="FF2600"/>
          </a:solidFill>
          <a:ln w="12700">
            <a:miter lim="400000"/>
          </a:ln>
        </p:spPr>
        <p:txBody>
          <a:bodyPr lIns="45719" rIns="45719" anchor="ctr"/>
          <a:lstStyle/>
          <a:p>
            <a:pPr/>
          </a:p>
        </p:txBody>
      </p:sp>
      <p:sp>
        <p:nvSpPr>
          <p:cNvPr id="992" name="Shape"/>
          <p:cNvSpPr/>
          <p:nvPr/>
        </p:nvSpPr>
        <p:spPr>
          <a:xfrm>
            <a:off x="2232977" y="1375841"/>
            <a:ext cx="78868" cy="22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4" y="0"/>
                </a:moveTo>
                <a:lnTo>
                  <a:pt x="0" y="9253"/>
                </a:lnTo>
                <a:lnTo>
                  <a:pt x="866" y="21600"/>
                </a:lnTo>
                <a:lnTo>
                  <a:pt x="21600" y="12334"/>
                </a:lnTo>
                <a:lnTo>
                  <a:pt x="20734" y="0"/>
                </a:lnTo>
                <a:close/>
              </a:path>
            </a:pathLst>
          </a:custGeom>
          <a:solidFill>
            <a:srgbClr val="FF2600"/>
          </a:solidFill>
          <a:ln w="12700">
            <a:miter lim="400000"/>
          </a:ln>
        </p:spPr>
        <p:txBody>
          <a:bodyPr lIns="45719" rIns="45719" anchor="ctr"/>
          <a:lstStyle/>
          <a:p>
            <a:pPr/>
          </a:p>
        </p:txBody>
      </p:sp>
      <p:sp>
        <p:nvSpPr>
          <p:cNvPr id="993" name="Shape"/>
          <p:cNvSpPr/>
          <p:nvPr/>
        </p:nvSpPr>
        <p:spPr>
          <a:xfrm>
            <a:off x="2362313" y="1353756"/>
            <a:ext cx="94628" cy="28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1" y="0"/>
                </a:moveTo>
                <a:lnTo>
                  <a:pt x="0" y="9602"/>
                </a:lnTo>
                <a:lnTo>
                  <a:pt x="719" y="21600"/>
                </a:lnTo>
                <a:lnTo>
                  <a:pt x="21600" y="9602"/>
                </a:lnTo>
                <a:lnTo>
                  <a:pt x="20881" y="0"/>
                </a:lnTo>
                <a:close/>
              </a:path>
            </a:pathLst>
          </a:custGeom>
          <a:solidFill>
            <a:srgbClr val="FF2600"/>
          </a:solidFill>
          <a:ln w="12700">
            <a:miter lim="400000"/>
          </a:ln>
        </p:spPr>
        <p:txBody>
          <a:bodyPr lIns="45719" rIns="45719" anchor="ctr"/>
          <a:lstStyle/>
          <a:p>
            <a:pPr/>
          </a:p>
        </p:txBody>
      </p:sp>
      <p:sp>
        <p:nvSpPr>
          <p:cNvPr id="994" name="Shape"/>
          <p:cNvSpPr/>
          <p:nvPr/>
        </p:nvSpPr>
        <p:spPr>
          <a:xfrm>
            <a:off x="2491638" y="1312759"/>
            <a:ext cx="91479" cy="37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4402"/>
                </a:lnTo>
                <a:lnTo>
                  <a:pt x="747" y="21600"/>
                </a:lnTo>
                <a:lnTo>
                  <a:pt x="21600" y="7198"/>
                </a:lnTo>
                <a:lnTo>
                  <a:pt x="21600" y="0"/>
                </a:lnTo>
                <a:close/>
              </a:path>
            </a:pathLst>
          </a:custGeom>
          <a:solidFill>
            <a:srgbClr val="FF2600"/>
          </a:solidFill>
          <a:ln w="12700">
            <a:miter lim="400000"/>
          </a:ln>
        </p:spPr>
        <p:txBody>
          <a:bodyPr lIns="45719" rIns="45719" anchor="ctr"/>
          <a:lstStyle/>
          <a:p>
            <a:pPr/>
          </a:p>
        </p:txBody>
      </p:sp>
      <p:sp>
        <p:nvSpPr>
          <p:cNvPr id="995" name="Shape"/>
          <p:cNvSpPr/>
          <p:nvPr/>
        </p:nvSpPr>
        <p:spPr>
          <a:xfrm>
            <a:off x="2630435" y="1281214"/>
            <a:ext cx="47321" cy="2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2003"/>
                </a:lnTo>
                <a:lnTo>
                  <a:pt x="1437" y="21600"/>
                </a:lnTo>
                <a:lnTo>
                  <a:pt x="21600" y="9597"/>
                </a:lnTo>
                <a:lnTo>
                  <a:pt x="21600" y="0"/>
                </a:lnTo>
                <a:close/>
              </a:path>
            </a:pathLst>
          </a:custGeom>
          <a:solidFill>
            <a:srgbClr val="FF2600"/>
          </a:solidFill>
          <a:ln w="12700">
            <a:miter lim="400000"/>
          </a:ln>
        </p:spPr>
        <p:txBody>
          <a:bodyPr lIns="45719" rIns="45719" anchor="ctr"/>
          <a:lstStyle/>
          <a:p>
            <a:pPr/>
          </a:p>
        </p:txBody>
      </p:sp>
      <p:sp>
        <p:nvSpPr>
          <p:cNvPr id="996" name="Shape"/>
          <p:cNvSpPr/>
          <p:nvPr/>
        </p:nvSpPr>
        <p:spPr>
          <a:xfrm>
            <a:off x="2661983" y="1278064"/>
            <a:ext cx="41009" cy="40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9" y="0"/>
                </a:moveTo>
                <a:lnTo>
                  <a:pt x="0" y="8304"/>
                </a:lnTo>
                <a:lnTo>
                  <a:pt x="19934" y="21600"/>
                </a:lnTo>
                <a:lnTo>
                  <a:pt x="21600" y="13289"/>
                </a:lnTo>
                <a:lnTo>
                  <a:pt x="1659" y="0"/>
                </a:lnTo>
                <a:close/>
              </a:path>
            </a:pathLst>
          </a:custGeom>
          <a:solidFill>
            <a:srgbClr val="FF2600"/>
          </a:solidFill>
          <a:ln w="12700">
            <a:miter lim="400000"/>
          </a:ln>
        </p:spPr>
        <p:txBody>
          <a:bodyPr lIns="45719" rIns="45719" anchor="ctr"/>
          <a:lstStyle/>
          <a:p>
            <a:pPr/>
          </a:p>
        </p:txBody>
      </p:sp>
      <p:sp>
        <p:nvSpPr>
          <p:cNvPr id="997" name="Shape"/>
          <p:cNvSpPr/>
          <p:nvPr/>
        </p:nvSpPr>
        <p:spPr>
          <a:xfrm>
            <a:off x="2743999" y="1331682"/>
            <a:ext cx="82017" cy="66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 y="0"/>
                </a:moveTo>
                <a:lnTo>
                  <a:pt x="0" y="5143"/>
                </a:lnTo>
                <a:lnTo>
                  <a:pt x="20767" y="21600"/>
                </a:lnTo>
                <a:lnTo>
                  <a:pt x="21600" y="16457"/>
                </a:lnTo>
                <a:lnTo>
                  <a:pt x="829" y="0"/>
                </a:lnTo>
                <a:close/>
              </a:path>
            </a:pathLst>
          </a:custGeom>
          <a:solidFill>
            <a:srgbClr val="FF2600"/>
          </a:solidFill>
          <a:ln w="12700">
            <a:miter lim="400000"/>
          </a:ln>
        </p:spPr>
        <p:txBody>
          <a:bodyPr lIns="45719" rIns="45719" anchor="ctr"/>
          <a:lstStyle/>
          <a:p>
            <a:pPr/>
          </a:p>
        </p:txBody>
      </p:sp>
      <p:sp>
        <p:nvSpPr>
          <p:cNvPr id="998" name="Shape"/>
          <p:cNvSpPr/>
          <p:nvPr/>
        </p:nvSpPr>
        <p:spPr>
          <a:xfrm>
            <a:off x="2867024" y="1410538"/>
            <a:ext cx="31536" cy="31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 y="0"/>
                </a:moveTo>
                <a:lnTo>
                  <a:pt x="0" y="10800"/>
                </a:lnTo>
                <a:lnTo>
                  <a:pt x="19442" y="21600"/>
                </a:lnTo>
                <a:lnTo>
                  <a:pt x="21600" y="10800"/>
                </a:lnTo>
                <a:lnTo>
                  <a:pt x="2157" y="0"/>
                </a:lnTo>
                <a:close/>
              </a:path>
            </a:pathLst>
          </a:custGeom>
          <a:solidFill>
            <a:srgbClr val="FF2600"/>
          </a:solidFill>
          <a:ln w="12700">
            <a:miter lim="400000"/>
          </a:ln>
        </p:spPr>
        <p:txBody>
          <a:bodyPr lIns="45719" rIns="45719" anchor="ctr"/>
          <a:lstStyle/>
          <a:p>
            <a:pPr/>
          </a:p>
        </p:txBody>
      </p:sp>
      <p:sp>
        <p:nvSpPr>
          <p:cNvPr id="999" name="Shape"/>
          <p:cNvSpPr/>
          <p:nvPr/>
        </p:nvSpPr>
        <p:spPr>
          <a:xfrm>
            <a:off x="936516" y="1123504"/>
            <a:ext cx="230272" cy="3942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16" y="0"/>
                </a:lnTo>
                <a:lnTo>
                  <a:pt x="0" y="20909"/>
                </a:lnTo>
                <a:lnTo>
                  <a:pt x="0" y="21600"/>
                </a:lnTo>
                <a:lnTo>
                  <a:pt x="1184" y="21600"/>
                </a:lnTo>
                <a:lnTo>
                  <a:pt x="21600" y="691"/>
                </a:lnTo>
                <a:lnTo>
                  <a:pt x="21600" y="0"/>
                </a:lnTo>
                <a:close/>
              </a:path>
            </a:pathLst>
          </a:custGeom>
          <a:solidFill>
            <a:srgbClr val="05F900"/>
          </a:solidFill>
          <a:ln w="12700">
            <a:miter lim="400000"/>
          </a:ln>
        </p:spPr>
        <p:txBody>
          <a:bodyPr lIns="45719" rIns="45719" anchor="ctr"/>
          <a:lstStyle/>
          <a:p>
            <a:pPr/>
          </a:p>
        </p:txBody>
      </p:sp>
      <p:sp>
        <p:nvSpPr>
          <p:cNvPr id="1000" name="Rectangle"/>
          <p:cNvSpPr/>
          <p:nvPr/>
        </p:nvSpPr>
        <p:spPr>
          <a:xfrm>
            <a:off x="1154171" y="1009953"/>
            <a:ext cx="230268" cy="126162"/>
          </a:xfrm>
          <a:prstGeom prst="rect">
            <a:avLst/>
          </a:prstGeom>
          <a:blipFill>
            <a:blip r:embed="rId3"/>
            <a:stretch>
              <a:fillRect/>
            </a:stretch>
          </a:blipFill>
          <a:ln w="12700">
            <a:miter lim="400000"/>
          </a:ln>
        </p:spPr>
        <p:txBody>
          <a:bodyPr lIns="45719" rIns="45719" anchor="ctr"/>
          <a:lstStyle/>
          <a:p>
            <a:pPr/>
          </a:p>
        </p:txBody>
      </p:sp>
      <p:sp>
        <p:nvSpPr>
          <p:cNvPr id="1001" name="Shape"/>
          <p:cNvSpPr/>
          <p:nvPr/>
        </p:nvSpPr>
        <p:spPr>
          <a:xfrm>
            <a:off x="1371827" y="732369"/>
            <a:ext cx="227114" cy="290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01" y="0"/>
                </a:lnTo>
                <a:lnTo>
                  <a:pt x="0" y="20661"/>
                </a:lnTo>
                <a:lnTo>
                  <a:pt x="0" y="21600"/>
                </a:lnTo>
                <a:lnTo>
                  <a:pt x="1199" y="21600"/>
                </a:lnTo>
                <a:lnTo>
                  <a:pt x="21600" y="940"/>
                </a:lnTo>
                <a:lnTo>
                  <a:pt x="21600" y="0"/>
                </a:lnTo>
                <a:close/>
              </a:path>
            </a:pathLst>
          </a:custGeom>
          <a:solidFill>
            <a:srgbClr val="05F900"/>
          </a:solidFill>
          <a:ln w="12700">
            <a:miter lim="400000"/>
          </a:ln>
        </p:spPr>
        <p:txBody>
          <a:bodyPr lIns="45719" rIns="45719" anchor="ctr"/>
          <a:lstStyle/>
          <a:p>
            <a:pPr/>
          </a:p>
        </p:txBody>
      </p:sp>
      <p:sp>
        <p:nvSpPr>
          <p:cNvPr id="1002" name="Shape"/>
          <p:cNvSpPr/>
          <p:nvPr/>
        </p:nvSpPr>
        <p:spPr>
          <a:xfrm>
            <a:off x="1586330" y="732369"/>
            <a:ext cx="227114" cy="6781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9" y="0"/>
                </a:moveTo>
                <a:lnTo>
                  <a:pt x="0" y="0"/>
                </a:lnTo>
                <a:lnTo>
                  <a:pt x="0" y="402"/>
                </a:lnTo>
                <a:lnTo>
                  <a:pt x="20399" y="21600"/>
                </a:lnTo>
                <a:lnTo>
                  <a:pt x="21600" y="21600"/>
                </a:lnTo>
                <a:lnTo>
                  <a:pt x="21600" y="21198"/>
                </a:lnTo>
                <a:lnTo>
                  <a:pt x="1199" y="0"/>
                </a:lnTo>
                <a:close/>
              </a:path>
            </a:pathLst>
          </a:custGeom>
          <a:solidFill>
            <a:srgbClr val="05F900"/>
          </a:solidFill>
          <a:ln w="12700">
            <a:miter lim="400000"/>
          </a:ln>
        </p:spPr>
        <p:txBody>
          <a:bodyPr lIns="45719" rIns="45719" anchor="ctr"/>
          <a:lstStyle/>
          <a:p>
            <a:pPr/>
          </a:p>
        </p:txBody>
      </p:sp>
      <p:sp>
        <p:nvSpPr>
          <p:cNvPr id="1003" name="Shape"/>
          <p:cNvSpPr/>
          <p:nvPr/>
        </p:nvSpPr>
        <p:spPr>
          <a:xfrm>
            <a:off x="1800821" y="1060410"/>
            <a:ext cx="230276" cy="350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417" y="0"/>
                </a:lnTo>
                <a:lnTo>
                  <a:pt x="0" y="20822"/>
                </a:lnTo>
                <a:lnTo>
                  <a:pt x="0" y="21600"/>
                </a:lnTo>
                <a:lnTo>
                  <a:pt x="1184" y="21600"/>
                </a:lnTo>
                <a:lnTo>
                  <a:pt x="21600" y="779"/>
                </a:lnTo>
                <a:lnTo>
                  <a:pt x="21600" y="0"/>
                </a:lnTo>
                <a:close/>
              </a:path>
            </a:pathLst>
          </a:custGeom>
          <a:solidFill>
            <a:srgbClr val="05F900"/>
          </a:solidFill>
          <a:ln w="12700">
            <a:miter lim="400000"/>
          </a:ln>
        </p:spPr>
        <p:txBody>
          <a:bodyPr lIns="45719" rIns="45719" anchor="ctr"/>
          <a:lstStyle/>
          <a:p>
            <a:pPr/>
          </a:p>
        </p:txBody>
      </p:sp>
      <p:sp>
        <p:nvSpPr>
          <p:cNvPr id="1004" name="Shape"/>
          <p:cNvSpPr/>
          <p:nvPr/>
        </p:nvSpPr>
        <p:spPr>
          <a:xfrm>
            <a:off x="2018487" y="1060410"/>
            <a:ext cx="230263" cy="425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3" y="0"/>
                </a:moveTo>
                <a:lnTo>
                  <a:pt x="0" y="0"/>
                </a:lnTo>
                <a:lnTo>
                  <a:pt x="0" y="640"/>
                </a:lnTo>
                <a:lnTo>
                  <a:pt x="20417" y="21600"/>
                </a:lnTo>
                <a:lnTo>
                  <a:pt x="21600" y="21600"/>
                </a:lnTo>
                <a:lnTo>
                  <a:pt x="21600" y="20960"/>
                </a:lnTo>
                <a:lnTo>
                  <a:pt x="1183" y="0"/>
                </a:lnTo>
                <a:close/>
              </a:path>
            </a:pathLst>
          </a:custGeom>
          <a:solidFill>
            <a:srgbClr val="05F900"/>
          </a:solidFill>
          <a:ln w="12700">
            <a:miter lim="400000"/>
          </a:ln>
        </p:spPr>
        <p:txBody>
          <a:bodyPr lIns="45719" rIns="45719" anchor="ctr"/>
          <a:lstStyle/>
          <a:p>
            <a:pPr/>
          </a:p>
        </p:txBody>
      </p:sp>
      <p:sp>
        <p:nvSpPr>
          <p:cNvPr id="1005" name="Shape"/>
          <p:cNvSpPr/>
          <p:nvPr/>
        </p:nvSpPr>
        <p:spPr>
          <a:xfrm>
            <a:off x="2236139" y="1473618"/>
            <a:ext cx="227114" cy="44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9" y="0"/>
                </a:moveTo>
                <a:lnTo>
                  <a:pt x="0" y="0"/>
                </a:lnTo>
                <a:lnTo>
                  <a:pt x="0" y="6175"/>
                </a:lnTo>
                <a:lnTo>
                  <a:pt x="20399" y="21600"/>
                </a:lnTo>
                <a:lnTo>
                  <a:pt x="21600" y="21600"/>
                </a:lnTo>
                <a:lnTo>
                  <a:pt x="21600" y="15431"/>
                </a:lnTo>
                <a:lnTo>
                  <a:pt x="1199" y="0"/>
                </a:lnTo>
                <a:close/>
              </a:path>
            </a:pathLst>
          </a:custGeom>
          <a:solidFill>
            <a:srgbClr val="05F900"/>
          </a:solidFill>
          <a:ln w="12700">
            <a:miter lim="400000"/>
          </a:ln>
        </p:spPr>
        <p:txBody>
          <a:bodyPr lIns="45719" rIns="45719" anchor="ctr"/>
          <a:lstStyle/>
          <a:p>
            <a:pPr/>
          </a:p>
        </p:txBody>
      </p:sp>
      <p:sp>
        <p:nvSpPr>
          <p:cNvPr id="1006" name="Line"/>
          <p:cNvSpPr/>
          <p:nvPr/>
        </p:nvSpPr>
        <p:spPr>
          <a:xfrm>
            <a:off x="2450636" y="1511468"/>
            <a:ext cx="230272" cy="1"/>
          </a:xfrm>
          <a:prstGeom prst="line">
            <a:avLst/>
          </a:prstGeom>
          <a:ln w="12616">
            <a:solidFill>
              <a:srgbClr val="05F900"/>
            </a:solidFill>
          </a:ln>
        </p:spPr>
        <p:txBody>
          <a:bodyPr lIns="0" tIns="0" rIns="0" bIns="0"/>
          <a:lstStyle/>
          <a:p>
            <a:pPr defTabSz="457200">
              <a:defRPr sz="1200">
                <a:latin typeface="Helvetica"/>
                <a:ea typeface="Helvetica"/>
                <a:cs typeface="Helvetica"/>
                <a:sym typeface="Helvetica"/>
              </a:defRPr>
            </a:pPr>
          </a:p>
        </p:txBody>
      </p:sp>
      <p:sp>
        <p:nvSpPr>
          <p:cNvPr id="1007" name="Shape"/>
          <p:cNvSpPr/>
          <p:nvPr/>
        </p:nvSpPr>
        <p:spPr>
          <a:xfrm>
            <a:off x="2668295" y="1438921"/>
            <a:ext cx="227114" cy="78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399" y="0"/>
                </a:lnTo>
                <a:lnTo>
                  <a:pt x="0" y="18146"/>
                </a:lnTo>
                <a:lnTo>
                  <a:pt x="0" y="21600"/>
                </a:lnTo>
                <a:lnTo>
                  <a:pt x="1199" y="21600"/>
                </a:lnTo>
                <a:lnTo>
                  <a:pt x="21600" y="3458"/>
                </a:lnTo>
                <a:lnTo>
                  <a:pt x="21600" y="0"/>
                </a:lnTo>
                <a:close/>
              </a:path>
            </a:pathLst>
          </a:custGeom>
          <a:solidFill>
            <a:srgbClr val="05F900"/>
          </a:solidFill>
          <a:ln w="12700">
            <a:miter lim="400000"/>
          </a:ln>
        </p:spPr>
        <p:txBody>
          <a:bodyPr lIns="45719" rIns="45719" anchor="ctr"/>
          <a:lstStyle/>
          <a:p>
            <a:pPr/>
          </a:p>
        </p:txBody>
      </p:sp>
      <p:sp>
        <p:nvSpPr>
          <p:cNvPr id="1008" name="25…"/>
          <p:cNvSpPr txBox="1"/>
          <p:nvPr/>
        </p:nvSpPr>
        <p:spPr>
          <a:xfrm>
            <a:off x="734550" y="459929"/>
            <a:ext cx="144146" cy="939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500"/>
              </a:spcBef>
              <a:defRPr sz="800">
                <a:latin typeface="+mn-lt"/>
                <a:ea typeface="+mn-ea"/>
                <a:cs typeface="+mn-cs"/>
                <a:sym typeface="Arial"/>
              </a:defRPr>
            </a:pPr>
            <a:r>
              <a:t>25</a:t>
            </a:r>
          </a:p>
          <a:p>
            <a:pPr indent="12700">
              <a:spcBef>
                <a:spcPts val="400"/>
              </a:spcBef>
              <a:defRPr sz="800">
                <a:latin typeface="+mn-lt"/>
                <a:ea typeface="+mn-ea"/>
                <a:cs typeface="+mn-cs"/>
                <a:sym typeface="Arial"/>
              </a:defRPr>
            </a:pPr>
            <a:r>
              <a:t>20</a:t>
            </a:r>
          </a:p>
          <a:p>
            <a:pPr indent="12700">
              <a:spcBef>
                <a:spcPts val="400"/>
              </a:spcBef>
              <a:defRPr sz="800">
                <a:latin typeface="+mn-lt"/>
                <a:ea typeface="+mn-ea"/>
                <a:cs typeface="+mn-cs"/>
                <a:sym typeface="Arial"/>
              </a:defRPr>
            </a:pPr>
            <a:r>
              <a:t>15</a:t>
            </a:r>
          </a:p>
          <a:p>
            <a:pPr indent="12700">
              <a:spcBef>
                <a:spcPts val="400"/>
              </a:spcBef>
              <a:defRPr sz="800">
                <a:latin typeface="+mn-lt"/>
                <a:ea typeface="+mn-ea"/>
                <a:cs typeface="+mn-cs"/>
                <a:sym typeface="Arial"/>
              </a:defRPr>
            </a:pPr>
            <a:r>
              <a:t>10</a:t>
            </a:r>
          </a:p>
          <a:p>
            <a:pPr indent="72389">
              <a:spcBef>
                <a:spcPts val="400"/>
              </a:spcBef>
              <a:defRPr spc="10" sz="800">
                <a:latin typeface="+mn-lt"/>
                <a:ea typeface="+mn-ea"/>
                <a:cs typeface="+mn-cs"/>
                <a:sym typeface="Arial"/>
              </a:defRPr>
            </a:pPr>
            <a:r>
              <a:t>5</a:t>
            </a:r>
          </a:p>
          <a:p>
            <a:pPr indent="72389">
              <a:spcBef>
                <a:spcPts val="400"/>
              </a:spcBef>
              <a:defRPr spc="10" sz="800">
                <a:latin typeface="+mn-lt"/>
                <a:ea typeface="+mn-ea"/>
                <a:cs typeface="+mn-cs"/>
                <a:sym typeface="Arial"/>
              </a:defRPr>
            </a:pPr>
            <a:r>
              <a:t>0</a:t>
            </a:r>
          </a:p>
        </p:txBody>
      </p:sp>
      <p:sp>
        <p:nvSpPr>
          <p:cNvPr id="1009" name="FFV…"/>
          <p:cNvSpPr txBox="1"/>
          <p:nvPr/>
        </p:nvSpPr>
        <p:spPr>
          <a:xfrm rot="16200000">
            <a:off x="1619374" y="814877"/>
            <a:ext cx="240666" cy="175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24765">
              <a:defRPr sz="800">
                <a:latin typeface="+mn-lt"/>
                <a:ea typeface="+mn-ea"/>
                <a:cs typeface="+mn-cs"/>
                <a:sym typeface="Arial"/>
              </a:defRPr>
            </a:pPr>
            <a:r>
              <a:t>FFV</a:t>
            </a:r>
          </a:p>
          <a:p>
            <a:pPr indent="138429">
              <a:spcBef>
                <a:spcPts val="700"/>
              </a:spcBef>
              <a:defRPr spc="-10" sz="800">
                <a:latin typeface="+mn-lt"/>
                <a:ea typeface="+mn-ea"/>
                <a:cs typeface="+mn-cs"/>
                <a:sym typeface="Arial"/>
              </a:defRPr>
            </a:pPr>
            <a:r>
              <a:t>I0</a:t>
            </a:r>
          </a:p>
          <a:p>
            <a:pPr marR="7620" indent="137794" algn="just">
              <a:lnSpc>
                <a:spcPct val="176800"/>
              </a:lnSpc>
              <a:defRPr spc="-10" sz="800">
                <a:latin typeface="+mn-lt"/>
                <a:ea typeface="+mn-ea"/>
                <a:cs typeface="+mn-cs"/>
                <a:sym typeface="Arial"/>
              </a:defRPr>
            </a:pPr>
            <a:r>
              <a:t>I1  </a:t>
            </a:r>
            <a:r>
              <a:rPr spc="0"/>
              <a:t>I2  UT  </a:t>
            </a:r>
            <a:r>
              <a:t>FVT</a:t>
            </a:r>
          </a:p>
          <a:p>
            <a:pPr marL="38100" marR="8889" indent="8890" algn="just">
              <a:lnSpc>
                <a:spcPts val="1700"/>
              </a:lnSpc>
              <a:spcBef>
                <a:spcPts val="100"/>
              </a:spcBef>
              <a:defRPr sz="800">
                <a:latin typeface="+mn-lt"/>
                <a:ea typeface="+mn-ea"/>
                <a:cs typeface="+mn-cs"/>
                <a:sym typeface="Arial"/>
              </a:defRPr>
            </a:pPr>
            <a:r>
              <a:t>B/R  </a:t>
            </a:r>
            <a:r>
              <a:rPr spc="-10"/>
              <a:t>CT  </a:t>
            </a:r>
            <a:r>
              <a:rPr spc="-5"/>
              <a:t>ST</a:t>
            </a:r>
          </a:p>
          <a:p>
            <a:pPr indent="12700">
              <a:spcBef>
                <a:spcPts val="500"/>
              </a:spcBef>
              <a:defRPr spc="-5" sz="800">
                <a:latin typeface="+mn-lt"/>
                <a:ea typeface="+mn-ea"/>
                <a:cs typeface="+mn-cs"/>
                <a:sym typeface="Arial"/>
              </a:defRPr>
            </a:pPr>
            <a:r>
              <a:t>Misc</a:t>
            </a:r>
          </a:p>
        </p:txBody>
      </p:sp>
      <p:sp>
        <p:nvSpPr>
          <p:cNvPr id="1010" name="Rectangle"/>
          <p:cNvSpPr/>
          <p:nvPr/>
        </p:nvSpPr>
        <p:spPr>
          <a:xfrm>
            <a:off x="3482123" y="514692"/>
            <a:ext cx="28398" cy="12701"/>
          </a:xfrm>
          <a:prstGeom prst="rect">
            <a:avLst/>
          </a:prstGeom>
          <a:solidFill>
            <a:srgbClr val="3366FF"/>
          </a:solidFill>
          <a:ln w="12700">
            <a:miter lim="400000"/>
          </a:ln>
        </p:spPr>
        <p:txBody>
          <a:bodyPr lIns="45719" rIns="45719" anchor="ctr"/>
          <a:lstStyle/>
          <a:p>
            <a:pPr/>
          </a:p>
        </p:txBody>
      </p:sp>
      <p:sp>
        <p:nvSpPr>
          <p:cNvPr id="1011" name="Rectangle"/>
          <p:cNvSpPr/>
          <p:nvPr/>
        </p:nvSpPr>
        <p:spPr>
          <a:xfrm>
            <a:off x="3560991" y="514692"/>
            <a:ext cx="28385" cy="12701"/>
          </a:xfrm>
          <a:prstGeom prst="rect">
            <a:avLst/>
          </a:prstGeom>
          <a:solidFill>
            <a:srgbClr val="3366FF"/>
          </a:solidFill>
          <a:ln w="12700">
            <a:miter lim="400000"/>
          </a:ln>
        </p:spPr>
        <p:txBody>
          <a:bodyPr lIns="45719" rIns="45719" anchor="ctr"/>
          <a:lstStyle/>
          <a:p>
            <a:pPr/>
          </a:p>
        </p:txBody>
      </p:sp>
      <p:sp>
        <p:nvSpPr>
          <p:cNvPr id="1012" name="Rectangle"/>
          <p:cNvSpPr/>
          <p:nvPr/>
        </p:nvSpPr>
        <p:spPr>
          <a:xfrm>
            <a:off x="3639844" y="514692"/>
            <a:ext cx="28398" cy="12701"/>
          </a:xfrm>
          <a:prstGeom prst="rect">
            <a:avLst/>
          </a:prstGeom>
          <a:solidFill>
            <a:srgbClr val="3366FF"/>
          </a:solidFill>
          <a:ln w="12700">
            <a:miter lim="400000"/>
          </a:ln>
        </p:spPr>
        <p:txBody>
          <a:bodyPr lIns="45719" rIns="45719" anchor="ctr"/>
          <a:lstStyle/>
          <a:p>
            <a:pPr/>
          </a:p>
        </p:txBody>
      </p:sp>
      <p:sp>
        <p:nvSpPr>
          <p:cNvPr id="1013" name="Rectangle"/>
          <p:cNvSpPr/>
          <p:nvPr/>
        </p:nvSpPr>
        <p:spPr>
          <a:xfrm>
            <a:off x="3718712" y="514692"/>
            <a:ext cx="28385" cy="12701"/>
          </a:xfrm>
          <a:prstGeom prst="rect">
            <a:avLst/>
          </a:prstGeom>
          <a:solidFill>
            <a:srgbClr val="3366FF"/>
          </a:solidFill>
          <a:ln w="12700">
            <a:miter lim="400000"/>
          </a:ln>
        </p:spPr>
        <p:txBody>
          <a:bodyPr lIns="45719" rIns="45719" anchor="ctr"/>
          <a:lstStyle/>
          <a:p>
            <a:pPr/>
          </a:p>
        </p:txBody>
      </p:sp>
      <p:sp>
        <p:nvSpPr>
          <p:cNvPr id="1014" name="Rectangle"/>
          <p:cNvSpPr/>
          <p:nvPr/>
        </p:nvSpPr>
        <p:spPr>
          <a:xfrm>
            <a:off x="3797565" y="514692"/>
            <a:ext cx="28398" cy="12701"/>
          </a:xfrm>
          <a:prstGeom prst="rect">
            <a:avLst/>
          </a:prstGeom>
          <a:solidFill>
            <a:srgbClr val="3366FF"/>
          </a:solidFill>
          <a:ln w="12700">
            <a:miter lim="400000"/>
          </a:ln>
        </p:spPr>
        <p:txBody>
          <a:bodyPr lIns="45719" rIns="45719" anchor="ctr"/>
          <a:lstStyle/>
          <a:p>
            <a:pPr/>
          </a:p>
        </p:txBody>
      </p:sp>
      <p:sp>
        <p:nvSpPr>
          <p:cNvPr id="1015" name="Line"/>
          <p:cNvSpPr/>
          <p:nvPr/>
        </p:nvSpPr>
        <p:spPr>
          <a:xfrm>
            <a:off x="3482123" y="760768"/>
            <a:ext cx="91479" cy="1"/>
          </a:xfrm>
          <a:prstGeom prst="line">
            <a:avLst/>
          </a:prstGeom>
          <a:ln w="12623">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016" name="Line"/>
          <p:cNvSpPr/>
          <p:nvPr/>
        </p:nvSpPr>
        <p:spPr>
          <a:xfrm>
            <a:off x="3627234" y="760768"/>
            <a:ext cx="91479" cy="1"/>
          </a:xfrm>
          <a:prstGeom prst="line">
            <a:avLst/>
          </a:prstGeom>
          <a:ln w="12623">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017" name="Line"/>
          <p:cNvSpPr/>
          <p:nvPr/>
        </p:nvSpPr>
        <p:spPr>
          <a:xfrm>
            <a:off x="3772330" y="760768"/>
            <a:ext cx="91479" cy="1"/>
          </a:xfrm>
          <a:prstGeom prst="line">
            <a:avLst/>
          </a:prstGeom>
          <a:ln w="12623">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018" name="Release 2…"/>
          <p:cNvSpPr txBox="1"/>
          <p:nvPr/>
        </p:nvSpPr>
        <p:spPr>
          <a:xfrm>
            <a:off x="3430080" y="415369"/>
            <a:ext cx="981076" cy="752476"/>
          </a:xfrm>
          <a:prstGeom prst="rect">
            <a:avLst/>
          </a:prstGeom>
          <a:ln w="3175">
            <a:solidFill>
              <a:srgbClr val="000000"/>
            </a:solidFill>
          </a:ln>
          <a:extLst>
            <a:ext uri="{C572A759-6A51-4108-AA02-DFA0A04FC94B}">
              <ma14:wrappingTextBoxFlag xmlns:ma14="http://schemas.microsoft.com/office/mac/drawingml/2011/main" val="1"/>
            </a:ext>
          </a:extLst>
        </p:spPr>
        <p:txBody>
          <a:bodyPr lIns="0" tIns="0" rIns="0" bIns="0">
            <a:spAutoFit/>
          </a:bodyPr>
          <a:lstStyle/>
          <a:p>
            <a:pPr>
              <a:defRPr sz="500">
                <a:latin typeface="Times New Roman"/>
                <a:ea typeface="Times New Roman"/>
                <a:cs typeface="Times New Roman"/>
                <a:sym typeface="Times New Roman"/>
              </a:defRPr>
            </a:pPr>
          </a:p>
          <a:p>
            <a:pPr indent="464819">
              <a:defRPr sz="400">
                <a:latin typeface="+mn-lt"/>
                <a:ea typeface="+mn-ea"/>
                <a:cs typeface="+mn-cs"/>
                <a:sym typeface="Arial"/>
              </a:defRPr>
            </a:pPr>
            <a:r>
              <a:t>Release</a:t>
            </a:r>
            <a:r>
              <a:rPr spc="-5"/>
              <a:t> </a:t>
            </a:r>
            <a:r>
              <a:t>2</a:t>
            </a:r>
          </a:p>
          <a:p>
            <a:pPr>
              <a:defRPr sz="400">
                <a:latin typeface="Times New Roman"/>
                <a:ea typeface="Times New Roman"/>
                <a:cs typeface="Times New Roman"/>
                <a:sym typeface="Times New Roman"/>
              </a:defRPr>
            </a:pPr>
          </a:p>
          <a:p>
            <a:pPr>
              <a:defRPr sz="400">
                <a:latin typeface="Times New Roman"/>
                <a:ea typeface="Times New Roman"/>
                <a:cs typeface="Times New Roman"/>
                <a:sym typeface="Times New Roman"/>
              </a:defRPr>
            </a:pPr>
          </a:p>
          <a:p>
            <a:pPr>
              <a:defRPr sz="400">
                <a:latin typeface="Times New Roman"/>
                <a:ea typeface="Times New Roman"/>
                <a:cs typeface="Times New Roman"/>
                <a:sym typeface="Times New Roman"/>
              </a:defRPr>
            </a:pPr>
          </a:p>
          <a:p>
            <a:pPr indent="464819">
              <a:defRPr sz="400">
                <a:latin typeface="+mn-lt"/>
                <a:ea typeface="+mn-ea"/>
                <a:cs typeface="+mn-cs"/>
                <a:sym typeface="Arial"/>
              </a:defRPr>
            </a:pPr>
            <a:r>
              <a:t>Release</a:t>
            </a:r>
            <a:r>
              <a:rPr spc="-5"/>
              <a:t> </a:t>
            </a:r>
            <a:r>
              <a:t>3</a:t>
            </a:r>
          </a:p>
          <a:p>
            <a:pPr>
              <a:defRPr sz="400">
                <a:latin typeface="Times New Roman"/>
                <a:ea typeface="Times New Roman"/>
                <a:cs typeface="Times New Roman"/>
                <a:sym typeface="Times New Roman"/>
              </a:defRPr>
            </a:pPr>
          </a:p>
          <a:p>
            <a:pPr>
              <a:defRPr sz="400">
                <a:latin typeface="Times New Roman"/>
                <a:ea typeface="Times New Roman"/>
                <a:cs typeface="Times New Roman"/>
                <a:sym typeface="Times New Roman"/>
              </a:defRPr>
            </a:pPr>
          </a:p>
          <a:p>
            <a:pPr>
              <a:defRPr sz="400">
                <a:latin typeface="Times New Roman"/>
                <a:ea typeface="Times New Roman"/>
                <a:cs typeface="Times New Roman"/>
                <a:sym typeface="Times New Roman"/>
              </a:defRPr>
            </a:pPr>
          </a:p>
          <a:p>
            <a:pPr indent="51435">
              <a:tabLst>
                <a:tab pos="457200" algn="l"/>
              </a:tabLst>
              <a:defRPr baseline="13887" sz="1200" u="sng">
                <a:uFill>
                  <a:solidFill>
                    <a:srgbClr val="05F900"/>
                  </a:solidFill>
                </a:uFill>
                <a:latin typeface="+mn-lt"/>
                <a:ea typeface="+mn-ea"/>
                <a:cs typeface="+mn-cs"/>
                <a:sym typeface="Arial"/>
              </a:defRPr>
            </a:pPr>
            <a:r>
              <a:t> 	</a:t>
            </a:r>
            <a:r>
              <a:rPr baseline="0" sz="400" u="none">
                <a:uFillTx/>
              </a:rPr>
              <a:t>Case Study</a:t>
            </a:r>
            <a:r>
              <a:rPr baseline="0" spc="-20" sz="400" u="none">
                <a:uFillTx/>
              </a:rPr>
              <a:t> </a:t>
            </a:r>
            <a:r>
              <a:rPr baseline="0" sz="400" u="none">
                <a:uFillTx/>
              </a:rPr>
              <a:t>Release</a:t>
            </a:r>
          </a:p>
        </p:txBody>
      </p:sp>
      <p:sp>
        <p:nvSpPr>
          <p:cNvPr id="1019"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0"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4" invalidUrl="" action="" tgtFrame="" tooltip="" history="1" highlightClick="0" endSnd="0"/>
              </a:rPr>
              <a:t>www.</a:t>
            </a:r>
            <a:r>
              <a:rPr spc="-15" sz="1600" u="sng">
                <a:solidFill>
                  <a:srgbClr val="0432FF"/>
                </a:solidFill>
                <a:uFill>
                  <a:solidFill>
                    <a:srgbClr val="0432FF"/>
                  </a:solidFill>
                </a:uFill>
                <a:hlinkClick r:id="rId4" invalidUrl="" action="" tgtFrame="" tooltip="" history="1" highlightClick="0" endSnd="0"/>
              </a:rPr>
              <a:t>Gilb</a:t>
            </a:r>
            <a:r>
              <a:rPr spc="-15" u="sng">
                <a:solidFill>
                  <a:srgbClr val="0432FF"/>
                </a:solidFill>
                <a:uFill>
                  <a:solidFill>
                    <a:srgbClr val="0432FF"/>
                  </a:solidFill>
                </a:uFill>
                <a:hlinkClick r:id="rId4" invalidUrl="" action="" tgtFrame="" tooltip="" history="1" highlightClick="0" endSnd="0"/>
              </a:rPr>
              <a:t>.com</a:t>
            </a:r>
          </a:p>
        </p:txBody>
      </p:sp>
      <p:pic>
        <p:nvPicPr>
          <p:cNvPr id="1021" name="Image" descr="Image"/>
          <p:cNvPicPr>
            <a:picLocks noChangeAspect="1"/>
          </p:cNvPicPr>
          <p:nvPr/>
        </p:nvPicPr>
        <p:blipFill>
          <a:blip r:embed="rId5">
            <a:extLst/>
          </a:blip>
          <a:stretch>
            <a:fillRect/>
          </a:stretch>
        </p:blipFill>
        <p:spPr>
          <a:xfrm>
            <a:off x="9083406" y="5735079"/>
            <a:ext cx="1497647" cy="1840906"/>
          </a:xfrm>
          <a:prstGeom prst="rect">
            <a:avLst/>
          </a:prstGeom>
          <a:ln w="12700">
            <a:miter lim="400000"/>
          </a:ln>
        </p:spPr>
      </p:pic>
      <p:sp>
        <p:nvSpPr>
          <p:cNvPr id="1022" name="http://www.gilb.com/DL240"/>
          <p:cNvSpPr txBox="1"/>
          <p:nvPr/>
        </p:nvSpPr>
        <p:spPr>
          <a:xfrm>
            <a:off x="878967" y="6944962"/>
            <a:ext cx="30613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http://www.gilb.com/DL240</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024"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025" name="Bull AZ: Defect Removal Experience"/>
          <p:cNvSpPr txBox="1"/>
          <p:nvPr>
            <p:ph type="title"/>
          </p:nvPr>
        </p:nvSpPr>
        <p:spPr>
          <a:xfrm>
            <a:off x="772174" y="388108"/>
            <a:ext cx="9149082" cy="789306"/>
          </a:xfrm>
          <a:prstGeom prst="rect">
            <a:avLst/>
          </a:prstGeom>
          <a:ln w="9859">
            <a:solidFill>
              <a:srgbClr val="000000"/>
            </a:solidFill>
            <a:round/>
          </a:ln>
        </p:spPr>
        <p:txBody>
          <a:bodyPr/>
          <a:lstStyle/>
          <a:p>
            <a:pPr>
              <a:spcBef>
                <a:spcPts val="400"/>
              </a:spcBef>
            </a:pPr>
            <a:r>
              <a:t>Bull AZ: Defect Removal</a:t>
            </a:r>
            <a:r>
              <a:rPr spc="-100"/>
              <a:t> </a:t>
            </a:r>
            <a:r>
              <a:t>Experience</a:t>
            </a:r>
          </a:p>
        </p:txBody>
      </p:sp>
      <p:sp>
        <p:nvSpPr>
          <p:cNvPr id="1026" name="Rectangle"/>
          <p:cNvSpPr/>
          <p:nvPr/>
        </p:nvSpPr>
        <p:spPr>
          <a:xfrm>
            <a:off x="1403190" y="1377451"/>
            <a:ext cx="8153757" cy="4969723"/>
          </a:xfrm>
          <a:prstGeom prst="rect">
            <a:avLst/>
          </a:prstGeom>
          <a:ln w="4386">
            <a:solidFill>
              <a:srgbClr val="000000"/>
            </a:solidFill>
          </a:ln>
        </p:spPr>
        <p:txBody>
          <a:bodyPr lIns="45719" rIns="45719" anchor="ctr"/>
          <a:lstStyle/>
          <a:p>
            <a:pPr/>
          </a:p>
        </p:txBody>
      </p:sp>
      <p:sp>
        <p:nvSpPr>
          <p:cNvPr id="1027" name="Line"/>
          <p:cNvSpPr/>
          <p:nvPr/>
        </p:nvSpPr>
        <p:spPr>
          <a:xfrm>
            <a:off x="2473399" y="2853455"/>
            <a:ext cx="6772134" cy="1"/>
          </a:xfrm>
          <a:prstGeom prst="line">
            <a:avLst/>
          </a:prstGeom>
          <a:ln w="4386">
            <a:solidFill>
              <a:srgbClr val="808080"/>
            </a:solidFill>
          </a:ln>
        </p:spPr>
        <p:txBody>
          <a:bodyPr lIns="0" tIns="0" rIns="0" bIns="0"/>
          <a:lstStyle/>
          <a:p>
            <a:pPr defTabSz="457200">
              <a:defRPr sz="1200">
                <a:latin typeface="Helvetica"/>
                <a:ea typeface="Helvetica"/>
                <a:cs typeface="Helvetica"/>
                <a:sym typeface="Helvetica"/>
              </a:defRPr>
            </a:pPr>
          </a:p>
        </p:txBody>
      </p:sp>
      <p:sp>
        <p:nvSpPr>
          <p:cNvPr id="1028" name="Line"/>
          <p:cNvSpPr/>
          <p:nvPr/>
        </p:nvSpPr>
        <p:spPr>
          <a:xfrm>
            <a:off x="9241155" y="2851263"/>
            <a:ext cx="1" cy="2504593"/>
          </a:xfrm>
          <a:prstGeom prst="line">
            <a:avLst/>
          </a:prstGeom>
          <a:ln w="3175">
            <a:solidFill>
              <a:srgbClr val="FFFFFF"/>
            </a:solidFill>
          </a:ln>
        </p:spPr>
        <p:txBody>
          <a:bodyPr lIns="0" tIns="0" rIns="0" bIns="0"/>
          <a:lstStyle/>
          <a:p>
            <a:pPr defTabSz="457200">
              <a:defRPr sz="1200">
                <a:latin typeface="Helvetica"/>
                <a:ea typeface="Helvetica"/>
                <a:cs typeface="Helvetica"/>
                <a:sym typeface="Helvetica"/>
              </a:defRPr>
            </a:pPr>
          </a:p>
        </p:txBody>
      </p:sp>
      <p:sp>
        <p:nvSpPr>
          <p:cNvPr id="1029" name="Line"/>
          <p:cNvSpPr/>
          <p:nvPr/>
        </p:nvSpPr>
        <p:spPr>
          <a:xfrm>
            <a:off x="9243339" y="2851261"/>
            <a:ext cx="1" cy="2508987"/>
          </a:xfrm>
          <a:prstGeom prst="line">
            <a:avLst/>
          </a:prstGeom>
          <a:ln w="4386">
            <a:solidFill>
              <a:srgbClr val="808080"/>
            </a:solidFill>
          </a:ln>
        </p:spPr>
        <p:txBody>
          <a:bodyPr lIns="0" tIns="0" rIns="0" bIns="0"/>
          <a:lstStyle/>
          <a:p>
            <a:pPr defTabSz="457200">
              <a:defRPr sz="1200">
                <a:latin typeface="Helvetica"/>
                <a:ea typeface="Helvetica"/>
                <a:cs typeface="Helvetica"/>
                <a:sym typeface="Helvetica"/>
              </a:defRPr>
            </a:pPr>
          </a:p>
        </p:txBody>
      </p:sp>
      <p:sp>
        <p:nvSpPr>
          <p:cNvPr id="1030" name="Line"/>
          <p:cNvSpPr/>
          <p:nvPr/>
        </p:nvSpPr>
        <p:spPr>
          <a:xfrm>
            <a:off x="2881305" y="5358055"/>
            <a:ext cx="6364228" cy="1"/>
          </a:xfrm>
          <a:prstGeom prst="line">
            <a:avLst/>
          </a:prstGeom>
          <a:ln w="4386">
            <a:solidFill>
              <a:srgbClr val="808080"/>
            </a:solidFill>
          </a:ln>
        </p:spPr>
        <p:txBody>
          <a:bodyPr lIns="0" tIns="0" rIns="0" bIns="0"/>
          <a:lstStyle/>
          <a:p>
            <a:pPr defTabSz="457200">
              <a:defRPr sz="1200">
                <a:latin typeface="Helvetica"/>
                <a:ea typeface="Helvetica"/>
                <a:cs typeface="Helvetica"/>
                <a:sym typeface="Helvetica"/>
              </a:defRPr>
            </a:pPr>
          </a:p>
        </p:txBody>
      </p:sp>
      <p:sp>
        <p:nvSpPr>
          <p:cNvPr id="1031" name="Line"/>
          <p:cNvSpPr/>
          <p:nvPr/>
        </p:nvSpPr>
        <p:spPr>
          <a:xfrm>
            <a:off x="2473399" y="5358055"/>
            <a:ext cx="280711" cy="1"/>
          </a:xfrm>
          <a:prstGeom prst="line">
            <a:avLst/>
          </a:prstGeom>
          <a:ln w="4386">
            <a:solidFill>
              <a:srgbClr val="808080"/>
            </a:solidFill>
          </a:ln>
        </p:spPr>
        <p:txBody>
          <a:bodyPr lIns="0" tIns="0" rIns="0" bIns="0"/>
          <a:lstStyle/>
          <a:p>
            <a:pPr defTabSz="457200">
              <a:defRPr sz="1200">
                <a:latin typeface="Helvetica"/>
                <a:ea typeface="Helvetica"/>
                <a:cs typeface="Helvetica"/>
                <a:sym typeface="Helvetica"/>
              </a:defRPr>
            </a:pPr>
          </a:p>
        </p:txBody>
      </p:sp>
      <p:sp>
        <p:nvSpPr>
          <p:cNvPr id="1032" name="Line"/>
          <p:cNvSpPr/>
          <p:nvPr/>
        </p:nvSpPr>
        <p:spPr>
          <a:xfrm flipH="1">
            <a:off x="2475591" y="2851261"/>
            <a:ext cx="1" cy="2508987"/>
          </a:xfrm>
          <a:prstGeom prst="line">
            <a:avLst/>
          </a:prstGeom>
          <a:ln w="4386">
            <a:solidFill>
              <a:srgbClr val="808080"/>
            </a:solidFill>
          </a:ln>
        </p:spPr>
        <p:txBody>
          <a:bodyPr lIns="0" tIns="0" rIns="0" bIns="0"/>
          <a:lstStyle/>
          <a:p>
            <a:pPr defTabSz="457200">
              <a:defRPr sz="1200">
                <a:latin typeface="Helvetica"/>
                <a:ea typeface="Helvetica"/>
                <a:cs typeface="Helvetica"/>
                <a:sym typeface="Helvetica"/>
              </a:defRPr>
            </a:pPr>
          </a:p>
        </p:txBody>
      </p:sp>
      <p:sp>
        <p:nvSpPr>
          <p:cNvPr id="1033" name="Line"/>
          <p:cNvSpPr/>
          <p:nvPr/>
        </p:nvSpPr>
        <p:spPr>
          <a:xfrm>
            <a:off x="2583052" y="5333929"/>
            <a:ext cx="157901" cy="1"/>
          </a:xfrm>
          <a:prstGeom prst="line">
            <a:avLst/>
          </a:prstGeom>
          <a:ln w="43853">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034" name="Line"/>
          <p:cNvSpPr/>
          <p:nvPr/>
        </p:nvSpPr>
        <p:spPr>
          <a:xfrm>
            <a:off x="2583051" y="5314191"/>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35" name="Line"/>
          <p:cNvSpPr/>
          <p:nvPr/>
        </p:nvSpPr>
        <p:spPr>
          <a:xfrm>
            <a:off x="2743143" y="5311997"/>
            <a:ext cx="1" cy="48250"/>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36" name="Line"/>
          <p:cNvSpPr/>
          <p:nvPr/>
        </p:nvSpPr>
        <p:spPr>
          <a:xfrm>
            <a:off x="2583051" y="5358055"/>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37" name="Line"/>
          <p:cNvSpPr/>
          <p:nvPr/>
        </p:nvSpPr>
        <p:spPr>
          <a:xfrm>
            <a:off x="2585243" y="5311997"/>
            <a:ext cx="1" cy="48250"/>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38" name="Rectangle"/>
          <p:cNvSpPr/>
          <p:nvPr/>
        </p:nvSpPr>
        <p:spPr>
          <a:xfrm>
            <a:off x="3262896" y="5140933"/>
            <a:ext cx="157901" cy="214924"/>
          </a:xfrm>
          <a:prstGeom prst="rect">
            <a:avLst/>
          </a:prstGeom>
          <a:solidFill>
            <a:srgbClr val="FF2600"/>
          </a:solidFill>
          <a:ln w="12700">
            <a:miter lim="400000"/>
          </a:ln>
        </p:spPr>
        <p:txBody>
          <a:bodyPr lIns="45719" rIns="45719" anchor="ctr"/>
          <a:lstStyle/>
          <a:p>
            <a:pPr/>
          </a:p>
        </p:txBody>
      </p:sp>
      <p:sp>
        <p:nvSpPr>
          <p:cNvPr id="1039" name="Line"/>
          <p:cNvSpPr/>
          <p:nvPr/>
        </p:nvSpPr>
        <p:spPr>
          <a:xfrm>
            <a:off x="3262896" y="5143124"/>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0" name="Line"/>
          <p:cNvSpPr/>
          <p:nvPr/>
        </p:nvSpPr>
        <p:spPr>
          <a:xfrm>
            <a:off x="3422989" y="5140931"/>
            <a:ext cx="1" cy="57027"/>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1" name="Line"/>
          <p:cNvSpPr/>
          <p:nvPr/>
        </p:nvSpPr>
        <p:spPr>
          <a:xfrm>
            <a:off x="3422989"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2" name="Line"/>
          <p:cNvSpPr/>
          <p:nvPr/>
        </p:nvSpPr>
        <p:spPr>
          <a:xfrm>
            <a:off x="3262896" y="5358055"/>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3" name="Line"/>
          <p:cNvSpPr/>
          <p:nvPr/>
        </p:nvSpPr>
        <p:spPr>
          <a:xfrm>
            <a:off x="3265089" y="5140931"/>
            <a:ext cx="1" cy="219317"/>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4" name="Rectangle"/>
          <p:cNvSpPr/>
          <p:nvPr/>
        </p:nvSpPr>
        <p:spPr>
          <a:xfrm>
            <a:off x="3942739" y="4632121"/>
            <a:ext cx="144743" cy="723735"/>
          </a:xfrm>
          <a:prstGeom prst="rect">
            <a:avLst/>
          </a:prstGeom>
          <a:solidFill>
            <a:srgbClr val="FF2600"/>
          </a:solidFill>
          <a:ln w="12700">
            <a:miter lim="400000"/>
          </a:ln>
        </p:spPr>
        <p:txBody>
          <a:bodyPr lIns="45719" rIns="45719" anchor="ctr"/>
          <a:lstStyle/>
          <a:p>
            <a:pPr/>
          </a:p>
        </p:txBody>
      </p:sp>
      <p:sp>
        <p:nvSpPr>
          <p:cNvPr id="1045" name="Line"/>
          <p:cNvSpPr/>
          <p:nvPr/>
        </p:nvSpPr>
        <p:spPr>
          <a:xfrm>
            <a:off x="3942741" y="4634308"/>
            <a:ext cx="149128"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6" name="Line"/>
          <p:cNvSpPr/>
          <p:nvPr/>
        </p:nvSpPr>
        <p:spPr>
          <a:xfrm>
            <a:off x="4089675" y="4632116"/>
            <a:ext cx="1" cy="214929"/>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7" name="Line"/>
          <p:cNvSpPr/>
          <p:nvPr/>
        </p:nvSpPr>
        <p:spPr>
          <a:xfrm>
            <a:off x="4089675"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8" name="Line"/>
          <p:cNvSpPr/>
          <p:nvPr/>
        </p:nvSpPr>
        <p:spPr>
          <a:xfrm>
            <a:off x="3942741" y="5358055"/>
            <a:ext cx="149128"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49" name="Line"/>
          <p:cNvSpPr/>
          <p:nvPr/>
        </p:nvSpPr>
        <p:spPr>
          <a:xfrm>
            <a:off x="3944934" y="4632116"/>
            <a:ext cx="1" cy="728133"/>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0" name="Rectangle"/>
          <p:cNvSpPr/>
          <p:nvPr/>
        </p:nvSpPr>
        <p:spPr>
          <a:xfrm>
            <a:off x="4609426" y="4377702"/>
            <a:ext cx="157901" cy="978154"/>
          </a:xfrm>
          <a:prstGeom prst="rect">
            <a:avLst/>
          </a:prstGeom>
          <a:solidFill>
            <a:srgbClr val="FF2600"/>
          </a:solidFill>
          <a:ln w="12700">
            <a:miter lim="400000"/>
          </a:ln>
        </p:spPr>
        <p:txBody>
          <a:bodyPr lIns="45719" rIns="45719" anchor="ctr"/>
          <a:lstStyle/>
          <a:p>
            <a:pPr/>
          </a:p>
        </p:txBody>
      </p:sp>
      <p:sp>
        <p:nvSpPr>
          <p:cNvPr id="1051" name="Line"/>
          <p:cNvSpPr/>
          <p:nvPr/>
        </p:nvSpPr>
        <p:spPr>
          <a:xfrm>
            <a:off x="4609427" y="4379900"/>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2" name="Line"/>
          <p:cNvSpPr/>
          <p:nvPr/>
        </p:nvSpPr>
        <p:spPr>
          <a:xfrm>
            <a:off x="4769520" y="4377707"/>
            <a:ext cx="1" cy="399157"/>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3" name="Line"/>
          <p:cNvSpPr/>
          <p:nvPr/>
        </p:nvSpPr>
        <p:spPr>
          <a:xfrm>
            <a:off x="4769520"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4" name="Line"/>
          <p:cNvSpPr/>
          <p:nvPr/>
        </p:nvSpPr>
        <p:spPr>
          <a:xfrm>
            <a:off x="4609427" y="5358055"/>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5" name="Line"/>
          <p:cNvSpPr/>
          <p:nvPr/>
        </p:nvSpPr>
        <p:spPr>
          <a:xfrm>
            <a:off x="4611620" y="4377707"/>
            <a:ext cx="1" cy="982542"/>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6" name="Line"/>
          <p:cNvSpPr/>
          <p:nvPr/>
        </p:nvSpPr>
        <p:spPr>
          <a:xfrm>
            <a:off x="5289270" y="5320765"/>
            <a:ext cx="157901" cy="1"/>
          </a:xfrm>
          <a:prstGeom prst="line">
            <a:avLst/>
          </a:prstGeom>
          <a:ln w="70180">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057" name="Line"/>
          <p:cNvSpPr/>
          <p:nvPr/>
        </p:nvSpPr>
        <p:spPr>
          <a:xfrm>
            <a:off x="5289272" y="5287872"/>
            <a:ext cx="157897"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8" name="Line"/>
          <p:cNvSpPr/>
          <p:nvPr/>
        </p:nvSpPr>
        <p:spPr>
          <a:xfrm>
            <a:off x="5449365"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59" name="Line"/>
          <p:cNvSpPr/>
          <p:nvPr/>
        </p:nvSpPr>
        <p:spPr>
          <a:xfrm>
            <a:off x="5289272" y="5358055"/>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0" name="Line"/>
          <p:cNvSpPr/>
          <p:nvPr/>
        </p:nvSpPr>
        <p:spPr>
          <a:xfrm>
            <a:off x="5291466" y="5285680"/>
            <a:ext cx="1" cy="74569"/>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1" name="Line"/>
          <p:cNvSpPr/>
          <p:nvPr/>
        </p:nvSpPr>
        <p:spPr>
          <a:xfrm>
            <a:off x="5969127" y="5347087"/>
            <a:ext cx="157901" cy="1"/>
          </a:xfrm>
          <a:prstGeom prst="line">
            <a:avLst/>
          </a:prstGeom>
          <a:ln w="17538">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062" name="Line"/>
          <p:cNvSpPr/>
          <p:nvPr/>
        </p:nvSpPr>
        <p:spPr>
          <a:xfrm>
            <a:off x="5969117" y="5340508"/>
            <a:ext cx="157909"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3" name="Line"/>
          <p:cNvSpPr/>
          <p:nvPr/>
        </p:nvSpPr>
        <p:spPr>
          <a:xfrm>
            <a:off x="6129211"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4" name="Line"/>
          <p:cNvSpPr/>
          <p:nvPr/>
        </p:nvSpPr>
        <p:spPr>
          <a:xfrm>
            <a:off x="5969117" y="5358055"/>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5" name="Line"/>
          <p:cNvSpPr/>
          <p:nvPr/>
        </p:nvSpPr>
        <p:spPr>
          <a:xfrm>
            <a:off x="5971311" y="5338316"/>
            <a:ext cx="1" cy="21932"/>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6" name="Line"/>
          <p:cNvSpPr/>
          <p:nvPr/>
        </p:nvSpPr>
        <p:spPr>
          <a:xfrm>
            <a:off x="2747529" y="5325161"/>
            <a:ext cx="1" cy="30696"/>
          </a:xfrm>
          <a:prstGeom prst="line">
            <a:avLst/>
          </a:prstGeom>
          <a:ln w="13157">
            <a:solidFill>
              <a:srgbClr val="00CCFF"/>
            </a:solidFill>
          </a:ln>
        </p:spPr>
        <p:txBody>
          <a:bodyPr lIns="0" tIns="0" rIns="0" bIns="0"/>
          <a:lstStyle/>
          <a:p>
            <a:pPr defTabSz="457200">
              <a:defRPr sz="1200">
                <a:latin typeface="Helvetica"/>
                <a:ea typeface="Helvetica"/>
                <a:cs typeface="Helvetica"/>
                <a:sym typeface="Helvetica"/>
              </a:defRPr>
            </a:pPr>
          </a:p>
        </p:txBody>
      </p:sp>
      <p:sp>
        <p:nvSpPr>
          <p:cNvPr id="1067" name="Line"/>
          <p:cNvSpPr/>
          <p:nvPr/>
        </p:nvSpPr>
        <p:spPr>
          <a:xfrm>
            <a:off x="2740950" y="5327350"/>
            <a:ext cx="13159"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8" name="Line"/>
          <p:cNvSpPr/>
          <p:nvPr/>
        </p:nvSpPr>
        <p:spPr>
          <a:xfrm flipV="1">
            <a:off x="2883498" y="5311997"/>
            <a:ext cx="1" cy="48250"/>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69" name="Line"/>
          <p:cNvSpPr/>
          <p:nvPr/>
        </p:nvSpPr>
        <p:spPr>
          <a:xfrm>
            <a:off x="2740950" y="5358055"/>
            <a:ext cx="13159"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0" name="Line"/>
          <p:cNvSpPr/>
          <p:nvPr/>
        </p:nvSpPr>
        <p:spPr>
          <a:xfrm>
            <a:off x="2743143" y="5325157"/>
            <a:ext cx="1" cy="3509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1" name="Rectangle"/>
          <p:cNvSpPr/>
          <p:nvPr/>
        </p:nvSpPr>
        <p:spPr>
          <a:xfrm>
            <a:off x="3420795" y="5197957"/>
            <a:ext cx="140361" cy="157901"/>
          </a:xfrm>
          <a:prstGeom prst="rect">
            <a:avLst/>
          </a:prstGeom>
          <a:solidFill>
            <a:srgbClr val="00CCFF"/>
          </a:solidFill>
          <a:ln w="12700">
            <a:miter lim="400000"/>
          </a:ln>
        </p:spPr>
        <p:txBody>
          <a:bodyPr lIns="45719" rIns="45719" anchor="ctr"/>
          <a:lstStyle/>
          <a:p>
            <a:pPr/>
          </a:p>
        </p:txBody>
      </p:sp>
      <p:sp>
        <p:nvSpPr>
          <p:cNvPr id="1072" name="Line"/>
          <p:cNvSpPr/>
          <p:nvPr/>
        </p:nvSpPr>
        <p:spPr>
          <a:xfrm>
            <a:off x="3420795" y="5200146"/>
            <a:ext cx="140360"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3" name="Line"/>
          <p:cNvSpPr/>
          <p:nvPr/>
        </p:nvSpPr>
        <p:spPr>
          <a:xfrm>
            <a:off x="3563344"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4" name="Line"/>
          <p:cNvSpPr/>
          <p:nvPr/>
        </p:nvSpPr>
        <p:spPr>
          <a:xfrm>
            <a:off x="3420795" y="5358055"/>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5" name="Line"/>
          <p:cNvSpPr/>
          <p:nvPr/>
        </p:nvSpPr>
        <p:spPr>
          <a:xfrm>
            <a:off x="3422989" y="5197952"/>
            <a:ext cx="1" cy="162295"/>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6" name="Rectangle"/>
          <p:cNvSpPr/>
          <p:nvPr/>
        </p:nvSpPr>
        <p:spPr>
          <a:xfrm>
            <a:off x="4087481" y="4847044"/>
            <a:ext cx="153518" cy="508813"/>
          </a:xfrm>
          <a:prstGeom prst="rect">
            <a:avLst/>
          </a:prstGeom>
          <a:solidFill>
            <a:srgbClr val="00CCFF"/>
          </a:solidFill>
          <a:ln w="12700">
            <a:miter lim="400000"/>
          </a:ln>
        </p:spPr>
        <p:txBody>
          <a:bodyPr lIns="45719" rIns="45719" anchor="ctr"/>
          <a:lstStyle/>
          <a:p>
            <a:pPr/>
          </a:p>
        </p:txBody>
      </p:sp>
      <p:sp>
        <p:nvSpPr>
          <p:cNvPr id="1077" name="Line"/>
          <p:cNvSpPr/>
          <p:nvPr/>
        </p:nvSpPr>
        <p:spPr>
          <a:xfrm>
            <a:off x="4087483" y="4849240"/>
            <a:ext cx="153517"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8" name="Line"/>
          <p:cNvSpPr/>
          <p:nvPr/>
        </p:nvSpPr>
        <p:spPr>
          <a:xfrm>
            <a:off x="4087483" y="5358055"/>
            <a:ext cx="15790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79" name="Line"/>
          <p:cNvSpPr/>
          <p:nvPr/>
        </p:nvSpPr>
        <p:spPr>
          <a:xfrm>
            <a:off x="4089675" y="4847046"/>
            <a:ext cx="1" cy="513203"/>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0" name="Rectangle"/>
          <p:cNvSpPr/>
          <p:nvPr/>
        </p:nvSpPr>
        <p:spPr>
          <a:xfrm>
            <a:off x="4767326" y="4776863"/>
            <a:ext cx="140361" cy="578993"/>
          </a:xfrm>
          <a:prstGeom prst="rect">
            <a:avLst/>
          </a:prstGeom>
          <a:solidFill>
            <a:srgbClr val="00CCFF"/>
          </a:solidFill>
          <a:ln w="12700">
            <a:miter lim="400000"/>
          </a:ln>
        </p:spPr>
        <p:txBody>
          <a:bodyPr lIns="45719" rIns="45719" anchor="ctr"/>
          <a:lstStyle/>
          <a:p>
            <a:pPr/>
          </a:p>
        </p:txBody>
      </p:sp>
      <p:sp>
        <p:nvSpPr>
          <p:cNvPr id="1081" name="Line"/>
          <p:cNvSpPr/>
          <p:nvPr/>
        </p:nvSpPr>
        <p:spPr>
          <a:xfrm>
            <a:off x="4767327" y="4779057"/>
            <a:ext cx="140360"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2" name="Line"/>
          <p:cNvSpPr/>
          <p:nvPr/>
        </p:nvSpPr>
        <p:spPr>
          <a:xfrm>
            <a:off x="4767328" y="5358055"/>
            <a:ext cx="144742"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3" name="Line"/>
          <p:cNvSpPr/>
          <p:nvPr/>
        </p:nvSpPr>
        <p:spPr>
          <a:xfrm>
            <a:off x="4769520" y="4776865"/>
            <a:ext cx="1" cy="583385"/>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4" name="Rectangle"/>
          <p:cNvSpPr/>
          <p:nvPr/>
        </p:nvSpPr>
        <p:spPr>
          <a:xfrm>
            <a:off x="5447169" y="4974247"/>
            <a:ext cx="140361" cy="381610"/>
          </a:xfrm>
          <a:prstGeom prst="rect">
            <a:avLst/>
          </a:prstGeom>
          <a:solidFill>
            <a:srgbClr val="00CCFF"/>
          </a:solidFill>
          <a:ln w="12700">
            <a:miter lim="400000"/>
          </a:ln>
        </p:spPr>
        <p:txBody>
          <a:bodyPr lIns="45719" rIns="45719" anchor="ctr"/>
          <a:lstStyle/>
          <a:p>
            <a:pPr/>
          </a:p>
        </p:txBody>
      </p:sp>
      <p:sp>
        <p:nvSpPr>
          <p:cNvPr id="1085" name="Line"/>
          <p:cNvSpPr/>
          <p:nvPr/>
        </p:nvSpPr>
        <p:spPr>
          <a:xfrm>
            <a:off x="5447172" y="4976443"/>
            <a:ext cx="140357"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6" name="Line"/>
          <p:cNvSpPr/>
          <p:nvPr/>
        </p:nvSpPr>
        <p:spPr>
          <a:xfrm>
            <a:off x="5589720"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7" name="Line"/>
          <p:cNvSpPr/>
          <p:nvPr/>
        </p:nvSpPr>
        <p:spPr>
          <a:xfrm>
            <a:off x="5447172" y="5358055"/>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8" name="Line"/>
          <p:cNvSpPr/>
          <p:nvPr/>
        </p:nvSpPr>
        <p:spPr>
          <a:xfrm>
            <a:off x="5449365" y="4974249"/>
            <a:ext cx="1" cy="385999"/>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89" name="Rectangle"/>
          <p:cNvSpPr/>
          <p:nvPr/>
        </p:nvSpPr>
        <p:spPr>
          <a:xfrm>
            <a:off x="6127026" y="5158473"/>
            <a:ext cx="140348" cy="197384"/>
          </a:xfrm>
          <a:prstGeom prst="rect">
            <a:avLst/>
          </a:prstGeom>
          <a:solidFill>
            <a:srgbClr val="00CCFF"/>
          </a:solidFill>
          <a:ln w="12700">
            <a:miter lim="400000"/>
          </a:ln>
        </p:spPr>
        <p:txBody>
          <a:bodyPr lIns="45719" rIns="45719" anchor="ctr"/>
          <a:lstStyle/>
          <a:p>
            <a:pPr/>
          </a:p>
        </p:txBody>
      </p:sp>
      <p:sp>
        <p:nvSpPr>
          <p:cNvPr id="1090" name="Line"/>
          <p:cNvSpPr/>
          <p:nvPr/>
        </p:nvSpPr>
        <p:spPr>
          <a:xfrm>
            <a:off x="6127017" y="5160669"/>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1" name="Line"/>
          <p:cNvSpPr/>
          <p:nvPr/>
        </p:nvSpPr>
        <p:spPr>
          <a:xfrm>
            <a:off x="6269566" y="5158475"/>
            <a:ext cx="1" cy="52640"/>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2" name="Line"/>
          <p:cNvSpPr/>
          <p:nvPr/>
        </p:nvSpPr>
        <p:spPr>
          <a:xfrm>
            <a:off x="6269566" y="5351701"/>
            <a:ext cx="1" cy="1270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3" name="Line"/>
          <p:cNvSpPr/>
          <p:nvPr/>
        </p:nvSpPr>
        <p:spPr>
          <a:xfrm>
            <a:off x="6127017" y="5358055"/>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4" name="Line"/>
          <p:cNvSpPr/>
          <p:nvPr/>
        </p:nvSpPr>
        <p:spPr>
          <a:xfrm>
            <a:off x="6129211" y="5158475"/>
            <a:ext cx="1" cy="201773"/>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5" name="Rectangle"/>
          <p:cNvSpPr/>
          <p:nvPr/>
        </p:nvSpPr>
        <p:spPr>
          <a:xfrm>
            <a:off x="6806869" y="5254980"/>
            <a:ext cx="140348" cy="100878"/>
          </a:xfrm>
          <a:prstGeom prst="rect">
            <a:avLst/>
          </a:prstGeom>
          <a:solidFill>
            <a:srgbClr val="00CCFF"/>
          </a:solidFill>
          <a:ln w="12700">
            <a:miter lim="400000"/>
          </a:ln>
        </p:spPr>
        <p:txBody>
          <a:bodyPr lIns="45719" rIns="45719" anchor="ctr"/>
          <a:lstStyle/>
          <a:p>
            <a:pPr/>
          </a:p>
        </p:txBody>
      </p:sp>
      <p:sp>
        <p:nvSpPr>
          <p:cNvPr id="1096" name="Line"/>
          <p:cNvSpPr/>
          <p:nvPr/>
        </p:nvSpPr>
        <p:spPr>
          <a:xfrm>
            <a:off x="6806862" y="5257169"/>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7" name="Line"/>
          <p:cNvSpPr/>
          <p:nvPr/>
        </p:nvSpPr>
        <p:spPr>
          <a:xfrm>
            <a:off x="6949410" y="5254976"/>
            <a:ext cx="1" cy="105273"/>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8" name="Line"/>
          <p:cNvSpPr/>
          <p:nvPr/>
        </p:nvSpPr>
        <p:spPr>
          <a:xfrm>
            <a:off x="6806862" y="5358055"/>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099" name="Line"/>
          <p:cNvSpPr/>
          <p:nvPr/>
        </p:nvSpPr>
        <p:spPr>
          <a:xfrm>
            <a:off x="6809055" y="5254976"/>
            <a:ext cx="1" cy="105273"/>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0" name="Line"/>
          <p:cNvSpPr/>
          <p:nvPr/>
        </p:nvSpPr>
        <p:spPr>
          <a:xfrm>
            <a:off x="7469161" y="5327344"/>
            <a:ext cx="157900" cy="1"/>
          </a:xfrm>
          <a:prstGeom prst="line">
            <a:avLst/>
          </a:prstGeom>
          <a:ln w="57021">
            <a:solidFill>
              <a:srgbClr val="00CCFF"/>
            </a:solidFill>
          </a:ln>
        </p:spPr>
        <p:txBody>
          <a:bodyPr lIns="0" tIns="0" rIns="0" bIns="0"/>
          <a:lstStyle/>
          <a:p>
            <a:pPr defTabSz="457200">
              <a:defRPr sz="1200">
                <a:latin typeface="Helvetica"/>
                <a:ea typeface="Helvetica"/>
                <a:cs typeface="Helvetica"/>
                <a:sym typeface="Helvetica"/>
              </a:defRPr>
            </a:pPr>
          </a:p>
        </p:txBody>
      </p:sp>
      <p:sp>
        <p:nvSpPr>
          <p:cNvPr id="1101" name="Line"/>
          <p:cNvSpPr/>
          <p:nvPr/>
        </p:nvSpPr>
        <p:spPr>
          <a:xfrm>
            <a:off x="7469164" y="5301031"/>
            <a:ext cx="162287"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2" name="Line"/>
          <p:cNvSpPr/>
          <p:nvPr/>
        </p:nvSpPr>
        <p:spPr>
          <a:xfrm>
            <a:off x="7629256" y="5298838"/>
            <a:ext cx="1" cy="61408"/>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3" name="Line"/>
          <p:cNvSpPr/>
          <p:nvPr/>
        </p:nvSpPr>
        <p:spPr>
          <a:xfrm>
            <a:off x="7469164" y="5358055"/>
            <a:ext cx="162287"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4" name="Line"/>
          <p:cNvSpPr/>
          <p:nvPr/>
        </p:nvSpPr>
        <p:spPr>
          <a:xfrm>
            <a:off x="7471357" y="5298838"/>
            <a:ext cx="1" cy="61408"/>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5" name="Line"/>
          <p:cNvSpPr/>
          <p:nvPr/>
        </p:nvSpPr>
        <p:spPr>
          <a:xfrm>
            <a:off x="8149004" y="5340508"/>
            <a:ext cx="144743" cy="1"/>
          </a:xfrm>
          <a:prstGeom prst="line">
            <a:avLst/>
          </a:prstGeom>
          <a:ln w="30695">
            <a:solidFill>
              <a:srgbClr val="00CCFF"/>
            </a:solidFill>
          </a:ln>
        </p:spPr>
        <p:txBody>
          <a:bodyPr lIns="0" tIns="0" rIns="0" bIns="0"/>
          <a:lstStyle/>
          <a:p>
            <a:pPr defTabSz="457200">
              <a:defRPr sz="1200">
                <a:latin typeface="Helvetica"/>
                <a:ea typeface="Helvetica"/>
                <a:cs typeface="Helvetica"/>
                <a:sym typeface="Helvetica"/>
              </a:defRPr>
            </a:pPr>
          </a:p>
        </p:txBody>
      </p:sp>
      <p:sp>
        <p:nvSpPr>
          <p:cNvPr id="1106" name="Line"/>
          <p:cNvSpPr/>
          <p:nvPr/>
        </p:nvSpPr>
        <p:spPr>
          <a:xfrm>
            <a:off x="8149008" y="5327350"/>
            <a:ext cx="149128"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7" name="Line"/>
          <p:cNvSpPr/>
          <p:nvPr/>
        </p:nvSpPr>
        <p:spPr>
          <a:xfrm>
            <a:off x="8295944" y="5325157"/>
            <a:ext cx="1" cy="3509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8" name="Line"/>
          <p:cNvSpPr/>
          <p:nvPr/>
        </p:nvSpPr>
        <p:spPr>
          <a:xfrm>
            <a:off x="8149008" y="5358055"/>
            <a:ext cx="149128"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09" name="Line"/>
          <p:cNvSpPr/>
          <p:nvPr/>
        </p:nvSpPr>
        <p:spPr>
          <a:xfrm>
            <a:off x="8151201" y="5325157"/>
            <a:ext cx="1" cy="3509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0" name="Line"/>
          <p:cNvSpPr/>
          <p:nvPr/>
        </p:nvSpPr>
        <p:spPr>
          <a:xfrm>
            <a:off x="8828861" y="5347087"/>
            <a:ext cx="144743" cy="1"/>
          </a:xfrm>
          <a:prstGeom prst="line">
            <a:avLst/>
          </a:prstGeom>
          <a:ln w="17538">
            <a:solidFill>
              <a:srgbClr val="00CCFF"/>
            </a:solidFill>
          </a:ln>
        </p:spPr>
        <p:txBody>
          <a:bodyPr lIns="0" tIns="0" rIns="0" bIns="0"/>
          <a:lstStyle/>
          <a:p>
            <a:pPr defTabSz="457200">
              <a:defRPr sz="1200">
                <a:latin typeface="Helvetica"/>
                <a:ea typeface="Helvetica"/>
                <a:cs typeface="Helvetica"/>
                <a:sym typeface="Helvetica"/>
              </a:defRPr>
            </a:pPr>
          </a:p>
        </p:txBody>
      </p:sp>
      <p:sp>
        <p:nvSpPr>
          <p:cNvPr id="1111" name="Line"/>
          <p:cNvSpPr/>
          <p:nvPr/>
        </p:nvSpPr>
        <p:spPr>
          <a:xfrm>
            <a:off x="8828854" y="5340508"/>
            <a:ext cx="149128"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2" name="Line"/>
          <p:cNvSpPr/>
          <p:nvPr/>
        </p:nvSpPr>
        <p:spPr>
          <a:xfrm>
            <a:off x="8975787" y="5338316"/>
            <a:ext cx="1" cy="21932"/>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3" name="Line"/>
          <p:cNvSpPr/>
          <p:nvPr/>
        </p:nvSpPr>
        <p:spPr>
          <a:xfrm>
            <a:off x="8828854" y="5358055"/>
            <a:ext cx="149128"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4" name="Line"/>
          <p:cNvSpPr/>
          <p:nvPr/>
        </p:nvSpPr>
        <p:spPr>
          <a:xfrm>
            <a:off x="8831047" y="5338316"/>
            <a:ext cx="1" cy="21932"/>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5" name="Line"/>
          <p:cNvSpPr/>
          <p:nvPr/>
        </p:nvSpPr>
        <p:spPr>
          <a:xfrm>
            <a:off x="2881311" y="5333929"/>
            <a:ext cx="157901" cy="1"/>
          </a:xfrm>
          <a:prstGeom prst="line">
            <a:avLst/>
          </a:prstGeom>
          <a:ln w="43853">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116" name="Line"/>
          <p:cNvSpPr/>
          <p:nvPr/>
        </p:nvSpPr>
        <p:spPr>
          <a:xfrm>
            <a:off x="2881305" y="5314191"/>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7" name="Line"/>
          <p:cNvSpPr/>
          <p:nvPr/>
        </p:nvSpPr>
        <p:spPr>
          <a:xfrm>
            <a:off x="3041398" y="5311997"/>
            <a:ext cx="1" cy="48250"/>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8" name="Line"/>
          <p:cNvSpPr/>
          <p:nvPr/>
        </p:nvSpPr>
        <p:spPr>
          <a:xfrm>
            <a:off x="2881305" y="5358055"/>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19" name="Rectangle"/>
          <p:cNvSpPr/>
          <p:nvPr/>
        </p:nvSpPr>
        <p:spPr>
          <a:xfrm>
            <a:off x="3561155" y="5140933"/>
            <a:ext cx="157901" cy="214924"/>
          </a:xfrm>
          <a:prstGeom prst="rect">
            <a:avLst/>
          </a:prstGeom>
          <a:solidFill>
            <a:srgbClr val="339966"/>
          </a:solidFill>
          <a:ln w="12700">
            <a:miter lim="400000"/>
          </a:ln>
        </p:spPr>
        <p:txBody>
          <a:bodyPr lIns="45719" rIns="45719" anchor="ctr"/>
          <a:lstStyle/>
          <a:p>
            <a:pPr/>
          </a:p>
        </p:txBody>
      </p:sp>
      <p:sp>
        <p:nvSpPr>
          <p:cNvPr id="1120" name="Line"/>
          <p:cNvSpPr/>
          <p:nvPr/>
        </p:nvSpPr>
        <p:spPr>
          <a:xfrm>
            <a:off x="3561150" y="5143124"/>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1" name="Line"/>
          <p:cNvSpPr/>
          <p:nvPr/>
        </p:nvSpPr>
        <p:spPr>
          <a:xfrm>
            <a:off x="3721243" y="5140931"/>
            <a:ext cx="1" cy="219317"/>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2" name="Line"/>
          <p:cNvSpPr/>
          <p:nvPr/>
        </p:nvSpPr>
        <p:spPr>
          <a:xfrm>
            <a:off x="3561150" y="5358055"/>
            <a:ext cx="16228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3" name="Line"/>
          <p:cNvSpPr/>
          <p:nvPr/>
        </p:nvSpPr>
        <p:spPr>
          <a:xfrm>
            <a:off x="3563344" y="5140931"/>
            <a:ext cx="1" cy="219317"/>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4" name="Rectangle"/>
          <p:cNvSpPr/>
          <p:nvPr/>
        </p:nvSpPr>
        <p:spPr>
          <a:xfrm>
            <a:off x="4241000" y="4829504"/>
            <a:ext cx="140361" cy="526353"/>
          </a:xfrm>
          <a:prstGeom prst="rect">
            <a:avLst/>
          </a:prstGeom>
          <a:solidFill>
            <a:srgbClr val="339966"/>
          </a:solidFill>
          <a:ln w="12700">
            <a:miter lim="400000"/>
          </a:ln>
        </p:spPr>
        <p:txBody>
          <a:bodyPr lIns="45719" rIns="45719" anchor="ctr"/>
          <a:lstStyle/>
          <a:p>
            <a:pPr/>
          </a:p>
        </p:txBody>
      </p:sp>
      <p:sp>
        <p:nvSpPr>
          <p:cNvPr id="1125" name="Line"/>
          <p:cNvSpPr/>
          <p:nvPr/>
        </p:nvSpPr>
        <p:spPr>
          <a:xfrm>
            <a:off x="4240996" y="4831693"/>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6" name="Line"/>
          <p:cNvSpPr/>
          <p:nvPr/>
        </p:nvSpPr>
        <p:spPr>
          <a:xfrm>
            <a:off x="4383544" y="4829500"/>
            <a:ext cx="1" cy="530747"/>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7" name="Line"/>
          <p:cNvSpPr/>
          <p:nvPr/>
        </p:nvSpPr>
        <p:spPr>
          <a:xfrm>
            <a:off x="4240996" y="5358055"/>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8" name="Line"/>
          <p:cNvSpPr/>
          <p:nvPr/>
        </p:nvSpPr>
        <p:spPr>
          <a:xfrm>
            <a:off x="4243189" y="4829500"/>
            <a:ext cx="1" cy="530747"/>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29" name="Rectangle"/>
          <p:cNvSpPr/>
          <p:nvPr/>
        </p:nvSpPr>
        <p:spPr>
          <a:xfrm>
            <a:off x="4907686" y="4675975"/>
            <a:ext cx="153518" cy="679882"/>
          </a:xfrm>
          <a:prstGeom prst="rect">
            <a:avLst/>
          </a:prstGeom>
          <a:solidFill>
            <a:srgbClr val="339966"/>
          </a:solidFill>
          <a:ln w="12700">
            <a:miter lim="400000"/>
          </a:ln>
        </p:spPr>
        <p:txBody>
          <a:bodyPr lIns="45719" rIns="45719" anchor="ctr"/>
          <a:lstStyle/>
          <a:p>
            <a:pPr/>
          </a:p>
        </p:txBody>
      </p:sp>
      <p:sp>
        <p:nvSpPr>
          <p:cNvPr id="1130" name="Line"/>
          <p:cNvSpPr/>
          <p:nvPr/>
        </p:nvSpPr>
        <p:spPr>
          <a:xfrm>
            <a:off x="4907682" y="4678171"/>
            <a:ext cx="15790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1" name="Line"/>
          <p:cNvSpPr/>
          <p:nvPr/>
        </p:nvSpPr>
        <p:spPr>
          <a:xfrm>
            <a:off x="5063388" y="4675978"/>
            <a:ext cx="1" cy="684270"/>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2" name="Line"/>
          <p:cNvSpPr/>
          <p:nvPr/>
        </p:nvSpPr>
        <p:spPr>
          <a:xfrm>
            <a:off x="4907682" y="5358055"/>
            <a:ext cx="15790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3" name="Line"/>
          <p:cNvSpPr/>
          <p:nvPr/>
        </p:nvSpPr>
        <p:spPr>
          <a:xfrm>
            <a:off x="4909875" y="4675978"/>
            <a:ext cx="1" cy="684270"/>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4" name="Rectangle"/>
          <p:cNvSpPr/>
          <p:nvPr/>
        </p:nvSpPr>
        <p:spPr>
          <a:xfrm>
            <a:off x="5587529" y="4816347"/>
            <a:ext cx="153518" cy="539509"/>
          </a:xfrm>
          <a:prstGeom prst="rect">
            <a:avLst/>
          </a:prstGeom>
          <a:solidFill>
            <a:srgbClr val="339966"/>
          </a:solidFill>
          <a:ln w="12700">
            <a:miter lim="400000"/>
          </a:ln>
        </p:spPr>
        <p:txBody>
          <a:bodyPr lIns="45719" rIns="45719" anchor="ctr"/>
          <a:lstStyle/>
          <a:p>
            <a:pPr/>
          </a:p>
        </p:txBody>
      </p:sp>
      <p:sp>
        <p:nvSpPr>
          <p:cNvPr id="1135" name="Line"/>
          <p:cNvSpPr/>
          <p:nvPr/>
        </p:nvSpPr>
        <p:spPr>
          <a:xfrm>
            <a:off x="5587527" y="4818534"/>
            <a:ext cx="15790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6" name="Line"/>
          <p:cNvSpPr/>
          <p:nvPr/>
        </p:nvSpPr>
        <p:spPr>
          <a:xfrm>
            <a:off x="5743235" y="4816342"/>
            <a:ext cx="1" cy="543906"/>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7" name="Line"/>
          <p:cNvSpPr/>
          <p:nvPr/>
        </p:nvSpPr>
        <p:spPr>
          <a:xfrm>
            <a:off x="5587527" y="5358055"/>
            <a:ext cx="15790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8" name="Line"/>
          <p:cNvSpPr/>
          <p:nvPr/>
        </p:nvSpPr>
        <p:spPr>
          <a:xfrm>
            <a:off x="5589720" y="4816342"/>
            <a:ext cx="1" cy="543906"/>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39" name="Rectangle"/>
          <p:cNvSpPr/>
          <p:nvPr/>
        </p:nvSpPr>
        <p:spPr>
          <a:xfrm>
            <a:off x="6267372" y="5211114"/>
            <a:ext cx="153518" cy="144743"/>
          </a:xfrm>
          <a:prstGeom prst="rect">
            <a:avLst/>
          </a:prstGeom>
          <a:solidFill>
            <a:srgbClr val="339966"/>
          </a:solidFill>
          <a:ln w="12700">
            <a:miter lim="400000"/>
          </a:ln>
        </p:spPr>
        <p:txBody>
          <a:bodyPr lIns="45719" rIns="45719" anchor="ctr"/>
          <a:lstStyle/>
          <a:p>
            <a:pPr/>
          </a:p>
        </p:txBody>
      </p:sp>
      <p:sp>
        <p:nvSpPr>
          <p:cNvPr id="1140" name="Line"/>
          <p:cNvSpPr/>
          <p:nvPr/>
        </p:nvSpPr>
        <p:spPr>
          <a:xfrm>
            <a:off x="6267372" y="5213305"/>
            <a:ext cx="15790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1" name="Line"/>
          <p:cNvSpPr/>
          <p:nvPr/>
        </p:nvSpPr>
        <p:spPr>
          <a:xfrm>
            <a:off x="6423080" y="5211112"/>
            <a:ext cx="1" cy="149136"/>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2" name="Line"/>
          <p:cNvSpPr/>
          <p:nvPr/>
        </p:nvSpPr>
        <p:spPr>
          <a:xfrm>
            <a:off x="6267372" y="5358055"/>
            <a:ext cx="15790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3" name="Line"/>
          <p:cNvSpPr/>
          <p:nvPr/>
        </p:nvSpPr>
        <p:spPr>
          <a:xfrm>
            <a:off x="6269566" y="5211112"/>
            <a:ext cx="1" cy="149136"/>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4" name="Line"/>
          <p:cNvSpPr/>
          <p:nvPr/>
        </p:nvSpPr>
        <p:spPr>
          <a:xfrm>
            <a:off x="6947217" y="5347087"/>
            <a:ext cx="153518" cy="1"/>
          </a:xfrm>
          <a:prstGeom prst="line">
            <a:avLst/>
          </a:prstGeom>
          <a:ln w="17538">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145" name="Line"/>
          <p:cNvSpPr/>
          <p:nvPr/>
        </p:nvSpPr>
        <p:spPr>
          <a:xfrm>
            <a:off x="6947217" y="5340508"/>
            <a:ext cx="157900"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6" name="Line"/>
          <p:cNvSpPr/>
          <p:nvPr/>
        </p:nvSpPr>
        <p:spPr>
          <a:xfrm>
            <a:off x="7102925" y="5338316"/>
            <a:ext cx="1" cy="21932"/>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7" name="Line"/>
          <p:cNvSpPr/>
          <p:nvPr/>
        </p:nvSpPr>
        <p:spPr>
          <a:xfrm>
            <a:off x="6947217" y="5358055"/>
            <a:ext cx="157900"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8" name="Line"/>
          <p:cNvSpPr/>
          <p:nvPr/>
        </p:nvSpPr>
        <p:spPr>
          <a:xfrm>
            <a:off x="6949410" y="5338316"/>
            <a:ext cx="1" cy="21932"/>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49" name="Line"/>
          <p:cNvSpPr/>
          <p:nvPr/>
        </p:nvSpPr>
        <p:spPr>
          <a:xfrm>
            <a:off x="7627060" y="5340508"/>
            <a:ext cx="140361" cy="1"/>
          </a:xfrm>
          <a:prstGeom prst="line">
            <a:avLst/>
          </a:prstGeom>
          <a:ln w="30695">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150" name="Line"/>
          <p:cNvSpPr/>
          <p:nvPr/>
        </p:nvSpPr>
        <p:spPr>
          <a:xfrm>
            <a:off x="7627063" y="5327350"/>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51" name="Line"/>
          <p:cNvSpPr/>
          <p:nvPr/>
        </p:nvSpPr>
        <p:spPr>
          <a:xfrm>
            <a:off x="7769611" y="5325157"/>
            <a:ext cx="1" cy="3509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52" name="Line"/>
          <p:cNvSpPr/>
          <p:nvPr/>
        </p:nvSpPr>
        <p:spPr>
          <a:xfrm>
            <a:off x="7627063" y="5358055"/>
            <a:ext cx="144743"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53" name="Line"/>
          <p:cNvSpPr/>
          <p:nvPr/>
        </p:nvSpPr>
        <p:spPr>
          <a:xfrm>
            <a:off x="7629256" y="5325157"/>
            <a:ext cx="1" cy="3509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54" name="Line"/>
          <p:cNvSpPr/>
          <p:nvPr/>
        </p:nvSpPr>
        <p:spPr>
          <a:xfrm flipH="1">
            <a:off x="2473400" y="2851263"/>
            <a:ext cx="1" cy="2544078"/>
          </a:xfrm>
          <a:prstGeom prst="line">
            <a:avLst/>
          </a:prstGeom>
          <a:ln w="3175">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155" name="Line"/>
          <p:cNvSpPr/>
          <p:nvPr/>
        </p:nvSpPr>
        <p:spPr>
          <a:xfrm flipV="1">
            <a:off x="2475591" y="2851261"/>
            <a:ext cx="1" cy="25484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58" name="Group"/>
          <p:cNvGrpSpPr/>
          <p:nvPr/>
        </p:nvGrpSpPr>
        <p:grpSpPr>
          <a:xfrm>
            <a:off x="2416378" y="5355856"/>
            <a:ext cx="57024" cy="1"/>
            <a:chOff x="0" y="0"/>
            <a:chExt cx="57023" cy="0"/>
          </a:xfrm>
        </p:grpSpPr>
        <p:sp>
          <p:nvSpPr>
            <p:cNvPr id="1156"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57"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59" name="Line"/>
          <p:cNvSpPr/>
          <p:nvPr/>
        </p:nvSpPr>
        <p:spPr>
          <a:xfrm>
            <a:off x="2416380" y="5358055"/>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62" name="Group"/>
          <p:cNvGrpSpPr/>
          <p:nvPr/>
        </p:nvGrpSpPr>
        <p:grpSpPr>
          <a:xfrm>
            <a:off x="2416378" y="5044426"/>
            <a:ext cx="57024" cy="1"/>
            <a:chOff x="0" y="0"/>
            <a:chExt cx="57023" cy="0"/>
          </a:xfrm>
        </p:grpSpPr>
        <p:sp>
          <p:nvSpPr>
            <p:cNvPr id="1160"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61"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63" name="Line"/>
          <p:cNvSpPr/>
          <p:nvPr/>
        </p:nvSpPr>
        <p:spPr>
          <a:xfrm>
            <a:off x="2416380" y="5046624"/>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66" name="Group"/>
          <p:cNvGrpSpPr/>
          <p:nvPr/>
        </p:nvGrpSpPr>
        <p:grpSpPr>
          <a:xfrm>
            <a:off x="2416378" y="4732997"/>
            <a:ext cx="57024" cy="1"/>
            <a:chOff x="0" y="0"/>
            <a:chExt cx="57023" cy="0"/>
          </a:xfrm>
        </p:grpSpPr>
        <p:sp>
          <p:nvSpPr>
            <p:cNvPr id="1164"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65"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67" name="Line"/>
          <p:cNvSpPr/>
          <p:nvPr/>
        </p:nvSpPr>
        <p:spPr>
          <a:xfrm>
            <a:off x="2416380" y="4735195"/>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70" name="Group"/>
          <p:cNvGrpSpPr/>
          <p:nvPr/>
        </p:nvGrpSpPr>
        <p:grpSpPr>
          <a:xfrm>
            <a:off x="2416378" y="4421568"/>
            <a:ext cx="57024" cy="1"/>
            <a:chOff x="0" y="0"/>
            <a:chExt cx="57023" cy="0"/>
          </a:xfrm>
        </p:grpSpPr>
        <p:sp>
          <p:nvSpPr>
            <p:cNvPr id="1168"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69"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71" name="Line"/>
          <p:cNvSpPr/>
          <p:nvPr/>
        </p:nvSpPr>
        <p:spPr>
          <a:xfrm>
            <a:off x="2416380" y="4423764"/>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74" name="Group"/>
          <p:cNvGrpSpPr/>
          <p:nvPr/>
        </p:nvGrpSpPr>
        <p:grpSpPr>
          <a:xfrm>
            <a:off x="2416378" y="4110139"/>
            <a:ext cx="57024" cy="1"/>
            <a:chOff x="0" y="0"/>
            <a:chExt cx="57023" cy="0"/>
          </a:xfrm>
        </p:grpSpPr>
        <p:sp>
          <p:nvSpPr>
            <p:cNvPr id="1172"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73"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75" name="Line"/>
          <p:cNvSpPr/>
          <p:nvPr/>
        </p:nvSpPr>
        <p:spPr>
          <a:xfrm>
            <a:off x="2416380" y="4112335"/>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78" name="Group"/>
          <p:cNvGrpSpPr/>
          <p:nvPr/>
        </p:nvGrpSpPr>
        <p:grpSpPr>
          <a:xfrm>
            <a:off x="2416378" y="3785551"/>
            <a:ext cx="57024" cy="1"/>
            <a:chOff x="0" y="0"/>
            <a:chExt cx="57023" cy="0"/>
          </a:xfrm>
        </p:grpSpPr>
        <p:sp>
          <p:nvSpPr>
            <p:cNvPr id="1176"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77"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79" name="Line"/>
          <p:cNvSpPr/>
          <p:nvPr/>
        </p:nvSpPr>
        <p:spPr>
          <a:xfrm>
            <a:off x="2416380" y="3787745"/>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82" name="Group"/>
          <p:cNvGrpSpPr/>
          <p:nvPr/>
        </p:nvGrpSpPr>
        <p:grpSpPr>
          <a:xfrm>
            <a:off x="2416378" y="3474122"/>
            <a:ext cx="57024" cy="1"/>
            <a:chOff x="0" y="0"/>
            <a:chExt cx="57023" cy="0"/>
          </a:xfrm>
        </p:grpSpPr>
        <p:sp>
          <p:nvSpPr>
            <p:cNvPr id="1180"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81"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83" name="Line"/>
          <p:cNvSpPr/>
          <p:nvPr/>
        </p:nvSpPr>
        <p:spPr>
          <a:xfrm>
            <a:off x="2416380" y="3476316"/>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86" name="Group"/>
          <p:cNvGrpSpPr/>
          <p:nvPr/>
        </p:nvGrpSpPr>
        <p:grpSpPr>
          <a:xfrm>
            <a:off x="2416378" y="3162692"/>
            <a:ext cx="57024" cy="1"/>
            <a:chOff x="0" y="0"/>
            <a:chExt cx="57023" cy="0"/>
          </a:xfrm>
        </p:grpSpPr>
        <p:sp>
          <p:nvSpPr>
            <p:cNvPr id="1184"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85"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87" name="Line"/>
          <p:cNvSpPr/>
          <p:nvPr/>
        </p:nvSpPr>
        <p:spPr>
          <a:xfrm>
            <a:off x="2416380" y="3164884"/>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90" name="Group"/>
          <p:cNvGrpSpPr/>
          <p:nvPr/>
        </p:nvGrpSpPr>
        <p:grpSpPr>
          <a:xfrm>
            <a:off x="2416378" y="2851263"/>
            <a:ext cx="57024" cy="1"/>
            <a:chOff x="0" y="0"/>
            <a:chExt cx="57023" cy="0"/>
          </a:xfrm>
        </p:grpSpPr>
        <p:sp>
          <p:nvSpPr>
            <p:cNvPr id="1188" name="Line"/>
            <p:cNvSpPr/>
            <p:nvPr/>
          </p:nvSpPr>
          <p:spPr>
            <a:xfrm>
              <a:off x="0" y="0"/>
              <a:ext cx="57024" cy="0"/>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89" name="Line"/>
            <p:cNvSpPr/>
            <p:nvPr/>
          </p:nvSpPr>
          <p:spPr>
            <a:xfrm flipH="1" flipV="1">
              <a:off x="0" y="-1"/>
              <a:ext cx="57024" cy="1"/>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91" name="Line"/>
          <p:cNvSpPr/>
          <p:nvPr/>
        </p:nvSpPr>
        <p:spPr>
          <a:xfrm>
            <a:off x="2416380" y="2853455"/>
            <a:ext cx="61406"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92" name="Line"/>
          <p:cNvSpPr/>
          <p:nvPr/>
        </p:nvSpPr>
        <p:spPr>
          <a:xfrm>
            <a:off x="2881305" y="5355856"/>
            <a:ext cx="6359850" cy="1"/>
          </a:xfrm>
          <a:prstGeom prst="line">
            <a:avLst/>
          </a:prstGeom>
          <a:ln w="3175">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193" name="Line"/>
          <p:cNvSpPr/>
          <p:nvPr/>
        </p:nvSpPr>
        <p:spPr>
          <a:xfrm>
            <a:off x="2473400" y="5355856"/>
            <a:ext cx="280709" cy="1"/>
          </a:xfrm>
          <a:prstGeom prst="line">
            <a:avLst/>
          </a:prstGeom>
          <a:ln w="3175">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194" name="Line"/>
          <p:cNvSpPr/>
          <p:nvPr/>
        </p:nvSpPr>
        <p:spPr>
          <a:xfrm>
            <a:off x="2881305" y="5358055"/>
            <a:ext cx="6364228"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195" name="Line"/>
          <p:cNvSpPr/>
          <p:nvPr/>
        </p:nvSpPr>
        <p:spPr>
          <a:xfrm>
            <a:off x="2473399" y="5358055"/>
            <a:ext cx="280711" cy="1"/>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198" name="Group"/>
          <p:cNvGrpSpPr/>
          <p:nvPr/>
        </p:nvGrpSpPr>
        <p:grpSpPr>
          <a:xfrm>
            <a:off x="3153243" y="5355856"/>
            <a:ext cx="1" cy="39486"/>
            <a:chOff x="0" y="0"/>
            <a:chExt cx="0" cy="39484"/>
          </a:xfrm>
        </p:grpSpPr>
        <p:sp>
          <p:nvSpPr>
            <p:cNvPr id="1196"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197"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199" name="Line"/>
          <p:cNvSpPr/>
          <p:nvPr/>
        </p:nvSpPr>
        <p:spPr>
          <a:xfrm>
            <a:off x="3155437"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02" name="Group"/>
          <p:cNvGrpSpPr/>
          <p:nvPr/>
        </p:nvGrpSpPr>
        <p:grpSpPr>
          <a:xfrm>
            <a:off x="3833088" y="5355856"/>
            <a:ext cx="1" cy="39486"/>
            <a:chOff x="0" y="0"/>
            <a:chExt cx="0" cy="39484"/>
          </a:xfrm>
        </p:grpSpPr>
        <p:sp>
          <p:nvSpPr>
            <p:cNvPr id="1200"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01"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03" name="Line"/>
          <p:cNvSpPr/>
          <p:nvPr/>
        </p:nvSpPr>
        <p:spPr>
          <a:xfrm>
            <a:off x="3835282"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06" name="Group"/>
          <p:cNvGrpSpPr/>
          <p:nvPr/>
        </p:nvGrpSpPr>
        <p:grpSpPr>
          <a:xfrm>
            <a:off x="4495393" y="5355856"/>
            <a:ext cx="1" cy="39486"/>
            <a:chOff x="0" y="0"/>
            <a:chExt cx="0" cy="39484"/>
          </a:xfrm>
        </p:grpSpPr>
        <p:sp>
          <p:nvSpPr>
            <p:cNvPr id="1204"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05"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07" name="Line"/>
          <p:cNvSpPr/>
          <p:nvPr/>
        </p:nvSpPr>
        <p:spPr>
          <a:xfrm>
            <a:off x="4497582"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10" name="Group"/>
          <p:cNvGrpSpPr/>
          <p:nvPr/>
        </p:nvGrpSpPr>
        <p:grpSpPr>
          <a:xfrm>
            <a:off x="5175236" y="5355856"/>
            <a:ext cx="1" cy="39486"/>
            <a:chOff x="0" y="0"/>
            <a:chExt cx="0" cy="39484"/>
          </a:xfrm>
        </p:grpSpPr>
        <p:sp>
          <p:nvSpPr>
            <p:cNvPr id="1208"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09"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11" name="Line"/>
          <p:cNvSpPr/>
          <p:nvPr/>
        </p:nvSpPr>
        <p:spPr>
          <a:xfrm>
            <a:off x="5177428"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14" name="Group"/>
          <p:cNvGrpSpPr/>
          <p:nvPr/>
        </p:nvGrpSpPr>
        <p:grpSpPr>
          <a:xfrm>
            <a:off x="5855079" y="5355856"/>
            <a:ext cx="1" cy="39486"/>
            <a:chOff x="0" y="0"/>
            <a:chExt cx="0" cy="39484"/>
          </a:xfrm>
        </p:grpSpPr>
        <p:sp>
          <p:nvSpPr>
            <p:cNvPr id="1212"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13"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15" name="Line"/>
          <p:cNvSpPr/>
          <p:nvPr/>
        </p:nvSpPr>
        <p:spPr>
          <a:xfrm>
            <a:off x="5857273"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18" name="Group"/>
          <p:cNvGrpSpPr/>
          <p:nvPr/>
        </p:nvGrpSpPr>
        <p:grpSpPr>
          <a:xfrm>
            <a:off x="6534924" y="5355856"/>
            <a:ext cx="1" cy="39486"/>
            <a:chOff x="0" y="0"/>
            <a:chExt cx="0" cy="39484"/>
          </a:xfrm>
        </p:grpSpPr>
        <p:sp>
          <p:nvSpPr>
            <p:cNvPr id="1216"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17"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19" name="Line"/>
          <p:cNvSpPr/>
          <p:nvPr/>
        </p:nvSpPr>
        <p:spPr>
          <a:xfrm>
            <a:off x="6537118"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22" name="Group"/>
          <p:cNvGrpSpPr/>
          <p:nvPr/>
        </p:nvGrpSpPr>
        <p:grpSpPr>
          <a:xfrm>
            <a:off x="7214768" y="5355856"/>
            <a:ext cx="1" cy="39486"/>
            <a:chOff x="0" y="0"/>
            <a:chExt cx="0" cy="39484"/>
          </a:xfrm>
        </p:grpSpPr>
        <p:sp>
          <p:nvSpPr>
            <p:cNvPr id="1220"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1"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23" name="Line"/>
          <p:cNvSpPr/>
          <p:nvPr/>
        </p:nvSpPr>
        <p:spPr>
          <a:xfrm>
            <a:off x="7216963"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26" name="Group"/>
          <p:cNvGrpSpPr/>
          <p:nvPr/>
        </p:nvGrpSpPr>
        <p:grpSpPr>
          <a:xfrm>
            <a:off x="7881453" y="5355856"/>
            <a:ext cx="1" cy="39486"/>
            <a:chOff x="0" y="0"/>
            <a:chExt cx="0" cy="39484"/>
          </a:xfrm>
        </p:grpSpPr>
        <p:sp>
          <p:nvSpPr>
            <p:cNvPr id="1224"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5"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27" name="Line"/>
          <p:cNvSpPr/>
          <p:nvPr/>
        </p:nvSpPr>
        <p:spPr>
          <a:xfrm>
            <a:off x="7883649"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30" name="Group"/>
          <p:cNvGrpSpPr/>
          <p:nvPr/>
        </p:nvGrpSpPr>
        <p:grpSpPr>
          <a:xfrm>
            <a:off x="8561310" y="5355856"/>
            <a:ext cx="1" cy="39486"/>
            <a:chOff x="0" y="0"/>
            <a:chExt cx="0" cy="39484"/>
          </a:xfrm>
        </p:grpSpPr>
        <p:sp>
          <p:nvSpPr>
            <p:cNvPr id="1228"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9"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31" name="Line"/>
          <p:cNvSpPr/>
          <p:nvPr/>
        </p:nvSpPr>
        <p:spPr>
          <a:xfrm>
            <a:off x="8563495"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grpSp>
        <p:nvGrpSpPr>
          <p:cNvPr id="1234" name="Group"/>
          <p:cNvGrpSpPr/>
          <p:nvPr/>
        </p:nvGrpSpPr>
        <p:grpSpPr>
          <a:xfrm>
            <a:off x="9241155" y="5355856"/>
            <a:ext cx="1" cy="39486"/>
            <a:chOff x="0" y="0"/>
            <a:chExt cx="0" cy="39484"/>
          </a:xfrm>
        </p:grpSpPr>
        <p:sp>
          <p:nvSpPr>
            <p:cNvPr id="1232" name="Line"/>
            <p:cNvSpPr/>
            <p:nvPr/>
          </p:nvSpPr>
          <p:spPr>
            <a:xfrm flipV="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33" name="Line"/>
            <p:cNvSpPr/>
            <p:nvPr/>
          </p:nvSpPr>
          <p:spPr>
            <a:xfrm flipH="1">
              <a:off x="-1" y="0"/>
              <a:ext cx="2" cy="39485"/>
            </a:xfrm>
            <a:prstGeom prst="line">
              <a:avLst/>
            </a:prstGeom>
            <a:noFill/>
            <a:ln w="12700" cap="flat">
              <a:noFill/>
              <a:miter lim="400000"/>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
        <p:nvSpPr>
          <p:cNvPr id="1235" name="Line"/>
          <p:cNvSpPr/>
          <p:nvPr/>
        </p:nvSpPr>
        <p:spPr>
          <a:xfrm>
            <a:off x="9243339" y="5355861"/>
            <a:ext cx="1" cy="43864"/>
          </a:xfrm>
          <a:prstGeom prst="line">
            <a:avLst/>
          </a:prstGeom>
          <a:ln w="4386">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236" name="Shape"/>
          <p:cNvSpPr/>
          <p:nvPr/>
        </p:nvSpPr>
        <p:spPr>
          <a:xfrm>
            <a:off x="2811132" y="5114607"/>
            <a:ext cx="684227" cy="201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62" y="0"/>
                </a:lnTo>
                <a:lnTo>
                  <a:pt x="0" y="21131"/>
                </a:lnTo>
                <a:lnTo>
                  <a:pt x="0" y="21600"/>
                </a:lnTo>
                <a:lnTo>
                  <a:pt x="138" y="21600"/>
                </a:lnTo>
                <a:lnTo>
                  <a:pt x="21600" y="470"/>
                </a:lnTo>
                <a:lnTo>
                  <a:pt x="21600" y="0"/>
                </a:lnTo>
                <a:close/>
              </a:path>
            </a:pathLst>
          </a:custGeom>
          <a:solidFill>
            <a:srgbClr val="008000"/>
          </a:solidFill>
          <a:ln w="12700">
            <a:miter lim="400000"/>
          </a:ln>
        </p:spPr>
        <p:txBody>
          <a:bodyPr lIns="45719" rIns="45719" anchor="ctr"/>
          <a:lstStyle/>
          <a:p>
            <a:pPr/>
          </a:p>
        </p:txBody>
      </p:sp>
      <p:sp>
        <p:nvSpPr>
          <p:cNvPr id="1237" name="Shape"/>
          <p:cNvSpPr/>
          <p:nvPr/>
        </p:nvSpPr>
        <p:spPr>
          <a:xfrm>
            <a:off x="3490976" y="4592637"/>
            <a:ext cx="684227" cy="526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62" y="0"/>
                </a:lnTo>
                <a:lnTo>
                  <a:pt x="0" y="21420"/>
                </a:lnTo>
                <a:lnTo>
                  <a:pt x="0" y="21600"/>
                </a:lnTo>
                <a:lnTo>
                  <a:pt x="138" y="21600"/>
                </a:lnTo>
                <a:lnTo>
                  <a:pt x="21600" y="180"/>
                </a:lnTo>
                <a:lnTo>
                  <a:pt x="21600" y="0"/>
                </a:lnTo>
                <a:close/>
              </a:path>
            </a:pathLst>
          </a:custGeom>
          <a:solidFill>
            <a:srgbClr val="008000"/>
          </a:solidFill>
          <a:ln w="12700">
            <a:miter lim="400000"/>
          </a:ln>
        </p:spPr>
        <p:txBody>
          <a:bodyPr lIns="45719" rIns="45719" anchor="ctr"/>
          <a:lstStyle/>
          <a:p>
            <a:pPr/>
          </a:p>
        </p:txBody>
      </p:sp>
      <p:sp>
        <p:nvSpPr>
          <p:cNvPr id="1238" name="Shape"/>
          <p:cNvSpPr/>
          <p:nvPr/>
        </p:nvSpPr>
        <p:spPr>
          <a:xfrm>
            <a:off x="4170819" y="3912754"/>
            <a:ext cx="671081" cy="684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59" y="0"/>
                </a:lnTo>
                <a:lnTo>
                  <a:pt x="0" y="21461"/>
                </a:lnTo>
                <a:lnTo>
                  <a:pt x="0" y="21600"/>
                </a:lnTo>
                <a:lnTo>
                  <a:pt x="141" y="21600"/>
                </a:lnTo>
                <a:lnTo>
                  <a:pt x="21600" y="139"/>
                </a:lnTo>
                <a:lnTo>
                  <a:pt x="21600" y="0"/>
                </a:lnTo>
                <a:close/>
              </a:path>
            </a:pathLst>
          </a:custGeom>
          <a:solidFill>
            <a:srgbClr val="008000"/>
          </a:solidFill>
          <a:ln w="12700">
            <a:miter lim="400000"/>
          </a:ln>
        </p:spPr>
        <p:txBody>
          <a:bodyPr lIns="45719" rIns="45719" anchor="ctr"/>
          <a:lstStyle/>
          <a:p>
            <a:pPr/>
          </a:p>
        </p:txBody>
      </p:sp>
      <p:sp>
        <p:nvSpPr>
          <p:cNvPr id="1239" name="Shape"/>
          <p:cNvSpPr/>
          <p:nvPr/>
        </p:nvSpPr>
        <p:spPr>
          <a:xfrm>
            <a:off x="4837505" y="3360077"/>
            <a:ext cx="684239" cy="557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61" y="0"/>
                </a:lnTo>
                <a:lnTo>
                  <a:pt x="0" y="21430"/>
                </a:lnTo>
                <a:lnTo>
                  <a:pt x="0" y="21600"/>
                </a:lnTo>
                <a:lnTo>
                  <a:pt x="139" y="21600"/>
                </a:lnTo>
                <a:lnTo>
                  <a:pt x="21600" y="170"/>
                </a:lnTo>
                <a:lnTo>
                  <a:pt x="21600" y="0"/>
                </a:lnTo>
                <a:close/>
              </a:path>
            </a:pathLst>
          </a:custGeom>
          <a:solidFill>
            <a:srgbClr val="008000"/>
          </a:solidFill>
          <a:ln w="12700">
            <a:miter lim="400000"/>
          </a:ln>
        </p:spPr>
        <p:txBody>
          <a:bodyPr lIns="45719" rIns="45719" anchor="ctr"/>
          <a:lstStyle/>
          <a:p>
            <a:pPr/>
          </a:p>
        </p:txBody>
      </p:sp>
      <p:sp>
        <p:nvSpPr>
          <p:cNvPr id="1240" name="Shape"/>
          <p:cNvSpPr/>
          <p:nvPr/>
        </p:nvSpPr>
        <p:spPr>
          <a:xfrm>
            <a:off x="5517350" y="3219716"/>
            <a:ext cx="684239" cy="144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61" y="0"/>
                </a:lnTo>
                <a:lnTo>
                  <a:pt x="0" y="20946"/>
                </a:lnTo>
                <a:lnTo>
                  <a:pt x="0" y="21600"/>
                </a:lnTo>
                <a:lnTo>
                  <a:pt x="139" y="21600"/>
                </a:lnTo>
                <a:lnTo>
                  <a:pt x="21600" y="654"/>
                </a:lnTo>
                <a:lnTo>
                  <a:pt x="21600" y="0"/>
                </a:lnTo>
                <a:close/>
              </a:path>
            </a:pathLst>
          </a:custGeom>
          <a:solidFill>
            <a:srgbClr val="008000"/>
          </a:solidFill>
          <a:ln w="12700">
            <a:miter lim="400000"/>
          </a:ln>
        </p:spPr>
        <p:txBody>
          <a:bodyPr lIns="45719" rIns="45719" anchor="ctr"/>
          <a:lstStyle/>
          <a:p>
            <a:pPr/>
          </a:p>
        </p:txBody>
      </p:sp>
      <p:sp>
        <p:nvSpPr>
          <p:cNvPr id="1241" name="Line"/>
          <p:cNvSpPr/>
          <p:nvPr/>
        </p:nvSpPr>
        <p:spPr>
          <a:xfrm>
            <a:off x="6267379" y="3215327"/>
            <a:ext cx="552648" cy="1"/>
          </a:xfrm>
          <a:prstGeom prst="line">
            <a:avLst/>
          </a:prstGeom>
          <a:ln w="17538">
            <a:solidFill>
              <a:srgbClr val="008000"/>
            </a:solidFill>
          </a:ln>
        </p:spPr>
        <p:txBody>
          <a:bodyPr lIns="0" tIns="0" rIns="0" bIns="0"/>
          <a:lstStyle/>
          <a:p>
            <a:pPr defTabSz="457200">
              <a:defRPr sz="1200">
                <a:latin typeface="Helvetica"/>
                <a:ea typeface="Helvetica"/>
                <a:cs typeface="Helvetica"/>
                <a:sym typeface="Helvetica"/>
              </a:defRPr>
            </a:pPr>
          </a:p>
        </p:txBody>
      </p:sp>
      <p:sp>
        <p:nvSpPr>
          <p:cNvPr id="1242" name="Line"/>
          <p:cNvSpPr/>
          <p:nvPr/>
        </p:nvSpPr>
        <p:spPr>
          <a:xfrm>
            <a:off x="6947224" y="3195592"/>
            <a:ext cx="552647" cy="1"/>
          </a:xfrm>
          <a:prstGeom prst="line">
            <a:avLst/>
          </a:prstGeom>
          <a:ln w="30695">
            <a:solidFill>
              <a:srgbClr val="008000"/>
            </a:solidFill>
          </a:ln>
        </p:spPr>
        <p:txBody>
          <a:bodyPr lIns="0" tIns="0" rIns="0" bIns="0"/>
          <a:lstStyle/>
          <a:p>
            <a:pPr defTabSz="457200">
              <a:defRPr sz="1200">
                <a:latin typeface="Helvetica"/>
                <a:ea typeface="Helvetica"/>
                <a:cs typeface="Helvetica"/>
                <a:sym typeface="Helvetica"/>
              </a:defRPr>
            </a:pPr>
          </a:p>
        </p:txBody>
      </p:sp>
      <p:sp>
        <p:nvSpPr>
          <p:cNvPr id="1243" name="Line"/>
          <p:cNvSpPr/>
          <p:nvPr/>
        </p:nvSpPr>
        <p:spPr>
          <a:xfrm>
            <a:off x="7627067" y="3182430"/>
            <a:ext cx="539490" cy="1"/>
          </a:xfrm>
          <a:prstGeom prst="line">
            <a:avLst/>
          </a:prstGeom>
          <a:ln w="4386">
            <a:solidFill>
              <a:srgbClr val="008000"/>
            </a:solidFill>
          </a:ln>
        </p:spPr>
        <p:txBody>
          <a:bodyPr lIns="0" tIns="0" rIns="0" bIns="0"/>
          <a:lstStyle/>
          <a:p>
            <a:pPr defTabSz="457200">
              <a:defRPr sz="1200">
                <a:latin typeface="Helvetica"/>
                <a:ea typeface="Helvetica"/>
                <a:cs typeface="Helvetica"/>
                <a:sym typeface="Helvetica"/>
              </a:defRPr>
            </a:pPr>
          </a:p>
        </p:txBody>
      </p:sp>
      <p:sp>
        <p:nvSpPr>
          <p:cNvPr id="1244" name="Line"/>
          <p:cNvSpPr/>
          <p:nvPr/>
        </p:nvSpPr>
        <p:spPr>
          <a:xfrm>
            <a:off x="8293754" y="3182430"/>
            <a:ext cx="552648" cy="1"/>
          </a:xfrm>
          <a:prstGeom prst="line">
            <a:avLst/>
          </a:prstGeom>
          <a:ln w="4386">
            <a:solidFill>
              <a:srgbClr val="008000"/>
            </a:solidFill>
          </a:ln>
        </p:spPr>
        <p:txBody>
          <a:bodyPr lIns="0" tIns="0" rIns="0" bIns="0"/>
          <a:lstStyle/>
          <a:p>
            <a:pPr defTabSz="457200">
              <a:defRPr sz="1200">
                <a:latin typeface="Helvetica"/>
                <a:ea typeface="Helvetica"/>
                <a:cs typeface="Helvetica"/>
                <a:sym typeface="Helvetica"/>
              </a:defRPr>
            </a:pPr>
          </a:p>
        </p:txBody>
      </p:sp>
      <p:sp>
        <p:nvSpPr>
          <p:cNvPr id="1245" name="Shape"/>
          <p:cNvSpPr/>
          <p:nvPr/>
        </p:nvSpPr>
        <p:spPr>
          <a:xfrm>
            <a:off x="2881311" y="5298833"/>
            <a:ext cx="43854" cy="2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19" y="0"/>
                </a:moveTo>
                <a:lnTo>
                  <a:pt x="0" y="10805"/>
                </a:lnTo>
                <a:lnTo>
                  <a:pt x="6481" y="21600"/>
                </a:lnTo>
                <a:lnTo>
                  <a:pt x="21600" y="10805"/>
                </a:lnTo>
                <a:lnTo>
                  <a:pt x="15119" y="0"/>
                </a:lnTo>
                <a:close/>
              </a:path>
            </a:pathLst>
          </a:custGeom>
          <a:solidFill>
            <a:srgbClr val="3366FF"/>
          </a:solidFill>
          <a:ln w="12700">
            <a:miter lim="400000"/>
          </a:ln>
        </p:spPr>
        <p:txBody>
          <a:bodyPr lIns="45719" rIns="45719" anchor="ctr"/>
          <a:lstStyle/>
          <a:p>
            <a:pPr/>
          </a:p>
        </p:txBody>
      </p:sp>
      <p:sp>
        <p:nvSpPr>
          <p:cNvPr id="1246" name="Rectangle"/>
          <p:cNvSpPr/>
          <p:nvPr/>
        </p:nvSpPr>
        <p:spPr>
          <a:xfrm>
            <a:off x="2982187" y="5285675"/>
            <a:ext cx="26316" cy="13158"/>
          </a:xfrm>
          <a:prstGeom prst="rect">
            <a:avLst/>
          </a:prstGeom>
          <a:solidFill>
            <a:srgbClr val="3366FF"/>
          </a:solidFill>
          <a:ln w="12700">
            <a:miter lim="400000"/>
          </a:ln>
        </p:spPr>
        <p:txBody>
          <a:bodyPr lIns="45719" rIns="45719" anchor="ctr"/>
          <a:lstStyle/>
          <a:p>
            <a:pPr/>
          </a:p>
        </p:txBody>
      </p:sp>
      <p:sp>
        <p:nvSpPr>
          <p:cNvPr id="1247" name="Rectangle"/>
          <p:cNvSpPr/>
          <p:nvPr/>
        </p:nvSpPr>
        <p:spPr>
          <a:xfrm>
            <a:off x="3065526" y="5268136"/>
            <a:ext cx="30697" cy="17540"/>
          </a:xfrm>
          <a:prstGeom prst="rect">
            <a:avLst/>
          </a:prstGeom>
          <a:solidFill>
            <a:srgbClr val="3366FF"/>
          </a:solidFill>
          <a:ln w="12700">
            <a:miter lim="400000"/>
          </a:ln>
        </p:spPr>
        <p:txBody>
          <a:bodyPr lIns="45719" rIns="45719" anchor="ctr"/>
          <a:lstStyle/>
          <a:p>
            <a:pPr/>
          </a:p>
        </p:txBody>
      </p:sp>
      <p:sp>
        <p:nvSpPr>
          <p:cNvPr id="1248" name="Shape"/>
          <p:cNvSpPr/>
          <p:nvPr/>
        </p:nvSpPr>
        <p:spPr>
          <a:xfrm>
            <a:off x="3135706" y="5228652"/>
            <a:ext cx="43854" cy="2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38" y="0"/>
                </a:moveTo>
                <a:lnTo>
                  <a:pt x="0" y="10795"/>
                </a:lnTo>
                <a:lnTo>
                  <a:pt x="15119" y="21600"/>
                </a:lnTo>
                <a:lnTo>
                  <a:pt x="21600" y="10795"/>
                </a:lnTo>
                <a:lnTo>
                  <a:pt x="8638" y="0"/>
                </a:lnTo>
                <a:close/>
              </a:path>
            </a:pathLst>
          </a:custGeom>
          <a:solidFill>
            <a:srgbClr val="3366FF"/>
          </a:solidFill>
          <a:ln w="12700">
            <a:miter lim="400000"/>
          </a:ln>
        </p:spPr>
        <p:txBody>
          <a:bodyPr lIns="45719" rIns="45719" anchor="ctr"/>
          <a:lstStyle/>
          <a:p>
            <a:pPr/>
          </a:p>
        </p:txBody>
      </p:sp>
      <p:sp>
        <p:nvSpPr>
          <p:cNvPr id="1249" name="Rectangle"/>
          <p:cNvSpPr/>
          <p:nvPr/>
        </p:nvSpPr>
        <p:spPr>
          <a:xfrm>
            <a:off x="3223424" y="5228652"/>
            <a:ext cx="26316" cy="13158"/>
          </a:xfrm>
          <a:prstGeom prst="rect">
            <a:avLst/>
          </a:prstGeom>
          <a:solidFill>
            <a:srgbClr val="3366FF"/>
          </a:solidFill>
          <a:ln w="12700">
            <a:miter lim="400000"/>
          </a:ln>
        </p:spPr>
        <p:txBody>
          <a:bodyPr lIns="45719" rIns="45719" anchor="ctr"/>
          <a:lstStyle/>
          <a:p>
            <a:pPr/>
          </a:p>
        </p:txBody>
      </p:sp>
      <p:sp>
        <p:nvSpPr>
          <p:cNvPr id="1250" name="Shape"/>
          <p:cNvSpPr/>
          <p:nvPr/>
        </p:nvSpPr>
        <p:spPr>
          <a:xfrm>
            <a:off x="3293605" y="5197957"/>
            <a:ext cx="39473" cy="3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lnTo>
                  <a:pt x="0" y="9259"/>
                </a:lnTo>
                <a:lnTo>
                  <a:pt x="7200" y="21600"/>
                </a:lnTo>
                <a:lnTo>
                  <a:pt x="21600" y="9259"/>
                </a:lnTo>
                <a:lnTo>
                  <a:pt x="14400" y="0"/>
                </a:lnTo>
                <a:close/>
              </a:path>
            </a:pathLst>
          </a:custGeom>
          <a:solidFill>
            <a:srgbClr val="3366FF"/>
          </a:solidFill>
          <a:ln w="12700">
            <a:miter lim="400000"/>
          </a:ln>
        </p:spPr>
        <p:txBody>
          <a:bodyPr lIns="45719" rIns="45719" anchor="ctr"/>
          <a:lstStyle/>
          <a:p>
            <a:pPr/>
          </a:p>
        </p:txBody>
      </p:sp>
      <p:sp>
        <p:nvSpPr>
          <p:cNvPr id="1251" name="Shape"/>
          <p:cNvSpPr/>
          <p:nvPr/>
        </p:nvSpPr>
        <p:spPr>
          <a:xfrm>
            <a:off x="3376941" y="5184787"/>
            <a:ext cx="43854" cy="2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19" y="0"/>
                </a:moveTo>
                <a:lnTo>
                  <a:pt x="0" y="10805"/>
                </a:lnTo>
                <a:lnTo>
                  <a:pt x="6481" y="21600"/>
                </a:lnTo>
                <a:lnTo>
                  <a:pt x="21600" y="10805"/>
                </a:lnTo>
                <a:lnTo>
                  <a:pt x="15119" y="0"/>
                </a:lnTo>
                <a:close/>
              </a:path>
            </a:pathLst>
          </a:custGeom>
          <a:solidFill>
            <a:srgbClr val="3366FF"/>
          </a:solidFill>
          <a:ln w="12700">
            <a:miter lim="400000"/>
          </a:ln>
        </p:spPr>
        <p:txBody>
          <a:bodyPr lIns="45719" rIns="45719" anchor="ctr"/>
          <a:lstStyle/>
          <a:p>
            <a:pPr/>
          </a:p>
        </p:txBody>
      </p:sp>
      <p:sp>
        <p:nvSpPr>
          <p:cNvPr id="1252" name="Shape"/>
          <p:cNvSpPr/>
          <p:nvPr/>
        </p:nvSpPr>
        <p:spPr>
          <a:xfrm>
            <a:off x="3464661" y="5158473"/>
            <a:ext cx="39472"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lnTo>
                  <a:pt x="0" y="10800"/>
                </a:lnTo>
                <a:lnTo>
                  <a:pt x="7200" y="21600"/>
                </a:lnTo>
                <a:lnTo>
                  <a:pt x="21600" y="10800"/>
                </a:lnTo>
                <a:lnTo>
                  <a:pt x="14400" y="0"/>
                </a:lnTo>
                <a:close/>
              </a:path>
            </a:pathLst>
          </a:custGeom>
          <a:solidFill>
            <a:srgbClr val="3366FF"/>
          </a:solidFill>
          <a:ln w="12700">
            <a:miter lim="400000"/>
          </a:ln>
        </p:spPr>
        <p:txBody>
          <a:bodyPr lIns="45719" rIns="45719" anchor="ctr"/>
          <a:lstStyle/>
          <a:p>
            <a:pPr/>
          </a:p>
        </p:txBody>
      </p:sp>
      <p:sp>
        <p:nvSpPr>
          <p:cNvPr id="1253" name="Shape"/>
          <p:cNvSpPr/>
          <p:nvPr/>
        </p:nvSpPr>
        <p:spPr>
          <a:xfrm>
            <a:off x="3534840" y="5101449"/>
            <a:ext cx="39473" cy="2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lnTo>
                  <a:pt x="0" y="10795"/>
                </a:lnTo>
                <a:lnTo>
                  <a:pt x="7200" y="21600"/>
                </a:lnTo>
                <a:lnTo>
                  <a:pt x="21600" y="10795"/>
                </a:lnTo>
                <a:lnTo>
                  <a:pt x="14400" y="0"/>
                </a:lnTo>
                <a:close/>
              </a:path>
            </a:pathLst>
          </a:custGeom>
          <a:solidFill>
            <a:srgbClr val="3366FF"/>
          </a:solidFill>
          <a:ln w="12700">
            <a:miter lim="400000"/>
          </a:ln>
        </p:spPr>
        <p:txBody>
          <a:bodyPr lIns="45719" rIns="45719" anchor="ctr"/>
          <a:lstStyle/>
          <a:p>
            <a:pPr/>
          </a:p>
        </p:txBody>
      </p:sp>
      <p:sp>
        <p:nvSpPr>
          <p:cNvPr id="1254" name="Shape"/>
          <p:cNvSpPr/>
          <p:nvPr/>
        </p:nvSpPr>
        <p:spPr>
          <a:xfrm>
            <a:off x="3605009" y="5044426"/>
            <a:ext cx="43866" cy="2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5" y="0"/>
                </a:moveTo>
                <a:lnTo>
                  <a:pt x="0" y="10795"/>
                </a:lnTo>
                <a:lnTo>
                  <a:pt x="12964" y="21600"/>
                </a:lnTo>
                <a:lnTo>
                  <a:pt x="21600" y="10795"/>
                </a:lnTo>
                <a:lnTo>
                  <a:pt x="6485" y="0"/>
                </a:lnTo>
                <a:close/>
              </a:path>
            </a:pathLst>
          </a:custGeom>
          <a:solidFill>
            <a:srgbClr val="3366FF"/>
          </a:solidFill>
          <a:ln w="12700">
            <a:miter lim="400000"/>
          </a:ln>
        </p:spPr>
        <p:txBody>
          <a:bodyPr lIns="45719" rIns="45719" anchor="ctr"/>
          <a:lstStyle/>
          <a:p>
            <a:pPr/>
          </a:p>
        </p:txBody>
      </p:sp>
      <p:sp>
        <p:nvSpPr>
          <p:cNvPr id="1255" name="Shape"/>
          <p:cNvSpPr/>
          <p:nvPr/>
        </p:nvSpPr>
        <p:spPr>
          <a:xfrm>
            <a:off x="3675188" y="4987404"/>
            <a:ext cx="43866" cy="2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79" y="0"/>
                </a:moveTo>
                <a:lnTo>
                  <a:pt x="0" y="10805"/>
                </a:lnTo>
                <a:lnTo>
                  <a:pt x="12958" y="21600"/>
                </a:lnTo>
                <a:lnTo>
                  <a:pt x="21600" y="10805"/>
                </a:lnTo>
                <a:lnTo>
                  <a:pt x="6479" y="0"/>
                </a:lnTo>
                <a:close/>
              </a:path>
            </a:pathLst>
          </a:custGeom>
          <a:solidFill>
            <a:srgbClr val="3366FF"/>
          </a:solidFill>
          <a:ln w="12700">
            <a:miter lim="400000"/>
          </a:ln>
        </p:spPr>
        <p:txBody>
          <a:bodyPr lIns="45719" rIns="45719" anchor="ctr"/>
          <a:lstStyle/>
          <a:p>
            <a:pPr/>
          </a:p>
        </p:txBody>
      </p:sp>
      <p:sp>
        <p:nvSpPr>
          <p:cNvPr id="1256" name="Shape"/>
          <p:cNvSpPr/>
          <p:nvPr/>
        </p:nvSpPr>
        <p:spPr>
          <a:xfrm>
            <a:off x="3745369" y="4943550"/>
            <a:ext cx="43866" cy="3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79" y="0"/>
                </a:moveTo>
                <a:lnTo>
                  <a:pt x="0" y="9259"/>
                </a:lnTo>
                <a:lnTo>
                  <a:pt x="15121" y="21600"/>
                </a:lnTo>
                <a:lnTo>
                  <a:pt x="21600" y="9259"/>
                </a:lnTo>
                <a:lnTo>
                  <a:pt x="6479" y="0"/>
                </a:lnTo>
                <a:close/>
              </a:path>
            </a:pathLst>
          </a:custGeom>
          <a:solidFill>
            <a:srgbClr val="3366FF"/>
          </a:solidFill>
          <a:ln w="12700">
            <a:miter lim="400000"/>
          </a:ln>
        </p:spPr>
        <p:txBody>
          <a:bodyPr lIns="45719" rIns="45719" anchor="ctr"/>
          <a:lstStyle/>
          <a:p>
            <a:pPr/>
          </a:p>
        </p:txBody>
      </p:sp>
      <p:sp>
        <p:nvSpPr>
          <p:cNvPr id="1257" name="Shape"/>
          <p:cNvSpPr/>
          <p:nvPr/>
        </p:nvSpPr>
        <p:spPr>
          <a:xfrm>
            <a:off x="3815550" y="4886528"/>
            <a:ext cx="43854" cy="3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38" y="0"/>
                </a:moveTo>
                <a:lnTo>
                  <a:pt x="0" y="12341"/>
                </a:lnTo>
                <a:lnTo>
                  <a:pt x="15119" y="21600"/>
                </a:lnTo>
                <a:lnTo>
                  <a:pt x="21600" y="12341"/>
                </a:lnTo>
                <a:lnTo>
                  <a:pt x="8638" y="0"/>
                </a:lnTo>
                <a:close/>
              </a:path>
            </a:pathLst>
          </a:custGeom>
          <a:solidFill>
            <a:srgbClr val="3366FF"/>
          </a:solidFill>
          <a:ln w="12700">
            <a:miter lim="400000"/>
          </a:ln>
        </p:spPr>
        <p:txBody>
          <a:bodyPr lIns="45719" rIns="45719" anchor="ctr"/>
          <a:lstStyle/>
          <a:p>
            <a:pPr/>
          </a:p>
        </p:txBody>
      </p:sp>
      <p:sp>
        <p:nvSpPr>
          <p:cNvPr id="1258" name="Rectangle"/>
          <p:cNvSpPr/>
          <p:nvPr/>
        </p:nvSpPr>
        <p:spPr>
          <a:xfrm>
            <a:off x="3885729" y="4803178"/>
            <a:ext cx="100877" cy="70181"/>
          </a:xfrm>
          <a:prstGeom prst="rect">
            <a:avLst/>
          </a:prstGeom>
          <a:blipFill>
            <a:blip r:embed="rId2"/>
            <a:stretch>
              <a:fillRect/>
            </a:stretch>
          </a:blipFill>
          <a:ln w="12700">
            <a:miter lim="400000"/>
          </a:ln>
        </p:spPr>
        <p:txBody>
          <a:bodyPr lIns="45719" rIns="45719" anchor="ctr"/>
          <a:lstStyle/>
          <a:p>
            <a:pPr/>
          </a:p>
        </p:txBody>
      </p:sp>
      <p:sp>
        <p:nvSpPr>
          <p:cNvPr id="1259" name="Shape"/>
          <p:cNvSpPr/>
          <p:nvPr/>
        </p:nvSpPr>
        <p:spPr>
          <a:xfrm>
            <a:off x="4012920" y="4732997"/>
            <a:ext cx="57024"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2" y="0"/>
                </a:moveTo>
                <a:lnTo>
                  <a:pt x="0" y="12964"/>
                </a:lnTo>
                <a:lnTo>
                  <a:pt x="11632" y="21600"/>
                </a:lnTo>
                <a:lnTo>
                  <a:pt x="21600" y="6479"/>
                </a:lnTo>
                <a:lnTo>
                  <a:pt x="11632" y="0"/>
                </a:lnTo>
                <a:close/>
              </a:path>
            </a:pathLst>
          </a:custGeom>
          <a:solidFill>
            <a:srgbClr val="3366FF"/>
          </a:solidFill>
          <a:ln w="12700">
            <a:miter lim="400000"/>
          </a:ln>
        </p:spPr>
        <p:txBody>
          <a:bodyPr lIns="45719" rIns="45719" anchor="ctr"/>
          <a:lstStyle/>
          <a:p>
            <a:pPr/>
          </a:p>
        </p:txBody>
      </p:sp>
      <p:sp>
        <p:nvSpPr>
          <p:cNvPr id="1260" name="Shape"/>
          <p:cNvSpPr/>
          <p:nvPr/>
        </p:nvSpPr>
        <p:spPr>
          <a:xfrm>
            <a:off x="4087481" y="4702302"/>
            <a:ext cx="39486" cy="3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95" y="0"/>
                </a:moveTo>
                <a:lnTo>
                  <a:pt x="0" y="12341"/>
                </a:lnTo>
                <a:lnTo>
                  <a:pt x="7198" y="21600"/>
                </a:lnTo>
                <a:lnTo>
                  <a:pt x="21600" y="12341"/>
                </a:lnTo>
                <a:lnTo>
                  <a:pt x="14395" y="0"/>
                </a:lnTo>
                <a:close/>
              </a:path>
            </a:pathLst>
          </a:custGeom>
          <a:solidFill>
            <a:srgbClr val="3366FF"/>
          </a:solidFill>
          <a:ln w="12700">
            <a:miter lim="400000"/>
          </a:ln>
        </p:spPr>
        <p:txBody>
          <a:bodyPr lIns="45719" rIns="45719" anchor="ctr"/>
          <a:lstStyle/>
          <a:p>
            <a:pPr/>
          </a:p>
        </p:txBody>
      </p:sp>
      <p:sp>
        <p:nvSpPr>
          <p:cNvPr id="1261" name="Shape"/>
          <p:cNvSpPr/>
          <p:nvPr/>
        </p:nvSpPr>
        <p:spPr>
          <a:xfrm>
            <a:off x="4157662" y="4649659"/>
            <a:ext cx="39473"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0"/>
                </a:moveTo>
                <a:lnTo>
                  <a:pt x="0" y="10800"/>
                </a:lnTo>
                <a:lnTo>
                  <a:pt x="14400" y="21600"/>
                </a:lnTo>
                <a:lnTo>
                  <a:pt x="21600" y="10800"/>
                </a:lnTo>
                <a:lnTo>
                  <a:pt x="7200" y="0"/>
                </a:lnTo>
                <a:close/>
              </a:path>
            </a:pathLst>
          </a:custGeom>
          <a:solidFill>
            <a:srgbClr val="3366FF"/>
          </a:solidFill>
          <a:ln w="12700">
            <a:miter lim="400000"/>
          </a:ln>
        </p:spPr>
        <p:txBody>
          <a:bodyPr lIns="45719" rIns="45719" anchor="ctr"/>
          <a:lstStyle/>
          <a:p>
            <a:pPr/>
          </a:p>
        </p:txBody>
      </p:sp>
      <p:sp>
        <p:nvSpPr>
          <p:cNvPr id="1262" name="Shape"/>
          <p:cNvSpPr/>
          <p:nvPr/>
        </p:nvSpPr>
        <p:spPr>
          <a:xfrm>
            <a:off x="4144505" y="4649659"/>
            <a:ext cx="39473"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lnTo>
                  <a:pt x="0" y="10800"/>
                </a:lnTo>
                <a:lnTo>
                  <a:pt x="7200" y="21600"/>
                </a:lnTo>
                <a:lnTo>
                  <a:pt x="21600" y="10800"/>
                </a:lnTo>
                <a:lnTo>
                  <a:pt x="14400" y="0"/>
                </a:lnTo>
                <a:close/>
              </a:path>
            </a:pathLst>
          </a:custGeom>
          <a:solidFill>
            <a:srgbClr val="3366FF"/>
          </a:solidFill>
          <a:ln w="12700">
            <a:miter lim="400000"/>
          </a:ln>
        </p:spPr>
        <p:txBody>
          <a:bodyPr lIns="45719" rIns="45719" anchor="ctr"/>
          <a:lstStyle/>
          <a:p>
            <a:pPr/>
          </a:p>
        </p:txBody>
      </p:sp>
      <p:sp>
        <p:nvSpPr>
          <p:cNvPr id="1263" name="Shape"/>
          <p:cNvSpPr/>
          <p:nvPr/>
        </p:nvSpPr>
        <p:spPr>
          <a:xfrm>
            <a:off x="4214684" y="4575097"/>
            <a:ext cx="39473" cy="3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0"/>
                </a:moveTo>
                <a:lnTo>
                  <a:pt x="0" y="12341"/>
                </a:lnTo>
                <a:lnTo>
                  <a:pt x="14400" y="21600"/>
                </a:lnTo>
                <a:lnTo>
                  <a:pt x="21600" y="12341"/>
                </a:lnTo>
                <a:lnTo>
                  <a:pt x="7200" y="0"/>
                </a:lnTo>
                <a:close/>
              </a:path>
            </a:pathLst>
          </a:custGeom>
          <a:solidFill>
            <a:srgbClr val="3366FF"/>
          </a:solidFill>
          <a:ln w="12700">
            <a:miter lim="400000"/>
          </a:ln>
        </p:spPr>
        <p:txBody>
          <a:bodyPr lIns="45719" rIns="45719" anchor="ctr"/>
          <a:lstStyle/>
          <a:p>
            <a:pPr/>
          </a:p>
        </p:txBody>
      </p:sp>
      <p:sp>
        <p:nvSpPr>
          <p:cNvPr id="1264" name="Shape"/>
          <p:cNvSpPr/>
          <p:nvPr/>
        </p:nvSpPr>
        <p:spPr>
          <a:xfrm>
            <a:off x="4271707" y="4535613"/>
            <a:ext cx="39473"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lnTo>
                  <a:pt x="0" y="10800"/>
                </a:lnTo>
                <a:lnTo>
                  <a:pt x="7200" y="21600"/>
                </a:lnTo>
                <a:lnTo>
                  <a:pt x="21600" y="10800"/>
                </a:lnTo>
                <a:lnTo>
                  <a:pt x="14400" y="0"/>
                </a:lnTo>
                <a:close/>
              </a:path>
            </a:pathLst>
          </a:custGeom>
          <a:solidFill>
            <a:srgbClr val="3366FF"/>
          </a:solidFill>
          <a:ln w="12700">
            <a:miter lim="400000"/>
          </a:ln>
        </p:spPr>
        <p:txBody>
          <a:bodyPr lIns="45719" rIns="45719" anchor="ctr"/>
          <a:lstStyle/>
          <a:p>
            <a:pPr/>
          </a:p>
        </p:txBody>
      </p:sp>
      <p:sp>
        <p:nvSpPr>
          <p:cNvPr id="1265" name="Shape"/>
          <p:cNvSpPr/>
          <p:nvPr/>
        </p:nvSpPr>
        <p:spPr>
          <a:xfrm>
            <a:off x="4341876" y="4478590"/>
            <a:ext cx="39486"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95" y="0"/>
                </a:moveTo>
                <a:lnTo>
                  <a:pt x="0" y="10800"/>
                </a:lnTo>
                <a:lnTo>
                  <a:pt x="7198" y="21600"/>
                </a:lnTo>
                <a:lnTo>
                  <a:pt x="21600" y="10800"/>
                </a:lnTo>
                <a:lnTo>
                  <a:pt x="14395" y="0"/>
                </a:lnTo>
                <a:close/>
              </a:path>
            </a:pathLst>
          </a:custGeom>
          <a:solidFill>
            <a:srgbClr val="3366FF"/>
          </a:solidFill>
          <a:ln w="12700">
            <a:miter lim="400000"/>
          </a:ln>
        </p:spPr>
        <p:txBody>
          <a:bodyPr lIns="45719" rIns="45719" anchor="ctr"/>
          <a:lstStyle/>
          <a:p>
            <a:pPr/>
          </a:p>
        </p:txBody>
      </p:sp>
      <p:sp>
        <p:nvSpPr>
          <p:cNvPr id="1266" name="Rectangle"/>
          <p:cNvSpPr/>
          <p:nvPr/>
        </p:nvSpPr>
        <p:spPr>
          <a:xfrm>
            <a:off x="4412055" y="4364544"/>
            <a:ext cx="96495" cy="70181"/>
          </a:xfrm>
          <a:prstGeom prst="rect">
            <a:avLst/>
          </a:prstGeom>
          <a:blipFill>
            <a:blip r:embed="rId3"/>
            <a:stretch>
              <a:fillRect/>
            </a:stretch>
          </a:blipFill>
          <a:ln w="12700">
            <a:miter lim="400000"/>
          </a:ln>
        </p:spPr>
        <p:txBody>
          <a:bodyPr lIns="45719" rIns="45719" anchor="ctr"/>
          <a:lstStyle/>
          <a:p>
            <a:pPr/>
          </a:p>
        </p:txBody>
      </p:sp>
      <p:sp>
        <p:nvSpPr>
          <p:cNvPr id="1267" name="Shape"/>
          <p:cNvSpPr/>
          <p:nvPr/>
        </p:nvSpPr>
        <p:spPr>
          <a:xfrm>
            <a:off x="4539258" y="4294365"/>
            <a:ext cx="57011"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70" y="0"/>
                </a:moveTo>
                <a:lnTo>
                  <a:pt x="0" y="12964"/>
                </a:lnTo>
                <a:lnTo>
                  <a:pt x="9970" y="21600"/>
                </a:lnTo>
                <a:lnTo>
                  <a:pt x="21600" y="6479"/>
                </a:lnTo>
                <a:lnTo>
                  <a:pt x="9970" y="0"/>
                </a:lnTo>
                <a:close/>
              </a:path>
            </a:pathLst>
          </a:custGeom>
          <a:solidFill>
            <a:srgbClr val="3366FF"/>
          </a:solidFill>
          <a:ln w="12700">
            <a:miter lim="400000"/>
          </a:ln>
        </p:spPr>
        <p:txBody>
          <a:bodyPr lIns="45719" rIns="45719" anchor="ctr"/>
          <a:lstStyle/>
          <a:p>
            <a:pPr/>
          </a:p>
        </p:txBody>
      </p:sp>
      <p:sp>
        <p:nvSpPr>
          <p:cNvPr id="1268" name="Rectangle"/>
          <p:cNvSpPr/>
          <p:nvPr/>
        </p:nvSpPr>
        <p:spPr>
          <a:xfrm>
            <a:off x="4622584" y="4154003"/>
            <a:ext cx="157900" cy="127204"/>
          </a:xfrm>
          <a:prstGeom prst="rect">
            <a:avLst/>
          </a:prstGeom>
          <a:blipFill>
            <a:blip r:embed="rId4"/>
            <a:stretch>
              <a:fillRect/>
            </a:stretch>
          </a:blipFill>
          <a:ln w="12700">
            <a:miter lim="400000"/>
          </a:ln>
        </p:spPr>
        <p:txBody>
          <a:bodyPr lIns="45719" rIns="45719" anchor="ctr"/>
          <a:lstStyle/>
          <a:p>
            <a:pPr/>
          </a:p>
        </p:txBody>
      </p:sp>
      <p:sp>
        <p:nvSpPr>
          <p:cNvPr id="1269" name="Shape"/>
          <p:cNvSpPr/>
          <p:nvPr/>
        </p:nvSpPr>
        <p:spPr>
          <a:xfrm>
            <a:off x="4806810" y="4083823"/>
            <a:ext cx="43854"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38" y="0"/>
                </a:moveTo>
                <a:lnTo>
                  <a:pt x="0" y="10800"/>
                </a:lnTo>
                <a:lnTo>
                  <a:pt x="15119" y="21600"/>
                </a:lnTo>
                <a:lnTo>
                  <a:pt x="21600" y="10800"/>
                </a:lnTo>
                <a:lnTo>
                  <a:pt x="8638" y="0"/>
                </a:lnTo>
                <a:close/>
              </a:path>
            </a:pathLst>
          </a:custGeom>
          <a:solidFill>
            <a:srgbClr val="3366FF"/>
          </a:solidFill>
          <a:ln w="12700">
            <a:miter lim="400000"/>
          </a:ln>
        </p:spPr>
        <p:txBody>
          <a:bodyPr lIns="45719" rIns="45719" anchor="ctr"/>
          <a:lstStyle/>
          <a:p>
            <a:pPr/>
          </a:p>
        </p:txBody>
      </p:sp>
      <p:sp>
        <p:nvSpPr>
          <p:cNvPr id="1270" name="Shape"/>
          <p:cNvSpPr/>
          <p:nvPr/>
        </p:nvSpPr>
        <p:spPr>
          <a:xfrm>
            <a:off x="4806810" y="4066273"/>
            <a:ext cx="43854"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19" y="0"/>
                </a:moveTo>
                <a:lnTo>
                  <a:pt x="0" y="12345"/>
                </a:lnTo>
                <a:lnTo>
                  <a:pt x="8638" y="21600"/>
                </a:lnTo>
                <a:lnTo>
                  <a:pt x="21600" y="12345"/>
                </a:lnTo>
                <a:lnTo>
                  <a:pt x="15119" y="0"/>
                </a:lnTo>
                <a:close/>
              </a:path>
            </a:pathLst>
          </a:custGeom>
          <a:solidFill>
            <a:srgbClr val="3366FF"/>
          </a:solidFill>
          <a:ln w="12700">
            <a:miter lim="400000"/>
          </a:ln>
        </p:spPr>
        <p:txBody>
          <a:bodyPr lIns="45719" rIns="45719" anchor="ctr"/>
          <a:lstStyle/>
          <a:p>
            <a:pPr/>
          </a:p>
        </p:txBody>
      </p:sp>
      <p:sp>
        <p:nvSpPr>
          <p:cNvPr id="1271" name="Shape"/>
          <p:cNvSpPr/>
          <p:nvPr/>
        </p:nvSpPr>
        <p:spPr>
          <a:xfrm>
            <a:off x="4876977" y="4026801"/>
            <a:ext cx="43866"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1" y="0"/>
                </a:moveTo>
                <a:lnTo>
                  <a:pt x="0" y="10800"/>
                </a:lnTo>
                <a:lnTo>
                  <a:pt x="8642" y="21600"/>
                </a:lnTo>
                <a:lnTo>
                  <a:pt x="21600" y="10800"/>
                </a:lnTo>
                <a:lnTo>
                  <a:pt x="15121" y="0"/>
                </a:lnTo>
                <a:close/>
              </a:path>
            </a:pathLst>
          </a:custGeom>
          <a:solidFill>
            <a:srgbClr val="3366FF"/>
          </a:solidFill>
          <a:ln w="12700">
            <a:miter lim="400000"/>
          </a:ln>
        </p:spPr>
        <p:txBody>
          <a:bodyPr lIns="45719" rIns="45719" anchor="ctr"/>
          <a:lstStyle/>
          <a:p>
            <a:pPr/>
          </a:p>
        </p:txBody>
      </p:sp>
      <p:sp>
        <p:nvSpPr>
          <p:cNvPr id="1272" name="Shape"/>
          <p:cNvSpPr/>
          <p:nvPr/>
        </p:nvSpPr>
        <p:spPr>
          <a:xfrm>
            <a:off x="4964708" y="3982935"/>
            <a:ext cx="39473"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lnTo>
                  <a:pt x="0" y="9255"/>
                </a:lnTo>
                <a:lnTo>
                  <a:pt x="7200" y="21600"/>
                </a:lnTo>
                <a:lnTo>
                  <a:pt x="21600" y="9255"/>
                </a:lnTo>
                <a:lnTo>
                  <a:pt x="14400" y="0"/>
                </a:lnTo>
                <a:close/>
              </a:path>
            </a:pathLst>
          </a:custGeom>
          <a:solidFill>
            <a:srgbClr val="3366FF"/>
          </a:solidFill>
          <a:ln w="12700">
            <a:miter lim="400000"/>
          </a:ln>
        </p:spPr>
        <p:txBody>
          <a:bodyPr lIns="45719" rIns="45719" anchor="ctr"/>
          <a:lstStyle/>
          <a:p>
            <a:pPr/>
          </a:p>
        </p:txBody>
      </p:sp>
      <p:sp>
        <p:nvSpPr>
          <p:cNvPr id="1273" name="Shape"/>
          <p:cNvSpPr/>
          <p:nvPr/>
        </p:nvSpPr>
        <p:spPr>
          <a:xfrm>
            <a:off x="5034876" y="3939070"/>
            <a:ext cx="43866"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4" y="0"/>
                </a:moveTo>
                <a:lnTo>
                  <a:pt x="0" y="12345"/>
                </a:lnTo>
                <a:lnTo>
                  <a:pt x="6485" y="21600"/>
                </a:lnTo>
                <a:lnTo>
                  <a:pt x="21600" y="12345"/>
                </a:lnTo>
                <a:lnTo>
                  <a:pt x="12964" y="0"/>
                </a:lnTo>
                <a:close/>
              </a:path>
            </a:pathLst>
          </a:custGeom>
          <a:solidFill>
            <a:srgbClr val="3366FF"/>
          </a:solidFill>
          <a:ln w="12700">
            <a:miter lim="400000"/>
          </a:ln>
        </p:spPr>
        <p:txBody>
          <a:bodyPr lIns="45719" rIns="45719" anchor="ctr"/>
          <a:lstStyle/>
          <a:p>
            <a:pPr/>
          </a:p>
        </p:txBody>
      </p:sp>
      <p:sp>
        <p:nvSpPr>
          <p:cNvPr id="1274" name="Shape"/>
          <p:cNvSpPr/>
          <p:nvPr/>
        </p:nvSpPr>
        <p:spPr>
          <a:xfrm>
            <a:off x="5105055" y="3899598"/>
            <a:ext cx="43866"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1" y="0"/>
                </a:moveTo>
                <a:lnTo>
                  <a:pt x="0" y="10800"/>
                </a:lnTo>
                <a:lnTo>
                  <a:pt x="6479" y="21600"/>
                </a:lnTo>
                <a:lnTo>
                  <a:pt x="21600" y="10800"/>
                </a:lnTo>
                <a:lnTo>
                  <a:pt x="15121" y="0"/>
                </a:lnTo>
                <a:close/>
              </a:path>
            </a:pathLst>
          </a:custGeom>
          <a:solidFill>
            <a:srgbClr val="3366FF"/>
          </a:solidFill>
          <a:ln w="12700">
            <a:miter lim="400000"/>
          </a:ln>
        </p:spPr>
        <p:txBody>
          <a:bodyPr lIns="45719" rIns="45719" anchor="ctr"/>
          <a:lstStyle/>
          <a:p>
            <a:pPr/>
          </a:p>
        </p:txBody>
      </p:sp>
      <p:sp>
        <p:nvSpPr>
          <p:cNvPr id="1275" name="Shape"/>
          <p:cNvSpPr/>
          <p:nvPr/>
        </p:nvSpPr>
        <p:spPr>
          <a:xfrm>
            <a:off x="5188394" y="3868889"/>
            <a:ext cx="43866"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1" y="0"/>
                </a:moveTo>
                <a:lnTo>
                  <a:pt x="0" y="12345"/>
                </a:lnTo>
                <a:lnTo>
                  <a:pt x="8642" y="21600"/>
                </a:lnTo>
                <a:lnTo>
                  <a:pt x="21600" y="12345"/>
                </a:lnTo>
                <a:lnTo>
                  <a:pt x="15121" y="0"/>
                </a:lnTo>
                <a:close/>
              </a:path>
            </a:pathLst>
          </a:custGeom>
          <a:solidFill>
            <a:srgbClr val="3366FF"/>
          </a:solidFill>
          <a:ln w="12700">
            <a:miter lim="400000"/>
          </a:ln>
        </p:spPr>
        <p:txBody>
          <a:bodyPr lIns="45719" rIns="45719" anchor="ctr"/>
          <a:lstStyle/>
          <a:p>
            <a:pPr/>
          </a:p>
        </p:txBody>
      </p:sp>
      <p:sp>
        <p:nvSpPr>
          <p:cNvPr id="1276" name="Shape"/>
          <p:cNvSpPr/>
          <p:nvPr/>
        </p:nvSpPr>
        <p:spPr>
          <a:xfrm>
            <a:off x="5262955" y="3829417"/>
            <a:ext cx="39486"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95" y="0"/>
                </a:moveTo>
                <a:lnTo>
                  <a:pt x="0" y="10800"/>
                </a:lnTo>
                <a:lnTo>
                  <a:pt x="7198" y="21600"/>
                </a:lnTo>
                <a:lnTo>
                  <a:pt x="21600" y="10800"/>
                </a:lnTo>
                <a:lnTo>
                  <a:pt x="14395" y="0"/>
                </a:lnTo>
                <a:close/>
              </a:path>
            </a:pathLst>
          </a:custGeom>
          <a:solidFill>
            <a:srgbClr val="3366FF"/>
          </a:solidFill>
          <a:ln w="12700">
            <a:miter lim="400000"/>
          </a:ln>
        </p:spPr>
        <p:txBody>
          <a:bodyPr lIns="45719" rIns="45719" anchor="ctr"/>
          <a:lstStyle/>
          <a:p>
            <a:pPr/>
          </a:p>
        </p:txBody>
      </p:sp>
      <p:sp>
        <p:nvSpPr>
          <p:cNvPr id="1277" name="Shape"/>
          <p:cNvSpPr/>
          <p:nvPr/>
        </p:nvSpPr>
        <p:spPr>
          <a:xfrm>
            <a:off x="5346293" y="3772394"/>
            <a:ext cx="43866"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79" y="0"/>
                </a:moveTo>
                <a:lnTo>
                  <a:pt x="0" y="10800"/>
                </a:lnTo>
                <a:lnTo>
                  <a:pt x="12958" y="21600"/>
                </a:lnTo>
                <a:lnTo>
                  <a:pt x="21600" y="10800"/>
                </a:lnTo>
                <a:lnTo>
                  <a:pt x="6479" y="0"/>
                </a:lnTo>
                <a:close/>
              </a:path>
            </a:pathLst>
          </a:custGeom>
          <a:solidFill>
            <a:srgbClr val="3366FF"/>
          </a:solidFill>
          <a:ln w="12700">
            <a:miter lim="400000"/>
          </a:ln>
        </p:spPr>
        <p:txBody>
          <a:bodyPr lIns="45719" rIns="45719" anchor="ctr"/>
          <a:lstStyle/>
          <a:p>
            <a:pPr/>
          </a:p>
        </p:txBody>
      </p:sp>
      <p:sp>
        <p:nvSpPr>
          <p:cNvPr id="1278" name="Shape"/>
          <p:cNvSpPr/>
          <p:nvPr/>
        </p:nvSpPr>
        <p:spPr>
          <a:xfrm>
            <a:off x="5416472" y="3741685"/>
            <a:ext cx="43866"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15" y="0"/>
                </a:moveTo>
                <a:lnTo>
                  <a:pt x="0" y="12345"/>
                </a:lnTo>
                <a:lnTo>
                  <a:pt x="6479" y="21600"/>
                </a:lnTo>
                <a:lnTo>
                  <a:pt x="21600" y="12345"/>
                </a:lnTo>
                <a:lnTo>
                  <a:pt x="15115" y="0"/>
                </a:lnTo>
                <a:close/>
              </a:path>
            </a:pathLst>
          </a:custGeom>
          <a:solidFill>
            <a:srgbClr val="3366FF"/>
          </a:solidFill>
          <a:ln w="12700">
            <a:miter lim="400000"/>
          </a:ln>
        </p:spPr>
        <p:txBody>
          <a:bodyPr lIns="45719" rIns="45719" anchor="ctr"/>
          <a:lstStyle/>
          <a:p>
            <a:pPr/>
          </a:p>
        </p:txBody>
      </p:sp>
      <p:sp>
        <p:nvSpPr>
          <p:cNvPr id="1279" name="Shape"/>
          <p:cNvSpPr/>
          <p:nvPr/>
        </p:nvSpPr>
        <p:spPr>
          <a:xfrm>
            <a:off x="5486653" y="3702215"/>
            <a:ext cx="43854"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19" y="0"/>
                </a:moveTo>
                <a:lnTo>
                  <a:pt x="0" y="10800"/>
                </a:lnTo>
                <a:lnTo>
                  <a:pt x="8638" y="21600"/>
                </a:lnTo>
                <a:lnTo>
                  <a:pt x="21600" y="10800"/>
                </a:lnTo>
                <a:lnTo>
                  <a:pt x="15119" y="0"/>
                </a:lnTo>
                <a:close/>
              </a:path>
            </a:pathLst>
          </a:custGeom>
          <a:solidFill>
            <a:srgbClr val="3366FF"/>
          </a:solidFill>
          <a:ln w="12700">
            <a:miter lim="400000"/>
          </a:ln>
        </p:spPr>
        <p:txBody>
          <a:bodyPr lIns="45719" rIns="45719" anchor="ctr"/>
          <a:lstStyle/>
          <a:p>
            <a:pPr/>
          </a:p>
        </p:txBody>
      </p:sp>
      <p:sp>
        <p:nvSpPr>
          <p:cNvPr id="1280" name="Shape"/>
          <p:cNvSpPr/>
          <p:nvPr/>
        </p:nvSpPr>
        <p:spPr>
          <a:xfrm>
            <a:off x="5504191" y="3689056"/>
            <a:ext cx="39473"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lnTo>
                  <a:pt x="0" y="10800"/>
                </a:lnTo>
                <a:lnTo>
                  <a:pt x="7200" y="21600"/>
                </a:lnTo>
                <a:lnTo>
                  <a:pt x="21600" y="10800"/>
                </a:lnTo>
                <a:lnTo>
                  <a:pt x="14400" y="0"/>
                </a:lnTo>
                <a:close/>
              </a:path>
            </a:pathLst>
          </a:custGeom>
          <a:solidFill>
            <a:srgbClr val="3366FF"/>
          </a:solidFill>
          <a:ln w="12700">
            <a:miter lim="400000"/>
          </a:ln>
        </p:spPr>
        <p:txBody>
          <a:bodyPr lIns="45719" rIns="45719" anchor="ctr"/>
          <a:lstStyle/>
          <a:p>
            <a:pPr/>
          </a:p>
        </p:txBody>
      </p:sp>
      <p:sp>
        <p:nvSpPr>
          <p:cNvPr id="1281" name="Rectangle"/>
          <p:cNvSpPr/>
          <p:nvPr/>
        </p:nvSpPr>
        <p:spPr>
          <a:xfrm>
            <a:off x="5600686" y="3671506"/>
            <a:ext cx="30710" cy="17553"/>
          </a:xfrm>
          <a:prstGeom prst="rect">
            <a:avLst/>
          </a:prstGeom>
          <a:solidFill>
            <a:srgbClr val="3366FF"/>
          </a:solidFill>
          <a:ln w="12700">
            <a:miter lim="400000"/>
          </a:ln>
        </p:spPr>
        <p:txBody>
          <a:bodyPr lIns="45719" rIns="45719" anchor="ctr"/>
          <a:lstStyle/>
          <a:p>
            <a:pPr/>
          </a:p>
        </p:txBody>
      </p:sp>
      <p:sp>
        <p:nvSpPr>
          <p:cNvPr id="1282" name="Shape"/>
          <p:cNvSpPr/>
          <p:nvPr/>
        </p:nvSpPr>
        <p:spPr>
          <a:xfrm>
            <a:off x="5670867" y="3632034"/>
            <a:ext cx="43866"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79" y="0"/>
                </a:moveTo>
                <a:lnTo>
                  <a:pt x="0" y="10800"/>
                </a:lnTo>
                <a:lnTo>
                  <a:pt x="15115" y="21600"/>
                </a:lnTo>
                <a:lnTo>
                  <a:pt x="21600" y="10800"/>
                </a:lnTo>
                <a:lnTo>
                  <a:pt x="6479" y="0"/>
                </a:lnTo>
                <a:close/>
              </a:path>
            </a:pathLst>
          </a:custGeom>
          <a:solidFill>
            <a:srgbClr val="3366FF"/>
          </a:solidFill>
          <a:ln w="12700">
            <a:miter lim="400000"/>
          </a:ln>
        </p:spPr>
        <p:txBody>
          <a:bodyPr lIns="45719" rIns="45719" anchor="ctr"/>
          <a:lstStyle/>
          <a:p>
            <a:pPr/>
          </a:p>
        </p:txBody>
      </p:sp>
      <p:sp>
        <p:nvSpPr>
          <p:cNvPr id="1283" name="Shape"/>
          <p:cNvSpPr/>
          <p:nvPr/>
        </p:nvSpPr>
        <p:spPr>
          <a:xfrm>
            <a:off x="5741046" y="3614482"/>
            <a:ext cx="43854"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19" y="0"/>
                </a:moveTo>
                <a:lnTo>
                  <a:pt x="0" y="12345"/>
                </a:lnTo>
                <a:lnTo>
                  <a:pt x="8638" y="21600"/>
                </a:lnTo>
                <a:lnTo>
                  <a:pt x="21600" y="12345"/>
                </a:lnTo>
                <a:lnTo>
                  <a:pt x="15119" y="0"/>
                </a:lnTo>
                <a:close/>
              </a:path>
            </a:pathLst>
          </a:custGeom>
          <a:solidFill>
            <a:srgbClr val="3366FF"/>
          </a:solidFill>
          <a:ln w="12700">
            <a:miter lim="400000"/>
          </a:ln>
        </p:spPr>
        <p:txBody>
          <a:bodyPr lIns="45719" rIns="45719" anchor="ctr"/>
          <a:lstStyle/>
          <a:p>
            <a:pPr/>
          </a:p>
        </p:txBody>
      </p:sp>
      <p:sp>
        <p:nvSpPr>
          <p:cNvPr id="1284" name="Rectangle"/>
          <p:cNvSpPr/>
          <p:nvPr/>
        </p:nvSpPr>
        <p:spPr>
          <a:xfrm>
            <a:off x="5841922" y="3601325"/>
            <a:ext cx="26315" cy="13158"/>
          </a:xfrm>
          <a:prstGeom prst="rect">
            <a:avLst/>
          </a:prstGeom>
          <a:solidFill>
            <a:srgbClr val="3366FF"/>
          </a:solidFill>
          <a:ln w="12700">
            <a:miter lim="400000"/>
          </a:ln>
        </p:spPr>
        <p:txBody>
          <a:bodyPr lIns="45719" rIns="45719" anchor="ctr"/>
          <a:lstStyle/>
          <a:p>
            <a:pPr/>
          </a:p>
        </p:txBody>
      </p:sp>
      <p:sp>
        <p:nvSpPr>
          <p:cNvPr id="1285" name="Shape"/>
          <p:cNvSpPr/>
          <p:nvPr/>
        </p:nvSpPr>
        <p:spPr>
          <a:xfrm>
            <a:off x="5912103" y="3575012"/>
            <a:ext cx="43854"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19" y="0"/>
                </a:moveTo>
                <a:lnTo>
                  <a:pt x="0" y="10800"/>
                </a:lnTo>
                <a:lnTo>
                  <a:pt x="6481" y="21600"/>
                </a:lnTo>
                <a:lnTo>
                  <a:pt x="21600" y="10800"/>
                </a:lnTo>
                <a:lnTo>
                  <a:pt x="15119" y="0"/>
                </a:lnTo>
                <a:close/>
              </a:path>
            </a:pathLst>
          </a:custGeom>
          <a:solidFill>
            <a:srgbClr val="3366FF"/>
          </a:solidFill>
          <a:ln w="12700">
            <a:miter lim="400000"/>
          </a:ln>
        </p:spPr>
        <p:txBody>
          <a:bodyPr lIns="45719" rIns="45719" anchor="ctr"/>
          <a:lstStyle/>
          <a:p>
            <a:pPr/>
          </a:p>
        </p:txBody>
      </p:sp>
      <p:sp>
        <p:nvSpPr>
          <p:cNvPr id="1286" name="Shape"/>
          <p:cNvSpPr/>
          <p:nvPr/>
        </p:nvSpPr>
        <p:spPr>
          <a:xfrm>
            <a:off x="5999822" y="3531146"/>
            <a:ext cx="39473"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0"/>
                </a:moveTo>
                <a:lnTo>
                  <a:pt x="0" y="9255"/>
                </a:lnTo>
                <a:lnTo>
                  <a:pt x="14400" y="21600"/>
                </a:lnTo>
                <a:lnTo>
                  <a:pt x="21600" y="9255"/>
                </a:lnTo>
                <a:lnTo>
                  <a:pt x="7200" y="0"/>
                </a:lnTo>
                <a:close/>
              </a:path>
            </a:pathLst>
          </a:custGeom>
          <a:solidFill>
            <a:srgbClr val="3366FF"/>
          </a:solidFill>
          <a:ln w="12700">
            <a:miter lim="400000"/>
          </a:ln>
        </p:spPr>
        <p:txBody>
          <a:bodyPr lIns="45719" rIns="45719" anchor="ctr"/>
          <a:lstStyle/>
          <a:p>
            <a:pPr/>
          </a:p>
        </p:txBody>
      </p:sp>
      <p:sp>
        <p:nvSpPr>
          <p:cNvPr id="1287" name="Rectangle"/>
          <p:cNvSpPr/>
          <p:nvPr/>
        </p:nvSpPr>
        <p:spPr>
          <a:xfrm>
            <a:off x="6083160" y="3531146"/>
            <a:ext cx="26315" cy="13158"/>
          </a:xfrm>
          <a:prstGeom prst="rect">
            <a:avLst/>
          </a:prstGeom>
          <a:solidFill>
            <a:srgbClr val="3366FF"/>
          </a:solidFill>
          <a:ln w="12700">
            <a:miter lim="400000"/>
          </a:ln>
        </p:spPr>
        <p:txBody>
          <a:bodyPr lIns="45719" rIns="45719" anchor="ctr"/>
          <a:lstStyle/>
          <a:p>
            <a:pPr/>
          </a:p>
        </p:txBody>
      </p:sp>
      <p:sp>
        <p:nvSpPr>
          <p:cNvPr id="1288" name="Shape"/>
          <p:cNvSpPr/>
          <p:nvPr/>
        </p:nvSpPr>
        <p:spPr>
          <a:xfrm>
            <a:off x="6153339" y="3504831"/>
            <a:ext cx="43854"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1" y="0"/>
                </a:moveTo>
                <a:lnTo>
                  <a:pt x="0" y="10800"/>
                </a:lnTo>
                <a:lnTo>
                  <a:pt x="6481" y="21600"/>
                </a:lnTo>
                <a:lnTo>
                  <a:pt x="21600" y="10800"/>
                </a:lnTo>
                <a:lnTo>
                  <a:pt x="12961" y="0"/>
                </a:lnTo>
                <a:close/>
              </a:path>
            </a:pathLst>
          </a:custGeom>
          <a:solidFill>
            <a:srgbClr val="3366FF"/>
          </a:solidFill>
          <a:ln w="12700">
            <a:miter lim="400000"/>
          </a:ln>
        </p:spPr>
        <p:txBody>
          <a:bodyPr lIns="45719" rIns="45719" anchor="ctr"/>
          <a:lstStyle/>
          <a:p>
            <a:pPr/>
          </a:p>
        </p:txBody>
      </p:sp>
      <p:sp>
        <p:nvSpPr>
          <p:cNvPr id="1289" name="Rectangle"/>
          <p:cNvSpPr/>
          <p:nvPr/>
        </p:nvSpPr>
        <p:spPr>
          <a:xfrm>
            <a:off x="6197193" y="3504831"/>
            <a:ext cx="26328" cy="13158"/>
          </a:xfrm>
          <a:prstGeom prst="rect">
            <a:avLst/>
          </a:prstGeom>
          <a:solidFill>
            <a:srgbClr val="3366FF"/>
          </a:solidFill>
          <a:ln w="12700">
            <a:miter lim="400000"/>
          </a:ln>
        </p:spPr>
        <p:txBody>
          <a:bodyPr lIns="45719" rIns="45719" anchor="ctr"/>
          <a:lstStyle/>
          <a:p>
            <a:pPr/>
          </a:p>
        </p:txBody>
      </p:sp>
      <p:sp>
        <p:nvSpPr>
          <p:cNvPr id="1290" name="Rectangle"/>
          <p:cNvSpPr/>
          <p:nvPr/>
        </p:nvSpPr>
        <p:spPr>
          <a:xfrm>
            <a:off x="6280529" y="3487280"/>
            <a:ext cx="30710" cy="17553"/>
          </a:xfrm>
          <a:prstGeom prst="rect">
            <a:avLst/>
          </a:prstGeom>
          <a:solidFill>
            <a:srgbClr val="3366FF"/>
          </a:solidFill>
          <a:ln w="12700">
            <a:miter lim="400000"/>
          </a:ln>
        </p:spPr>
        <p:txBody>
          <a:bodyPr lIns="45719" rIns="45719" anchor="ctr"/>
          <a:lstStyle/>
          <a:p>
            <a:pPr/>
          </a:p>
        </p:txBody>
      </p:sp>
      <p:sp>
        <p:nvSpPr>
          <p:cNvPr id="1291" name="Rectangle"/>
          <p:cNvSpPr/>
          <p:nvPr/>
        </p:nvSpPr>
        <p:spPr>
          <a:xfrm>
            <a:off x="6363868" y="3474122"/>
            <a:ext cx="30710" cy="13158"/>
          </a:xfrm>
          <a:prstGeom prst="rect">
            <a:avLst/>
          </a:prstGeom>
          <a:solidFill>
            <a:srgbClr val="3366FF"/>
          </a:solidFill>
          <a:ln w="12700">
            <a:miter lim="400000"/>
          </a:ln>
        </p:spPr>
        <p:txBody>
          <a:bodyPr lIns="45719" rIns="45719" anchor="ctr"/>
          <a:lstStyle/>
          <a:p>
            <a:pPr/>
          </a:p>
        </p:txBody>
      </p:sp>
      <p:sp>
        <p:nvSpPr>
          <p:cNvPr id="1292" name="Rectangle"/>
          <p:cNvSpPr/>
          <p:nvPr/>
        </p:nvSpPr>
        <p:spPr>
          <a:xfrm>
            <a:off x="6451586" y="3460965"/>
            <a:ext cx="26328" cy="13158"/>
          </a:xfrm>
          <a:prstGeom prst="rect">
            <a:avLst/>
          </a:prstGeom>
          <a:solidFill>
            <a:srgbClr val="3366FF"/>
          </a:solidFill>
          <a:ln w="12700">
            <a:miter lim="400000"/>
          </a:ln>
        </p:spPr>
        <p:txBody>
          <a:bodyPr lIns="45719" rIns="45719" anchor="ctr"/>
          <a:lstStyle/>
          <a:p>
            <a:pPr/>
          </a:p>
        </p:txBody>
      </p:sp>
      <p:sp>
        <p:nvSpPr>
          <p:cNvPr id="1293" name="Rectangle"/>
          <p:cNvSpPr/>
          <p:nvPr/>
        </p:nvSpPr>
        <p:spPr>
          <a:xfrm>
            <a:off x="6534924" y="3447808"/>
            <a:ext cx="30709" cy="13158"/>
          </a:xfrm>
          <a:prstGeom prst="rect">
            <a:avLst/>
          </a:prstGeom>
          <a:solidFill>
            <a:srgbClr val="3366FF"/>
          </a:solidFill>
          <a:ln w="12700">
            <a:miter lim="400000"/>
          </a:ln>
        </p:spPr>
        <p:txBody>
          <a:bodyPr lIns="45719" rIns="45719" anchor="ctr"/>
          <a:lstStyle/>
          <a:p>
            <a:pPr/>
          </a:p>
        </p:txBody>
      </p:sp>
      <p:sp>
        <p:nvSpPr>
          <p:cNvPr id="1294" name="Shape"/>
          <p:cNvSpPr/>
          <p:nvPr/>
        </p:nvSpPr>
        <p:spPr>
          <a:xfrm>
            <a:off x="6605103" y="3434650"/>
            <a:ext cx="43866" cy="26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1" y="0"/>
                </a:moveTo>
                <a:lnTo>
                  <a:pt x="0" y="10800"/>
                </a:lnTo>
                <a:lnTo>
                  <a:pt x="8636" y="21600"/>
                </a:lnTo>
                <a:lnTo>
                  <a:pt x="21600" y="10800"/>
                </a:lnTo>
                <a:lnTo>
                  <a:pt x="15121" y="0"/>
                </a:lnTo>
                <a:close/>
              </a:path>
            </a:pathLst>
          </a:custGeom>
          <a:solidFill>
            <a:srgbClr val="3366FF"/>
          </a:solidFill>
          <a:ln w="12700">
            <a:miter lim="400000"/>
          </a:ln>
        </p:spPr>
        <p:txBody>
          <a:bodyPr lIns="45719" rIns="45719" anchor="ctr"/>
          <a:lstStyle/>
          <a:p>
            <a:pPr/>
          </a:p>
        </p:txBody>
      </p:sp>
      <p:sp>
        <p:nvSpPr>
          <p:cNvPr id="1295" name="Shape"/>
          <p:cNvSpPr/>
          <p:nvPr/>
        </p:nvSpPr>
        <p:spPr>
          <a:xfrm>
            <a:off x="6692824" y="3417099"/>
            <a:ext cx="39486" cy="3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95" y="0"/>
                </a:moveTo>
                <a:lnTo>
                  <a:pt x="0" y="12345"/>
                </a:lnTo>
                <a:lnTo>
                  <a:pt x="7198" y="21600"/>
                </a:lnTo>
                <a:lnTo>
                  <a:pt x="21600" y="12345"/>
                </a:lnTo>
                <a:lnTo>
                  <a:pt x="14395" y="0"/>
                </a:lnTo>
                <a:close/>
              </a:path>
            </a:pathLst>
          </a:custGeom>
          <a:solidFill>
            <a:srgbClr val="3366FF"/>
          </a:solidFill>
          <a:ln w="12700">
            <a:miter lim="400000"/>
          </a:ln>
        </p:spPr>
        <p:txBody>
          <a:bodyPr lIns="45719" rIns="45719" anchor="ctr"/>
          <a:lstStyle/>
          <a:p>
            <a:pPr/>
          </a:p>
        </p:txBody>
      </p:sp>
      <p:sp>
        <p:nvSpPr>
          <p:cNvPr id="1296" name="Rectangle"/>
          <p:cNvSpPr/>
          <p:nvPr/>
        </p:nvSpPr>
        <p:spPr>
          <a:xfrm>
            <a:off x="6789318" y="3417099"/>
            <a:ext cx="30709" cy="17553"/>
          </a:xfrm>
          <a:prstGeom prst="rect">
            <a:avLst/>
          </a:prstGeom>
          <a:solidFill>
            <a:srgbClr val="3366FF"/>
          </a:solidFill>
          <a:ln w="12700">
            <a:miter lim="400000"/>
          </a:ln>
        </p:spPr>
        <p:txBody>
          <a:bodyPr lIns="45719" rIns="45719" anchor="ctr"/>
          <a:lstStyle/>
          <a:p>
            <a:pPr/>
          </a:p>
        </p:txBody>
      </p:sp>
      <p:sp>
        <p:nvSpPr>
          <p:cNvPr id="1297" name="Rectangle"/>
          <p:cNvSpPr/>
          <p:nvPr/>
        </p:nvSpPr>
        <p:spPr>
          <a:xfrm>
            <a:off x="6877050" y="3403943"/>
            <a:ext cx="26314" cy="13158"/>
          </a:xfrm>
          <a:prstGeom prst="rect">
            <a:avLst/>
          </a:prstGeom>
          <a:solidFill>
            <a:srgbClr val="3366FF"/>
          </a:solidFill>
          <a:ln w="12700">
            <a:miter lim="400000"/>
          </a:ln>
        </p:spPr>
        <p:txBody>
          <a:bodyPr lIns="45719" rIns="45719" anchor="ctr"/>
          <a:lstStyle/>
          <a:p>
            <a:pPr/>
          </a:p>
        </p:txBody>
      </p:sp>
      <p:sp>
        <p:nvSpPr>
          <p:cNvPr id="1298" name="Rectangle"/>
          <p:cNvSpPr/>
          <p:nvPr/>
        </p:nvSpPr>
        <p:spPr>
          <a:xfrm>
            <a:off x="6960374" y="3390784"/>
            <a:ext cx="30709" cy="13158"/>
          </a:xfrm>
          <a:prstGeom prst="rect">
            <a:avLst/>
          </a:prstGeom>
          <a:solidFill>
            <a:srgbClr val="3366FF"/>
          </a:solidFill>
          <a:ln w="12700">
            <a:miter lim="400000"/>
          </a:ln>
        </p:spPr>
        <p:txBody>
          <a:bodyPr lIns="45719" rIns="45719" anchor="ctr"/>
          <a:lstStyle/>
          <a:p>
            <a:pPr/>
          </a:p>
        </p:txBody>
      </p:sp>
      <p:sp>
        <p:nvSpPr>
          <p:cNvPr id="1299" name="Rectangle"/>
          <p:cNvSpPr/>
          <p:nvPr/>
        </p:nvSpPr>
        <p:spPr>
          <a:xfrm>
            <a:off x="7043711" y="3390784"/>
            <a:ext cx="30709" cy="13158"/>
          </a:xfrm>
          <a:prstGeom prst="rect">
            <a:avLst/>
          </a:prstGeom>
          <a:solidFill>
            <a:srgbClr val="3366FF"/>
          </a:solidFill>
          <a:ln w="12700">
            <a:miter lim="400000"/>
          </a:ln>
        </p:spPr>
        <p:txBody>
          <a:bodyPr lIns="45719" rIns="45719" anchor="ctr"/>
          <a:lstStyle/>
          <a:p>
            <a:pPr/>
          </a:p>
        </p:txBody>
      </p:sp>
      <p:sp>
        <p:nvSpPr>
          <p:cNvPr id="1300" name="Rectangle"/>
          <p:cNvSpPr/>
          <p:nvPr/>
        </p:nvSpPr>
        <p:spPr>
          <a:xfrm>
            <a:off x="7131431" y="3377627"/>
            <a:ext cx="26328" cy="13158"/>
          </a:xfrm>
          <a:prstGeom prst="rect">
            <a:avLst/>
          </a:prstGeom>
          <a:solidFill>
            <a:srgbClr val="3366FF"/>
          </a:solidFill>
          <a:ln w="12700">
            <a:miter lim="400000"/>
          </a:ln>
        </p:spPr>
        <p:txBody>
          <a:bodyPr lIns="45719" rIns="45719" anchor="ctr"/>
          <a:lstStyle/>
          <a:p>
            <a:pPr/>
          </a:p>
        </p:txBody>
      </p:sp>
      <p:sp>
        <p:nvSpPr>
          <p:cNvPr id="1301" name="Rectangle"/>
          <p:cNvSpPr/>
          <p:nvPr/>
        </p:nvSpPr>
        <p:spPr>
          <a:xfrm>
            <a:off x="7214768" y="3377627"/>
            <a:ext cx="30709" cy="13158"/>
          </a:xfrm>
          <a:prstGeom prst="rect">
            <a:avLst/>
          </a:prstGeom>
          <a:solidFill>
            <a:srgbClr val="3366FF"/>
          </a:solidFill>
          <a:ln w="12700">
            <a:miter lim="400000"/>
          </a:ln>
        </p:spPr>
        <p:txBody>
          <a:bodyPr lIns="45719" rIns="45719" anchor="ctr"/>
          <a:lstStyle/>
          <a:p>
            <a:pPr/>
          </a:p>
        </p:txBody>
      </p:sp>
      <p:sp>
        <p:nvSpPr>
          <p:cNvPr id="1302" name="Rectangle"/>
          <p:cNvSpPr/>
          <p:nvPr/>
        </p:nvSpPr>
        <p:spPr>
          <a:xfrm>
            <a:off x="7302500" y="3360077"/>
            <a:ext cx="26314" cy="17553"/>
          </a:xfrm>
          <a:prstGeom prst="rect">
            <a:avLst/>
          </a:prstGeom>
          <a:solidFill>
            <a:srgbClr val="3366FF"/>
          </a:solidFill>
          <a:ln w="12700">
            <a:miter lim="400000"/>
          </a:ln>
        </p:spPr>
        <p:txBody>
          <a:bodyPr lIns="45719" rIns="45719" anchor="ctr"/>
          <a:lstStyle/>
          <a:p>
            <a:pPr/>
          </a:p>
        </p:txBody>
      </p:sp>
      <p:sp>
        <p:nvSpPr>
          <p:cNvPr id="1303" name="Rectangle"/>
          <p:cNvSpPr/>
          <p:nvPr/>
        </p:nvSpPr>
        <p:spPr>
          <a:xfrm>
            <a:off x="7385824" y="3360077"/>
            <a:ext cx="26328" cy="17553"/>
          </a:xfrm>
          <a:prstGeom prst="rect">
            <a:avLst/>
          </a:prstGeom>
          <a:solidFill>
            <a:srgbClr val="3366FF"/>
          </a:solidFill>
          <a:ln w="12700">
            <a:miter lim="400000"/>
          </a:ln>
        </p:spPr>
        <p:txBody>
          <a:bodyPr lIns="45719" rIns="45719" anchor="ctr"/>
          <a:lstStyle/>
          <a:p>
            <a:pPr/>
          </a:p>
        </p:txBody>
      </p:sp>
      <p:sp>
        <p:nvSpPr>
          <p:cNvPr id="1304" name="Rectangle"/>
          <p:cNvSpPr/>
          <p:nvPr/>
        </p:nvSpPr>
        <p:spPr>
          <a:xfrm>
            <a:off x="7469161" y="3346918"/>
            <a:ext cx="30709" cy="13158"/>
          </a:xfrm>
          <a:prstGeom prst="rect">
            <a:avLst/>
          </a:prstGeom>
          <a:solidFill>
            <a:srgbClr val="3366FF"/>
          </a:solidFill>
          <a:ln w="12700">
            <a:miter lim="400000"/>
          </a:ln>
        </p:spPr>
        <p:txBody>
          <a:bodyPr lIns="45719" rIns="45719" anchor="ctr"/>
          <a:lstStyle/>
          <a:p>
            <a:pPr/>
          </a:p>
        </p:txBody>
      </p:sp>
      <p:sp>
        <p:nvSpPr>
          <p:cNvPr id="1305" name="Rectangle"/>
          <p:cNvSpPr/>
          <p:nvPr/>
        </p:nvSpPr>
        <p:spPr>
          <a:xfrm>
            <a:off x="7556892" y="3346918"/>
            <a:ext cx="26315" cy="13158"/>
          </a:xfrm>
          <a:prstGeom prst="rect">
            <a:avLst/>
          </a:prstGeom>
          <a:solidFill>
            <a:srgbClr val="3366FF"/>
          </a:solidFill>
          <a:ln w="12700">
            <a:miter lim="400000"/>
          </a:ln>
        </p:spPr>
        <p:txBody>
          <a:bodyPr lIns="45719" rIns="45719" anchor="ctr"/>
          <a:lstStyle/>
          <a:p>
            <a:pPr/>
          </a:p>
        </p:txBody>
      </p:sp>
      <p:sp>
        <p:nvSpPr>
          <p:cNvPr id="1306" name="Rectangle"/>
          <p:cNvSpPr/>
          <p:nvPr/>
        </p:nvSpPr>
        <p:spPr>
          <a:xfrm>
            <a:off x="7640218" y="3346918"/>
            <a:ext cx="30709" cy="13158"/>
          </a:xfrm>
          <a:prstGeom prst="rect">
            <a:avLst/>
          </a:prstGeom>
          <a:solidFill>
            <a:srgbClr val="3366FF"/>
          </a:solidFill>
          <a:ln w="12700">
            <a:miter lim="400000"/>
          </a:ln>
        </p:spPr>
        <p:txBody>
          <a:bodyPr lIns="45719" rIns="45719" anchor="ctr"/>
          <a:lstStyle/>
          <a:p>
            <a:pPr/>
          </a:p>
        </p:txBody>
      </p:sp>
      <p:sp>
        <p:nvSpPr>
          <p:cNvPr id="1307" name="Rectangle"/>
          <p:cNvSpPr/>
          <p:nvPr/>
        </p:nvSpPr>
        <p:spPr>
          <a:xfrm>
            <a:off x="7723554" y="3346918"/>
            <a:ext cx="30709" cy="13158"/>
          </a:xfrm>
          <a:prstGeom prst="rect">
            <a:avLst/>
          </a:prstGeom>
          <a:solidFill>
            <a:srgbClr val="3366FF"/>
          </a:solidFill>
          <a:ln w="12700">
            <a:miter lim="400000"/>
          </a:ln>
        </p:spPr>
        <p:txBody>
          <a:bodyPr lIns="45719" rIns="45719" anchor="ctr"/>
          <a:lstStyle/>
          <a:p>
            <a:pPr/>
          </a:p>
        </p:txBody>
      </p:sp>
      <p:sp>
        <p:nvSpPr>
          <p:cNvPr id="1308" name="Rectangle"/>
          <p:cNvSpPr/>
          <p:nvPr/>
        </p:nvSpPr>
        <p:spPr>
          <a:xfrm>
            <a:off x="7811286" y="3346918"/>
            <a:ext cx="26315" cy="13158"/>
          </a:xfrm>
          <a:prstGeom prst="rect">
            <a:avLst/>
          </a:prstGeom>
          <a:solidFill>
            <a:srgbClr val="3366FF"/>
          </a:solidFill>
          <a:ln w="12700">
            <a:miter lim="400000"/>
          </a:ln>
        </p:spPr>
        <p:txBody>
          <a:bodyPr lIns="45719" rIns="45719" anchor="ctr"/>
          <a:lstStyle/>
          <a:p>
            <a:pPr/>
          </a:p>
        </p:txBody>
      </p:sp>
      <p:sp>
        <p:nvSpPr>
          <p:cNvPr id="1309" name="Rectangle"/>
          <p:cNvSpPr/>
          <p:nvPr/>
        </p:nvSpPr>
        <p:spPr>
          <a:xfrm>
            <a:off x="7894611" y="3333762"/>
            <a:ext cx="30709" cy="13158"/>
          </a:xfrm>
          <a:prstGeom prst="rect">
            <a:avLst/>
          </a:prstGeom>
          <a:solidFill>
            <a:srgbClr val="3366FF"/>
          </a:solidFill>
          <a:ln w="12700">
            <a:miter lim="400000"/>
          </a:ln>
        </p:spPr>
        <p:txBody>
          <a:bodyPr lIns="45719" rIns="45719" anchor="ctr"/>
          <a:lstStyle/>
          <a:p>
            <a:pPr/>
          </a:p>
        </p:txBody>
      </p:sp>
      <p:sp>
        <p:nvSpPr>
          <p:cNvPr id="1310" name="Rectangle"/>
          <p:cNvSpPr/>
          <p:nvPr/>
        </p:nvSpPr>
        <p:spPr>
          <a:xfrm>
            <a:off x="7982342" y="3333762"/>
            <a:ext cx="26315" cy="13158"/>
          </a:xfrm>
          <a:prstGeom prst="rect">
            <a:avLst/>
          </a:prstGeom>
          <a:solidFill>
            <a:srgbClr val="3366FF"/>
          </a:solidFill>
          <a:ln w="12700">
            <a:miter lim="400000"/>
          </a:ln>
        </p:spPr>
        <p:txBody>
          <a:bodyPr lIns="45719" rIns="45719" anchor="ctr"/>
          <a:lstStyle/>
          <a:p>
            <a:pPr/>
          </a:p>
        </p:txBody>
      </p:sp>
      <p:sp>
        <p:nvSpPr>
          <p:cNvPr id="1311" name="Rectangle"/>
          <p:cNvSpPr/>
          <p:nvPr/>
        </p:nvSpPr>
        <p:spPr>
          <a:xfrm>
            <a:off x="8065681" y="3333762"/>
            <a:ext cx="26315" cy="13158"/>
          </a:xfrm>
          <a:prstGeom prst="rect">
            <a:avLst/>
          </a:prstGeom>
          <a:solidFill>
            <a:srgbClr val="3366FF"/>
          </a:solidFill>
          <a:ln w="12700">
            <a:miter lim="400000"/>
          </a:ln>
        </p:spPr>
        <p:txBody>
          <a:bodyPr lIns="45719" rIns="45719" anchor="ctr"/>
          <a:lstStyle/>
          <a:p>
            <a:pPr/>
          </a:p>
        </p:txBody>
      </p:sp>
      <p:sp>
        <p:nvSpPr>
          <p:cNvPr id="1312" name="Rectangle"/>
          <p:cNvSpPr/>
          <p:nvPr/>
        </p:nvSpPr>
        <p:spPr>
          <a:xfrm>
            <a:off x="8149004" y="3333762"/>
            <a:ext cx="30709" cy="13158"/>
          </a:xfrm>
          <a:prstGeom prst="rect">
            <a:avLst/>
          </a:prstGeom>
          <a:solidFill>
            <a:srgbClr val="3366FF"/>
          </a:solidFill>
          <a:ln w="12700">
            <a:miter lim="400000"/>
          </a:ln>
        </p:spPr>
        <p:txBody>
          <a:bodyPr lIns="45719" rIns="45719" anchor="ctr"/>
          <a:lstStyle/>
          <a:p>
            <a:pPr/>
          </a:p>
        </p:txBody>
      </p:sp>
      <p:sp>
        <p:nvSpPr>
          <p:cNvPr id="1313" name="Rectangle"/>
          <p:cNvSpPr/>
          <p:nvPr/>
        </p:nvSpPr>
        <p:spPr>
          <a:xfrm>
            <a:off x="8219185" y="3333762"/>
            <a:ext cx="30709" cy="13158"/>
          </a:xfrm>
          <a:prstGeom prst="rect">
            <a:avLst/>
          </a:prstGeom>
          <a:solidFill>
            <a:srgbClr val="3366FF"/>
          </a:solidFill>
          <a:ln w="12700">
            <a:miter lim="400000"/>
          </a:ln>
        </p:spPr>
        <p:txBody>
          <a:bodyPr lIns="45719" rIns="45719" anchor="ctr"/>
          <a:lstStyle/>
          <a:p>
            <a:pPr/>
          </a:p>
        </p:txBody>
      </p:sp>
      <p:sp>
        <p:nvSpPr>
          <p:cNvPr id="1314" name="Rectangle"/>
          <p:cNvSpPr/>
          <p:nvPr/>
        </p:nvSpPr>
        <p:spPr>
          <a:xfrm>
            <a:off x="8306903" y="3333762"/>
            <a:ext cx="26328" cy="13158"/>
          </a:xfrm>
          <a:prstGeom prst="rect">
            <a:avLst/>
          </a:prstGeom>
          <a:solidFill>
            <a:srgbClr val="3366FF"/>
          </a:solidFill>
          <a:ln w="12700">
            <a:miter lim="400000"/>
          </a:ln>
        </p:spPr>
        <p:txBody>
          <a:bodyPr lIns="45719" rIns="45719" anchor="ctr"/>
          <a:lstStyle/>
          <a:p>
            <a:pPr/>
          </a:p>
        </p:txBody>
      </p:sp>
      <p:sp>
        <p:nvSpPr>
          <p:cNvPr id="1315" name="Rectangle"/>
          <p:cNvSpPr/>
          <p:nvPr/>
        </p:nvSpPr>
        <p:spPr>
          <a:xfrm>
            <a:off x="8390242" y="3333762"/>
            <a:ext cx="30709" cy="13158"/>
          </a:xfrm>
          <a:prstGeom prst="rect">
            <a:avLst/>
          </a:prstGeom>
          <a:solidFill>
            <a:srgbClr val="3366FF"/>
          </a:solidFill>
          <a:ln w="12700">
            <a:miter lim="400000"/>
          </a:ln>
        </p:spPr>
        <p:txBody>
          <a:bodyPr lIns="45719" rIns="45719" anchor="ctr"/>
          <a:lstStyle/>
          <a:p>
            <a:pPr/>
          </a:p>
        </p:txBody>
      </p:sp>
      <p:sp>
        <p:nvSpPr>
          <p:cNvPr id="1316" name="Rectangle"/>
          <p:cNvSpPr/>
          <p:nvPr/>
        </p:nvSpPr>
        <p:spPr>
          <a:xfrm>
            <a:off x="8477973" y="3333762"/>
            <a:ext cx="26315" cy="13158"/>
          </a:xfrm>
          <a:prstGeom prst="rect">
            <a:avLst/>
          </a:prstGeom>
          <a:solidFill>
            <a:srgbClr val="3366FF"/>
          </a:solidFill>
          <a:ln w="12700">
            <a:miter lim="400000"/>
          </a:ln>
        </p:spPr>
        <p:txBody>
          <a:bodyPr lIns="45719" rIns="45719" anchor="ctr"/>
          <a:lstStyle/>
          <a:p>
            <a:pPr/>
          </a:p>
        </p:txBody>
      </p:sp>
      <p:sp>
        <p:nvSpPr>
          <p:cNvPr id="1317" name="Rectangle"/>
          <p:cNvSpPr/>
          <p:nvPr/>
        </p:nvSpPr>
        <p:spPr>
          <a:xfrm>
            <a:off x="8561310" y="3320605"/>
            <a:ext cx="26315" cy="13158"/>
          </a:xfrm>
          <a:prstGeom prst="rect">
            <a:avLst/>
          </a:prstGeom>
          <a:solidFill>
            <a:srgbClr val="3366FF"/>
          </a:solidFill>
          <a:ln w="12700">
            <a:miter lim="400000"/>
          </a:ln>
        </p:spPr>
        <p:txBody>
          <a:bodyPr lIns="45719" rIns="45719" anchor="ctr"/>
          <a:lstStyle/>
          <a:p>
            <a:pPr/>
          </a:p>
        </p:txBody>
      </p:sp>
      <p:sp>
        <p:nvSpPr>
          <p:cNvPr id="1318" name="Rectangle"/>
          <p:cNvSpPr/>
          <p:nvPr/>
        </p:nvSpPr>
        <p:spPr>
          <a:xfrm>
            <a:off x="8644635" y="3320605"/>
            <a:ext cx="30709" cy="13158"/>
          </a:xfrm>
          <a:prstGeom prst="rect">
            <a:avLst/>
          </a:prstGeom>
          <a:solidFill>
            <a:srgbClr val="3366FF"/>
          </a:solidFill>
          <a:ln w="12700">
            <a:miter lim="400000"/>
          </a:ln>
        </p:spPr>
        <p:txBody>
          <a:bodyPr lIns="45719" rIns="45719" anchor="ctr"/>
          <a:lstStyle/>
          <a:p>
            <a:pPr/>
          </a:p>
        </p:txBody>
      </p:sp>
      <p:sp>
        <p:nvSpPr>
          <p:cNvPr id="1319" name="Rectangle"/>
          <p:cNvSpPr/>
          <p:nvPr/>
        </p:nvSpPr>
        <p:spPr>
          <a:xfrm>
            <a:off x="8732366" y="3320605"/>
            <a:ext cx="26315" cy="13158"/>
          </a:xfrm>
          <a:prstGeom prst="rect">
            <a:avLst/>
          </a:prstGeom>
          <a:solidFill>
            <a:srgbClr val="3366FF"/>
          </a:solidFill>
          <a:ln w="12700">
            <a:miter lim="400000"/>
          </a:ln>
        </p:spPr>
        <p:txBody>
          <a:bodyPr lIns="45719" rIns="45719" anchor="ctr"/>
          <a:lstStyle/>
          <a:p>
            <a:pPr/>
          </a:p>
        </p:txBody>
      </p:sp>
      <p:sp>
        <p:nvSpPr>
          <p:cNvPr id="1320" name="Rectangle"/>
          <p:cNvSpPr/>
          <p:nvPr/>
        </p:nvSpPr>
        <p:spPr>
          <a:xfrm>
            <a:off x="8815705" y="3320605"/>
            <a:ext cx="30696" cy="13158"/>
          </a:xfrm>
          <a:prstGeom prst="rect">
            <a:avLst/>
          </a:prstGeom>
          <a:solidFill>
            <a:srgbClr val="3366FF"/>
          </a:solidFill>
          <a:ln w="12700">
            <a:miter lim="400000"/>
          </a:ln>
        </p:spPr>
        <p:txBody>
          <a:bodyPr lIns="45719" rIns="45719" anchor="ctr"/>
          <a:lstStyle/>
          <a:p>
            <a:pPr/>
          </a:p>
        </p:txBody>
      </p:sp>
      <p:sp>
        <p:nvSpPr>
          <p:cNvPr id="1321" name="Shape"/>
          <p:cNvSpPr/>
          <p:nvPr/>
        </p:nvSpPr>
        <p:spPr>
          <a:xfrm>
            <a:off x="2784817" y="5285675"/>
            <a:ext cx="70181" cy="39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8" y="0"/>
                </a:moveTo>
                <a:lnTo>
                  <a:pt x="0" y="7198"/>
                </a:lnTo>
                <a:lnTo>
                  <a:pt x="4049" y="21600"/>
                </a:lnTo>
                <a:lnTo>
                  <a:pt x="21600" y="14402"/>
                </a:lnTo>
                <a:lnTo>
                  <a:pt x="16198" y="0"/>
                </a:lnTo>
                <a:close/>
              </a:path>
            </a:pathLst>
          </a:custGeom>
          <a:solidFill>
            <a:srgbClr val="FF2600"/>
          </a:solidFill>
          <a:ln w="12700">
            <a:miter lim="400000"/>
          </a:ln>
        </p:spPr>
        <p:txBody>
          <a:bodyPr lIns="45719" rIns="45719" anchor="ctr"/>
          <a:lstStyle/>
          <a:p>
            <a:pPr/>
          </a:p>
        </p:txBody>
      </p:sp>
      <p:sp>
        <p:nvSpPr>
          <p:cNvPr id="1322" name="Shape"/>
          <p:cNvSpPr/>
          <p:nvPr/>
        </p:nvSpPr>
        <p:spPr>
          <a:xfrm>
            <a:off x="2951491" y="5228652"/>
            <a:ext cx="57011" cy="39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0"/>
                </a:moveTo>
                <a:lnTo>
                  <a:pt x="0" y="7198"/>
                </a:lnTo>
                <a:lnTo>
                  <a:pt x="6645" y="21600"/>
                </a:lnTo>
                <a:lnTo>
                  <a:pt x="21600" y="14402"/>
                </a:lnTo>
                <a:lnTo>
                  <a:pt x="16615" y="0"/>
                </a:lnTo>
                <a:close/>
              </a:path>
            </a:pathLst>
          </a:custGeom>
          <a:solidFill>
            <a:srgbClr val="FF2600"/>
          </a:solidFill>
          <a:ln w="12700">
            <a:miter lim="400000"/>
          </a:ln>
        </p:spPr>
        <p:txBody>
          <a:bodyPr lIns="45719" rIns="45719" anchor="ctr"/>
          <a:lstStyle/>
          <a:p>
            <a:pPr/>
          </a:p>
        </p:txBody>
      </p:sp>
      <p:sp>
        <p:nvSpPr>
          <p:cNvPr id="1323" name="Shape"/>
          <p:cNvSpPr/>
          <p:nvPr/>
        </p:nvSpPr>
        <p:spPr>
          <a:xfrm>
            <a:off x="3109391" y="5171630"/>
            <a:ext cx="70168"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0" y="0"/>
                </a:moveTo>
                <a:lnTo>
                  <a:pt x="0" y="9973"/>
                </a:lnTo>
                <a:lnTo>
                  <a:pt x="4050" y="21600"/>
                </a:lnTo>
                <a:lnTo>
                  <a:pt x="21600" y="9973"/>
                </a:lnTo>
                <a:lnTo>
                  <a:pt x="17550" y="0"/>
                </a:lnTo>
                <a:close/>
              </a:path>
            </a:pathLst>
          </a:custGeom>
          <a:solidFill>
            <a:srgbClr val="FF2600"/>
          </a:solidFill>
          <a:ln w="12700">
            <a:miter lim="400000"/>
          </a:ln>
        </p:spPr>
        <p:txBody>
          <a:bodyPr lIns="45719" rIns="45719" anchor="ctr"/>
          <a:lstStyle/>
          <a:p>
            <a:pPr/>
          </a:p>
        </p:txBody>
      </p:sp>
      <p:sp>
        <p:nvSpPr>
          <p:cNvPr id="1324" name="Shape"/>
          <p:cNvSpPr/>
          <p:nvPr/>
        </p:nvSpPr>
        <p:spPr>
          <a:xfrm>
            <a:off x="3280447" y="5127776"/>
            <a:ext cx="52630"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0" y="6481"/>
                </a:lnTo>
                <a:lnTo>
                  <a:pt x="5400" y="21600"/>
                </a:lnTo>
                <a:lnTo>
                  <a:pt x="21600" y="15119"/>
                </a:lnTo>
                <a:lnTo>
                  <a:pt x="16200" y="0"/>
                </a:lnTo>
                <a:close/>
              </a:path>
            </a:pathLst>
          </a:custGeom>
          <a:solidFill>
            <a:srgbClr val="FF2600"/>
          </a:solidFill>
          <a:ln w="12700">
            <a:miter lim="400000"/>
          </a:ln>
        </p:spPr>
        <p:txBody>
          <a:bodyPr lIns="45719" rIns="45719" anchor="ctr"/>
          <a:lstStyle/>
          <a:p>
            <a:pPr/>
          </a:p>
        </p:txBody>
      </p:sp>
      <p:sp>
        <p:nvSpPr>
          <p:cNvPr id="1325" name="Shape"/>
          <p:cNvSpPr/>
          <p:nvPr/>
        </p:nvSpPr>
        <p:spPr>
          <a:xfrm>
            <a:off x="3433953" y="5070754"/>
            <a:ext cx="70181"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1" y="0"/>
                </a:moveTo>
                <a:lnTo>
                  <a:pt x="0" y="6481"/>
                </a:lnTo>
                <a:lnTo>
                  <a:pt x="4049" y="21600"/>
                </a:lnTo>
                <a:lnTo>
                  <a:pt x="21600" y="15119"/>
                </a:lnTo>
                <a:lnTo>
                  <a:pt x="17551" y="0"/>
                </a:lnTo>
                <a:close/>
              </a:path>
            </a:pathLst>
          </a:custGeom>
          <a:solidFill>
            <a:srgbClr val="FF2600"/>
          </a:solidFill>
          <a:ln w="12700">
            <a:miter lim="400000"/>
          </a:ln>
        </p:spPr>
        <p:txBody>
          <a:bodyPr lIns="45719" rIns="45719" anchor="ctr"/>
          <a:lstStyle/>
          <a:p>
            <a:pPr/>
          </a:p>
        </p:txBody>
      </p:sp>
      <p:sp>
        <p:nvSpPr>
          <p:cNvPr id="1326" name="Shape"/>
          <p:cNvSpPr/>
          <p:nvPr/>
        </p:nvSpPr>
        <p:spPr>
          <a:xfrm>
            <a:off x="3477817" y="5057583"/>
            <a:ext cx="83338"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0" y="0"/>
                </a:moveTo>
                <a:lnTo>
                  <a:pt x="0" y="16616"/>
                </a:lnTo>
                <a:lnTo>
                  <a:pt x="10230" y="21600"/>
                </a:lnTo>
                <a:lnTo>
                  <a:pt x="21600" y="4988"/>
                </a:lnTo>
                <a:lnTo>
                  <a:pt x="10230" y="0"/>
                </a:lnTo>
                <a:close/>
              </a:path>
            </a:pathLst>
          </a:custGeom>
          <a:solidFill>
            <a:srgbClr val="FF2600"/>
          </a:solidFill>
          <a:ln w="12700">
            <a:miter lim="400000"/>
          </a:ln>
        </p:spPr>
        <p:txBody>
          <a:bodyPr lIns="45719" rIns="45719" anchor="ctr"/>
          <a:lstStyle/>
          <a:p>
            <a:pPr/>
          </a:p>
        </p:txBody>
      </p:sp>
      <p:sp>
        <p:nvSpPr>
          <p:cNvPr id="1327" name="Shape"/>
          <p:cNvSpPr/>
          <p:nvPr/>
        </p:nvSpPr>
        <p:spPr>
          <a:xfrm>
            <a:off x="3591852" y="4930380"/>
            <a:ext cx="83338"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4" y="0"/>
                </a:moveTo>
                <a:lnTo>
                  <a:pt x="0" y="16616"/>
                </a:lnTo>
                <a:lnTo>
                  <a:pt x="10234" y="21600"/>
                </a:lnTo>
                <a:lnTo>
                  <a:pt x="21600" y="4988"/>
                </a:lnTo>
                <a:lnTo>
                  <a:pt x="10234" y="0"/>
                </a:lnTo>
                <a:close/>
              </a:path>
            </a:pathLst>
          </a:custGeom>
          <a:solidFill>
            <a:srgbClr val="FF2600"/>
          </a:solidFill>
          <a:ln w="12700">
            <a:miter lim="400000"/>
          </a:ln>
        </p:spPr>
        <p:txBody>
          <a:bodyPr lIns="45719" rIns="45719" anchor="ctr"/>
          <a:lstStyle/>
          <a:p>
            <a:pPr/>
          </a:p>
        </p:txBody>
      </p:sp>
      <p:sp>
        <p:nvSpPr>
          <p:cNvPr id="1328" name="Shape"/>
          <p:cNvSpPr/>
          <p:nvPr/>
        </p:nvSpPr>
        <p:spPr>
          <a:xfrm>
            <a:off x="3701503" y="4803178"/>
            <a:ext cx="74576" cy="5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94" y="0"/>
                </a:moveTo>
                <a:lnTo>
                  <a:pt x="0" y="16616"/>
                </a:lnTo>
                <a:lnTo>
                  <a:pt x="12705" y="21600"/>
                </a:lnTo>
                <a:lnTo>
                  <a:pt x="21600" y="4988"/>
                </a:lnTo>
                <a:lnTo>
                  <a:pt x="8894" y="0"/>
                </a:lnTo>
                <a:close/>
              </a:path>
            </a:pathLst>
          </a:custGeom>
          <a:solidFill>
            <a:srgbClr val="FF2600"/>
          </a:solidFill>
          <a:ln w="12700">
            <a:miter lim="400000"/>
          </a:ln>
        </p:spPr>
        <p:txBody>
          <a:bodyPr lIns="45719" rIns="45719" anchor="ctr"/>
          <a:lstStyle/>
          <a:p>
            <a:pPr/>
          </a:p>
        </p:txBody>
      </p:sp>
      <p:sp>
        <p:nvSpPr>
          <p:cNvPr id="1329" name="Shape"/>
          <p:cNvSpPr/>
          <p:nvPr/>
        </p:nvSpPr>
        <p:spPr>
          <a:xfrm>
            <a:off x="3815550" y="4675975"/>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47" y="0"/>
                </a:moveTo>
                <a:lnTo>
                  <a:pt x="0" y="16616"/>
                </a:lnTo>
                <a:lnTo>
                  <a:pt x="13497" y="21600"/>
                </a:lnTo>
                <a:lnTo>
                  <a:pt x="21600" y="4988"/>
                </a:lnTo>
                <a:lnTo>
                  <a:pt x="9447" y="0"/>
                </a:lnTo>
                <a:close/>
              </a:path>
            </a:pathLst>
          </a:custGeom>
          <a:solidFill>
            <a:srgbClr val="FF2600"/>
          </a:solidFill>
          <a:ln w="12700">
            <a:miter lim="400000"/>
          </a:ln>
        </p:spPr>
        <p:txBody>
          <a:bodyPr lIns="45719" rIns="45719" anchor="ctr"/>
          <a:lstStyle/>
          <a:p>
            <a:pPr/>
          </a:p>
        </p:txBody>
      </p:sp>
      <p:sp>
        <p:nvSpPr>
          <p:cNvPr id="1330" name="Shape"/>
          <p:cNvSpPr/>
          <p:nvPr/>
        </p:nvSpPr>
        <p:spPr>
          <a:xfrm>
            <a:off x="3929583" y="4548771"/>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51" y="0"/>
                </a:moveTo>
                <a:lnTo>
                  <a:pt x="0" y="16616"/>
                </a:lnTo>
                <a:lnTo>
                  <a:pt x="13501" y="21600"/>
                </a:lnTo>
                <a:lnTo>
                  <a:pt x="21600" y="4984"/>
                </a:lnTo>
                <a:lnTo>
                  <a:pt x="9451" y="0"/>
                </a:lnTo>
                <a:close/>
              </a:path>
            </a:pathLst>
          </a:custGeom>
          <a:solidFill>
            <a:srgbClr val="FF2600"/>
          </a:solidFill>
          <a:ln w="12700">
            <a:miter lim="400000"/>
          </a:ln>
        </p:spPr>
        <p:txBody>
          <a:bodyPr lIns="45719" rIns="45719" anchor="ctr"/>
          <a:lstStyle/>
          <a:p>
            <a:pPr/>
          </a:p>
        </p:txBody>
      </p:sp>
      <p:sp>
        <p:nvSpPr>
          <p:cNvPr id="1331" name="Shape"/>
          <p:cNvSpPr/>
          <p:nvPr/>
        </p:nvSpPr>
        <p:spPr>
          <a:xfrm>
            <a:off x="4030471" y="4421568"/>
            <a:ext cx="83325" cy="5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0"/>
                </a:moveTo>
                <a:lnTo>
                  <a:pt x="0" y="16616"/>
                </a:lnTo>
                <a:lnTo>
                  <a:pt x="10232" y="21600"/>
                </a:lnTo>
                <a:lnTo>
                  <a:pt x="21600" y="4984"/>
                </a:lnTo>
                <a:lnTo>
                  <a:pt x="10232" y="0"/>
                </a:lnTo>
                <a:close/>
              </a:path>
            </a:pathLst>
          </a:custGeom>
          <a:solidFill>
            <a:srgbClr val="FF2600"/>
          </a:solidFill>
          <a:ln w="12700">
            <a:miter lim="400000"/>
          </a:ln>
        </p:spPr>
        <p:txBody>
          <a:bodyPr lIns="45719" rIns="45719" anchor="ctr"/>
          <a:lstStyle/>
          <a:p>
            <a:pPr/>
          </a:p>
        </p:txBody>
      </p:sp>
      <p:sp>
        <p:nvSpPr>
          <p:cNvPr id="1332" name="Shape"/>
          <p:cNvSpPr/>
          <p:nvPr/>
        </p:nvSpPr>
        <p:spPr>
          <a:xfrm>
            <a:off x="4144505" y="4320692"/>
            <a:ext cx="52630" cy="3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0" y="12341"/>
                </a:lnTo>
                <a:lnTo>
                  <a:pt x="16200" y="21600"/>
                </a:lnTo>
                <a:lnTo>
                  <a:pt x="21600" y="12341"/>
                </a:lnTo>
                <a:lnTo>
                  <a:pt x="5400" y="0"/>
                </a:lnTo>
                <a:close/>
              </a:path>
            </a:pathLst>
          </a:custGeom>
          <a:solidFill>
            <a:srgbClr val="FF2600"/>
          </a:solidFill>
          <a:ln w="12700">
            <a:miter lim="400000"/>
          </a:ln>
        </p:spPr>
        <p:txBody>
          <a:bodyPr lIns="45719" rIns="45719" anchor="ctr"/>
          <a:lstStyle/>
          <a:p>
            <a:pPr/>
          </a:p>
        </p:txBody>
      </p:sp>
      <p:sp>
        <p:nvSpPr>
          <p:cNvPr id="1333" name="Shape"/>
          <p:cNvSpPr/>
          <p:nvPr/>
        </p:nvSpPr>
        <p:spPr>
          <a:xfrm>
            <a:off x="4157662" y="4338230"/>
            <a:ext cx="70181" cy="5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99" y="0"/>
                </a:moveTo>
                <a:lnTo>
                  <a:pt x="0" y="14952"/>
                </a:lnTo>
                <a:lnTo>
                  <a:pt x="12148" y="21600"/>
                </a:lnTo>
                <a:lnTo>
                  <a:pt x="21600" y="4984"/>
                </a:lnTo>
                <a:lnTo>
                  <a:pt x="8099" y="0"/>
                </a:lnTo>
                <a:close/>
              </a:path>
            </a:pathLst>
          </a:custGeom>
          <a:solidFill>
            <a:srgbClr val="FF2600"/>
          </a:solidFill>
          <a:ln w="12700">
            <a:miter lim="400000"/>
          </a:ln>
        </p:spPr>
        <p:txBody>
          <a:bodyPr lIns="45719" rIns="45719" anchor="ctr"/>
          <a:lstStyle/>
          <a:p>
            <a:pPr/>
          </a:p>
        </p:txBody>
      </p:sp>
      <p:sp>
        <p:nvSpPr>
          <p:cNvPr id="1334" name="Shape"/>
          <p:cNvSpPr/>
          <p:nvPr/>
        </p:nvSpPr>
        <p:spPr>
          <a:xfrm>
            <a:off x="4241000" y="4180318"/>
            <a:ext cx="57024"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2" y="0"/>
                </a:moveTo>
                <a:lnTo>
                  <a:pt x="0" y="17551"/>
                </a:lnTo>
                <a:lnTo>
                  <a:pt x="11632" y="21600"/>
                </a:lnTo>
                <a:lnTo>
                  <a:pt x="21600" y="4053"/>
                </a:lnTo>
                <a:lnTo>
                  <a:pt x="11632" y="0"/>
                </a:lnTo>
                <a:close/>
              </a:path>
            </a:pathLst>
          </a:custGeom>
          <a:solidFill>
            <a:srgbClr val="FF2600"/>
          </a:solidFill>
          <a:ln w="12700">
            <a:miter lim="400000"/>
          </a:ln>
        </p:spPr>
        <p:txBody>
          <a:bodyPr lIns="45719" rIns="45719" anchor="ctr"/>
          <a:lstStyle/>
          <a:p>
            <a:pPr/>
          </a:p>
        </p:txBody>
      </p:sp>
      <p:sp>
        <p:nvSpPr>
          <p:cNvPr id="1335" name="Shape"/>
          <p:cNvSpPr/>
          <p:nvPr/>
        </p:nvSpPr>
        <p:spPr>
          <a:xfrm>
            <a:off x="4328717" y="4039958"/>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99" y="0"/>
                </a:moveTo>
                <a:lnTo>
                  <a:pt x="0" y="16616"/>
                </a:lnTo>
                <a:lnTo>
                  <a:pt x="12148" y="21600"/>
                </a:lnTo>
                <a:lnTo>
                  <a:pt x="21600" y="4984"/>
                </a:lnTo>
                <a:lnTo>
                  <a:pt x="8099" y="0"/>
                </a:lnTo>
                <a:close/>
              </a:path>
            </a:pathLst>
          </a:custGeom>
          <a:solidFill>
            <a:srgbClr val="FF2600"/>
          </a:solidFill>
          <a:ln w="12700">
            <a:miter lim="400000"/>
          </a:ln>
        </p:spPr>
        <p:txBody>
          <a:bodyPr lIns="45719" rIns="45719" anchor="ctr"/>
          <a:lstStyle/>
          <a:p>
            <a:pPr/>
          </a:p>
        </p:txBody>
      </p:sp>
      <p:sp>
        <p:nvSpPr>
          <p:cNvPr id="1336" name="Shape"/>
          <p:cNvSpPr/>
          <p:nvPr/>
        </p:nvSpPr>
        <p:spPr>
          <a:xfrm>
            <a:off x="4412055" y="3886441"/>
            <a:ext cx="57024"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8" y="0"/>
                </a:moveTo>
                <a:lnTo>
                  <a:pt x="0" y="16198"/>
                </a:lnTo>
                <a:lnTo>
                  <a:pt x="9968" y="21600"/>
                </a:lnTo>
                <a:lnTo>
                  <a:pt x="21600" y="4049"/>
                </a:lnTo>
                <a:lnTo>
                  <a:pt x="9968" y="0"/>
                </a:lnTo>
                <a:close/>
              </a:path>
            </a:pathLst>
          </a:custGeom>
          <a:solidFill>
            <a:srgbClr val="FF2600"/>
          </a:solidFill>
          <a:ln w="12700">
            <a:miter lim="400000"/>
          </a:ln>
        </p:spPr>
        <p:txBody>
          <a:bodyPr lIns="45719" rIns="45719" anchor="ctr"/>
          <a:lstStyle/>
          <a:p>
            <a:pPr/>
          </a:p>
        </p:txBody>
      </p:sp>
      <p:sp>
        <p:nvSpPr>
          <p:cNvPr id="1337" name="Shape"/>
          <p:cNvSpPr/>
          <p:nvPr/>
        </p:nvSpPr>
        <p:spPr>
          <a:xfrm>
            <a:off x="4495393" y="3741685"/>
            <a:ext cx="70181" cy="5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47" y="0"/>
                </a:moveTo>
                <a:lnTo>
                  <a:pt x="0" y="16616"/>
                </a:lnTo>
                <a:lnTo>
                  <a:pt x="13501" y="21600"/>
                </a:lnTo>
                <a:lnTo>
                  <a:pt x="21600" y="6648"/>
                </a:lnTo>
                <a:lnTo>
                  <a:pt x="9447" y="0"/>
                </a:lnTo>
                <a:close/>
              </a:path>
            </a:pathLst>
          </a:custGeom>
          <a:solidFill>
            <a:srgbClr val="FF2600"/>
          </a:solidFill>
          <a:ln w="12700">
            <a:miter lim="400000"/>
          </a:ln>
        </p:spPr>
        <p:txBody>
          <a:bodyPr lIns="45719" rIns="45719" anchor="ctr"/>
          <a:lstStyle/>
          <a:p>
            <a:pPr/>
          </a:p>
        </p:txBody>
      </p:sp>
      <p:sp>
        <p:nvSpPr>
          <p:cNvPr id="1338" name="Shape"/>
          <p:cNvSpPr/>
          <p:nvPr/>
        </p:nvSpPr>
        <p:spPr>
          <a:xfrm>
            <a:off x="4583112" y="3588168"/>
            <a:ext cx="57024"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8" y="0"/>
                </a:moveTo>
                <a:lnTo>
                  <a:pt x="0" y="17551"/>
                </a:lnTo>
                <a:lnTo>
                  <a:pt x="9968" y="21600"/>
                </a:lnTo>
                <a:lnTo>
                  <a:pt x="21600" y="4049"/>
                </a:lnTo>
                <a:lnTo>
                  <a:pt x="9968" y="0"/>
                </a:lnTo>
                <a:close/>
              </a:path>
            </a:pathLst>
          </a:custGeom>
          <a:solidFill>
            <a:srgbClr val="FF2600"/>
          </a:solidFill>
          <a:ln w="12700">
            <a:miter lim="400000"/>
          </a:ln>
        </p:spPr>
        <p:txBody>
          <a:bodyPr lIns="45719" rIns="45719" anchor="ctr"/>
          <a:lstStyle/>
          <a:p>
            <a:pPr/>
          </a:p>
        </p:txBody>
      </p:sp>
      <p:sp>
        <p:nvSpPr>
          <p:cNvPr id="1339" name="Shape"/>
          <p:cNvSpPr/>
          <p:nvPr/>
        </p:nvSpPr>
        <p:spPr>
          <a:xfrm>
            <a:off x="4666450" y="3447808"/>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99" y="0"/>
                </a:moveTo>
                <a:lnTo>
                  <a:pt x="0" y="14951"/>
                </a:lnTo>
                <a:lnTo>
                  <a:pt x="13501" y="21600"/>
                </a:lnTo>
                <a:lnTo>
                  <a:pt x="21600" y="4984"/>
                </a:lnTo>
                <a:lnTo>
                  <a:pt x="8099" y="0"/>
                </a:lnTo>
                <a:close/>
              </a:path>
            </a:pathLst>
          </a:custGeom>
          <a:solidFill>
            <a:srgbClr val="FF2600"/>
          </a:solidFill>
          <a:ln w="12700">
            <a:miter lim="400000"/>
          </a:ln>
        </p:spPr>
        <p:txBody>
          <a:bodyPr lIns="45719" rIns="45719" anchor="ctr"/>
          <a:lstStyle/>
          <a:p>
            <a:pPr/>
          </a:p>
        </p:txBody>
      </p:sp>
      <p:sp>
        <p:nvSpPr>
          <p:cNvPr id="1340" name="Shape"/>
          <p:cNvSpPr/>
          <p:nvPr/>
        </p:nvSpPr>
        <p:spPr>
          <a:xfrm>
            <a:off x="4749786" y="3289896"/>
            <a:ext cx="57023"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27" y="0"/>
                </a:moveTo>
                <a:lnTo>
                  <a:pt x="0" y="17551"/>
                </a:lnTo>
                <a:lnTo>
                  <a:pt x="11627" y="21600"/>
                </a:lnTo>
                <a:lnTo>
                  <a:pt x="21600" y="5402"/>
                </a:lnTo>
                <a:lnTo>
                  <a:pt x="11627" y="0"/>
                </a:lnTo>
                <a:close/>
              </a:path>
            </a:pathLst>
          </a:custGeom>
          <a:solidFill>
            <a:srgbClr val="FF2600"/>
          </a:solidFill>
          <a:ln w="12700">
            <a:miter lim="400000"/>
          </a:ln>
        </p:spPr>
        <p:txBody>
          <a:bodyPr lIns="45719" rIns="45719" anchor="ctr"/>
          <a:lstStyle/>
          <a:p>
            <a:pPr/>
          </a:p>
        </p:txBody>
      </p:sp>
      <p:sp>
        <p:nvSpPr>
          <p:cNvPr id="1341" name="Rectangle"/>
          <p:cNvSpPr/>
          <p:nvPr/>
        </p:nvSpPr>
        <p:spPr>
          <a:xfrm>
            <a:off x="4824348" y="3263582"/>
            <a:ext cx="52630" cy="26315"/>
          </a:xfrm>
          <a:prstGeom prst="rect">
            <a:avLst/>
          </a:prstGeom>
          <a:solidFill>
            <a:srgbClr val="FF2600"/>
          </a:solidFill>
          <a:ln w="12700">
            <a:miter lim="400000"/>
          </a:ln>
        </p:spPr>
        <p:txBody>
          <a:bodyPr lIns="45719" rIns="45719" anchor="ctr"/>
          <a:lstStyle/>
          <a:p>
            <a:pPr/>
          </a:p>
        </p:txBody>
      </p:sp>
      <p:sp>
        <p:nvSpPr>
          <p:cNvPr id="1342" name="Shape"/>
          <p:cNvSpPr/>
          <p:nvPr/>
        </p:nvSpPr>
        <p:spPr>
          <a:xfrm>
            <a:off x="4977865" y="3232873"/>
            <a:ext cx="70181"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47" y="0"/>
                </a:moveTo>
                <a:lnTo>
                  <a:pt x="0" y="8642"/>
                </a:lnTo>
                <a:lnTo>
                  <a:pt x="4049" y="21600"/>
                </a:lnTo>
                <a:lnTo>
                  <a:pt x="21600" y="15121"/>
                </a:lnTo>
                <a:lnTo>
                  <a:pt x="17547" y="0"/>
                </a:lnTo>
                <a:close/>
              </a:path>
            </a:pathLst>
          </a:custGeom>
          <a:solidFill>
            <a:srgbClr val="FF2600"/>
          </a:solidFill>
          <a:ln w="12700">
            <a:miter lim="400000"/>
          </a:ln>
        </p:spPr>
        <p:txBody>
          <a:bodyPr lIns="45719" rIns="45719" anchor="ctr"/>
          <a:lstStyle/>
          <a:p>
            <a:pPr/>
          </a:p>
        </p:txBody>
      </p:sp>
      <p:sp>
        <p:nvSpPr>
          <p:cNvPr id="1343" name="Rectangle"/>
          <p:cNvSpPr/>
          <p:nvPr/>
        </p:nvSpPr>
        <p:spPr>
          <a:xfrm>
            <a:off x="5162079" y="3219716"/>
            <a:ext cx="57023" cy="30710"/>
          </a:xfrm>
          <a:prstGeom prst="rect">
            <a:avLst/>
          </a:prstGeom>
          <a:solidFill>
            <a:srgbClr val="FF2600"/>
          </a:solidFill>
          <a:ln w="12700">
            <a:miter lim="400000"/>
          </a:ln>
        </p:spPr>
        <p:txBody>
          <a:bodyPr lIns="45719" rIns="45719" anchor="ctr"/>
          <a:lstStyle/>
          <a:p>
            <a:pPr/>
          </a:p>
        </p:txBody>
      </p:sp>
      <p:sp>
        <p:nvSpPr>
          <p:cNvPr id="1344" name="Shape"/>
          <p:cNvSpPr/>
          <p:nvPr/>
        </p:nvSpPr>
        <p:spPr>
          <a:xfrm>
            <a:off x="5319979" y="3193401"/>
            <a:ext cx="70181" cy="39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8" y="0"/>
                </a:moveTo>
                <a:lnTo>
                  <a:pt x="0" y="7200"/>
                </a:lnTo>
                <a:lnTo>
                  <a:pt x="4049" y="21600"/>
                </a:lnTo>
                <a:lnTo>
                  <a:pt x="21600" y="14400"/>
                </a:lnTo>
                <a:lnTo>
                  <a:pt x="16198" y="0"/>
                </a:lnTo>
                <a:close/>
              </a:path>
            </a:pathLst>
          </a:custGeom>
          <a:solidFill>
            <a:srgbClr val="FF2600"/>
          </a:solidFill>
          <a:ln w="12700">
            <a:miter lim="400000"/>
          </a:ln>
        </p:spPr>
        <p:txBody>
          <a:bodyPr lIns="45719" rIns="45719" anchor="ctr"/>
          <a:lstStyle/>
          <a:p>
            <a:pPr/>
          </a:p>
        </p:txBody>
      </p:sp>
      <p:sp>
        <p:nvSpPr>
          <p:cNvPr id="1345" name="Square"/>
          <p:cNvSpPr/>
          <p:nvPr/>
        </p:nvSpPr>
        <p:spPr>
          <a:xfrm>
            <a:off x="5504191" y="3180245"/>
            <a:ext cx="26315" cy="26316"/>
          </a:xfrm>
          <a:prstGeom prst="rect">
            <a:avLst/>
          </a:prstGeom>
          <a:solidFill>
            <a:srgbClr val="FF2600"/>
          </a:solidFill>
          <a:ln w="12700">
            <a:miter lim="400000"/>
          </a:ln>
        </p:spPr>
        <p:txBody>
          <a:bodyPr lIns="45719" rIns="45719" anchor="ctr"/>
          <a:lstStyle/>
          <a:p>
            <a:pPr/>
          </a:p>
        </p:txBody>
      </p:sp>
      <p:sp>
        <p:nvSpPr>
          <p:cNvPr id="1346" name="Rectangle"/>
          <p:cNvSpPr/>
          <p:nvPr/>
        </p:nvSpPr>
        <p:spPr>
          <a:xfrm>
            <a:off x="5504191" y="3180245"/>
            <a:ext cx="52643" cy="26316"/>
          </a:xfrm>
          <a:prstGeom prst="rect">
            <a:avLst/>
          </a:prstGeom>
          <a:solidFill>
            <a:srgbClr val="FF2600"/>
          </a:solidFill>
          <a:ln w="12700">
            <a:miter lim="400000"/>
          </a:ln>
        </p:spPr>
        <p:txBody>
          <a:bodyPr lIns="45719" rIns="45719" anchor="ctr"/>
          <a:lstStyle/>
          <a:p>
            <a:pPr/>
          </a:p>
        </p:txBody>
      </p:sp>
      <p:sp>
        <p:nvSpPr>
          <p:cNvPr id="1347" name="Shape"/>
          <p:cNvSpPr/>
          <p:nvPr/>
        </p:nvSpPr>
        <p:spPr>
          <a:xfrm>
            <a:off x="5657710" y="3162692"/>
            <a:ext cx="70181"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1" y="0"/>
                </a:moveTo>
                <a:lnTo>
                  <a:pt x="0" y="8642"/>
                </a:lnTo>
                <a:lnTo>
                  <a:pt x="4049" y="21600"/>
                </a:lnTo>
                <a:lnTo>
                  <a:pt x="21600" y="15121"/>
                </a:lnTo>
                <a:lnTo>
                  <a:pt x="17551" y="0"/>
                </a:lnTo>
                <a:close/>
              </a:path>
            </a:pathLst>
          </a:custGeom>
          <a:solidFill>
            <a:srgbClr val="FF2600"/>
          </a:solidFill>
          <a:ln w="12700">
            <a:miter lim="400000"/>
          </a:ln>
        </p:spPr>
        <p:txBody>
          <a:bodyPr lIns="45719" rIns="45719" anchor="ctr"/>
          <a:lstStyle/>
          <a:p>
            <a:pPr/>
          </a:p>
        </p:txBody>
      </p:sp>
      <p:sp>
        <p:nvSpPr>
          <p:cNvPr id="1348" name="Rectangle"/>
          <p:cNvSpPr/>
          <p:nvPr/>
        </p:nvSpPr>
        <p:spPr>
          <a:xfrm>
            <a:off x="5841922" y="3162692"/>
            <a:ext cx="57023" cy="30710"/>
          </a:xfrm>
          <a:prstGeom prst="rect">
            <a:avLst/>
          </a:prstGeom>
          <a:solidFill>
            <a:srgbClr val="FF2600"/>
          </a:solidFill>
          <a:ln w="12700">
            <a:miter lim="400000"/>
          </a:ln>
        </p:spPr>
        <p:txBody>
          <a:bodyPr lIns="45719" rIns="45719" anchor="ctr"/>
          <a:lstStyle/>
          <a:p>
            <a:pPr/>
          </a:p>
        </p:txBody>
      </p:sp>
      <p:sp>
        <p:nvSpPr>
          <p:cNvPr id="1349" name="Shape"/>
          <p:cNvSpPr/>
          <p:nvPr/>
        </p:nvSpPr>
        <p:spPr>
          <a:xfrm>
            <a:off x="5999822" y="3149536"/>
            <a:ext cx="70181"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8" y="0"/>
                </a:moveTo>
                <a:lnTo>
                  <a:pt x="0" y="6479"/>
                </a:lnTo>
                <a:lnTo>
                  <a:pt x="4049" y="21600"/>
                </a:lnTo>
                <a:lnTo>
                  <a:pt x="21600" y="15121"/>
                </a:lnTo>
                <a:lnTo>
                  <a:pt x="16198" y="0"/>
                </a:lnTo>
                <a:close/>
              </a:path>
            </a:pathLst>
          </a:custGeom>
          <a:solidFill>
            <a:srgbClr val="FF2600"/>
          </a:solidFill>
          <a:ln w="12700">
            <a:miter lim="400000"/>
          </a:ln>
        </p:spPr>
        <p:txBody>
          <a:bodyPr lIns="45719" rIns="45719" anchor="ctr"/>
          <a:lstStyle/>
          <a:p>
            <a:pPr/>
          </a:p>
        </p:txBody>
      </p:sp>
      <p:sp>
        <p:nvSpPr>
          <p:cNvPr id="1350" name="Rectangle"/>
          <p:cNvSpPr/>
          <p:nvPr/>
        </p:nvSpPr>
        <p:spPr>
          <a:xfrm>
            <a:off x="6179653" y="3149536"/>
            <a:ext cx="30697" cy="13156"/>
          </a:xfrm>
          <a:prstGeom prst="rect">
            <a:avLst/>
          </a:prstGeom>
          <a:solidFill>
            <a:srgbClr val="FF2600"/>
          </a:solidFill>
          <a:ln w="12700">
            <a:miter lim="400000"/>
          </a:ln>
        </p:spPr>
        <p:txBody>
          <a:bodyPr lIns="45719" rIns="45719" anchor="ctr"/>
          <a:lstStyle/>
          <a:p>
            <a:pPr/>
          </a:p>
        </p:txBody>
      </p:sp>
      <p:sp>
        <p:nvSpPr>
          <p:cNvPr id="1351" name="Rectangle"/>
          <p:cNvSpPr/>
          <p:nvPr/>
        </p:nvSpPr>
        <p:spPr>
          <a:xfrm>
            <a:off x="6179653" y="3149536"/>
            <a:ext cx="57024" cy="13156"/>
          </a:xfrm>
          <a:prstGeom prst="rect">
            <a:avLst/>
          </a:prstGeom>
          <a:solidFill>
            <a:srgbClr val="FF2600"/>
          </a:solidFill>
          <a:ln w="12700">
            <a:miter lim="400000"/>
          </a:ln>
        </p:spPr>
        <p:txBody>
          <a:bodyPr lIns="45719" rIns="45719" anchor="ctr"/>
          <a:lstStyle/>
          <a:p>
            <a:pPr/>
          </a:p>
        </p:txBody>
      </p:sp>
      <p:sp>
        <p:nvSpPr>
          <p:cNvPr id="1352" name="Rectangle"/>
          <p:cNvSpPr/>
          <p:nvPr/>
        </p:nvSpPr>
        <p:spPr>
          <a:xfrm>
            <a:off x="6350710" y="3149536"/>
            <a:ext cx="57024" cy="30710"/>
          </a:xfrm>
          <a:prstGeom prst="rect">
            <a:avLst/>
          </a:prstGeom>
          <a:solidFill>
            <a:srgbClr val="FF2600"/>
          </a:solidFill>
          <a:ln w="12700">
            <a:miter lim="400000"/>
          </a:ln>
        </p:spPr>
        <p:txBody>
          <a:bodyPr lIns="45719" rIns="45719" anchor="ctr"/>
          <a:lstStyle/>
          <a:p>
            <a:pPr/>
          </a:p>
        </p:txBody>
      </p:sp>
      <p:sp>
        <p:nvSpPr>
          <p:cNvPr id="1353" name="Shape"/>
          <p:cNvSpPr/>
          <p:nvPr/>
        </p:nvSpPr>
        <p:spPr>
          <a:xfrm>
            <a:off x="6508609" y="3136378"/>
            <a:ext cx="70182"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1" y="0"/>
                </a:moveTo>
                <a:lnTo>
                  <a:pt x="0" y="6479"/>
                </a:lnTo>
                <a:lnTo>
                  <a:pt x="4049" y="21600"/>
                </a:lnTo>
                <a:lnTo>
                  <a:pt x="21600" y="12958"/>
                </a:lnTo>
                <a:lnTo>
                  <a:pt x="17551" y="0"/>
                </a:lnTo>
                <a:close/>
              </a:path>
            </a:pathLst>
          </a:custGeom>
          <a:solidFill>
            <a:srgbClr val="FF2600"/>
          </a:solidFill>
          <a:ln w="12700">
            <a:miter lim="400000"/>
          </a:ln>
        </p:spPr>
        <p:txBody>
          <a:bodyPr lIns="45719" rIns="45719" anchor="ctr"/>
          <a:lstStyle/>
          <a:p>
            <a:pPr/>
          </a:p>
        </p:txBody>
      </p:sp>
      <p:sp>
        <p:nvSpPr>
          <p:cNvPr id="1354" name="Rectangle"/>
          <p:cNvSpPr/>
          <p:nvPr/>
        </p:nvSpPr>
        <p:spPr>
          <a:xfrm>
            <a:off x="6692824" y="3136378"/>
            <a:ext cx="57024" cy="26316"/>
          </a:xfrm>
          <a:prstGeom prst="rect">
            <a:avLst/>
          </a:prstGeom>
          <a:solidFill>
            <a:srgbClr val="FF2600"/>
          </a:solidFill>
          <a:ln w="12700">
            <a:miter lim="400000"/>
          </a:ln>
        </p:spPr>
        <p:txBody>
          <a:bodyPr lIns="45719" rIns="45719" anchor="ctr"/>
          <a:lstStyle/>
          <a:p>
            <a:pPr/>
          </a:p>
        </p:txBody>
      </p:sp>
      <p:sp>
        <p:nvSpPr>
          <p:cNvPr id="1355" name="Rectangle"/>
          <p:cNvSpPr/>
          <p:nvPr/>
        </p:nvSpPr>
        <p:spPr>
          <a:xfrm>
            <a:off x="6859498" y="3136378"/>
            <a:ext cx="30709" cy="13158"/>
          </a:xfrm>
          <a:prstGeom prst="rect">
            <a:avLst/>
          </a:prstGeom>
          <a:solidFill>
            <a:srgbClr val="FF2600"/>
          </a:solidFill>
          <a:ln w="12700">
            <a:miter lim="400000"/>
          </a:ln>
        </p:spPr>
        <p:txBody>
          <a:bodyPr lIns="45719" rIns="45719" anchor="ctr"/>
          <a:lstStyle/>
          <a:p>
            <a:pPr/>
          </a:p>
        </p:txBody>
      </p:sp>
      <p:sp>
        <p:nvSpPr>
          <p:cNvPr id="1356" name="Rectangle"/>
          <p:cNvSpPr/>
          <p:nvPr/>
        </p:nvSpPr>
        <p:spPr>
          <a:xfrm>
            <a:off x="6859498" y="3136378"/>
            <a:ext cx="57023" cy="13158"/>
          </a:xfrm>
          <a:prstGeom prst="rect">
            <a:avLst/>
          </a:prstGeom>
          <a:solidFill>
            <a:srgbClr val="FF2600"/>
          </a:solidFill>
          <a:ln w="12700">
            <a:miter lim="400000"/>
          </a:ln>
        </p:spPr>
        <p:txBody>
          <a:bodyPr lIns="45719" rIns="45719" anchor="ctr"/>
          <a:lstStyle/>
          <a:p>
            <a:pPr/>
          </a:p>
        </p:txBody>
      </p:sp>
      <p:sp>
        <p:nvSpPr>
          <p:cNvPr id="1357" name="Rectangle"/>
          <p:cNvSpPr/>
          <p:nvPr/>
        </p:nvSpPr>
        <p:spPr>
          <a:xfrm>
            <a:off x="7030553" y="3136378"/>
            <a:ext cx="57024" cy="26316"/>
          </a:xfrm>
          <a:prstGeom prst="rect">
            <a:avLst/>
          </a:prstGeom>
          <a:solidFill>
            <a:srgbClr val="FF2600"/>
          </a:solidFill>
          <a:ln w="12700">
            <a:miter lim="400000"/>
          </a:ln>
        </p:spPr>
        <p:txBody>
          <a:bodyPr lIns="45719" rIns="45719" anchor="ctr"/>
          <a:lstStyle/>
          <a:p>
            <a:pPr/>
          </a:p>
        </p:txBody>
      </p:sp>
      <p:sp>
        <p:nvSpPr>
          <p:cNvPr id="1358" name="Rectangle"/>
          <p:cNvSpPr/>
          <p:nvPr/>
        </p:nvSpPr>
        <p:spPr>
          <a:xfrm>
            <a:off x="7201610" y="3136378"/>
            <a:ext cx="57024" cy="26316"/>
          </a:xfrm>
          <a:prstGeom prst="rect">
            <a:avLst/>
          </a:prstGeom>
          <a:solidFill>
            <a:srgbClr val="FF2600"/>
          </a:solidFill>
          <a:ln w="12700">
            <a:miter lim="400000"/>
          </a:ln>
        </p:spPr>
        <p:txBody>
          <a:bodyPr lIns="45719" rIns="45719" anchor="ctr"/>
          <a:lstStyle/>
          <a:p>
            <a:pPr/>
          </a:p>
        </p:txBody>
      </p:sp>
      <p:sp>
        <p:nvSpPr>
          <p:cNvPr id="1359" name="Rectangle"/>
          <p:cNvSpPr/>
          <p:nvPr/>
        </p:nvSpPr>
        <p:spPr>
          <a:xfrm>
            <a:off x="7372667" y="3136378"/>
            <a:ext cx="57024" cy="26316"/>
          </a:xfrm>
          <a:prstGeom prst="rect">
            <a:avLst/>
          </a:prstGeom>
          <a:solidFill>
            <a:srgbClr val="FF2600"/>
          </a:solidFill>
          <a:ln w="12700">
            <a:miter lim="400000"/>
          </a:ln>
        </p:spPr>
        <p:txBody>
          <a:bodyPr lIns="45719" rIns="45719" anchor="ctr"/>
          <a:lstStyle/>
          <a:p>
            <a:pPr/>
          </a:p>
        </p:txBody>
      </p:sp>
      <p:sp>
        <p:nvSpPr>
          <p:cNvPr id="1360" name="Rectangle"/>
          <p:cNvSpPr/>
          <p:nvPr/>
        </p:nvSpPr>
        <p:spPr>
          <a:xfrm>
            <a:off x="7710398" y="3136378"/>
            <a:ext cx="57023" cy="26316"/>
          </a:xfrm>
          <a:prstGeom prst="rect">
            <a:avLst/>
          </a:prstGeom>
          <a:solidFill>
            <a:srgbClr val="FF2600"/>
          </a:solidFill>
          <a:ln w="12700">
            <a:miter lim="400000"/>
          </a:ln>
        </p:spPr>
        <p:txBody>
          <a:bodyPr lIns="45719" rIns="45719" anchor="ctr"/>
          <a:lstStyle/>
          <a:p>
            <a:pPr/>
          </a:p>
        </p:txBody>
      </p:sp>
      <p:sp>
        <p:nvSpPr>
          <p:cNvPr id="1361" name="Rectangle"/>
          <p:cNvSpPr/>
          <p:nvPr/>
        </p:nvSpPr>
        <p:spPr>
          <a:xfrm>
            <a:off x="7881453" y="3136378"/>
            <a:ext cx="57024" cy="26316"/>
          </a:xfrm>
          <a:prstGeom prst="rect">
            <a:avLst/>
          </a:prstGeom>
          <a:solidFill>
            <a:srgbClr val="FF2600"/>
          </a:solidFill>
          <a:ln w="12700">
            <a:miter lim="400000"/>
          </a:ln>
        </p:spPr>
        <p:txBody>
          <a:bodyPr lIns="45719" rIns="45719" anchor="ctr"/>
          <a:lstStyle/>
          <a:p>
            <a:pPr/>
          </a:p>
        </p:txBody>
      </p:sp>
      <p:sp>
        <p:nvSpPr>
          <p:cNvPr id="1362" name="Rectangle"/>
          <p:cNvSpPr/>
          <p:nvPr/>
        </p:nvSpPr>
        <p:spPr>
          <a:xfrm>
            <a:off x="8052510" y="3136378"/>
            <a:ext cx="57024" cy="26316"/>
          </a:xfrm>
          <a:prstGeom prst="rect">
            <a:avLst/>
          </a:prstGeom>
          <a:solidFill>
            <a:srgbClr val="FF2600"/>
          </a:solidFill>
          <a:ln w="12700">
            <a:miter lim="400000"/>
          </a:ln>
        </p:spPr>
        <p:txBody>
          <a:bodyPr lIns="45719" rIns="45719" anchor="ctr"/>
          <a:lstStyle/>
          <a:p>
            <a:pPr/>
          </a:p>
        </p:txBody>
      </p:sp>
      <p:sp>
        <p:nvSpPr>
          <p:cNvPr id="1363" name="Rectangle"/>
          <p:cNvSpPr/>
          <p:nvPr/>
        </p:nvSpPr>
        <p:spPr>
          <a:xfrm>
            <a:off x="8377084" y="3136378"/>
            <a:ext cx="57023" cy="26316"/>
          </a:xfrm>
          <a:prstGeom prst="rect">
            <a:avLst/>
          </a:prstGeom>
          <a:solidFill>
            <a:srgbClr val="FF2600"/>
          </a:solidFill>
          <a:ln w="12700">
            <a:miter lim="400000"/>
          </a:ln>
        </p:spPr>
        <p:txBody>
          <a:bodyPr lIns="45719" rIns="45719" anchor="ctr"/>
          <a:lstStyle/>
          <a:p>
            <a:pPr/>
          </a:p>
        </p:txBody>
      </p:sp>
      <p:sp>
        <p:nvSpPr>
          <p:cNvPr id="1364" name="Rectangle"/>
          <p:cNvSpPr/>
          <p:nvPr/>
        </p:nvSpPr>
        <p:spPr>
          <a:xfrm>
            <a:off x="8548141" y="3136378"/>
            <a:ext cx="57024" cy="26316"/>
          </a:xfrm>
          <a:prstGeom prst="rect">
            <a:avLst/>
          </a:prstGeom>
          <a:solidFill>
            <a:srgbClr val="FF2600"/>
          </a:solidFill>
          <a:ln w="12700">
            <a:miter lim="400000"/>
          </a:ln>
        </p:spPr>
        <p:txBody>
          <a:bodyPr lIns="45719" rIns="45719" anchor="ctr"/>
          <a:lstStyle/>
          <a:p>
            <a:pPr/>
          </a:p>
        </p:txBody>
      </p:sp>
      <p:sp>
        <p:nvSpPr>
          <p:cNvPr id="1365" name="Rectangle"/>
          <p:cNvSpPr/>
          <p:nvPr/>
        </p:nvSpPr>
        <p:spPr>
          <a:xfrm>
            <a:off x="8714816" y="3136378"/>
            <a:ext cx="57024" cy="26316"/>
          </a:xfrm>
          <a:prstGeom prst="rect">
            <a:avLst/>
          </a:prstGeom>
          <a:solidFill>
            <a:srgbClr val="FF2600"/>
          </a:solidFill>
          <a:ln w="12700">
            <a:miter lim="400000"/>
          </a:ln>
        </p:spPr>
        <p:txBody>
          <a:bodyPr lIns="45719" rIns="45719" anchor="ctr"/>
          <a:lstStyle/>
          <a:p>
            <a:pPr/>
          </a:p>
        </p:txBody>
      </p:sp>
      <p:sp>
        <p:nvSpPr>
          <p:cNvPr id="1366" name="Square"/>
          <p:cNvSpPr/>
          <p:nvPr/>
        </p:nvSpPr>
        <p:spPr>
          <a:xfrm>
            <a:off x="2754109" y="5254980"/>
            <a:ext cx="127197" cy="127204"/>
          </a:xfrm>
          <a:prstGeom prst="rect">
            <a:avLst/>
          </a:prstGeom>
          <a:solidFill>
            <a:srgbClr val="008000"/>
          </a:solidFill>
          <a:ln w="12700">
            <a:miter lim="400000"/>
          </a:ln>
        </p:spPr>
        <p:txBody>
          <a:bodyPr lIns="45719" rIns="45719" anchor="ctr"/>
          <a:lstStyle/>
          <a:p>
            <a:pPr/>
          </a:p>
        </p:txBody>
      </p:sp>
      <p:sp>
        <p:nvSpPr>
          <p:cNvPr id="1367" name="Shape"/>
          <p:cNvSpPr/>
          <p:nvPr/>
        </p:nvSpPr>
        <p:spPr>
          <a:xfrm>
            <a:off x="2767265" y="5268136"/>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7" y="0"/>
                </a:moveTo>
                <a:lnTo>
                  <a:pt x="0" y="0"/>
                </a:lnTo>
                <a:lnTo>
                  <a:pt x="0" y="1961"/>
                </a:lnTo>
                <a:lnTo>
                  <a:pt x="19638" y="21600"/>
                </a:lnTo>
                <a:lnTo>
                  <a:pt x="21600" y="21600"/>
                </a:lnTo>
                <a:lnTo>
                  <a:pt x="21600" y="19638"/>
                </a:lnTo>
                <a:lnTo>
                  <a:pt x="1967" y="0"/>
                </a:lnTo>
                <a:close/>
              </a:path>
            </a:pathLst>
          </a:custGeom>
          <a:solidFill>
            <a:srgbClr val="008000"/>
          </a:solidFill>
          <a:ln w="12700">
            <a:miter lim="400000"/>
          </a:ln>
        </p:spPr>
        <p:txBody>
          <a:bodyPr lIns="45719" rIns="45719" anchor="ctr"/>
          <a:lstStyle/>
          <a:p>
            <a:pPr/>
          </a:p>
        </p:txBody>
      </p:sp>
      <p:sp>
        <p:nvSpPr>
          <p:cNvPr id="1368" name="Shape"/>
          <p:cNvSpPr/>
          <p:nvPr/>
        </p:nvSpPr>
        <p:spPr>
          <a:xfrm>
            <a:off x="2811132" y="5312002"/>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1961"/>
                </a:lnTo>
                <a:lnTo>
                  <a:pt x="19638" y="21600"/>
                </a:lnTo>
                <a:lnTo>
                  <a:pt x="21600" y="21600"/>
                </a:lnTo>
                <a:lnTo>
                  <a:pt x="21600" y="19633"/>
                </a:lnTo>
                <a:lnTo>
                  <a:pt x="1961" y="0"/>
                </a:lnTo>
                <a:close/>
              </a:path>
            </a:pathLst>
          </a:custGeom>
          <a:solidFill>
            <a:srgbClr val="008000"/>
          </a:solidFill>
          <a:ln w="12700">
            <a:miter lim="400000"/>
          </a:ln>
        </p:spPr>
        <p:txBody>
          <a:bodyPr lIns="45719" rIns="45719" anchor="ctr"/>
          <a:lstStyle/>
          <a:p>
            <a:pPr/>
          </a:p>
        </p:txBody>
      </p:sp>
      <p:sp>
        <p:nvSpPr>
          <p:cNvPr id="1369" name="Shape"/>
          <p:cNvSpPr/>
          <p:nvPr/>
        </p:nvSpPr>
        <p:spPr>
          <a:xfrm>
            <a:off x="2767265" y="5312002"/>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3"/>
                </a:lnTo>
                <a:lnTo>
                  <a:pt x="0" y="21600"/>
                </a:lnTo>
                <a:lnTo>
                  <a:pt x="1967"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370" name="Shape"/>
          <p:cNvSpPr/>
          <p:nvPr/>
        </p:nvSpPr>
        <p:spPr>
          <a:xfrm>
            <a:off x="2811132" y="5268136"/>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8"/>
                </a:lnTo>
                <a:lnTo>
                  <a:pt x="0" y="21600"/>
                </a:lnTo>
                <a:lnTo>
                  <a:pt x="1961"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371" name="Square"/>
          <p:cNvSpPr/>
          <p:nvPr/>
        </p:nvSpPr>
        <p:spPr>
          <a:xfrm>
            <a:off x="3433953" y="5057583"/>
            <a:ext cx="127197" cy="127204"/>
          </a:xfrm>
          <a:prstGeom prst="rect">
            <a:avLst/>
          </a:prstGeom>
          <a:solidFill>
            <a:srgbClr val="008000"/>
          </a:solidFill>
          <a:ln w="12700">
            <a:miter lim="400000"/>
          </a:ln>
        </p:spPr>
        <p:txBody>
          <a:bodyPr lIns="45719" rIns="45719" anchor="ctr"/>
          <a:lstStyle/>
          <a:p>
            <a:pPr/>
          </a:p>
        </p:txBody>
      </p:sp>
      <p:sp>
        <p:nvSpPr>
          <p:cNvPr id="1372" name="Shape"/>
          <p:cNvSpPr/>
          <p:nvPr/>
        </p:nvSpPr>
        <p:spPr>
          <a:xfrm>
            <a:off x="3447110" y="5070754"/>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7" y="0"/>
                </a:moveTo>
                <a:lnTo>
                  <a:pt x="0" y="0"/>
                </a:lnTo>
                <a:lnTo>
                  <a:pt x="0" y="1961"/>
                </a:lnTo>
                <a:lnTo>
                  <a:pt x="19638" y="21600"/>
                </a:lnTo>
                <a:lnTo>
                  <a:pt x="21600" y="21600"/>
                </a:lnTo>
                <a:lnTo>
                  <a:pt x="21600" y="19633"/>
                </a:lnTo>
                <a:lnTo>
                  <a:pt x="1967" y="0"/>
                </a:lnTo>
                <a:close/>
              </a:path>
            </a:pathLst>
          </a:custGeom>
          <a:solidFill>
            <a:srgbClr val="008000"/>
          </a:solidFill>
          <a:ln w="12700">
            <a:miter lim="400000"/>
          </a:ln>
        </p:spPr>
        <p:txBody>
          <a:bodyPr lIns="45719" rIns="45719" anchor="ctr"/>
          <a:lstStyle/>
          <a:p>
            <a:pPr/>
          </a:p>
        </p:txBody>
      </p:sp>
      <p:sp>
        <p:nvSpPr>
          <p:cNvPr id="1373" name="Shape"/>
          <p:cNvSpPr/>
          <p:nvPr/>
        </p:nvSpPr>
        <p:spPr>
          <a:xfrm>
            <a:off x="3490976" y="5114607"/>
            <a:ext cx="48248" cy="48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1967"/>
                </a:lnTo>
                <a:lnTo>
                  <a:pt x="19638" y="21600"/>
                </a:lnTo>
                <a:lnTo>
                  <a:pt x="21600" y="21600"/>
                </a:lnTo>
                <a:lnTo>
                  <a:pt x="21600" y="19633"/>
                </a:lnTo>
                <a:lnTo>
                  <a:pt x="1961" y="0"/>
                </a:lnTo>
                <a:close/>
              </a:path>
            </a:pathLst>
          </a:custGeom>
          <a:solidFill>
            <a:srgbClr val="008000"/>
          </a:solidFill>
          <a:ln w="12700">
            <a:miter lim="400000"/>
          </a:ln>
        </p:spPr>
        <p:txBody>
          <a:bodyPr lIns="45719" rIns="45719" anchor="ctr"/>
          <a:lstStyle/>
          <a:p>
            <a:pPr/>
          </a:p>
        </p:txBody>
      </p:sp>
      <p:sp>
        <p:nvSpPr>
          <p:cNvPr id="1374" name="Shape"/>
          <p:cNvSpPr/>
          <p:nvPr/>
        </p:nvSpPr>
        <p:spPr>
          <a:xfrm>
            <a:off x="3447110" y="5114607"/>
            <a:ext cx="48248" cy="48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3"/>
                </a:lnTo>
                <a:lnTo>
                  <a:pt x="0" y="21600"/>
                </a:lnTo>
                <a:lnTo>
                  <a:pt x="1967" y="21600"/>
                </a:lnTo>
                <a:lnTo>
                  <a:pt x="21600" y="1967"/>
                </a:lnTo>
                <a:lnTo>
                  <a:pt x="21600" y="0"/>
                </a:lnTo>
                <a:close/>
              </a:path>
            </a:pathLst>
          </a:custGeom>
          <a:solidFill>
            <a:srgbClr val="008000"/>
          </a:solidFill>
          <a:ln w="12700">
            <a:miter lim="400000"/>
          </a:ln>
        </p:spPr>
        <p:txBody>
          <a:bodyPr lIns="45719" rIns="45719" anchor="ctr"/>
          <a:lstStyle/>
          <a:p>
            <a:pPr/>
          </a:p>
        </p:txBody>
      </p:sp>
      <p:sp>
        <p:nvSpPr>
          <p:cNvPr id="1375" name="Shape"/>
          <p:cNvSpPr/>
          <p:nvPr/>
        </p:nvSpPr>
        <p:spPr>
          <a:xfrm>
            <a:off x="3490976" y="5070754"/>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3"/>
                </a:lnTo>
                <a:lnTo>
                  <a:pt x="0" y="21600"/>
                </a:lnTo>
                <a:lnTo>
                  <a:pt x="1961"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376" name="Square"/>
          <p:cNvSpPr/>
          <p:nvPr/>
        </p:nvSpPr>
        <p:spPr>
          <a:xfrm>
            <a:off x="4113796" y="4535613"/>
            <a:ext cx="127197" cy="127204"/>
          </a:xfrm>
          <a:prstGeom prst="rect">
            <a:avLst/>
          </a:prstGeom>
          <a:solidFill>
            <a:srgbClr val="008000"/>
          </a:solidFill>
          <a:ln w="12700">
            <a:miter lim="400000"/>
          </a:ln>
        </p:spPr>
        <p:txBody>
          <a:bodyPr lIns="45719" rIns="45719" anchor="ctr"/>
          <a:lstStyle/>
          <a:p>
            <a:pPr/>
          </a:p>
        </p:txBody>
      </p:sp>
      <p:sp>
        <p:nvSpPr>
          <p:cNvPr id="1377" name="Shape"/>
          <p:cNvSpPr/>
          <p:nvPr/>
        </p:nvSpPr>
        <p:spPr>
          <a:xfrm>
            <a:off x="4126965" y="4548771"/>
            <a:ext cx="48235" cy="48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 y="0"/>
                </a:moveTo>
                <a:lnTo>
                  <a:pt x="0" y="0"/>
                </a:lnTo>
                <a:lnTo>
                  <a:pt x="0" y="1967"/>
                </a:lnTo>
                <a:lnTo>
                  <a:pt x="19638" y="21600"/>
                </a:lnTo>
                <a:lnTo>
                  <a:pt x="21600" y="21600"/>
                </a:lnTo>
                <a:lnTo>
                  <a:pt x="21600" y="19633"/>
                </a:lnTo>
                <a:lnTo>
                  <a:pt x="1962" y="0"/>
                </a:lnTo>
                <a:close/>
              </a:path>
            </a:pathLst>
          </a:custGeom>
          <a:solidFill>
            <a:srgbClr val="008000"/>
          </a:solidFill>
          <a:ln w="12700">
            <a:miter lim="400000"/>
          </a:ln>
        </p:spPr>
        <p:txBody>
          <a:bodyPr lIns="45719" rIns="45719" anchor="ctr"/>
          <a:lstStyle/>
          <a:p>
            <a:pPr/>
          </a:p>
        </p:txBody>
      </p:sp>
      <p:sp>
        <p:nvSpPr>
          <p:cNvPr id="1378" name="Shape"/>
          <p:cNvSpPr/>
          <p:nvPr/>
        </p:nvSpPr>
        <p:spPr>
          <a:xfrm>
            <a:off x="4170819" y="4592637"/>
            <a:ext cx="48248"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2164"/>
                </a:lnTo>
                <a:lnTo>
                  <a:pt x="19638" y="21600"/>
                </a:lnTo>
                <a:lnTo>
                  <a:pt x="21600" y="21600"/>
                </a:lnTo>
                <a:lnTo>
                  <a:pt x="21600" y="19443"/>
                </a:lnTo>
                <a:lnTo>
                  <a:pt x="1961" y="0"/>
                </a:lnTo>
                <a:close/>
              </a:path>
            </a:pathLst>
          </a:custGeom>
          <a:solidFill>
            <a:srgbClr val="008000"/>
          </a:solidFill>
          <a:ln w="12700">
            <a:miter lim="400000"/>
          </a:ln>
        </p:spPr>
        <p:txBody>
          <a:bodyPr lIns="45719" rIns="45719" anchor="ctr"/>
          <a:lstStyle/>
          <a:p>
            <a:pPr/>
          </a:p>
        </p:txBody>
      </p:sp>
      <p:sp>
        <p:nvSpPr>
          <p:cNvPr id="1379" name="Shape"/>
          <p:cNvSpPr/>
          <p:nvPr/>
        </p:nvSpPr>
        <p:spPr>
          <a:xfrm>
            <a:off x="4126965" y="4592637"/>
            <a:ext cx="48235"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443"/>
                </a:lnTo>
                <a:lnTo>
                  <a:pt x="0" y="21600"/>
                </a:lnTo>
                <a:lnTo>
                  <a:pt x="1962" y="21600"/>
                </a:lnTo>
                <a:lnTo>
                  <a:pt x="21600" y="2164"/>
                </a:lnTo>
                <a:lnTo>
                  <a:pt x="21600" y="0"/>
                </a:lnTo>
                <a:close/>
              </a:path>
            </a:pathLst>
          </a:custGeom>
          <a:solidFill>
            <a:srgbClr val="008000"/>
          </a:solidFill>
          <a:ln w="12700">
            <a:miter lim="400000"/>
          </a:ln>
        </p:spPr>
        <p:txBody>
          <a:bodyPr lIns="45719" rIns="45719" anchor="ctr"/>
          <a:lstStyle/>
          <a:p>
            <a:pPr/>
          </a:p>
        </p:txBody>
      </p:sp>
      <p:sp>
        <p:nvSpPr>
          <p:cNvPr id="1380" name="Shape"/>
          <p:cNvSpPr/>
          <p:nvPr/>
        </p:nvSpPr>
        <p:spPr>
          <a:xfrm>
            <a:off x="4170819" y="4548771"/>
            <a:ext cx="48248" cy="48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3"/>
                </a:lnTo>
                <a:lnTo>
                  <a:pt x="0" y="21600"/>
                </a:lnTo>
                <a:lnTo>
                  <a:pt x="1961" y="21600"/>
                </a:lnTo>
                <a:lnTo>
                  <a:pt x="21600" y="1967"/>
                </a:lnTo>
                <a:lnTo>
                  <a:pt x="21600" y="0"/>
                </a:lnTo>
                <a:close/>
              </a:path>
            </a:pathLst>
          </a:custGeom>
          <a:solidFill>
            <a:srgbClr val="008000"/>
          </a:solidFill>
          <a:ln w="12700">
            <a:miter lim="400000"/>
          </a:ln>
        </p:spPr>
        <p:txBody>
          <a:bodyPr lIns="45719" rIns="45719" anchor="ctr"/>
          <a:lstStyle/>
          <a:p>
            <a:pPr/>
          </a:p>
        </p:txBody>
      </p:sp>
      <p:sp>
        <p:nvSpPr>
          <p:cNvPr id="1381" name="Square"/>
          <p:cNvSpPr/>
          <p:nvPr/>
        </p:nvSpPr>
        <p:spPr>
          <a:xfrm>
            <a:off x="4780483" y="3855730"/>
            <a:ext cx="127197" cy="127205"/>
          </a:xfrm>
          <a:prstGeom prst="rect">
            <a:avLst/>
          </a:prstGeom>
          <a:blipFill>
            <a:blip r:embed="rId5"/>
            <a:stretch>
              <a:fillRect/>
            </a:stretch>
          </a:blipFill>
          <a:ln w="12700">
            <a:miter lim="400000"/>
          </a:ln>
        </p:spPr>
        <p:txBody>
          <a:bodyPr lIns="45719" rIns="45719" anchor="ctr"/>
          <a:lstStyle/>
          <a:p>
            <a:pPr/>
          </a:p>
        </p:txBody>
      </p:sp>
      <p:sp>
        <p:nvSpPr>
          <p:cNvPr id="1382" name="Square"/>
          <p:cNvSpPr/>
          <p:nvPr/>
        </p:nvSpPr>
        <p:spPr>
          <a:xfrm>
            <a:off x="5460339" y="3307446"/>
            <a:ext cx="127197" cy="127205"/>
          </a:xfrm>
          <a:prstGeom prst="rect">
            <a:avLst/>
          </a:prstGeom>
          <a:solidFill>
            <a:srgbClr val="008000"/>
          </a:solidFill>
          <a:ln w="12700">
            <a:miter lim="400000"/>
          </a:ln>
        </p:spPr>
        <p:txBody>
          <a:bodyPr lIns="45719" rIns="45719" anchor="ctr"/>
          <a:lstStyle/>
          <a:p>
            <a:pPr/>
          </a:p>
        </p:txBody>
      </p:sp>
      <p:sp>
        <p:nvSpPr>
          <p:cNvPr id="1383" name="Shape"/>
          <p:cNvSpPr/>
          <p:nvPr/>
        </p:nvSpPr>
        <p:spPr>
          <a:xfrm>
            <a:off x="5473496" y="3320605"/>
            <a:ext cx="48248"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2158"/>
                </a:lnTo>
                <a:lnTo>
                  <a:pt x="19633" y="21600"/>
                </a:lnTo>
                <a:lnTo>
                  <a:pt x="21600" y="21600"/>
                </a:lnTo>
                <a:lnTo>
                  <a:pt x="21600" y="19442"/>
                </a:lnTo>
                <a:lnTo>
                  <a:pt x="1961" y="0"/>
                </a:lnTo>
                <a:close/>
              </a:path>
            </a:pathLst>
          </a:custGeom>
          <a:solidFill>
            <a:srgbClr val="008000"/>
          </a:solidFill>
          <a:ln w="12700">
            <a:miter lim="400000"/>
          </a:ln>
        </p:spPr>
        <p:txBody>
          <a:bodyPr lIns="45719" rIns="45719" anchor="ctr"/>
          <a:lstStyle/>
          <a:p>
            <a:pPr/>
          </a:p>
        </p:txBody>
      </p:sp>
      <p:sp>
        <p:nvSpPr>
          <p:cNvPr id="1384" name="Shape"/>
          <p:cNvSpPr/>
          <p:nvPr/>
        </p:nvSpPr>
        <p:spPr>
          <a:xfrm>
            <a:off x="5517350" y="3360077"/>
            <a:ext cx="43866"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4" y="0"/>
                </a:moveTo>
                <a:lnTo>
                  <a:pt x="0" y="0"/>
                </a:lnTo>
                <a:lnTo>
                  <a:pt x="0" y="1961"/>
                </a:lnTo>
                <a:lnTo>
                  <a:pt x="19443" y="21600"/>
                </a:lnTo>
                <a:lnTo>
                  <a:pt x="21600" y="21600"/>
                </a:lnTo>
                <a:lnTo>
                  <a:pt x="21600" y="19638"/>
                </a:lnTo>
                <a:lnTo>
                  <a:pt x="2164" y="0"/>
                </a:lnTo>
                <a:close/>
              </a:path>
            </a:pathLst>
          </a:custGeom>
          <a:solidFill>
            <a:srgbClr val="008000"/>
          </a:solidFill>
          <a:ln w="12700">
            <a:miter lim="400000"/>
          </a:ln>
        </p:spPr>
        <p:txBody>
          <a:bodyPr lIns="45719" rIns="45719" anchor="ctr"/>
          <a:lstStyle/>
          <a:p>
            <a:pPr/>
          </a:p>
        </p:txBody>
      </p:sp>
      <p:sp>
        <p:nvSpPr>
          <p:cNvPr id="1385" name="Shape"/>
          <p:cNvSpPr/>
          <p:nvPr/>
        </p:nvSpPr>
        <p:spPr>
          <a:xfrm>
            <a:off x="5473496" y="3360077"/>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3" y="0"/>
                </a:lnTo>
                <a:lnTo>
                  <a:pt x="0" y="19638"/>
                </a:lnTo>
                <a:lnTo>
                  <a:pt x="0" y="21600"/>
                </a:lnTo>
                <a:lnTo>
                  <a:pt x="1961"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386" name="Shape"/>
          <p:cNvSpPr/>
          <p:nvPr/>
        </p:nvSpPr>
        <p:spPr>
          <a:xfrm>
            <a:off x="5517350" y="3320605"/>
            <a:ext cx="43866"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43" y="0"/>
                </a:lnTo>
                <a:lnTo>
                  <a:pt x="0" y="19442"/>
                </a:lnTo>
                <a:lnTo>
                  <a:pt x="0" y="21600"/>
                </a:lnTo>
                <a:lnTo>
                  <a:pt x="2164" y="21600"/>
                </a:lnTo>
                <a:lnTo>
                  <a:pt x="21600" y="2158"/>
                </a:lnTo>
                <a:lnTo>
                  <a:pt x="21600" y="0"/>
                </a:lnTo>
                <a:close/>
              </a:path>
            </a:pathLst>
          </a:custGeom>
          <a:solidFill>
            <a:srgbClr val="008000"/>
          </a:solidFill>
          <a:ln w="12700">
            <a:miter lim="400000"/>
          </a:ln>
        </p:spPr>
        <p:txBody>
          <a:bodyPr lIns="45719" rIns="45719" anchor="ctr"/>
          <a:lstStyle/>
          <a:p>
            <a:pPr/>
          </a:p>
        </p:txBody>
      </p:sp>
      <p:sp>
        <p:nvSpPr>
          <p:cNvPr id="1387" name="Square"/>
          <p:cNvSpPr/>
          <p:nvPr/>
        </p:nvSpPr>
        <p:spPr>
          <a:xfrm>
            <a:off x="6140182" y="3162692"/>
            <a:ext cx="127197" cy="127205"/>
          </a:xfrm>
          <a:prstGeom prst="rect">
            <a:avLst/>
          </a:prstGeom>
          <a:solidFill>
            <a:srgbClr val="008000"/>
          </a:solidFill>
          <a:ln w="12700">
            <a:miter lim="400000"/>
          </a:ln>
        </p:spPr>
        <p:txBody>
          <a:bodyPr lIns="45719" rIns="45719" anchor="ctr"/>
          <a:lstStyle/>
          <a:p>
            <a:pPr/>
          </a:p>
        </p:txBody>
      </p:sp>
      <p:sp>
        <p:nvSpPr>
          <p:cNvPr id="1388" name="Shape"/>
          <p:cNvSpPr/>
          <p:nvPr/>
        </p:nvSpPr>
        <p:spPr>
          <a:xfrm>
            <a:off x="6153339" y="3180245"/>
            <a:ext cx="48248"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2158"/>
                </a:lnTo>
                <a:lnTo>
                  <a:pt x="19633" y="21600"/>
                </a:lnTo>
                <a:lnTo>
                  <a:pt x="21600" y="21600"/>
                </a:lnTo>
                <a:lnTo>
                  <a:pt x="21600" y="19442"/>
                </a:lnTo>
                <a:lnTo>
                  <a:pt x="1961" y="0"/>
                </a:lnTo>
                <a:close/>
              </a:path>
            </a:pathLst>
          </a:custGeom>
          <a:solidFill>
            <a:srgbClr val="008000"/>
          </a:solidFill>
          <a:ln w="12700">
            <a:miter lim="400000"/>
          </a:ln>
        </p:spPr>
        <p:txBody>
          <a:bodyPr lIns="45719" rIns="45719" anchor="ctr"/>
          <a:lstStyle/>
          <a:p>
            <a:pPr/>
          </a:p>
        </p:txBody>
      </p:sp>
      <p:sp>
        <p:nvSpPr>
          <p:cNvPr id="1389" name="Shape"/>
          <p:cNvSpPr/>
          <p:nvPr/>
        </p:nvSpPr>
        <p:spPr>
          <a:xfrm>
            <a:off x="6197193" y="3219716"/>
            <a:ext cx="43866"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4" y="0"/>
                </a:moveTo>
                <a:lnTo>
                  <a:pt x="0" y="0"/>
                </a:lnTo>
                <a:lnTo>
                  <a:pt x="0" y="1961"/>
                </a:lnTo>
                <a:lnTo>
                  <a:pt x="19443" y="21600"/>
                </a:lnTo>
                <a:lnTo>
                  <a:pt x="21600" y="21600"/>
                </a:lnTo>
                <a:lnTo>
                  <a:pt x="21600" y="19638"/>
                </a:lnTo>
                <a:lnTo>
                  <a:pt x="2164" y="0"/>
                </a:lnTo>
                <a:close/>
              </a:path>
            </a:pathLst>
          </a:custGeom>
          <a:solidFill>
            <a:srgbClr val="008000"/>
          </a:solidFill>
          <a:ln w="12700">
            <a:miter lim="400000"/>
          </a:ln>
        </p:spPr>
        <p:txBody>
          <a:bodyPr lIns="45719" rIns="45719" anchor="ctr"/>
          <a:lstStyle/>
          <a:p>
            <a:pPr/>
          </a:p>
        </p:txBody>
      </p:sp>
      <p:sp>
        <p:nvSpPr>
          <p:cNvPr id="1390" name="Shape"/>
          <p:cNvSpPr/>
          <p:nvPr/>
        </p:nvSpPr>
        <p:spPr>
          <a:xfrm>
            <a:off x="6153339" y="3219716"/>
            <a:ext cx="48248"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3" y="0"/>
                </a:lnTo>
                <a:lnTo>
                  <a:pt x="0" y="19638"/>
                </a:lnTo>
                <a:lnTo>
                  <a:pt x="0" y="21600"/>
                </a:lnTo>
                <a:lnTo>
                  <a:pt x="1961"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391" name="Shape"/>
          <p:cNvSpPr/>
          <p:nvPr/>
        </p:nvSpPr>
        <p:spPr>
          <a:xfrm>
            <a:off x="6197193" y="3180245"/>
            <a:ext cx="43866"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43" y="0"/>
                </a:lnTo>
                <a:lnTo>
                  <a:pt x="0" y="19442"/>
                </a:lnTo>
                <a:lnTo>
                  <a:pt x="0" y="21600"/>
                </a:lnTo>
                <a:lnTo>
                  <a:pt x="2164" y="21600"/>
                </a:lnTo>
                <a:lnTo>
                  <a:pt x="21600" y="2158"/>
                </a:lnTo>
                <a:lnTo>
                  <a:pt x="21600" y="0"/>
                </a:lnTo>
                <a:close/>
              </a:path>
            </a:pathLst>
          </a:custGeom>
          <a:solidFill>
            <a:srgbClr val="008000"/>
          </a:solidFill>
          <a:ln w="12700">
            <a:miter lim="400000"/>
          </a:ln>
        </p:spPr>
        <p:txBody>
          <a:bodyPr lIns="45719" rIns="45719" anchor="ctr"/>
          <a:lstStyle/>
          <a:p>
            <a:pPr/>
          </a:p>
        </p:txBody>
      </p:sp>
      <p:sp>
        <p:nvSpPr>
          <p:cNvPr id="1392" name="Square"/>
          <p:cNvSpPr/>
          <p:nvPr/>
        </p:nvSpPr>
        <p:spPr>
          <a:xfrm>
            <a:off x="6820027" y="3149536"/>
            <a:ext cx="127198" cy="127204"/>
          </a:xfrm>
          <a:prstGeom prst="rect">
            <a:avLst/>
          </a:prstGeom>
          <a:solidFill>
            <a:srgbClr val="008000"/>
          </a:solidFill>
          <a:ln w="12700">
            <a:miter lim="400000"/>
          </a:ln>
        </p:spPr>
        <p:txBody>
          <a:bodyPr lIns="45719" rIns="45719" anchor="ctr"/>
          <a:lstStyle/>
          <a:p>
            <a:pPr/>
          </a:p>
        </p:txBody>
      </p:sp>
      <p:sp>
        <p:nvSpPr>
          <p:cNvPr id="1393" name="Shape"/>
          <p:cNvSpPr/>
          <p:nvPr/>
        </p:nvSpPr>
        <p:spPr>
          <a:xfrm>
            <a:off x="6833183" y="3162692"/>
            <a:ext cx="48249"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1961"/>
                </a:lnTo>
                <a:lnTo>
                  <a:pt x="19638" y="21600"/>
                </a:lnTo>
                <a:lnTo>
                  <a:pt x="21600" y="21600"/>
                </a:lnTo>
                <a:lnTo>
                  <a:pt x="21600" y="19638"/>
                </a:lnTo>
                <a:lnTo>
                  <a:pt x="1961" y="0"/>
                </a:lnTo>
                <a:close/>
              </a:path>
            </a:pathLst>
          </a:custGeom>
          <a:solidFill>
            <a:srgbClr val="008000"/>
          </a:solidFill>
          <a:ln w="12700">
            <a:miter lim="400000"/>
          </a:ln>
        </p:spPr>
        <p:txBody>
          <a:bodyPr lIns="45719" rIns="45719" anchor="ctr"/>
          <a:lstStyle/>
          <a:p>
            <a:pPr/>
          </a:p>
        </p:txBody>
      </p:sp>
      <p:sp>
        <p:nvSpPr>
          <p:cNvPr id="1394" name="Shape"/>
          <p:cNvSpPr/>
          <p:nvPr/>
        </p:nvSpPr>
        <p:spPr>
          <a:xfrm>
            <a:off x="6877049" y="3206558"/>
            <a:ext cx="43855"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 y="0"/>
                </a:moveTo>
                <a:lnTo>
                  <a:pt x="0" y="0"/>
                </a:lnTo>
                <a:lnTo>
                  <a:pt x="0" y="1961"/>
                </a:lnTo>
                <a:lnTo>
                  <a:pt x="19442" y="21600"/>
                </a:lnTo>
                <a:lnTo>
                  <a:pt x="21600" y="21600"/>
                </a:lnTo>
                <a:lnTo>
                  <a:pt x="21600" y="19638"/>
                </a:lnTo>
                <a:lnTo>
                  <a:pt x="2158" y="0"/>
                </a:lnTo>
                <a:close/>
              </a:path>
            </a:pathLst>
          </a:custGeom>
          <a:solidFill>
            <a:srgbClr val="008000"/>
          </a:solidFill>
          <a:ln w="12700">
            <a:miter lim="400000"/>
          </a:ln>
        </p:spPr>
        <p:txBody>
          <a:bodyPr lIns="45719" rIns="45719" anchor="ctr"/>
          <a:lstStyle/>
          <a:p>
            <a:pPr/>
          </a:p>
        </p:txBody>
      </p:sp>
      <p:sp>
        <p:nvSpPr>
          <p:cNvPr id="1395" name="Shape"/>
          <p:cNvSpPr/>
          <p:nvPr/>
        </p:nvSpPr>
        <p:spPr>
          <a:xfrm>
            <a:off x="6833183" y="3206558"/>
            <a:ext cx="48249"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8"/>
                </a:lnTo>
                <a:lnTo>
                  <a:pt x="0" y="21600"/>
                </a:lnTo>
                <a:lnTo>
                  <a:pt x="1961"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396" name="Shape"/>
          <p:cNvSpPr/>
          <p:nvPr/>
        </p:nvSpPr>
        <p:spPr>
          <a:xfrm>
            <a:off x="6877049" y="3162692"/>
            <a:ext cx="43855"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42" y="0"/>
                </a:lnTo>
                <a:lnTo>
                  <a:pt x="0" y="19638"/>
                </a:lnTo>
                <a:lnTo>
                  <a:pt x="0" y="21600"/>
                </a:lnTo>
                <a:lnTo>
                  <a:pt x="2158"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397" name="Square"/>
          <p:cNvSpPr/>
          <p:nvPr/>
        </p:nvSpPr>
        <p:spPr>
          <a:xfrm>
            <a:off x="7499870" y="3123220"/>
            <a:ext cx="127198" cy="127205"/>
          </a:xfrm>
          <a:prstGeom prst="rect">
            <a:avLst/>
          </a:prstGeom>
          <a:solidFill>
            <a:srgbClr val="008000"/>
          </a:solidFill>
          <a:ln w="12700">
            <a:miter lim="400000"/>
          </a:ln>
        </p:spPr>
        <p:txBody>
          <a:bodyPr lIns="45719" rIns="45719" anchor="ctr"/>
          <a:lstStyle/>
          <a:p>
            <a:pPr/>
          </a:p>
        </p:txBody>
      </p:sp>
      <p:sp>
        <p:nvSpPr>
          <p:cNvPr id="1398" name="Shape"/>
          <p:cNvSpPr/>
          <p:nvPr/>
        </p:nvSpPr>
        <p:spPr>
          <a:xfrm>
            <a:off x="7513028" y="3136378"/>
            <a:ext cx="48249"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1961"/>
                </a:lnTo>
                <a:lnTo>
                  <a:pt x="19638" y="21600"/>
                </a:lnTo>
                <a:lnTo>
                  <a:pt x="21600" y="21600"/>
                </a:lnTo>
                <a:lnTo>
                  <a:pt x="21600" y="19638"/>
                </a:lnTo>
                <a:lnTo>
                  <a:pt x="1961" y="0"/>
                </a:lnTo>
                <a:close/>
              </a:path>
            </a:pathLst>
          </a:custGeom>
          <a:solidFill>
            <a:srgbClr val="008000"/>
          </a:solidFill>
          <a:ln w="12700">
            <a:miter lim="400000"/>
          </a:ln>
        </p:spPr>
        <p:txBody>
          <a:bodyPr lIns="45719" rIns="45719" anchor="ctr"/>
          <a:lstStyle/>
          <a:p>
            <a:pPr/>
          </a:p>
        </p:txBody>
      </p:sp>
      <p:sp>
        <p:nvSpPr>
          <p:cNvPr id="1399" name="Shape"/>
          <p:cNvSpPr/>
          <p:nvPr/>
        </p:nvSpPr>
        <p:spPr>
          <a:xfrm>
            <a:off x="7556892" y="3180245"/>
            <a:ext cx="43854"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 y="0"/>
                </a:moveTo>
                <a:lnTo>
                  <a:pt x="0" y="0"/>
                </a:lnTo>
                <a:lnTo>
                  <a:pt x="0" y="2158"/>
                </a:lnTo>
                <a:lnTo>
                  <a:pt x="19442" y="21600"/>
                </a:lnTo>
                <a:lnTo>
                  <a:pt x="21600" y="21600"/>
                </a:lnTo>
                <a:lnTo>
                  <a:pt x="21600" y="19442"/>
                </a:lnTo>
                <a:lnTo>
                  <a:pt x="2158" y="0"/>
                </a:lnTo>
                <a:close/>
              </a:path>
            </a:pathLst>
          </a:custGeom>
          <a:solidFill>
            <a:srgbClr val="008000"/>
          </a:solidFill>
          <a:ln w="12700">
            <a:miter lim="400000"/>
          </a:ln>
        </p:spPr>
        <p:txBody>
          <a:bodyPr lIns="45719" rIns="45719" anchor="ctr"/>
          <a:lstStyle/>
          <a:p>
            <a:pPr/>
          </a:p>
        </p:txBody>
      </p:sp>
      <p:sp>
        <p:nvSpPr>
          <p:cNvPr id="1400" name="Shape"/>
          <p:cNvSpPr/>
          <p:nvPr/>
        </p:nvSpPr>
        <p:spPr>
          <a:xfrm>
            <a:off x="7513028" y="3180245"/>
            <a:ext cx="48249"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442"/>
                </a:lnTo>
                <a:lnTo>
                  <a:pt x="0" y="21600"/>
                </a:lnTo>
                <a:lnTo>
                  <a:pt x="1961" y="21600"/>
                </a:lnTo>
                <a:lnTo>
                  <a:pt x="21600" y="2158"/>
                </a:lnTo>
                <a:lnTo>
                  <a:pt x="21600" y="0"/>
                </a:lnTo>
                <a:close/>
              </a:path>
            </a:pathLst>
          </a:custGeom>
          <a:solidFill>
            <a:srgbClr val="008000"/>
          </a:solidFill>
          <a:ln w="12700">
            <a:miter lim="400000"/>
          </a:ln>
        </p:spPr>
        <p:txBody>
          <a:bodyPr lIns="45719" rIns="45719" anchor="ctr"/>
          <a:lstStyle/>
          <a:p>
            <a:pPr/>
          </a:p>
        </p:txBody>
      </p:sp>
      <p:sp>
        <p:nvSpPr>
          <p:cNvPr id="1401" name="Shape"/>
          <p:cNvSpPr/>
          <p:nvPr/>
        </p:nvSpPr>
        <p:spPr>
          <a:xfrm>
            <a:off x="7556892" y="3136378"/>
            <a:ext cx="43854"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42" y="0"/>
                </a:lnTo>
                <a:lnTo>
                  <a:pt x="0" y="19638"/>
                </a:lnTo>
                <a:lnTo>
                  <a:pt x="0" y="21600"/>
                </a:lnTo>
                <a:lnTo>
                  <a:pt x="2158"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402" name="Square"/>
          <p:cNvSpPr/>
          <p:nvPr/>
        </p:nvSpPr>
        <p:spPr>
          <a:xfrm>
            <a:off x="8166557" y="3123220"/>
            <a:ext cx="127198" cy="127205"/>
          </a:xfrm>
          <a:prstGeom prst="rect">
            <a:avLst/>
          </a:prstGeom>
          <a:solidFill>
            <a:srgbClr val="008000"/>
          </a:solidFill>
          <a:ln w="12700">
            <a:miter lim="400000"/>
          </a:ln>
        </p:spPr>
        <p:txBody>
          <a:bodyPr lIns="45719" rIns="45719" anchor="ctr"/>
          <a:lstStyle/>
          <a:p>
            <a:pPr/>
          </a:p>
        </p:txBody>
      </p:sp>
      <p:sp>
        <p:nvSpPr>
          <p:cNvPr id="1403" name="Shape"/>
          <p:cNvSpPr/>
          <p:nvPr/>
        </p:nvSpPr>
        <p:spPr>
          <a:xfrm>
            <a:off x="8179713" y="3136378"/>
            <a:ext cx="43866"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 y="0"/>
                </a:moveTo>
                <a:lnTo>
                  <a:pt x="0" y="0"/>
                </a:lnTo>
                <a:lnTo>
                  <a:pt x="0" y="1961"/>
                </a:lnTo>
                <a:lnTo>
                  <a:pt x="19436" y="21600"/>
                </a:lnTo>
                <a:lnTo>
                  <a:pt x="21600" y="21600"/>
                </a:lnTo>
                <a:lnTo>
                  <a:pt x="21600" y="19638"/>
                </a:lnTo>
                <a:lnTo>
                  <a:pt x="2157" y="0"/>
                </a:lnTo>
                <a:close/>
              </a:path>
            </a:pathLst>
          </a:custGeom>
          <a:solidFill>
            <a:srgbClr val="008000"/>
          </a:solidFill>
          <a:ln w="12700">
            <a:miter lim="400000"/>
          </a:ln>
        </p:spPr>
        <p:txBody>
          <a:bodyPr lIns="45719" rIns="45719" anchor="ctr"/>
          <a:lstStyle/>
          <a:p>
            <a:pPr/>
          </a:p>
        </p:txBody>
      </p:sp>
      <p:sp>
        <p:nvSpPr>
          <p:cNvPr id="1404" name="Shape"/>
          <p:cNvSpPr/>
          <p:nvPr/>
        </p:nvSpPr>
        <p:spPr>
          <a:xfrm>
            <a:off x="8219185" y="3180245"/>
            <a:ext cx="48249"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7" y="0"/>
                </a:moveTo>
                <a:lnTo>
                  <a:pt x="0" y="0"/>
                </a:lnTo>
                <a:lnTo>
                  <a:pt x="0" y="2158"/>
                </a:lnTo>
                <a:lnTo>
                  <a:pt x="19638" y="21600"/>
                </a:lnTo>
                <a:lnTo>
                  <a:pt x="21600" y="21600"/>
                </a:lnTo>
                <a:lnTo>
                  <a:pt x="21600" y="19442"/>
                </a:lnTo>
                <a:lnTo>
                  <a:pt x="1967" y="0"/>
                </a:lnTo>
                <a:close/>
              </a:path>
            </a:pathLst>
          </a:custGeom>
          <a:solidFill>
            <a:srgbClr val="008000"/>
          </a:solidFill>
          <a:ln w="12700">
            <a:miter lim="400000"/>
          </a:ln>
        </p:spPr>
        <p:txBody>
          <a:bodyPr lIns="45719" rIns="45719" anchor="ctr"/>
          <a:lstStyle/>
          <a:p>
            <a:pPr/>
          </a:p>
        </p:txBody>
      </p:sp>
      <p:sp>
        <p:nvSpPr>
          <p:cNvPr id="1405" name="Shape"/>
          <p:cNvSpPr/>
          <p:nvPr/>
        </p:nvSpPr>
        <p:spPr>
          <a:xfrm>
            <a:off x="8179713" y="3180245"/>
            <a:ext cx="43866"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36" y="0"/>
                </a:lnTo>
                <a:lnTo>
                  <a:pt x="0" y="19442"/>
                </a:lnTo>
                <a:lnTo>
                  <a:pt x="0" y="21600"/>
                </a:lnTo>
                <a:lnTo>
                  <a:pt x="2157" y="21600"/>
                </a:lnTo>
                <a:lnTo>
                  <a:pt x="21600" y="2158"/>
                </a:lnTo>
                <a:lnTo>
                  <a:pt x="21600" y="0"/>
                </a:lnTo>
                <a:close/>
              </a:path>
            </a:pathLst>
          </a:custGeom>
          <a:solidFill>
            <a:srgbClr val="008000"/>
          </a:solidFill>
          <a:ln w="12700">
            <a:miter lim="400000"/>
          </a:ln>
        </p:spPr>
        <p:txBody>
          <a:bodyPr lIns="45719" rIns="45719" anchor="ctr"/>
          <a:lstStyle/>
          <a:p>
            <a:pPr/>
          </a:p>
        </p:txBody>
      </p:sp>
      <p:sp>
        <p:nvSpPr>
          <p:cNvPr id="1406" name="Shape"/>
          <p:cNvSpPr/>
          <p:nvPr/>
        </p:nvSpPr>
        <p:spPr>
          <a:xfrm>
            <a:off x="8219185" y="3136378"/>
            <a:ext cx="48249"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8"/>
                </a:lnTo>
                <a:lnTo>
                  <a:pt x="0" y="21600"/>
                </a:lnTo>
                <a:lnTo>
                  <a:pt x="1967"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407" name="Square"/>
          <p:cNvSpPr/>
          <p:nvPr/>
        </p:nvSpPr>
        <p:spPr>
          <a:xfrm>
            <a:off x="8846401" y="3123220"/>
            <a:ext cx="127198" cy="127205"/>
          </a:xfrm>
          <a:prstGeom prst="rect">
            <a:avLst/>
          </a:prstGeom>
          <a:solidFill>
            <a:srgbClr val="008000"/>
          </a:solidFill>
          <a:ln w="12700">
            <a:miter lim="400000"/>
          </a:ln>
        </p:spPr>
        <p:txBody>
          <a:bodyPr lIns="45719" rIns="45719" anchor="ctr"/>
          <a:lstStyle/>
          <a:p>
            <a:pPr/>
          </a:p>
        </p:txBody>
      </p:sp>
      <p:sp>
        <p:nvSpPr>
          <p:cNvPr id="1408" name="Shape"/>
          <p:cNvSpPr/>
          <p:nvPr/>
        </p:nvSpPr>
        <p:spPr>
          <a:xfrm>
            <a:off x="8859557" y="3136378"/>
            <a:ext cx="43866"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 y="0"/>
                </a:moveTo>
                <a:lnTo>
                  <a:pt x="0" y="0"/>
                </a:lnTo>
                <a:lnTo>
                  <a:pt x="0" y="1961"/>
                </a:lnTo>
                <a:lnTo>
                  <a:pt x="19436" y="21600"/>
                </a:lnTo>
                <a:lnTo>
                  <a:pt x="21600" y="21600"/>
                </a:lnTo>
                <a:lnTo>
                  <a:pt x="21600" y="19638"/>
                </a:lnTo>
                <a:lnTo>
                  <a:pt x="2157" y="0"/>
                </a:lnTo>
                <a:close/>
              </a:path>
            </a:pathLst>
          </a:custGeom>
          <a:solidFill>
            <a:srgbClr val="008000"/>
          </a:solidFill>
          <a:ln w="12700">
            <a:miter lim="400000"/>
          </a:ln>
        </p:spPr>
        <p:txBody>
          <a:bodyPr lIns="45719" rIns="45719" anchor="ctr"/>
          <a:lstStyle/>
          <a:p>
            <a:pPr/>
          </a:p>
        </p:txBody>
      </p:sp>
      <p:sp>
        <p:nvSpPr>
          <p:cNvPr id="1409" name="Shape"/>
          <p:cNvSpPr/>
          <p:nvPr/>
        </p:nvSpPr>
        <p:spPr>
          <a:xfrm>
            <a:off x="8899028" y="3180245"/>
            <a:ext cx="48249"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7" y="0"/>
                </a:moveTo>
                <a:lnTo>
                  <a:pt x="0" y="0"/>
                </a:lnTo>
                <a:lnTo>
                  <a:pt x="0" y="2158"/>
                </a:lnTo>
                <a:lnTo>
                  <a:pt x="19638" y="21600"/>
                </a:lnTo>
                <a:lnTo>
                  <a:pt x="21600" y="21600"/>
                </a:lnTo>
                <a:lnTo>
                  <a:pt x="21600" y="19442"/>
                </a:lnTo>
                <a:lnTo>
                  <a:pt x="1967" y="0"/>
                </a:lnTo>
                <a:close/>
              </a:path>
            </a:pathLst>
          </a:custGeom>
          <a:solidFill>
            <a:srgbClr val="008000"/>
          </a:solidFill>
          <a:ln w="12700">
            <a:miter lim="400000"/>
          </a:ln>
        </p:spPr>
        <p:txBody>
          <a:bodyPr lIns="45719" rIns="45719" anchor="ctr"/>
          <a:lstStyle/>
          <a:p>
            <a:pPr/>
          </a:p>
        </p:txBody>
      </p:sp>
      <p:sp>
        <p:nvSpPr>
          <p:cNvPr id="1410" name="Shape"/>
          <p:cNvSpPr/>
          <p:nvPr/>
        </p:nvSpPr>
        <p:spPr>
          <a:xfrm>
            <a:off x="8859557" y="3180245"/>
            <a:ext cx="43866"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36" y="0"/>
                </a:lnTo>
                <a:lnTo>
                  <a:pt x="0" y="19442"/>
                </a:lnTo>
                <a:lnTo>
                  <a:pt x="0" y="21600"/>
                </a:lnTo>
                <a:lnTo>
                  <a:pt x="2157" y="21600"/>
                </a:lnTo>
                <a:lnTo>
                  <a:pt x="21600" y="2158"/>
                </a:lnTo>
                <a:lnTo>
                  <a:pt x="21600" y="0"/>
                </a:lnTo>
                <a:close/>
              </a:path>
            </a:pathLst>
          </a:custGeom>
          <a:solidFill>
            <a:srgbClr val="008000"/>
          </a:solidFill>
          <a:ln w="12700">
            <a:miter lim="400000"/>
          </a:ln>
        </p:spPr>
        <p:txBody>
          <a:bodyPr lIns="45719" rIns="45719" anchor="ctr"/>
          <a:lstStyle/>
          <a:p>
            <a:pPr/>
          </a:p>
        </p:txBody>
      </p:sp>
      <p:sp>
        <p:nvSpPr>
          <p:cNvPr id="1411" name="Shape"/>
          <p:cNvSpPr/>
          <p:nvPr/>
        </p:nvSpPr>
        <p:spPr>
          <a:xfrm>
            <a:off x="8899028" y="3136378"/>
            <a:ext cx="48249" cy="4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19638"/>
                </a:lnTo>
                <a:lnTo>
                  <a:pt x="0" y="21600"/>
                </a:lnTo>
                <a:lnTo>
                  <a:pt x="1967" y="21600"/>
                </a:lnTo>
                <a:lnTo>
                  <a:pt x="21600" y="1961"/>
                </a:lnTo>
                <a:lnTo>
                  <a:pt x="21600" y="0"/>
                </a:lnTo>
                <a:close/>
              </a:path>
            </a:pathLst>
          </a:custGeom>
          <a:solidFill>
            <a:srgbClr val="008000"/>
          </a:solidFill>
          <a:ln w="12700">
            <a:miter lim="400000"/>
          </a:ln>
        </p:spPr>
        <p:txBody>
          <a:bodyPr lIns="45719" rIns="45719" anchor="ctr"/>
          <a:lstStyle/>
          <a:p>
            <a:pPr/>
          </a:p>
        </p:txBody>
      </p:sp>
      <p:sp>
        <p:nvSpPr>
          <p:cNvPr id="1412" name="Shape"/>
          <p:cNvSpPr/>
          <p:nvPr/>
        </p:nvSpPr>
        <p:spPr>
          <a:xfrm>
            <a:off x="2767265" y="5285675"/>
            <a:ext cx="70181"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437" y="3163"/>
                </a:lnTo>
                <a:lnTo>
                  <a:pt x="15004" y="849"/>
                </a:lnTo>
                <a:lnTo>
                  <a:pt x="10800" y="0"/>
                </a:lnTo>
                <a:close/>
              </a:path>
            </a:pathLst>
          </a:custGeom>
          <a:solidFill>
            <a:srgbClr val="3366FF"/>
          </a:solidFill>
          <a:ln w="12700">
            <a:miter lim="400000"/>
          </a:ln>
        </p:spPr>
        <p:txBody>
          <a:bodyPr lIns="45719" rIns="45719" anchor="ctr"/>
          <a:lstStyle/>
          <a:p>
            <a:pPr/>
          </a:p>
        </p:txBody>
      </p:sp>
      <p:sp>
        <p:nvSpPr>
          <p:cNvPr id="1413" name="Line"/>
          <p:cNvSpPr/>
          <p:nvPr/>
        </p:nvSpPr>
        <p:spPr>
          <a:xfrm>
            <a:off x="-25037780"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14" name="Line"/>
          <p:cNvSpPr/>
          <p:nvPr/>
        </p:nvSpPr>
        <p:spPr>
          <a:xfrm>
            <a:off x="-25037780"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15" name="Line"/>
          <p:cNvSpPr/>
          <p:nvPr/>
        </p:nvSpPr>
        <p:spPr>
          <a:xfrm>
            <a:off x="-25037780"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16" name="Line"/>
          <p:cNvSpPr/>
          <p:nvPr/>
        </p:nvSpPr>
        <p:spPr>
          <a:xfrm>
            <a:off x="-25037780"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17" name="Line"/>
          <p:cNvSpPr/>
          <p:nvPr/>
        </p:nvSpPr>
        <p:spPr>
          <a:xfrm>
            <a:off x="2811128" y="5287872"/>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18" name="Line"/>
          <p:cNvSpPr/>
          <p:nvPr/>
        </p:nvSpPr>
        <p:spPr>
          <a:xfrm flipV="1">
            <a:off x="2826479" y="5285680"/>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19" name="Line"/>
          <p:cNvSpPr/>
          <p:nvPr/>
        </p:nvSpPr>
        <p:spPr>
          <a:xfrm>
            <a:off x="2824286" y="5301031"/>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0" name="Line"/>
          <p:cNvSpPr/>
          <p:nvPr/>
        </p:nvSpPr>
        <p:spPr>
          <a:xfrm flipV="1">
            <a:off x="2839637" y="5298840"/>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1" name="Line"/>
          <p:cNvSpPr/>
          <p:nvPr/>
        </p:nvSpPr>
        <p:spPr>
          <a:xfrm>
            <a:off x="2824286" y="5340508"/>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2" name="Line"/>
          <p:cNvSpPr/>
          <p:nvPr/>
        </p:nvSpPr>
        <p:spPr>
          <a:xfrm flipV="1">
            <a:off x="2826479" y="5338316"/>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3" name="Line"/>
          <p:cNvSpPr/>
          <p:nvPr/>
        </p:nvSpPr>
        <p:spPr>
          <a:xfrm>
            <a:off x="2811128" y="5358055"/>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4" name="Line"/>
          <p:cNvSpPr/>
          <p:nvPr/>
        </p:nvSpPr>
        <p:spPr>
          <a:xfrm>
            <a:off x="-25037780" y="535805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5" name="Line"/>
          <p:cNvSpPr/>
          <p:nvPr/>
        </p:nvSpPr>
        <p:spPr>
          <a:xfrm>
            <a:off x="-25037780" y="535805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6" name="Line"/>
          <p:cNvSpPr/>
          <p:nvPr/>
        </p:nvSpPr>
        <p:spPr>
          <a:xfrm>
            <a:off x="-25037780" y="535805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7" name="Line"/>
          <p:cNvSpPr/>
          <p:nvPr/>
        </p:nvSpPr>
        <p:spPr>
          <a:xfrm>
            <a:off x="-25037780" y="535805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8" name="Line"/>
          <p:cNvSpPr/>
          <p:nvPr/>
        </p:nvSpPr>
        <p:spPr>
          <a:xfrm>
            <a:off x="2797969" y="5358055"/>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29" name="Line"/>
          <p:cNvSpPr/>
          <p:nvPr/>
        </p:nvSpPr>
        <p:spPr>
          <a:xfrm>
            <a:off x="-25050938" y="535805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0" name="Line"/>
          <p:cNvSpPr/>
          <p:nvPr/>
        </p:nvSpPr>
        <p:spPr>
          <a:xfrm>
            <a:off x="-25050938" y="535805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1" name="Line"/>
          <p:cNvSpPr/>
          <p:nvPr/>
        </p:nvSpPr>
        <p:spPr>
          <a:xfrm>
            <a:off x="-25050938" y="535805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2" name="Line"/>
          <p:cNvSpPr/>
          <p:nvPr/>
        </p:nvSpPr>
        <p:spPr>
          <a:xfrm>
            <a:off x="2784811" y="5358055"/>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3" name="Line"/>
          <p:cNvSpPr/>
          <p:nvPr/>
        </p:nvSpPr>
        <p:spPr>
          <a:xfrm flipV="1">
            <a:off x="2787005" y="5338316"/>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4" name="Line"/>
          <p:cNvSpPr/>
          <p:nvPr/>
        </p:nvSpPr>
        <p:spPr>
          <a:xfrm>
            <a:off x="2767266" y="5340508"/>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5" name="Line"/>
          <p:cNvSpPr/>
          <p:nvPr/>
        </p:nvSpPr>
        <p:spPr>
          <a:xfrm flipV="1">
            <a:off x="2769460" y="5298840"/>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6" name="Line"/>
          <p:cNvSpPr/>
          <p:nvPr/>
        </p:nvSpPr>
        <p:spPr>
          <a:xfrm>
            <a:off x="2767266" y="5301031"/>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7" name="Line"/>
          <p:cNvSpPr/>
          <p:nvPr/>
        </p:nvSpPr>
        <p:spPr>
          <a:xfrm flipV="1">
            <a:off x="2787005" y="5285680"/>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8" name="Line"/>
          <p:cNvSpPr/>
          <p:nvPr/>
        </p:nvSpPr>
        <p:spPr>
          <a:xfrm>
            <a:off x="2784811" y="5287872"/>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39" name="Line"/>
          <p:cNvSpPr/>
          <p:nvPr/>
        </p:nvSpPr>
        <p:spPr>
          <a:xfrm>
            <a:off x="-25050938"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0" name="Line"/>
          <p:cNvSpPr/>
          <p:nvPr/>
        </p:nvSpPr>
        <p:spPr>
          <a:xfrm>
            <a:off x="-25050938"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1" name="Line"/>
          <p:cNvSpPr/>
          <p:nvPr/>
        </p:nvSpPr>
        <p:spPr>
          <a:xfrm>
            <a:off x="-25050938"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2" name="Line"/>
          <p:cNvSpPr/>
          <p:nvPr/>
        </p:nvSpPr>
        <p:spPr>
          <a:xfrm>
            <a:off x="2797969" y="5287872"/>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3" name="Line"/>
          <p:cNvSpPr/>
          <p:nvPr/>
        </p:nvSpPr>
        <p:spPr>
          <a:xfrm>
            <a:off x="-25037780" y="52878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4" name="Shape"/>
          <p:cNvSpPr/>
          <p:nvPr/>
        </p:nvSpPr>
        <p:spPr>
          <a:xfrm>
            <a:off x="3447110" y="5127776"/>
            <a:ext cx="70181"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437" y="3163"/>
                </a:lnTo>
                <a:lnTo>
                  <a:pt x="15004" y="849"/>
                </a:lnTo>
                <a:lnTo>
                  <a:pt x="10800" y="0"/>
                </a:lnTo>
                <a:close/>
              </a:path>
            </a:pathLst>
          </a:custGeom>
          <a:solidFill>
            <a:srgbClr val="3366FF"/>
          </a:solidFill>
          <a:ln w="12700">
            <a:miter lim="400000"/>
          </a:ln>
        </p:spPr>
        <p:txBody>
          <a:bodyPr lIns="45719" rIns="45719" anchor="ctr"/>
          <a:lstStyle/>
          <a:p>
            <a:pPr/>
          </a:p>
        </p:txBody>
      </p:sp>
      <p:sp>
        <p:nvSpPr>
          <p:cNvPr id="1445" name="Line"/>
          <p:cNvSpPr/>
          <p:nvPr/>
        </p:nvSpPr>
        <p:spPr>
          <a:xfrm>
            <a:off x="-24357933"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6" name="Line"/>
          <p:cNvSpPr/>
          <p:nvPr/>
        </p:nvSpPr>
        <p:spPr>
          <a:xfrm>
            <a:off x="-24357933"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7" name="Line"/>
          <p:cNvSpPr/>
          <p:nvPr/>
        </p:nvSpPr>
        <p:spPr>
          <a:xfrm>
            <a:off x="-24357933"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8" name="Line"/>
          <p:cNvSpPr/>
          <p:nvPr/>
        </p:nvSpPr>
        <p:spPr>
          <a:xfrm>
            <a:off x="-24357933"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49" name="Line"/>
          <p:cNvSpPr/>
          <p:nvPr/>
        </p:nvSpPr>
        <p:spPr>
          <a:xfrm>
            <a:off x="3490972" y="512996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0" name="Line"/>
          <p:cNvSpPr/>
          <p:nvPr/>
        </p:nvSpPr>
        <p:spPr>
          <a:xfrm flipV="1">
            <a:off x="3506325" y="5127771"/>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1" name="Line"/>
          <p:cNvSpPr/>
          <p:nvPr/>
        </p:nvSpPr>
        <p:spPr>
          <a:xfrm>
            <a:off x="3504131" y="5143124"/>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2" name="Line"/>
          <p:cNvSpPr/>
          <p:nvPr/>
        </p:nvSpPr>
        <p:spPr>
          <a:xfrm flipV="1">
            <a:off x="3519482" y="5140931"/>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3" name="Line"/>
          <p:cNvSpPr/>
          <p:nvPr/>
        </p:nvSpPr>
        <p:spPr>
          <a:xfrm>
            <a:off x="3504131" y="518698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4" name="Line"/>
          <p:cNvSpPr/>
          <p:nvPr/>
        </p:nvSpPr>
        <p:spPr>
          <a:xfrm flipV="1">
            <a:off x="3506325" y="5184793"/>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5" name="Line"/>
          <p:cNvSpPr/>
          <p:nvPr/>
        </p:nvSpPr>
        <p:spPr>
          <a:xfrm>
            <a:off x="3490972" y="520014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6" name="Line"/>
          <p:cNvSpPr/>
          <p:nvPr/>
        </p:nvSpPr>
        <p:spPr>
          <a:xfrm>
            <a:off x="-24357933" y="520014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7" name="Line"/>
          <p:cNvSpPr/>
          <p:nvPr/>
        </p:nvSpPr>
        <p:spPr>
          <a:xfrm>
            <a:off x="-24357933" y="520014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8" name="Line"/>
          <p:cNvSpPr/>
          <p:nvPr/>
        </p:nvSpPr>
        <p:spPr>
          <a:xfrm>
            <a:off x="-24357933" y="520014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59" name="Line"/>
          <p:cNvSpPr/>
          <p:nvPr/>
        </p:nvSpPr>
        <p:spPr>
          <a:xfrm>
            <a:off x="-24357933" y="520014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0" name="Line"/>
          <p:cNvSpPr/>
          <p:nvPr/>
        </p:nvSpPr>
        <p:spPr>
          <a:xfrm>
            <a:off x="3477814" y="520014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1" name="Line"/>
          <p:cNvSpPr/>
          <p:nvPr/>
        </p:nvSpPr>
        <p:spPr>
          <a:xfrm>
            <a:off x="-24371092" y="520014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2" name="Line"/>
          <p:cNvSpPr/>
          <p:nvPr/>
        </p:nvSpPr>
        <p:spPr>
          <a:xfrm>
            <a:off x="-24371092" y="520014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3" name="Line"/>
          <p:cNvSpPr/>
          <p:nvPr/>
        </p:nvSpPr>
        <p:spPr>
          <a:xfrm>
            <a:off x="-24371092" y="520014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4" name="Line"/>
          <p:cNvSpPr/>
          <p:nvPr/>
        </p:nvSpPr>
        <p:spPr>
          <a:xfrm>
            <a:off x="3464657" y="520014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5" name="Line"/>
          <p:cNvSpPr/>
          <p:nvPr/>
        </p:nvSpPr>
        <p:spPr>
          <a:xfrm flipV="1">
            <a:off x="3466850" y="5184793"/>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6" name="Line"/>
          <p:cNvSpPr/>
          <p:nvPr/>
        </p:nvSpPr>
        <p:spPr>
          <a:xfrm>
            <a:off x="3447112" y="5186988"/>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7" name="Line"/>
          <p:cNvSpPr/>
          <p:nvPr/>
        </p:nvSpPr>
        <p:spPr>
          <a:xfrm flipV="1">
            <a:off x="3449306" y="5140931"/>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8" name="Line"/>
          <p:cNvSpPr/>
          <p:nvPr/>
        </p:nvSpPr>
        <p:spPr>
          <a:xfrm>
            <a:off x="3447112" y="5143124"/>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69" name="Line"/>
          <p:cNvSpPr/>
          <p:nvPr/>
        </p:nvSpPr>
        <p:spPr>
          <a:xfrm flipV="1">
            <a:off x="3466850" y="5127771"/>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0" name="Line"/>
          <p:cNvSpPr/>
          <p:nvPr/>
        </p:nvSpPr>
        <p:spPr>
          <a:xfrm>
            <a:off x="3464657" y="512996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1" name="Line"/>
          <p:cNvSpPr/>
          <p:nvPr/>
        </p:nvSpPr>
        <p:spPr>
          <a:xfrm>
            <a:off x="-24371092"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2" name="Line"/>
          <p:cNvSpPr/>
          <p:nvPr/>
        </p:nvSpPr>
        <p:spPr>
          <a:xfrm>
            <a:off x="-24371092"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3" name="Line"/>
          <p:cNvSpPr/>
          <p:nvPr/>
        </p:nvSpPr>
        <p:spPr>
          <a:xfrm>
            <a:off x="-24371092"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4" name="Line"/>
          <p:cNvSpPr/>
          <p:nvPr/>
        </p:nvSpPr>
        <p:spPr>
          <a:xfrm>
            <a:off x="3477814" y="512996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5" name="Line"/>
          <p:cNvSpPr/>
          <p:nvPr/>
        </p:nvSpPr>
        <p:spPr>
          <a:xfrm>
            <a:off x="-24357933" y="512996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6" name="Shape"/>
          <p:cNvSpPr/>
          <p:nvPr/>
        </p:nvSpPr>
        <p:spPr>
          <a:xfrm>
            <a:off x="4126965" y="4618951"/>
            <a:ext cx="70168" cy="70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lnTo>
                  <a:pt x="6595" y="848"/>
                </a:lnTo>
                <a:lnTo>
                  <a:pt x="3163" y="3163"/>
                </a:lnTo>
                <a:lnTo>
                  <a:pt x="849" y="6595"/>
                </a:lnTo>
                <a:lnTo>
                  <a:pt x="0" y="10798"/>
                </a:lnTo>
                <a:lnTo>
                  <a:pt x="849" y="15002"/>
                </a:lnTo>
                <a:lnTo>
                  <a:pt x="3163" y="18436"/>
                </a:lnTo>
                <a:lnTo>
                  <a:pt x="6595" y="20751"/>
                </a:lnTo>
                <a:lnTo>
                  <a:pt x="10798" y="21600"/>
                </a:lnTo>
                <a:lnTo>
                  <a:pt x="15003" y="20751"/>
                </a:lnTo>
                <a:lnTo>
                  <a:pt x="18436" y="18436"/>
                </a:lnTo>
                <a:lnTo>
                  <a:pt x="20751" y="15002"/>
                </a:lnTo>
                <a:lnTo>
                  <a:pt x="21600" y="10798"/>
                </a:lnTo>
                <a:lnTo>
                  <a:pt x="20751" y="6595"/>
                </a:lnTo>
                <a:lnTo>
                  <a:pt x="18436" y="3163"/>
                </a:lnTo>
                <a:lnTo>
                  <a:pt x="15003" y="848"/>
                </a:lnTo>
                <a:lnTo>
                  <a:pt x="10798" y="0"/>
                </a:lnTo>
                <a:close/>
              </a:path>
            </a:pathLst>
          </a:custGeom>
          <a:solidFill>
            <a:srgbClr val="3366FF"/>
          </a:solidFill>
          <a:ln w="12700">
            <a:miter lim="400000"/>
          </a:ln>
        </p:spPr>
        <p:txBody>
          <a:bodyPr lIns="45719" rIns="45719" anchor="ctr"/>
          <a:lstStyle/>
          <a:p>
            <a:pPr/>
          </a:p>
        </p:txBody>
      </p:sp>
      <p:sp>
        <p:nvSpPr>
          <p:cNvPr id="1477" name="Line"/>
          <p:cNvSpPr/>
          <p:nvPr/>
        </p:nvSpPr>
        <p:spPr>
          <a:xfrm>
            <a:off x="-23678089"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8" name="Line"/>
          <p:cNvSpPr/>
          <p:nvPr/>
        </p:nvSpPr>
        <p:spPr>
          <a:xfrm>
            <a:off x="-23678089"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79" name="Line"/>
          <p:cNvSpPr/>
          <p:nvPr/>
        </p:nvSpPr>
        <p:spPr>
          <a:xfrm>
            <a:off x="-23678089"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0" name="Line"/>
          <p:cNvSpPr/>
          <p:nvPr/>
        </p:nvSpPr>
        <p:spPr>
          <a:xfrm>
            <a:off x="-23678089"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1" name="Line"/>
          <p:cNvSpPr/>
          <p:nvPr/>
        </p:nvSpPr>
        <p:spPr>
          <a:xfrm>
            <a:off x="4170819" y="462115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2" name="Line"/>
          <p:cNvSpPr/>
          <p:nvPr/>
        </p:nvSpPr>
        <p:spPr>
          <a:xfrm flipV="1">
            <a:off x="4186170" y="4618956"/>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3" name="Line"/>
          <p:cNvSpPr/>
          <p:nvPr/>
        </p:nvSpPr>
        <p:spPr>
          <a:xfrm>
            <a:off x="4183977" y="463430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4" name="Line"/>
          <p:cNvSpPr/>
          <p:nvPr/>
        </p:nvSpPr>
        <p:spPr>
          <a:xfrm flipV="1">
            <a:off x="4199328" y="4632116"/>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5" name="Line"/>
          <p:cNvSpPr/>
          <p:nvPr/>
        </p:nvSpPr>
        <p:spPr>
          <a:xfrm>
            <a:off x="4183977" y="467817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6" name="Line"/>
          <p:cNvSpPr/>
          <p:nvPr/>
        </p:nvSpPr>
        <p:spPr>
          <a:xfrm flipV="1">
            <a:off x="4186170" y="4675978"/>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7" name="Line"/>
          <p:cNvSpPr/>
          <p:nvPr/>
        </p:nvSpPr>
        <p:spPr>
          <a:xfrm>
            <a:off x="4170819" y="469133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8" name="Line"/>
          <p:cNvSpPr/>
          <p:nvPr/>
        </p:nvSpPr>
        <p:spPr>
          <a:xfrm>
            <a:off x="-23678089" y="469133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89" name="Line"/>
          <p:cNvSpPr/>
          <p:nvPr/>
        </p:nvSpPr>
        <p:spPr>
          <a:xfrm>
            <a:off x="-23678089" y="469133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0" name="Line"/>
          <p:cNvSpPr/>
          <p:nvPr/>
        </p:nvSpPr>
        <p:spPr>
          <a:xfrm>
            <a:off x="-23678089" y="469133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1" name="Line"/>
          <p:cNvSpPr/>
          <p:nvPr/>
        </p:nvSpPr>
        <p:spPr>
          <a:xfrm>
            <a:off x="-23678089" y="469133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2" name="Line"/>
          <p:cNvSpPr/>
          <p:nvPr/>
        </p:nvSpPr>
        <p:spPr>
          <a:xfrm>
            <a:off x="4157660" y="469133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3" name="Line"/>
          <p:cNvSpPr/>
          <p:nvPr/>
        </p:nvSpPr>
        <p:spPr>
          <a:xfrm>
            <a:off x="-23691247" y="469133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4" name="Line"/>
          <p:cNvSpPr/>
          <p:nvPr/>
        </p:nvSpPr>
        <p:spPr>
          <a:xfrm>
            <a:off x="-23691247" y="469133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5" name="Line"/>
          <p:cNvSpPr/>
          <p:nvPr/>
        </p:nvSpPr>
        <p:spPr>
          <a:xfrm>
            <a:off x="-23691247" y="469133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6" name="Line"/>
          <p:cNvSpPr/>
          <p:nvPr/>
        </p:nvSpPr>
        <p:spPr>
          <a:xfrm>
            <a:off x="4144502" y="469133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7" name="Line"/>
          <p:cNvSpPr/>
          <p:nvPr/>
        </p:nvSpPr>
        <p:spPr>
          <a:xfrm flipV="1">
            <a:off x="4146694" y="4675978"/>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8" name="Line"/>
          <p:cNvSpPr/>
          <p:nvPr/>
        </p:nvSpPr>
        <p:spPr>
          <a:xfrm>
            <a:off x="4126958" y="4678171"/>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499" name="Line"/>
          <p:cNvSpPr/>
          <p:nvPr/>
        </p:nvSpPr>
        <p:spPr>
          <a:xfrm flipV="1">
            <a:off x="4129151" y="4632116"/>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0" name="Line"/>
          <p:cNvSpPr/>
          <p:nvPr/>
        </p:nvSpPr>
        <p:spPr>
          <a:xfrm>
            <a:off x="4126958" y="4634308"/>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1" name="Line"/>
          <p:cNvSpPr/>
          <p:nvPr/>
        </p:nvSpPr>
        <p:spPr>
          <a:xfrm flipV="1">
            <a:off x="4146694" y="4618956"/>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2" name="Line"/>
          <p:cNvSpPr/>
          <p:nvPr/>
        </p:nvSpPr>
        <p:spPr>
          <a:xfrm>
            <a:off x="4144502" y="462115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3" name="Line"/>
          <p:cNvSpPr/>
          <p:nvPr/>
        </p:nvSpPr>
        <p:spPr>
          <a:xfrm>
            <a:off x="-23691247"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4" name="Line"/>
          <p:cNvSpPr/>
          <p:nvPr/>
        </p:nvSpPr>
        <p:spPr>
          <a:xfrm>
            <a:off x="-23691247"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5" name="Line"/>
          <p:cNvSpPr/>
          <p:nvPr/>
        </p:nvSpPr>
        <p:spPr>
          <a:xfrm>
            <a:off x="-23691247"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6" name="Line"/>
          <p:cNvSpPr/>
          <p:nvPr/>
        </p:nvSpPr>
        <p:spPr>
          <a:xfrm>
            <a:off x="4157660" y="462115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7" name="Line"/>
          <p:cNvSpPr/>
          <p:nvPr/>
        </p:nvSpPr>
        <p:spPr>
          <a:xfrm>
            <a:off x="-23678089" y="462114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08" name="Shape"/>
          <p:cNvSpPr/>
          <p:nvPr/>
        </p:nvSpPr>
        <p:spPr>
          <a:xfrm>
            <a:off x="4793653" y="4039958"/>
            <a:ext cx="70168"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lnTo>
                  <a:pt x="6595" y="849"/>
                </a:lnTo>
                <a:lnTo>
                  <a:pt x="3163" y="3163"/>
                </a:lnTo>
                <a:lnTo>
                  <a:pt x="849" y="6596"/>
                </a:lnTo>
                <a:lnTo>
                  <a:pt x="0" y="10800"/>
                </a:lnTo>
                <a:lnTo>
                  <a:pt x="849" y="15004"/>
                </a:lnTo>
                <a:lnTo>
                  <a:pt x="3163" y="18437"/>
                </a:lnTo>
                <a:lnTo>
                  <a:pt x="6595" y="20751"/>
                </a:lnTo>
                <a:lnTo>
                  <a:pt x="10798" y="21600"/>
                </a:lnTo>
                <a:lnTo>
                  <a:pt x="15003" y="20751"/>
                </a:lnTo>
                <a:lnTo>
                  <a:pt x="18436" y="18437"/>
                </a:lnTo>
                <a:lnTo>
                  <a:pt x="20751" y="15004"/>
                </a:lnTo>
                <a:lnTo>
                  <a:pt x="21600" y="10800"/>
                </a:lnTo>
                <a:lnTo>
                  <a:pt x="20751" y="6596"/>
                </a:lnTo>
                <a:lnTo>
                  <a:pt x="18436" y="3163"/>
                </a:lnTo>
                <a:lnTo>
                  <a:pt x="15003" y="849"/>
                </a:lnTo>
                <a:lnTo>
                  <a:pt x="10798" y="0"/>
                </a:lnTo>
                <a:close/>
              </a:path>
            </a:pathLst>
          </a:custGeom>
          <a:solidFill>
            <a:srgbClr val="3366FF"/>
          </a:solidFill>
          <a:ln w="12700">
            <a:miter lim="400000"/>
          </a:ln>
        </p:spPr>
        <p:txBody>
          <a:bodyPr lIns="45719" rIns="45719" anchor="ctr"/>
          <a:lstStyle/>
          <a:p>
            <a:pPr/>
          </a:p>
        </p:txBody>
      </p:sp>
      <p:sp>
        <p:nvSpPr>
          <p:cNvPr id="1509" name="Line"/>
          <p:cNvSpPr/>
          <p:nvPr/>
        </p:nvSpPr>
        <p:spPr>
          <a:xfrm>
            <a:off x="-23011402"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0" name="Line"/>
          <p:cNvSpPr/>
          <p:nvPr/>
        </p:nvSpPr>
        <p:spPr>
          <a:xfrm>
            <a:off x="-23011402"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1" name="Line"/>
          <p:cNvSpPr/>
          <p:nvPr/>
        </p:nvSpPr>
        <p:spPr>
          <a:xfrm>
            <a:off x="-23011402"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2" name="Line"/>
          <p:cNvSpPr/>
          <p:nvPr/>
        </p:nvSpPr>
        <p:spPr>
          <a:xfrm>
            <a:off x="-23011402"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3" name="Line"/>
          <p:cNvSpPr/>
          <p:nvPr/>
        </p:nvSpPr>
        <p:spPr>
          <a:xfrm>
            <a:off x="4837505" y="404215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4" name="Line"/>
          <p:cNvSpPr/>
          <p:nvPr/>
        </p:nvSpPr>
        <p:spPr>
          <a:xfrm flipV="1">
            <a:off x="4852856" y="4039959"/>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5" name="Line"/>
          <p:cNvSpPr/>
          <p:nvPr/>
        </p:nvSpPr>
        <p:spPr>
          <a:xfrm>
            <a:off x="4850662" y="405531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6" name="Line"/>
          <p:cNvSpPr/>
          <p:nvPr/>
        </p:nvSpPr>
        <p:spPr>
          <a:xfrm flipV="1">
            <a:off x="4866014" y="4053118"/>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7" name="Line"/>
          <p:cNvSpPr/>
          <p:nvPr/>
        </p:nvSpPr>
        <p:spPr>
          <a:xfrm>
            <a:off x="4850662" y="409917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8" name="Line"/>
          <p:cNvSpPr/>
          <p:nvPr/>
        </p:nvSpPr>
        <p:spPr>
          <a:xfrm flipV="1">
            <a:off x="4852856" y="4096982"/>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19" name="Line"/>
          <p:cNvSpPr/>
          <p:nvPr/>
        </p:nvSpPr>
        <p:spPr>
          <a:xfrm>
            <a:off x="4837505" y="411233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0" name="Line"/>
          <p:cNvSpPr/>
          <p:nvPr/>
        </p:nvSpPr>
        <p:spPr>
          <a:xfrm>
            <a:off x="-23011402" y="411233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1" name="Line"/>
          <p:cNvSpPr/>
          <p:nvPr/>
        </p:nvSpPr>
        <p:spPr>
          <a:xfrm>
            <a:off x="-23011402" y="411233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2" name="Line"/>
          <p:cNvSpPr/>
          <p:nvPr/>
        </p:nvSpPr>
        <p:spPr>
          <a:xfrm>
            <a:off x="-23011402" y="411233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3" name="Line"/>
          <p:cNvSpPr/>
          <p:nvPr/>
        </p:nvSpPr>
        <p:spPr>
          <a:xfrm>
            <a:off x="-23011402" y="411233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4" name="Line"/>
          <p:cNvSpPr/>
          <p:nvPr/>
        </p:nvSpPr>
        <p:spPr>
          <a:xfrm>
            <a:off x="4824347" y="4112335"/>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5" name="Line"/>
          <p:cNvSpPr/>
          <p:nvPr/>
        </p:nvSpPr>
        <p:spPr>
          <a:xfrm>
            <a:off x="-23024561" y="411233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6" name="Line"/>
          <p:cNvSpPr/>
          <p:nvPr/>
        </p:nvSpPr>
        <p:spPr>
          <a:xfrm>
            <a:off x="-23024561" y="411233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7" name="Line"/>
          <p:cNvSpPr/>
          <p:nvPr/>
        </p:nvSpPr>
        <p:spPr>
          <a:xfrm>
            <a:off x="-23024561" y="411233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8" name="Line"/>
          <p:cNvSpPr/>
          <p:nvPr/>
        </p:nvSpPr>
        <p:spPr>
          <a:xfrm>
            <a:off x="4806803" y="4112335"/>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29" name="Line"/>
          <p:cNvSpPr/>
          <p:nvPr/>
        </p:nvSpPr>
        <p:spPr>
          <a:xfrm flipV="1">
            <a:off x="4808995" y="4096982"/>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0" name="Line"/>
          <p:cNvSpPr/>
          <p:nvPr/>
        </p:nvSpPr>
        <p:spPr>
          <a:xfrm>
            <a:off x="4793643" y="409917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1" name="Line"/>
          <p:cNvSpPr/>
          <p:nvPr/>
        </p:nvSpPr>
        <p:spPr>
          <a:xfrm flipV="1">
            <a:off x="4795837" y="4053118"/>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2" name="Line"/>
          <p:cNvSpPr/>
          <p:nvPr/>
        </p:nvSpPr>
        <p:spPr>
          <a:xfrm>
            <a:off x="4793643" y="405531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3" name="Line"/>
          <p:cNvSpPr/>
          <p:nvPr/>
        </p:nvSpPr>
        <p:spPr>
          <a:xfrm flipV="1">
            <a:off x="4808995" y="4039959"/>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4" name="Line"/>
          <p:cNvSpPr/>
          <p:nvPr/>
        </p:nvSpPr>
        <p:spPr>
          <a:xfrm>
            <a:off x="4806803" y="4042152"/>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5" name="Line"/>
          <p:cNvSpPr/>
          <p:nvPr/>
        </p:nvSpPr>
        <p:spPr>
          <a:xfrm>
            <a:off x="-23024561"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6" name="Line"/>
          <p:cNvSpPr/>
          <p:nvPr/>
        </p:nvSpPr>
        <p:spPr>
          <a:xfrm>
            <a:off x="-23024561"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7" name="Line"/>
          <p:cNvSpPr/>
          <p:nvPr/>
        </p:nvSpPr>
        <p:spPr>
          <a:xfrm>
            <a:off x="-23024561"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8" name="Line"/>
          <p:cNvSpPr/>
          <p:nvPr/>
        </p:nvSpPr>
        <p:spPr>
          <a:xfrm>
            <a:off x="4824347" y="4042152"/>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39" name="Line"/>
          <p:cNvSpPr/>
          <p:nvPr/>
        </p:nvSpPr>
        <p:spPr>
          <a:xfrm>
            <a:off x="-23011402" y="404215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0" name="Shape"/>
          <p:cNvSpPr/>
          <p:nvPr/>
        </p:nvSpPr>
        <p:spPr>
          <a:xfrm>
            <a:off x="5473496" y="3658349"/>
            <a:ext cx="70168"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lnTo>
                  <a:pt x="6597" y="849"/>
                </a:lnTo>
                <a:lnTo>
                  <a:pt x="3164" y="3163"/>
                </a:lnTo>
                <a:lnTo>
                  <a:pt x="849" y="6596"/>
                </a:lnTo>
                <a:lnTo>
                  <a:pt x="0" y="10800"/>
                </a:lnTo>
                <a:lnTo>
                  <a:pt x="849" y="15004"/>
                </a:lnTo>
                <a:lnTo>
                  <a:pt x="3164" y="18437"/>
                </a:lnTo>
                <a:lnTo>
                  <a:pt x="6597" y="20751"/>
                </a:lnTo>
                <a:lnTo>
                  <a:pt x="10802" y="21600"/>
                </a:lnTo>
                <a:lnTo>
                  <a:pt x="15004" y="20751"/>
                </a:lnTo>
                <a:lnTo>
                  <a:pt x="18437" y="18437"/>
                </a:lnTo>
                <a:lnTo>
                  <a:pt x="20751" y="15004"/>
                </a:lnTo>
                <a:lnTo>
                  <a:pt x="21600" y="10800"/>
                </a:lnTo>
                <a:lnTo>
                  <a:pt x="20751" y="6596"/>
                </a:lnTo>
                <a:lnTo>
                  <a:pt x="18437" y="3163"/>
                </a:lnTo>
                <a:lnTo>
                  <a:pt x="15004" y="849"/>
                </a:lnTo>
                <a:lnTo>
                  <a:pt x="10802" y="0"/>
                </a:lnTo>
                <a:close/>
              </a:path>
            </a:pathLst>
          </a:custGeom>
          <a:solidFill>
            <a:srgbClr val="3366FF"/>
          </a:solidFill>
          <a:ln w="12700">
            <a:miter lim="400000"/>
          </a:ln>
        </p:spPr>
        <p:txBody>
          <a:bodyPr lIns="45719" rIns="45719" anchor="ctr"/>
          <a:lstStyle/>
          <a:p>
            <a:pPr/>
          </a:p>
        </p:txBody>
      </p:sp>
      <p:sp>
        <p:nvSpPr>
          <p:cNvPr id="1541" name="Line"/>
          <p:cNvSpPr/>
          <p:nvPr/>
        </p:nvSpPr>
        <p:spPr>
          <a:xfrm>
            <a:off x="-2233155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2" name="Line"/>
          <p:cNvSpPr/>
          <p:nvPr/>
        </p:nvSpPr>
        <p:spPr>
          <a:xfrm>
            <a:off x="-2233155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3" name="Line"/>
          <p:cNvSpPr/>
          <p:nvPr/>
        </p:nvSpPr>
        <p:spPr>
          <a:xfrm>
            <a:off x="-2233155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4" name="Line"/>
          <p:cNvSpPr/>
          <p:nvPr/>
        </p:nvSpPr>
        <p:spPr>
          <a:xfrm>
            <a:off x="-2233155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5" name="Line"/>
          <p:cNvSpPr/>
          <p:nvPr/>
        </p:nvSpPr>
        <p:spPr>
          <a:xfrm>
            <a:off x="5517350" y="366054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6" name="Line"/>
          <p:cNvSpPr/>
          <p:nvPr/>
        </p:nvSpPr>
        <p:spPr>
          <a:xfrm flipV="1">
            <a:off x="5532701" y="3658349"/>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7" name="Line"/>
          <p:cNvSpPr/>
          <p:nvPr/>
        </p:nvSpPr>
        <p:spPr>
          <a:xfrm>
            <a:off x="5530508" y="367370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8" name="Line"/>
          <p:cNvSpPr/>
          <p:nvPr/>
        </p:nvSpPr>
        <p:spPr>
          <a:xfrm flipV="1">
            <a:off x="5545859" y="3671508"/>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49" name="Line"/>
          <p:cNvSpPr/>
          <p:nvPr/>
        </p:nvSpPr>
        <p:spPr>
          <a:xfrm>
            <a:off x="5530508" y="3717564"/>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0" name="Line"/>
          <p:cNvSpPr/>
          <p:nvPr/>
        </p:nvSpPr>
        <p:spPr>
          <a:xfrm flipV="1">
            <a:off x="5532701" y="3715370"/>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1" name="Line"/>
          <p:cNvSpPr/>
          <p:nvPr/>
        </p:nvSpPr>
        <p:spPr>
          <a:xfrm>
            <a:off x="5517350" y="3730723"/>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2" name="Line"/>
          <p:cNvSpPr/>
          <p:nvPr/>
        </p:nvSpPr>
        <p:spPr>
          <a:xfrm>
            <a:off x="-22331556" y="373072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3" name="Line"/>
          <p:cNvSpPr/>
          <p:nvPr/>
        </p:nvSpPr>
        <p:spPr>
          <a:xfrm>
            <a:off x="-22331556" y="373072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4" name="Line"/>
          <p:cNvSpPr/>
          <p:nvPr/>
        </p:nvSpPr>
        <p:spPr>
          <a:xfrm>
            <a:off x="-22331556" y="373072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5" name="Line"/>
          <p:cNvSpPr/>
          <p:nvPr/>
        </p:nvSpPr>
        <p:spPr>
          <a:xfrm>
            <a:off x="-22331556" y="373072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6" name="Line"/>
          <p:cNvSpPr/>
          <p:nvPr/>
        </p:nvSpPr>
        <p:spPr>
          <a:xfrm>
            <a:off x="5504191" y="3730723"/>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7" name="Line"/>
          <p:cNvSpPr/>
          <p:nvPr/>
        </p:nvSpPr>
        <p:spPr>
          <a:xfrm>
            <a:off x="-22344716" y="373072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8" name="Line"/>
          <p:cNvSpPr/>
          <p:nvPr/>
        </p:nvSpPr>
        <p:spPr>
          <a:xfrm>
            <a:off x="-22344716" y="373072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59" name="Line"/>
          <p:cNvSpPr/>
          <p:nvPr/>
        </p:nvSpPr>
        <p:spPr>
          <a:xfrm>
            <a:off x="-22344716" y="373072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0" name="Line"/>
          <p:cNvSpPr/>
          <p:nvPr/>
        </p:nvSpPr>
        <p:spPr>
          <a:xfrm>
            <a:off x="5486648" y="3730723"/>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1" name="Line"/>
          <p:cNvSpPr/>
          <p:nvPr/>
        </p:nvSpPr>
        <p:spPr>
          <a:xfrm flipV="1">
            <a:off x="5488840" y="3715370"/>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2" name="Line"/>
          <p:cNvSpPr/>
          <p:nvPr/>
        </p:nvSpPr>
        <p:spPr>
          <a:xfrm>
            <a:off x="5473489" y="3717564"/>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3" name="Line"/>
          <p:cNvSpPr/>
          <p:nvPr/>
        </p:nvSpPr>
        <p:spPr>
          <a:xfrm flipV="1">
            <a:off x="5475682" y="3671508"/>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4" name="Line"/>
          <p:cNvSpPr/>
          <p:nvPr/>
        </p:nvSpPr>
        <p:spPr>
          <a:xfrm>
            <a:off x="5473489" y="367370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5" name="Line"/>
          <p:cNvSpPr/>
          <p:nvPr/>
        </p:nvSpPr>
        <p:spPr>
          <a:xfrm flipV="1">
            <a:off x="5488840" y="3658349"/>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6" name="Line"/>
          <p:cNvSpPr/>
          <p:nvPr/>
        </p:nvSpPr>
        <p:spPr>
          <a:xfrm>
            <a:off x="5486648" y="3660542"/>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7" name="Line"/>
          <p:cNvSpPr/>
          <p:nvPr/>
        </p:nvSpPr>
        <p:spPr>
          <a:xfrm>
            <a:off x="-2234471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8" name="Line"/>
          <p:cNvSpPr/>
          <p:nvPr/>
        </p:nvSpPr>
        <p:spPr>
          <a:xfrm>
            <a:off x="-2234471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69" name="Line"/>
          <p:cNvSpPr/>
          <p:nvPr/>
        </p:nvSpPr>
        <p:spPr>
          <a:xfrm>
            <a:off x="-2234471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0" name="Line"/>
          <p:cNvSpPr/>
          <p:nvPr/>
        </p:nvSpPr>
        <p:spPr>
          <a:xfrm>
            <a:off x="5504191" y="366054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1" name="Line"/>
          <p:cNvSpPr/>
          <p:nvPr/>
        </p:nvSpPr>
        <p:spPr>
          <a:xfrm>
            <a:off x="-22331556" y="366054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2" name="Shape"/>
          <p:cNvSpPr/>
          <p:nvPr/>
        </p:nvSpPr>
        <p:spPr>
          <a:xfrm>
            <a:off x="6153339" y="3460965"/>
            <a:ext cx="70181"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437" y="3163"/>
                </a:lnTo>
                <a:lnTo>
                  <a:pt x="15004" y="849"/>
                </a:lnTo>
                <a:lnTo>
                  <a:pt x="10800" y="0"/>
                </a:lnTo>
                <a:close/>
              </a:path>
            </a:pathLst>
          </a:custGeom>
          <a:solidFill>
            <a:srgbClr val="3366FF"/>
          </a:solidFill>
          <a:ln w="12700">
            <a:miter lim="400000"/>
          </a:ln>
        </p:spPr>
        <p:txBody>
          <a:bodyPr lIns="45719" rIns="45719" anchor="ctr"/>
          <a:lstStyle/>
          <a:p>
            <a:pPr/>
          </a:p>
        </p:txBody>
      </p:sp>
      <p:sp>
        <p:nvSpPr>
          <p:cNvPr id="1573" name="Line"/>
          <p:cNvSpPr/>
          <p:nvPr/>
        </p:nvSpPr>
        <p:spPr>
          <a:xfrm>
            <a:off x="-21651711"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4" name="Line"/>
          <p:cNvSpPr/>
          <p:nvPr/>
        </p:nvSpPr>
        <p:spPr>
          <a:xfrm>
            <a:off x="-21651711"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5" name="Line"/>
          <p:cNvSpPr/>
          <p:nvPr/>
        </p:nvSpPr>
        <p:spPr>
          <a:xfrm>
            <a:off x="-21651711"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6" name="Line"/>
          <p:cNvSpPr/>
          <p:nvPr/>
        </p:nvSpPr>
        <p:spPr>
          <a:xfrm>
            <a:off x="-21651711"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7" name="Line"/>
          <p:cNvSpPr/>
          <p:nvPr/>
        </p:nvSpPr>
        <p:spPr>
          <a:xfrm>
            <a:off x="6197196" y="346315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8" name="Line"/>
          <p:cNvSpPr/>
          <p:nvPr/>
        </p:nvSpPr>
        <p:spPr>
          <a:xfrm flipV="1">
            <a:off x="6212547" y="3460963"/>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79" name="Line"/>
          <p:cNvSpPr/>
          <p:nvPr/>
        </p:nvSpPr>
        <p:spPr>
          <a:xfrm>
            <a:off x="6210353" y="347631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0" name="Line"/>
          <p:cNvSpPr/>
          <p:nvPr/>
        </p:nvSpPr>
        <p:spPr>
          <a:xfrm flipV="1">
            <a:off x="6225706" y="3474122"/>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1" name="Line"/>
          <p:cNvSpPr/>
          <p:nvPr/>
        </p:nvSpPr>
        <p:spPr>
          <a:xfrm>
            <a:off x="6210353" y="352017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2" name="Line"/>
          <p:cNvSpPr/>
          <p:nvPr/>
        </p:nvSpPr>
        <p:spPr>
          <a:xfrm flipV="1">
            <a:off x="6212547" y="3517986"/>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3" name="Line"/>
          <p:cNvSpPr/>
          <p:nvPr/>
        </p:nvSpPr>
        <p:spPr>
          <a:xfrm>
            <a:off x="6197196" y="3533337"/>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4" name="Line"/>
          <p:cNvSpPr/>
          <p:nvPr/>
        </p:nvSpPr>
        <p:spPr>
          <a:xfrm>
            <a:off x="-21651711" y="3533337"/>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5" name="Line"/>
          <p:cNvSpPr/>
          <p:nvPr/>
        </p:nvSpPr>
        <p:spPr>
          <a:xfrm>
            <a:off x="-21651711" y="3533337"/>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6" name="Line"/>
          <p:cNvSpPr/>
          <p:nvPr/>
        </p:nvSpPr>
        <p:spPr>
          <a:xfrm>
            <a:off x="-21651711" y="3533337"/>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7" name="Line"/>
          <p:cNvSpPr/>
          <p:nvPr/>
        </p:nvSpPr>
        <p:spPr>
          <a:xfrm>
            <a:off x="-21651711" y="3533337"/>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8" name="Line"/>
          <p:cNvSpPr/>
          <p:nvPr/>
        </p:nvSpPr>
        <p:spPr>
          <a:xfrm>
            <a:off x="6179651" y="3533337"/>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89" name="Line"/>
          <p:cNvSpPr/>
          <p:nvPr/>
        </p:nvSpPr>
        <p:spPr>
          <a:xfrm>
            <a:off x="-21669257" y="3533337"/>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0" name="Line"/>
          <p:cNvSpPr/>
          <p:nvPr/>
        </p:nvSpPr>
        <p:spPr>
          <a:xfrm>
            <a:off x="-21669257" y="3533337"/>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1" name="Line"/>
          <p:cNvSpPr/>
          <p:nvPr/>
        </p:nvSpPr>
        <p:spPr>
          <a:xfrm>
            <a:off x="-21669257" y="3533337"/>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2" name="Line"/>
          <p:cNvSpPr/>
          <p:nvPr/>
        </p:nvSpPr>
        <p:spPr>
          <a:xfrm>
            <a:off x="6166492" y="3533337"/>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3" name="Line"/>
          <p:cNvSpPr/>
          <p:nvPr/>
        </p:nvSpPr>
        <p:spPr>
          <a:xfrm flipV="1">
            <a:off x="6168685" y="3517986"/>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4" name="Line"/>
          <p:cNvSpPr/>
          <p:nvPr/>
        </p:nvSpPr>
        <p:spPr>
          <a:xfrm>
            <a:off x="6153334" y="352017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5" name="Line"/>
          <p:cNvSpPr/>
          <p:nvPr/>
        </p:nvSpPr>
        <p:spPr>
          <a:xfrm flipV="1">
            <a:off x="6155528" y="3474122"/>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6" name="Line"/>
          <p:cNvSpPr/>
          <p:nvPr/>
        </p:nvSpPr>
        <p:spPr>
          <a:xfrm>
            <a:off x="6153334" y="347631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7" name="Line"/>
          <p:cNvSpPr/>
          <p:nvPr/>
        </p:nvSpPr>
        <p:spPr>
          <a:xfrm flipV="1">
            <a:off x="6168685" y="3460963"/>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8" name="Line"/>
          <p:cNvSpPr/>
          <p:nvPr/>
        </p:nvSpPr>
        <p:spPr>
          <a:xfrm>
            <a:off x="6166492" y="346315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599" name="Line"/>
          <p:cNvSpPr/>
          <p:nvPr/>
        </p:nvSpPr>
        <p:spPr>
          <a:xfrm>
            <a:off x="-21669257"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0" name="Line"/>
          <p:cNvSpPr/>
          <p:nvPr/>
        </p:nvSpPr>
        <p:spPr>
          <a:xfrm>
            <a:off x="-21669257"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1" name="Line"/>
          <p:cNvSpPr/>
          <p:nvPr/>
        </p:nvSpPr>
        <p:spPr>
          <a:xfrm>
            <a:off x="-21669257"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2" name="Line"/>
          <p:cNvSpPr/>
          <p:nvPr/>
        </p:nvSpPr>
        <p:spPr>
          <a:xfrm>
            <a:off x="6179651" y="3463156"/>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3" name="Line"/>
          <p:cNvSpPr/>
          <p:nvPr/>
        </p:nvSpPr>
        <p:spPr>
          <a:xfrm>
            <a:off x="-21651711" y="3463156"/>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4" name="Shape"/>
          <p:cNvSpPr/>
          <p:nvPr/>
        </p:nvSpPr>
        <p:spPr>
          <a:xfrm>
            <a:off x="6833183" y="3360077"/>
            <a:ext cx="70182" cy="74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4"/>
                </a:lnTo>
                <a:lnTo>
                  <a:pt x="849" y="6597"/>
                </a:lnTo>
                <a:lnTo>
                  <a:pt x="0" y="10800"/>
                </a:lnTo>
                <a:lnTo>
                  <a:pt x="849" y="15003"/>
                </a:lnTo>
                <a:lnTo>
                  <a:pt x="3163" y="18436"/>
                </a:lnTo>
                <a:lnTo>
                  <a:pt x="6596" y="20751"/>
                </a:lnTo>
                <a:lnTo>
                  <a:pt x="10800" y="21600"/>
                </a:lnTo>
                <a:lnTo>
                  <a:pt x="15004" y="20751"/>
                </a:lnTo>
                <a:lnTo>
                  <a:pt x="18437" y="18436"/>
                </a:lnTo>
                <a:lnTo>
                  <a:pt x="20751" y="15003"/>
                </a:lnTo>
                <a:lnTo>
                  <a:pt x="21600" y="10800"/>
                </a:lnTo>
                <a:lnTo>
                  <a:pt x="20751" y="6597"/>
                </a:lnTo>
                <a:lnTo>
                  <a:pt x="18437" y="3164"/>
                </a:lnTo>
                <a:lnTo>
                  <a:pt x="15004" y="849"/>
                </a:lnTo>
                <a:lnTo>
                  <a:pt x="10800" y="0"/>
                </a:lnTo>
                <a:close/>
              </a:path>
            </a:pathLst>
          </a:custGeom>
          <a:solidFill>
            <a:srgbClr val="3366FF"/>
          </a:solidFill>
          <a:ln w="12700">
            <a:miter lim="400000"/>
          </a:ln>
        </p:spPr>
        <p:txBody>
          <a:bodyPr lIns="45719" rIns="45719" anchor="ctr"/>
          <a:lstStyle/>
          <a:p>
            <a:pPr/>
          </a:p>
        </p:txBody>
      </p:sp>
      <p:sp>
        <p:nvSpPr>
          <p:cNvPr id="1605" name="Line"/>
          <p:cNvSpPr/>
          <p:nvPr/>
        </p:nvSpPr>
        <p:spPr>
          <a:xfrm>
            <a:off x="-20971866"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6" name="Line"/>
          <p:cNvSpPr/>
          <p:nvPr/>
        </p:nvSpPr>
        <p:spPr>
          <a:xfrm>
            <a:off x="-20971866"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7" name="Line"/>
          <p:cNvSpPr/>
          <p:nvPr/>
        </p:nvSpPr>
        <p:spPr>
          <a:xfrm>
            <a:off x="-20971866"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8" name="Line"/>
          <p:cNvSpPr/>
          <p:nvPr/>
        </p:nvSpPr>
        <p:spPr>
          <a:xfrm>
            <a:off x="-20971866"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09" name="Line"/>
          <p:cNvSpPr/>
          <p:nvPr/>
        </p:nvSpPr>
        <p:spPr>
          <a:xfrm>
            <a:off x="6877040" y="336227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0" name="Line"/>
          <p:cNvSpPr/>
          <p:nvPr/>
        </p:nvSpPr>
        <p:spPr>
          <a:xfrm flipV="1">
            <a:off x="6892391" y="3360077"/>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1" name="Line"/>
          <p:cNvSpPr/>
          <p:nvPr/>
        </p:nvSpPr>
        <p:spPr>
          <a:xfrm>
            <a:off x="6890198" y="337981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2" name="Line"/>
          <p:cNvSpPr/>
          <p:nvPr/>
        </p:nvSpPr>
        <p:spPr>
          <a:xfrm flipV="1">
            <a:off x="6905551" y="3377622"/>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3" name="Line"/>
          <p:cNvSpPr/>
          <p:nvPr/>
        </p:nvSpPr>
        <p:spPr>
          <a:xfrm>
            <a:off x="6890198" y="341929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4" name="Line"/>
          <p:cNvSpPr/>
          <p:nvPr/>
        </p:nvSpPr>
        <p:spPr>
          <a:xfrm flipV="1">
            <a:off x="6892391" y="3417099"/>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5" name="Line"/>
          <p:cNvSpPr/>
          <p:nvPr/>
        </p:nvSpPr>
        <p:spPr>
          <a:xfrm>
            <a:off x="6877040" y="3436839"/>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6" name="Line"/>
          <p:cNvSpPr/>
          <p:nvPr/>
        </p:nvSpPr>
        <p:spPr>
          <a:xfrm>
            <a:off x="-20971866" y="3436838"/>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7" name="Line"/>
          <p:cNvSpPr/>
          <p:nvPr/>
        </p:nvSpPr>
        <p:spPr>
          <a:xfrm>
            <a:off x="-20971866" y="3436838"/>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8" name="Line"/>
          <p:cNvSpPr/>
          <p:nvPr/>
        </p:nvSpPr>
        <p:spPr>
          <a:xfrm>
            <a:off x="-20971866" y="3436838"/>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19" name="Line"/>
          <p:cNvSpPr/>
          <p:nvPr/>
        </p:nvSpPr>
        <p:spPr>
          <a:xfrm>
            <a:off x="-20971866" y="3436838"/>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0" name="Line"/>
          <p:cNvSpPr/>
          <p:nvPr/>
        </p:nvSpPr>
        <p:spPr>
          <a:xfrm>
            <a:off x="6859496" y="3436839"/>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1" name="Line"/>
          <p:cNvSpPr/>
          <p:nvPr/>
        </p:nvSpPr>
        <p:spPr>
          <a:xfrm>
            <a:off x="-20989412" y="3436838"/>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2" name="Line"/>
          <p:cNvSpPr/>
          <p:nvPr/>
        </p:nvSpPr>
        <p:spPr>
          <a:xfrm>
            <a:off x="-20989412" y="3436838"/>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3" name="Line"/>
          <p:cNvSpPr/>
          <p:nvPr/>
        </p:nvSpPr>
        <p:spPr>
          <a:xfrm>
            <a:off x="-20989412" y="3436838"/>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4" name="Line"/>
          <p:cNvSpPr/>
          <p:nvPr/>
        </p:nvSpPr>
        <p:spPr>
          <a:xfrm>
            <a:off x="6846337" y="3436839"/>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5" name="Line"/>
          <p:cNvSpPr/>
          <p:nvPr/>
        </p:nvSpPr>
        <p:spPr>
          <a:xfrm flipV="1">
            <a:off x="6848530" y="3417099"/>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6" name="Line"/>
          <p:cNvSpPr/>
          <p:nvPr/>
        </p:nvSpPr>
        <p:spPr>
          <a:xfrm>
            <a:off x="6833179" y="341929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7" name="Line"/>
          <p:cNvSpPr/>
          <p:nvPr/>
        </p:nvSpPr>
        <p:spPr>
          <a:xfrm flipV="1">
            <a:off x="6835372" y="3377622"/>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8" name="Line"/>
          <p:cNvSpPr/>
          <p:nvPr/>
        </p:nvSpPr>
        <p:spPr>
          <a:xfrm>
            <a:off x="6833179" y="337981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29" name="Line"/>
          <p:cNvSpPr/>
          <p:nvPr/>
        </p:nvSpPr>
        <p:spPr>
          <a:xfrm flipV="1">
            <a:off x="6848530" y="3360077"/>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0" name="Line"/>
          <p:cNvSpPr/>
          <p:nvPr/>
        </p:nvSpPr>
        <p:spPr>
          <a:xfrm>
            <a:off x="6846337" y="336227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1" name="Line"/>
          <p:cNvSpPr/>
          <p:nvPr/>
        </p:nvSpPr>
        <p:spPr>
          <a:xfrm>
            <a:off x="-20989412"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2" name="Line"/>
          <p:cNvSpPr/>
          <p:nvPr/>
        </p:nvSpPr>
        <p:spPr>
          <a:xfrm>
            <a:off x="-20989412"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3" name="Line"/>
          <p:cNvSpPr/>
          <p:nvPr/>
        </p:nvSpPr>
        <p:spPr>
          <a:xfrm>
            <a:off x="-20989412"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4" name="Line"/>
          <p:cNvSpPr/>
          <p:nvPr/>
        </p:nvSpPr>
        <p:spPr>
          <a:xfrm>
            <a:off x="6859496" y="3362271"/>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5" name="Line"/>
          <p:cNvSpPr/>
          <p:nvPr/>
        </p:nvSpPr>
        <p:spPr>
          <a:xfrm>
            <a:off x="-20971866"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6" name="Shape"/>
          <p:cNvSpPr/>
          <p:nvPr/>
        </p:nvSpPr>
        <p:spPr>
          <a:xfrm>
            <a:off x="7513028" y="3307448"/>
            <a:ext cx="70182"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437" y="3163"/>
                </a:lnTo>
                <a:lnTo>
                  <a:pt x="15004" y="849"/>
                </a:lnTo>
                <a:lnTo>
                  <a:pt x="10800" y="0"/>
                </a:lnTo>
                <a:close/>
              </a:path>
            </a:pathLst>
          </a:custGeom>
          <a:solidFill>
            <a:srgbClr val="3366FF"/>
          </a:solidFill>
          <a:ln w="12700">
            <a:miter lim="400000"/>
          </a:ln>
        </p:spPr>
        <p:txBody>
          <a:bodyPr lIns="45719" rIns="45719" anchor="ctr"/>
          <a:lstStyle/>
          <a:p>
            <a:pPr/>
          </a:p>
        </p:txBody>
      </p:sp>
      <p:sp>
        <p:nvSpPr>
          <p:cNvPr id="1637" name="Line"/>
          <p:cNvSpPr/>
          <p:nvPr/>
        </p:nvSpPr>
        <p:spPr>
          <a:xfrm>
            <a:off x="-20292022"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8" name="Line"/>
          <p:cNvSpPr/>
          <p:nvPr/>
        </p:nvSpPr>
        <p:spPr>
          <a:xfrm>
            <a:off x="-20292022"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39" name="Line"/>
          <p:cNvSpPr/>
          <p:nvPr/>
        </p:nvSpPr>
        <p:spPr>
          <a:xfrm>
            <a:off x="-20292022"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0" name="Line"/>
          <p:cNvSpPr/>
          <p:nvPr/>
        </p:nvSpPr>
        <p:spPr>
          <a:xfrm>
            <a:off x="-20292022"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1" name="Line"/>
          <p:cNvSpPr/>
          <p:nvPr/>
        </p:nvSpPr>
        <p:spPr>
          <a:xfrm>
            <a:off x="7556886" y="330963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2" name="Line"/>
          <p:cNvSpPr/>
          <p:nvPr/>
        </p:nvSpPr>
        <p:spPr>
          <a:xfrm flipV="1">
            <a:off x="7572237" y="3307441"/>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3" name="Line"/>
          <p:cNvSpPr/>
          <p:nvPr/>
        </p:nvSpPr>
        <p:spPr>
          <a:xfrm>
            <a:off x="7570044" y="3322794"/>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4" name="Line"/>
          <p:cNvSpPr/>
          <p:nvPr/>
        </p:nvSpPr>
        <p:spPr>
          <a:xfrm flipV="1">
            <a:off x="7585395" y="3320601"/>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5" name="Line"/>
          <p:cNvSpPr/>
          <p:nvPr/>
        </p:nvSpPr>
        <p:spPr>
          <a:xfrm>
            <a:off x="7570044" y="336227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6" name="Line"/>
          <p:cNvSpPr/>
          <p:nvPr/>
        </p:nvSpPr>
        <p:spPr>
          <a:xfrm flipV="1">
            <a:off x="7572237" y="3360077"/>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7" name="Line"/>
          <p:cNvSpPr/>
          <p:nvPr/>
        </p:nvSpPr>
        <p:spPr>
          <a:xfrm>
            <a:off x="7556886" y="337981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8" name="Line"/>
          <p:cNvSpPr/>
          <p:nvPr/>
        </p:nvSpPr>
        <p:spPr>
          <a:xfrm>
            <a:off x="-20292022" y="337981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49" name="Line"/>
          <p:cNvSpPr/>
          <p:nvPr/>
        </p:nvSpPr>
        <p:spPr>
          <a:xfrm>
            <a:off x="-20292022" y="337981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0" name="Line"/>
          <p:cNvSpPr/>
          <p:nvPr/>
        </p:nvSpPr>
        <p:spPr>
          <a:xfrm>
            <a:off x="-20292022" y="337981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1" name="Line"/>
          <p:cNvSpPr/>
          <p:nvPr/>
        </p:nvSpPr>
        <p:spPr>
          <a:xfrm>
            <a:off x="-20292022" y="337981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2" name="Line"/>
          <p:cNvSpPr/>
          <p:nvPr/>
        </p:nvSpPr>
        <p:spPr>
          <a:xfrm>
            <a:off x="7539342" y="3379816"/>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3" name="Line"/>
          <p:cNvSpPr/>
          <p:nvPr/>
        </p:nvSpPr>
        <p:spPr>
          <a:xfrm>
            <a:off x="-20309565" y="337981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4" name="Line"/>
          <p:cNvSpPr/>
          <p:nvPr/>
        </p:nvSpPr>
        <p:spPr>
          <a:xfrm>
            <a:off x="-20309565" y="337981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5" name="Line"/>
          <p:cNvSpPr/>
          <p:nvPr/>
        </p:nvSpPr>
        <p:spPr>
          <a:xfrm>
            <a:off x="-20309565" y="3379815"/>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6" name="Line"/>
          <p:cNvSpPr/>
          <p:nvPr/>
        </p:nvSpPr>
        <p:spPr>
          <a:xfrm>
            <a:off x="7526183" y="3379816"/>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7" name="Line"/>
          <p:cNvSpPr/>
          <p:nvPr/>
        </p:nvSpPr>
        <p:spPr>
          <a:xfrm flipV="1">
            <a:off x="7528376" y="3360077"/>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8" name="Line"/>
          <p:cNvSpPr/>
          <p:nvPr/>
        </p:nvSpPr>
        <p:spPr>
          <a:xfrm>
            <a:off x="7513025" y="336227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59" name="Line"/>
          <p:cNvSpPr/>
          <p:nvPr/>
        </p:nvSpPr>
        <p:spPr>
          <a:xfrm flipV="1">
            <a:off x="7515218" y="3320601"/>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0" name="Line"/>
          <p:cNvSpPr/>
          <p:nvPr/>
        </p:nvSpPr>
        <p:spPr>
          <a:xfrm>
            <a:off x="7513025" y="3322794"/>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1" name="Line"/>
          <p:cNvSpPr/>
          <p:nvPr/>
        </p:nvSpPr>
        <p:spPr>
          <a:xfrm flipV="1">
            <a:off x="7528376" y="3307441"/>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2" name="Line"/>
          <p:cNvSpPr/>
          <p:nvPr/>
        </p:nvSpPr>
        <p:spPr>
          <a:xfrm>
            <a:off x="7526183" y="330963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3" name="Line"/>
          <p:cNvSpPr/>
          <p:nvPr/>
        </p:nvSpPr>
        <p:spPr>
          <a:xfrm>
            <a:off x="-20309565"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4" name="Line"/>
          <p:cNvSpPr/>
          <p:nvPr/>
        </p:nvSpPr>
        <p:spPr>
          <a:xfrm>
            <a:off x="-20309565"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5" name="Line"/>
          <p:cNvSpPr/>
          <p:nvPr/>
        </p:nvSpPr>
        <p:spPr>
          <a:xfrm>
            <a:off x="-20309565"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6" name="Line"/>
          <p:cNvSpPr/>
          <p:nvPr/>
        </p:nvSpPr>
        <p:spPr>
          <a:xfrm>
            <a:off x="7539342" y="3309635"/>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7" name="Line"/>
          <p:cNvSpPr/>
          <p:nvPr/>
        </p:nvSpPr>
        <p:spPr>
          <a:xfrm>
            <a:off x="-20292022" y="3309634"/>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68" name="Shape"/>
          <p:cNvSpPr/>
          <p:nvPr/>
        </p:nvSpPr>
        <p:spPr>
          <a:xfrm>
            <a:off x="8179713" y="3289896"/>
            <a:ext cx="70182"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437" y="3163"/>
                </a:lnTo>
                <a:lnTo>
                  <a:pt x="15004" y="849"/>
                </a:lnTo>
                <a:lnTo>
                  <a:pt x="10800" y="0"/>
                </a:lnTo>
                <a:close/>
              </a:path>
            </a:pathLst>
          </a:custGeom>
          <a:solidFill>
            <a:srgbClr val="3366FF"/>
          </a:solidFill>
          <a:ln w="12700">
            <a:miter lim="400000"/>
          </a:ln>
        </p:spPr>
        <p:txBody>
          <a:bodyPr lIns="45719" rIns="45719" anchor="ctr"/>
          <a:lstStyle/>
          <a:p>
            <a:pPr/>
          </a:p>
        </p:txBody>
      </p:sp>
      <p:sp>
        <p:nvSpPr>
          <p:cNvPr id="1669" name="Line"/>
          <p:cNvSpPr/>
          <p:nvPr/>
        </p:nvSpPr>
        <p:spPr>
          <a:xfrm>
            <a:off x="-1962972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0" name="Line"/>
          <p:cNvSpPr/>
          <p:nvPr/>
        </p:nvSpPr>
        <p:spPr>
          <a:xfrm>
            <a:off x="-1962972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1" name="Line"/>
          <p:cNvSpPr/>
          <p:nvPr/>
        </p:nvSpPr>
        <p:spPr>
          <a:xfrm>
            <a:off x="-1962972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2" name="Line"/>
          <p:cNvSpPr/>
          <p:nvPr/>
        </p:nvSpPr>
        <p:spPr>
          <a:xfrm>
            <a:off x="-1962972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3" name="Line"/>
          <p:cNvSpPr/>
          <p:nvPr/>
        </p:nvSpPr>
        <p:spPr>
          <a:xfrm>
            <a:off x="8219185" y="3292088"/>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4" name="Line"/>
          <p:cNvSpPr/>
          <p:nvPr/>
        </p:nvSpPr>
        <p:spPr>
          <a:xfrm flipV="1">
            <a:off x="8238924" y="3289896"/>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5" name="Line"/>
          <p:cNvSpPr/>
          <p:nvPr/>
        </p:nvSpPr>
        <p:spPr>
          <a:xfrm>
            <a:off x="8236731" y="330963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6" name="Line"/>
          <p:cNvSpPr/>
          <p:nvPr/>
        </p:nvSpPr>
        <p:spPr>
          <a:xfrm flipV="1">
            <a:off x="8252083" y="3307441"/>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7" name="Line"/>
          <p:cNvSpPr/>
          <p:nvPr/>
        </p:nvSpPr>
        <p:spPr>
          <a:xfrm>
            <a:off x="8236731" y="334911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8" name="Line"/>
          <p:cNvSpPr/>
          <p:nvPr/>
        </p:nvSpPr>
        <p:spPr>
          <a:xfrm flipV="1">
            <a:off x="8238924" y="3346918"/>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79" name="Line"/>
          <p:cNvSpPr/>
          <p:nvPr/>
        </p:nvSpPr>
        <p:spPr>
          <a:xfrm>
            <a:off x="8219185" y="3362271"/>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0" name="Line"/>
          <p:cNvSpPr/>
          <p:nvPr/>
        </p:nvSpPr>
        <p:spPr>
          <a:xfrm>
            <a:off x="-19629720"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1" name="Line"/>
          <p:cNvSpPr/>
          <p:nvPr/>
        </p:nvSpPr>
        <p:spPr>
          <a:xfrm>
            <a:off x="-19629720"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2" name="Line"/>
          <p:cNvSpPr/>
          <p:nvPr/>
        </p:nvSpPr>
        <p:spPr>
          <a:xfrm>
            <a:off x="-19629720"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3" name="Line"/>
          <p:cNvSpPr/>
          <p:nvPr/>
        </p:nvSpPr>
        <p:spPr>
          <a:xfrm>
            <a:off x="-19629720"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4" name="Line"/>
          <p:cNvSpPr/>
          <p:nvPr/>
        </p:nvSpPr>
        <p:spPr>
          <a:xfrm>
            <a:off x="8206027" y="336227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5" name="Line"/>
          <p:cNvSpPr/>
          <p:nvPr/>
        </p:nvSpPr>
        <p:spPr>
          <a:xfrm>
            <a:off x="-19642880"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6" name="Line"/>
          <p:cNvSpPr/>
          <p:nvPr/>
        </p:nvSpPr>
        <p:spPr>
          <a:xfrm>
            <a:off x="-19642880"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7" name="Line"/>
          <p:cNvSpPr/>
          <p:nvPr/>
        </p:nvSpPr>
        <p:spPr>
          <a:xfrm>
            <a:off x="-19642880" y="3362270"/>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8" name="Line"/>
          <p:cNvSpPr/>
          <p:nvPr/>
        </p:nvSpPr>
        <p:spPr>
          <a:xfrm>
            <a:off x="8192869" y="336227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89" name="Line"/>
          <p:cNvSpPr/>
          <p:nvPr/>
        </p:nvSpPr>
        <p:spPr>
          <a:xfrm flipV="1">
            <a:off x="8195063" y="3346918"/>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0" name="Line"/>
          <p:cNvSpPr/>
          <p:nvPr/>
        </p:nvSpPr>
        <p:spPr>
          <a:xfrm>
            <a:off x="8179712" y="334911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1" name="Line"/>
          <p:cNvSpPr/>
          <p:nvPr/>
        </p:nvSpPr>
        <p:spPr>
          <a:xfrm flipV="1">
            <a:off x="8181905" y="3307441"/>
            <a:ext cx="1" cy="43864"/>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2" name="Line"/>
          <p:cNvSpPr/>
          <p:nvPr/>
        </p:nvSpPr>
        <p:spPr>
          <a:xfrm>
            <a:off x="8179712" y="3309635"/>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3" name="Line"/>
          <p:cNvSpPr/>
          <p:nvPr/>
        </p:nvSpPr>
        <p:spPr>
          <a:xfrm flipV="1">
            <a:off x="8195063" y="3289896"/>
            <a:ext cx="1" cy="21932"/>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4" name="Line"/>
          <p:cNvSpPr/>
          <p:nvPr/>
        </p:nvSpPr>
        <p:spPr>
          <a:xfrm>
            <a:off x="8192869" y="329208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5" name="Line"/>
          <p:cNvSpPr/>
          <p:nvPr/>
        </p:nvSpPr>
        <p:spPr>
          <a:xfrm>
            <a:off x="-1964288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6" name="Line"/>
          <p:cNvSpPr/>
          <p:nvPr/>
        </p:nvSpPr>
        <p:spPr>
          <a:xfrm>
            <a:off x="-1964288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7" name="Line"/>
          <p:cNvSpPr/>
          <p:nvPr/>
        </p:nvSpPr>
        <p:spPr>
          <a:xfrm>
            <a:off x="-1964288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8" name="Line"/>
          <p:cNvSpPr/>
          <p:nvPr/>
        </p:nvSpPr>
        <p:spPr>
          <a:xfrm>
            <a:off x="8206027" y="329208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699" name="Line"/>
          <p:cNvSpPr/>
          <p:nvPr/>
        </p:nvSpPr>
        <p:spPr>
          <a:xfrm>
            <a:off x="-19629720" y="329208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0" name="Shape"/>
          <p:cNvSpPr/>
          <p:nvPr/>
        </p:nvSpPr>
        <p:spPr>
          <a:xfrm>
            <a:off x="8859557" y="3276739"/>
            <a:ext cx="70182"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437" y="3163"/>
                </a:lnTo>
                <a:lnTo>
                  <a:pt x="15004" y="849"/>
                </a:lnTo>
                <a:lnTo>
                  <a:pt x="10800" y="0"/>
                </a:lnTo>
                <a:close/>
              </a:path>
            </a:pathLst>
          </a:custGeom>
          <a:solidFill>
            <a:srgbClr val="3366FF"/>
          </a:solidFill>
          <a:ln w="12700">
            <a:miter lim="400000"/>
          </a:ln>
        </p:spPr>
        <p:txBody>
          <a:bodyPr lIns="45719" rIns="45719" anchor="ctr"/>
          <a:lstStyle/>
          <a:p>
            <a:pPr/>
          </a:p>
        </p:txBody>
      </p:sp>
      <p:sp>
        <p:nvSpPr>
          <p:cNvPr id="1701" name="Line"/>
          <p:cNvSpPr/>
          <p:nvPr/>
        </p:nvSpPr>
        <p:spPr>
          <a:xfrm>
            <a:off x="-18949876"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2" name="Line"/>
          <p:cNvSpPr/>
          <p:nvPr/>
        </p:nvSpPr>
        <p:spPr>
          <a:xfrm>
            <a:off x="-18949876"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3" name="Line"/>
          <p:cNvSpPr/>
          <p:nvPr/>
        </p:nvSpPr>
        <p:spPr>
          <a:xfrm>
            <a:off x="-18949876"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4" name="Line"/>
          <p:cNvSpPr/>
          <p:nvPr/>
        </p:nvSpPr>
        <p:spPr>
          <a:xfrm>
            <a:off x="-18949876"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5" name="Line"/>
          <p:cNvSpPr/>
          <p:nvPr/>
        </p:nvSpPr>
        <p:spPr>
          <a:xfrm>
            <a:off x="8899032" y="3278930"/>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6" name="Line"/>
          <p:cNvSpPr/>
          <p:nvPr/>
        </p:nvSpPr>
        <p:spPr>
          <a:xfrm flipV="1">
            <a:off x="8918768" y="3276736"/>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7" name="Line"/>
          <p:cNvSpPr/>
          <p:nvPr/>
        </p:nvSpPr>
        <p:spPr>
          <a:xfrm>
            <a:off x="8916575" y="329208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8" name="Line"/>
          <p:cNvSpPr/>
          <p:nvPr/>
        </p:nvSpPr>
        <p:spPr>
          <a:xfrm flipV="1">
            <a:off x="8931927" y="3289896"/>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09" name="Line"/>
          <p:cNvSpPr/>
          <p:nvPr/>
        </p:nvSpPr>
        <p:spPr>
          <a:xfrm>
            <a:off x="8916575" y="333595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0" name="Line"/>
          <p:cNvSpPr/>
          <p:nvPr/>
        </p:nvSpPr>
        <p:spPr>
          <a:xfrm flipV="1">
            <a:off x="8918768" y="3333760"/>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1" name="Line"/>
          <p:cNvSpPr/>
          <p:nvPr/>
        </p:nvSpPr>
        <p:spPr>
          <a:xfrm>
            <a:off x="8899032" y="3349111"/>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2" name="Line"/>
          <p:cNvSpPr/>
          <p:nvPr/>
        </p:nvSpPr>
        <p:spPr>
          <a:xfrm>
            <a:off x="-18949876" y="334911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3" name="Line"/>
          <p:cNvSpPr/>
          <p:nvPr/>
        </p:nvSpPr>
        <p:spPr>
          <a:xfrm>
            <a:off x="-18949876" y="334911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4" name="Line"/>
          <p:cNvSpPr/>
          <p:nvPr/>
        </p:nvSpPr>
        <p:spPr>
          <a:xfrm>
            <a:off x="-18949876" y="334911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5" name="Line"/>
          <p:cNvSpPr/>
          <p:nvPr/>
        </p:nvSpPr>
        <p:spPr>
          <a:xfrm>
            <a:off x="-18949876" y="334911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6" name="Line"/>
          <p:cNvSpPr/>
          <p:nvPr/>
        </p:nvSpPr>
        <p:spPr>
          <a:xfrm>
            <a:off x="8885873" y="3349111"/>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7" name="Line"/>
          <p:cNvSpPr/>
          <p:nvPr/>
        </p:nvSpPr>
        <p:spPr>
          <a:xfrm>
            <a:off x="-18963034" y="334911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8" name="Line"/>
          <p:cNvSpPr/>
          <p:nvPr/>
        </p:nvSpPr>
        <p:spPr>
          <a:xfrm>
            <a:off x="-18963034" y="334911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19" name="Line"/>
          <p:cNvSpPr/>
          <p:nvPr/>
        </p:nvSpPr>
        <p:spPr>
          <a:xfrm>
            <a:off x="-18963034" y="3349111"/>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0" name="Line"/>
          <p:cNvSpPr/>
          <p:nvPr/>
        </p:nvSpPr>
        <p:spPr>
          <a:xfrm>
            <a:off x="8872715" y="3349111"/>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1" name="Line"/>
          <p:cNvSpPr/>
          <p:nvPr/>
        </p:nvSpPr>
        <p:spPr>
          <a:xfrm flipV="1">
            <a:off x="8874907" y="3333760"/>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2" name="Line"/>
          <p:cNvSpPr/>
          <p:nvPr/>
        </p:nvSpPr>
        <p:spPr>
          <a:xfrm>
            <a:off x="8859556" y="333595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3" name="Line"/>
          <p:cNvSpPr/>
          <p:nvPr/>
        </p:nvSpPr>
        <p:spPr>
          <a:xfrm flipV="1">
            <a:off x="8861749" y="3289896"/>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4" name="Line"/>
          <p:cNvSpPr/>
          <p:nvPr/>
        </p:nvSpPr>
        <p:spPr>
          <a:xfrm>
            <a:off x="8859556" y="3292088"/>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5" name="Line"/>
          <p:cNvSpPr/>
          <p:nvPr/>
        </p:nvSpPr>
        <p:spPr>
          <a:xfrm flipV="1">
            <a:off x="8874907" y="3276736"/>
            <a:ext cx="1" cy="17547"/>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6" name="Line"/>
          <p:cNvSpPr/>
          <p:nvPr/>
        </p:nvSpPr>
        <p:spPr>
          <a:xfrm>
            <a:off x="8872715" y="3278930"/>
            <a:ext cx="17545"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7" name="Line"/>
          <p:cNvSpPr/>
          <p:nvPr/>
        </p:nvSpPr>
        <p:spPr>
          <a:xfrm>
            <a:off x="-18963034"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8" name="Line"/>
          <p:cNvSpPr/>
          <p:nvPr/>
        </p:nvSpPr>
        <p:spPr>
          <a:xfrm>
            <a:off x="-18963034"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29" name="Line"/>
          <p:cNvSpPr/>
          <p:nvPr/>
        </p:nvSpPr>
        <p:spPr>
          <a:xfrm>
            <a:off x="-18963034"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30" name="Line"/>
          <p:cNvSpPr/>
          <p:nvPr/>
        </p:nvSpPr>
        <p:spPr>
          <a:xfrm>
            <a:off x="8885873" y="327893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31" name="Line"/>
          <p:cNvSpPr/>
          <p:nvPr/>
        </p:nvSpPr>
        <p:spPr>
          <a:xfrm>
            <a:off x="-18949876" y="3278929"/>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732" name="Line"/>
          <p:cNvSpPr/>
          <p:nvPr/>
        </p:nvSpPr>
        <p:spPr>
          <a:xfrm flipV="1">
            <a:off x="2813320" y="5241816"/>
            <a:ext cx="1" cy="14475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33" name="Line"/>
          <p:cNvSpPr/>
          <p:nvPr/>
        </p:nvSpPr>
        <p:spPr>
          <a:xfrm>
            <a:off x="2740950" y="5314191"/>
            <a:ext cx="74564"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34" name="Line"/>
          <p:cNvSpPr/>
          <p:nvPr/>
        </p:nvSpPr>
        <p:spPr>
          <a:xfrm>
            <a:off x="2811128" y="5314191"/>
            <a:ext cx="74564"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35" name="Line"/>
          <p:cNvSpPr/>
          <p:nvPr/>
        </p:nvSpPr>
        <p:spPr>
          <a:xfrm>
            <a:off x="3493167" y="5013726"/>
            <a:ext cx="1" cy="74569"/>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36" name="Line"/>
          <p:cNvSpPr/>
          <p:nvPr/>
        </p:nvSpPr>
        <p:spPr>
          <a:xfrm>
            <a:off x="3493167" y="5083909"/>
            <a:ext cx="1" cy="78955"/>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37" name="Line"/>
          <p:cNvSpPr/>
          <p:nvPr/>
        </p:nvSpPr>
        <p:spPr>
          <a:xfrm>
            <a:off x="3420795" y="5086101"/>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38" name="Line"/>
          <p:cNvSpPr/>
          <p:nvPr/>
        </p:nvSpPr>
        <p:spPr>
          <a:xfrm>
            <a:off x="3490972" y="5086101"/>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39" name="Line"/>
          <p:cNvSpPr/>
          <p:nvPr/>
        </p:nvSpPr>
        <p:spPr>
          <a:xfrm>
            <a:off x="4173011" y="4294368"/>
            <a:ext cx="1" cy="74569"/>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0" name="Line"/>
          <p:cNvSpPr/>
          <p:nvPr/>
        </p:nvSpPr>
        <p:spPr>
          <a:xfrm>
            <a:off x="4173011" y="4364549"/>
            <a:ext cx="1" cy="74569"/>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1" name="Line"/>
          <p:cNvSpPr/>
          <p:nvPr/>
        </p:nvSpPr>
        <p:spPr>
          <a:xfrm>
            <a:off x="4100641" y="4366741"/>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2" name="Line"/>
          <p:cNvSpPr/>
          <p:nvPr/>
        </p:nvSpPr>
        <p:spPr>
          <a:xfrm>
            <a:off x="4170819" y="4366741"/>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3" name="Line"/>
          <p:cNvSpPr/>
          <p:nvPr/>
        </p:nvSpPr>
        <p:spPr>
          <a:xfrm>
            <a:off x="4839698" y="3206556"/>
            <a:ext cx="1" cy="74569"/>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4" name="Line"/>
          <p:cNvSpPr/>
          <p:nvPr/>
        </p:nvSpPr>
        <p:spPr>
          <a:xfrm>
            <a:off x="4839698" y="3276736"/>
            <a:ext cx="1" cy="74569"/>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5" name="Line"/>
          <p:cNvSpPr/>
          <p:nvPr/>
        </p:nvSpPr>
        <p:spPr>
          <a:xfrm>
            <a:off x="4767328" y="3278930"/>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6" name="Line"/>
          <p:cNvSpPr/>
          <p:nvPr/>
        </p:nvSpPr>
        <p:spPr>
          <a:xfrm>
            <a:off x="4837505" y="3278930"/>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7" name="Line"/>
          <p:cNvSpPr/>
          <p:nvPr/>
        </p:nvSpPr>
        <p:spPr>
          <a:xfrm>
            <a:off x="5519544" y="3123214"/>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8" name="Line"/>
          <p:cNvSpPr/>
          <p:nvPr/>
        </p:nvSpPr>
        <p:spPr>
          <a:xfrm>
            <a:off x="5519544" y="3193396"/>
            <a:ext cx="1" cy="74569"/>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49" name="Line"/>
          <p:cNvSpPr/>
          <p:nvPr/>
        </p:nvSpPr>
        <p:spPr>
          <a:xfrm>
            <a:off x="5447172" y="3195590"/>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0" name="Line"/>
          <p:cNvSpPr/>
          <p:nvPr/>
        </p:nvSpPr>
        <p:spPr>
          <a:xfrm>
            <a:off x="5517350" y="3195590"/>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1" name="Line"/>
          <p:cNvSpPr/>
          <p:nvPr/>
        </p:nvSpPr>
        <p:spPr>
          <a:xfrm>
            <a:off x="6199389" y="3092511"/>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2" name="Line"/>
          <p:cNvSpPr/>
          <p:nvPr/>
        </p:nvSpPr>
        <p:spPr>
          <a:xfrm>
            <a:off x="6199389" y="3162692"/>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3" name="Line"/>
          <p:cNvSpPr/>
          <p:nvPr/>
        </p:nvSpPr>
        <p:spPr>
          <a:xfrm>
            <a:off x="6127017" y="3164884"/>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4" name="Line"/>
          <p:cNvSpPr/>
          <p:nvPr/>
        </p:nvSpPr>
        <p:spPr>
          <a:xfrm>
            <a:off x="6197196" y="3164884"/>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5" name="Line"/>
          <p:cNvSpPr/>
          <p:nvPr/>
        </p:nvSpPr>
        <p:spPr>
          <a:xfrm>
            <a:off x="6879234" y="3079351"/>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6" name="Line"/>
          <p:cNvSpPr/>
          <p:nvPr/>
        </p:nvSpPr>
        <p:spPr>
          <a:xfrm>
            <a:off x="6879234" y="3149532"/>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7" name="Line"/>
          <p:cNvSpPr/>
          <p:nvPr/>
        </p:nvSpPr>
        <p:spPr>
          <a:xfrm>
            <a:off x="6806862" y="3151726"/>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8" name="Line"/>
          <p:cNvSpPr/>
          <p:nvPr/>
        </p:nvSpPr>
        <p:spPr>
          <a:xfrm>
            <a:off x="6877040" y="3151726"/>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59" name="Line"/>
          <p:cNvSpPr/>
          <p:nvPr/>
        </p:nvSpPr>
        <p:spPr>
          <a:xfrm>
            <a:off x="7559078" y="3079351"/>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0" name="Line"/>
          <p:cNvSpPr/>
          <p:nvPr/>
        </p:nvSpPr>
        <p:spPr>
          <a:xfrm>
            <a:off x="7559078" y="3149532"/>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1" name="Line"/>
          <p:cNvSpPr/>
          <p:nvPr/>
        </p:nvSpPr>
        <p:spPr>
          <a:xfrm>
            <a:off x="7486708" y="3151726"/>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2" name="Line"/>
          <p:cNvSpPr/>
          <p:nvPr/>
        </p:nvSpPr>
        <p:spPr>
          <a:xfrm>
            <a:off x="7556886" y="3151726"/>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3" name="Line"/>
          <p:cNvSpPr/>
          <p:nvPr/>
        </p:nvSpPr>
        <p:spPr>
          <a:xfrm>
            <a:off x="8221380" y="3079351"/>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4" name="Line"/>
          <p:cNvSpPr/>
          <p:nvPr/>
        </p:nvSpPr>
        <p:spPr>
          <a:xfrm>
            <a:off x="8221380" y="3149532"/>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5" name="Line"/>
          <p:cNvSpPr/>
          <p:nvPr/>
        </p:nvSpPr>
        <p:spPr>
          <a:xfrm>
            <a:off x="8149008" y="3151726"/>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6" name="Line"/>
          <p:cNvSpPr/>
          <p:nvPr/>
        </p:nvSpPr>
        <p:spPr>
          <a:xfrm>
            <a:off x="8219185" y="3151726"/>
            <a:ext cx="78950"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7" name="Line"/>
          <p:cNvSpPr/>
          <p:nvPr/>
        </p:nvSpPr>
        <p:spPr>
          <a:xfrm>
            <a:off x="8901224" y="3079351"/>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8" name="Line"/>
          <p:cNvSpPr/>
          <p:nvPr/>
        </p:nvSpPr>
        <p:spPr>
          <a:xfrm>
            <a:off x="8901224" y="3149532"/>
            <a:ext cx="1" cy="74568"/>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69" name="Line"/>
          <p:cNvSpPr/>
          <p:nvPr/>
        </p:nvSpPr>
        <p:spPr>
          <a:xfrm>
            <a:off x="8828854" y="3151726"/>
            <a:ext cx="74565"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70" name="Line"/>
          <p:cNvSpPr/>
          <p:nvPr/>
        </p:nvSpPr>
        <p:spPr>
          <a:xfrm>
            <a:off x="8899032" y="3151726"/>
            <a:ext cx="78950"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771" name="Shape"/>
          <p:cNvSpPr/>
          <p:nvPr/>
        </p:nvSpPr>
        <p:spPr>
          <a:xfrm>
            <a:off x="2784817" y="5285675"/>
            <a:ext cx="70181" cy="39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8" y="0"/>
                </a:moveTo>
                <a:lnTo>
                  <a:pt x="0" y="7198"/>
                </a:lnTo>
                <a:lnTo>
                  <a:pt x="4049" y="21600"/>
                </a:lnTo>
                <a:lnTo>
                  <a:pt x="21600" y="14402"/>
                </a:lnTo>
                <a:lnTo>
                  <a:pt x="16198" y="0"/>
                </a:lnTo>
                <a:close/>
              </a:path>
            </a:pathLst>
          </a:custGeom>
          <a:solidFill>
            <a:srgbClr val="FF2600"/>
          </a:solidFill>
          <a:ln w="12700">
            <a:miter lim="400000"/>
          </a:ln>
        </p:spPr>
        <p:txBody>
          <a:bodyPr lIns="45719" rIns="45719" anchor="ctr"/>
          <a:lstStyle/>
          <a:p>
            <a:pPr/>
          </a:p>
        </p:txBody>
      </p:sp>
      <p:sp>
        <p:nvSpPr>
          <p:cNvPr id="1772" name="Shape"/>
          <p:cNvSpPr/>
          <p:nvPr/>
        </p:nvSpPr>
        <p:spPr>
          <a:xfrm>
            <a:off x="2951478" y="5228652"/>
            <a:ext cx="57023" cy="39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6" y="0"/>
                </a:moveTo>
                <a:lnTo>
                  <a:pt x="0" y="7198"/>
                </a:lnTo>
                <a:lnTo>
                  <a:pt x="6648" y="21600"/>
                </a:lnTo>
                <a:lnTo>
                  <a:pt x="21600" y="14402"/>
                </a:lnTo>
                <a:lnTo>
                  <a:pt x="16616" y="0"/>
                </a:lnTo>
                <a:close/>
              </a:path>
            </a:pathLst>
          </a:custGeom>
          <a:solidFill>
            <a:srgbClr val="FF2600"/>
          </a:solidFill>
          <a:ln w="12700">
            <a:miter lim="400000"/>
          </a:ln>
        </p:spPr>
        <p:txBody>
          <a:bodyPr lIns="45719" rIns="45719" anchor="ctr"/>
          <a:lstStyle/>
          <a:p>
            <a:pPr/>
          </a:p>
        </p:txBody>
      </p:sp>
      <p:sp>
        <p:nvSpPr>
          <p:cNvPr id="1773" name="Shape"/>
          <p:cNvSpPr/>
          <p:nvPr/>
        </p:nvSpPr>
        <p:spPr>
          <a:xfrm>
            <a:off x="3109391" y="5171630"/>
            <a:ext cx="70168"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0" y="0"/>
                </a:moveTo>
                <a:lnTo>
                  <a:pt x="0" y="9973"/>
                </a:lnTo>
                <a:lnTo>
                  <a:pt x="4050" y="21600"/>
                </a:lnTo>
                <a:lnTo>
                  <a:pt x="21600" y="9973"/>
                </a:lnTo>
                <a:lnTo>
                  <a:pt x="17550" y="0"/>
                </a:lnTo>
                <a:close/>
              </a:path>
            </a:pathLst>
          </a:custGeom>
          <a:solidFill>
            <a:srgbClr val="FF2600"/>
          </a:solidFill>
          <a:ln w="12700">
            <a:miter lim="400000"/>
          </a:ln>
        </p:spPr>
        <p:txBody>
          <a:bodyPr lIns="45719" rIns="45719" anchor="ctr"/>
          <a:lstStyle/>
          <a:p>
            <a:pPr/>
          </a:p>
        </p:txBody>
      </p:sp>
      <p:sp>
        <p:nvSpPr>
          <p:cNvPr id="1774" name="Shape"/>
          <p:cNvSpPr/>
          <p:nvPr/>
        </p:nvSpPr>
        <p:spPr>
          <a:xfrm>
            <a:off x="3280447" y="5127776"/>
            <a:ext cx="52630"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0" y="6481"/>
                </a:lnTo>
                <a:lnTo>
                  <a:pt x="5400" y="21600"/>
                </a:lnTo>
                <a:lnTo>
                  <a:pt x="21600" y="15119"/>
                </a:lnTo>
                <a:lnTo>
                  <a:pt x="16200" y="0"/>
                </a:lnTo>
                <a:close/>
              </a:path>
            </a:pathLst>
          </a:custGeom>
          <a:solidFill>
            <a:srgbClr val="FF2600"/>
          </a:solidFill>
          <a:ln w="12700">
            <a:miter lim="400000"/>
          </a:ln>
        </p:spPr>
        <p:txBody>
          <a:bodyPr lIns="45719" rIns="45719" anchor="ctr"/>
          <a:lstStyle/>
          <a:p>
            <a:pPr/>
          </a:p>
        </p:txBody>
      </p:sp>
      <p:sp>
        <p:nvSpPr>
          <p:cNvPr id="1775" name="Shape"/>
          <p:cNvSpPr/>
          <p:nvPr/>
        </p:nvSpPr>
        <p:spPr>
          <a:xfrm>
            <a:off x="3433953" y="5070754"/>
            <a:ext cx="70181" cy="4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1" y="0"/>
                </a:moveTo>
                <a:lnTo>
                  <a:pt x="0" y="6481"/>
                </a:lnTo>
                <a:lnTo>
                  <a:pt x="4049" y="21600"/>
                </a:lnTo>
                <a:lnTo>
                  <a:pt x="21600" y="15119"/>
                </a:lnTo>
                <a:lnTo>
                  <a:pt x="17551" y="0"/>
                </a:lnTo>
                <a:close/>
              </a:path>
            </a:pathLst>
          </a:custGeom>
          <a:solidFill>
            <a:srgbClr val="FF2600"/>
          </a:solidFill>
          <a:ln w="12700">
            <a:miter lim="400000"/>
          </a:ln>
        </p:spPr>
        <p:txBody>
          <a:bodyPr lIns="45719" rIns="45719" anchor="ctr"/>
          <a:lstStyle/>
          <a:p>
            <a:pPr/>
          </a:p>
        </p:txBody>
      </p:sp>
      <p:sp>
        <p:nvSpPr>
          <p:cNvPr id="1776" name="Shape"/>
          <p:cNvSpPr/>
          <p:nvPr/>
        </p:nvSpPr>
        <p:spPr>
          <a:xfrm>
            <a:off x="3477817" y="5057583"/>
            <a:ext cx="83338"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0" y="0"/>
                </a:moveTo>
                <a:lnTo>
                  <a:pt x="0" y="16616"/>
                </a:lnTo>
                <a:lnTo>
                  <a:pt x="10230" y="21600"/>
                </a:lnTo>
                <a:lnTo>
                  <a:pt x="21600" y="4988"/>
                </a:lnTo>
                <a:lnTo>
                  <a:pt x="10230" y="0"/>
                </a:lnTo>
                <a:close/>
              </a:path>
            </a:pathLst>
          </a:custGeom>
          <a:solidFill>
            <a:srgbClr val="FF2600"/>
          </a:solidFill>
          <a:ln w="12700">
            <a:miter lim="400000"/>
          </a:ln>
        </p:spPr>
        <p:txBody>
          <a:bodyPr lIns="45719" rIns="45719" anchor="ctr"/>
          <a:lstStyle/>
          <a:p>
            <a:pPr/>
          </a:p>
        </p:txBody>
      </p:sp>
      <p:sp>
        <p:nvSpPr>
          <p:cNvPr id="1777" name="Shape"/>
          <p:cNvSpPr/>
          <p:nvPr/>
        </p:nvSpPr>
        <p:spPr>
          <a:xfrm>
            <a:off x="3591852" y="4930380"/>
            <a:ext cx="83338"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4" y="0"/>
                </a:moveTo>
                <a:lnTo>
                  <a:pt x="0" y="16616"/>
                </a:lnTo>
                <a:lnTo>
                  <a:pt x="10234" y="21600"/>
                </a:lnTo>
                <a:lnTo>
                  <a:pt x="21600" y="4988"/>
                </a:lnTo>
                <a:lnTo>
                  <a:pt x="10234" y="0"/>
                </a:lnTo>
                <a:close/>
              </a:path>
            </a:pathLst>
          </a:custGeom>
          <a:solidFill>
            <a:srgbClr val="FF2600"/>
          </a:solidFill>
          <a:ln w="12700">
            <a:miter lim="400000"/>
          </a:ln>
        </p:spPr>
        <p:txBody>
          <a:bodyPr lIns="45719" rIns="45719" anchor="ctr"/>
          <a:lstStyle/>
          <a:p>
            <a:pPr/>
          </a:p>
        </p:txBody>
      </p:sp>
      <p:sp>
        <p:nvSpPr>
          <p:cNvPr id="1778" name="Shape"/>
          <p:cNvSpPr/>
          <p:nvPr/>
        </p:nvSpPr>
        <p:spPr>
          <a:xfrm>
            <a:off x="3701503" y="4803178"/>
            <a:ext cx="74576" cy="5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94" y="0"/>
                </a:moveTo>
                <a:lnTo>
                  <a:pt x="0" y="16616"/>
                </a:lnTo>
                <a:lnTo>
                  <a:pt x="12705" y="21600"/>
                </a:lnTo>
                <a:lnTo>
                  <a:pt x="21600" y="4988"/>
                </a:lnTo>
                <a:lnTo>
                  <a:pt x="8894" y="0"/>
                </a:lnTo>
                <a:close/>
              </a:path>
            </a:pathLst>
          </a:custGeom>
          <a:solidFill>
            <a:srgbClr val="FF2600"/>
          </a:solidFill>
          <a:ln w="12700">
            <a:miter lim="400000"/>
          </a:ln>
        </p:spPr>
        <p:txBody>
          <a:bodyPr lIns="45719" rIns="45719" anchor="ctr"/>
          <a:lstStyle/>
          <a:p>
            <a:pPr/>
          </a:p>
        </p:txBody>
      </p:sp>
      <p:sp>
        <p:nvSpPr>
          <p:cNvPr id="1779" name="Shape"/>
          <p:cNvSpPr/>
          <p:nvPr/>
        </p:nvSpPr>
        <p:spPr>
          <a:xfrm>
            <a:off x="3815550" y="4675975"/>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47" y="0"/>
                </a:moveTo>
                <a:lnTo>
                  <a:pt x="0" y="16616"/>
                </a:lnTo>
                <a:lnTo>
                  <a:pt x="13497" y="21600"/>
                </a:lnTo>
                <a:lnTo>
                  <a:pt x="21600" y="4988"/>
                </a:lnTo>
                <a:lnTo>
                  <a:pt x="9447" y="0"/>
                </a:lnTo>
                <a:close/>
              </a:path>
            </a:pathLst>
          </a:custGeom>
          <a:solidFill>
            <a:srgbClr val="FF2600"/>
          </a:solidFill>
          <a:ln w="12700">
            <a:miter lim="400000"/>
          </a:ln>
        </p:spPr>
        <p:txBody>
          <a:bodyPr lIns="45719" rIns="45719" anchor="ctr"/>
          <a:lstStyle/>
          <a:p>
            <a:pPr/>
          </a:p>
        </p:txBody>
      </p:sp>
      <p:sp>
        <p:nvSpPr>
          <p:cNvPr id="1780" name="Shape"/>
          <p:cNvSpPr/>
          <p:nvPr/>
        </p:nvSpPr>
        <p:spPr>
          <a:xfrm>
            <a:off x="3929583" y="4548771"/>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51" y="0"/>
                </a:moveTo>
                <a:lnTo>
                  <a:pt x="0" y="16616"/>
                </a:lnTo>
                <a:lnTo>
                  <a:pt x="13501" y="21600"/>
                </a:lnTo>
                <a:lnTo>
                  <a:pt x="21600" y="4984"/>
                </a:lnTo>
                <a:lnTo>
                  <a:pt x="9451" y="0"/>
                </a:lnTo>
                <a:close/>
              </a:path>
            </a:pathLst>
          </a:custGeom>
          <a:solidFill>
            <a:srgbClr val="FF2600"/>
          </a:solidFill>
          <a:ln w="12700">
            <a:miter lim="400000"/>
          </a:ln>
        </p:spPr>
        <p:txBody>
          <a:bodyPr lIns="45719" rIns="45719" anchor="ctr"/>
          <a:lstStyle/>
          <a:p>
            <a:pPr/>
          </a:p>
        </p:txBody>
      </p:sp>
      <p:sp>
        <p:nvSpPr>
          <p:cNvPr id="1781" name="Shape"/>
          <p:cNvSpPr/>
          <p:nvPr/>
        </p:nvSpPr>
        <p:spPr>
          <a:xfrm>
            <a:off x="4030471" y="4421568"/>
            <a:ext cx="83325" cy="5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0"/>
                </a:moveTo>
                <a:lnTo>
                  <a:pt x="0" y="16616"/>
                </a:lnTo>
                <a:lnTo>
                  <a:pt x="10232" y="21600"/>
                </a:lnTo>
                <a:lnTo>
                  <a:pt x="21600" y="4984"/>
                </a:lnTo>
                <a:lnTo>
                  <a:pt x="10232" y="0"/>
                </a:lnTo>
                <a:close/>
              </a:path>
            </a:pathLst>
          </a:custGeom>
          <a:solidFill>
            <a:srgbClr val="FF2600"/>
          </a:solidFill>
          <a:ln w="12700">
            <a:miter lim="400000"/>
          </a:ln>
        </p:spPr>
        <p:txBody>
          <a:bodyPr lIns="45719" rIns="45719" anchor="ctr"/>
          <a:lstStyle/>
          <a:p>
            <a:pPr/>
          </a:p>
        </p:txBody>
      </p:sp>
      <p:sp>
        <p:nvSpPr>
          <p:cNvPr id="1782" name="Shape"/>
          <p:cNvSpPr/>
          <p:nvPr/>
        </p:nvSpPr>
        <p:spPr>
          <a:xfrm>
            <a:off x="4144505" y="4320692"/>
            <a:ext cx="52630" cy="3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0" y="12341"/>
                </a:lnTo>
                <a:lnTo>
                  <a:pt x="16200" y="21600"/>
                </a:lnTo>
                <a:lnTo>
                  <a:pt x="21600" y="12341"/>
                </a:lnTo>
                <a:lnTo>
                  <a:pt x="5400" y="0"/>
                </a:lnTo>
                <a:close/>
              </a:path>
            </a:pathLst>
          </a:custGeom>
          <a:solidFill>
            <a:srgbClr val="FF2600"/>
          </a:solidFill>
          <a:ln w="12700">
            <a:miter lim="400000"/>
          </a:ln>
        </p:spPr>
        <p:txBody>
          <a:bodyPr lIns="45719" rIns="45719" anchor="ctr"/>
          <a:lstStyle/>
          <a:p>
            <a:pPr/>
          </a:p>
        </p:txBody>
      </p:sp>
      <p:sp>
        <p:nvSpPr>
          <p:cNvPr id="1783" name="Shape"/>
          <p:cNvSpPr/>
          <p:nvPr/>
        </p:nvSpPr>
        <p:spPr>
          <a:xfrm>
            <a:off x="4157662" y="4338230"/>
            <a:ext cx="70181" cy="5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99" y="0"/>
                </a:moveTo>
                <a:lnTo>
                  <a:pt x="0" y="14952"/>
                </a:lnTo>
                <a:lnTo>
                  <a:pt x="12148" y="21600"/>
                </a:lnTo>
                <a:lnTo>
                  <a:pt x="21600" y="4984"/>
                </a:lnTo>
                <a:lnTo>
                  <a:pt x="8099" y="0"/>
                </a:lnTo>
                <a:close/>
              </a:path>
            </a:pathLst>
          </a:custGeom>
          <a:solidFill>
            <a:srgbClr val="FF2600"/>
          </a:solidFill>
          <a:ln w="12700">
            <a:miter lim="400000"/>
          </a:ln>
        </p:spPr>
        <p:txBody>
          <a:bodyPr lIns="45719" rIns="45719" anchor="ctr"/>
          <a:lstStyle/>
          <a:p>
            <a:pPr/>
          </a:p>
        </p:txBody>
      </p:sp>
      <p:sp>
        <p:nvSpPr>
          <p:cNvPr id="1784" name="Shape"/>
          <p:cNvSpPr/>
          <p:nvPr/>
        </p:nvSpPr>
        <p:spPr>
          <a:xfrm>
            <a:off x="4254155" y="4180318"/>
            <a:ext cx="57024"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2" y="0"/>
                </a:moveTo>
                <a:lnTo>
                  <a:pt x="0" y="17551"/>
                </a:lnTo>
                <a:lnTo>
                  <a:pt x="11632" y="21600"/>
                </a:lnTo>
                <a:lnTo>
                  <a:pt x="21600" y="4053"/>
                </a:lnTo>
                <a:lnTo>
                  <a:pt x="11632" y="0"/>
                </a:lnTo>
                <a:close/>
              </a:path>
            </a:pathLst>
          </a:custGeom>
          <a:solidFill>
            <a:srgbClr val="FF2600"/>
          </a:solidFill>
          <a:ln w="12700">
            <a:miter lim="400000"/>
          </a:ln>
        </p:spPr>
        <p:txBody>
          <a:bodyPr lIns="45719" rIns="45719" anchor="ctr"/>
          <a:lstStyle/>
          <a:p>
            <a:pPr/>
          </a:p>
        </p:txBody>
      </p:sp>
      <p:sp>
        <p:nvSpPr>
          <p:cNvPr id="1785" name="Shape"/>
          <p:cNvSpPr/>
          <p:nvPr/>
        </p:nvSpPr>
        <p:spPr>
          <a:xfrm>
            <a:off x="4341876" y="4039958"/>
            <a:ext cx="57024"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8" y="0"/>
                </a:moveTo>
                <a:lnTo>
                  <a:pt x="0" y="17551"/>
                </a:lnTo>
                <a:lnTo>
                  <a:pt x="9968" y="21600"/>
                </a:lnTo>
                <a:lnTo>
                  <a:pt x="21600" y="4049"/>
                </a:lnTo>
                <a:lnTo>
                  <a:pt x="9968" y="0"/>
                </a:lnTo>
                <a:close/>
              </a:path>
            </a:pathLst>
          </a:custGeom>
          <a:solidFill>
            <a:srgbClr val="FF2600"/>
          </a:solidFill>
          <a:ln w="12700">
            <a:miter lim="400000"/>
          </a:ln>
        </p:spPr>
        <p:txBody>
          <a:bodyPr lIns="45719" rIns="45719" anchor="ctr"/>
          <a:lstStyle/>
          <a:p>
            <a:pPr/>
          </a:p>
        </p:txBody>
      </p:sp>
      <p:sp>
        <p:nvSpPr>
          <p:cNvPr id="1786" name="Shape"/>
          <p:cNvSpPr/>
          <p:nvPr/>
        </p:nvSpPr>
        <p:spPr>
          <a:xfrm>
            <a:off x="4438370" y="3899598"/>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51" y="0"/>
                </a:moveTo>
                <a:lnTo>
                  <a:pt x="0" y="14951"/>
                </a:lnTo>
                <a:lnTo>
                  <a:pt x="13501" y="21600"/>
                </a:lnTo>
                <a:lnTo>
                  <a:pt x="21600" y="4984"/>
                </a:lnTo>
                <a:lnTo>
                  <a:pt x="9451" y="0"/>
                </a:lnTo>
                <a:close/>
              </a:path>
            </a:pathLst>
          </a:custGeom>
          <a:solidFill>
            <a:srgbClr val="FF2600"/>
          </a:solidFill>
          <a:ln w="12700">
            <a:miter lim="400000"/>
          </a:ln>
        </p:spPr>
        <p:txBody>
          <a:bodyPr lIns="45719" rIns="45719" anchor="ctr"/>
          <a:lstStyle/>
          <a:p>
            <a:pPr/>
          </a:p>
        </p:txBody>
      </p:sp>
      <p:sp>
        <p:nvSpPr>
          <p:cNvPr id="1787" name="Shape"/>
          <p:cNvSpPr/>
          <p:nvPr/>
        </p:nvSpPr>
        <p:spPr>
          <a:xfrm>
            <a:off x="4526088" y="3759236"/>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3" y="0"/>
                </a:moveTo>
                <a:lnTo>
                  <a:pt x="0" y="14951"/>
                </a:lnTo>
                <a:lnTo>
                  <a:pt x="12152" y="21600"/>
                </a:lnTo>
                <a:lnTo>
                  <a:pt x="21600" y="4984"/>
                </a:lnTo>
                <a:lnTo>
                  <a:pt x="8103" y="0"/>
                </a:lnTo>
                <a:close/>
              </a:path>
            </a:pathLst>
          </a:custGeom>
          <a:solidFill>
            <a:srgbClr val="FF2600"/>
          </a:solidFill>
          <a:ln w="12700">
            <a:miter lim="400000"/>
          </a:ln>
        </p:spPr>
        <p:txBody>
          <a:bodyPr lIns="45719" rIns="45719" anchor="ctr"/>
          <a:lstStyle/>
          <a:p>
            <a:pPr/>
          </a:p>
        </p:txBody>
      </p:sp>
      <p:sp>
        <p:nvSpPr>
          <p:cNvPr id="1788" name="Shape"/>
          <p:cNvSpPr/>
          <p:nvPr/>
        </p:nvSpPr>
        <p:spPr>
          <a:xfrm>
            <a:off x="4622584" y="3614482"/>
            <a:ext cx="70181" cy="5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51" y="0"/>
                </a:moveTo>
                <a:lnTo>
                  <a:pt x="0" y="16616"/>
                </a:lnTo>
                <a:lnTo>
                  <a:pt x="13501" y="21600"/>
                </a:lnTo>
                <a:lnTo>
                  <a:pt x="21600" y="6648"/>
                </a:lnTo>
                <a:lnTo>
                  <a:pt x="9451" y="0"/>
                </a:lnTo>
                <a:close/>
              </a:path>
            </a:pathLst>
          </a:custGeom>
          <a:solidFill>
            <a:srgbClr val="FF2600"/>
          </a:solidFill>
          <a:ln w="12700">
            <a:miter lim="400000"/>
          </a:ln>
        </p:spPr>
        <p:txBody>
          <a:bodyPr lIns="45719" rIns="45719" anchor="ctr"/>
          <a:lstStyle/>
          <a:p>
            <a:pPr/>
          </a:p>
        </p:txBody>
      </p:sp>
      <p:sp>
        <p:nvSpPr>
          <p:cNvPr id="1789" name="Shape"/>
          <p:cNvSpPr/>
          <p:nvPr/>
        </p:nvSpPr>
        <p:spPr>
          <a:xfrm>
            <a:off x="4710314" y="3460965"/>
            <a:ext cx="83338"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0" y="0"/>
                </a:moveTo>
                <a:lnTo>
                  <a:pt x="0" y="17551"/>
                </a:lnTo>
                <a:lnTo>
                  <a:pt x="10230" y="21600"/>
                </a:lnTo>
                <a:lnTo>
                  <a:pt x="21600" y="4049"/>
                </a:lnTo>
                <a:lnTo>
                  <a:pt x="10230" y="0"/>
                </a:lnTo>
                <a:close/>
              </a:path>
            </a:pathLst>
          </a:custGeom>
          <a:solidFill>
            <a:srgbClr val="FF2600"/>
          </a:solidFill>
          <a:ln w="12700">
            <a:miter lim="400000"/>
          </a:ln>
        </p:spPr>
        <p:txBody>
          <a:bodyPr lIns="45719" rIns="45719" anchor="ctr"/>
          <a:lstStyle/>
          <a:p>
            <a:pPr/>
          </a:p>
        </p:txBody>
      </p:sp>
      <p:sp>
        <p:nvSpPr>
          <p:cNvPr id="1790" name="Shape"/>
          <p:cNvSpPr/>
          <p:nvPr/>
        </p:nvSpPr>
        <p:spPr>
          <a:xfrm>
            <a:off x="4806810" y="3346918"/>
            <a:ext cx="43854"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38" y="0"/>
                </a:moveTo>
                <a:lnTo>
                  <a:pt x="0" y="15121"/>
                </a:lnTo>
                <a:lnTo>
                  <a:pt x="15119" y="21600"/>
                </a:lnTo>
                <a:lnTo>
                  <a:pt x="21600" y="6479"/>
                </a:lnTo>
                <a:lnTo>
                  <a:pt x="8638" y="0"/>
                </a:lnTo>
                <a:close/>
              </a:path>
            </a:pathLst>
          </a:custGeom>
          <a:solidFill>
            <a:srgbClr val="FF2600"/>
          </a:solidFill>
          <a:ln w="12700">
            <a:miter lim="400000"/>
          </a:ln>
        </p:spPr>
        <p:txBody>
          <a:bodyPr lIns="45719" rIns="45719" anchor="ctr"/>
          <a:lstStyle/>
          <a:p>
            <a:pPr/>
          </a:p>
        </p:txBody>
      </p:sp>
      <p:sp>
        <p:nvSpPr>
          <p:cNvPr id="1791" name="Rectangle"/>
          <p:cNvSpPr/>
          <p:nvPr/>
        </p:nvSpPr>
        <p:spPr>
          <a:xfrm>
            <a:off x="4824348" y="3377627"/>
            <a:ext cx="52630" cy="26315"/>
          </a:xfrm>
          <a:prstGeom prst="rect">
            <a:avLst/>
          </a:prstGeom>
          <a:solidFill>
            <a:srgbClr val="FF2600"/>
          </a:solidFill>
          <a:ln w="12700">
            <a:miter lim="400000"/>
          </a:ln>
        </p:spPr>
        <p:txBody>
          <a:bodyPr lIns="45719" rIns="45719" anchor="ctr"/>
          <a:lstStyle/>
          <a:p>
            <a:pPr/>
          </a:p>
        </p:txBody>
      </p:sp>
      <p:sp>
        <p:nvSpPr>
          <p:cNvPr id="1792" name="Shape"/>
          <p:cNvSpPr/>
          <p:nvPr/>
        </p:nvSpPr>
        <p:spPr>
          <a:xfrm>
            <a:off x="4977865" y="3346918"/>
            <a:ext cx="70181"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47" y="0"/>
                </a:moveTo>
                <a:lnTo>
                  <a:pt x="0" y="6479"/>
                </a:lnTo>
                <a:lnTo>
                  <a:pt x="4049" y="21600"/>
                </a:lnTo>
                <a:lnTo>
                  <a:pt x="21600" y="15121"/>
                </a:lnTo>
                <a:lnTo>
                  <a:pt x="17547" y="0"/>
                </a:lnTo>
                <a:close/>
              </a:path>
            </a:pathLst>
          </a:custGeom>
          <a:solidFill>
            <a:srgbClr val="FF2600"/>
          </a:solidFill>
          <a:ln w="12700">
            <a:miter lim="400000"/>
          </a:ln>
        </p:spPr>
        <p:txBody>
          <a:bodyPr lIns="45719" rIns="45719" anchor="ctr"/>
          <a:lstStyle/>
          <a:p>
            <a:pPr/>
          </a:p>
        </p:txBody>
      </p:sp>
      <p:sp>
        <p:nvSpPr>
          <p:cNvPr id="1793" name="Shape"/>
          <p:cNvSpPr/>
          <p:nvPr/>
        </p:nvSpPr>
        <p:spPr>
          <a:xfrm>
            <a:off x="5148922" y="3333762"/>
            <a:ext cx="70181"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0" y="0"/>
                </a:moveTo>
                <a:lnTo>
                  <a:pt x="0" y="6479"/>
                </a:lnTo>
                <a:lnTo>
                  <a:pt x="4049" y="21600"/>
                </a:lnTo>
                <a:lnTo>
                  <a:pt x="21600" y="12958"/>
                </a:lnTo>
                <a:lnTo>
                  <a:pt x="17550" y="0"/>
                </a:lnTo>
                <a:close/>
              </a:path>
            </a:pathLst>
          </a:custGeom>
          <a:solidFill>
            <a:srgbClr val="FF2600"/>
          </a:solidFill>
          <a:ln w="12700">
            <a:miter lim="400000"/>
          </a:ln>
        </p:spPr>
        <p:txBody>
          <a:bodyPr lIns="45719" rIns="45719" anchor="ctr"/>
          <a:lstStyle/>
          <a:p>
            <a:pPr/>
          </a:p>
        </p:txBody>
      </p:sp>
      <p:sp>
        <p:nvSpPr>
          <p:cNvPr id="1794" name="Rectangle"/>
          <p:cNvSpPr/>
          <p:nvPr/>
        </p:nvSpPr>
        <p:spPr>
          <a:xfrm>
            <a:off x="5333136" y="3320605"/>
            <a:ext cx="57024" cy="26315"/>
          </a:xfrm>
          <a:prstGeom prst="rect">
            <a:avLst/>
          </a:prstGeom>
          <a:solidFill>
            <a:srgbClr val="FF2600"/>
          </a:solidFill>
          <a:ln w="12700">
            <a:miter lim="400000"/>
          </a:ln>
        </p:spPr>
        <p:txBody>
          <a:bodyPr lIns="45719" rIns="45719" anchor="ctr"/>
          <a:lstStyle/>
          <a:p>
            <a:pPr/>
          </a:p>
        </p:txBody>
      </p:sp>
      <p:sp>
        <p:nvSpPr>
          <p:cNvPr id="1795" name="Square"/>
          <p:cNvSpPr/>
          <p:nvPr/>
        </p:nvSpPr>
        <p:spPr>
          <a:xfrm>
            <a:off x="5504191" y="3307448"/>
            <a:ext cx="26315" cy="26315"/>
          </a:xfrm>
          <a:prstGeom prst="rect">
            <a:avLst/>
          </a:prstGeom>
          <a:solidFill>
            <a:srgbClr val="FF2600"/>
          </a:solidFill>
          <a:ln w="12700">
            <a:miter lim="400000"/>
          </a:ln>
        </p:spPr>
        <p:txBody>
          <a:bodyPr lIns="45719" rIns="45719" anchor="ctr"/>
          <a:lstStyle/>
          <a:p>
            <a:pPr/>
          </a:p>
        </p:txBody>
      </p:sp>
      <p:sp>
        <p:nvSpPr>
          <p:cNvPr id="1796" name="Rectangle"/>
          <p:cNvSpPr/>
          <p:nvPr/>
        </p:nvSpPr>
        <p:spPr>
          <a:xfrm>
            <a:off x="5504191" y="3307448"/>
            <a:ext cx="52643" cy="26315"/>
          </a:xfrm>
          <a:prstGeom prst="rect">
            <a:avLst/>
          </a:prstGeom>
          <a:solidFill>
            <a:srgbClr val="FF2600"/>
          </a:solidFill>
          <a:ln w="12700">
            <a:miter lim="400000"/>
          </a:ln>
        </p:spPr>
        <p:txBody>
          <a:bodyPr lIns="45719" rIns="45719" anchor="ctr"/>
          <a:lstStyle/>
          <a:p>
            <a:pPr/>
          </a:p>
        </p:txBody>
      </p:sp>
      <p:sp>
        <p:nvSpPr>
          <p:cNvPr id="1797" name="Rectangle"/>
          <p:cNvSpPr/>
          <p:nvPr/>
        </p:nvSpPr>
        <p:spPr>
          <a:xfrm>
            <a:off x="5670867" y="3307448"/>
            <a:ext cx="57024" cy="26315"/>
          </a:xfrm>
          <a:prstGeom prst="rect">
            <a:avLst/>
          </a:prstGeom>
          <a:solidFill>
            <a:srgbClr val="FF2600"/>
          </a:solidFill>
          <a:ln w="12700">
            <a:miter lim="400000"/>
          </a:ln>
        </p:spPr>
        <p:txBody>
          <a:bodyPr lIns="45719" rIns="45719" anchor="ctr"/>
          <a:lstStyle/>
          <a:p>
            <a:pPr/>
          </a:p>
        </p:txBody>
      </p:sp>
      <p:sp>
        <p:nvSpPr>
          <p:cNvPr id="1798" name="Shape"/>
          <p:cNvSpPr/>
          <p:nvPr/>
        </p:nvSpPr>
        <p:spPr>
          <a:xfrm>
            <a:off x="5828765" y="3289896"/>
            <a:ext cx="70181" cy="43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0" y="0"/>
                </a:moveTo>
                <a:lnTo>
                  <a:pt x="0" y="8642"/>
                </a:lnTo>
                <a:lnTo>
                  <a:pt x="4049" y="21600"/>
                </a:lnTo>
                <a:lnTo>
                  <a:pt x="21600" y="15121"/>
                </a:lnTo>
                <a:lnTo>
                  <a:pt x="17550" y="0"/>
                </a:lnTo>
                <a:close/>
              </a:path>
            </a:pathLst>
          </a:custGeom>
          <a:solidFill>
            <a:srgbClr val="FF2600"/>
          </a:solidFill>
          <a:ln w="12700">
            <a:miter lim="400000"/>
          </a:ln>
        </p:spPr>
        <p:txBody>
          <a:bodyPr lIns="45719" rIns="45719" anchor="ctr"/>
          <a:lstStyle/>
          <a:p>
            <a:pPr/>
          </a:p>
        </p:txBody>
      </p:sp>
      <p:sp>
        <p:nvSpPr>
          <p:cNvPr id="1799" name="Rectangle"/>
          <p:cNvSpPr/>
          <p:nvPr/>
        </p:nvSpPr>
        <p:spPr>
          <a:xfrm>
            <a:off x="6012979" y="3289896"/>
            <a:ext cx="57023" cy="30710"/>
          </a:xfrm>
          <a:prstGeom prst="rect">
            <a:avLst/>
          </a:prstGeom>
          <a:solidFill>
            <a:srgbClr val="FF2600"/>
          </a:solidFill>
          <a:ln w="12700">
            <a:miter lim="400000"/>
          </a:ln>
        </p:spPr>
        <p:txBody>
          <a:bodyPr lIns="45719" rIns="45719" anchor="ctr"/>
          <a:lstStyle/>
          <a:p>
            <a:pPr/>
          </a:p>
        </p:txBody>
      </p:sp>
      <p:sp>
        <p:nvSpPr>
          <p:cNvPr id="1800" name="Square"/>
          <p:cNvSpPr/>
          <p:nvPr/>
        </p:nvSpPr>
        <p:spPr>
          <a:xfrm>
            <a:off x="6179653" y="3289896"/>
            <a:ext cx="30697" cy="30710"/>
          </a:xfrm>
          <a:prstGeom prst="rect">
            <a:avLst/>
          </a:prstGeom>
          <a:solidFill>
            <a:srgbClr val="FF2600"/>
          </a:solidFill>
          <a:ln w="12700">
            <a:miter lim="400000"/>
          </a:ln>
        </p:spPr>
        <p:txBody>
          <a:bodyPr lIns="45719" rIns="45719" anchor="ctr"/>
          <a:lstStyle/>
          <a:p>
            <a:pPr/>
          </a:p>
        </p:txBody>
      </p:sp>
      <p:sp>
        <p:nvSpPr>
          <p:cNvPr id="1801" name="Rectangle"/>
          <p:cNvSpPr/>
          <p:nvPr/>
        </p:nvSpPr>
        <p:spPr>
          <a:xfrm>
            <a:off x="6179653" y="3289896"/>
            <a:ext cx="57024" cy="30710"/>
          </a:xfrm>
          <a:prstGeom prst="rect">
            <a:avLst/>
          </a:prstGeom>
          <a:solidFill>
            <a:srgbClr val="FF2600"/>
          </a:solidFill>
          <a:ln w="12700">
            <a:miter lim="400000"/>
          </a:ln>
        </p:spPr>
        <p:txBody>
          <a:bodyPr lIns="45719" rIns="45719" anchor="ctr"/>
          <a:lstStyle/>
          <a:p>
            <a:pPr/>
          </a:p>
        </p:txBody>
      </p:sp>
      <p:sp>
        <p:nvSpPr>
          <p:cNvPr id="1802" name="Rectangle"/>
          <p:cNvSpPr/>
          <p:nvPr/>
        </p:nvSpPr>
        <p:spPr>
          <a:xfrm>
            <a:off x="6350710" y="3289896"/>
            <a:ext cx="57024" cy="30710"/>
          </a:xfrm>
          <a:prstGeom prst="rect">
            <a:avLst/>
          </a:prstGeom>
          <a:solidFill>
            <a:srgbClr val="FF2600"/>
          </a:solidFill>
          <a:ln w="12700">
            <a:miter lim="400000"/>
          </a:ln>
        </p:spPr>
        <p:txBody>
          <a:bodyPr lIns="45719" rIns="45719" anchor="ctr"/>
          <a:lstStyle/>
          <a:p>
            <a:pPr/>
          </a:p>
        </p:txBody>
      </p:sp>
      <p:sp>
        <p:nvSpPr>
          <p:cNvPr id="1803" name="Rectangle"/>
          <p:cNvSpPr/>
          <p:nvPr/>
        </p:nvSpPr>
        <p:spPr>
          <a:xfrm>
            <a:off x="6521767" y="3289896"/>
            <a:ext cx="57024" cy="30710"/>
          </a:xfrm>
          <a:prstGeom prst="rect">
            <a:avLst/>
          </a:prstGeom>
          <a:solidFill>
            <a:srgbClr val="FF2600"/>
          </a:solidFill>
          <a:ln w="12700">
            <a:miter lim="400000"/>
          </a:ln>
        </p:spPr>
        <p:txBody>
          <a:bodyPr lIns="45719" rIns="45719" anchor="ctr"/>
          <a:lstStyle/>
          <a:p>
            <a:pPr/>
          </a:p>
        </p:txBody>
      </p:sp>
      <p:sp>
        <p:nvSpPr>
          <p:cNvPr id="1804" name="Rectangle"/>
          <p:cNvSpPr/>
          <p:nvPr/>
        </p:nvSpPr>
        <p:spPr>
          <a:xfrm>
            <a:off x="6692824" y="3289896"/>
            <a:ext cx="57024" cy="30710"/>
          </a:xfrm>
          <a:prstGeom prst="rect">
            <a:avLst/>
          </a:prstGeom>
          <a:solidFill>
            <a:srgbClr val="FF2600"/>
          </a:solidFill>
          <a:ln w="12700">
            <a:miter lim="400000"/>
          </a:ln>
        </p:spPr>
        <p:txBody>
          <a:bodyPr lIns="45719" rIns="45719" anchor="ctr"/>
          <a:lstStyle/>
          <a:p>
            <a:pPr/>
          </a:p>
        </p:txBody>
      </p:sp>
      <p:sp>
        <p:nvSpPr>
          <p:cNvPr id="1805" name="Square"/>
          <p:cNvSpPr/>
          <p:nvPr/>
        </p:nvSpPr>
        <p:spPr>
          <a:xfrm>
            <a:off x="6859498" y="3289896"/>
            <a:ext cx="30709" cy="30710"/>
          </a:xfrm>
          <a:prstGeom prst="rect">
            <a:avLst/>
          </a:prstGeom>
          <a:solidFill>
            <a:srgbClr val="FF2600"/>
          </a:solidFill>
          <a:ln w="12700">
            <a:miter lim="400000"/>
          </a:ln>
        </p:spPr>
        <p:txBody>
          <a:bodyPr lIns="45719" rIns="45719" anchor="ctr"/>
          <a:lstStyle/>
          <a:p>
            <a:pPr/>
          </a:p>
        </p:txBody>
      </p:sp>
      <p:sp>
        <p:nvSpPr>
          <p:cNvPr id="1806" name="Rectangle"/>
          <p:cNvSpPr/>
          <p:nvPr/>
        </p:nvSpPr>
        <p:spPr>
          <a:xfrm>
            <a:off x="6859498" y="3289896"/>
            <a:ext cx="57023" cy="30710"/>
          </a:xfrm>
          <a:prstGeom prst="rect">
            <a:avLst/>
          </a:prstGeom>
          <a:solidFill>
            <a:srgbClr val="FF2600"/>
          </a:solidFill>
          <a:ln w="12700">
            <a:miter lim="400000"/>
          </a:ln>
        </p:spPr>
        <p:txBody>
          <a:bodyPr lIns="45719" rIns="45719" anchor="ctr"/>
          <a:lstStyle/>
          <a:p>
            <a:pPr/>
          </a:p>
        </p:txBody>
      </p:sp>
      <p:sp>
        <p:nvSpPr>
          <p:cNvPr id="1807" name="Rectangle"/>
          <p:cNvSpPr/>
          <p:nvPr/>
        </p:nvSpPr>
        <p:spPr>
          <a:xfrm>
            <a:off x="7030553" y="3289896"/>
            <a:ext cx="57024" cy="30710"/>
          </a:xfrm>
          <a:prstGeom prst="rect">
            <a:avLst/>
          </a:prstGeom>
          <a:solidFill>
            <a:srgbClr val="FF2600"/>
          </a:solidFill>
          <a:ln w="12700">
            <a:miter lim="400000"/>
          </a:ln>
        </p:spPr>
        <p:txBody>
          <a:bodyPr lIns="45719" rIns="45719" anchor="ctr"/>
          <a:lstStyle/>
          <a:p>
            <a:pPr/>
          </a:p>
        </p:txBody>
      </p:sp>
      <p:sp>
        <p:nvSpPr>
          <p:cNvPr id="1808" name="Rectangle"/>
          <p:cNvSpPr/>
          <p:nvPr/>
        </p:nvSpPr>
        <p:spPr>
          <a:xfrm>
            <a:off x="7201610" y="3289896"/>
            <a:ext cx="57024" cy="30710"/>
          </a:xfrm>
          <a:prstGeom prst="rect">
            <a:avLst/>
          </a:prstGeom>
          <a:solidFill>
            <a:srgbClr val="FF2600"/>
          </a:solidFill>
          <a:ln w="12700">
            <a:miter lim="400000"/>
          </a:ln>
        </p:spPr>
        <p:txBody>
          <a:bodyPr lIns="45719" rIns="45719" anchor="ctr"/>
          <a:lstStyle/>
          <a:p>
            <a:pPr/>
          </a:p>
        </p:txBody>
      </p:sp>
      <p:sp>
        <p:nvSpPr>
          <p:cNvPr id="1809" name="Rectangle"/>
          <p:cNvSpPr/>
          <p:nvPr/>
        </p:nvSpPr>
        <p:spPr>
          <a:xfrm>
            <a:off x="7372667" y="3289896"/>
            <a:ext cx="57024" cy="30710"/>
          </a:xfrm>
          <a:prstGeom prst="rect">
            <a:avLst/>
          </a:prstGeom>
          <a:solidFill>
            <a:srgbClr val="FF2600"/>
          </a:solidFill>
          <a:ln w="12700">
            <a:miter lim="400000"/>
          </a:ln>
        </p:spPr>
        <p:txBody>
          <a:bodyPr lIns="45719" rIns="45719" anchor="ctr"/>
          <a:lstStyle/>
          <a:p>
            <a:pPr/>
          </a:p>
        </p:txBody>
      </p:sp>
      <p:sp>
        <p:nvSpPr>
          <p:cNvPr id="1810" name="Square"/>
          <p:cNvSpPr/>
          <p:nvPr/>
        </p:nvSpPr>
        <p:spPr>
          <a:xfrm>
            <a:off x="7539342" y="3289896"/>
            <a:ext cx="30709" cy="30710"/>
          </a:xfrm>
          <a:prstGeom prst="rect">
            <a:avLst/>
          </a:prstGeom>
          <a:solidFill>
            <a:srgbClr val="FF2600"/>
          </a:solidFill>
          <a:ln w="12700">
            <a:miter lim="400000"/>
          </a:ln>
        </p:spPr>
        <p:txBody>
          <a:bodyPr lIns="45719" rIns="45719" anchor="ctr"/>
          <a:lstStyle/>
          <a:p>
            <a:pPr/>
          </a:p>
        </p:txBody>
      </p:sp>
      <p:sp>
        <p:nvSpPr>
          <p:cNvPr id="1811" name="Rectangle"/>
          <p:cNvSpPr/>
          <p:nvPr/>
        </p:nvSpPr>
        <p:spPr>
          <a:xfrm>
            <a:off x="7539342" y="3289896"/>
            <a:ext cx="57024" cy="30710"/>
          </a:xfrm>
          <a:prstGeom prst="rect">
            <a:avLst/>
          </a:prstGeom>
          <a:solidFill>
            <a:srgbClr val="FF2600"/>
          </a:solidFill>
          <a:ln w="12700">
            <a:miter lim="400000"/>
          </a:ln>
        </p:spPr>
        <p:txBody>
          <a:bodyPr lIns="45719" rIns="45719" anchor="ctr"/>
          <a:lstStyle/>
          <a:p>
            <a:pPr/>
          </a:p>
        </p:txBody>
      </p:sp>
      <p:sp>
        <p:nvSpPr>
          <p:cNvPr id="1812" name="Rectangle"/>
          <p:cNvSpPr/>
          <p:nvPr/>
        </p:nvSpPr>
        <p:spPr>
          <a:xfrm>
            <a:off x="7710398" y="3289896"/>
            <a:ext cx="57023" cy="30710"/>
          </a:xfrm>
          <a:prstGeom prst="rect">
            <a:avLst/>
          </a:prstGeom>
          <a:solidFill>
            <a:srgbClr val="FF2600"/>
          </a:solidFill>
          <a:ln w="12700">
            <a:miter lim="400000"/>
          </a:ln>
        </p:spPr>
        <p:txBody>
          <a:bodyPr lIns="45719" rIns="45719" anchor="ctr"/>
          <a:lstStyle/>
          <a:p>
            <a:pPr/>
          </a:p>
        </p:txBody>
      </p:sp>
      <p:sp>
        <p:nvSpPr>
          <p:cNvPr id="1813" name="Rectangle"/>
          <p:cNvSpPr/>
          <p:nvPr/>
        </p:nvSpPr>
        <p:spPr>
          <a:xfrm>
            <a:off x="7881453" y="3289896"/>
            <a:ext cx="57024" cy="30710"/>
          </a:xfrm>
          <a:prstGeom prst="rect">
            <a:avLst/>
          </a:prstGeom>
          <a:solidFill>
            <a:srgbClr val="FF2600"/>
          </a:solidFill>
          <a:ln w="12700">
            <a:miter lim="400000"/>
          </a:ln>
        </p:spPr>
        <p:txBody>
          <a:bodyPr lIns="45719" rIns="45719" anchor="ctr"/>
          <a:lstStyle/>
          <a:p>
            <a:pPr/>
          </a:p>
        </p:txBody>
      </p:sp>
      <p:sp>
        <p:nvSpPr>
          <p:cNvPr id="1814" name="Rectangle"/>
          <p:cNvSpPr/>
          <p:nvPr/>
        </p:nvSpPr>
        <p:spPr>
          <a:xfrm>
            <a:off x="8052510" y="3289896"/>
            <a:ext cx="57024" cy="30710"/>
          </a:xfrm>
          <a:prstGeom prst="rect">
            <a:avLst/>
          </a:prstGeom>
          <a:solidFill>
            <a:srgbClr val="FF2600"/>
          </a:solidFill>
          <a:ln w="12700">
            <a:miter lim="400000"/>
          </a:ln>
        </p:spPr>
        <p:txBody>
          <a:bodyPr lIns="45719" rIns="45719" anchor="ctr"/>
          <a:lstStyle/>
          <a:p>
            <a:pPr/>
          </a:p>
        </p:txBody>
      </p:sp>
      <p:sp>
        <p:nvSpPr>
          <p:cNvPr id="1815" name="Rectangle"/>
          <p:cNvSpPr/>
          <p:nvPr/>
        </p:nvSpPr>
        <p:spPr>
          <a:xfrm>
            <a:off x="8219185" y="3289896"/>
            <a:ext cx="17553" cy="30710"/>
          </a:xfrm>
          <a:prstGeom prst="rect">
            <a:avLst/>
          </a:prstGeom>
          <a:solidFill>
            <a:srgbClr val="FF2600"/>
          </a:solidFill>
          <a:ln w="12700">
            <a:miter lim="400000"/>
          </a:ln>
        </p:spPr>
        <p:txBody>
          <a:bodyPr lIns="45719" rIns="45719" anchor="ctr"/>
          <a:lstStyle/>
          <a:p>
            <a:pPr/>
          </a:p>
        </p:txBody>
      </p:sp>
      <p:sp>
        <p:nvSpPr>
          <p:cNvPr id="1816" name="Rectangle"/>
          <p:cNvSpPr/>
          <p:nvPr/>
        </p:nvSpPr>
        <p:spPr>
          <a:xfrm>
            <a:off x="8206027" y="3289896"/>
            <a:ext cx="57024" cy="30710"/>
          </a:xfrm>
          <a:prstGeom prst="rect">
            <a:avLst/>
          </a:prstGeom>
          <a:solidFill>
            <a:srgbClr val="FF2600"/>
          </a:solidFill>
          <a:ln w="12700">
            <a:miter lim="400000"/>
          </a:ln>
        </p:spPr>
        <p:txBody>
          <a:bodyPr lIns="45719" rIns="45719" anchor="ctr"/>
          <a:lstStyle/>
          <a:p>
            <a:pPr/>
          </a:p>
        </p:txBody>
      </p:sp>
      <p:sp>
        <p:nvSpPr>
          <p:cNvPr id="1817" name="Rectangle"/>
          <p:cNvSpPr/>
          <p:nvPr/>
        </p:nvSpPr>
        <p:spPr>
          <a:xfrm>
            <a:off x="8377084" y="3289896"/>
            <a:ext cx="57023" cy="30710"/>
          </a:xfrm>
          <a:prstGeom prst="rect">
            <a:avLst/>
          </a:prstGeom>
          <a:solidFill>
            <a:srgbClr val="FF2600"/>
          </a:solidFill>
          <a:ln w="12700">
            <a:miter lim="400000"/>
          </a:ln>
        </p:spPr>
        <p:txBody>
          <a:bodyPr lIns="45719" rIns="45719" anchor="ctr"/>
          <a:lstStyle/>
          <a:p>
            <a:pPr/>
          </a:p>
        </p:txBody>
      </p:sp>
      <p:sp>
        <p:nvSpPr>
          <p:cNvPr id="1818" name="Rectangle"/>
          <p:cNvSpPr/>
          <p:nvPr/>
        </p:nvSpPr>
        <p:spPr>
          <a:xfrm>
            <a:off x="8548141" y="3289896"/>
            <a:ext cx="57024" cy="30710"/>
          </a:xfrm>
          <a:prstGeom prst="rect">
            <a:avLst/>
          </a:prstGeom>
          <a:solidFill>
            <a:srgbClr val="FF2600"/>
          </a:solidFill>
          <a:ln w="12700">
            <a:miter lim="400000"/>
          </a:ln>
        </p:spPr>
        <p:txBody>
          <a:bodyPr lIns="45719" rIns="45719" anchor="ctr"/>
          <a:lstStyle/>
          <a:p>
            <a:pPr/>
          </a:p>
        </p:txBody>
      </p:sp>
      <p:sp>
        <p:nvSpPr>
          <p:cNvPr id="1819" name="Rectangle"/>
          <p:cNvSpPr/>
          <p:nvPr/>
        </p:nvSpPr>
        <p:spPr>
          <a:xfrm>
            <a:off x="8714816" y="3289896"/>
            <a:ext cx="57024" cy="30710"/>
          </a:xfrm>
          <a:prstGeom prst="rect">
            <a:avLst/>
          </a:prstGeom>
          <a:solidFill>
            <a:srgbClr val="FF2600"/>
          </a:solidFill>
          <a:ln w="12700">
            <a:miter lim="400000"/>
          </a:ln>
        </p:spPr>
        <p:txBody>
          <a:bodyPr lIns="45719" rIns="45719" anchor="ctr"/>
          <a:lstStyle/>
          <a:p>
            <a:pPr/>
          </a:p>
        </p:txBody>
      </p:sp>
      <p:sp>
        <p:nvSpPr>
          <p:cNvPr id="1820" name="Square"/>
          <p:cNvSpPr/>
          <p:nvPr/>
        </p:nvSpPr>
        <p:spPr>
          <a:xfrm>
            <a:off x="8885872" y="3289896"/>
            <a:ext cx="30709" cy="30710"/>
          </a:xfrm>
          <a:prstGeom prst="rect">
            <a:avLst/>
          </a:prstGeom>
          <a:solidFill>
            <a:srgbClr val="FF2600"/>
          </a:solidFill>
          <a:ln w="12700">
            <a:miter lim="400000"/>
          </a:ln>
        </p:spPr>
        <p:txBody>
          <a:bodyPr lIns="45719" rIns="45719" anchor="ctr"/>
          <a:lstStyle/>
          <a:p>
            <a:pPr/>
          </a:p>
        </p:txBody>
      </p:sp>
      <p:sp>
        <p:nvSpPr>
          <p:cNvPr id="1821" name="Triangle"/>
          <p:cNvSpPr/>
          <p:nvPr/>
        </p:nvSpPr>
        <p:spPr>
          <a:xfrm>
            <a:off x="2767265" y="5268136"/>
            <a:ext cx="87733"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FF2600"/>
          </a:solidFill>
          <a:ln w="12700">
            <a:miter lim="400000"/>
          </a:ln>
        </p:spPr>
        <p:txBody>
          <a:bodyPr lIns="45719" rIns="45719" anchor="ctr"/>
          <a:lstStyle/>
          <a:p>
            <a:pPr/>
          </a:p>
        </p:txBody>
      </p:sp>
      <p:sp>
        <p:nvSpPr>
          <p:cNvPr id="1822" name="Shape"/>
          <p:cNvSpPr/>
          <p:nvPr/>
        </p:nvSpPr>
        <p:spPr>
          <a:xfrm>
            <a:off x="2811132" y="5268136"/>
            <a:ext cx="48248"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1027"/>
                </a:lnTo>
                <a:lnTo>
                  <a:pt x="19638" y="21600"/>
                </a:lnTo>
                <a:lnTo>
                  <a:pt x="21600" y="21600"/>
                </a:lnTo>
                <a:lnTo>
                  <a:pt x="21600" y="20569"/>
                </a:lnTo>
                <a:lnTo>
                  <a:pt x="1961" y="0"/>
                </a:lnTo>
                <a:close/>
              </a:path>
            </a:pathLst>
          </a:custGeom>
          <a:solidFill>
            <a:srgbClr val="FF2600"/>
          </a:solidFill>
          <a:ln w="12700">
            <a:miter lim="400000"/>
          </a:ln>
        </p:spPr>
        <p:txBody>
          <a:bodyPr lIns="45719" rIns="45719" anchor="ctr"/>
          <a:lstStyle/>
          <a:p>
            <a:pPr/>
          </a:p>
        </p:txBody>
      </p:sp>
      <p:sp>
        <p:nvSpPr>
          <p:cNvPr id="1823" name="Line"/>
          <p:cNvSpPr/>
          <p:nvPr/>
        </p:nvSpPr>
        <p:spPr>
          <a:xfrm>
            <a:off x="2767266" y="5358055"/>
            <a:ext cx="92109"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24" name="Shape"/>
          <p:cNvSpPr/>
          <p:nvPr/>
        </p:nvSpPr>
        <p:spPr>
          <a:xfrm>
            <a:off x="2767265" y="5268136"/>
            <a:ext cx="48248"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20569"/>
                </a:lnTo>
                <a:lnTo>
                  <a:pt x="0" y="21600"/>
                </a:lnTo>
                <a:lnTo>
                  <a:pt x="1967" y="21600"/>
                </a:lnTo>
                <a:lnTo>
                  <a:pt x="21600" y="1027"/>
                </a:lnTo>
                <a:lnTo>
                  <a:pt x="21600" y="0"/>
                </a:lnTo>
                <a:close/>
              </a:path>
            </a:pathLst>
          </a:custGeom>
          <a:solidFill>
            <a:srgbClr val="FF2600"/>
          </a:solidFill>
          <a:ln w="12700">
            <a:miter lim="400000"/>
          </a:ln>
        </p:spPr>
        <p:txBody>
          <a:bodyPr lIns="45719" rIns="45719" anchor="ctr"/>
          <a:lstStyle/>
          <a:p>
            <a:pPr/>
          </a:p>
        </p:txBody>
      </p:sp>
      <p:sp>
        <p:nvSpPr>
          <p:cNvPr id="1825" name="Triangle"/>
          <p:cNvSpPr/>
          <p:nvPr/>
        </p:nvSpPr>
        <p:spPr>
          <a:xfrm>
            <a:off x="3447110" y="5044426"/>
            <a:ext cx="87733" cy="83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FF2600"/>
          </a:solidFill>
          <a:ln w="12700">
            <a:miter lim="400000"/>
          </a:ln>
        </p:spPr>
        <p:txBody>
          <a:bodyPr lIns="45719" rIns="45719" anchor="ctr"/>
          <a:lstStyle/>
          <a:p>
            <a:pPr/>
          </a:p>
        </p:txBody>
      </p:sp>
      <p:sp>
        <p:nvSpPr>
          <p:cNvPr id="1826" name="Shape"/>
          <p:cNvSpPr/>
          <p:nvPr/>
        </p:nvSpPr>
        <p:spPr>
          <a:xfrm>
            <a:off x="3490976" y="5044426"/>
            <a:ext cx="48248" cy="87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1082"/>
                </a:lnTo>
                <a:lnTo>
                  <a:pt x="19638" y="21600"/>
                </a:lnTo>
                <a:lnTo>
                  <a:pt x="21600" y="21600"/>
                </a:lnTo>
                <a:lnTo>
                  <a:pt x="21600" y="20521"/>
                </a:lnTo>
                <a:lnTo>
                  <a:pt x="1961" y="0"/>
                </a:lnTo>
                <a:close/>
              </a:path>
            </a:pathLst>
          </a:custGeom>
          <a:solidFill>
            <a:srgbClr val="FF2600"/>
          </a:solidFill>
          <a:ln w="12700">
            <a:miter lim="400000"/>
          </a:ln>
        </p:spPr>
        <p:txBody>
          <a:bodyPr lIns="45719" rIns="45719" anchor="ctr"/>
          <a:lstStyle/>
          <a:p>
            <a:pPr/>
          </a:p>
        </p:txBody>
      </p:sp>
      <p:sp>
        <p:nvSpPr>
          <p:cNvPr id="1827" name="Line"/>
          <p:cNvSpPr/>
          <p:nvPr/>
        </p:nvSpPr>
        <p:spPr>
          <a:xfrm>
            <a:off x="3447112" y="5129965"/>
            <a:ext cx="92109"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28" name="Shape"/>
          <p:cNvSpPr/>
          <p:nvPr/>
        </p:nvSpPr>
        <p:spPr>
          <a:xfrm>
            <a:off x="3447110" y="5044426"/>
            <a:ext cx="48248" cy="87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20521"/>
                </a:lnTo>
                <a:lnTo>
                  <a:pt x="0" y="21600"/>
                </a:lnTo>
                <a:lnTo>
                  <a:pt x="1967" y="21600"/>
                </a:lnTo>
                <a:lnTo>
                  <a:pt x="21600" y="1082"/>
                </a:lnTo>
                <a:lnTo>
                  <a:pt x="21600" y="0"/>
                </a:lnTo>
                <a:close/>
              </a:path>
            </a:pathLst>
          </a:custGeom>
          <a:solidFill>
            <a:srgbClr val="FF2600"/>
          </a:solidFill>
          <a:ln w="12700">
            <a:miter lim="400000"/>
          </a:ln>
        </p:spPr>
        <p:txBody>
          <a:bodyPr lIns="45719" rIns="45719" anchor="ctr"/>
          <a:lstStyle/>
          <a:p>
            <a:pPr/>
          </a:p>
        </p:txBody>
      </p:sp>
      <p:sp>
        <p:nvSpPr>
          <p:cNvPr id="1829" name="Triangle"/>
          <p:cNvSpPr/>
          <p:nvPr/>
        </p:nvSpPr>
        <p:spPr>
          <a:xfrm>
            <a:off x="4126965" y="4320692"/>
            <a:ext cx="87720"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21600"/>
                </a:lnTo>
                <a:lnTo>
                  <a:pt x="21600" y="21600"/>
                </a:lnTo>
                <a:lnTo>
                  <a:pt x="10799" y="0"/>
                </a:lnTo>
                <a:close/>
              </a:path>
            </a:pathLst>
          </a:custGeom>
          <a:solidFill>
            <a:srgbClr val="FF2600"/>
          </a:solidFill>
          <a:ln w="12700">
            <a:miter lim="400000"/>
          </a:ln>
        </p:spPr>
        <p:txBody>
          <a:bodyPr lIns="45719" rIns="45719" anchor="ctr"/>
          <a:lstStyle/>
          <a:p>
            <a:pPr/>
          </a:p>
        </p:txBody>
      </p:sp>
      <p:sp>
        <p:nvSpPr>
          <p:cNvPr id="1830" name="Shape"/>
          <p:cNvSpPr/>
          <p:nvPr/>
        </p:nvSpPr>
        <p:spPr>
          <a:xfrm>
            <a:off x="4170819" y="4320692"/>
            <a:ext cx="48248"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 y="0"/>
                </a:moveTo>
                <a:lnTo>
                  <a:pt x="0" y="0"/>
                </a:lnTo>
                <a:lnTo>
                  <a:pt x="0" y="1027"/>
                </a:lnTo>
                <a:lnTo>
                  <a:pt x="19638" y="21600"/>
                </a:lnTo>
                <a:lnTo>
                  <a:pt x="21600" y="21600"/>
                </a:lnTo>
                <a:lnTo>
                  <a:pt x="21600" y="20569"/>
                </a:lnTo>
                <a:lnTo>
                  <a:pt x="1961" y="0"/>
                </a:lnTo>
                <a:close/>
              </a:path>
            </a:pathLst>
          </a:custGeom>
          <a:solidFill>
            <a:srgbClr val="FF2600"/>
          </a:solidFill>
          <a:ln w="12700">
            <a:miter lim="400000"/>
          </a:ln>
        </p:spPr>
        <p:txBody>
          <a:bodyPr lIns="45719" rIns="45719" anchor="ctr"/>
          <a:lstStyle/>
          <a:p>
            <a:pPr/>
          </a:p>
        </p:txBody>
      </p:sp>
      <p:sp>
        <p:nvSpPr>
          <p:cNvPr id="1831" name="Line"/>
          <p:cNvSpPr/>
          <p:nvPr/>
        </p:nvSpPr>
        <p:spPr>
          <a:xfrm>
            <a:off x="4126958" y="4410604"/>
            <a:ext cx="92109"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32" name="Shape"/>
          <p:cNvSpPr/>
          <p:nvPr/>
        </p:nvSpPr>
        <p:spPr>
          <a:xfrm>
            <a:off x="4126965" y="4320692"/>
            <a:ext cx="48235"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20569"/>
                </a:lnTo>
                <a:lnTo>
                  <a:pt x="0" y="21600"/>
                </a:lnTo>
                <a:lnTo>
                  <a:pt x="1962" y="21600"/>
                </a:lnTo>
                <a:lnTo>
                  <a:pt x="21600" y="1027"/>
                </a:lnTo>
                <a:lnTo>
                  <a:pt x="21600" y="0"/>
                </a:lnTo>
                <a:close/>
              </a:path>
            </a:pathLst>
          </a:custGeom>
          <a:solidFill>
            <a:srgbClr val="FF2600"/>
          </a:solidFill>
          <a:ln w="12700">
            <a:miter lim="400000"/>
          </a:ln>
        </p:spPr>
        <p:txBody>
          <a:bodyPr lIns="45719" rIns="45719" anchor="ctr"/>
          <a:lstStyle/>
          <a:p>
            <a:pPr/>
          </a:p>
        </p:txBody>
      </p:sp>
      <p:sp>
        <p:nvSpPr>
          <p:cNvPr id="1833" name="Triangle"/>
          <p:cNvSpPr/>
          <p:nvPr/>
        </p:nvSpPr>
        <p:spPr>
          <a:xfrm>
            <a:off x="4793653" y="3346918"/>
            <a:ext cx="83325" cy="87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8" y="0"/>
                </a:moveTo>
                <a:lnTo>
                  <a:pt x="0" y="21600"/>
                </a:lnTo>
                <a:lnTo>
                  <a:pt x="21600" y="21600"/>
                </a:lnTo>
                <a:lnTo>
                  <a:pt x="11368" y="0"/>
                </a:lnTo>
                <a:close/>
              </a:path>
            </a:pathLst>
          </a:custGeom>
          <a:solidFill>
            <a:srgbClr val="FF2600"/>
          </a:solidFill>
          <a:ln w="12700">
            <a:miter lim="400000"/>
          </a:ln>
        </p:spPr>
        <p:txBody>
          <a:bodyPr lIns="45719" rIns="45719" anchor="ctr"/>
          <a:lstStyle/>
          <a:p>
            <a:pPr/>
          </a:p>
        </p:txBody>
      </p:sp>
      <p:sp>
        <p:nvSpPr>
          <p:cNvPr id="1834" name="Shape"/>
          <p:cNvSpPr/>
          <p:nvPr/>
        </p:nvSpPr>
        <p:spPr>
          <a:xfrm>
            <a:off x="4837505" y="3346918"/>
            <a:ext cx="43866"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4" y="0"/>
                </a:moveTo>
                <a:lnTo>
                  <a:pt x="0" y="0"/>
                </a:lnTo>
                <a:lnTo>
                  <a:pt x="0" y="1027"/>
                </a:lnTo>
                <a:lnTo>
                  <a:pt x="19436" y="21600"/>
                </a:lnTo>
                <a:lnTo>
                  <a:pt x="21600" y="21600"/>
                </a:lnTo>
                <a:lnTo>
                  <a:pt x="21600" y="20572"/>
                </a:lnTo>
                <a:lnTo>
                  <a:pt x="2164" y="0"/>
                </a:lnTo>
                <a:close/>
              </a:path>
            </a:pathLst>
          </a:custGeom>
          <a:solidFill>
            <a:srgbClr val="FF2600"/>
          </a:solidFill>
          <a:ln w="12700">
            <a:miter lim="400000"/>
          </a:ln>
        </p:spPr>
        <p:txBody>
          <a:bodyPr lIns="45719" rIns="45719" anchor="ctr"/>
          <a:lstStyle/>
          <a:p>
            <a:pPr/>
          </a:p>
        </p:txBody>
      </p:sp>
      <p:sp>
        <p:nvSpPr>
          <p:cNvPr id="1835" name="Line"/>
          <p:cNvSpPr/>
          <p:nvPr/>
        </p:nvSpPr>
        <p:spPr>
          <a:xfrm>
            <a:off x="4793643" y="3436839"/>
            <a:ext cx="87723"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36" name="Shape"/>
          <p:cNvSpPr/>
          <p:nvPr/>
        </p:nvSpPr>
        <p:spPr>
          <a:xfrm>
            <a:off x="4793653" y="3346918"/>
            <a:ext cx="48248"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3" y="0"/>
                </a:lnTo>
                <a:lnTo>
                  <a:pt x="0" y="20572"/>
                </a:lnTo>
                <a:lnTo>
                  <a:pt x="0" y="21600"/>
                </a:lnTo>
                <a:lnTo>
                  <a:pt x="1961" y="21600"/>
                </a:lnTo>
                <a:lnTo>
                  <a:pt x="21600" y="1027"/>
                </a:lnTo>
                <a:lnTo>
                  <a:pt x="21600" y="0"/>
                </a:lnTo>
                <a:close/>
              </a:path>
            </a:pathLst>
          </a:custGeom>
          <a:solidFill>
            <a:srgbClr val="FF2600"/>
          </a:solidFill>
          <a:ln w="12700">
            <a:miter lim="400000"/>
          </a:ln>
        </p:spPr>
        <p:txBody>
          <a:bodyPr lIns="45719" rIns="45719" anchor="ctr"/>
          <a:lstStyle/>
          <a:p>
            <a:pPr/>
          </a:p>
        </p:txBody>
      </p:sp>
      <p:sp>
        <p:nvSpPr>
          <p:cNvPr id="1837" name="Triangle"/>
          <p:cNvSpPr/>
          <p:nvPr/>
        </p:nvSpPr>
        <p:spPr>
          <a:xfrm>
            <a:off x="5473496" y="3276739"/>
            <a:ext cx="83338" cy="8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6" y="0"/>
                </a:moveTo>
                <a:lnTo>
                  <a:pt x="0" y="21600"/>
                </a:lnTo>
                <a:lnTo>
                  <a:pt x="21600" y="21600"/>
                </a:lnTo>
                <a:lnTo>
                  <a:pt x="11366" y="0"/>
                </a:lnTo>
                <a:close/>
              </a:path>
            </a:pathLst>
          </a:custGeom>
          <a:solidFill>
            <a:srgbClr val="FF2600"/>
          </a:solidFill>
          <a:ln w="12700">
            <a:miter lim="400000"/>
          </a:ln>
        </p:spPr>
        <p:txBody>
          <a:bodyPr lIns="45719" rIns="45719" anchor="ctr"/>
          <a:lstStyle/>
          <a:p>
            <a:pPr/>
          </a:p>
        </p:txBody>
      </p:sp>
      <p:sp>
        <p:nvSpPr>
          <p:cNvPr id="1838" name="Shape"/>
          <p:cNvSpPr/>
          <p:nvPr/>
        </p:nvSpPr>
        <p:spPr>
          <a:xfrm>
            <a:off x="5517350" y="3276739"/>
            <a:ext cx="43866"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4" y="0"/>
                </a:moveTo>
                <a:lnTo>
                  <a:pt x="0" y="0"/>
                </a:lnTo>
                <a:lnTo>
                  <a:pt x="0" y="1079"/>
                </a:lnTo>
                <a:lnTo>
                  <a:pt x="19443" y="21600"/>
                </a:lnTo>
                <a:lnTo>
                  <a:pt x="21600" y="21600"/>
                </a:lnTo>
                <a:lnTo>
                  <a:pt x="21600" y="20521"/>
                </a:lnTo>
                <a:lnTo>
                  <a:pt x="2164" y="0"/>
                </a:lnTo>
                <a:close/>
              </a:path>
            </a:pathLst>
          </a:custGeom>
          <a:solidFill>
            <a:srgbClr val="FF2600"/>
          </a:solidFill>
          <a:ln w="12700">
            <a:miter lim="400000"/>
          </a:ln>
        </p:spPr>
        <p:txBody>
          <a:bodyPr lIns="45719" rIns="45719" anchor="ctr"/>
          <a:lstStyle/>
          <a:p>
            <a:pPr/>
          </a:p>
        </p:txBody>
      </p:sp>
      <p:sp>
        <p:nvSpPr>
          <p:cNvPr id="1839" name="Line"/>
          <p:cNvSpPr/>
          <p:nvPr/>
        </p:nvSpPr>
        <p:spPr>
          <a:xfrm>
            <a:off x="5473489" y="3362271"/>
            <a:ext cx="87723"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40" name="Shape"/>
          <p:cNvSpPr/>
          <p:nvPr/>
        </p:nvSpPr>
        <p:spPr>
          <a:xfrm>
            <a:off x="5473496" y="3276739"/>
            <a:ext cx="48248"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3" y="0"/>
                </a:lnTo>
                <a:lnTo>
                  <a:pt x="0" y="20521"/>
                </a:lnTo>
                <a:lnTo>
                  <a:pt x="0" y="21600"/>
                </a:lnTo>
                <a:lnTo>
                  <a:pt x="1961" y="21600"/>
                </a:lnTo>
                <a:lnTo>
                  <a:pt x="21600" y="1079"/>
                </a:lnTo>
                <a:lnTo>
                  <a:pt x="21600" y="0"/>
                </a:lnTo>
                <a:close/>
              </a:path>
            </a:pathLst>
          </a:custGeom>
          <a:solidFill>
            <a:srgbClr val="FF2600"/>
          </a:solidFill>
          <a:ln w="12700">
            <a:miter lim="400000"/>
          </a:ln>
        </p:spPr>
        <p:txBody>
          <a:bodyPr lIns="45719" rIns="45719" anchor="ctr"/>
          <a:lstStyle/>
          <a:p>
            <a:pPr/>
          </a:p>
        </p:txBody>
      </p:sp>
      <p:sp>
        <p:nvSpPr>
          <p:cNvPr id="1841" name="Triangle"/>
          <p:cNvSpPr/>
          <p:nvPr/>
        </p:nvSpPr>
        <p:spPr>
          <a:xfrm>
            <a:off x="6153339" y="3263582"/>
            <a:ext cx="83338" cy="8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6" y="0"/>
                </a:moveTo>
                <a:lnTo>
                  <a:pt x="0" y="21600"/>
                </a:lnTo>
                <a:lnTo>
                  <a:pt x="21600" y="21600"/>
                </a:lnTo>
                <a:lnTo>
                  <a:pt x="11366" y="0"/>
                </a:lnTo>
                <a:close/>
              </a:path>
            </a:pathLst>
          </a:custGeom>
          <a:solidFill>
            <a:srgbClr val="FF2600"/>
          </a:solidFill>
          <a:ln w="12700">
            <a:miter lim="400000"/>
          </a:ln>
        </p:spPr>
        <p:txBody>
          <a:bodyPr lIns="45719" rIns="45719" anchor="ctr"/>
          <a:lstStyle/>
          <a:p>
            <a:pPr/>
          </a:p>
        </p:txBody>
      </p:sp>
      <p:sp>
        <p:nvSpPr>
          <p:cNvPr id="1842" name="Shape"/>
          <p:cNvSpPr/>
          <p:nvPr/>
        </p:nvSpPr>
        <p:spPr>
          <a:xfrm>
            <a:off x="6197193" y="3263582"/>
            <a:ext cx="43866"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4" y="0"/>
                </a:moveTo>
                <a:lnTo>
                  <a:pt x="0" y="0"/>
                </a:lnTo>
                <a:lnTo>
                  <a:pt x="0" y="1079"/>
                </a:lnTo>
                <a:lnTo>
                  <a:pt x="19443" y="21600"/>
                </a:lnTo>
                <a:lnTo>
                  <a:pt x="21600" y="21600"/>
                </a:lnTo>
                <a:lnTo>
                  <a:pt x="21600" y="20521"/>
                </a:lnTo>
                <a:lnTo>
                  <a:pt x="2164" y="0"/>
                </a:lnTo>
                <a:close/>
              </a:path>
            </a:pathLst>
          </a:custGeom>
          <a:solidFill>
            <a:srgbClr val="FF2600"/>
          </a:solidFill>
          <a:ln w="12700">
            <a:miter lim="400000"/>
          </a:ln>
        </p:spPr>
        <p:txBody>
          <a:bodyPr lIns="45719" rIns="45719" anchor="ctr"/>
          <a:lstStyle/>
          <a:p>
            <a:pPr/>
          </a:p>
        </p:txBody>
      </p:sp>
      <p:sp>
        <p:nvSpPr>
          <p:cNvPr id="1843" name="Line"/>
          <p:cNvSpPr/>
          <p:nvPr/>
        </p:nvSpPr>
        <p:spPr>
          <a:xfrm>
            <a:off x="6153334" y="3349111"/>
            <a:ext cx="87723"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44" name="Shape"/>
          <p:cNvSpPr/>
          <p:nvPr/>
        </p:nvSpPr>
        <p:spPr>
          <a:xfrm>
            <a:off x="6153339" y="3263582"/>
            <a:ext cx="48248"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3" y="0"/>
                </a:lnTo>
                <a:lnTo>
                  <a:pt x="0" y="20521"/>
                </a:lnTo>
                <a:lnTo>
                  <a:pt x="0" y="21600"/>
                </a:lnTo>
                <a:lnTo>
                  <a:pt x="1961" y="21600"/>
                </a:lnTo>
                <a:lnTo>
                  <a:pt x="21600" y="1079"/>
                </a:lnTo>
                <a:lnTo>
                  <a:pt x="21600" y="0"/>
                </a:lnTo>
                <a:close/>
              </a:path>
            </a:pathLst>
          </a:custGeom>
          <a:solidFill>
            <a:srgbClr val="FF2600"/>
          </a:solidFill>
          <a:ln w="12700">
            <a:miter lim="400000"/>
          </a:ln>
        </p:spPr>
        <p:txBody>
          <a:bodyPr lIns="45719" rIns="45719" anchor="ctr"/>
          <a:lstStyle/>
          <a:p>
            <a:pPr/>
          </a:p>
        </p:txBody>
      </p:sp>
      <p:sp>
        <p:nvSpPr>
          <p:cNvPr id="1845" name="Triangle"/>
          <p:cNvSpPr/>
          <p:nvPr/>
        </p:nvSpPr>
        <p:spPr>
          <a:xfrm>
            <a:off x="6833183" y="3263582"/>
            <a:ext cx="83338" cy="8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9" y="0"/>
                </a:moveTo>
                <a:lnTo>
                  <a:pt x="0" y="21600"/>
                </a:lnTo>
                <a:lnTo>
                  <a:pt x="21600" y="21600"/>
                </a:lnTo>
                <a:lnTo>
                  <a:pt x="11369" y="0"/>
                </a:lnTo>
                <a:close/>
              </a:path>
            </a:pathLst>
          </a:custGeom>
          <a:solidFill>
            <a:srgbClr val="FF2600"/>
          </a:solidFill>
          <a:ln w="12700">
            <a:miter lim="400000"/>
          </a:ln>
        </p:spPr>
        <p:txBody>
          <a:bodyPr lIns="45719" rIns="45719" anchor="ctr"/>
          <a:lstStyle/>
          <a:p>
            <a:pPr/>
          </a:p>
        </p:txBody>
      </p:sp>
      <p:sp>
        <p:nvSpPr>
          <p:cNvPr id="1846" name="Shape"/>
          <p:cNvSpPr/>
          <p:nvPr/>
        </p:nvSpPr>
        <p:spPr>
          <a:xfrm>
            <a:off x="6877049" y="3263582"/>
            <a:ext cx="43855"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 y="0"/>
                </a:moveTo>
                <a:lnTo>
                  <a:pt x="0" y="0"/>
                </a:lnTo>
                <a:lnTo>
                  <a:pt x="0" y="1079"/>
                </a:lnTo>
                <a:lnTo>
                  <a:pt x="19442" y="21600"/>
                </a:lnTo>
                <a:lnTo>
                  <a:pt x="21600" y="21600"/>
                </a:lnTo>
                <a:lnTo>
                  <a:pt x="21600" y="20521"/>
                </a:lnTo>
                <a:lnTo>
                  <a:pt x="2158" y="0"/>
                </a:lnTo>
                <a:close/>
              </a:path>
            </a:pathLst>
          </a:custGeom>
          <a:solidFill>
            <a:srgbClr val="FF2600"/>
          </a:solidFill>
          <a:ln w="12700">
            <a:miter lim="400000"/>
          </a:ln>
        </p:spPr>
        <p:txBody>
          <a:bodyPr lIns="45719" rIns="45719" anchor="ctr"/>
          <a:lstStyle/>
          <a:p>
            <a:pPr/>
          </a:p>
        </p:txBody>
      </p:sp>
      <p:sp>
        <p:nvSpPr>
          <p:cNvPr id="1847" name="Line"/>
          <p:cNvSpPr/>
          <p:nvPr/>
        </p:nvSpPr>
        <p:spPr>
          <a:xfrm>
            <a:off x="6833179" y="3349111"/>
            <a:ext cx="87722"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48" name="Shape"/>
          <p:cNvSpPr/>
          <p:nvPr/>
        </p:nvSpPr>
        <p:spPr>
          <a:xfrm>
            <a:off x="6833183" y="3263582"/>
            <a:ext cx="48249"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20521"/>
                </a:lnTo>
                <a:lnTo>
                  <a:pt x="0" y="21600"/>
                </a:lnTo>
                <a:lnTo>
                  <a:pt x="1961" y="21600"/>
                </a:lnTo>
                <a:lnTo>
                  <a:pt x="21600" y="1079"/>
                </a:lnTo>
                <a:lnTo>
                  <a:pt x="21600" y="0"/>
                </a:lnTo>
                <a:close/>
              </a:path>
            </a:pathLst>
          </a:custGeom>
          <a:solidFill>
            <a:srgbClr val="FF2600"/>
          </a:solidFill>
          <a:ln w="12700">
            <a:miter lim="400000"/>
          </a:ln>
        </p:spPr>
        <p:txBody>
          <a:bodyPr lIns="45719" rIns="45719" anchor="ctr"/>
          <a:lstStyle/>
          <a:p>
            <a:pPr/>
          </a:p>
        </p:txBody>
      </p:sp>
      <p:sp>
        <p:nvSpPr>
          <p:cNvPr id="1849" name="Triangle"/>
          <p:cNvSpPr/>
          <p:nvPr/>
        </p:nvSpPr>
        <p:spPr>
          <a:xfrm>
            <a:off x="7513028" y="3263582"/>
            <a:ext cx="83338" cy="8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9" y="0"/>
                </a:moveTo>
                <a:lnTo>
                  <a:pt x="0" y="21600"/>
                </a:lnTo>
                <a:lnTo>
                  <a:pt x="21600" y="21600"/>
                </a:lnTo>
                <a:lnTo>
                  <a:pt x="11369" y="0"/>
                </a:lnTo>
                <a:close/>
              </a:path>
            </a:pathLst>
          </a:custGeom>
          <a:solidFill>
            <a:srgbClr val="FF2600"/>
          </a:solidFill>
          <a:ln w="12700">
            <a:miter lim="400000"/>
          </a:ln>
        </p:spPr>
        <p:txBody>
          <a:bodyPr lIns="45719" rIns="45719" anchor="ctr"/>
          <a:lstStyle/>
          <a:p>
            <a:pPr/>
          </a:p>
        </p:txBody>
      </p:sp>
      <p:sp>
        <p:nvSpPr>
          <p:cNvPr id="1850" name="Shape"/>
          <p:cNvSpPr/>
          <p:nvPr/>
        </p:nvSpPr>
        <p:spPr>
          <a:xfrm>
            <a:off x="7556892" y="3263582"/>
            <a:ext cx="43854"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 y="0"/>
                </a:moveTo>
                <a:lnTo>
                  <a:pt x="0" y="0"/>
                </a:lnTo>
                <a:lnTo>
                  <a:pt x="0" y="1079"/>
                </a:lnTo>
                <a:lnTo>
                  <a:pt x="19442" y="21600"/>
                </a:lnTo>
                <a:lnTo>
                  <a:pt x="21600" y="21600"/>
                </a:lnTo>
                <a:lnTo>
                  <a:pt x="21600" y="20521"/>
                </a:lnTo>
                <a:lnTo>
                  <a:pt x="2158" y="0"/>
                </a:lnTo>
                <a:close/>
              </a:path>
            </a:pathLst>
          </a:custGeom>
          <a:solidFill>
            <a:srgbClr val="FF2600"/>
          </a:solidFill>
          <a:ln w="12700">
            <a:miter lim="400000"/>
          </a:ln>
        </p:spPr>
        <p:txBody>
          <a:bodyPr lIns="45719" rIns="45719" anchor="ctr"/>
          <a:lstStyle/>
          <a:p>
            <a:pPr/>
          </a:p>
        </p:txBody>
      </p:sp>
      <p:sp>
        <p:nvSpPr>
          <p:cNvPr id="1851" name="Line"/>
          <p:cNvSpPr/>
          <p:nvPr/>
        </p:nvSpPr>
        <p:spPr>
          <a:xfrm>
            <a:off x="7513025" y="3349111"/>
            <a:ext cx="87722"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52" name="Shape"/>
          <p:cNvSpPr/>
          <p:nvPr/>
        </p:nvSpPr>
        <p:spPr>
          <a:xfrm>
            <a:off x="7513028" y="3263582"/>
            <a:ext cx="48249"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20521"/>
                </a:lnTo>
                <a:lnTo>
                  <a:pt x="0" y="21600"/>
                </a:lnTo>
                <a:lnTo>
                  <a:pt x="1961" y="21600"/>
                </a:lnTo>
                <a:lnTo>
                  <a:pt x="21600" y="1079"/>
                </a:lnTo>
                <a:lnTo>
                  <a:pt x="21600" y="0"/>
                </a:lnTo>
                <a:close/>
              </a:path>
            </a:pathLst>
          </a:custGeom>
          <a:solidFill>
            <a:srgbClr val="FF2600"/>
          </a:solidFill>
          <a:ln w="12700">
            <a:miter lim="400000"/>
          </a:ln>
        </p:spPr>
        <p:txBody>
          <a:bodyPr lIns="45719" rIns="45719" anchor="ctr"/>
          <a:lstStyle/>
          <a:p>
            <a:pPr/>
          </a:p>
        </p:txBody>
      </p:sp>
      <p:sp>
        <p:nvSpPr>
          <p:cNvPr id="1853" name="Triangle"/>
          <p:cNvSpPr/>
          <p:nvPr/>
        </p:nvSpPr>
        <p:spPr>
          <a:xfrm>
            <a:off x="8179713" y="3263582"/>
            <a:ext cx="83338" cy="8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0" y="0"/>
                </a:moveTo>
                <a:lnTo>
                  <a:pt x="0" y="21600"/>
                </a:lnTo>
                <a:lnTo>
                  <a:pt x="21600" y="21600"/>
                </a:lnTo>
                <a:lnTo>
                  <a:pt x="10230" y="0"/>
                </a:lnTo>
                <a:close/>
              </a:path>
            </a:pathLst>
          </a:custGeom>
          <a:solidFill>
            <a:srgbClr val="FF2600"/>
          </a:solidFill>
          <a:ln w="12700">
            <a:miter lim="400000"/>
          </a:ln>
        </p:spPr>
        <p:txBody>
          <a:bodyPr lIns="45719" rIns="45719" anchor="ctr"/>
          <a:lstStyle/>
          <a:p>
            <a:pPr/>
          </a:p>
        </p:txBody>
      </p:sp>
      <p:sp>
        <p:nvSpPr>
          <p:cNvPr id="1854" name="Shape"/>
          <p:cNvSpPr/>
          <p:nvPr/>
        </p:nvSpPr>
        <p:spPr>
          <a:xfrm>
            <a:off x="8219185" y="3263582"/>
            <a:ext cx="48249"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7" y="0"/>
                </a:moveTo>
                <a:lnTo>
                  <a:pt x="0" y="0"/>
                </a:lnTo>
                <a:lnTo>
                  <a:pt x="0" y="1079"/>
                </a:lnTo>
                <a:lnTo>
                  <a:pt x="19638" y="21600"/>
                </a:lnTo>
                <a:lnTo>
                  <a:pt x="21600" y="21600"/>
                </a:lnTo>
                <a:lnTo>
                  <a:pt x="21600" y="20521"/>
                </a:lnTo>
                <a:lnTo>
                  <a:pt x="1967" y="0"/>
                </a:lnTo>
                <a:close/>
              </a:path>
            </a:pathLst>
          </a:custGeom>
          <a:solidFill>
            <a:srgbClr val="FF2600"/>
          </a:solidFill>
          <a:ln w="12700">
            <a:miter lim="400000"/>
          </a:ln>
        </p:spPr>
        <p:txBody>
          <a:bodyPr lIns="45719" rIns="45719" anchor="ctr"/>
          <a:lstStyle/>
          <a:p>
            <a:pPr/>
          </a:p>
        </p:txBody>
      </p:sp>
      <p:sp>
        <p:nvSpPr>
          <p:cNvPr id="1855" name="Line"/>
          <p:cNvSpPr/>
          <p:nvPr/>
        </p:nvSpPr>
        <p:spPr>
          <a:xfrm>
            <a:off x="8179712" y="3349111"/>
            <a:ext cx="87722"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56" name="Shape"/>
          <p:cNvSpPr/>
          <p:nvPr/>
        </p:nvSpPr>
        <p:spPr>
          <a:xfrm>
            <a:off x="8179713" y="3263582"/>
            <a:ext cx="43866"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36" y="0"/>
                </a:lnTo>
                <a:lnTo>
                  <a:pt x="0" y="20521"/>
                </a:lnTo>
                <a:lnTo>
                  <a:pt x="0" y="21600"/>
                </a:lnTo>
                <a:lnTo>
                  <a:pt x="2157" y="21600"/>
                </a:lnTo>
                <a:lnTo>
                  <a:pt x="21600" y="1079"/>
                </a:lnTo>
                <a:lnTo>
                  <a:pt x="21600" y="0"/>
                </a:lnTo>
                <a:close/>
              </a:path>
            </a:pathLst>
          </a:custGeom>
          <a:solidFill>
            <a:srgbClr val="FF2600"/>
          </a:solidFill>
          <a:ln w="12700">
            <a:miter lim="400000"/>
          </a:ln>
        </p:spPr>
        <p:txBody>
          <a:bodyPr lIns="45719" rIns="45719" anchor="ctr"/>
          <a:lstStyle/>
          <a:p>
            <a:pPr/>
          </a:p>
        </p:txBody>
      </p:sp>
      <p:sp>
        <p:nvSpPr>
          <p:cNvPr id="1857" name="Triangle"/>
          <p:cNvSpPr/>
          <p:nvPr/>
        </p:nvSpPr>
        <p:spPr>
          <a:xfrm>
            <a:off x="8859557" y="3263582"/>
            <a:ext cx="83338" cy="8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0" y="0"/>
                </a:moveTo>
                <a:lnTo>
                  <a:pt x="0" y="21600"/>
                </a:lnTo>
                <a:lnTo>
                  <a:pt x="21600" y="21600"/>
                </a:lnTo>
                <a:lnTo>
                  <a:pt x="10230" y="0"/>
                </a:lnTo>
                <a:close/>
              </a:path>
            </a:pathLst>
          </a:custGeom>
          <a:solidFill>
            <a:srgbClr val="FF2600"/>
          </a:solidFill>
          <a:ln w="12700">
            <a:miter lim="400000"/>
          </a:ln>
        </p:spPr>
        <p:txBody>
          <a:bodyPr lIns="45719" rIns="45719" anchor="ctr"/>
          <a:lstStyle/>
          <a:p>
            <a:pPr/>
          </a:p>
        </p:txBody>
      </p:sp>
      <p:sp>
        <p:nvSpPr>
          <p:cNvPr id="1858" name="Shape"/>
          <p:cNvSpPr/>
          <p:nvPr/>
        </p:nvSpPr>
        <p:spPr>
          <a:xfrm>
            <a:off x="8899028" y="3263582"/>
            <a:ext cx="48249"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7" y="0"/>
                </a:moveTo>
                <a:lnTo>
                  <a:pt x="0" y="0"/>
                </a:lnTo>
                <a:lnTo>
                  <a:pt x="0" y="1079"/>
                </a:lnTo>
                <a:lnTo>
                  <a:pt x="19638" y="21600"/>
                </a:lnTo>
                <a:lnTo>
                  <a:pt x="21600" y="21600"/>
                </a:lnTo>
                <a:lnTo>
                  <a:pt x="21600" y="20521"/>
                </a:lnTo>
                <a:lnTo>
                  <a:pt x="1967" y="0"/>
                </a:lnTo>
                <a:close/>
              </a:path>
            </a:pathLst>
          </a:custGeom>
          <a:solidFill>
            <a:srgbClr val="FF2600"/>
          </a:solidFill>
          <a:ln w="12700">
            <a:miter lim="400000"/>
          </a:ln>
        </p:spPr>
        <p:txBody>
          <a:bodyPr lIns="45719" rIns="45719" anchor="ctr"/>
          <a:lstStyle/>
          <a:p>
            <a:pPr/>
          </a:p>
        </p:txBody>
      </p:sp>
      <p:sp>
        <p:nvSpPr>
          <p:cNvPr id="1859" name="Line"/>
          <p:cNvSpPr/>
          <p:nvPr/>
        </p:nvSpPr>
        <p:spPr>
          <a:xfrm>
            <a:off x="8859556" y="3349111"/>
            <a:ext cx="87722"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60" name="Shape"/>
          <p:cNvSpPr/>
          <p:nvPr/>
        </p:nvSpPr>
        <p:spPr>
          <a:xfrm>
            <a:off x="8859557" y="3263582"/>
            <a:ext cx="43866"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436" y="0"/>
                </a:lnTo>
                <a:lnTo>
                  <a:pt x="0" y="20521"/>
                </a:lnTo>
                <a:lnTo>
                  <a:pt x="0" y="21600"/>
                </a:lnTo>
                <a:lnTo>
                  <a:pt x="2157" y="21600"/>
                </a:lnTo>
                <a:lnTo>
                  <a:pt x="21600" y="1079"/>
                </a:lnTo>
                <a:lnTo>
                  <a:pt x="21600" y="0"/>
                </a:lnTo>
                <a:close/>
              </a:path>
            </a:pathLst>
          </a:custGeom>
          <a:solidFill>
            <a:srgbClr val="FF2600"/>
          </a:solidFill>
          <a:ln w="12700">
            <a:miter lim="400000"/>
          </a:ln>
        </p:spPr>
        <p:txBody>
          <a:bodyPr lIns="45719" rIns="45719" anchor="ctr"/>
          <a:lstStyle/>
          <a:p>
            <a:pPr/>
          </a:p>
        </p:txBody>
      </p:sp>
      <p:sp>
        <p:nvSpPr>
          <p:cNvPr id="1861" name="800…"/>
          <p:cNvSpPr txBox="1"/>
          <p:nvPr/>
        </p:nvSpPr>
        <p:spPr>
          <a:xfrm>
            <a:off x="1763305" y="2625294"/>
            <a:ext cx="588646" cy="2552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275590">
              <a:spcBef>
                <a:spcPts val="800"/>
              </a:spcBef>
              <a:defRPr spc="-55" sz="1400">
                <a:latin typeface="+mn-lt"/>
                <a:ea typeface="+mn-ea"/>
                <a:cs typeface="+mn-cs"/>
                <a:sym typeface="Arial"/>
              </a:defRPr>
            </a:pPr>
            <a:r>
              <a:t>8</a:t>
            </a:r>
            <a:r>
              <a:rPr spc="-20"/>
              <a:t>0</a:t>
            </a:r>
            <a:r>
              <a:rPr spc="-5"/>
              <a:t>0</a:t>
            </a:r>
          </a:p>
          <a:p>
            <a:pPr indent="275590">
              <a:spcBef>
                <a:spcPts val="700"/>
              </a:spcBef>
              <a:defRPr spc="-55" sz="1400">
                <a:latin typeface="+mn-lt"/>
                <a:ea typeface="+mn-ea"/>
                <a:cs typeface="+mn-cs"/>
                <a:sym typeface="Arial"/>
              </a:defRPr>
            </a:pPr>
            <a:r>
              <a:t>7</a:t>
            </a:r>
            <a:r>
              <a:rPr spc="-20"/>
              <a:t>0</a:t>
            </a:r>
            <a:r>
              <a:rPr spc="-5"/>
              <a:t>0</a:t>
            </a:r>
          </a:p>
          <a:p>
            <a:pPr indent="275590">
              <a:spcBef>
                <a:spcPts val="700"/>
              </a:spcBef>
              <a:defRPr spc="-55" sz="1400">
                <a:latin typeface="+mn-lt"/>
                <a:ea typeface="+mn-ea"/>
                <a:cs typeface="+mn-cs"/>
                <a:sym typeface="Arial"/>
              </a:defRPr>
            </a:pPr>
            <a:r>
              <a:t>6</a:t>
            </a:r>
            <a:r>
              <a:rPr spc="-20"/>
              <a:t>0</a:t>
            </a:r>
            <a:r>
              <a:rPr spc="-5"/>
              <a:t>0</a:t>
            </a:r>
          </a:p>
          <a:p>
            <a:pPr indent="275590">
              <a:spcBef>
                <a:spcPts val="700"/>
              </a:spcBef>
              <a:defRPr spc="-55" sz="1400">
                <a:latin typeface="+mn-lt"/>
                <a:ea typeface="+mn-ea"/>
                <a:cs typeface="+mn-cs"/>
                <a:sym typeface="Arial"/>
              </a:defRPr>
            </a:pPr>
            <a:r>
              <a:t>5</a:t>
            </a:r>
            <a:r>
              <a:rPr spc="-20"/>
              <a:t>0</a:t>
            </a:r>
            <a:r>
              <a:rPr spc="-5"/>
              <a:t>0</a:t>
            </a:r>
          </a:p>
          <a:p>
            <a:pPr marR="5080" algn="r">
              <a:spcBef>
                <a:spcPts val="800"/>
              </a:spcBef>
              <a:tabLst>
                <a:tab pos="254000" algn="l"/>
              </a:tabLst>
              <a:defRPr spc="-5" sz="1400" u="sng">
                <a:uFill>
                  <a:solidFill>
                    <a:srgbClr val="000000"/>
                  </a:solidFill>
                </a:uFill>
                <a:latin typeface="+mn-lt"/>
                <a:ea typeface="+mn-ea"/>
                <a:cs typeface="+mn-cs"/>
                <a:sym typeface="Arial"/>
              </a:defRPr>
            </a:pPr>
            <a:r>
              <a:t> </a:t>
            </a:r>
            <a:r>
              <a:rPr spc="-114"/>
              <a:t> </a:t>
            </a:r>
            <a:r>
              <a:rPr spc="0" u="none">
                <a:uFillTx/>
              </a:rPr>
              <a:t>	</a:t>
            </a:r>
            <a:r>
              <a:rPr spc="-55" u="none">
                <a:uFillTx/>
              </a:rPr>
              <a:t>4</a:t>
            </a:r>
            <a:r>
              <a:rPr spc="-20" u="none">
                <a:uFillTx/>
              </a:rPr>
              <a:t>0</a:t>
            </a:r>
            <a:r>
              <a:rPr u="none">
                <a:uFillTx/>
              </a:rPr>
              <a:t>0</a:t>
            </a:r>
          </a:p>
          <a:p>
            <a:pPr indent="275590">
              <a:spcBef>
                <a:spcPts val="700"/>
              </a:spcBef>
              <a:defRPr spc="-55" sz="1400">
                <a:latin typeface="+mn-lt"/>
                <a:ea typeface="+mn-ea"/>
                <a:cs typeface="+mn-cs"/>
                <a:sym typeface="Arial"/>
              </a:defRPr>
            </a:pPr>
            <a:r>
              <a:t>3</a:t>
            </a:r>
            <a:r>
              <a:rPr spc="-20"/>
              <a:t>0</a:t>
            </a:r>
            <a:r>
              <a:rPr spc="-5"/>
              <a:t>0</a:t>
            </a:r>
          </a:p>
          <a:p>
            <a:pPr indent="275590">
              <a:spcBef>
                <a:spcPts val="700"/>
              </a:spcBef>
              <a:defRPr spc="-55" sz="1400">
                <a:latin typeface="+mn-lt"/>
                <a:ea typeface="+mn-ea"/>
                <a:cs typeface="+mn-cs"/>
                <a:sym typeface="Arial"/>
              </a:defRPr>
            </a:pPr>
            <a:r>
              <a:t>2</a:t>
            </a:r>
            <a:r>
              <a:rPr spc="-20"/>
              <a:t>0</a:t>
            </a:r>
            <a:r>
              <a:rPr spc="-5"/>
              <a:t>0</a:t>
            </a:r>
          </a:p>
          <a:p>
            <a:pPr indent="275590">
              <a:spcBef>
                <a:spcPts val="700"/>
              </a:spcBef>
              <a:defRPr spc="-55" sz="1400">
                <a:latin typeface="+mn-lt"/>
                <a:ea typeface="+mn-ea"/>
                <a:cs typeface="+mn-cs"/>
                <a:sym typeface="Arial"/>
              </a:defRPr>
            </a:pPr>
            <a:r>
              <a:t>1</a:t>
            </a:r>
            <a:r>
              <a:rPr spc="-20"/>
              <a:t>0</a:t>
            </a:r>
            <a:r>
              <a:rPr spc="-5"/>
              <a:t>0</a:t>
            </a:r>
          </a:p>
          <a:p>
            <a:pPr marR="5080" algn="r">
              <a:spcBef>
                <a:spcPts val="700"/>
              </a:spcBef>
              <a:defRPr spc="-5" sz="1400">
                <a:latin typeface="+mn-lt"/>
                <a:ea typeface="+mn-ea"/>
                <a:cs typeface="+mn-cs"/>
                <a:sym typeface="Arial"/>
              </a:defRPr>
            </a:pPr>
            <a:r>
              <a:t>0</a:t>
            </a:r>
          </a:p>
        </p:txBody>
      </p:sp>
      <p:sp>
        <p:nvSpPr>
          <p:cNvPr id="1862" name="Ana"/>
          <p:cNvSpPr txBox="1"/>
          <p:nvPr/>
        </p:nvSpPr>
        <p:spPr>
          <a:xfrm>
            <a:off x="2662454" y="5459626"/>
            <a:ext cx="313056"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spc="85" sz="1200">
                <a:latin typeface="+mn-lt"/>
                <a:ea typeface="+mn-ea"/>
                <a:cs typeface="+mn-cs"/>
                <a:sym typeface="Arial"/>
              </a:defRPr>
            </a:pPr>
            <a:r>
              <a:t>A</a:t>
            </a:r>
            <a:r>
              <a:rPr spc="5"/>
              <a:t>na</a:t>
            </a:r>
          </a:p>
        </p:txBody>
      </p:sp>
      <p:sp>
        <p:nvSpPr>
          <p:cNvPr id="1863" name="HLD"/>
          <p:cNvSpPr txBox="1"/>
          <p:nvPr/>
        </p:nvSpPr>
        <p:spPr>
          <a:xfrm>
            <a:off x="3342294" y="5459626"/>
            <a:ext cx="32131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spc="-114" sz="1200">
                <a:latin typeface="+mn-lt"/>
                <a:ea typeface="+mn-ea"/>
                <a:cs typeface="+mn-cs"/>
                <a:sym typeface="Arial"/>
              </a:defRPr>
            </a:pPr>
            <a:r>
              <a:t>H</a:t>
            </a:r>
            <a:r>
              <a:rPr spc="10"/>
              <a:t>LD</a:t>
            </a:r>
          </a:p>
        </p:txBody>
      </p:sp>
      <p:sp>
        <p:nvSpPr>
          <p:cNvPr id="1864" name="LLD"/>
          <p:cNvSpPr txBox="1"/>
          <p:nvPr/>
        </p:nvSpPr>
        <p:spPr>
          <a:xfrm>
            <a:off x="4035304" y="5459626"/>
            <a:ext cx="307976"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spc="-20" sz="1200">
                <a:latin typeface="+mn-lt"/>
                <a:ea typeface="+mn-ea"/>
                <a:cs typeface="+mn-cs"/>
                <a:sym typeface="Arial"/>
              </a:defRPr>
            </a:pPr>
            <a:r>
              <a:t>L</a:t>
            </a:r>
            <a:r>
              <a:rPr spc="10"/>
              <a:t>LD</a:t>
            </a:r>
          </a:p>
        </p:txBody>
      </p:sp>
      <p:sp>
        <p:nvSpPr>
          <p:cNvPr id="1865" name="Code Unit Int-1"/>
          <p:cNvSpPr txBox="1"/>
          <p:nvPr/>
        </p:nvSpPr>
        <p:spPr>
          <a:xfrm>
            <a:off x="4658114" y="5459626"/>
            <a:ext cx="1713230"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tabLst>
                <a:tab pos="723900" algn="l"/>
                <a:tab pos="1397000" algn="l"/>
              </a:tabLst>
              <a:defRPr spc="-25" sz="1200">
                <a:latin typeface="+mn-lt"/>
                <a:ea typeface="+mn-ea"/>
                <a:cs typeface="+mn-cs"/>
                <a:sym typeface="Arial"/>
              </a:defRPr>
            </a:pPr>
            <a:r>
              <a:t>Code	</a:t>
            </a:r>
            <a:r>
              <a:rPr spc="-40"/>
              <a:t>Unit	</a:t>
            </a:r>
            <a:r>
              <a:rPr spc="-20"/>
              <a:t>Int-1</a:t>
            </a:r>
          </a:p>
        </p:txBody>
      </p:sp>
      <p:sp>
        <p:nvSpPr>
          <p:cNvPr id="1866" name="Int-2"/>
          <p:cNvSpPr txBox="1"/>
          <p:nvPr/>
        </p:nvSpPr>
        <p:spPr>
          <a:xfrm>
            <a:off x="6728352" y="5459626"/>
            <a:ext cx="32258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spc="-20" sz="1200">
                <a:latin typeface="+mn-lt"/>
                <a:ea typeface="+mn-ea"/>
                <a:cs typeface="+mn-cs"/>
                <a:sym typeface="Arial"/>
              </a:defRPr>
            </a:lvl1pPr>
          </a:lstStyle>
          <a:p>
            <a:pPr/>
            <a:r>
              <a:t>Int-2</a:t>
            </a:r>
          </a:p>
        </p:txBody>
      </p:sp>
      <p:sp>
        <p:nvSpPr>
          <p:cNvPr id="1867" name="System"/>
          <p:cNvSpPr txBox="1"/>
          <p:nvPr/>
        </p:nvSpPr>
        <p:spPr>
          <a:xfrm>
            <a:off x="7294157" y="5459626"/>
            <a:ext cx="553086"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spc="-45" sz="1200">
                <a:latin typeface="+mn-lt"/>
                <a:ea typeface="+mn-ea"/>
                <a:cs typeface="+mn-cs"/>
                <a:sym typeface="Arial"/>
              </a:defRPr>
            </a:pPr>
            <a:r>
              <a:t>S</a:t>
            </a:r>
            <a:r>
              <a:rPr spc="80"/>
              <a:t>y</a:t>
            </a:r>
            <a:r>
              <a:rPr spc="45"/>
              <a:t>s</a:t>
            </a:r>
            <a:r>
              <a:rPr spc="0"/>
              <a:t>tem</a:t>
            </a:r>
          </a:p>
        </p:txBody>
      </p:sp>
      <p:sp>
        <p:nvSpPr>
          <p:cNvPr id="1868" name="Beta"/>
          <p:cNvSpPr txBox="1"/>
          <p:nvPr/>
        </p:nvSpPr>
        <p:spPr>
          <a:xfrm>
            <a:off x="8057328" y="5459626"/>
            <a:ext cx="342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spc="-10" sz="1200">
                <a:latin typeface="+mn-lt"/>
                <a:ea typeface="+mn-ea"/>
                <a:cs typeface="+mn-cs"/>
                <a:sym typeface="Arial"/>
              </a:defRPr>
            </a:pPr>
            <a:r>
              <a:t>B</a:t>
            </a:r>
            <a:r>
              <a:rPr spc="5"/>
              <a:t>eta</a:t>
            </a:r>
          </a:p>
        </p:txBody>
      </p:sp>
      <p:sp>
        <p:nvSpPr>
          <p:cNvPr id="1869" name="ES/GS"/>
          <p:cNvSpPr txBox="1"/>
          <p:nvPr/>
        </p:nvSpPr>
        <p:spPr>
          <a:xfrm>
            <a:off x="8680150" y="5459626"/>
            <a:ext cx="471806"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spc="-150" sz="1200">
                <a:latin typeface="+mn-lt"/>
                <a:ea typeface="+mn-ea"/>
                <a:cs typeface="+mn-cs"/>
                <a:sym typeface="Arial"/>
              </a:defRPr>
            </a:pPr>
            <a:r>
              <a:t>E</a:t>
            </a:r>
            <a:r>
              <a:rPr spc="-10"/>
              <a:t>S</a:t>
            </a:r>
            <a:r>
              <a:rPr spc="0"/>
              <a:t>/</a:t>
            </a:r>
            <a:r>
              <a:rPr spc="-35"/>
              <a:t>G</a:t>
            </a:r>
            <a:r>
              <a:rPr spc="10"/>
              <a:t>S</a:t>
            </a:r>
          </a:p>
        </p:txBody>
      </p:sp>
      <p:sp>
        <p:nvSpPr>
          <p:cNvPr id="1870" name="Development Phase…"/>
          <p:cNvSpPr txBox="1"/>
          <p:nvPr/>
        </p:nvSpPr>
        <p:spPr>
          <a:xfrm>
            <a:off x="932983" y="5755952"/>
            <a:ext cx="8586470" cy="11182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4036059">
              <a:defRPr b="1" spc="10" sz="1400">
                <a:latin typeface="+mn-lt"/>
                <a:ea typeface="+mn-ea"/>
                <a:cs typeface="+mn-cs"/>
                <a:sym typeface="Arial"/>
              </a:defRPr>
            </a:pPr>
            <a:r>
              <a:t>Development </a:t>
            </a:r>
            <a:r>
              <a:rPr spc="-10"/>
              <a:t>Phase</a:t>
            </a:r>
          </a:p>
          <a:p>
            <a:pPr>
              <a:defRPr sz="1600">
                <a:latin typeface="Times New Roman"/>
                <a:ea typeface="Times New Roman"/>
                <a:cs typeface="Times New Roman"/>
                <a:sym typeface="Times New Roman"/>
              </a:defRPr>
            </a:pPr>
          </a:p>
          <a:p>
            <a:pPr>
              <a:defRPr sz="1900">
                <a:latin typeface="Times New Roman"/>
                <a:ea typeface="Times New Roman"/>
                <a:cs typeface="Times New Roman"/>
                <a:sym typeface="Times New Roman"/>
              </a:defRPr>
            </a:pPr>
          </a:p>
          <a:p>
            <a:pPr marL="207645" indent="-194945">
              <a:buSzPct val="100000"/>
              <a:buChar char="•"/>
              <a:tabLst>
                <a:tab pos="203200" algn="l"/>
              </a:tabLst>
              <a:defRPr spc="-5" sz="2900">
                <a:latin typeface="+mn-lt"/>
                <a:ea typeface="+mn-ea"/>
                <a:cs typeface="+mn-cs"/>
                <a:sym typeface="Arial"/>
              </a:defRPr>
            </a:pPr>
            <a:r>
              <a:t>Source: </a:t>
            </a:r>
            <a:r>
              <a:rPr spc="0" sz="1800"/>
              <a:t>Ed Weller: </a:t>
            </a:r>
            <a:r>
              <a:rPr b="1" spc="0" sz="1800"/>
              <a:t>Practical Applications of Statistical Process</a:t>
            </a:r>
            <a:r>
              <a:rPr b="1" spc="104" sz="1800"/>
              <a:t> </a:t>
            </a:r>
            <a:r>
              <a:rPr b="1" spc="0" sz="1800"/>
              <a:t>Control</a:t>
            </a:r>
          </a:p>
        </p:txBody>
      </p:sp>
      <p:sp>
        <p:nvSpPr>
          <p:cNvPr id="1871" name="Line"/>
          <p:cNvSpPr/>
          <p:nvPr/>
        </p:nvSpPr>
        <p:spPr>
          <a:xfrm>
            <a:off x="1749691" y="4392624"/>
            <a:ext cx="140362" cy="1"/>
          </a:xfrm>
          <a:prstGeom prst="line">
            <a:avLst/>
          </a:prstGeom>
          <a:ln w="3048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872" name="Rectangle"/>
          <p:cNvSpPr/>
          <p:nvPr/>
        </p:nvSpPr>
        <p:spPr>
          <a:xfrm>
            <a:off x="1749691" y="4351985"/>
            <a:ext cx="13158" cy="25401"/>
          </a:xfrm>
          <a:prstGeom prst="rect">
            <a:avLst/>
          </a:prstGeom>
          <a:solidFill>
            <a:srgbClr val="000000"/>
          </a:solidFill>
          <a:ln w="12700">
            <a:miter lim="400000"/>
          </a:ln>
        </p:spPr>
        <p:txBody>
          <a:bodyPr lIns="45719" rIns="45719" anchor="ctr"/>
          <a:lstStyle/>
          <a:p>
            <a:pPr/>
          </a:p>
        </p:txBody>
      </p:sp>
      <p:sp>
        <p:nvSpPr>
          <p:cNvPr id="1873" name="Rectangle"/>
          <p:cNvSpPr/>
          <p:nvPr/>
        </p:nvSpPr>
        <p:spPr>
          <a:xfrm>
            <a:off x="1749691" y="4338015"/>
            <a:ext cx="26316" cy="13971"/>
          </a:xfrm>
          <a:prstGeom prst="rect">
            <a:avLst/>
          </a:prstGeom>
          <a:solidFill>
            <a:srgbClr val="000000"/>
          </a:solidFill>
          <a:ln w="12700">
            <a:miter lim="400000"/>
          </a:ln>
        </p:spPr>
        <p:txBody>
          <a:bodyPr lIns="45719" rIns="45719" anchor="ctr"/>
          <a:lstStyle/>
          <a:p>
            <a:pPr/>
          </a:p>
        </p:txBody>
      </p:sp>
      <p:sp>
        <p:nvSpPr>
          <p:cNvPr id="1874" name="Rectangle"/>
          <p:cNvSpPr/>
          <p:nvPr/>
        </p:nvSpPr>
        <p:spPr>
          <a:xfrm>
            <a:off x="1876893" y="4351985"/>
            <a:ext cx="13158" cy="25401"/>
          </a:xfrm>
          <a:prstGeom prst="rect">
            <a:avLst/>
          </a:prstGeom>
          <a:solidFill>
            <a:srgbClr val="000000"/>
          </a:solidFill>
          <a:ln w="12700">
            <a:miter lim="400000"/>
          </a:ln>
        </p:spPr>
        <p:txBody>
          <a:bodyPr lIns="45719" rIns="45719" anchor="ctr"/>
          <a:lstStyle/>
          <a:p>
            <a:pPr/>
          </a:p>
        </p:txBody>
      </p:sp>
      <p:sp>
        <p:nvSpPr>
          <p:cNvPr id="1875" name="Rectangle"/>
          <p:cNvSpPr/>
          <p:nvPr/>
        </p:nvSpPr>
        <p:spPr>
          <a:xfrm>
            <a:off x="1863737" y="4338015"/>
            <a:ext cx="26315" cy="13971"/>
          </a:xfrm>
          <a:prstGeom prst="rect">
            <a:avLst/>
          </a:prstGeom>
          <a:solidFill>
            <a:srgbClr val="000000"/>
          </a:solidFill>
          <a:ln w="12700">
            <a:miter lim="400000"/>
          </a:ln>
        </p:spPr>
        <p:txBody>
          <a:bodyPr lIns="45719" rIns="45719" anchor="ctr"/>
          <a:lstStyle/>
          <a:p>
            <a:pPr/>
          </a:p>
        </p:txBody>
      </p:sp>
      <p:sp>
        <p:nvSpPr>
          <p:cNvPr id="1876" name="Line"/>
          <p:cNvSpPr/>
          <p:nvPr/>
        </p:nvSpPr>
        <p:spPr>
          <a:xfrm>
            <a:off x="1762848" y="4329460"/>
            <a:ext cx="114047" cy="1"/>
          </a:xfrm>
          <a:prstGeom prst="line">
            <a:avLst/>
          </a:prstGeom>
          <a:ln w="17538">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877" name="Defects"/>
          <p:cNvSpPr txBox="1"/>
          <p:nvPr/>
        </p:nvSpPr>
        <p:spPr>
          <a:xfrm rot="16200000">
            <a:off x="1478206" y="3902866"/>
            <a:ext cx="689611"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700"/>
              </a:lnSpc>
              <a:defRPr b="1" sz="1400">
                <a:latin typeface="+mn-lt"/>
                <a:ea typeface="+mn-ea"/>
                <a:cs typeface="+mn-cs"/>
                <a:sym typeface="Arial"/>
              </a:defRPr>
            </a:pPr>
            <a:r>
              <a:t>De</a:t>
            </a:r>
            <a:r>
              <a:rPr spc="-5"/>
              <a:t>f</a:t>
            </a:r>
            <a:r>
              <a:t>ec</a:t>
            </a:r>
            <a:r>
              <a:rPr spc="-5"/>
              <a:t>ts</a:t>
            </a:r>
          </a:p>
        </p:txBody>
      </p:sp>
      <p:sp>
        <p:nvSpPr>
          <p:cNvPr id="1878" name="Rectangle"/>
          <p:cNvSpPr/>
          <p:nvPr/>
        </p:nvSpPr>
        <p:spPr>
          <a:xfrm>
            <a:off x="1749691" y="3798708"/>
            <a:ext cx="140361" cy="482499"/>
          </a:xfrm>
          <a:prstGeom prst="rect">
            <a:avLst/>
          </a:prstGeom>
          <a:blipFill>
            <a:blip r:embed="rId6"/>
            <a:stretch>
              <a:fillRect/>
            </a:stretch>
          </a:blipFill>
          <a:ln w="12700">
            <a:miter lim="400000"/>
          </a:ln>
        </p:spPr>
        <p:txBody>
          <a:bodyPr lIns="45719" rIns="45719" anchor="ctr"/>
          <a:lstStyle/>
          <a:p>
            <a:pPr/>
          </a:p>
        </p:txBody>
      </p:sp>
      <p:sp>
        <p:nvSpPr>
          <p:cNvPr id="1879" name="Rectangle"/>
          <p:cNvSpPr/>
          <p:nvPr/>
        </p:nvSpPr>
        <p:spPr>
          <a:xfrm>
            <a:off x="1771622" y="1645018"/>
            <a:ext cx="7644969" cy="815859"/>
          </a:xfrm>
          <a:prstGeom prst="rect">
            <a:avLst/>
          </a:prstGeom>
          <a:ln w="4386">
            <a:solidFill>
              <a:srgbClr val="000000"/>
            </a:solidFill>
          </a:ln>
        </p:spPr>
        <p:txBody>
          <a:bodyPr lIns="45719" rIns="45719" anchor="ctr"/>
          <a:lstStyle/>
          <a:p>
            <a:pPr/>
          </a:p>
        </p:txBody>
      </p:sp>
      <p:sp>
        <p:nvSpPr>
          <p:cNvPr id="1880" name="Line"/>
          <p:cNvSpPr/>
          <p:nvPr/>
        </p:nvSpPr>
        <p:spPr>
          <a:xfrm>
            <a:off x="1819871" y="1778810"/>
            <a:ext cx="552649" cy="1"/>
          </a:xfrm>
          <a:prstGeom prst="line">
            <a:avLst/>
          </a:prstGeom>
          <a:ln w="83340">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881" name="Rectangle"/>
          <p:cNvSpPr/>
          <p:nvPr/>
        </p:nvSpPr>
        <p:spPr>
          <a:xfrm>
            <a:off x="1828642" y="1745905"/>
            <a:ext cx="535104" cy="65797"/>
          </a:xfrm>
          <a:prstGeom prst="rect">
            <a:avLst/>
          </a:prstGeom>
          <a:ln w="4386">
            <a:solidFill>
              <a:srgbClr val="000000"/>
            </a:solidFill>
          </a:ln>
        </p:spPr>
        <p:txBody>
          <a:bodyPr lIns="45719" rIns="45719" anchor="ctr"/>
          <a:lstStyle/>
          <a:p>
            <a:pPr/>
          </a:p>
        </p:txBody>
      </p:sp>
      <p:sp>
        <p:nvSpPr>
          <p:cNvPr id="1882" name="Line"/>
          <p:cNvSpPr/>
          <p:nvPr/>
        </p:nvSpPr>
        <p:spPr>
          <a:xfrm>
            <a:off x="4368189" y="1778810"/>
            <a:ext cx="552649" cy="1"/>
          </a:xfrm>
          <a:prstGeom prst="line">
            <a:avLst/>
          </a:prstGeom>
          <a:ln w="83340">
            <a:solidFill>
              <a:srgbClr val="00CCFF"/>
            </a:solidFill>
          </a:ln>
        </p:spPr>
        <p:txBody>
          <a:bodyPr lIns="0" tIns="0" rIns="0" bIns="0"/>
          <a:lstStyle/>
          <a:p>
            <a:pPr defTabSz="457200">
              <a:defRPr sz="1200">
                <a:latin typeface="Helvetica"/>
                <a:ea typeface="Helvetica"/>
                <a:cs typeface="Helvetica"/>
                <a:sym typeface="Helvetica"/>
              </a:defRPr>
            </a:pPr>
          </a:p>
        </p:txBody>
      </p:sp>
      <p:sp>
        <p:nvSpPr>
          <p:cNvPr id="1883" name="Rectangle"/>
          <p:cNvSpPr/>
          <p:nvPr/>
        </p:nvSpPr>
        <p:spPr>
          <a:xfrm>
            <a:off x="4376965" y="1745905"/>
            <a:ext cx="535105" cy="65797"/>
          </a:xfrm>
          <a:prstGeom prst="rect">
            <a:avLst/>
          </a:prstGeom>
          <a:ln w="4386">
            <a:solidFill>
              <a:srgbClr val="000000"/>
            </a:solidFill>
          </a:ln>
        </p:spPr>
        <p:txBody>
          <a:bodyPr lIns="45719" rIns="45719" anchor="ctr"/>
          <a:lstStyle/>
          <a:p>
            <a:pPr/>
          </a:p>
        </p:txBody>
      </p:sp>
      <p:sp>
        <p:nvSpPr>
          <p:cNvPr id="1884" name="Line"/>
          <p:cNvSpPr/>
          <p:nvPr/>
        </p:nvSpPr>
        <p:spPr>
          <a:xfrm>
            <a:off x="6916521" y="1778810"/>
            <a:ext cx="552650" cy="1"/>
          </a:xfrm>
          <a:prstGeom prst="line">
            <a:avLst/>
          </a:prstGeom>
          <a:ln w="83340">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885" name="Rectangle"/>
          <p:cNvSpPr/>
          <p:nvPr/>
        </p:nvSpPr>
        <p:spPr>
          <a:xfrm>
            <a:off x="6925288" y="1745905"/>
            <a:ext cx="535105" cy="65797"/>
          </a:xfrm>
          <a:prstGeom prst="rect">
            <a:avLst/>
          </a:prstGeom>
          <a:ln w="4386">
            <a:solidFill>
              <a:srgbClr val="000000"/>
            </a:solidFill>
          </a:ln>
        </p:spPr>
        <p:txBody>
          <a:bodyPr lIns="45719" rIns="45719" anchor="ctr"/>
          <a:lstStyle/>
          <a:p>
            <a:pPr/>
          </a:p>
        </p:txBody>
      </p:sp>
      <p:sp>
        <p:nvSpPr>
          <p:cNvPr id="1886" name="Line"/>
          <p:cNvSpPr/>
          <p:nvPr/>
        </p:nvSpPr>
        <p:spPr>
          <a:xfrm>
            <a:off x="2175148" y="2048560"/>
            <a:ext cx="210536" cy="1"/>
          </a:xfrm>
          <a:prstGeom prst="line">
            <a:avLst/>
          </a:prstGeom>
          <a:ln w="3175">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887" name="Line"/>
          <p:cNvSpPr/>
          <p:nvPr/>
        </p:nvSpPr>
        <p:spPr>
          <a:xfrm>
            <a:off x="1819871" y="2048560"/>
            <a:ext cx="228080" cy="1"/>
          </a:xfrm>
          <a:prstGeom prst="line">
            <a:avLst/>
          </a:prstGeom>
          <a:ln w="3175">
            <a:solidFill>
              <a:srgbClr val="339966"/>
            </a:solidFill>
          </a:ln>
        </p:spPr>
        <p:txBody>
          <a:bodyPr lIns="0" tIns="0" rIns="0" bIns="0"/>
          <a:lstStyle/>
          <a:p>
            <a:pPr defTabSz="457200">
              <a:defRPr sz="1200">
                <a:latin typeface="Helvetica"/>
                <a:ea typeface="Helvetica"/>
                <a:cs typeface="Helvetica"/>
                <a:sym typeface="Helvetica"/>
              </a:defRPr>
            </a:pPr>
          </a:p>
        </p:txBody>
      </p:sp>
      <p:sp>
        <p:nvSpPr>
          <p:cNvPr id="1888" name="Line"/>
          <p:cNvSpPr/>
          <p:nvPr/>
        </p:nvSpPr>
        <p:spPr>
          <a:xfrm>
            <a:off x="2175148" y="2050755"/>
            <a:ext cx="214917" cy="1"/>
          </a:xfrm>
          <a:prstGeom prst="line">
            <a:avLst/>
          </a:prstGeom>
          <a:ln w="4386">
            <a:solidFill>
              <a:srgbClr val="008000"/>
            </a:solidFill>
          </a:ln>
        </p:spPr>
        <p:txBody>
          <a:bodyPr lIns="0" tIns="0" rIns="0" bIns="0"/>
          <a:lstStyle/>
          <a:p>
            <a:pPr defTabSz="457200">
              <a:defRPr sz="1200">
                <a:latin typeface="Helvetica"/>
                <a:ea typeface="Helvetica"/>
                <a:cs typeface="Helvetica"/>
                <a:sym typeface="Helvetica"/>
              </a:defRPr>
            </a:pPr>
          </a:p>
        </p:txBody>
      </p:sp>
      <p:sp>
        <p:nvSpPr>
          <p:cNvPr id="1889" name="Line"/>
          <p:cNvSpPr/>
          <p:nvPr/>
        </p:nvSpPr>
        <p:spPr>
          <a:xfrm>
            <a:off x="1819869" y="2050755"/>
            <a:ext cx="228081" cy="1"/>
          </a:xfrm>
          <a:prstGeom prst="line">
            <a:avLst/>
          </a:prstGeom>
          <a:ln w="4386">
            <a:solidFill>
              <a:srgbClr val="008000"/>
            </a:solidFill>
          </a:ln>
        </p:spPr>
        <p:txBody>
          <a:bodyPr lIns="0" tIns="0" rIns="0" bIns="0"/>
          <a:lstStyle/>
          <a:p>
            <a:pPr defTabSz="457200">
              <a:defRPr sz="1200">
                <a:latin typeface="Helvetica"/>
                <a:ea typeface="Helvetica"/>
                <a:cs typeface="Helvetica"/>
                <a:sym typeface="Helvetica"/>
              </a:defRPr>
            </a:pPr>
          </a:p>
        </p:txBody>
      </p:sp>
      <p:sp>
        <p:nvSpPr>
          <p:cNvPr id="1890" name="Square"/>
          <p:cNvSpPr/>
          <p:nvPr/>
        </p:nvSpPr>
        <p:spPr>
          <a:xfrm>
            <a:off x="2047950" y="1991548"/>
            <a:ext cx="127197" cy="127205"/>
          </a:xfrm>
          <a:prstGeom prst="rect">
            <a:avLst/>
          </a:prstGeom>
          <a:blipFill>
            <a:blip r:embed="rId7"/>
            <a:stretch>
              <a:fillRect/>
            </a:stretch>
          </a:blipFill>
          <a:ln w="12700">
            <a:miter lim="400000"/>
          </a:ln>
        </p:spPr>
        <p:txBody>
          <a:bodyPr lIns="45719" rIns="45719" anchor="ctr"/>
          <a:lstStyle/>
          <a:p>
            <a:pPr/>
          </a:p>
        </p:txBody>
      </p:sp>
      <p:sp>
        <p:nvSpPr>
          <p:cNvPr id="1891" name="Rectangle"/>
          <p:cNvSpPr/>
          <p:nvPr/>
        </p:nvSpPr>
        <p:spPr>
          <a:xfrm>
            <a:off x="4368189" y="2048560"/>
            <a:ext cx="30710" cy="13170"/>
          </a:xfrm>
          <a:prstGeom prst="rect">
            <a:avLst/>
          </a:prstGeom>
          <a:solidFill>
            <a:srgbClr val="3366FF"/>
          </a:solidFill>
          <a:ln w="12700">
            <a:miter lim="400000"/>
          </a:ln>
        </p:spPr>
        <p:txBody>
          <a:bodyPr lIns="45719" rIns="45719" anchor="ctr"/>
          <a:lstStyle/>
          <a:p>
            <a:pPr/>
          </a:p>
        </p:txBody>
      </p:sp>
      <p:sp>
        <p:nvSpPr>
          <p:cNvPr id="1892" name="Rectangle"/>
          <p:cNvSpPr/>
          <p:nvPr/>
        </p:nvSpPr>
        <p:spPr>
          <a:xfrm>
            <a:off x="4455921" y="2048560"/>
            <a:ext cx="26315" cy="13170"/>
          </a:xfrm>
          <a:prstGeom prst="rect">
            <a:avLst/>
          </a:prstGeom>
          <a:solidFill>
            <a:srgbClr val="3366FF"/>
          </a:solidFill>
          <a:ln w="12700">
            <a:miter lim="400000"/>
          </a:ln>
        </p:spPr>
        <p:txBody>
          <a:bodyPr lIns="45719" rIns="45719" anchor="ctr"/>
          <a:lstStyle/>
          <a:p>
            <a:pPr/>
          </a:p>
        </p:txBody>
      </p:sp>
      <p:sp>
        <p:nvSpPr>
          <p:cNvPr id="1893" name="Rectangle"/>
          <p:cNvSpPr/>
          <p:nvPr/>
        </p:nvSpPr>
        <p:spPr>
          <a:xfrm>
            <a:off x="4539258" y="2048560"/>
            <a:ext cx="26315" cy="13170"/>
          </a:xfrm>
          <a:prstGeom prst="rect">
            <a:avLst/>
          </a:prstGeom>
          <a:solidFill>
            <a:srgbClr val="3366FF"/>
          </a:solidFill>
          <a:ln w="12700">
            <a:miter lim="400000"/>
          </a:ln>
        </p:spPr>
        <p:txBody>
          <a:bodyPr lIns="45719" rIns="45719" anchor="ctr"/>
          <a:lstStyle/>
          <a:p>
            <a:pPr/>
          </a:p>
        </p:txBody>
      </p:sp>
      <p:sp>
        <p:nvSpPr>
          <p:cNvPr id="1894" name="Rectangle"/>
          <p:cNvSpPr/>
          <p:nvPr/>
        </p:nvSpPr>
        <p:spPr>
          <a:xfrm>
            <a:off x="4622584" y="2048560"/>
            <a:ext cx="30710" cy="13170"/>
          </a:xfrm>
          <a:prstGeom prst="rect">
            <a:avLst/>
          </a:prstGeom>
          <a:solidFill>
            <a:srgbClr val="3366FF"/>
          </a:solidFill>
          <a:ln w="12700">
            <a:miter lim="400000"/>
          </a:ln>
        </p:spPr>
        <p:txBody>
          <a:bodyPr lIns="45719" rIns="45719" anchor="ctr"/>
          <a:lstStyle/>
          <a:p>
            <a:pPr/>
          </a:p>
        </p:txBody>
      </p:sp>
      <p:sp>
        <p:nvSpPr>
          <p:cNvPr id="1895" name="Rectangle"/>
          <p:cNvSpPr/>
          <p:nvPr/>
        </p:nvSpPr>
        <p:spPr>
          <a:xfrm>
            <a:off x="4710314" y="2048560"/>
            <a:ext cx="26315" cy="13170"/>
          </a:xfrm>
          <a:prstGeom prst="rect">
            <a:avLst/>
          </a:prstGeom>
          <a:solidFill>
            <a:srgbClr val="3366FF"/>
          </a:solidFill>
          <a:ln w="12700">
            <a:miter lim="400000"/>
          </a:ln>
        </p:spPr>
        <p:txBody>
          <a:bodyPr lIns="45719" rIns="45719" anchor="ctr"/>
          <a:lstStyle/>
          <a:p>
            <a:pPr/>
          </a:p>
        </p:txBody>
      </p:sp>
      <p:sp>
        <p:nvSpPr>
          <p:cNvPr id="1896" name="Rectangle"/>
          <p:cNvSpPr/>
          <p:nvPr/>
        </p:nvSpPr>
        <p:spPr>
          <a:xfrm>
            <a:off x="4793653" y="2048560"/>
            <a:ext cx="30697" cy="13170"/>
          </a:xfrm>
          <a:prstGeom prst="rect">
            <a:avLst/>
          </a:prstGeom>
          <a:solidFill>
            <a:srgbClr val="3366FF"/>
          </a:solidFill>
          <a:ln w="12700">
            <a:miter lim="400000"/>
          </a:ln>
        </p:spPr>
        <p:txBody>
          <a:bodyPr lIns="45719" rIns="45719" anchor="ctr"/>
          <a:lstStyle/>
          <a:p>
            <a:pPr/>
          </a:p>
        </p:txBody>
      </p:sp>
      <p:sp>
        <p:nvSpPr>
          <p:cNvPr id="1897" name="Rectangle"/>
          <p:cNvSpPr/>
          <p:nvPr/>
        </p:nvSpPr>
        <p:spPr>
          <a:xfrm>
            <a:off x="4876977" y="2048560"/>
            <a:ext cx="30710" cy="13170"/>
          </a:xfrm>
          <a:prstGeom prst="rect">
            <a:avLst/>
          </a:prstGeom>
          <a:solidFill>
            <a:srgbClr val="3366FF"/>
          </a:solidFill>
          <a:ln w="12700">
            <a:miter lim="400000"/>
          </a:ln>
        </p:spPr>
        <p:txBody>
          <a:bodyPr lIns="45719" rIns="45719" anchor="ctr"/>
          <a:lstStyle/>
          <a:p>
            <a:pPr/>
          </a:p>
        </p:txBody>
      </p:sp>
      <p:sp>
        <p:nvSpPr>
          <p:cNvPr id="1898" name="Shape"/>
          <p:cNvSpPr/>
          <p:nvPr/>
        </p:nvSpPr>
        <p:spPr>
          <a:xfrm>
            <a:off x="4609426" y="2004707"/>
            <a:ext cx="70181" cy="7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437" y="3163"/>
                </a:lnTo>
                <a:lnTo>
                  <a:pt x="15004" y="849"/>
                </a:lnTo>
                <a:lnTo>
                  <a:pt x="10800" y="0"/>
                </a:lnTo>
                <a:close/>
              </a:path>
            </a:pathLst>
          </a:custGeom>
          <a:solidFill>
            <a:srgbClr val="3366FF"/>
          </a:solidFill>
          <a:ln w="12700">
            <a:miter lim="400000"/>
          </a:ln>
        </p:spPr>
        <p:txBody>
          <a:bodyPr lIns="45719" rIns="45719" anchor="ctr"/>
          <a:lstStyle/>
          <a:p>
            <a:pPr/>
          </a:p>
        </p:txBody>
      </p:sp>
      <p:sp>
        <p:nvSpPr>
          <p:cNvPr id="1899" name="Line"/>
          <p:cNvSpPr/>
          <p:nvPr/>
        </p:nvSpPr>
        <p:spPr>
          <a:xfrm>
            <a:off x="-23195618"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0" name="Line"/>
          <p:cNvSpPr/>
          <p:nvPr/>
        </p:nvSpPr>
        <p:spPr>
          <a:xfrm>
            <a:off x="-23195618"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1" name="Line"/>
          <p:cNvSpPr/>
          <p:nvPr/>
        </p:nvSpPr>
        <p:spPr>
          <a:xfrm>
            <a:off x="-23195618"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2" name="Line"/>
          <p:cNvSpPr/>
          <p:nvPr/>
        </p:nvSpPr>
        <p:spPr>
          <a:xfrm>
            <a:off x="-23195618"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3" name="Line"/>
          <p:cNvSpPr/>
          <p:nvPr/>
        </p:nvSpPr>
        <p:spPr>
          <a:xfrm>
            <a:off x="4653288" y="200689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4" name="Line"/>
          <p:cNvSpPr/>
          <p:nvPr/>
        </p:nvSpPr>
        <p:spPr>
          <a:xfrm flipV="1">
            <a:off x="4668641" y="2004698"/>
            <a:ext cx="1" cy="17546"/>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5" name="Line"/>
          <p:cNvSpPr/>
          <p:nvPr/>
        </p:nvSpPr>
        <p:spPr>
          <a:xfrm>
            <a:off x="4666448" y="202005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6" name="Line"/>
          <p:cNvSpPr/>
          <p:nvPr/>
        </p:nvSpPr>
        <p:spPr>
          <a:xfrm flipV="1">
            <a:off x="4681799" y="2017858"/>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7" name="Line"/>
          <p:cNvSpPr/>
          <p:nvPr/>
        </p:nvSpPr>
        <p:spPr>
          <a:xfrm>
            <a:off x="4666448" y="2063913"/>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8" name="Line"/>
          <p:cNvSpPr/>
          <p:nvPr/>
        </p:nvSpPr>
        <p:spPr>
          <a:xfrm flipV="1">
            <a:off x="4668641" y="2061721"/>
            <a:ext cx="1" cy="17546"/>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09" name="Line"/>
          <p:cNvSpPr/>
          <p:nvPr/>
        </p:nvSpPr>
        <p:spPr>
          <a:xfrm>
            <a:off x="4653288" y="2077073"/>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0" name="Line"/>
          <p:cNvSpPr/>
          <p:nvPr/>
        </p:nvSpPr>
        <p:spPr>
          <a:xfrm>
            <a:off x="-23195618" y="20770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1" name="Line"/>
          <p:cNvSpPr/>
          <p:nvPr/>
        </p:nvSpPr>
        <p:spPr>
          <a:xfrm>
            <a:off x="-23195618" y="20770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2" name="Line"/>
          <p:cNvSpPr/>
          <p:nvPr/>
        </p:nvSpPr>
        <p:spPr>
          <a:xfrm>
            <a:off x="-23195618" y="20770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3" name="Line"/>
          <p:cNvSpPr/>
          <p:nvPr/>
        </p:nvSpPr>
        <p:spPr>
          <a:xfrm>
            <a:off x="-23195618" y="20770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4" name="Line"/>
          <p:cNvSpPr/>
          <p:nvPr/>
        </p:nvSpPr>
        <p:spPr>
          <a:xfrm>
            <a:off x="4640131" y="2077073"/>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5" name="Line"/>
          <p:cNvSpPr/>
          <p:nvPr/>
        </p:nvSpPr>
        <p:spPr>
          <a:xfrm>
            <a:off x="-23208776" y="20770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6" name="Line"/>
          <p:cNvSpPr/>
          <p:nvPr/>
        </p:nvSpPr>
        <p:spPr>
          <a:xfrm>
            <a:off x="-23208776" y="20770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7" name="Line"/>
          <p:cNvSpPr/>
          <p:nvPr/>
        </p:nvSpPr>
        <p:spPr>
          <a:xfrm>
            <a:off x="-23208776" y="2077073"/>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8" name="Line"/>
          <p:cNvSpPr/>
          <p:nvPr/>
        </p:nvSpPr>
        <p:spPr>
          <a:xfrm>
            <a:off x="4622586" y="2077073"/>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19" name="Line"/>
          <p:cNvSpPr/>
          <p:nvPr/>
        </p:nvSpPr>
        <p:spPr>
          <a:xfrm flipV="1">
            <a:off x="4624780" y="2061721"/>
            <a:ext cx="1" cy="17546"/>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0" name="Line"/>
          <p:cNvSpPr/>
          <p:nvPr/>
        </p:nvSpPr>
        <p:spPr>
          <a:xfrm>
            <a:off x="4609427" y="2063913"/>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1" name="Line"/>
          <p:cNvSpPr/>
          <p:nvPr/>
        </p:nvSpPr>
        <p:spPr>
          <a:xfrm flipV="1">
            <a:off x="4611622" y="2017858"/>
            <a:ext cx="1" cy="48250"/>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2" name="Line"/>
          <p:cNvSpPr/>
          <p:nvPr/>
        </p:nvSpPr>
        <p:spPr>
          <a:xfrm>
            <a:off x="4609427" y="2020050"/>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3" name="Line"/>
          <p:cNvSpPr/>
          <p:nvPr/>
        </p:nvSpPr>
        <p:spPr>
          <a:xfrm flipV="1">
            <a:off x="4624780" y="2004698"/>
            <a:ext cx="1" cy="17546"/>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4" name="Line"/>
          <p:cNvSpPr/>
          <p:nvPr/>
        </p:nvSpPr>
        <p:spPr>
          <a:xfrm>
            <a:off x="4622586" y="2006892"/>
            <a:ext cx="2193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5" name="Line"/>
          <p:cNvSpPr/>
          <p:nvPr/>
        </p:nvSpPr>
        <p:spPr>
          <a:xfrm>
            <a:off x="-23208776"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6" name="Line"/>
          <p:cNvSpPr/>
          <p:nvPr/>
        </p:nvSpPr>
        <p:spPr>
          <a:xfrm>
            <a:off x="-23208776"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7" name="Line"/>
          <p:cNvSpPr/>
          <p:nvPr/>
        </p:nvSpPr>
        <p:spPr>
          <a:xfrm>
            <a:off x="-23208776"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8" name="Line"/>
          <p:cNvSpPr/>
          <p:nvPr/>
        </p:nvSpPr>
        <p:spPr>
          <a:xfrm>
            <a:off x="4640131" y="2006892"/>
            <a:ext cx="17546"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29" name="Line"/>
          <p:cNvSpPr/>
          <p:nvPr/>
        </p:nvSpPr>
        <p:spPr>
          <a:xfrm>
            <a:off x="-23195618" y="2006892"/>
            <a:ext cx="55702201" cy="1"/>
          </a:xfrm>
          <a:prstGeom prst="line">
            <a:avLst/>
          </a:prstGeom>
          <a:ln w="4386">
            <a:solidFill>
              <a:srgbClr val="3366FF"/>
            </a:solidFill>
          </a:ln>
        </p:spPr>
        <p:txBody>
          <a:bodyPr lIns="0" tIns="0" rIns="0" bIns="0"/>
          <a:lstStyle/>
          <a:p>
            <a:pPr defTabSz="457200">
              <a:defRPr sz="1200">
                <a:latin typeface="Helvetica"/>
                <a:ea typeface="Helvetica"/>
                <a:cs typeface="Helvetica"/>
                <a:sym typeface="Helvetica"/>
              </a:defRPr>
            </a:pPr>
          </a:p>
        </p:txBody>
      </p:sp>
      <p:sp>
        <p:nvSpPr>
          <p:cNvPr id="1930" name="Phase Expected Removal  Cumul Expected Removal"/>
          <p:cNvSpPr txBox="1"/>
          <p:nvPr/>
        </p:nvSpPr>
        <p:spPr>
          <a:xfrm>
            <a:off x="4982226" y="1571301"/>
            <a:ext cx="1748155" cy="4347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a:lnSpc>
                <a:spcPct val="148700"/>
              </a:lnSpc>
              <a:defRPr spc="-10" sz="1200">
                <a:latin typeface="+mn-lt"/>
                <a:ea typeface="+mn-ea"/>
                <a:cs typeface="+mn-cs"/>
                <a:sym typeface="Arial"/>
              </a:defRPr>
            </a:pPr>
            <a:r>
              <a:t>Phase </a:t>
            </a:r>
            <a:r>
              <a:rPr spc="0"/>
              <a:t>Expected</a:t>
            </a:r>
            <a:r>
              <a:rPr spc="-35"/>
              <a:t> </a:t>
            </a:r>
            <a:r>
              <a:rPr spc="-25"/>
              <a:t>Removal  </a:t>
            </a:r>
            <a:r>
              <a:rPr spc="-45"/>
              <a:t>Cumul </a:t>
            </a:r>
            <a:r>
              <a:rPr spc="0"/>
              <a:t>Expected</a:t>
            </a:r>
            <a:r>
              <a:rPr spc="-65"/>
              <a:t> </a:t>
            </a:r>
            <a:r>
              <a:rPr spc="-20"/>
              <a:t>Removal</a:t>
            </a:r>
          </a:p>
        </p:txBody>
      </p:sp>
      <p:sp>
        <p:nvSpPr>
          <p:cNvPr id="1931" name="Rectangle"/>
          <p:cNvSpPr/>
          <p:nvPr/>
        </p:nvSpPr>
        <p:spPr>
          <a:xfrm>
            <a:off x="6903363" y="2035403"/>
            <a:ext cx="57011" cy="26329"/>
          </a:xfrm>
          <a:prstGeom prst="rect">
            <a:avLst/>
          </a:prstGeom>
          <a:solidFill>
            <a:srgbClr val="FF2600"/>
          </a:solidFill>
          <a:ln w="12700">
            <a:miter lim="400000"/>
          </a:ln>
        </p:spPr>
        <p:txBody>
          <a:bodyPr lIns="45719" rIns="45719" anchor="ctr"/>
          <a:lstStyle/>
          <a:p>
            <a:pPr/>
          </a:p>
        </p:txBody>
      </p:sp>
      <p:sp>
        <p:nvSpPr>
          <p:cNvPr id="1932" name="Rectangle"/>
          <p:cNvSpPr/>
          <p:nvPr/>
        </p:nvSpPr>
        <p:spPr>
          <a:xfrm>
            <a:off x="7074420" y="2035403"/>
            <a:ext cx="57011" cy="26329"/>
          </a:xfrm>
          <a:prstGeom prst="rect">
            <a:avLst/>
          </a:prstGeom>
          <a:solidFill>
            <a:srgbClr val="FF2600"/>
          </a:solidFill>
          <a:ln w="12700">
            <a:miter lim="400000"/>
          </a:ln>
        </p:spPr>
        <p:txBody>
          <a:bodyPr lIns="45719" rIns="45719" anchor="ctr"/>
          <a:lstStyle/>
          <a:p>
            <a:pPr/>
          </a:p>
        </p:txBody>
      </p:sp>
      <p:sp>
        <p:nvSpPr>
          <p:cNvPr id="1933" name="Rectangle"/>
          <p:cNvSpPr/>
          <p:nvPr/>
        </p:nvSpPr>
        <p:spPr>
          <a:xfrm>
            <a:off x="7245477" y="2035403"/>
            <a:ext cx="57024" cy="26329"/>
          </a:xfrm>
          <a:prstGeom prst="rect">
            <a:avLst/>
          </a:prstGeom>
          <a:solidFill>
            <a:srgbClr val="FF2600"/>
          </a:solidFill>
          <a:ln w="12700">
            <a:miter lim="400000"/>
          </a:ln>
        </p:spPr>
        <p:txBody>
          <a:bodyPr lIns="45719" rIns="45719" anchor="ctr"/>
          <a:lstStyle/>
          <a:p>
            <a:pPr/>
          </a:p>
        </p:txBody>
      </p:sp>
      <p:sp>
        <p:nvSpPr>
          <p:cNvPr id="1934" name="Rectangle"/>
          <p:cNvSpPr/>
          <p:nvPr/>
        </p:nvSpPr>
        <p:spPr>
          <a:xfrm>
            <a:off x="7412150" y="2035403"/>
            <a:ext cx="57011" cy="26329"/>
          </a:xfrm>
          <a:prstGeom prst="rect">
            <a:avLst/>
          </a:prstGeom>
          <a:solidFill>
            <a:srgbClr val="FF2600"/>
          </a:solidFill>
          <a:ln w="12700">
            <a:miter lim="400000"/>
          </a:ln>
        </p:spPr>
        <p:txBody>
          <a:bodyPr lIns="45719" rIns="45719" anchor="ctr"/>
          <a:lstStyle/>
          <a:p>
            <a:pPr/>
          </a:p>
        </p:txBody>
      </p:sp>
      <p:sp>
        <p:nvSpPr>
          <p:cNvPr id="1935" name="Line"/>
          <p:cNvSpPr/>
          <p:nvPr/>
        </p:nvSpPr>
        <p:spPr>
          <a:xfrm>
            <a:off x="7203805" y="2004698"/>
            <a:ext cx="1" cy="48250"/>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936" name="Line"/>
          <p:cNvSpPr/>
          <p:nvPr/>
        </p:nvSpPr>
        <p:spPr>
          <a:xfrm>
            <a:off x="7203805" y="2048561"/>
            <a:ext cx="1" cy="43864"/>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937" name="Line"/>
          <p:cNvSpPr/>
          <p:nvPr/>
        </p:nvSpPr>
        <p:spPr>
          <a:xfrm>
            <a:off x="7157750" y="2050755"/>
            <a:ext cx="48249"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938" name="Line"/>
          <p:cNvSpPr/>
          <p:nvPr/>
        </p:nvSpPr>
        <p:spPr>
          <a:xfrm>
            <a:off x="7201612" y="2050755"/>
            <a:ext cx="48249"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939" name="Phase Actual Removal  Cumul Inj Est 10-6"/>
          <p:cNvSpPr txBox="1"/>
          <p:nvPr/>
        </p:nvSpPr>
        <p:spPr>
          <a:xfrm>
            <a:off x="7530548" y="1571301"/>
            <a:ext cx="1550671" cy="4347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a:lnSpc>
                <a:spcPct val="148700"/>
              </a:lnSpc>
              <a:defRPr spc="-10" sz="1200">
                <a:latin typeface="+mn-lt"/>
                <a:ea typeface="+mn-ea"/>
                <a:cs typeface="+mn-cs"/>
                <a:sym typeface="Arial"/>
              </a:defRPr>
            </a:pPr>
            <a:r>
              <a:t>Phase </a:t>
            </a:r>
            <a:r>
              <a:rPr spc="25"/>
              <a:t>Actual</a:t>
            </a:r>
            <a:r>
              <a:rPr spc="-110"/>
              <a:t> </a:t>
            </a:r>
            <a:r>
              <a:rPr spc="-20"/>
              <a:t>Removal  </a:t>
            </a:r>
            <a:r>
              <a:rPr spc="-35"/>
              <a:t>Cumul </a:t>
            </a:r>
            <a:r>
              <a:rPr spc="-45"/>
              <a:t>Inj </a:t>
            </a:r>
            <a:r>
              <a:rPr spc="-30"/>
              <a:t>Est</a:t>
            </a:r>
            <a:r>
              <a:t> </a:t>
            </a:r>
            <a:r>
              <a:rPr spc="0"/>
              <a:t>10-6</a:t>
            </a:r>
          </a:p>
        </p:txBody>
      </p:sp>
      <p:sp>
        <p:nvSpPr>
          <p:cNvPr id="1940" name="Rectangle"/>
          <p:cNvSpPr/>
          <p:nvPr/>
        </p:nvSpPr>
        <p:spPr>
          <a:xfrm>
            <a:off x="1806713" y="2302966"/>
            <a:ext cx="57024" cy="26329"/>
          </a:xfrm>
          <a:prstGeom prst="rect">
            <a:avLst/>
          </a:prstGeom>
          <a:solidFill>
            <a:srgbClr val="FF2600"/>
          </a:solidFill>
          <a:ln w="12700">
            <a:miter lim="400000"/>
          </a:ln>
        </p:spPr>
        <p:txBody>
          <a:bodyPr lIns="45719" rIns="45719" anchor="ctr"/>
          <a:lstStyle/>
          <a:p>
            <a:pPr/>
          </a:p>
        </p:txBody>
      </p:sp>
      <p:sp>
        <p:nvSpPr>
          <p:cNvPr id="1941" name="Rectangle"/>
          <p:cNvSpPr/>
          <p:nvPr/>
        </p:nvSpPr>
        <p:spPr>
          <a:xfrm>
            <a:off x="1977769" y="2302966"/>
            <a:ext cx="52629" cy="26329"/>
          </a:xfrm>
          <a:prstGeom prst="rect">
            <a:avLst/>
          </a:prstGeom>
          <a:solidFill>
            <a:srgbClr val="FF2600"/>
          </a:solidFill>
          <a:ln w="12700">
            <a:miter lim="400000"/>
          </a:ln>
        </p:spPr>
        <p:txBody>
          <a:bodyPr lIns="45719" rIns="45719" anchor="ctr"/>
          <a:lstStyle/>
          <a:p>
            <a:pPr/>
          </a:p>
        </p:txBody>
      </p:sp>
      <p:sp>
        <p:nvSpPr>
          <p:cNvPr id="1942" name="Rectangle"/>
          <p:cNvSpPr/>
          <p:nvPr/>
        </p:nvSpPr>
        <p:spPr>
          <a:xfrm>
            <a:off x="2144445" y="2302966"/>
            <a:ext cx="57023" cy="26329"/>
          </a:xfrm>
          <a:prstGeom prst="rect">
            <a:avLst/>
          </a:prstGeom>
          <a:solidFill>
            <a:srgbClr val="FF2600"/>
          </a:solidFill>
          <a:ln w="12700">
            <a:miter lim="400000"/>
          </a:ln>
        </p:spPr>
        <p:txBody>
          <a:bodyPr lIns="45719" rIns="45719" anchor="ctr"/>
          <a:lstStyle/>
          <a:p>
            <a:pPr/>
          </a:p>
        </p:txBody>
      </p:sp>
      <p:sp>
        <p:nvSpPr>
          <p:cNvPr id="1943" name="Rectangle"/>
          <p:cNvSpPr/>
          <p:nvPr/>
        </p:nvSpPr>
        <p:spPr>
          <a:xfrm>
            <a:off x="2315502" y="2302966"/>
            <a:ext cx="57023" cy="26329"/>
          </a:xfrm>
          <a:prstGeom prst="rect">
            <a:avLst/>
          </a:prstGeom>
          <a:solidFill>
            <a:srgbClr val="FF2600"/>
          </a:solidFill>
          <a:ln w="12700">
            <a:miter lim="400000"/>
          </a:ln>
        </p:spPr>
        <p:txBody>
          <a:bodyPr lIns="45719" rIns="45719" anchor="ctr"/>
          <a:lstStyle/>
          <a:p>
            <a:pPr/>
          </a:p>
        </p:txBody>
      </p:sp>
      <p:sp>
        <p:nvSpPr>
          <p:cNvPr id="1944" name="Triangle"/>
          <p:cNvSpPr/>
          <p:nvPr/>
        </p:nvSpPr>
        <p:spPr>
          <a:xfrm>
            <a:off x="2061107" y="2272270"/>
            <a:ext cx="83339" cy="87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9" y="0"/>
                </a:moveTo>
                <a:lnTo>
                  <a:pt x="0" y="21600"/>
                </a:lnTo>
                <a:lnTo>
                  <a:pt x="21600" y="21600"/>
                </a:lnTo>
                <a:lnTo>
                  <a:pt x="11369" y="0"/>
                </a:lnTo>
                <a:close/>
              </a:path>
            </a:pathLst>
          </a:custGeom>
          <a:solidFill>
            <a:srgbClr val="FF2600"/>
          </a:solidFill>
          <a:ln w="12700">
            <a:miter lim="400000"/>
          </a:ln>
        </p:spPr>
        <p:txBody>
          <a:bodyPr lIns="45719" rIns="45719" anchor="ctr"/>
          <a:lstStyle/>
          <a:p>
            <a:pPr/>
          </a:p>
        </p:txBody>
      </p:sp>
      <p:sp>
        <p:nvSpPr>
          <p:cNvPr id="1945" name="Shape"/>
          <p:cNvSpPr/>
          <p:nvPr/>
        </p:nvSpPr>
        <p:spPr>
          <a:xfrm>
            <a:off x="2104974" y="2272270"/>
            <a:ext cx="43854"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 y="0"/>
                </a:moveTo>
                <a:lnTo>
                  <a:pt x="0" y="0"/>
                </a:lnTo>
                <a:lnTo>
                  <a:pt x="0" y="1027"/>
                </a:lnTo>
                <a:lnTo>
                  <a:pt x="19442" y="21600"/>
                </a:lnTo>
                <a:lnTo>
                  <a:pt x="21600" y="21600"/>
                </a:lnTo>
                <a:lnTo>
                  <a:pt x="21600" y="20569"/>
                </a:lnTo>
                <a:lnTo>
                  <a:pt x="2158" y="0"/>
                </a:lnTo>
                <a:close/>
              </a:path>
            </a:pathLst>
          </a:custGeom>
          <a:solidFill>
            <a:srgbClr val="FF2600"/>
          </a:solidFill>
          <a:ln w="12700">
            <a:miter lim="400000"/>
          </a:ln>
        </p:spPr>
        <p:txBody>
          <a:bodyPr lIns="45719" rIns="45719" anchor="ctr"/>
          <a:lstStyle/>
          <a:p>
            <a:pPr/>
          </a:p>
        </p:txBody>
      </p:sp>
      <p:sp>
        <p:nvSpPr>
          <p:cNvPr id="1946" name="Line"/>
          <p:cNvSpPr/>
          <p:nvPr/>
        </p:nvSpPr>
        <p:spPr>
          <a:xfrm>
            <a:off x="2061105" y="2362185"/>
            <a:ext cx="87723" cy="1"/>
          </a:xfrm>
          <a:prstGeom prst="line">
            <a:avLst/>
          </a:prstGeom>
          <a:ln w="4386">
            <a:solidFill>
              <a:srgbClr val="FF2600"/>
            </a:solidFill>
          </a:ln>
        </p:spPr>
        <p:txBody>
          <a:bodyPr lIns="0" tIns="0" rIns="0" bIns="0"/>
          <a:lstStyle/>
          <a:p>
            <a:pPr defTabSz="457200">
              <a:defRPr sz="1200">
                <a:latin typeface="Helvetica"/>
                <a:ea typeface="Helvetica"/>
                <a:cs typeface="Helvetica"/>
                <a:sym typeface="Helvetica"/>
              </a:defRPr>
            </a:pPr>
          </a:p>
        </p:txBody>
      </p:sp>
      <p:sp>
        <p:nvSpPr>
          <p:cNvPr id="1947" name="Shape"/>
          <p:cNvSpPr/>
          <p:nvPr/>
        </p:nvSpPr>
        <p:spPr>
          <a:xfrm>
            <a:off x="2061107" y="2272270"/>
            <a:ext cx="48248" cy="9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638" y="0"/>
                </a:lnTo>
                <a:lnTo>
                  <a:pt x="0" y="20569"/>
                </a:lnTo>
                <a:lnTo>
                  <a:pt x="0" y="21600"/>
                </a:lnTo>
                <a:lnTo>
                  <a:pt x="1961" y="21600"/>
                </a:lnTo>
                <a:lnTo>
                  <a:pt x="21600" y="1027"/>
                </a:lnTo>
                <a:lnTo>
                  <a:pt x="21600" y="0"/>
                </a:lnTo>
                <a:close/>
              </a:path>
            </a:pathLst>
          </a:custGeom>
          <a:solidFill>
            <a:srgbClr val="FF2600"/>
          </a:solidFill>
          <a:ln w="12700">
            <a:miter lim="400000"/>
          </a:ln>
        </p:spPr>
        <p:txBody>
          <a:bodyPr lIns="45719" rIns="45719" anchor="ctr"/>
          <a:lstStyle/>
          <a:p>
            <a:pPr/>
          </a:p>
        </p:txBody>
      </p:sp>
      <p:sp>
        <p:nvSpPr>
          <p:cNvPr id="1948" name="Phase Inj Est…"/>
          <p:cNvSpPr txBox="1"/>
          <p:nvPr/>
        </p:nvSpPr>
        <p:spPr>
          <a:xfrm>
            <a:off x="2433919" y="1571301"/>
            <a:ext cx="188849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spcBef>
                <a:spcPts val="700"/>
              </a:spcBef>
              <a:defRPr spc="-15" sz="1200">
                <a:latin typeface="+mn-lt"/>
                <a:ea typeface="+mn-ea"/>
                <a:cs typeface="+mn-cs"/>
                <a:sym typeface="Arial"/>
              </a:defRPr>
            </a:pPr>
            <a:r>
              <a:t>Phase </a:t>
            </a:r>
            <a:r>
              <a:rPr spc="-45"/>
              <a:t>Inj</a:t>
            </a:r>
            <a:r>
              <a:rPr spc="-110"/>
              <a:t> </a:t>
            </a:r>
            <a:r>
              <a:rPr spc="-20"/>
              <a:t>Est</a:t>
            </a:r>
          </a:p>
          <a:p>
            <a:pPr marR="5080">
              <a:lnSpc>
                <a:spcPct val="146300"/>
              </a:lnSpc>
              <a:defRPr spc="15" sz="1200">
                <a:latin typeface="+mn-lt"/>
                <a:ea typeface="+mn-ea"/>
                <a:cs typeface="+mn-cs"/>
                <a:sym typeface="Arial"/>
              </a:defRPr>
            </a:pPr>
            <a:r>
              <a:t>ASD </a:t>
            </a:r>
            <a:r>
              <a:rPr spc="-40"/>
              <a:t>Cumul </a:t>
            </a:r>
            <a:r>
              <a:rPr spc="25"/>
              <a:t>Actual</a:t>
            </a:r>
            <a:r>
              <a:rPr spc="-225"/>
              <a:t> </a:t>
            </a:r>
            <a:r>
              <a:rPr spc="-20"/>
              <a:t>Removal  </a:t>
            </a:r>
            <a:r>
              <a:rPr spc="-40"/>
              <a:t>Cumul </a:t>
            </a:r>
            <a:r>
              <a:rPr spc="-35"/>
              <a:t>Inj</a:t>
            </a:r>
            <a:r>
              <a:rPr spc="-45"/>
              <a:t> </a:t>
            </a:r>
            <a:r>
              <a:rPr spc="-30"/>
              <a:t>Est</a:t>
            </a:r>
          </a:p>
        </p:txBody>
      </p:sp>
      <p:sp>
        <p:nvSpPr>
          <p:cNvPr id="1949" name="Line"/>
          <p:cNvSpPr/>
          <p:nvPr/>
        </p:nvSpPr>
        <p:spPr>
          <a:xfrm>
            <a:off x="-200711444" y="5372309"/>
            <a:ext cx="417753801" cy="1"/>
          </a:xfrm>
          <a:prstGeom prst="line">
            <a:avLst/>
          </a:prstGeom>
          <a:ln w="32897">
            <a:solidFill>
              <a:srgbClr val="0432FF"/>
            </a:solidFill>
          </a:ln>
        </p:spPr>
        <p:txBody>
          <a:bodyPr lIns="0" tIns="0" rIns="0" bIns="0"/>
          <a:lstStyle/>
          <a:p>
            <a:pPr defTabSz="457200">
              <a:defRPr sz="1200">
                <a:latin typeface="Helvetica"/>
                <a:ea typeface="Helvetica"/>
                <a:cs typeface="Helvetica"/>
                <a:sym typeface="Helvetica"/>
              </a:defRPr>
            </a:pPr>
          </a:p>
        </p:txBody>
      </p:sp>
      <p:sp>
        <p:nvSpPr>
          <p:cNvPr id="1950" name="Current"/>
          <p:cNvSpPr txBox="1"/>
          <p:nvPr/>
        </p:nvSpPr>
        <p:spPr>
          <a:xfrm>
            <a:off x="8469631" y="4246079"/>
            <a:ext cx="703581"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spc="10" sz="1500">
                <a:latin typeface="+mn-lt"/>
                <a:ea typeface="+mn-ea"/>
                <a:cs typeface="+mn-cs"/>
                <a:sym typeface="Arial"/>
              </a:defRPr>
            </a:lvl1pPr>
          </a:lstStyle>
          <a:p>
            <a:pPr/>
            <a:r>
              <a:t>Current</a:t>
            </a:r>
          </a:p>
        </p:txBody>
      </p:sp>
      <p:sp>
        <p:nvSpPr>
          <p:cNvPr id="1951" name="Timeline"/>
          <p:cNvSpPr txBox="1"/>
          <p:nvPr/>
        </p:nvSpPr>
        <p:spPr>
          <a:xfrm>
            <a:off x="8469631" y="4500483"/>
            <a:ext cx="772161"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spc="-5" sz="1500">
                <a:latin typeface="+mn-lt"/>
                <a:ea typeface="+mn-ea"/>
                <a:cs typeface="+mn-cs"/>
                <a:sym typeface="Arial"/>
              </a:defRPr>
            </a:lvl1pPr>
          </a:lstStyle>
          <a:p>
            <a:pPr/>
            <a:r>
              <a:t>Timeline</a:t>
            </a:r>
          </a:p>
        </p:txBody>
      </p:sp>
      <p:sp>
        <p:nvSpPr>
          <p:cNvPr id="1952" name="Rectangle"/>
          <p:cNvSpPr/>
          <p:nvPr/>
        </p:nvSpPr>
        <p:spPr>
          <a:xfrm>
            <a:off x="8149004" y="4224185"/>
            <a:ext cx="275235" cy="153518"/>
          </a:xfrm>
          <a:prstGeom prst="rect">
            <a:avLst/>
          </a:prstGeom>
          <a:blipFill>
            <a:blip r:embed="rId8"/>
            <a:stretch>
              <a:fillRect/>
            </a:stretch>
          </a:blipFill>
          <a:ln w="12700">
            <a:miter lim="400000"/>
          </a:ln>
        </p:spPr>
        <p:txBody>
          <a:bodyPr lIns="45719" rIns="45719" anchor="ctr"/>
          <a:lstStyle/>
          <a:p>
            <a:pPr/>
          </a:p>
        </p:txBody>
      </p:sp>
      <p:sp>
        <p:nvSpPr>
          <p:cNvPr id="1953" name="10-6 size re-estimate"/>
          <p:cNvSpPr txBox="1"/>
          <p:nvPr/>
        </p:nvSpPr>
        <p:spPr>
          <a:xfrm>
            <a:off x="3144930" y="4075986"/>
            <a:ext cx="175514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defRPr spc="-30" sz="1400">
                <a:latin typeface="+mn-lt"/>
                <a:ea typeface="+mn-ea"/>
                <a:cs typeface="+mn-cs"/>
                <a:sym typeface="Arial"/>
              </a:defRPr>
            </a:pPr>
            <a:r>
              <a:t>10-6 </a:t>
            </a:r>
            <a:r>
              <a:rPr spc="25"/>
              <a:t>size</a:t>
            </a:r>
            <a:r>
              <a:rPr spc="35"/>
              <a:t> </a:t>
            </a:r>
            <a:r>
              <a:rPr spc="-5"/>
              <a:t>re-estimate</a:t>
            </a:r>
          </a:p>
        </p:txBody>
      </p:sp>
      <p:sp>
        <p:nvSpPr>
          <p:cNvPr id="1954" name="Shape"/>
          <p:cNvSpPr/>
          <p:nvPr/>
        </p:nvSpPr>
        <p:spPr>
          <a:xfrm>
            <a:off x="4398898" y="3939070"/>
            <a:ext cx="498919" cy="148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58" y="0"/>
                </a:lnTo>
                <a:lnTo>
                  <a:pt x="0" y="21120"/>
                </a:lnTo>
                <a:lnTo>
                  <a:pt x="0" y="21600"/>
                </a:lnTo>
                <a:lnTo>
                  <a:pt x="142" y="21600"/>
                </a:lnTo>
                <a:lnTo>
                  <a:pt x="21600" y="480"/>
                </a:lnTo>
                <a:lnTo>
                  <a:pt x="21600" y="0"/>
                </a:lnTo>
                <a:close/>
              </a:path>
            </a:pathLst>
          </a:custGeom>
          <a:solidFill>
            <a:srgbClr val="000000"/>
          </a:solidFill>
          <a:ln w="12700">
            <a:miter lim="400000"/>
          </a:ln>
        </p:spPr>
        <p:txBody>
          <a:bodyPr lIns="45719" rIns="45719" anchor="ctr"/>
          <a:lstStyle/>
          <a:p>
            <a:pPr/>
          </a:p>
        </p:txBody>
      </p:sp>
      <p:sp>
        <p:nvSpPr>
          <p:cNvPr id="1955" name="Triangle"/>
          <p:cNvSpPr/>
          <p:nvPr/>
        </p:nvSpPr>
        <p:spPr>
          <a:xfrm>
            <a:off x="4850662" y="3868889"/>
            <a:ext cx="153518" cy="157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172" y="21600"/>
                </a:lnTo>
                <a:lnTo>
                  <a:pt x="21600" y="4200"/>
                </a:lnTo>
                <a:lnTo>
                  <a:pt x="0" y="0"/>
                </a:lnTo>
                <a:close/>
              </a:path>
            </a:pathLst>
          </a:custGeom>
          <a:solidFill>
            <a:srgbClr val="000000"/>
          </a:solidFill>
          <a:ln w="12700">
            <a:miter lim="400000"/>
          </a:ln>
        </p:spPr>
        <p:txBody>
          <a:bodyPr lIns="45719" rIns="45719" anchor="ctr"/>
          <a:lstStyle/>
          <a:p>
            <a:pPr/>
          </a:p>
        </p:txBody>
      </p:sp>
      <p:sp>
        <p:nvSpPr>
          <p:cNvPr id="1956" name="Rectangle"/>
          <p:cNvSpPr/>
          <p:nvPr/>
        </p:nvSpPr>
        <p:spPr>
          <a:xfrm>
            <a:off x="614440" y="4805305"/>
            <a:ext cx="1248728" cy="1663027"/>
          </a:xfrm>
          <a:prstGeom prst="rect">
            <a:avLst/>
          </a:prstGeom>
          <a:blipFill>
            <a:blip r:embed="rId9"/>
            <a:stretch>
              <a:fillRect/>
            </a:stretch>
          </a:blipFill>
          <a:ln w="12700">
            <a:miter lim="400000"/>
          </a:ln>
        </p:spPr>
        <p:txBody>
          <a:bodyPr lIns="45719" rIns="45719" anchor="ctr"/>
          <a:lstStyle/>
          <a:p>
            <a:pPr/>
          </a:p>
        </p:txBody>
      </p:sp>
      <p:sp>
        <p:nvSpPr>
          <p:cNvPr id="1957"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58"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10" invalidUrl="" action="" tgtFrame="" tooltip="" history="1" highlightClick="0" endSnd="0"/>
              </a:rPr>
              <a:t>www.</a:t>
            </a:r>
            <a:r>
              <a:rPr spc="-15" sz="1600" u="sng">
                <a:solidFill>
                  <a:srgbClr val="0432FF"/>
                </a:solidFill>
                <a:uFill>
                  <a:solidFill>
                    <a:srgbClr val="0432FF"/>
                  </a:solidFill>
                </a:uFill>
                <a:hlinkClick r:id="rId10" invalidUrl="" action="" tgtFrame="" tooltip="" history="1" highlightClick="0" endSnd="0"/>
              </a:rPr>
              <a:t>Gilb</a:t>
            </a:r>
            <a:r>
              <a:rPr spc="-15" u="sng">
                <a:solidFill>
                  <a:srgbClr val="0432FF"/>
                </a:solidFill>
                <a:uFill>
                  <a:solidFill>
                    <a:srgbClr val="0432FF"/>
                  </a:solidFill>
                </a:uFill>
                <a:hlinkClick r:id="rId10" invalidUrl="" action="" tgtFrame="" tooltip="" history="1" highlightClick="0" endSnd="0"/>
              </a:rPr>
              <a:t>.com</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0" name="Title"/>
          <p:cNvSpPr txBox="1"/>
          <p:nvPr>
            <p:ph type="title"/>
          </p:nvPr>
        </p:nvSpPr>
        <p:spPr>
          <a:prstGeom prst="rect">
            <a:avLst/>
          </a:prstGeom>
        </p:spPr>
        <p:txBody>
          <a:bodyPr/>
          <a:lstStyle/>
          <a:p>
            <a:pPr/>
          </a:p>
        </p:txBody>
      </p:sp>
      <p:sp>
        <p:nvSpPr>
          <p:cNvPr id="19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62" name="https://www.stickyminds.com/article/calculating-economics-software-inspections"/>
          <p:cNvSpPr txBox="1"/>
          <p:nvPr/>
        </p:nvSpPr>
        <p:spPr>
          <a:xfrm>
            <a:off x="1718775" y="6756792"/>
            <a:ext cx="862306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https://www.stickyminds.com/article/calculating-economics-software-inspections</a:t>
            </a:r>
          </a:p>
        </p:txBody>
      </p:sp>
      <p:pic>
        <p:nvPicPr>
          <p:cNvPr id="1963" name="Image" descr="Image"/>
          <p:cNvPicPr>
            <a:picLocks noChangeAspect="1"/>
          </p:cNvPicPr>
          <p:nvPr/>
        </p:nvPicPr>
        <p:blipFill>
          <a:blip r:embed="rId3">
            <a:extLst/>
          </a:blip>
          <a:stretch>
            <a:fillRect/>
          </a:stretch>
        </p:blipFill>
        <p:spPr>
          <a:xfrm>
            <a:off x="-80098" y="-87810"/>
            <a:ext cx="10131908" cy="5864816"/>
          </a:xfrm>
          <a:prstGeom prst="rect">
            <a:avLst/>
          </a:prstGeom>
          <a:ln w="12700">
            <a:miter lim="400000"/>
          </a:ln>
        </p:spPr>
      </p:pic>
      <p:sp>
        <p:nvSpPr>
          <p:cNvPr id="1964" name="Rectangle"/>
          <p:cNvSpPr/>
          <p:nvPr/>
        </p:nvSpPr>
        <p:spPr>
          <a:xfrm>
            <a:off x="-43569" y="4872631"/>
            <a:ext cx="1620848" cy="2253710"/>
          </a:xfrm>
          <a:prstGeom prst="rect">
            <a:avLst/>
          </a:prstGeom>
          <a:blipFill>
            <a:blip r:embed="rId4"/>
            <a:stretch>
              <a:fillRect/>
            </a:stretch>
          </a:blipFill>
          <a:ln w="12700">
            <a:miter lim="400000"/>
          </a:ln>
        </p:spPr>
        <p:txBody>
          <a:bodyPr lIns="45719" rIns="45719" anchor="ctr"/>
          <a:lstStyle/>
          <a:p>
            <a:pPr/>
          </a:p>
        </p:txBody>
      </p:sp>
      <p:sp>
        <p:nvSpPr>
          <p:cNvPr id="1965" name="The increased cost of fixing bugs at later stages"/>
          <p:cNvSpPr txBox="1"/>
          <p:nvPr/>
        </p:nvSpPr>
        <p:spPr>
          <a:xfrm>
            <a:off x="3286070" y="5815336"/>
            <a:ext cx="502150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increased cost of fixing bugs at later stages</a:t>
            </a:r>
          </a:p>
        </p:txBody>
      </p:sp>
      <p:sp>
        <p:nvSpPr>
          <p:cNvPr id="1966" name="Ed Weller: edwardfwelleriii@msn.com"/>
          <p:cNvSpPr txBox="1"/>
          <p:nvPr/>
        </p:nvSpPr>
        <p:spPr>
          <a:xfrm>
            <a:off x="1697549" y="6455873"/>
            <a:ext cx="401769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Ed Weller: </a:t>
            </a:r>
            <a:r>
              <a:rPr u="sng">
                <a:hlinkClick r:id="rId5" invalidUrl="" action="" tgtFrame="" tooltip="" history="1" highlightClick="0" endSnd="0"/>
              </a:rPr>
              <a:t>edwardfwelleriii@msn.com</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0"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971" name="9.  Testers have the right to content review any  specifications that might impact their work."/>
          <p:cNvSpPr txBox="1"/>
          <p:nvPr>
            <p:ph type="title"/>
          </p:nvPr>
        </p:nvSpPr>
        <p:spPr>
          <a:xfrm>
            <a:off x="614441" y="388108"/>
            <a:ext cx="9306560" cy="1262381"/>
          </a:xfrm>
          <a:prstGeom prst="rect">
            <a:avLst/>
          </a:prstGeom>
          <a:ln w="9859">
            <a:solidFill>
              <a:srgbClr val="000000"/>
            </a:solidFill>
            <a:round/>
          </a:ln>
        </p:spPr>
        <p:txBody>
          <a:bodyPr/>
          <a:lstStyle/>
          <a:p>
            <a:pPr marL="478790" marR="213359" indent="-478790">
              <a:lnSpc>
                <a:spcPts val="3900"/>
              </a:lnSpc>
              <a:spcBef>
                <a:spcPts val="500"/>
              </a:spcBef>
              <a:tabLst>
                <a:tab pos="914400" algn="l"/>
              </a:tabLst>
              <a:defRPr b="0" sz="3300">
                <a:solidFill>
                  <a:srgbClr val="000000"/>
                </a:solidFill>
              </a:defRPr>
            </a:pPr>
            <a:r>
              <a:t>9.		Testers have the right to </a:t>
            </a:r>
            <a:r>
              <a:rPr i="1"/>
              <a:t>content </a:t>
            </a:r>
            <a:r>
              <a:t>review any  specifications that might impact their work.</a:t>
            </a:r>
          </a:p>
        </p:txBody>
      </p:sp>
      <p:sp>
        <p:nvSpPr>
          <p:cNvPr id="1972"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1973" name="Testers need to be in on requirements and  design reviews…"/>
          <p:cNvSpPr txBox="1"/>
          <p:nvPr/>
        </p:nvSpPr>
        <p:spPr>
          <a:xfrm>
            <a:off x="1090716" y="2116003"/>
            <a:ext cx="8383907" cy="4229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240029" indent="-196850">
              <a:lnSpc>
                <a:spcPts val="3600"/>
              </a:lnSpc>
              <a:spcBef>
                <a:spcPts val="500"/>
              </a:spcBef>
              <a:buSzPct val="100000"/>
              <a:buChar char="•"/>
              <a:tabLst>
                <a:tab pos="203200" algn="l"/>
              </a:tabLst>
              <a:defRPr sz="3300">
                <a:latin typeface="+mn-lt"/>
                <a:ea typeface="+mn-ea"/>
                <a:cs typeface="+mn-cs"/>
                <a:sym typeface="Arial"/>
              </a:defRPr>
            </a:pPr>
            <a:r>
              <a:t>Testers need to be in on requirements and  design</a:t>
            </a:r>
            <a:r>
              <a:rPr spc="-5"/>
              <a:t> </a:t>
            </a:r>
            <a:r>
              <a:t>reviews</a:t>
            </a:r>
          </a:p>
          <a:p>
            <a:pPr indent="406400">
              <a:spcBef>
                <a:spcPts val="200"/>
              </a:spcBef>
              <a:defRPr spc="-5" sz="2900">
                <a:solidFill>
                  <a:srgbClr val="33478A"/>
                </a:solidFill>
                <a:latin typeface="+mn-lt"/>
                <a:ea typeface="+mn-ea"/>
                <a:cs typeface="+mn-cs"/>
                <a:sym typeface="Arial"/>
              </a:defRPr>
            </a:pPr>
            <a:r>
              <a:t>–Including changes to</a:t>
            </a:r>
            <a:r>
              <a:rPr spc="-10"/>
              <a:t> </a:t>
            </a:r>
            <a:r>
              <a:t>these</a:t>
            </a:r>
          </a:p>
          <a:p>
            <a:pPr marL="209550" marR="29209" indent="-196850">
              <a:lnSpc>
                <a:spcPts val="3500"/>
              </a:lnSpc>
              <a:spcBef>
                <a:spcPts val="800"/>
              </a:spcBef>
              <a:buSzPct val="100000"/>
              <a:buChar char="•"/>
              <a:tabLst>
                <a:tab pos="203200" algn="l"/>
              </a:tabLst>
              <a:defRPr sz="3300">
                <a:latin typeface="+mn-lt"/>
                <a:ea typeface="+mn-ea"/>
                <a:cs typeface="+mn-cs"/>
                <a:sym typeface="Arial"/>
              </a:defRPr>
            </a:pPr>
            <a:r>
              <a:t>Testers need to be in on project budget and  estimation plan</a:t>
            </a:r>
            <a:r>
              <a:rPr spc="-5"/>
              <a:t> </a:t>
            </a:r>
            <a:r>
              <a:t>reviews</a:t>
            </a:r>
          </a:p>
          <a:p>
            <a:pPr marL="209550" marR="5080" indent="-196850">
              <a:lnSpc>
                <a:spcPct val="90000"/>
              </a:lnSpc>
              <a:spcBef>
                <a:spcPts val="800"/>
              </a:spcBef>
              <a:buSzPct val="100000"/>
              <a:buChar char="•"/>
              <a:tabLst>
                <a:tab pos="203200" algn="l"/>
              </a:tabLst>
              <a:defRPr sz="3300">
                <a:latin typeface="+mn-lt"/>
                <a:ea typeface="+mn-ea"/>
                <a:cs typeface="+mn-cs"/>
                <a:sym typeface="Arial"/>
              </a:defRPr>
            </a:pPr>
            <a:r>
              <a:t>Testers need to be in on the Evolutionary  delivery loop so that they constantly see the  stakeholder experience with what they</a:t>
            </a:r>
            <a:r>
              <a:rPr spc="-65"/>
              <a:t> </a:t>
            </a:r>
            <a:r>
              <a:t>have  allowed to be released at each Evo</a:t>
            </a:r>
            <a:r>
              <a:rPr spc="-75"/>
              <a:t> </a:t>
            </a:r>
            <a:r>
              <a:t>cycle.</a:t>
            </a:r>
          </a:p>
        </p:txBody>
      </p:sp>
      <p:sp>
        <p:nvSpPr>
          <p:cNvPr id="1974"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6"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977" name="Rectangle"/>
          <p:cNvSpPr/>
          <p:nvPr/>
        </p:nvSpPr>
        <p:spPr>
          <a:xfrm>
            <a:off x="772174" y="309230"/>
            <a:ext cx="9069711" cy="946544"/>
          </a:xfrm>
          <a:prstGeom prst="rect">
            <a:avLst/>
          </a:prstGeom>
          <a:ln w="9859">
            <a:solidFill>
              <a:srgbClr val="000000"/>
            </a:solidFill>
          </a:ln>
        </p:spPr>
        <p:txBody>
          <a:bodyPr lIns="45719" rIns="45719" anchor="ctr"/>
          <a:lstStyle/>
          <a:p>
            <a:pPr/>
          </a:p>
        </p:txBody>
      </p:sp>
      <p:sp>
        <p:nvSpPr>
          <p:cNvPr id="1978" name="Testers ‘Content Review’"/>
          <p:cNvSpPr txBox="1"/>
          <p:nvPr>
            <p:ph type="title"/>
          </p:nvPr>
        </p:nvSpPr>
        <p:spPr>
          <a:xfrm>
            <a:off x="2483272" y="343865"/>
            <a:ext cx="5653406" cy="593726"/>
          </a:xfrm>
          <a:prstGeom prst="rect">
            <a:avLst/>
          </a:prstGeom>
        </p:spPr>
        <p:txBody>
          <a:bodyPr/>
          <a:lstStyle/>
          <a:p>
            <a:pPr>
              <a:spcBef>
                <a:spcPts val="100"/>
              </a:spcBef>
            </a:pPr>
            <a:r>
              <a:t>Testers ‘Content</a:t>
            </a:r>
            <a:r>
              <a:rPr spc="-100"/>
              <a:t> </a:t>
            </a:r>
            <a:r>
              <a:t>Review’</a:t>
            </a:r>
          </a:p>
        </p:txBody>
      </p:sp>
      <p:sp>
        <p:nvSpPr>
          <p:cNvPr id="1979" name="Combined with other reviews or against Test’s own standards"/>
          <p:cNvSpPr txBox="1"/>
          <p:nvPr/>
        </p:nvSpPr>
        <p:spPr>
          <a:xfrm>
            <a:off x="1425876" y="909153"/>
            <a:ext cx="7767957" cy="2837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b="1" sz="2000">
                <a:solidFill>
                  <a:srgbClr val="3C4361"/>
                </a:solidFill>
                <a:latin typeface="+mn-lt"/>
                <a:ea typeface="+mn-ea"/>
                <a:cs typeface="+mn-cs"/>
                <a:sym typeface="Arial"/>
              </a:defRPr>
            </a:pPr>
            <a:r>
              <a:t>Combined with other reviews or against Test’s </a:t>
            </a:r>
            <a:r>
              <a:rPr spc="4"/>
              <a:t>own</a:t>
            </a:r>
            <a:r>
              <a:rPr spc="50"/>
              <a:t> </a:t>
            </a:r>
            <a:r>
              <a:t>standards</a:t>
            </a:r>
          </a:p>
        </p:txBody>
      </p:sp>
      <p:sp>
        <p:nvSpPr>
          <p:cNvPr id="1980" name="Rectangle"/>
          <p:cNvSpPr/>
          <p:nvPr/>
        </p:nvSpPr>
        <p:spPr>
          <a:xfrm>
            <a:off x="4242325" y="3474227"/>
            <a:ext cx="2208279" cy="609666"/>
          </a:xfrm>
          <a:prstGeom prst="rect">
            <a:avLst/>
          </a:prstGeom>
          <a:ln w="9859">
            <a:solidFill>
              <a:srgbClr val="000000"/>
            </a:solidFill>
          </a:ln>
        </p:spPr>
        <p:txBody>
          <a:bodyPr lIns="45719" rIns="45719" anchor="ctr"/>
          <a:lstStyle/>
          <a:p>
            <a:pPr/>
          </a:p>
        </p:txBody>
      </p:sp>
      <p:sp>
        <p:nvSpPr>
          <p:cNvPr id="1981" name="Review"/>
          <p:cNvSpPr txBox="1"/>
          <p:nvPr/>
        </p:nvSpPr>
        <p:spPr>
          <a:xfrm>
            <a:off x="4242325" y="3474227"/>
            <a:ext cx="2208531" cy="479760"/>
          </a:xfrm>
          <a:prstGeom prst="rect">
            <a:avLst/>
          </a:prstGeom>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lvl1pPr indent="381634">
              <a:spcBef>
                <a:spcPts val="400"/>
              </a:spcBef>
              <a:defRPr b="1" sz="3300">
                <a:solidFill>
                  <a:srgbClr val="3C4361"/>
                </a:solidFill>
                <a:latin typeface="+mn-lt"/>
                <a:ea typeface="+mn-ea"/>
                <a:cs typeface="+mn-cs"/>
                <a:sym typeface="Arial"/>
              </a:defRPr>
            </a:lvl1pPr>
          </a:lstStyle>
          <a:p>
            <a:pPr/>
            <a:r>
              <a:t>Review</a:t>
            </a:r>
          </a:p>
        </p:txBody>
      </p:sp>
      <p:sp>
        <p:nvSpPr>
          <p:cNvPr id="1982" name="Line"/>
          <p:cNvSpPr/>
          <p:nvPr/>
        </p:nvSpPr>
        <p:spPr>
          <a:xfrm>
            <a:off x="1718579" y="1413529"/>
            <a:ext cx="1813942" cy="1419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87" y="21600"/>
                </a:moveTo>
                <a:lnTo>
                  <a:pt x="19910" y="19440"/>
                </a:lnTo>
                <a:lnTo>
                  <a:pt x="21600" y="18900"/>
                </a:lnTo>
                <a:lnTo>
                  <a:pt x="19487" y="21600"/>
                </a:lnTo>
                <a:lnTo>
                  <a:pt x="0" y="21600"/>
                </a:lnTo>
                <a:lnTo>
                  <a:pt x="0" y="0"/>
                </a:lnTo>
                <a:lnTo>
                  <a:pt x="21600" y="0"/>
                </a:lnTo>
                <a:lnTo>
                  <a:pt x="21600" y="18900"/>
                </a:lnTo>
              </a:path>
            </a:pathLst>
          </a:custGeom>
          <a:ln w="9859">
            <a:solidFill>
              <a:srgbClr val="000000"/>
            </a:solidFill>
          </a:ln>
        </p:spPr>
        <p:txBody>
          <a:bodyPr lIns="45719" rIns="45719" anchor="ctr"/>
          <a:lstStyle/>
          <a:p>
            <a:pPr/>
          </a:p>
        </p:txBody>
      </p:sp>
      <p:sp>
        <p:nvSpPr>
          <p:cNvPr id="1983" name="Require-  ments"/>
          <p:cNvSpPr txBox="1"/>
          <p:nvPr/>
        </p:nvSpPr>
        <p:spPr>
          <a:xfrm>
            <a:off x="1879383" y="1605913"/>
            <a:ext cx="1731646" cy="9803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236854" marR="5080" indent="-224787">
              <a:lnSpc>
                <a:spcPts val="3900"/>
              </a:lnSpc>
              <a:spcBef>
                <a:spcPts val="200"/>
              </a:spcBef>
              <a:defRPr b="1" sz="3300">
                <a:solidFill>
                  <a:srgbClr val="3C4361"/>
                </a:solidFill>
                <a:latin typeface="+mn-lt"/>
                <a:ea typeface="+mn-ea"/>
                <a:cs typeface="+mn-cs"/>
                <a:sym typeface="Arial"/>
              </a:defRPr>
            </a:lvl1pPr>
          </a:lstStyle>
          <a:p>
            <a:pPr/>
            <a:r>
              <a:t>Require-  ments</a:t>
            </a:r>
          </a:p>
        </p:txBody>
      </p:sp>
      <p:sp>
        <p:nvSpPr>
          <p:cNvPr id="1984" name="Line"/>
          <p:cNvSpPr/>
          <p:nvPr/>
        </p:nvSpPr>
        <p:spPr>
          <a:xfrm>
            <a:off x="1876312" y="3069980"/>
            <a:ext cx="1813943" cy="1104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57" y="21600"/>
                </a:moveTo>
                <a:lnTo>
                  <a:pt x="20285" y="19440"/>
                </a:lnTo>
                <a:lnTo>
                  <a:pt x="21600" y="18900"/>
                </a:lnTo>
                <a:lnTo>
                  <a:pt x="19957" y="21600"/>
                </a:lnTo>
                <a:lnTo>
                  <a:pt x="0" y="21600"/>
                </a:lnTo>
                <a:lnTo>
                  <a:pt x="0" y="0"/>
                </a:lnTo>
                <a:lnTo>
                  <a:pt x="21600" y="0"/>
                </a:lnTo>
                <a:lnTo>
                  <a:pt x="21600" y="18900"/>
                </a:lnTo>
              </a:path>
            </a:pathLst>
          </a:custGeom>
          <a:ln w="9859">
            <a:solidFill>
              <a:srgbClr val="000000"/>
            </a:solidFill>
          </a:ln>
        </p:spPr>
        <p:txBody>
          <a:bodyPr lIns="45719" rIns="45719" anchor="ctr"/>
          <a:lstStyle/>
          <a:p>
            <a:pPr/>
          </a:p>
        </p:txBody>
      </p:sp>
      <p:sp>
        <p:nvSpPr>
          <p:cNvPr id="1985" name="Design"/>
          <p:cNvSpPr txBox="1"/>
          <p:nvPr/>
        </p:nvSpPr>
        <p:spPr>
          <a:xfrm>
            <a:off x="2037117" y="3214877"/>
            <a:ext cx="1427481"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b="1" sz="3300">
                <a:solidFill>
                  <a:srgbClr val="3C4361"/>
                </a:solidFill>
                <a:latin typeface="+mn-lt"/>
                <a:ea typeface="+mn-ea"/>
                <a:cs typeface="+mn-cs"/>
                <a:sym typeface="Arial"/>
              </a:defRPr>
            </a:lvl1pPr>
          </a:lstStyle>
          <a:p>
            <a:pPr/>
            <a:r>
              <a:t>Design</a:t>
            </a:r>
          </a:p>
        </p:txBody>
      </p:sp>
      <p:sp>
        <p:nvSpPr>
          <p:cNvPr id="1986" name="Line"/>
          <p:cNvSpPr/>
          <p:nvPr/>
        </p:nvSpPr>
        <p:spPr>
          <a:xfrm>
            <a:off x="1955180" y="4253157"/>
            <a:ext cx="1340740" cy="1104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76" y="21600"/>
                </a:moveTo>
                <a:lnTo>
                  <a:pt x="19821" y="19440"/>
                </a:lnTo>
                <a:lnTo>
                  <a:pt x="21600" y="18900"/>
                </a:lnTo>
                <a:lnTo>
                  <a:pt x="19376" y="21600"/>
                </a:lnTo>
                <a:lnTo>
                  <a:pt x="0" y="21600"/>
                </a:lnTo>
                <a:lnTo>
                  <a:pt x="0" y="0"/>
                </a:lnTo>
                <a:lnTo>
                  <a:pt x="21600" y="0"/>
                </a:lnTo>
                <a:lnTo>
                  <a:pt x="21600" y="18900"/>
                </a:lnTo>
              </a:path>
            </a:pathLst>
          </a:custGeom>
          <a:ln w="9859">
            <a:solidFill>
              <a:srgbClr val="000000"/>
            </a:solidFill>
          </a:ln>
        </p:spPr>
        <p:txBody>
          <a:bodyPr lIns="45719" rIns="45719" anchor="ctr"/>
          <a:lstStyle/>
          <a:p>
            <a:pPr/>
          </a:p>
        </p:txBody>
      </p:sp>
      <p:sp>
        <p:nvSpPr>
          <p:cNvPr id="1987" name="Line"/>
          <p:cNvSpPr/>
          <p:nvPr/>
        </p:nvSpPr>
        <p:spPr>
          <a:xfrm>
            <a:off x="1797445" y="5594093"/>
            <a:ext cx="2839214" cy="1025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25" y="21600"/>
                </a:moveTo>
                <a:lnTo>
                  <a:pt x="20820" y="19440"/>
                </a:lnTo>
                <a:lnTo>
                  <a:pt x="21600" y="18900"/>
                </a:lnTo>
                <a:lnTo>
                  <a:pt x="20625" y="21600"/>
                </a:lnTo>
                <a:lnTo>
                  <a:pt x="0" y="21600"/>
                </a:lnTo>
                <a:lnTo>
                  <a:pt x="0" y="0"/>
                </a:lnTo>
                <a:lnTo>
                  <a:pt x="21600" y="0"/>
                </a:lnTo>
                <a:lnTo>
                  <a:pt x="21600" y="18900"/>
                </a:lnTo>
              </a:path>
            </a:pathLst>
          </a:custGeom>
          <a:ln w="9859">
            <a:solidFill>
              <a:srgbClr val="000000"/>
            </a:solidFill>
          </a:ln>
        </p:spPr>
        <p:txBody>
          <a:bodyPr lIns="45719" rIns="45719" anchor="ctr"/>
          <a:lstStyle/>
          <a:p>
            <a:pPr/>
          </a:p>
        </p:txBody>
      </p:sp>
      <p:sp>
        <p:nvSpPr>
          <p:cNvPr id="1988" name="Test  Plans…"/>
          <p:cNvSpPr txBox="1"/>
          <p:nvPr/>
        </p:nvSpPr>
        <p:spPr>
          <a:xfrm>
            <a:off x="2037117" y="4287785"/>
            <a:ext cx="2503806" cy="2082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1281430" indent="235584">
              <a:lnSpc>
                <a:spcPts val="3900"/>
              </a:lnSpc>
              <a:spcBef>
                <a:spcPts val="200"/>
              </a:spcBef>
              <a:defRPr b="1" spc="-60" sz="3300">
                <a:solidFill>
                  <a:srgbClr val="3C4361"/>
                </a:solidFill>
                <a:latin typeface="+mn-lt"/>
                <a:ea typeface="+mn-ea"/>
                <a:cs typeface="+mn-cs"/>
                <a:sym typeface="Arial"/>
              </a:defRPr>
            </a:pPr>
            <a:r>
              <a:t>Test  </a:t>
            </a:r>
            <a:r>
              <a:rPr spc="0"/>
              <a:t>P</a:t>
            </a:r>
            <a:r>
              <a:rPr spc="-5"/>
              <a:t>l</a:t>
            </a:r>
            <a:r>
              <a:rPr spc="0"/>
              <a:t>ans</a:t>
            </a:r>
          </a:p>
          <a:p>
            <a:pPr>
              <a:defRPr sz="4300">
                <a:latin typeface="Times New Roman"/>
                <a:ea typeface="Times New Roman"/>
                <a:cs typeface="Times New Roman"/>
                <a:sym typeface="Times New Roman"/>
              </a:defRPr>
            </a:pPr>
          </a:p>
          <a:p>
            <a:pPr indent="12700">
              <a:defRPr b="1" sz="3300">
                <a:solidFill>
                  <a:srgbClr val="3C4361"/>
                </a:solidFill>
                <a:latin typeface="+mn-lt"/>
                <a:ea typeface="+mn-ea"/>
                <a:cs typeface="+mn-cs"/>
                <a:sym typeface="Arial"/>
              </a:defRPr>
            </a:pPr>
            <a:r>
              <a:t>Architecture</a:t>
            </a:r>
          </a:p>
        </p:txBody>
      </p:sp>
      <p:sp>
        <p:nvSpPr>
          <p:cNvPr id="1989" name="Budgets  Time Plans"/>
          <p:cNvSpPr txBox="1"/>
          <p:nvPr/>
        </p:nvSpPr>
        <p:spPr>
          <a:xfrm>
            <a:off x="3920070" y="1402142"/>
            <a:ext cx="2239011" cy="9803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288290">
              <a:lnSpc>
                <a:spcPts val="3900"/>
              </a:lnSpc>
              <a:spcBef>
                <a:spcPts val="200"/>
              </a:spcBef>
              <a:defRPr b="1" sz="3300">
                <a:solidFill>
                  <a:srgbClr val="3C4361"/>
                </a:solidFill>
                <a:latin typeface="+mn-lt"/>
                <a:ea typeface="+mn-ea"/>
                <a:cs typeface="+mn-cs"/>
                <a:sym typeface="Arial"/>
              </a:defRPr>
            </a:pPr>
            <a:r>
              <a:t>Budgets  </a:t>
            </a:r>
            <a:r>
              <a:rPr spc="-10"/>
              <a:t>Time</a:t>
            </a:r>
            <a:r>
              <a:rPr spc="-75"/>
              <a:t> </a:t>
            </a:r>
            <a:r>
              <a:t>Plans</a:t>
            </a:r>
          </a:p>
        </p:txBody>
      </p:sp>
      <p:sp>
        <p:nvSpPr>
          <p:cNvPr id="1990" name="Line"/>
          <p:cNvSpPr/>
          <p:nvPr/>
        </p:nvSpPr>
        <p:spPr>
          <a:xfrm>
            <a:off x="3847989" y="1334651"/>
            <a:ext cx="2602613" cy="1262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91" y="21600"/>
                </a:moveTo>
                <a:lnTo>
                  <a:pt x="20553" y="19440"/>
                </a:lnTo>
                <a:lnTo>
                  <a:pt x="21600" y="18900"/>
                </a:lnTo>
                <a:lnTo>
                  <a:pt x="20291" y="21600"/>
                </a:lnTo>
                <a:lnTo>
                  <a:pt x="0" y="21600"/>
                </a:lnTo>
                <a:lnTo>
                  <a:pt x="0" y="0"/>
                </a:lnTo>
                <a:lnTo>
                  <a:pt x="21600" y="0"/>
                </a:lnTo>
                <a:lnTo>
                  <a:pt x="21600" y="18900"/>
                </a:lnTo>
              </a:path>
            </a:pathLst>
          </a:custGeom>
          <a:ln w="9859">
            <a:solidFill>
              <a:srgbClr val="000000"/>
            </a:solidFill>
          </a:ln>
        </p:spPr>
        <p:txBody>
          <a:bodyPr lIns="45719" rIns="45719" anchor="ctr"/>
          <a:lstStyle/>
          <a:p>
            <a:pPr/>
          </a:p>
        </p:txBody>
      </p:sp>
      <p:sp>
        <p:nvSpPr>
          <p:cNvPr id="1991" name="Line"/>
          <p:cNvSpPr/>
          <p:nvPr/>
        </p:nvSpPr>
        <p:spPr>
          <a:xfrm>
            <a:off x="3453684" y="2675463"/>
            <a:ext cx="762796" cy="1102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5" y="2023"/>
                </a:lnTo>
                <a:lnTo>
                  <a:pt x="494" y="4046"/>
                </a:lnTo>
                <a:lnTo>
                  <a:pt x="1101" y="6022"/>
                </a:lnTo>
                <a:lnTo>
                  <a:pt x="1911" y="7951"/>
                </a:lnTo>
                <a:lnTo>
                  <a:pt x="2922" y="9818"/>
                </a:lnTo>
                <a:lnTo>
                  <a:pt x="4113" y="11608"/>
                </a:lnTo>
                <a:lnTo>
                  <a:pt x="5484" y="13304"/>
                </a:lnTo>
                <a:lnTo>
                  <a:pt x="6990" y="14875"/>
                </a:lnTo>
                <a:lnTo>
                  <a:pt x="8609" y="16338"/>
                </a:lnTo>
                <a:lnTo>
                  <a:pt x="10362" y="17645"/>
                </a:lnTo>
                <a:lnTo>
                  <a:pt x="12205" y="18812"/>
                </a:lnTo>
                <a:lnTo>
                  <a:pt x="14138" y="19792"/>
                </a:lnTo>
                <a:lnTo>
                  <a:pt x="16138" y="20571"/>
                </a:lnTo>
                <a:lnTo>
                  <a:pt x="18184" y="21162"/>
                </a:lnTo>
                <a:lnTo>
                  <a:pt x="20251" y="21520"/>
                </a:lnTo>
                <a:lnTo>
                  <a:pt x="21600" y="21600"/>
                </a:lnTo>
              </a:path>
            </a:pathLst>
          </a:custGeom>
          <a:ln w="9859">
            <a:solidFill>
              <a:srgbClr val="000000"/>
            </a:solidFill>
          </a:ln>
        </p:spPr>
        <p:txBody>
          <a:bodyPr lIns="45719" rIns="45719" anchor="ctr"/>
          <a:lstStyle/>
          <a:p>
            <a:pPr/>
          </a:p>
        </p:txBody>
      </p:sp>
      <p:sp>
        <p:nvSpPr>
          <p:cNvPr id="1992" name="Triangle"/>
          <p:cNvSpPr/>
          <p:nvPr/>
        </p:nvSpPr>
        <p:spPr>
          <a:xfrm>
            <a:off x="4160709" y="3733672"/>
            <a:ext cx="81966" cy="78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4" y="0"/>
                </a:moveTo>
                <a:lnTo>
                  <a:pt x="0" y="21600"/>
                </a:lnTo>
                <a:lnTo>
                  <a:pt x="21600" y="12660"/>
                </a:lnTo>
                <a:lnTo>
                  <a:pt x="1784" y="0"/>
                </a:lnTo>
                <a:close/>
              </a:path>
            </a:pathLst>
          </a:custGeom>
          <a:solidFill>
            <a:srgbClr val="000000"/>
          </a:solidFill>
          <a:ln w="12700">
            <a:miter lim="400000"/>
          </a:ln>
        </p:spPr>
        <p:txBody>
          <a:bodyPr lIns="45719" rIns="45719" anchor="ctr"/>
          <a:lstStyle/>
          <a:p>
            <a:pPr/>
          </a:p>
        </p:txBody>
      </p:sp>
      <p:sp>
        <p:nvSpPr>
          <p:cNvPr id="1993" name="Line"/>
          <p:cNvSpPr/>
          <p:nvPr/>
        </p:nvSpPr>
        <p:spPr>
          <a:xfrm>
            <a:off x="3346532" y="4110068"/>
            <a:ext cx="2000253" cy="695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path>
            </a:pathLst>
          </a:custGeom>
          <a:ln w="9859">
            <a:solidFill>
              <a:srgbClr val="000000"/>
            </a:solidFill>
          </a:ln>
        </p:spPr>
        <p:txBody>
          <a:bodyPr lIns="45719" rIns="45719" anchor="ctr"/>
          <a:lstStyle/>
          <a:p>
            <a:pPr/>
          </a:p>
        </p:txBody>
      </p:sp>
      <p:sp>
        <p:nvSpPr>
          <p:cNvPr id="1994" name="Triangle"/>
          <p:cNvSpPr/>
          <p:nvPr/>
        </p:nvSpPr>
        <p:spPr>
          <a:xfrm>
            <a:off x="5307341" y="4083786"/>
            <a:ext cx="78867" cy="78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000000"/>
          </a:solidFill>
          <a:ln w="12700">
            <a:miter lim="400000"/>
          </a:ln>
        </p:spPr>
        <p:txBody>
          <a:bodyPr lIns="45719" rIns="45719" anchor="ctr"/>
          <a:lstStyle/>
          <a:p>
            <a:pPr/>
          </a:p>
        </p:txBody>
      </p:sp>
      <p:sp>
        <p:nvSpPr>
          <p:cNvPr id="1995" name="Line"/>
          <p:cNvSpPr/>
          <p:nvPr/>
        </p:nvSpPr>
        <p:spPr>
          <a:xfrm>
            <a:off x="4636370" y="4203863"/>
            <a:ext cx="710415" cy="1902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path>
            </a:pathLst>
          </a:custGeom>
          <a:ln w="29575">
            <a:solidFill>
              <a:srgbClr val="000000"/>
            </a:solidFill>
          </a:ln>
        </p:spPr>
        <p:txBody>
          <a:bodyPr lIns="45719" rIns="45719" anchor="ctr"/>
          <a:lstStyle/>
          <a:p>
            <a:pPr/>
          </a:p>
        </p:txBody>
      </p:sp>
      <p:sp>
        <p:nvSpPr>
          <p:cNvPr id="1996" name="Triangle"/>
          <p:cNvSpPr/>
          <p:nvPr/>
        </p:nvSpPr>
        <p:spPr>
          <a:xfrm>
            <a:off x="5302415" y="4174285"/>
            <a:ext cx="88723" cy="88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21600"/>
                </a:lnTo>
                <a:lnTo>
                  <a:pt x="21600" y="21600"/>
                </a:lnTo>
                <a:lnTo>
                  <a:pt x="10800" y="0"/>
                </a:lnTo>
                <a:close/>
              </a:path>
            </a:pathLst>
          </a:custGeom>
          <a:solidFill>
            <a:srgbClr val="000000"/>
          </a:solidFill>
          <a:ln w="12700">
            <a:miter lim="400000"/>
          </a:ln>
        </p:spPr>
        <p:txBody>
          <a:bodyPr lIns="45719" rIns="45719" anchor="ctr"/>
          <a:lstStyle/>
          <a:p>
            <a:pPr/>
          </a:p>
        </p:txBody>
      </p:sp>
      <p:sp>
        <p:nvSpPr>
          <p:cNvPr id="1997" name="Line"/>
          <p:cNvSpPr/>
          <p:nvPr/>
        </p:nvSpPr>
        <p:spPr>
          <a:xfrm>
            <a:off x="3690223" y="3237519"/>
            <a:ext cx="1656560" cy="384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602" y="21600"/>
                </a:lnTo>
                <a:lnTo>
                  <a:pt x="3602" y="0"/>
                </a:lnTo>
                <a:lnTo>
                  <a:pt x="21600" y="0"/>
                </a:lnTo>
                <a:lnTo>
                  <a:pt x="21600" y="11821"/>
                </a:lnTo>
              </a:path>
            </a:pathLst>
          </a:custGeom>
          <a:ln w="9859">
            <a:solidFill>
              <a:srgbClr val="000000"/>
            </a:solidFill>
          </a:ln>
        </p:spPr>
        <p:txBody>
          <a:bodyPr lIns="45719" rIns="45719" anchor="ctr"/>
          <a:lstStyle/>
          <a:p>
            <a:pPr/>
          </a:p>
        </p:txBody>
      </p:sp>
      <p:sp>
        <p:nvSpPr>
          <p:cNvPr id="1998" name="Triangle"/>
          <p:cNvSpPr/>
          <p:nvPr/>
        </p:nvSpPr>
        <p:spPr>
          <a:xfrm>
            <a:off x="5307341" y="3395217"/>
            <a:ext cx="78867" cy="78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0800" y="21600"/>
                </a:lnTo>
                <a:lnTo>
                  <a:pt x="21600" y="0"/>
                </a:lnTo>
                <a:close/>
              </a:path>
            </a:pathLst>
          </a:custGeom>
          <a:solidFill>
            <a:srgbClr val="000000"/>
          </a:solidFill>
          <a:ln w="12700">
            <a:miter lim="400000"/>
          </a:ln>
        </p:spPr>
        <p:txBody>
          <a:bodyPr lIns="45719" rIns="45719" anchor="ctr"/>
          <a:lstStyle/>
          <a:p>
            <a:pPr/>
          </a:p>
        </p:txBody>
      </p:sp>
      <p:sp>
        <p:nvSpPr>
          <p:cNvPr id="1999" name="Line"/>
          <p:cNvSpPr/>
          <p:nvPr/>
        </p:nvSpPr>
        <p:spPr>
          <a:xfrm>
            <a:off x="5149139" y="2596863"/>
            <a:ext cx="197644" cy="847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167"/>
                </a:lnTo>
                <a:lnTo>
                  <a:pt x="21600" y="11167"/>
                </a:lnTo>
                <a:lnTo>
                  <a:pt x="21600" y="21600"/>
                </a:lnTo>
              </a:path>
            </a:pathLst>
          </a:custGeom>
          <a:ln w="29575">
            <a:solidFill>
              <a:srgbClr val="000000"/>
            </a:solidFill>
          </a:ln>
        </p:spPr>
        <p:txBody>
          <a:bodyPr lIns="45719" rIns="45719" anchor="ctr"/>
          <a:lstStyle/>
          <a:p>
            <a:pPr/>
          </a:p>
        </p:txBody>
      </p:sp>
      <p:sp>
        <p:nvSpPr>
          <p:cNvPr id="2000" name="Triangle"/>
          <p:cNvSpPr/>
          <p:nvPr/>
        </p:nvSpPr>
        <p:spPr>
          <a:xfrm>
            <a:off x="5302415" y="3385349"/>
            <a:ext cx="88723" cy="88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0800" y="21600"/>
                </a:lnTo>
                <a:lnTo>
                  <a:pt x="21600" y="0"/>
                </a:lnTo>
                <a:close/>
              </a:path>
            </a:pathLst>
          </a:custGeom>
          <a:solidFill>
            <a:srgbClr val="000000"/>
          </a:solidFill>
          <a:ln w="12700">
            <a:miter lim="400000"/>
          </a:ln>
        </p:spPr>
        <p:txBody>
          <a:bodyPr lIns="45719" rIns="45719" anchor="ctr"/>
          <a:lstStyle/>
          <a:p>
            <a:pPr/>
          </a:p>
        </p:txBody>
      </p:sp>
      <p:sp>
        <p:nvSpPr>
          <p:cNvPr id="2001" name="Line"/>
          <p:cNvSpPr/>
          <p:nvPr/>
        </p:nvSpPr>
        <p:spPr>
          <a:xfrm>
            <a:off x="7318139" y="2675587"/>
            <a:ext cx="1735076" cy="2208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lnTo>
                  <a:pt x="19440" y="19903"/>
                </a:lnTo>
                <a:lnTo>
                  <a:pt x="21600" y="19479"/>
                </a:lnTo>
                <a:lnTo>
                  <a:pt x="18900" y="21600"/>
                </a:lnTo>
                <a:lnTo>
                  <a:pt x="0" y="21600"/>
                </a:lnTo>
                <a:lnTo>
                  <a:pt x="0" y="0"/>
                </a:lnTo>
                <a:lnTo>
                  <a:pt x="21600" y="0"/>
                </a:lnTo>
                <a:lnTo>
                  <a:pt x="21600" y="19479"/>
                </a:lnTo>
              </a:path>
            </a:pathLst>
          </a:custGeom>
          <a:ln w="9859">
            <a:solidFill>
              <a:srgbClr val="000000"/>
            </a:solidFill>
          </a:ln>
        </p:spPr>
        <p:txBody>
          <a:bodyPr lIns="45719" rIns="45719" anchor="ctr"/>
          <a:lstStyle/>
          <a:p>
            <a:pPr/>
          </a:p>
        </p:txBody>
      </p:sp>
      <p:sp>
        <p:nvSpPr>
          <p:cNvPr id="2002" name="Line"/>
          <p:cNvSpPr/>
          <p:nvPr/>
        </p:nvSpPr>
        <p:spPr>
          <a:xfrm>
            <a:off x="6450891" y="3779732"/>
            <a:ext cx="828135" cy="1"/>
          </a:xfrm>
          <a:prstGeom prst="line">
            <a:avLst/>
          </a:prstGeom>
          <a:ln w="39433">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2003" name="Triangle"/>
          <p:cNvSpPr/>
          <p:nvPr/>
        </p:nvSpPr>
        <p:spPr>
          <a:xfrm>
            <a:off x="7200149" y="3720565"/>
            <a:ext cx="118301" cy="118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0801"/>
                </a:lnTo>
                <a:lnTo>
                  <a:pt x="0" y="0"/>
                </a:lnTo>
                <a:close/>
              </a:path>
            </a:pathLst>
          </a:custGeom>
          <a:solidFill>
            <a:srgbClr val="000000"/>
          </a:solidFill>
          <a:ln w="12700">
            <a:miter lim="400000"/>
          </a:ln>
        </p:spPr>
        <p:txBody>
          <a:bodyPr lIns="45719" rIns="45719" anchor="ctr"/>
          <a:lstStyle/>
          <a:p>
            <a:pPr/>
          </a:p>
        </p:txBody>
      </p:sp>
      <p:sp>
        <p:nvSpPr>
          <p:cNvPr id="2004" name="OK…"/>
          <p:cNvSpPr txBox="1"/>
          <p:nvPr/>
        </p:nvSpPr>
        <p:spPr>
          <a:xfrm>
            <a:off x="7334350" y="3104615"/>
            <a:ext cx="1653540" cy="9803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905" algn="ctr">
              <a:lnSpc>
                <a:spcPts val="3900"/>
              </a:lnSpc>
              <a:spcBef>
                <a:spcPts val="100"/>
              </a:spcBef>
              <a:defRPr b="1" sz="3300">
                <a:solidFill>
                  <a:srgbClr val="3C4361"/>
                </a:solidFill>
                <a:latin typeface="+mn-lt"/>
                <a:ea typeface="+mn-ea"/>
                <a:cs typeface="+mn-cs"/>
                <a:sym typeface="Arial"/>
              </a:defRPr>
            </a:pPr>
            <a:r>
              <a:t>OK</a:t>
            </a:r>
          </a:p>
          <a:p>
            <a:pPr algn="ctr">
              <a:lnSpc>
                <a:spcPts val="3900"/>
              </a:lnSpc>
              <a:defRPr b="1" sz="3300">
                <a:solidFill>
                  <a:srgbClr val="3C4361"/>
                </a:solidFill>
                <a:latin typeface="+mn-lt"/>
                <a:ea typeface="+mn-ea"/>
                <a:cs typeface="+mn-cs"/>
                <a:sym typeface="Arial"/>
              </a:defRPr>
            </a:pPr>
            <a:r>
              <a:t>For</a:t>
            </a:r>
            <a:r>
              <a:rPr spc="-70"/>
              <a:t> </a:t>
            </a:r>
            <a:r>
              <a:rPr spc="-60"/>
              <a:t>Test</a:t>
            </a:r>
          </a:p>
        </p:txBody>
      </p:sp>
      <p:sp>
        <p:nvSpPr>
          <p:cNvPr id="2005"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06"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8"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2009" name="Rectangle"/>
          <p:cNvSpPr/>
          <p:nvPr/>
        </p:nvSpPr>
        <p:spPr>
          <a:xfrm>
            <a:off x="772174" y="388109"/>
            <a:ext cx="9148578" cy="1183178"/>
          </a:xfrm>
          <a:prstGeom prst="rect">
            <a:avLst/>
          </a:prstGeom>
          <a:ln w="9859">
            <a:solidFill>
              <a:srgbClr val="000000"/>
            </a:solidFill>
          </a:ln>
        </p:spPr>
        <p:txBody>
          <a:bodyPr lIns="45719" rIns="45719" anchor="ctr"/>
          <a:lstStyle/>
          <a:p>
            <a:pPr/>
          </a:p>
        </p:txBody>
      </p:sp>
      <p:sp>
        <p:nvSpPr>
          <p:cNvPr id="2010" name="Example of Design/Architecture  Content Review Standard"/>
          <p:cNvSpPr txBox="1"/>
          <p:nvPr>
            <p:ph type="title"/>
          </p:nvPr>
        </p:nvSpPr>
        <p:spPr>
          <a:xfrm>
            <a:off x="1760111" y="422744"/>
            <a:ext cx="7178676" cy="1158876"/>
          </a:xfrm>
          <a:prstGeom prst="rect">
            <a:avLst/>
          </a:prstGeom>
        </p:spPr>
        <p:txBody>
          <a:bodyPr/>
          <a:lstStyle/>
          <a:p>
            <a:pPr marL="710565" marR="5080" indent="-710565">
              <a:lnSpc>
                <a:spcPct val="100200"/>
              </a:lnSpc>
              <a:spcBef>
                <a:spcPts val="100"/>
              </a:spcBef>
            </a:pPr>
            <a:r>
              <a:t>Example of Design/Architecture  Content Review</a:t>
            </a:r>
            <a:r>
              <a:rPr spc="-100"/>
              <a:t> </a:t>
            </a:r>
            <a:r>
              <a:t>Standard</a:t>
            </a:r>
          </a:p>
        </p:txBody>
      </p:sp>
      <p:sp>
        <p:nvSpPr>
          <p:cNvPr id="2011" name="Design and Architecture will:…"/>
          <p:cNvSpPr txBox="1"/>
          <p:nvPr/>
        </p:nvSpPr>
        <p:spPr>
          <a:xfrm>
            <a:off x="932983" y="1586838"/>
            <a:ext cx="8576945" cy="4267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7645" indent="-194945">
              <a:spcBef>
                <a:spcPts val="500"/>
              </a:spcBef>
              <a:buSzPct val="100000"/>
              <a:buChar char="•"/>
              <a:tabLst>
                <a:tab pos="203200" algn="l"/>
              </a:tabLst>
              <a:defRPr sz="3300">
                <a:latin typeface="+mn-lt"/>
                <a:ea typeface="+mn-ea"/>
                <a:cs typeface="+mn-cs"/>
                <a:sym typeface="Arial"/>
              </a:defRPr>
            </a:pPr>
            <a:r>
              <a:t>Design and Architecture</a:t>
            </a:r>
            <a:r>
              <a:rPr spc="-15"/>
              <a:t> </a:t>
            </a:r>
            <a:r>
              <a:t>will:</a:t>
            </a:r>
          </a:p>
          <a:p>
            <a:pPr indent="406400">
              <a:spcBef>
                <a:spcPts val="300"/>
              </a:spcBef>
              <a:defRPr spc="-5" sz="2900">
                <a:solidFill>
                  <a:srgbClr val="33478A"/>
                </a:solidFill>
                <a:latin typeface="+mn-lt"/>
                <a:ea typeface="+mn-ea"/>
                <a:cs typeface="+mn-cs"/>
                <a:sym typeface="Arial"/>
              </a:defRPr>
            </a:pPr>
            <a:r>
              <a:t>–Contain interfaces to facilitate automated</a:t>
            </a:r>
            <a:r>
              <a:rPr spc="5"/>
              <a:t> </a:t>
            </a:r>
            <a:r>
              <a:t>testing</a:t>
            </a:r>
          </a:p>
          <a:p>
            <a:pPr marL="197484" marR="489584" indent="208915">
              <a:lnSpc>
                <a:spcPts val="3000"/>
              </a:lnSpc>
              <a:spcBef>
                <a:spcPts val="800"/>
              </a:spcBef>
              <a:defRPr spc="-5" sz="2900">
                <a:solidFill>
                  <a:srgbClr val="33478A"/>
                </a:solidFill>
                <a:latin typeface="+mn-lt"/>
                <a:ea typeface="+mn-ea"/>
                <a:cs typeface="+mn-cs"/>
                <a:sym typeface="Arial"/>
              </a:defRPr>
            </a:pPr>
            <a:r>
              <a:t>–Contain provision to capture system state and  transactions in case of failure</a:t>
            </a:r>
          </a:p>
          <a:p>
            <a:pPr marL="197484" marR="59055" indent="208915">
              <a:lnSpc>
                <a:spcPct val="89700"/>
              </a:lnSpc>
              <a:spcBef>
                <a:spcPts val="700"/>
              </a:spcBef>
              <a:defRPr spc="-5" sz="2900">
                <a:solidFill>
                  <a:srgbClr val="33478A"/>
                </a:solidFill>
                <a:latin typeface="+mn-lt"/>
                <a:ea typeface="+mn-ea"/>
                <a:cs typeface="+mn-cs"/>
                <a:sym typeface="Arial"/>
              </a:defRPr>
            </a:pPr>
            <a:r>
              <a:t>–Contain annotation regarding any level of testing  requirements for the design that is planned,  contracted, or</a:t>
            </a:r>
            <a:r>
              <a:rPr spc="-10"/>
              <a:t> </a:t>
            </a:r>
            <a:r>
              <a:t>envisaged.</a:t>
            </a:r>
          </a:p>
          <a:p>
            <a:pPr marL="197484" marR="5080" indent="208915">
              <a:lnSpc>
                <a:spcPct val="89700"/>
              </a:lnSpc>
              <a:spcBef>
                <a:spcPts val="600"/>
              </a:spcBef>
              <a:defRPr spc="-5" sz="2900">
                <a:solidFill>
                  <a:srgbClr val="33478A"/>
                </a:solidFill>
                <a:latin typeface="+mn-lt"/>
                <a:ea typeface="+mn-ea"/>
                <a:cs typeface="+mn-cs"/>
                <a:sym typeface="Arial"/>
              </a:defRPr>
            </a:pPr>
            <a:r>
              <a:t>–Contain annotation regarding previously known  testing degree of any component planned, in any  internal or external</a:t>
            </a:r>
            <a:r>
              <a:rPr spc="-10"/>
              <a:t> </a:t>
            </a:r>
            <a:r>
              <a:t>situation.</a:t>
            </a:r>
          </a:p>
        </p:txBody>
      </p:sp>
      <p:sp>
        <p:nvSpPr>
          <p:cNvPr id="2012" name="Rectangle"/>
          <p:cNvSpPr/>
          <p:nvPr/>
        </p:nvSpPr>
        <p:spPr>
          <a:xfrm>
            <a:off x="8752927" y="876565"/>
            <a:ext cx="1051649" cy="1309803"/>
          </a:xfrm>
          <a:prstGeom prst="rect">
            <a:avLst/>
          </a:prstGeom>
          <a:blipFill>
            <a:blip r:embed="rId2"/>
            <a:stretch>
              <a:fillRect/>
            </a:stretch>
          </a:blipFill>
          <a:ln w="12700">
            <a:miter lim="400000"/>
          </a:ln>
        </p:spPr>
        <p:txBody>
          <a:bodyPr lIns="45719" rIns="45719" anchor="ctr"/>
          <a:lstStyle/>
          <a:p>
            <a:pPr/>
          </a:p>
        </p:txBody>
      </p:sp>
      <p:sp>
        <p:nvSpPr>
          <p:cNvPr id="2013"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14"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3" invalidUrl="" action="" tgtFrame="" tooltip="" history="1" highlightClick="0" endSnd="0"/>
              </a:rPr>
              <a:t>www.</a:t>
            </a:r>
            <a:r>
              <a:rPr spc="-15" sz="1600" u="sng">
                <a:solidFill>
                  <a:srgbClr val="0432FF"/>
                </a:solidFill>
                <a:uFill>
                  <a:solidFill>
                    <a:srgbClr val="0432FF"/>
                  </a:solidFill>
                </a:uFill>
                <a:hlinkClick r:id="rId3" invalidUrl="" action="" tgtFrame="" tooltip="" history="1" highlightClick="0" endSnd="0"/>
              </a:rPr>
              <a:t>Gilb</a:t>
            </a:r>
            <a:r>
              <a:rPr spc="-15" u="sng">
                <a:solidFill>
                  <a:srgbClr val="0432FF"/>
                </a:solidFill>
                <a:uFill>
                  <a:solidFill>
                    <a:srgbClr val="0432FF"/>
                  </a:solidFill>
                </a:uFill>
                <a:hlinkClick r:id="rId3" invalidUrl="" action="" tgtFrame="" tooltip="" history="1" highlightClick="0" endSnd="0"/>
              </a:rPr>
              <a:t>.com</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6"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2017" name="Rectangle"/>
          <p:cNvSpPr/>
          <p:nvPr/>
        </p:nvSpPr>
        <p:spPr>
          <a:xfrm>
            <a:off x="1008775" y="388108"/>
            <a:ext cx="8911977" cy="1735329"/>
          </a:xfrm>
          <a:prstGeom prst="rect">
            <a:avLst/>
          </a:prstGeom>
          <a:ln w="9859">
            <a:solidFill>
              <a:srgbClr val="000000"/>
            </a:solidFill>
          </a:ln>
        </p:spPr>
        <p:txBody>
          <a:bodyPr lIns="45719" rIns="45719" anchor="ctr"/>
          <a:lstStyle/>
          <a:p>
            <a:pPr/>
          </a:p>
        </p:txBody>
      </p:sp>
      <p:sp>
        <p:nvSpPr>
          <p:cNvPr id="2018" name="10. Testers have the right to focus on"/>
          <p:cNvSpPr txBox="1"/>
          <p:nvPr>
            <p:ph type="title"/>
          </p:nvPr>
        </p:nvSpPr>
        <p:spPr>
          <a:xfrm>
            <a:off x="1238450" y="422744"/>
            <a:ext cx="8470901" cy="593726"/>
          </a:xfrm>
          <a:prstGeom prst="rect">
            <a:avLst/>
          </a:prstGeom>
        </p:spPr>
        <p:txBody>
          <a:bodyPr/>
          <a:lstStyle/>
          <a:p>
            <a:pPr>
              <a:spcBef>
                <a:spcPts val="100"/>
              </a:spcBef>
              <a:tabLst>
                <a:tab pos="1422400" algn="l"/>
              </a:tabLst>
              <a:defRPr b="0">
                <a:solidFill>
                  <a:srgbClr val="000000"/>
                </a:solidFill>
              </a:defRPr>
            </a:pPr>
            <a:r>
              <a:t>10.	Testers have the right to focus</a:t>
            </a:r>
            <a:r>
              <a:rPr spc="-100"/>
              <a:t> </a:t>
            </a:r>
            <a:r>
              <a:t>on</a:t>
            </a:r>
          </a:p>
        </p:txBody>
      </p:sp>
      <p:sp>
        <p:nvSpPr>
          <p:cNvPr id="2019"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0"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2021" name="testing of agreed-quality products, and to  send poor work back to the source.…"/>
          <p:cNvSpPr txBox="1"/>
          <p:nvPr/>
        </p:nvSpPr>
        <p:spPr>
          <a:xfrm>
            <a:off x="932982" y="988034"/>
            <a:ext cx="8822057" cy="52977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92455" marR="5080" indent="-333375">
              <a:lnSpc>
                <a:spcPct val="100299"/>
              </a:lnSpc>
              <a:spcBef>
                <a:spcPts val="100"/>
              </a:spcBef>
              <a:defRPr sz="3700">
                <a:latin typeface="+mn-lt"/>
                <a:ea typeface="+mn-ea"/>
                <a:cs typeface="+mn-cs"/>
                <a:sym typeface="Arial"/>
              </a:defRPr>
            </a:pPr>
            <a:r>
              <a:t>testing </a:t>
            </a:r>
            <a:r>
              <a:rPr spc="5"/>
              <a:t>of agreed-quality products, and </a:t>
            </a:r>
            <a:r>
              <a:t>to  </a:t>
            </a:r>
            <a:r>
              <a:rPr spc="5"/>
              <a:t>send poor work back </a:t>
            </a:r>
            <a:r>
              <a:t>to </a:t>
            </a:r>
            <a:r>
              <a:rPr spc="5"/>
              <a:t>the</a:t>
            </a:r>
            <a:r>
              <a:rPr spc="-35"/>
              <a:t> </a:t>
            </a:r>
            <a:r>
              <a:rPr spc="5"/>
              <a:t>source.</a:t>
            </a:r>
          </a:p>
          <a:p>
            <a:pPr marL="209550" marR="71119" indent="-196850">
              <a:lnSpc>
                <a:spcPct val="90200"/>
              </a:lnSpc>
              <a:spcBef>
                <a:spcPts val="300"/>
              </a:spcBef>
              <a:buSzPct val="100000"/>
              <a:buChar char="•"/>
              <a:tabLst>
                <a:tab pos="203200" algn="l"/>
              </a:tabLst>
              <a:defRPr sz="3300">
                <a:latin typeface="+mn-lt"/>
                <a:ea typeface="+mn-ea"/>
                <a:cs typeface="+mn-cs"/>
                <a:sym typeface="Arial"/>
              </a:defRPr>
            </a:pPr>
            <a:r>
              <a:t>Any work, even discovering sub-standard  quality inputs to test must be </a:t>
            </a:r>
            <a:r>
              <a:rPr u="sng">
                <a:uFill>
                  <a:solidFill>
                    <a:srgbClr val="000000"/>
                  </a:solidFill>
                </a:uFill>
              </a:rPr>
              <a:t>charged back</a:t>
            </a:r>
            <a:r>
              <a:t> as  a cost and delay, due to the developers who  are not meeting defined exit conditions for  their</a:t>
            </a:r>
            <a:r>
              <a:rPr spc="-5"/>
              <a:t> </a:t>
            </a:r>
            <a:r>
              <a:t>work</a:t>
            </a:r>
          </a:p>
          <a:p>
            <a:pPr marL="209550" marR="1193164" indent="-196850">
              <a:lnSpc>
                <a:spcPts val="3500"/>
              </a:lnSpc>
              <a:spcBef>
                <a:spcPts val="900"/>
              </a:spcBef>
              <a:buSzPct val="100000"/>
              <a:buChar char="•"/>
              <a:tabLst>
                <a:tab pos="203200" algn="l"/>
              </a:tabLst>
              <a:defRPr sz="3300">
                <a:latin typeface="+mn-lt"/>
                <a:ea typeface="+mn-ea"/>
                <a:cs typeface="+mn-cs"/>
                <a:sym typeface="Arial"/>
              </a:defRPr>
            </a:pPr>
            <a:r>
              <a:t>Management needs to see who is</a:t>
            </a:r>
            <a:r>
              <a:rPr spc="-55"/>
              <a:t> </a:t>
            </a:r>
            <a:r>
              <a:t>really  causing the</a:t>
            </a:r>
            <a:r>
              <a:rPr spc="-10"/>
              <a:t> </a:t>
            </a:r>
            <a:r>
              <a:t>delays!</a:t>
            </a:r>
          </a:p>
          <a:p>
            <a:pPr marL="209550" marR="1193164" indent="-196850">
              <a:lnSpc>
                <a:spcPts val="3500"/>
              </a:lnSpc>
              <a:spcBef>
                <a:spcPts val="900"/>
              </a:spcBef>
              <a:buSzPct val="100000"/>
              <a:buChar char="•"/>
              <a:tabLst>
                <a:tab pos="203200" algn="l"/>
              </a:tabLst>
              <a:defRPr sz="3300">
                <a:latin typeface="+mn-lt"/>
                <a:ea typeface="+mn-ea"/>
                <a:cs typeface="+mn-cs"/>
                <a:sym typeface="Arial"/>
              </a:defRPr>
            </a:pPr>
            <a:r>
              <a:t>KEY TOOL IS SPEC QC + EXIT LEVEL AND + ENTRY CONDITIONS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Why should testers have any rights?"/>
          <p:cNvSpPr txBox="1"/>
          <p:nvPr>
            <p:ph type="title"/>
          </p:nvPr>
        </p:nvSpPr>
        <p:spPr>
          <a:xfrm>
            <a:off x="772159" y="69717"/>
            <a:ext cx="9149082" cy="789306"/>
          </a:xfrm>
          <a:prstGeom prst="rect">
            <a:avLst/>
          </a:prstGeom>
          <a:ln w="9859">
            <a:solidFill>
              <a:srgbClr val="000000"/>
            </a:solidFill>
            <a:round/>
          </a:ln>
        </p:spPr>
        <p:txBody>
          <a:bodyPr/>
          <a:lstStyle/>
          <a:p>
            <a:pPr>
              <a:spcBef>
                <a:spcPts val="400"/>
              </a:spcBef>
            </a:pPr>
            <a:r>
              <a:t>Why should testers have </a:t>
            </a:r>
            <a:r>
              <a:rPr i="1"/>
              <a:t>any</a:t>
            </a:r>
            <a:r>
              <a:rPr spc="-100"/>
              <a:t> </a:t>
            </a:r>
            <a:r>
              <a:t>rights?</a:t>
            </a:r>
          </a:p>
        </p:txBody>
      </p:sp>
      <p:sp>
        <p:nvSpPr>
          <p:cNvPr id="125"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126" name="Main Argument:…"/>
          <p:cNvSpPr txBox="1"/>
          <p:nvPr/>
        </p:nvSpPr>
        <p:spPr>
          <a:xfrm>
            <a:off x="466008" y="1176134"/>
            <a:ext cx="6262146" cy="6376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7645" indent="-194945">
              <a:spcBef>
                <a:spcPts val="100"/>
              </a:spcBef>
              <a:buSzPct val="100000"/>
              <a:buChar char="•"/>
              <a:tabLst>
                <a:tab pos="203200" algn="l"/>
              </a:tabLst>
              <a:defRPr sz="3300">
                <a:latin typeface="+mn-lt"/>
                <a:ea typeface="+mn-ea"/>
                <a:cs typeface="+mn-cs"/>
                <a:sym typeface="Arial"/>
              </a:defRPr>
            </a:pPr>
            <a:r>
              <a:t>Main</a:t>
            </a:r>
            <a:r>
              <a:rPr spc="-5"/>
              <a:t> </a:t>
            </a:r>
            <a:r>
              <a:t>Argument:</a:t>
            </a:r>
          </a:p>
          <a:p>
            <a:pPr marL="197484" marR="1272539" indent="208915">
              <a:lnSpc>
                <a:spcPct val="78200"/>
              </a:lnSpc>
              <a:spcBef>
                <a:spcPts val="700"/>
              </a:spcBef>
              <a:defRPr spc="-5" sz="2900">
                <a:solidFill>
                  <a:srgbClr val="33478A"/>
                </a:solidFill>
                <a:latin typeface="+mn-lt"/>
                <a:ea typeface="+mn-ea"/>
                <a:cs typeface="+mn-cs"/>
                <a:sym typeface="Arial"/>
              </a:defRPr>
            </a:pPr>
            <a:r>
              <a:t>–Because it will reduce total costs, time and  increase quality at the same time.</a:t>
            </a:r>
          </a:p>
          <a:p>
            <a:pPr>
              <a:defRPr sz="3500">
                <a:latin typeface="Times New Roman"/>
                <a:ea typeface="Times New Roman"/>
                <a:cs typeface="Times New Roman"/>
                <a:sym typeface="Times New Roman"/>
              </a:defRPr>
            </a:pPr>
          </a:p>
          <a:p>
            <a:pPr marL="207645" indent="-194945">
              <a:lnSpc>
                <a:spcPts val="3900"/>
              </a:lnSpc>
              <a:buSzPct val="100000"/>
              <a:buChar char="•"/>
              <a:tabLst>
                <a:tab pos="203200" algn="l"/>
              </a:tabLst>
              <a:defRPr sz="3300">
                <a:latin typeface="+mn-lt"/>
                <a:ea typeface="+mn-ea"/>
                <a:cs typeface="+mn-cs"/>
                <a:sym typeface="Arial"/>
              </a:defRPr>
            </a:pPr>
            <a:r>
              <a:t>Real Reason (hidden</a:t>
            </a:r>
            <a:r>
              <a:rPr spc="-20"/>
              <a:t> </a:t>
            </a:r>
            <a:r>
              <a:t>agenda):</a:t>
            </a:r>
          </a:p>
          <a:p>
            <a:pPr marL="197484" marR="5080" indent="208915">
              <a:lnSpc>
                <a:spcPts val="2800"/>
              </a:lnSpc>
              <a:spcBef>
                <a:spcPts val="600"/>
              </a:spcBef>
              <a:defRPr spc="-5" sz="2900">
                <a:solidFill>
                  <a:srgbClr val="33478A"/>
                </a:solidFill>
                <a:latin typeface="+mn-lt"/>
                <a:ea typeface="+mn-ea"/>
                <a:cs typeface="+mn-cs"/>
                <a:sym typeface="Arial"/>
              </a:defRPr>
            </a:pPr>
            <a:r>
              <a:t>–To make other project members do their own work  properly in the first</a:t>
            </a:r>
            <a:r>
              <a:rPr spc="-10"/>
              <a:t> </a:t>
            </a:r>
            <a:r>
              <a:t>place.</a:t>
            </a:r>
          </a:p>
          <a:p>
            <a:pPr>
              <a:defRPr sz="3400">
                <a:latin typeface="Times New Roman"/>
                <a:ea typeface="Times New Roman"/>
                <a:cs typeface="Times New Roman"/>
                <a:sym typeface="Times New Roman"/>
              </a:defRPr>
            </a:pPr>
          </a:p>
          <a:p>
            <a:pPr marL="207645" indent="-194945">
              <a:lnSpc>
                <a:spcPts val="3900"/>
              </a:lnSpc>
              <a:buSzPct val="100000"/>
              <a:buChar char="•"/>
              <a:tabLst>
                <a:tab pos="203200" algn="l"/>
              </a:tabLst>
              <a:defRPr sz="3300">
                <a:latin typeface="+mn-lt"/>
                <a:ea typeface="+mn-ea"/>
                <a:cs typeface="+mn-cs"/>
                <a:sym typeface="Arial"/>
              </a:defRPr>
            </a:pPr>
            <a:r>
              <a:t>Altruistic</a:t>
            </a:r>
            <a:r>
              <a:rPr spc="-5"/>
              <a:t> </a:t>
            </a:r>
            <a:r>
              <a:t>Reason:</a:t>
            </a:r>
          </a:p>
          <a:p>
            <a:pPr lvl="1" marL="713740" indent="-307340">
              <a:lnSpc>
                <a:spcPts val="3400"/>
              </a:lnSpc>
              <a:buSzPct val="100000"/>
              <a:buChar char="–"/>
              <a:tabLst>
                <a:tab pos="711200" algn="l"/>
              </a:tabLst>
              <a:defRPr spc="-5" sz="2900">
                <a:solidFill>
                  <a:srgbClr val="33478A"/>
                </a:solidFill>
                <a:latin typeface="+mn-lt"/>
                <a:ea typeface="+mn-ea"/>
                <a:cs typeface="+mn-cs"/>
                <a:sym typeface="Arial"/>
              </a:defRPr>
            </a:pPr>
            <a:r>
              <a:t>to make their workday more meaningful,</a:t>
            </a:r>
          </a:p>
          <a:p>
            <a:pPr lvl="1" marL="713740" indent="-307340">
              <a:buSzPct val="100000"/>
              <a:buChar char="–"/>
              <a:tabLst>
                <a:tab pos="711200" algn="l"/>
              </a:tabLst>
              <a:defRPr spc="-5" sz="2900">
                <a:solidFill>
                  <a:srgbClr val="33478A"/>
                </a:solidFill>
                <a:latin typeface="+mn-lt"/>
                <a:ea typeface="+mn-ea"/>
                <a:cs typeface="+mn-cs"/>
                <a:sym typeface="Arial"/>
              </a:defRPr>
            </a:pPr>
            <a:r>
              <a:t>and to show them some due</a:t>
            </a:r>
            <a:r>
              <a:rPr spc="-10"/>
              <a:t> </a:t>
            </a:r>
            <a:r>
              <a:t>respect.</a:t>
            </a:r>
          </a:p>
        </p:txBody>
      </p:sp>
      <p:pic>
        <p:nvPicPr>
          <p:cNvPr id="127" name="Image" descr="Image"/>
          <p:cNvPicPr>
            <a:picLocks noChangeAspect="1"/>
          </p:cNvPicPr>
          <p:nvPr/>
        </p:nvPicPr>
        <p:blipFill>
          <a:blip r:embed="rId3">
            <a:extLst/>
          </a:blip>
          <a:stretch>
            <a:fillRect/>
          </a:stretch>
        </p:blipFill>
        <p:spPr>
          <a:xfrm>
            <a:off x="6981280" y="923188"/>
            <a:ext cx="2897237" cy="1988510"/>
          </a:xfrm>
          <a:prstGeom prst="rect">
            <a:avLst/>
          </a:prstGeom>
          <a:ln w="12700">
            <a:miter lim="400000"/>
          </a:ln>
        </p:spPr>
      </p:pic>
      <p:pic>
        <p:nvPicPr>
          <p:cNvPr id="128" name="Image" descr="Image"/>
          <p:cNvPicPr>
            <a:picLocks noChangeAspect="1"/>
          </p:cNvPicPr>
          <p:nvPr/>
        </p:nvPicPr>
        <p:blipFill>
          <a:blip r:embed="rId4">
            <a:extLst/>
          </a:blip>
          <a:srcRect l="0" t="0" r="20638" b="0"/>
          <a:stretch>
            <a:fillRect/>
          </a:stretch>
        </p:blipFill>
        <p:spPr>
          <a:xfrm>
            <a:off x="7864082" y="2970934"/>
            <a:ext cx="1974061" cy="2176510"/>
          </a:xfrm>
          <a:prstGeom prst="rect">
            <a:avLst/>
          </a:prstGeom>
          <a:ln w="12700">
            <a:miter lim="400000"/>
          </a:ln>
        </p:spPr>
      </p:pic>
      <p:pic>
        <p:nvPicPr>
          <p:cNvPr id="129" name="Image" descr="Image"/>
          <p:cNvPicPr>
            <a:picLocks noChangeAspect="1"/>
          </p:cNvPicPr>
          <p:nvPr/>
        </p:nvPicPr>
        <p:blipFill>
          <a:blip r:embed="rId5">
            <a:extLst/>
          </a:blip>
          <a:stretch>
            <a:fillRect/>
          </a:stretch>
        </p:blipFill>
        <p:spPr>
          <a:xfrm>
            <a:off x="6164392" y="5206633"/>
            <a:ext cx="4953464" cy="2325877"/>
          </a:xfrm>
          <a:prstGeom prst="rect">
            <a:avLst/>
          </a:prstGeom>
          <a:ln w="12700">
            <a:miter lim="400000"/>
          </a:ln>
        </p:spPr>
      </p:pic>
      <p:sp>
        <p:nvSpPr>
          <p:cNvPr id="130" name="Slide Number"/>
          <p:cNvSpPr txBox="1"/>
          <p:nvPr>
            <p:ph type="sldNum" sz="quarter" idx="2"/>
          </p:nvPr>
        </p:nvSpPr>
        <p:spPr>
          <a:xfrm>
            <a:off x="9350513" y="6585669"/>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3"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2024" name="Quality Control before Test Work"/>
          <p:cNvSpPr txBox="1"/>
          <p:nvPr>
            <p:ph type="title"/>
          </p:nvPr>
        </p:nvSpPr>
        <p:spPr>
          <a:xfrm>
            <a:off x="772174" y="388108"/>
            <a:ext cx="9149082" cy="789306"/>
          </a:xfrm>
          <a:prstGeom prst="rect">
            <a:avLst/>
          </a:prstGeom>
          <a:ln w="9859">
            <a:solidFill>
              <a:srgbClr val="000000"/>
            </a:solidFill>
            <a:round/>
          </a:ln>
        </p:spPr>
        <p:txBody>
          <a:bodyPr/>
          <a:lstStyle/>
          <a:p>
            <a:pPr>
              <a:spcBef>
                <a:spcPts val="400"/>
              </a:spcBef>
            </a:pPr>
            <a:r>
              <a:t>Quality Control before Test</a:t>
            </a:r>
            <a:r>
              <a:rPr spc="-100"/>
              <a:t> </a:t>
            </a:r>
            <a:r>
              <a:t>Work</a:t>
            </a:r>
          </a:p>
        </p:txBody>
      </p:sp>
      <p:grpSp>
        <p:nvGrpSpPr>
          <p:cNvPr id="2028" name="Group"/>
          <p:cNvGrpSpPr/>
          <p:nvPr/>
        </p:nvGrpSpPr>
        <p:grpSpPr>
          <a:xfrm>
            <a:off x="7455255" y="3515893"/>
            <a:ext cx="439370" cy="684900"/>
            <a:chOff x="0" y="0"/>
            <a:chExt cx="439368" cy="684898"/>
          </a:xfrm>
        </p:grpSpPr>
        <p:sp>
          <p:nvSpPr>
            <p:cNvPr id="2025" name="Shape"/>
            <p:cNvSpPr/>
            <p:nvPr/>
          </p:nvSpPr>
          <p:spPr>
            <a:xfrm>
              <a:off x="0" y="220687"/>
              <a:ext cx="240357" cy="464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32" y="0"/>
                  </a:moveTo>
                  <a:lnTo>
                    <a:pt x="342" y="177"/>
                  </a:lnTo>
                  <a:lnTo>
                    <a:pt x="0" y="1859"/>
                  </a:lnTo>
                  <a:lnTo>
                    <a:pt x="1538" y="4072"/>
                  </a:lnTo>
                  <a:lnTo>
                    <a:pt x="6495" y="8498"/>
                  </a:lnTo>
                  <a:lnTo>
                    <a:pt x="8717" y="13722"/>
                  </a:lnTo>
                  <a:lnTo>
                    <a:pt x="11282" y="18148"/>
                  </a:lnTo>
                  <a:lnTo>
                    <a:pt x="12135" y="21423"/>
                  </a:lnTo>
                  <a:lnTo>
                    <a:pt x="15384" y="21600"/>
                  </a:lnTo>
                  <a:lnTo>
                    <a:pt x="21600" y="18944"/>
                  </a:lnTo>
                  <a:lnTo>
                    <a:pt x="15041" y="18944"/>
                  </a:lnTo>
                  <a:lnTo>
                    <a:pt x="14700" y="16377"/>
                  </a:lnTo>
                  <a:lnTo>
                    <a:pt x="10939" y="11509"/>
                  </a:lnTo>
                  <a:lnTo>
                    <a:pt x="8376" y="6374"/>
                  </a:lnTo>
                  <a:lnTo>
                    <a:pt x="6154" y="2302"/>
                  </a:lnTo>
                  <a:lnTo>
                    <a:pt x="3932"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26" name="Shape"/>
            <p:cNvSpPr/>
            <p:nvPr/>
          </p:nvSpPr>
          <p:spPr>
            <a:xfrm>
              <a:off x="167372" y="79908"/>
              <a:ext cx="271997" cy="547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19" y="0"/>
                  </a:moveTo>
                  <a:lnTo>
                    <a:pt x="11178" y="0"/>
                  </a:lnTo>
                  <a:lnTo>
                    <a:pt x="13141" y="750"/>
                  </a:lnTo>
                  <a:lnTo>
                    <a:pt x="13594" y="1425"/>
                  </a:lnTo>
                  <a:lnTo>
                    <a:pt x="12839" y="4500"/>
                  </a:lnTo>
                  <a:lnTo>
                    <a:pt x="13594" y="7350"/>
                  </a:lnTo>
                  <a:lnTo>
                    <a:pt x="14802" y="10575"/>
                  </a:lnTo>
                  <a:lnTo>
                    <a:pt x="17370" y="13500"/>
                  </a:lnTo>
                  <a:lnTo>
                    <a:pt x="18730" y="15675"/>
                  </a:lnTo>
                  <a:lnTo>
                    <a:pt x="18428" y="17100"/>
                  </a:lnTo>
                  <a:lnTo>
                    <a:pt x="13897" y="17175"/>
                  </a:lnTo>
                  <a:lnTo>
                    <a:pt x="9365" y="18600"/>
                  </a:lnTo>
                  <a:lnTo>
                    <a:pt x="5438" y="19950"/>
                  </a:lnTo>
                  <a:lnTo>
                    <a:pt x="1964" y="21075"/>
                  </a:lnTo>
                  <a:lnTo>
                    <a:pt x="0" y="21600"/>
                  </a:lnTo>
                  <a:lnTo>
                    <a:pt x="5796" y="21600"/>
                  </a:lnTo>
                  <a:lnTo>
                    <a:pt x="6345" y="21375"/>
                  </a:lnTo>
                  <a:lnTo>
                    <a:pt x="13594" y="18975"/>
                  </a:lnTo>
                  <a:lnTo>
                    <a:pt x="16766" y="18450"/>
                  </a:lnTo>
                  <a:lnTo>
                    <a:pt x="20996" y="18150"/>
                  </a:lnTo>
                  <a:lnTo>
                    <a:pt x="21600" y="16200"/>
                  </a:lnTo>
                  <a:lnTo>
                    <a:pt x="21600" y="14025"/>
                  </a:lnTo>
                  <a:lnTo>
                    <a:pt x="19032" y="11400"/>
                  </a:lnTo>
                  <a:lnTo>
                    <a:pt x="17370" y="9300"/>
                  </a:lnTo>
                  <a:lnTo>
                    <a:pt x="15860" y="5400"/>
                  </a:lnTo>
                  <a:lnTo>
                    <a:pt x="16162" y="300"/>
                  </a:lnTo>
                  <a:lnTo>
                    <a:pt x="16219"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27" name="Shape"/>
            <p:cNvSpPr/>
            <p:nvPr/>
          </p:nvSpPr>
          <p:spPr>
            <a:xfrm>
              <a:off x="3809" y="0"/>
              <a:ext cx="374689" cy="182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5" y="0"/>
                  </a:moveTo>
                  <a:lnTo>
                    <a:pt x="16228" y="4500"/>
                  </a:lnTo>
                  <a:lnTo>
                    <a:pt x="11294" y="7875"/>
                  </a:lnTo>
                  <a:lnTo>
                    <a:pt x="7017" y="11250"/>
                  </a:lnTo>
                  <a:lnTo>
                    <a:pt x="767" y="14176"/>
                  </a:lnTo>
                  <a:lnTo>
                    <a:pt x="0" y="17551"/>
                  </a:lnTo>
                  <a:lnTo>
                    <a:pt x="219" y="21600"/>
                  </a:lnTo>
                  <a:lnTo>
                    <a:pt x="2412" y="20700"/>
                  </a:lnTo>
                  <a:lnTo>
                    <a:pt x="7346" y="15301"/>
                  </a:lnTo>
                  <a:lnTo>
                    <a:pt x="14035" y="11250"/>
                  </a:lnTo>
                  <a:lnTo>
                    <a:pt x="17543" y="9450"/>
                  </a:lnTo>
                  <a:lnTo>
                    <a:pt x="21203" y="9450"/>
                  </a:lnTo>
                  <a:lnTo>
                    <a:pt x="21600" y="900"/>
                  </a:lnTo>
                  <a:lnTo>
                    <a:pt x="20175"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2033" name="Group"/>
          <p:cNvGrpSpPr/>
          <p:nvPr/>
        </p:nvGrpSpPr>
        <p:grpSpPr>
          <a:xfrm>
            <a:off x="5979298" y="5519228"/>
            <a:ext cx="684721" cy="702019"/>
            <a:chOff x="0" y="0"/>
            <a:chExt cx="684720" cy="702017"/>
          </a:xfrm>
        </p:grpSpPr>
        <p:sp>
          <p:nvSpPr>
            <p:cNvPr id="2029" name="Shape"/>
            <p:cNvSpPr/>
            <p:nvPr/>
          </p:nvSpPr>
          <p:spPr>
            <a:xfrm>
              <a:off x="0" y="76097"/>
              <a:ext cx="617078" cy="625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4" y="0"/>
                  </a:moveTo>
                  <a:lnTo>
                    <a:pt x="0" y="131"/>
                  </a:lnTo>
                  <a:lnTo>
                    <a:pt x="0" y="11555"/>
                  </a:lnTo>
                  <a:lnTo>
                    <a:pt x="1731" y="13722"/>
                  </a:lnTo>
                  <a:lnTo>
                    <a:pt x="4527" y="15757"/>
                  </a:lnTo>
                  <a:lnTo>
                    <a:pt x="7390" y="17661"/>
                  </a:lnTo>
                  <a:lnTo>
                    <a:pt x="10919" y="19236"/>
                  </a:lnTo>
                  <a:lnTo>
                    <a:pt x="13915" y="20155"/>
                  </a:lnTo>
                  <a:lnTo>
                    <a:pt x="16977" y="21469"/>
                  </a:lnTo>
                  <a:lnTo>
                    <a:pt x="20173" y="21600"/>
                  </a:lnTo>
                  <a:lnTo>
                    <a:pt x="21039" y="20550"/>
                  </a:lnTo>
                  <a:lnTo>
                    <a:pt x="21600" y="18974"/>
                  </a:lnTo>
                  <a:lnTo>
                    <a:pt x="16112" y="18974"/>
                  </a:lnTo>
                  <a:lnTo>
                    <a:pt x="13648" y="18514"/>
                  </a:lnTo>
                  <a:lnTo>
                    <a:pt x="9720" y="17529"/>
                  </a:lnTo>
                  <a:lnTo>
                    <a:pt x="5259" y="14444"/>
                  </a:lnTo>
                  <a:lnTo>
                    <a:pt x="2730" y="12868"/>
                  </a:lnTo>
                  <a:lnTo>
                    <a:pt x="1331" y="10242"/>
                  </a:lnTo>
                  <a:lnTo>
                    <a:pt x="1331" y="1904"/>
                  </a:lnTo>
                  <a:lnTo>
                    <a:pt x="2197" y="1444"/>
                  </a:lnTo>
                  <a:lnTo>
                    <a:pt x="4733" y="1444"/>
                  </a:lnTo>
                  <a:lnTo>
                    <a:pt x="1864"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30" name="Shape"/>
            <p:cNvSpPr/>
            <p:nvPr/>
          </p:nvSpPr>
          <p:spPr>
            <a:xfrm>
              <a:off x="136944" y="30441"/>
              <a:ext cx="547777" cy="595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75" y="0"/>
                  </a:moveTo>
                  <a:lnTo>
                    <a:pt x="0" y="0"/>
                  </a:lnTo>
                  <a:lnTo>
                    <a:pt x="3075" y="759"/>
                  </a:lnTo>
                  <a:lnTo>
                    <a:pt x="8325" y="2277"/>
                  </a:lnTo>
                  <a:lnTo>
                    <a:pt x="12450" y="4416"/>
                  </a:lnTo>
                  <a:lnTo>
                    <a:pt x="16875" y="6418"/>
                  </a:lnTo>
                  <a:lnTo>
                    <a:pt x="19800" y="8695"/>
                  </a:lnTo>
                  <a:lnTo>
                    <a:pt x="20100" y="12422"/>
                  </a:lnTo>
                  <a:lnTo>
                    <a:pt x="19800" y="18701"/>
                  </a:lnTo>
                  <a:lnTo>
                    <a:pt x="18675" y="19737"/>
                  </a:lnTo>
                  <a:lnTo>
                    <a:pt x="17325" y="21600"/>
                  </a:lnTo>
                  <a:lnTo>
                    <a:pt x="18933" y="21600"/>
                  </a:lnTo>
                  <a:lnTo>
                    <a:pt x="19275" y="20703"/>
                  </a:lnTo>
                  <a:lnTo>
                    <a:pt x="21075" y="19599"/>
                  </a:lnTo>
                  <a:lnTo>
                    <a:pt x="21300" y="17321"/>
                  </a:lnTo>
                  <a:lnTo>
                    <a:pt x="21600" y="14078"/>
                  </a:lnTo>
                  <a:lnTo>
                    <a:pt x="21300" y="9937"/>
                  </a:lnTo>
                  <a:lnTo>
                    <a:pt x="21300" y="8557"/>
                  </a:lnTo>
                  <a:lnTo>
                    <a:pt x="20625" y="7315"/>
                  </a:lnTo>
                  <a:lnTo>
                    <a:pt x="18150" y="5521"/>
                  </a:lnTo>
                  <a:lnTo>
                    <a:pt x="14400" y="4141"/>
                  </a:lnTo>
                  <a:lnTo>
                    <a:pt x="10500" y="1794"/>
                  </a:lnTo>
                  <a:lnTo>
                    <a:pt x="6075"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31" name="Shape"/>
            <p:cNvSpPr/>
            <p:nvPr/>
          </p:nvSpPr>
          <p:spPr>
            <a:xfrm>
              <a:off x="17119" y="0"/>
              <a:ext cx="273889" cy="76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0" y="0"/>
                  </a:moveTo>
                  <a:lnTo>
                    <a:pt x="0" y="15659"/>
                  </a:lnTo>
                  <a:lnTo>
                    <a:pt x="2850" y="21600"/>
                  </a:lnTo>
                  <a:lnTo>
                    <a:pt x="9450" y="8641"/>
                  </a:lnTo>
                  <a:lnTo>
                    <a:pt x="21600" y="8641"/>
                  </a:lnTo>
                  <a:lnTo>
                    <a:pt x="13650" y="1078"/>
                  </a:lnTo>
                  <a:lnTo>
                    <a:pt x="885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32" name="Shape"/>
            <p:cNvSpPr/>
            <p:nvPr/>
          </p:nvSpPr>
          <p:spPr>
            <a:xfrm>
              <a:off x="62762" y="117944"/>
              <a:ext cx="559196" cy="50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99" y="0"/>
                  </a:moveTo>
                  <a:lnTo>
                    <a:pt x="0" y="0"/>
                  </a:lnTo>
                  <a:lnTo>
                    <a:pt x="3527" y="2184"/>
                  </a:lnTo>
                  <a:lnTo>
                    <a:pt x="8302" y="4854"/>
                  </a:lnTo>
                  <a:lnTo>
                    <a:pt x="14914" y="9546"/>
                  </a:lnTo>
                  <a:lnTo>
                    <a:pt x="16016" y="8980"/>
                  </a:lnTo>
                  <a:lnTo>
                    <a:pt x="16310" y="7605"/>
                  </a:lnTo>
                  <a:lnTo>
                    <a:pt x="13445" y="5744"/>
                  </a:lnTo>
                  <a:lnTo>
                    <a:pt x="6686" y="2184"/>
                  </a:lnTo>
                  <a:lnTo>
                    <a:pt x="2799" y="0"/>
                  </a:lnTo>
                  <a:close/>
                  <a:moveTo>
                    <a:pt x="19837" y="5744"/>
                  </a:moveTo>
                  <a:lnTo>
                    <a:pt x="18441" y="6877"/>
                  </a:lnTo>
                  <a:lnTo>
                    <a:pt x="18441" y="14562"/>
                  </a:lnTo>
                  <a:lnTo>
                    <a:pt x="17927" y="20306"/>
                  </a:lnTo>
                  <a:lnTo>
                    <a:pt x="16972" y="20872"/>
                  </a:lnTo>
                  <a:lnTo>
                    <a:pt x="15355" y="21600"/>
                  </a:lnTo>
                  <a:lnTo>
                    <a:pt x="19837" y="21600"/>
                  </a:lnTo>
                  <a:lnTo>
                    <a:pt x="19690" y="19254"/>
                  </a:lnTo>
                  <a:lnTo>
                    <a:pt x="19690" y="11892"/>
                  </a:lnTo>
                  <a:lnTo>
                    <a:pt x="19396" y="7605"/>
                  </a:lnTo>
                  <a:lnTo>
                    <a:pt x="21600" y="6310"/>
                  </a:lnTo>
                  <a:lnTo>
                    <a:pt x="19837" y="5744"/>
                  </a:lnTo>
                  <a:close/>
                </a:path>
              </a:pathLst>
            </a:custGeom>
            <a:noFill/>
            <a:ln w="12700" cap="flat">
              <a:noFill/>
              <a:miter lim="400000"/>
            </a:ln>
            <a:effectLst/>
          </p:spPr>
          <p:txBody>
            <a:bodyPr wrap="square" lIns="45719" tIns="45719" rIns="45719" bIns="45719" numCol="1" anchor="ctr">
              <a:noAutofit/>
            </a:bodyPr>
            <a:lstStyle/>
            <a:p>
              <a:pPr/>
            </a:p>
          </p:txBody>
        </p:sp>
      </p:grpSp>
      <p:sp>
        <p:nvSpPr>
          <p:cNvPr id="2034" name="Rectangle"/>
          <p:cNvSpPr/>
          <p:nvPr/>
        </p:nvSpPr>
        <p:spPr>
          <a:xfrm>
            <a:off x="6192329" y="5502097"/>
            <a:ext cx="245351" cy="234010"/>
          </a:xfrm>
          <a:prstGeom prst="rect">
            <a:avLst/>
          </a:prstGeom>
          <a:blipFill>
            <a:blip r:embed="rId2"/>
            <a:stretch>
              <a:fillRect/>
            </a:stretch>
          </a:blipFill>
          <a:ln w="12700">
            <a:miter lim="400000"/>
          </a:ln>
        </p:spPr>
        <p:txBody>
          <a:bodyPr lIns="45719" rIns="45719" anchor="ctr"/>
          <a:lstStyle/>
          <a:p>
            <a:pPr/>
          </a:p>
        </p:txBody>
      </p:sp>
      <p:grpSp>
        <p:nvGrpSpPr>
          <p:cNvPr id="2037" name="Group"/>
          <p:cNvGrpSpPr/>
          <p:nvPr/>
        </p:nvGrpSpPr>
        <p:grpSpPr>
          <a:xfrm>
            <a:off x="6772440" y="4474755"/>
            <a:ext cx="433656" cy="428054"/>
            <a:chOff x="0" y="0"/>
            <a:chExt cx="433655" cy="428053"/>
          </a:xfrm>
        </p:grpSpPr>
        <p:sp>
          <p:nvSpPr>
            <p:cNvPr id="2035" name="Shape"/>
            <p:cNvSpPr/>
            <p:nvPr/>
          </p:nvSpPr>
          <p:spPr>
            <a:xfrm>
              <a:off x="0" y="49465"/>
              <a:ext cx="351867" cy="378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0" y="0"/>
                  </a:moveTo>
                  <a:lnTo>
                    <a:pt x="4787" y="0"/>
                  </a:lnTo>
                  <a:lnTo>
                    <a:pt x="2685" y="1628"/>
                  </a:lnTo>
                  <a:lnTo>
                    <a:pt x="934" y="3799"/>
                  </a:lnTo>
                  <a:lnTo>
                    <a:pt x="0" y="7489"/>
                  </a:lnTo>
                  <a:lnTo>
                    <a:pt x="350" y="11614"/>
                  </a:lnTo>
                  <a:lnTo>
                    <a:pt x="2102" y="15739"/>
                  </a:lnTo>
                  <a:lnTo>
                    <a:pt x="5371" y="18778"/>
                  </a:lnTo>
                  <a:lnTo>
                    <a:pt x="8874" y="20515"/>
                  </a:lnTo>
                  <a:lnTo>
                    <a:pt x="11792" y="21275"/>
                  </a:lnTo>
                  <a:lnTo>
                    <a:pt x="16813" y="21600"/>
                  </a:lnTo>
                  <a:lnTo>
                    <a:pt x="18915" y="20515"/>
                  </a:lnTo>
                  <a:lnTo>
                    <a:pt x="21600" y="18236"/>
                  </a:lnTo>
                  <a:lnTo>
                    <a:pt x="21600" y="14111"/>
                  </a:lnTo>
                  <a:lnTo>
                    <a:pt x="20666" y="10529"/>
                  </a:lnTo>
                  <a:lnTo>
                    <a:pt x="20433" y="8032"/>
                  </a:lnTo>
                  <a:lnTo>
                    <a:pt x="18681" y="5536"/>
                  </a:lnTo>
                  <a:lnTo>
                    <a:pt x="21291" y="3256"/>
                  </a:lnTo>
                  <a:lnTo>
                    <a:pt x="15996" y="3256"/>
                  </a:lnTo>
                  <a:lnTo>
                    <a:pt x="11792" y="1302"/>
                  </a:lnTo>
                  <a:lnTo>
                    <a:pt x="829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36" name="Shape"/>
            <p:cNvSpPr/>
            <p:nvPr/>
          </p:nvSpPr>
          <p:spPr>
            <a:xfrm>
              <a:off x="260578" y="0"/>
              <a:ext cx="173078" cy="1065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01" y="0"/>
                  </a:moveTo>
                  <a:lnTo>
                    <a:pt x="16140" y="0"/>
                  </a:lnTo>
                  <a:lnTo>
                    <a:pt x="10681" y="6942"/>
                  </a:lnTo>
                  <a:lnTo>
                    <a:pt x="0" y="21600"/>
                  </a:lnTo>
                  <a:lnTo>
                    <a:pt x="10765" y="21600"/>
                  </a:lnTo>
                  <a:lnTo>
                    <a:pt x="13292" y="17743"/>
                  </a:lnTo>
                  <a:lnTo>
                    <a:pt x="19701" y="12727"/>
                  </a:lnTo>
                  <a:lnTo>
                    <a:pt x="21600" y="5785"/>
                  </a:lnTo>
                  <a:lnTo>
                    <a:pt x="19701"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2038" name="Shape"/>
          <p:cNvSpPr/>
          <p:nvPr/>
        </p:nvSpPr>
        <p:spPr>
          <a:xfrm>
            <a:off x="6943622" y="4923738"/>
            <a:ext cx="349962" cy="58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87" y="0"/>
                </a:moveTo>
                <a:lnTo>
                  <a:pt x="4226" y="0"/>
                </a:lnTo>
                <a:lnTo>
                  <a:pt x="1761" y="1045"/>
                </a:lnTo>
                <a:lnTo>
                  <a:pt x="0" y="2648"/>
                </a:lnTo>
                <a:lnTo>
                  <a:pt x="586" y="4390"/>
                </a:lnTo>
                <a:lnTo>
                  <a:pt x="2348" y="7037"/>
                </a:lnTo>
                <a:lnTo>
                  <a:pt x="5047" y="8431"/>
                </a:lnTo>
                <a:lnTo>
                  <a:pt x="5987" y="9685"/>
                </a:lnTo>
                <a:lnTo>
                  <a:pt x="6339" y="11567"/>
                </a:lnTo>
                <a:lnTo>
                  <a:pt x="5400" y="13866"/>
                </a:lnTo>
                <a:lnTo>
                  <a:pt x="4461" y="15956"/>
                </a:lnTo>
                <a:lnTo>
                  <a:pt x="3639" y="18116"/>
                </a:lnTo>
                <a:lnTo>
                  <a:pt x="5047" y="19998"/>
                </a:lnTo>
                <a:lnTo>
                  <a:pt x="6926" y="21600"/>
                </a:lnTo>
                <a:lnTo>
                  <a:pt x="12326" y="21600"/>
                </a:lnTo>
                <a:lnTo>
                  <a:pt x="16200" y="20694"/>
                </a:lnTo>
                <a:lnTo>
                  <a:pt x="18548" y="19510"/>
                </a:lnTo>
                <a:lnTo>
                  <a:pt x="20661" y="16305"/>
                </a:lnTo>
                <a:lnTo>
                  <a:pt x="21600" y="12264"/>
                </a:lnTo>
                <a:lnTo>
                  <a:pt x="21600" y="9476"/>
                </a:lnTo>
                <a:lnTo>
                  <a:pt x="20427" y="5992"/>
                </a:lnTo>
                <a:lnTo>
                  <a:pt x="17726" y="2787"/>
                </a:lnTo>
                <a:lnTo>
                  <a:pt x="13148" y="1045"/>
                </a:lnTo>
                <a:lnTo>
                  <a:pt x="8687" y="0"/>
                </a:lnTo>
                <a:close/>
              </a:path>
            </a:pathLst>
          </a:custGeom>
          <a:solidFill>
            <a:srgbClr val="000000"/>
          </a:solidFill>
          <a:ln w="12700">
            <a:miter lim="400000"/>
          </a:ln>
        </p:spPr>
        <p:txBody>
          <a:bodyPr lIns="45719" rIns="45719" anchor="ctr"/>
          <a:lstStyle/>
          <a:p>
            <a:pPr/>
          </a:p>
        </p:txBody>
      </p:sp>
      <p:grpSp>
        <p:nvGrpSpPr>
          <p:cNvPr id="2042" name="Group"/>
          <p:cNvGrpSpPr/>
          <p:nvPr/>
        </p:nvGrpSpPr>
        <p:grpSpPr>
          <a:xfrm>
            <a:off x="6572732" y="4735398"/>
            <a:ext cx="445059" cy="410935"/>
            <a:chOff x="0" y="0"/>
            <a:chExt cx="445058" cy="410934"/>
          </a:xfrm>
        </p:grpSpPr>
        <p:sp>
          <p:nvSpPr>
            <p:cNvPr id="2039" name="Shape"/>
            <p:cNvSpPr/>
            <p:nvPr/>
          </p:nvSpPr>
          <p:spPr>
            <a:xfrm>
              <a:off x="77977" y="39954"/>
              <a:ext cx="367082" cy="370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44" y="0"/>
                  </a:moveTo>
                  <a:lnTo>
                    <a:pt x="2350" y="0"/>
                  </a:lnTo>
                  <a:lnTo>
                    <a:pt x="3581" y="554"/>
                  </a:lnTo>
                  <a:lnTo>
                    <a:pt x="3581" y="1662"/>
                  </a:lnTo>
                  <a:lnTo>
                    <a:pt x="2126" y="7089"/>
                  </a:lnTo>
                  <a:lnTo>
                    <a:pt x="1455" y="11631"/>
                  </a:lnTo>
                  <a:lnTo>
                    <a:pt x="0" y="16394"/>
                  </a:lnTo>
                  <a:lnTo>
                    <a:pt x="1231" y="19496"/>
                  </a:lnTo>
                  <a:lnTo>
                    <a:pt x="4029" y="20714"/>
                  </a:lnTo>
                  <a:lnTo>
                    <a:pt x="6939" y="21600"/>
                  </a:lnTo>
                  <a:lnTo>
                    <a:pt x="11080" y="21600"/>
                  </a:lnTo>
                  <a:lnTo>
                    <a:pt x="15557" y="21379"/>
                  </a:lnTo>
                  <a:lnTo>
                    <a:pt x="19138" y="20935"/>
                  </a:lnTo>
                  <a:lnTo>
                    <a:pt x="21600" y="19717"/>
                  </a:lnTo>
                  <a:lnTo>
                    <a:pt x="21018" y="16837"/>
                  </a:lnTo>
                  <a:lnTo>
                    <a:pt x="7163" y="16837"/>
                  </a:lnTo>
                  <a:lnTo>
                    <a:pt x="4365" y="15730"/>
                  </a:lnTo>
                  <a:lnTo>
                    <a:pt x="4365" y="13957"/>
                  </a:lnTo>
                  <a:lnTo>
                    <a:pt x="4029" y="10966"/>
                  </a:lnTo>
                  <a:lnTo>
                    <a:pt x="5931" y="4542"/>
                  </a:lnTo>
                  <a:lnTo>
                    <a:pt x="6491" y="1662"/>
                  </a:lnTo>
                  <a:lnTo>
                    <a:pt x="6844"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40" name="Shape"/>
            <p:cNvSpPr/>
            <p:nvPr/>
          </p:nvSpPr>
          <p:spPr>
            <a:xfrm>
              <a:off x="0" y="0"/>
              <a:ext cx="195898" cy="57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41" y="0"/>
                  </a:moveTo>
                  <a:lnTo>
                    <a:pt x="4404" y="1437"/>
                  </a:lnTo>
                  <a:lnTo>
                    <a:pt x="0" y="12237"/>
                  </a:lnTo>
                  <a:lnTo>
                    <a:pt x="1467" y="21600"/>
                  </a:lnTo>
                  <a:lnTo>
                    <a:pt x="6710" y="17279"/>
                  </a:lnTo>
                  <a:lnTo>
                    <a:pt x="13002" y="15121"/>
                  </a:lnTo>
                  <a:lnTo>
                    <a:pt x="21423" y="15121"/>
                  </a:lnTo>
                  <a:lnTo>
                    <a:pt x="21600" y="12237"/>
                  </a:lnTo>
                  <a:lnTo>
                    <a:pt x="18455" y="4321"/>
                  </a:lnTo>
                  <a:lnTo>
                    <a:pt x="13841"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41" name="Shape"/>
            <p:cNvSpPr/>
            <p:nvPr/>
          </p:nvSpPr>
          <p:spPr>
            <a:xfrm>
              <a:off x="302412" y="308203"/>
              <a:ext cx="132763" cy="20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07" y="0"/>
                  </a:moveTo>
                  <a:lnTo>
                    <a:pt x="0" y="21600"/>
                  </a:lnTo>
                  <a:lnTo>
                    <a:pt x="21600" y="21600"/>
                  </a:lnTo>
                  <a:lnTo>
                    <a:pt x="21353" y="13748"/>
                  </a:lnTo>
                  <a:lnTo>
                    <a:pt x="13307"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2043" name="Shape"/>
          <p:cNvSpPr/>
          <p:nvPr/>
        </p:nvSpPr>
        <p:spPr>
          <a:xfrm>
            <a:off x="7122400" y="5416486"/>
            <a:ext cx="279605" cy="759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80" y="0"/>
                </a:moveTo>
                <a:lnTo>
                  <a:pt x="441" y="108"/>
                </a:lnTo>
                <a:lnTo>
                  <a:pt x="0" y="2165"/>
                </a:lnTo>
                <a:lnTo>
                  <a:pt x="3380" y="3627"/>
                </a:lnTo>
                <a:lnTo>
                  <a:pt x="6760" y="5684"/>
                </a:lnTo>
                <a:lnTo>
                  <a:pt x="9992" y="8228"/>
                </a:lnTo>
                <a:lnTo>
                  <a:pt x="10433" y="10665"/>
                </a:lnTo>
                <a:lnTo>
                  <a:pt x="9992" y="13480"/>
                </a:lnTo>
                <a:lnTo>
                  <a:pt x="8228" y="15808"/>
                </a:lnTo>
                <a:lnTo>
                  <a:pt x="4408" y="17432"/>
                </a:lnTo>
                <a:lnTo>
                  <a:pt x="3674" y="18352"/>
                </a:lnTo>
                <a:lnTo>
                  <a:pt x="4408" y="19164"/>
                </a:lnTo>
                <a:lnTo>
                  <a:pt x="9258" y="19976"/>
                </a:lnTo>
                <a:lnTo>
                  <a:pt x="12637" y="20788"/>
                </a:lnTo>
                <a:lnTo>
                  <a:pt x="16751" y="21600"/>
                </a:lnTo>
                <a:lnTo>
                  <a:pt x="21159" y="21059"/>
                </a:lnTo>
                <a:lnTo>
                  <a:pt x="21600" y="20247"/>
                </a:lnTo>
                <a:lnTo>
                  <a:pt x="18220" y="19164"/>
                </a:lnTo>
                <a:lnTo>
                  <a:pt x="11168" y="18622"/>
                </a:lnTo>
                <a:lnTo>
                  <a:pt x="9992" y="17973"/>
                </a:lnTo>
                <a:lnTo>
                  <a:pt x="11608" y="16620"/>
                </a:lnTo>
                <a:lnTo>
                  <a:pt x="14547" y="13101"/>
                </a:lnTo>
                <a:lnTo>
                  <a:pt x="15576" y="9474"/>
                </a:lnTo>
                <a:lnTo>
                  <a:pt x="14547" y="6496"/>
                </a:lnTo>
                <a:lnTo>
                  <a:pt x="10433" y="3248"/>
                </a:lnTo>
                <a:lnTo>
                  <a:pt x="7053" y="541"/>
                </a:lnTo>
                <a:lnTo>
                  <a:pt x="3380" y="0"/>
                </a:lnTo>
                <a:close/>
              </a:path>
            </a:pathLst>
          </a:custGeom>
          <a:solidFill>
            <a:srgbClr val="000000"/>
          </a:solidFill>
          <a:ln w="12700">
            <a:miter lim="400000"/>
          </a:ln>
        </p:spPr>
        <p:txBody>
          <a:bodyPr lIns="45719" rIns="45719" anchor="ctr"/>
          <a:lstStyle/>
          <a:p>
            <a:pPr/>
          </a:p>
        </p:txBody>
      </p:sp>
      <p:sp>
        <p:nvSpPr>
          <p:cNvPr id="2044" name="Shape"/>
          <p:cNvSpPr/>
          <p:nvPr/>
        </p:nvSpPr>
        <p:spPr>
          <a:xfrm>
            <a:off x="6909383" y="5391758"/>
            <a:ext cx="239650" cy="835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86" y="0"/>
                </a:moveTo>
                <a:lnTo>
                  <a:pt x="12171" y="1082"/>
                </a:lnTo>
                <a:lnTo>
                  <a:pt x="8057" y="3690"/>
                </a:lnTo>
                <a:lnTo>
                  <a:pt x="4114" y="5757"/>
                </a:lnTo>
                <a:lnTo>
                  <a:pt x="1371" y="7626"/>
                </a:lnTo>
                <a:lnTo>
                  <a:pt x="514" y="9447"/>
                </a:lnTo>
                <a:lnTo>
                  <a:pt x="3086" y="11268"/>
                </a:lnTo>
                <a:lnTo>
                  <a:pt x="7200" y="13875"/>
                </a:lnTo>
                <a:lnTo>
                  <a:pt x="11314" y="16434"/>
                </a:lnTo>
                <a:lnTo>
                  <a:pt x="10800" y="17319"/>
                </a:lnTo>
                <a:lnTo>
                  <a:pt x="8571" y="17910"/>
                </a:lnTo>
                <a:lnTo>
                  <a:pt x="1885" y="18796"/>
                </a:lnTo>
                <a:lnTo>
                  <a:pt x="0" y="19780"/>
                </a:lnTo>
                <a:lnTo>
                  <a:pt x="1371" y="20616"/>
                </a:lnTo>
                <a:lnTo>
                  <a:pt x="3086" y="21600"/>
                </a:lnTo>
                <a:lnTo>
                  <a:pt x="6686" y="21600"/>
                </a:lnTo>
                <a:lnTo>
                  <a:pt x="8057" y="20616"/>
                </a:lnTo>
                <a:lnTo>
                  <a:pt x="11314" y="19386"/>
                </a:lnTo>
                <a:lnTo>
                  <a:pt x="16286" y="18648"/>
                </a:lnTo>
                <a:lnTo>
                  <a:pt x="17486" y="17664"/>
                </a:lnTo>
                <a:lnTo>
                  <a:pt x="16629" y="16926"/>
                </a:lnTo>
                <a:lnTo>
                  <a:pt x="13543" y="15105"/>
                </a:lnTo>
                <a:lnTo>
                  <a:pt x="9943" y="12498"/>
                </a:lnTo>
                <a:lnTo>
                  <a:pt x="8057" y="10333"/>
                </a:lnTo>
                <a:lnTo>
                  <a:pt x="8057" y="8856"/>
                </a:lnTo>
                <a:lnTo>
                  <a:pt x="11314" y="6642"/>
                </a:lnTo>
                <a:lnTo>
                  <a:pt x="16629" y="4035"/>
                </a:lnTo>
                <a:lnTo>
                  <a:pt x="20229" y="2214"/>
                </a:lnTo>
                <a:lnTo>
                  <a:pt x="21600" y="984"/>
                </a:lnTo>
                <a:lnTo>
                  <a:pt x="17486" y="0"/>
                </a:lnTo>
                <a:close/>
              </a:path>
            </a:pathLst>
          </a:custGeom>
          <a:solidFill>
            <a:srgbClr val="000000"/>
          </a:solidFill>
          <a:ln w="12700">
            <a:miter lim="400000"/>
          </a:ln>
        </p:spPr>
        <p:txBody>
          <a:bodyPr lIns="45719" rIns="45719" anchor="ctr"/>
          <a:lstStyle/>
          <a:p>
            <a:pPr/>
          </a:p>
        </p:txBody>
      </p:sp>
      <p:sp>
        <p:nvSpPr>
          <p:cNvPr id="2045" name="Shape"/>
          <p:cNvSpPr/>
          <p:nvPr/>
        </p:nvSpPr>
        <p:spPr>
          <a:xfrm>
            <a:off x="7133818" y="4501388"/>
            <a:ext cx="323343" cy="5384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97" y="0"/>
                </a:moveTo>
                <a:lnTo>
                  <a:pt x="9403" y="534"/>
                </a:lnTo>
                <a:lnTo>
                  <a:pt x="7624" y="2137"/>
                </a:lnTo>
                <a:lnTo>
                  <a:pt x="5717" y="3435"/>
                </a:lnTo>
                <a:lnTo>
                  <a:pt x="4828" y="4656"/>
                </a:lnTo>
                <a:lnTo>
                  <a:pt x="6480" y="5801"/>
                </a:lnTo>
                <a:lnTo>
                  <a:pt x="8385" y="7404"/>
                </a:lnTo>
                <a:lnTo>
                  <a:pt x="13976" y="10533"/>
                </a:lnTo>
                <a:lnTo>
                  <a:pt x="15120" y="12365"/>
                </a:lnTo>
                <a:lnTo>
                  <a:pt x="16264" y="13510"/>
                </a:lnTo>
                <a:lnTo>
                  <a:pt x="14104" y="15189"/>
                </a:lnTo>
                <a:lnTo>
                  <a:pt x="8132" y="17173"/>
                </a:lnTo>
                <a:lnTo>
                  <a:pt x="2668" y="17937"/>
                </a:lnTo>
                <a:lnTo>
                  <a:pt x="0" y="19463"/>
                </a:lnTo>
                <a:lnTo>
                  <a:pt x="1397" y="21600"/>
                </a:lnTo>
                <a:lnTo>
                  <a:pt x="4574" y="21448"/>
                </a:lnTo>
                <a:lnTo>
                  <a:pt x="8385" y="20608"/>
                </a:lnTo>
                <a:lnTo>
                  <a:pt x="12960" y="19310"/>
                </a:lnTo>
                <a:lnTo>
                  <a:pt x="17026" y="17937"/>
                </a:lnTo>
                <a:lnTo>
                  <a:pt x="19440" y="16334"/>
                </a:lnTo>
                <a:lnTo>
                  <a:pt x="21600" y="14807"/>
                </a:lnTo>
                <a:lnTo>
                  <a:pt x="21092" y="12518"/>
                </a:lnTo>
                <a:lnTo>
                  <a:pt x="17026" y="10228"/>
                </a:lnTo>
                <a:lnTo>
                  <a:pt x="13723" y="7709"/>
                </a:lnTo>
                <a:lnTo>
                  <a:pt x="9403" y="4809"/>
                </a:lnTo>
                <a:lnTo>
                  <a:pt x="8640" y="4121"/>
                </a:lnTo>
                <a:lnTo>
                  <a:pt x="9656" y="3435"/>
                </a:lnTo>
                <a:lnTo>
                  <a:pt x="12706" y="2290"/>
                </a:lnTo>
                <a:lnTo>
                  <a:pt x="12197" y="0"/>
                </a:lnTo>
                <a:close/>
              </a:path>
            </a:pathLst>
          </a:custGeom>
          <a:solidFill>
            <a:srgbClr val="000000"/>
          </a:solidFill>
          <a:ln w="12700">
            <a:miter lim="400000"/>
          </a:ln>
        </p:spPr>
        <p:txBody>
          <a:bodyPr lIns="45719" rIns="45719" anchor="ctr"/>
          <a:lstStyle/>
          <a:p>
            <a:pPr/>
          </a:p>
        </p:txBody>
      </p:sp>
      <p:sp>
        <p:nvSpPr>
          <p:cNvPr id="2046" name="Shape"/>
          <p:cNvSpPr/>
          <p:nvPr/>
        </p:nvSpPr>
        <p:spPr>
          <a:xfrm>
            <a:off x="8695372" y="3883074"/>
            <a:ext cx="469786" cy="1033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20" y="0"/>
                </a:moveTo>
                <a:lnTo>
                  <a:pt x="3760" y="159"/>
                </a:lnTo>
                <a:lnTo>
                  <a:pt x="1224" y="676"/>
                </a:lnTo>
                <a:lnTo>
                  <a:pt x="0" y="2069"/>
                </a:lnTo>
                <a:lnTo>
                  <a:pt x="1224" y="4137"/>
                </a:lnTo>
                <a:lnTo>
                  <a:pt x="4197" y="6404"/>
                </a:lnTo>
                <a:lnTo>
                  <a:pt x="7084" y="8831"/>
                </a:lnTo>
                <a:lnTo>
                  <a:pt x="7520" y="11576"/>
                </a:lnTo>
                <a:lnTo>
                  <a:pt x="5859" y="13644"/>
                </a:lnTo>
                <a:lnTo>
                  <a:pt x="3760" y="15395"/>
                </a:lnTo>
                <a:lnTo>
                  <a:pt x="2099" y="17463"/>
                </a:lnTo>
                <a:lnTo>
                  <a:pt x="2536" y="19531"/>
                </a:lnTo>
                <a:lnTo>
                  <a:pt x="4547" y="21083"/>
                </a:lnTo>
                <a:lnTo>
                  <a:pt x="7520" y="21600"/>
                </a:lnTo>
                <a:lnTo>
                  <a:pt x="12068" y="21600"/>
                </a:lnTo>
                <a:lnTo>
                  <a:pt x="15828" y="20725"/>
                </a:lnTo>
                <a:lnTo>
                  <a:pt x="18714" y="19014"/>
                </a:lnTo>
                <a:lnTo>
                  <a:pt x="20813" y="16071"/>
                </a:lnTo>
                <a:lnTo>
                  <a:pt x="21600" y="12252"/>
                </a:lnTo>
                <a:lnTo>
                  <a:pt x="21163" y="9149"/>
                </a:lnTo>
                <a:lnTo>
                  <a:pt x="20376" y="6404"/>
                </a:lnTo>
                <a:lnTo>
                  <a:pt x="17840" y="3620"/>
                </a:lnTo>
                <a:lnTo>
                  <a:pt x="15828" y="1711"/>
                </a:lnTo>
                <a:lnTo>
                  <a:pt x="12505" y="517"/>
                </a:lnTo>
                <a:lnTo>
                  <a:pt x="7520" y="0"/>
                </a:lnTo>
                <a:close/>
              </a:path>
            </a:pathLst>
          </a:custGeom>
          <a:solidFill>
            <a:srgbClr val="000000"/>
          </a:solidFill>
          <a:ln w="12700">
            <a:miter lim="400000"/>
          </a:ln>
        </p:spPr>
        <p:txBody>
          <a:bodyPr lIns="45719" rIns="45719" anchor="ctr"/>
          <a:lstStyle/>
          <a:p>
            <a:pPr/>
          </a:p>
        </p:txBody>
      </p:sp>
      <p:grpSp>
        <p:nvGrpSpPr>
          <p:cNvPr id="2049" name="Group"/>
          <p:cNvGrpSpPr/>
          <p:nvPr/>
        </p:nvGrpSpPr>
        <p:grpSpPr>
          <a:xfrm>
            <a:off x="8877959" y="3907802"/>
            <a:ext cx="492621" cy="966469"/>
            <a:chOff x="0" y="0"/>
            <a:chExt cx="492620" cy="966468"/>
          </a:xfrm>
        </p:grpSpPr>
        <p:sp>
          <p:nvSpPr>
            <p:cNvPr id="2047" name="Shape"/>
            <p:cNvSpPr/>
            <p:nvPr/>
          </p:nvSpPr>
          <p:spPr>
            <a:xfrm>
              <a:off x="0" y="0"/>
              <a:ext cx="492621" cy="966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1" y="0"/>
                  </a:moveTo>
                  <a:lnTo>
                    <a:pt x="0" y="1318"/>
                  </a:lnTo>
                  <a:lnTo>
                    <a:pt x="1251" y="2509"/>
                  </a:lnTo>
                  <a:lnTo>
                    <a:pt x="3086" y="2891"/>
                  </a:lnTo>
                  <a:lnTo>
                    <a:pt x="7422" y="4380"/>
                  </a:lnTo>
                  <a:lnTo>
                    <a:pt x="11926" y="6378"/>
                  </a:lnTo>
                  <a:lnTo>
                    <a:pt x="14595" y="7951"/>
                  </a:lnTo>
                  <a:lnTo>
                    <a:pt x="15845" y="9610"/>
                  </a:lnTo>
                  <a:lnTo>
                    <a:pt x="15345" y="11395"/>
                  </a:lnTo>
                  <a:lnTo>
                    <a:pt x="12593" y="13947"/>
                  </a:lnTo>
                  <a:lnTo>
                    <a:pt x="11009" y="15690"/>
                  </a:lnTo>
                  <a:lnTo>
                    <a:pt x="9758" y="18071"/>
                  </a:lnTo>
                  <a:lnTo>
                    <a:pt x="9758" y="19006"/>
                  </a:lnTo>
                  <a:lnTo>
                    <a:pt x="11926" y="19431"/>
                  </a:lnTo>
                  <a:lnTo>
                    <a:pt x="15679" y="20580"/>
                  </a:lnTo>
                  <a:lnTo>
                    <a:pt x="18181" y="21600"/>
                  </a:lnTo>
                  <a:lnTo>
                    <a:pt x="21600" y="21430"/>
                  </a:lnTo>
                  <a:lnTo>
                    <a:pt x="21054" y="20197"/>
                  </a:lnTo>
                  <a:lnTo>
                    <a:pt x="18014" y="20197"/>
                  </a:lnTo>
                  <a:lnTo>
                    <a:pt x="15262" y="18879"/>
                  </a:lnTo>
                  <a:lnTo>
                    <a:pt x="13093" y="17858"/>
                  </a:lnTo>
                  <a:lnTo>
                    <a:pt x="12926" y="17008"/>
                  </a:lnTo>
                  <a:lnTo>
                    <a:pt x="14428" y="15265"/>
                  </a:lnTo>
                  <a:lnTo>
                    <a:pt x="16763" y="12926"/>
                  </a:lnTo>
                  <a:lnTo>
                    <a:pt x="18181" y="10928"/>
                  </a:lnTo>
                  <a:lnTo>
                    <a:pt x="18764" y="10077"/>
                  </a:lnTo>
                  <a:lnTo>
                    <a:pt x="18514" y="8419"/>
                  </a:lnTo>
                  <a:lnTo>
                    <a:pt x="17097" y="7101"/>
                  </a:lnTo>
                  <a:lnTo>
                    <a:pt x="14178" y="5060"/>
                  </a:lnTo>
                  <a:lnTo>
                    <a:pt x="10841" y="3359"/>
                  </a:lnTo>
                  <a:lnTo>
                    <a:pt x="8089" y="1786"/>
                  </a:lnTo>
                  <a:lnTo>
                    <a:pt x="4337" y="255"/>
                  </a:lnTo>
                  <a:lnTo>
                    <a:pt x="501"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48" name="Triangle"/>
            <p:cNvSpPr/>
            <p:nvPr/>
          </p:nvSpPr>
          <p:spPr>
            <a:xfrm>
              <a:off x="410832" y="895437"/>
              <a:ext cx="69339"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32" y="0"/>
                  </a:moveTo>
                  <a:lnTo>
                    <a:pt x="0" y="21600"/>
                  </a:lnTo>
                  <a:lnTo>
                    <a:pt x="21600" y="21600"/>
                  </a:lnTo>
                  <a:lnTo>
                    <a:pt x="21332"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2050" name="Shape"/>
          <p:cNvSpPr/>
          <p:nvPr/>
        </p:nvSpPr>
        <p:spPr>
          <a:xfrm>
            <a:off x="8486151" y="4739194"/>
            <a:ext cx="427952" cy="1525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68" y="0"/>
                </a:moveTo>
                <a:lnTo>
                  <a:pt x="16416" y="323"/>
                </a:lnTo>
                <a:lnTo>
                  <a:pt x="14784" y="862"/>
                </a:lnTo>
                <a:lnTo>
                  <a:pt x="12768" y="2612"/>
                </a:lnTo>
                <a:lnTo>
                  <a:pt x="10368" y="5656"/>
                </a:lnTo>
                <a:lnTo>
                  <a:pt x="9984" y="8026"/>
                </a:lnTo>
                <a:lnTo>
                  <a:pt x="9984" y="11608"/>
                </a:lnTo>
                <a:lnTo>
                  <a:pt x="11616" y="13790"/>
                </a:lnTo>
                <a:lnTo>
                  <a:pt x="14016" y="16402"/>
                </a:lnTo>
                <a:lnTo>
                  <a:pt x="14784" y="18126"/>
                </a:lnTo>
                <a:lnTo>
                  <a:pt x="13632" y="18988"/>
                </a:lnTo>
                <a:lnTo>
                  <a:pt x="7968" y="19526"/>
                </a:lnTo>
                <a:lnTo>
                  <a:pt x="1632" y="19876"/>
                </a:lnTo>
                <a:lnTo>
                  <a:pt x="0" y="20307"/>
                </a:lnTo>
                <a:lnTo>
                  <a:pt x="768" y="20846"/>
                </a:lnTo>
                <a:lnTo>
                  <a:pt x="2784" y="21600"/>
                </a:lnTo>
                <a:lnTo>
                  <a:pt x="5184" y="21492"/>
                </a:lnTo>
                <a:lnTo>
                  <a:pt x="7584" y="20846"/>
                </a:lnTo>
                <a:lnTo>
                  <a:pt x="11616" y="20200"/>
                </a:lnTo>
                <a:lnTo>
                  <a:pt x="16032" y="19742"/>
                </a:lnTo>
                <a:lnTo>
                  <a:pt x="18432" y="19742"/>
                </a:lnTo>
                <a:lnTo>
                  <a:pt x="19968" y="19418"/>
                </a:lnTo>
                <a:lnTo>
                  <a:pt x="19583" y="18449"/>
                </a:lnTo>
                <a:lnTo>
                  <a:pt x="19199" y="17695"/>
                </a:lnTo>
                <a:lnTo>
                  <a:pt x="16800" y="16160"/>
                </a:lnTo>
                <a:lnTo>
                  <a:pt x="14400" y="13359"/>
                </a:lnTo>
                <a:lnTo>
                  <a:pt x="14016" y="10746"/>
                </a:lnTo>
                <a:lnTo>
                  <a:pt x="13632" y="8780"/>
                </a:lnTo>
                <a:lnTo>
                  <a:pt x="15168" y="6410"/>
                </a:lnTo>
                <a:lnTo>
                  <a:pt x="16800" y="4659"/>
                </a:lnTo>
                <a:lnTo>
                  <a:pt x="19968" y="2505"/>
                </a:lnTo>
                <a:lnTo>
                  <a:pt x="21600" y="1077"/>
                </a:lnTo>
                <a:lnTo>
                  <a:pt x="19968" y="0"/>
                </a:lnTo>
                <a:close/>
              </a:path>
            </a:pathLst>
          </a:custGeom>
          <a:solidFill>
            <a:srgbClr val="000000"/>
          </a:solidFill>
          <a:ln w="12700">
            <a:miter lim="400000"/>
          </a:ln>
        </p:spPr>
        <p:txBody>
          <a:bodyPr lIns="45719" rIns="45719" anchor="ctr"/>
          <a:lstStyle/>
          <a:p>
            <a:pPr/>
          </a:p>
        </p:txBody>
      </p:sp>
      <p:sp>
        <p:nvSpPr>
          <p:cNvPr id="2051" name="Shape"/>
          <p:cNvSpPr/>
          <p:nvPr/>
        </p:nvSpPr>
        <p:spPr>
          <a:xfrm>
            <a:off x="8898890" y="4769637"/>
            <a:ext cx="211113" cy="1554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17" y="0"/>
                </a:moveTo>
                <a:lnTo>
                  <a:pt x="2529" y="423"/>
                </a:lnTo>
                <a:lnTo>
                  <a:pt x="778" y="952"/>
                </a:lnTo>
                <a:lnTo>
                  <a:pt x="0" y="2009"/>
                </a:lnTo>
                <a:lnTo>
                  <a:pt x="4085" y="4151"/>
                </a:lnTo>
                <a:lnTo>
                  <a:pt x="8367" y="7244"/>
                </a:lnTo>
                <a:lnTo>
                  <a:pt x="8367" y="9888"/>
                </a:lnTo>
                <a:lnTo>
                  <a:pt x="7394" y="12664"/>
                </a:lnTo>
                <a:lnTo>
                  <a:pt x="5059" y="15546"/>
                </a:lnTo>
                <a:lnTo>
                  <a:pt x="1750" y="17343"/>
                </a:lnTo>
                <a:lnTo>
                  <a:pt x="2529" y="18401"/>
                </a:lnTo>
                <a:lnTo>
                  <a:pt x="5059" y="18930"/>
                </a:lnTo>
                <a:lnTo>
                  <a:pt x="7394" y="20331"/>
                </a:lnTo>
                <a:lnTo>
                  <a:pt x="8367" y="21177"/>
                </a:lnTo>
                <a:lnTo>
                  <a:pt x="13232" y="21600"/>
                </a:lnTo>
                <a:lnTo>
                  <a:pt x="21600" y="20860"/>
                </a:lnTo>
                <a:lnTo>
                  <a:pt x="20822" y="20119"/>
                </a:lnTo>
                <a:lnTo>
                  <a:pt x="16540" y="19485"/>
                </a:lnTo>
                <a:lnTo>
                  <a:pt x="12453" y="18190"/>
                </a:lnTo>
                <a:lnTo>
                  <a:pt x="11675" y="16709"/>
                </a:lnTo>
                <a:lnTo>
                  <a:pt x="11675" y="14673"/>
                </a:lnTo>
                <a:lnTo>
                  <a:pt x="13232" y="12347"/>
                </a:lnTo>
                <a:lnTo>
                  <a:pt x="16540" y="9676"/>
                </a:lnTo>
                <a:lnTo>
                  <a:pt x="17513" y="7773"/>
                </a:lnTo>
                <a:lnTo>
                  <a:pt x="18292" y="5949"/>
                </a:lnTo>
                <a:lnTo>
                  <a:pt x="16540" y="3728"/>
                </a:lnTo>
                <a:lnTo>
                  <a:pt x="15762" y="1798"/>
                </a:lnTo>
                <a:lnTo>
                  <a:pt x="11675" y="317"/>
                </a:lnTo>
                <a:lnTo>
                  <a:pt x="6617" y="0"/>
                </a:lnTo>
                <a:close/>
              </a:path>
            </a:pathLst>
          </a:custGeom>
          <a:solidFill>
            <a:srgbClr val="000000"/>
          </a:solidFill>
          <a:ln w="12700">
            <a:miter lim="400000"/>
          </a:ln>
        </p:spPr>
        <p:txBody>
          <a:bodyPr lIns="45719" rIns="45719" anchor="ctr"/>
          <a:lstStyle/>
          <a:p>
            <a:pPr/>
          </a:p>
        </p:txBody>
      </p:sp>
      <p:grpSp>
        <p:nvGrpSpPr>
          <p:cNvPr id="2054" name="Group"/>
          <p:cNvGrpSpPr/>
          <p:nvPr/>
        </p:nvGrpSpPr>
        <p:grpSpPr>
          <a:xfrm>
            <a:off x="8413863" y="3306621"/>
            <a:ext cx="564909" cy="565036"/>
            <a:chOff x="0" y="0"/>
            <a:chExt cx="564907" cy="565034"/>
          </a:xfrm>
        </p:grpSpPr>
        <p:sp>
          <p:nvSpPr>
            <p:cNvPr id="2052" name="Shape"/>
            <p:cNvSpPr/>
            <p:nvPr/>
          </p:nvSpPr>
          <p:spPr>
            <a:xfrm>
              <a:off x="123634" y="0"/>
              <a:ext cx="441274" cy="565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86" y="0"/>
                  </a:moveTo>
                  <a:lnTo>
                    <a:pt x="8473" y="291"/>
                  </a:lnTo>
                  <a:lnTo>
                    <a:pt x="5679" y="1236"/>
                  </a:lnTo>
                  <a:lnTo>
                    <a:pt x="4190" y="3927"/>
                  </a:lnTo>
                  <a:lnTo>
                    <a:pt x="3538" y="7273"/>
                  </a:lnTo>
                  <a:lnTo>
                    <a:pt x="3910" y="11563"/>
                  </a:lnTo>
                  <a:lnTo>
                    <a:pt x="0" y="14327"/>
                  </a:lnTo>
                  <a:lnTo>
                    <a:pt x="4562" y="14327"/>
                  </a:lnTo>
                  <a:lnTo>
                    <a:pt x="5307" y="16436"/>
                  </a:lnTo>
                  <a:lnTo>
                    <a:pt x="7076" y="18837"/>
                  </a:lnTo>
                  <a:lnTo>
                    <a:pt x="8845" y="20364"/>
                  </a:lnTo>
                  <a:lnTo>
                    <a:pt x="10986" y="21600"/>
                  </a:lnTo>
                  <a:lnTo>
                    <a:pt x="14151" y="21600"/>
                  </a:lnTo>
                  <a:lnTo>
                    <a:pt x="17038" y="20655"/>
                  </a:lnTo>
                  <a:lnTo>
                    <a:pt x="19086" y="19491"/>
                  </a:lnTo>
                  <a:lnTo>
                    <a:pt x="20576" y="17309"/>
                  </a:lnTo>
                  <a:lnTo>
                    <a:pt x="21600" y="13964"/>
                  </a:lnTo>
                  <a:lnTo>
                    <a:pt x="21227" y="10327"/>
                  </a:lnTo>
                  <a:lnTo>
                    <a:pt x="20855" y="6400"/>
                  </a:lnTo>
                  <a:lnTo>
                    <a:pt x="19458" y="3636"/>
                  </a:lnTo>
                  <a:lnTo>
                    <a:pt x="17317" y="1818"/>
                  </a:lnTo>
                  <a:lnTo>
                    <a:pt x="14151" y="291"/>
                  </a:lnTo>
                  <a:lnTo>
                    <a:pt x="10986"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53" name="Shape"/>
            <p:cNvSpPr/>
            <p:nvPr/>
          </p:nvSpPr>
          <p:spPr>
            <a:xfrm>
              <a:off x="0" y="374788"/>
              <a:ext cx="216839" cy="117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684" y="0"/>
                  </a:lnTo>
                  <a:lnTo>
                    <a:pt x="2085" y="5574"/>
                  </a:lnTo>
                  <a:lnTo>
                    <a:pt x="0" y="10102"/>
                  </a:lnTo>
                  <a:lnTo>
                    <a:pt x="759" y="17419"/>
                  </a:lnTo>
                  <a:lnTo>
                    <a:pt x="4358" y="21600"/>
                  </a:lnTo>
                  <a:lnTo>
                    <a:pt x="7959" y="17419"/>
                  </a:lnTo>
                  <a:lnTo>
                    <a:pt x="15916" y="10102"/>
                  </a:lnTo>
                  <a:lnTo>
                    <a:pt x="21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2058" name="Group"/>
          <p:cNvGrpSpPr/>
          <p:nvPr/>
        </p:nvGrpSpPr>
        <p:grpSpPr>
          <a:xfrm>
            <a:off x="8105748" y="3856444"/>
            <a:ext cx="722757" cy="557430"/>
            <a:chOff x="0" y="0"/>
            <a:chExt cx="722756" cy="557429"/>
          </a:xfrm>
        </p:grpSpPr>
        <p:sp>
          <p:nvSpPr>
            <p:cNvPr id="2055" name="Shape"/>
            <p:cNvSpPr/>
            <p:nvPr/>
          </p:nvSpPr>
          <p:spPr>
            <a:xfrm>
              <a:off x="154062" y="211175"/>
              <a:ext cx="365693" cy="346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27" y="0"/>
                  </a:moveTo>
                  <a:lnTo>
                    <a:pt x="0" y="0"/>
                  </a:lnTo>
                  <a:lnTo>
                    <a:pt x="2471" y="1780"/>
                  </a:lnTo>
                  <a:lnTo>
                    <a:pt x="4943" y="5341"/>
                  </a:lnTo>
                  <a:lnTo>
                    <a:pt x="7527" y="11868"/>
                  </a:lnTo>
                  <a:lnTo>
                    <a:pt x="9999" y="19345"/>
                  </a:lnTo>
                  <a:lnTo>
                    <a:pt x="11234" y="21125"/>
                  </a:lnTo>
                  <a:lnTo>
                    <a:pt x="14492" y="21600"/>
                  </a:lnTo>
                  <a:lnTo>
                    <a:pt x="17413" y="18989"/>
                  </a:lnTo>
                  <a:lnTo>
                    <a:pt x="20783" y="15428"/>
                  </a:lnTo>
                  <a:lnTo>
                    <a:pt x="21600" y="14123"/>
                  </a:lnTo>
                  <a:lnTo>
                    <a:pt x="15391" y="14123"/>
                  </a:lnTo>
                  <a:lnTo>
                    <a:pt x="13706" y="13648"/>
                  </a:lnTo>
                  <a:lnTo>
                    <a:pt x="10785" y="9258"/>
                  </a:lnTo>
                  <a:lnTo>
                    <a:pt x="7864" y="3086"/>
                  </a:lnTo>
                  <a:lnTo>
                    <a:pt x="6127"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56" name="Shape"/>
            <p:cNvSpPr/>
            <p:nvPr/>
          </p:nvSpPr>
          <p:spPr>
            <a:xfrm>
              <a:off x="414629" y="91313"/>
              <a:ext cx="308128" cy="346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00" y="0"/>
                  </a:moveTo>
                  <a:lnTo>
                    <a:pt x="14267" y="950"/>
                  </a:lnTo>
                  <a:lnTo>
                    <a:pt x="9334" y="7952"/>
                  </a:lnTo>
                  <a:lnTo>
                    <a:pt x="2934" y="19345"/>
                  </a:lnTo>
                  <a:lnTo>
                    <a:pt x="0" y="21600"/>
                  </a:lnTo>
                  <a:lnTo>
                    <a:pt x="7369" y="21600"/>
                  </a:lnTo>
                  <a:lnTo>
                    <a:pt x="11333" y="16259"/>
                  </a:lnTo>
                  <a:lnTo>
                    <a:pt x="15734" y="11038"/>
                  </a:lnTo>
                  <a:lnTo>
                    <a:pt x="20667" y="7477"/>
                  </a:lnTo>
                  <a:lnTo>
                    <a:pt x="21600" y="3560"/>
                  </a:lnTo>
                  <a:lnTo>
                    <a:pt x="19600"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57" name="Shape"/>
            <p:cNvSpPr/>
            <p:nvPr/>
          </p:nvSpPr>
          <p:spPr>
            <a:xfrm>
              <a:off x="0" y="0"/>
              <a:ext cx="257792" cy="325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14" y="0"/>
                  </a:moveTo>
                  <a:lnTo>
                    <a:pt x="14661" y="884"/>
                  </a:lnTo>
                  <a:lnTo>
                    <a:pt x="15299" y="5684"/>
                  </a:lnTo>
                  <a:lnTo>
                    <a:pt x="14661" y="8463"/>
                  </a:lnTo>
                  <a:lnTo>
                    <a:pt x="11155" y="8842"/>
                  </a:lnTo>
                  <a:lnTo>
                    <a:pt x="5896" y="10737"/>
                  </a:lnTo>
                  <a:lnTo>
                    <a:pt x="1753" y="15031"/>
                  </a:lnTo>
                  <a:lnTo>
                    <a:pt x="0" y="19200"/>
                  </a:lnTo>
                  <a:lnTo>
                    <a:pt x="2390" y="21600"/>
                  </a:lnTo>
                  <a:lnTo>
                    <a:pt x="4144" y="21600"/>
                  </a:lnTo>
                  <a:lnTo>
                    <a:pt x="5896" y="18695"/>
                  </a:lnTo>
                  <a:lnTo>
                    <a:pt x="9402" y="15411"/>
                  </a:lnTo>
                  <a:lnTo>
                    <a:pt x="12909" y="14021"/>
                  </a:lnTo>
                  <a:lnTo>
                    <a:pt x="21600" y="14021"/>
                  </a:lnTo>
                  <a:lnTo>
                    <a:pt x="20558" y="12631"/>
                  </a:lnTo>
                  <a:lnTo>
                    <a:pt x="18168" y="9347"/>
                  </a:lnTo>
                  <a:lnTo>
                    <a:pt x="19442" y="4673"/>
                  </a:lnTo>
                  <a:lnTo>
                    <a:pt x="18805" y="884"/>
                  </a:lnTo>
                  <a:lnTo>
                    <a:pt x="16414"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2062" name="Group"/>
          <p:cNvGrpSpPr/>
          <p:nvPr/>
        </p:nvGrpSpPr>
        <p:grpSpPr>
          <a:xfrm>
            <a:off x="6989267" y="3845026"/>
            <a:ext cx="675209" cy="243524"/>
            <a:chOff x="0" y="0"/>
            <a:chExt cx="675208" cy="243523"/>
          </a:xfrm>
        </p:grpSpPr>
        <p:sp>
          <p:nvSpPr>
            <p:cNvPr id="2059" name="Shape"/>
            <p:cNvSpPr/>
            <p:nvPr/>
          </p:nvSpPr>
          <p:spPr>
            <a:xfrm>
              <a:off x="0" y="11417"/>
              <a:ext cx="510422" cy="232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2" y="0"/>
                  </a:moveTo>
                  <a:lnTo>
                    <a:pt x="1771" y="708"/>
                  </a:lnTo>
                  <a:lnTo>
                    <a:pt x="0" y="6904"/>
                  </a:lnTo>
                  <a:lnTo>
                    <a:pt x="2978" y="8852"/>
                  </a:lnTo>
                  <a:lnTo>
                    <a:pt x="5956" y="10268"/>
                  </a:lnTo>
                  <a:lnTo>
                    <a:pt x="11429" y="20892"/>
                  </a:lnTo>
                  <a:lnTo>
                    <a:pt x="13361" y="21600"/>
                  </a:lnTo>
                  <a:lnTo>
                    <a:pt x="15776" y="17174"/>
                  </a:lnTo>
                  <a:lnTo>
                    <a:pt x="19076" y="15049"/>
                  </a:lnTo>
                  <a:lnTo>
                    <a:pt x="21249" y="15049"/>
                  </a:lnTo>
                  <a:lnTo>
                    <a:pt x="21600" y="14694"/>
                  </a:lnTo>
                  <a:lnTo>
                    <a:pt x="14166" y="14694"/>
                  </a:lnTo>
                  <a:lnTo>
                    <a:pt x="12637" y="14341"/>
                  </a:lnTo>
                  <a:lnTo>
                    <a:pt x="9095" y="8852"/>
                  </a:lnTo>
                  <a:lnTo>
                    <a:pt x="5956" y="3364"/>
                  </a:lnTo>
                  <a:lnTo>
                    <a:pt x="3542"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60" name="Shape"/>
            <p:cNvSpPr/>
            <p:nvPr/>
          </p:nvSpPr>
          <p:spPr>
            <a:xfrm>
              <a:off x="334759" y="0"/>
              <a:ext cx="340450" cy="169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63" y="0"/>
                  </a:moveTo>
                  <a:lnTo>
                    <a:pt x="13153" y="6067"/>
                  </a:lnTo>
                  <a:lnTo>
                    <a:pt x="10256" y="13105"/>
                  </a:lnTo>
                  <a:lnTo>
                    <a:pt x="4586" y="17959"/>
                  </a:lnTo>
                  <a:lnTo>
                    <a:pt x="0" y="21600"/>
                  </a:lnTo>
                  <a:lnTo>
                    <a:pt x="11145" y="21600"/>
                  </a:lnTo>
                  <a:lnTo>
                    <a:pt x="15084" y="17959"/>
                  </a:lnTo>
                  <a:lnTo>
                    <a:pt x="15566" y="12135"/>
                  </a:lnTo>
                  <a:lnTo>
                    <a:pt x="21600" y="12135"/>
                  </a:lnTo>
                  <a:lnTo>
                    <a:pt x="21600" y="9465"/>
                  </a:lnTo>
                  <a:lnTo>
                    <a:pt x="19549" y="7038"/>
                  </a:lnTo>
                  <a:lnTo>
                    <a:pt x="16291" y="7038"/>
                  </a:lnTo>
                  <a:lnTo>
                    <a:pt x="14963"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61" name="Shape"/>
            <p:cNvSpPr/>
            <p:nvPr/>
          </p:nvSpPr>
          <p:spPr>
            <a:xfrm>
              <a:off x="580110" y="95122"/>
              <a:ext cx="95099" cy="152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8640" y="16196"/>
                  </a:lnTo>
                  <a:lnTo>
                    <a:pt x="21600" y="21600"/>
                  </a:lnTo>
                  <a:lnTo>
                    <a:pt x="21600"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2063" name="Shape"/>
          <p:cNvSpPr/>
          <p:nvPr/>
        </p:nvSpPr>
        <p:spPr>
          <a:xfrm>
            <a:off x="6810475" y="3822191"/>
            <a:ext cx="348069" cy="646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63" y="0"/>
                </a:moveTo>
                <a:lnTo>
                  <a:pt x="5311" y="635"/>
                </a:lnTo>
                <a:lnTo>
                  <a:pt x="2951" y="1906"/>
                </a:lnTo>
                <a:lnTo>
                  <a:pt x="2951" y="3621"/>
                </a:lnTo>
                <a:lnTo>
                  <a:pt x="3541" y="6416"/>
                </a:lnTo>
                <a:lnTo>
                  <a:pt x="5548" y="8132"/>
                </a:lnTo>
                <a:lnTo>
                  <a:pt x="6020" y="9402"/>
                </a:lnTo>
                <a:lnTo>
                  <a:pt x="5311" y="11308"/>
                </a:lnTo>
                <a:lnTo>
                  <a:pt x="3541" y="13214"/>
                </a:lnTo>
                <a:lnTo>
                  <a:pt x="1771" y="15184"/>
                </a:lnTo>
                <a:lnTo>
                  <a:pt x="0" y="16963"/>
                </a:lnTo>
                <a:lnTo>
                  <a:pt x="944" y="19059"/>
                </a:lnTo>
                <a:lnTo>
                  <a:pt x="2007" y="20838"/>
                </a:lnTo>
                <a:lnTo>
                  <a:pt x="7082" y="21600"/>
                </a:lnTo>
                <a:lnTo>
                  <a:pt x="11095" y="21219"/>
                </a:lnTo>
                <a:lnTo>
                  <a:pt x="14282" y="20457"/>
                </a:lnTo>
                <a:lnTo>
                  <a:pt x="17587" y="17725"/>
                </a:lnTo>
                <a:lnTo>
                  <a:pt x="20066" y="14040"/>
                </a:lnTo>
                <a:lnTo>
                  <a:pt x="21128" y="11308"/>
                </a:lnTo>
                <a:lnTo>
                  <a:pt x="21600" y="7941"/>
                </a:lnTo>
                <a:lnTo>
                  <a:pt x="20066" y="4511"/>
                </a:lnTo>
                <a:lnTo>
                  <a:pt x="16524" y="2287"/>
                </a:lnTo>
                <a:lnTo>
                  <a:pt x="12511" y="635"/>
                </a:lnTo>
                <a:lnTo>
                  <a:pt x="8263" y="0"/>
                </a:lnTo>
                <a:close/>
              </a:path>
            </a:pathLst>
          </a:custGeom>
          <a:solidFill>
            <a:srgbClr val="000000"/>
          </a:solidFill>
          <a:ln w="12700">
            <a:miter lim="400000"/>
          </a:ln>
        </p:spPr>
        <p:txBody>
          <a:bodyPr lIns="45719" rIns="45719" anchor="ctr"/>
          <a:lstStyle/>
          <a:p>
            <a:pPr/>
          </a:p>
        </p:txBody>
      </p:sp>
      <p:sp>
        <p:nvSpPr>
          <p:cNvPr id="2064" name="Shape"/>
          <p:cNvSpPr/>
          <p:nvPr/>
        </p:nvSpPr>
        <p:spPr>
          <a:xfrm>
            <a:off x="6587946" y="3860241"/>
            <a:ext cx="323343" cy="519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56" y="0"/>
                </a:moveTo>
                <a:lnTo>
                  <a:pt x="17788" y="0"/>
                </a:lnTo>
                <a:lnTo>
                  <a:pt x="13214" y="870"/>
                </a:lnTo>
                <a:lnTo>
                  <a:pt x="8894" y="2216"/>
                </a:lnTo>
                <a:lnTo>
                  <a:pt x="4574" y="3640"/>
                </a:lnTo>
                <a:lnTo>
                  <a:pt x="2414" y="5143"/>
                </a:lnTo>
                <a:lnTo>
                  <a:pt x="0" y="6726"/>
                </a:lnTo>
                <a:lnTo>
                  <a:pt x="254" y="9099"/>
                </a:lnTo>
                <a:lnTo>
                  <a:pt x="4320" y="11631"/>
                </a:lnTo>
                <a:lnTo>
                  <a:pt x="7496" y="14242"/>
                </a:lnTo>
                <a:lnTo>
                  <a:pt x="11816" y="17169"/>
                </a:lnTo>
                <a:lnTo>
                  <a:pt x="12452" y="17960"/>
                </a:lnTo>
                <a:lnTo>
                  <a:pt x="11562" y="18831"/>
                </a:lnTo>
                <a:lnTo>
                  <a:pt x="4320" y="20096"/>
                </a:lnTo>
                <a:lnTo>
                  <a:pt x="4574" y="21125"/>
                </a:lnTo>
                <a:lnTo>
                  <a:pt x="7623" y="21600"/>
                </a:lnTo>
                <a:lnTo>
                  <a:pt x="12705" y="20096"/>
                </a:lnTo>
                <a:lnTo>
                  <a:pt x="14865" y="18989"/>
                </a:lnTo>
                <a:lnTo>
                  <a:pt x="16263" y="17644"/>
                </a:lnTo>
                <a:lnTo>
                  <a:pt x="14357" y="16140"/>
                </a:lnTo>
                <a:lnTo>
                  <a:pt x="12705" y="14717"/>
                </a:lnTo>
                <a:lnTo>
                  <a:pt x="7242" y="11156"/>
                </a:lnTo>
                <a:lnTo>
                  <a:pt x="5972" y="9257"/>
                </a:lnTo>
                <a:lnTo>
                  <a:pt x="4828" y="7912"/>
                </a:lnTo>
                <a:lnTo>
                  <a:pt x="6988" y="6488"/>
                </a:lnTo>
                <a:lnTo>
                  <a:pt x="13468" y="4826"/>
                </a:lnTo>
                <a:lnTo>
                  <a:pt x="18932" y="3956"/>
                </a:lnTo>
                <a:lnTo>
                  <a:pt x="21600" y="2532"/>
                </a:lnTo>
                <a:lnTo>
                  <a:pt x="20456" y="0"/>
                </a:lnTo>
                <a:close/>
              </a:path>
            </a:pathLst>
          </a:custGeom>
          <a:solidFill>
            <a:srgbClr val="000000"/>
          </a:solidFill>
          <a:ln w="12700">
            <a:miter lim="400000"/>
          </a:ln>
        </p:spPr>
        <p:txBody>
          <a:bodyPr lIns="45719" rIns="45719" anchor="ctr"/>
          <a:lstStyle/>
          <a:p>
            <a:pPr/>
          </a:p>
        </p:txBody>
      </p:sp>
      <p:grpSp>
        <p:nvGrpSpPr>
          <p:cNvPr id="2067" name="Group"/>
          <p:cNvGrpSpPr/>
          <p:nvPr/>
        </p:nvGrpSpPr>
        <p:grpSpPr>
          <a:xfrm>
            <a:off x="6793355" y="3386518"/>
            <a:ext cx="502133" cy="422363"/>
            <a:chOff x="0" y="0"/>
            <a:chExt cx="502131" cy="422362"/>
          </a:xfrm>
        </p:grpSpPr>
        <p:sp>
          <p:nvSpPr>
            <p:cNvPr id="2065" name="Shape"/>
            <p:cNvSpPr/>
            <p:nvPr/>
          </p:nvSpPr>
          <p:spPr>
            <a:xfrm>
              <a:off x="0" y="0"/>
              <a:ext cx="502132" cy="422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46" y="0"/>
                  </a:moveTo>
                  <a:lnTo>
                    <a:pt x="7446" y="0"/>
                  </a:lnTo>
                  <a:lnTo>
                    <a:pt x="5318" y="390"/>
                  </a:lnTo>
                  <a:lnTo>
                    <a:pt x="3191" y="2141"/>
                  </a:lnTo>
                  <a:lnTo>
                    <a:pt x="1064" y="5059"/>
                  </a:lnTo>
                  <a:lnTo>
                    <a:pt x="0" y="8854"/>
                  </a:lnTo>
                  <a:lnTo>
                    <a:pt x="164" y="12746"/>
                  </a:lnTo>
                  <a:lnTo>
                    <a:pt x="900" y="15762"/>
                  </a:lnTo>
                  <a:lnTo>
                    <a:pt x="2127" y="18000"/>
                  </a:lnTo>
                  <a:lnTo>
                    <a:pt x="4582" y="21016"/>
                  </a:lnTo>
                  <a:lnTo>
                    <a:pt x="6055" y="21600"/>
                  </a:lnTo>
                  <a:lnTo>
                    <a:pt x="8673" y="21600"/>
                  </a:lnTo>
                  <a:lnTo>
                    <a:pt x="10800" y="18875"/>
                  </a:lnTo>
                  <a:lnTo>
                    <a:pt x="12355" y="15957"/>
                  </a:lnTo>
                  <a:lnTo>
                    <a:pt x="13418" y="14302"/>
                  </a:lnTo>
                  <a:lnTo>
                    <a:pt x="13664" y="11481"/>
                  </a:lnTo>
                  <a:lnTo>
                    <a:pt x="21196" y="11481"/>
                  </a:lnTo>
                  <a:lnTo>
                    <a:pt x="21600" y="10119"/>
                  </a:lnTo>
                  <a:lnTo>
                    <a:pt x="20700" y="9049"/>
                  </a:lnTo>
                  <a:lnTo>
                    <a:pt x="18246" y="8854"/>
                  </a:lnTo>
                  <a:lnTo>
                    <a:pt x="13418" y="8562"/>
                  </a:lnTo>
                  <a:lnTo>
                    <a:pt x="12355" y="4865"/>
                  </a:lnTo>
                  <a:lnTo>
                    <a:pt x="11127" y="2043"/>
                  </a:lnTo>
                  <a:lnTo>
                    <a:pt x="9246"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066" name="Shape"/>
            <p:cNvSpPr/>
            <p:nvPr/>
          </p:nvSpPr>
          <p:spPr>
            <a:xfrm>
              <a:off x="317638" y="224496"/>
              <a:ext cx="175095" cy="20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0558" y="1966"/>
                  </a:lnTo>
                  <a:lnTo>
                    <a:pt x="17597" y="21600"/>
                  </a:lnTo>
                  <a:lnTo>
                    <a:pt x="21351" y="5898"/>
                  </a:lnTo>
                  <a:lnTo>
                    <a:pt x="21600" y="0"/>
                  </a:lnTo>
                  <a:close/>
                </a:path>
              </a:pathLst>
            </a:custGeom>
            <a:noFill/>
            <a:ln w="12700" cap="flat">
              <a:noFill/>
              <a:miter lim="400000"/>
            </a:ln>
            <a:effectLst/>
          </p:spPr>
          <p:txBody>
            <a:bodyPr wrap="square" lIns="45719" tIns="45719" rIns="45719" bIns="45719" numCol="1" anchor="ctr">
              <a:noAutofit/>
            </a:bodyPr>
            <a:lstStyle/>
            <a:p>
              <a:pPr/>
            </a:p>
          </p:txBody>
        </p:sp>
      </p:grpSp>
      <p:sp>
        <p:nvSpPr>
          <p:cNvPr id="2068" name="Shape"/>
          <p:cNvSpPr/>
          <p:nvPr/>
        </p:nvSpPr>
        <p:spPr>
          <a:xfrm>
            <a:off x="6627887" y="4343475"/>
            <a:ext cx="330950" cy="880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86" y="0"/>
                </a:moveTo>
                <a:lnTo>
                  <a:pt x="12166" y="700"/>
                </a:lnTo>
                <a:lnTo>
                  <a:pt x="8938" y="2053"/>
                </a:lnTo>
                <a:lnTo>
                  <a:pt x="5586" y="3966"/>
                </a:lnTo>
                <a:lnTo>
                  <a:pt x="4221" y="5132"/>
                </a:lnTo>
                <a:lnTo>
                  <a:pt x="1862" y="7185"/>
                </a:lnTo>
                <a:lnTo>
                  <a:pt x="496" y="9097"/>
                </a:lnTo>
                <a:lnTo>
                  <a:pt x="0" y="10637"/>
                </a:lnTo>
                <a:lnTo>
                  <a:pt x="1365" y="12363"/>
                </a:lnTo>
                <a:lnTo>
                  <a:pt x="5214" y="13529"/>
                </a:lnTo>
                <a:lnTo>
                  <a:pt x="11793" y="14556"/>
                </a:lnTo>
                <a:lnTo>
                  <a:pt x="16013" y="15442"/>
                </a:lnTo>
                <a:lnTo>
                  <a:pt x="16013" y="15955"/>
                </a:lnTo>
                <a:lnTo>
                  <a:pt x="13159" y="17635"/>
                </a:lnTo>
                <a:lnTo>
                  <a:pt x="11793" y="19361"/>
                </a:lnTo>
                <a:lnTo>
                  <a:pt x="11296" y="20387"/>
                </a:lnTo>
                <a:lnTo>
                  <a:pt x="12662" y="21413"/>
                </a:lnTo>
                <a:lnTo>
                  <a:pt x="15020" y="21600"/>
                </a:lnTo>
                <a:lnTo>
                  <a:pt x="16883" y="20760"/>
                </a:lnTo>
                <a:lnTo>
                  <a:pt x="16013" y="18707"/>
                </a:lnTo>
                <a:lnTo>
                  <a:pt x="18372" y="17121"/>
                </a:lnTo>
                <a:lnTo>
                  <a:pt x="21600" y="15582"/>
                </a:lnTo>
                <a:lnTo>
                  <a:pt x="20234" y="14742"/>
                </a:lnTo>
                <a:lnTo>
                  <a:pt x="17379" y="14416"/>
                </a:lnTo>
                <a:lnTo>
                  <a:pt x="13159" y="13716"/>
                </a:lnTo>
                <a:lnTo>
                  <a:pt x="7075" y="12176"/>
                </a:lnTo>
                <a:lnTo>
                  <a:pt x="5214" y="10824"/>
                </a:lnTo>
                <a:lnTo>
                  <a:pt x="5214" y="9097"/>
                </a:lnTo>
                <a:lnTo>
                  <a:pt x="6082" y="7698"/>
                </a:lnTo>
                <a:lnTo>
                  <a:pt x="8441" y="5832"/>
                </a:lnTo>
                <a:lnTo>
                  <a:pt x="12166" y="4292"/>
                </a:lnTo>
                <a:lnTo>
                  <a:pt x="16386" y="3079"/>
                </a:lnTo>
                <a:lnTo>
                  <a:pt x="20234" y="2053"/>
                </a:lnTo>
                <a:lnTo>
                  <a:pt x="19737" y="187"/>
                </a:lnTo>
                <a:lnTo>
                  <a:pt x="16386" y="0"/>
                </a:lnTo>
                <a:close/>
              </a:path>
            </a:pathLst>
          </a:custGeom>
          <a:solidFill>
            <a:srgbClr val="000000"/>
          </a:solidFill>
          <a:ln w="12700">
            <a:miter lim="400000"/>
          </a:ln>
        </p:spPr>
        <p:txBody>
          <a:bodyPr lIns="45719" rIns="45719" anchor="ctr"/>
          <a:lstStyle/>
          <a:p>
            <a:pPr/>
          </a:p>
        </p:txBody>
      </p:sp>
      <p:sp>
        <p:nvSpPr>
          <p:cNvPr id="2069" name="Shape"/>
          <p:cNvSpPr/>
          <p:nvPr/>
        </p:nvSpPr>
        <p:spPr>
          <a:xfrm>
            <a:off x="6909383" y="4356798"/>
            <a:ext cx="475501" cy="717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33" y="0"/>
                </a:moveTo>
                <a:lnTo>
                  <a:pt x="605" y="0"/>
                </a:lnTo>
                <a:lnTo>
                  <a:pt x="0" y="1261"/>
                </a:lnTo>
                <a:lnTo>
                  <a:pt x="346" y="2750"/>
                </a:lnTo>
                <a:lnTo>
                  <a:pt x="3542" y="3610"/>
                </a:lnTo>
                <a:lnTo>
                  <a:pt x="7431" y="5099"/>
                </a:lnTo>
                <a:lnTo>
                  <a:pt x="10282" y="6360"/>
                </a:lnTo>
                <a:lnTo>
                  <a:pt x="13219" y="8480"/>
                </a:lnTo>
                <a:lnTo>
                  <a:pt x="14515" y="10600"/>
                </a:lnTo>
                <a:lnTo>
                  <a:pt x="13565" y="12719"/>
                </a:lnTo>
                <a:lnTo>
                  <a:pt x="12269" y="14381"/>
                </a:lnTo>
                <a:lnTo>
                  <a:pt x="10973" y="16329"/>
                </a:lnTo>
                <a:lnTo>
                  <a:pt x="10282" y="17131"/>
                </a:lnTo>
                <a:lnTo>
                  <a:pt x="10627" y="17761"/>
                </a:lnTo>
                <a:lnTo>
                  <a:pt x="14169" y="18449"/>
                </a:lnTo>
                <a:lnTo>
                  <a:pt x="16761" y="19079"/>
                </a:lnTo>
                <a:lnTo>
                  <a:pt x="18403" y="20568"/>
                </a:lnTo>
                <a:lnTo>
                  <a:pt x="19699" y="21371"/>
                </a:lnTo>
                <a:lnTo>
                  <a:pt x="20995" y="21600"/>
                </a:lnTo>
                <a:lnTo>
                  <a:pt x="21600" y="20339"/>
                </a:lnTo>
                <a:lnTo>
                  <a:pt x="21254" y="19251"/>
                </a:lnTo>
                <a:lnTo>
                  <a:pt x="19958" y="18449"/>
                </a:lnTo>
                <a:lnTo>
                  <a:pt x="17107" y="17589"/>
                </a:lnTo>
                <a:lnTo>
                  <a:pt x="14169" y="16959"/>
                </a:lnTo>
                <a:lnTo>
                  <a:pt x="13219" y="16501"/>
                </a:lnTo>
                <a:lnTo>
                  <a:pt x="13824" y="15469"/>
                </a:lnTo>
                <a:lnTo>
                  <a:pt x="17107" y="9969"/>
                </a:lnTo>
                <a:lnTo>
                  <a:pt x="17366" y="8709"/>
                </a:lnTo>
                <a:lnTo>
                  <a:pt x="16157" y="7219"/>
                </a:lnTo>
                <a:lnTo>
                  <a:pt x="13219" y="5729"/>
                </a:lnTo>
                <a:lnTo>
                  <a:pt x="10282" y="3839"/>
                </a:lnTo>
                <a:lnTo>
                  <a:pt x="6480" y="1891"/>
                </a:lnTo>
                <a:lnTo>
                  <a:pt x="4233" y="0"/>
                </a:lnTo>
                <a:close/>
              </a:path>
            </a:pathLst>
          </a:custGeom>
          <a:solidFill>
            <a:srgbClr val="000000"/>
          </a:solidFill>
          <a:ln w="12700">
            <a:miter lim="400000"/>
          </a:ln>
        </p:spPr>
        <p:txBody>
          <a:bodyPr lIns="45719" rIns="45719" anchor="ctr"/>
          <a:lstStyle/>
          <a:p>
            <a:pPr/>
          </a:p>
        </p:txBody>
      </p:sp>
      <p:sp>
        <p:nvSpPr>
          <p:cNvPr id="2070" name="Shape"/>
          <p:cNvSpPr/>
          <p:nvPr/>
        </p:nvSpPr>
        <p:spPr>
          <a:xfrm>
            <a:off x="1166510" y="3225392"/>
            <a:ext cx="3870677" cy="3482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85" y="0"/>
                </a:moveTo>
                <a:lnTo>
                  <a:pt x="0" y="15362"/>
                </a:lnTo>
                <a:lnTo>
                  <a:pt x="17494" y="21600"/>
                </a:lnTo>
                <a:lnTo>
                  <a:pt x="21600" y="11710"/>
                </a:lnTo>
                <a:lnTo>
                  <a:pt x="6285" y="0"/>
                </a:lnTo>
                <a:close/>
              </a:path>
            </a:pathLst>
          </a:custGeom>
          <a:solidFill>
            <a:srgbClr val="FFE5E5"/>
          </a:solidFill>
          <a:ln w="12700">
            <a:miter lim="400000"/>
          </a:ln>
        </p:spPr>
        <p:txBody>
          <a:bodyPr lIns="45719" rIns="45719" anchor="ctr"/>
          <a:lstStyle/>
          <a:p>
            <a:pPr/>
          </a:p>
        </p:txBody>
      </p:sp>
      <p:sp>
        <p:nvSpPr>
          <p:cNvPr id="2071" name="Rectangle"/>
          <p:cNvSpPr/>
          <p:nvPr/>
        </p:nvSpPr>
        <p:spPr>
          <a:xfrm>
            <a:off x="767244" y="1250843"/>
            <a:ext cx="9158438" cy="4945194"/>
          </a:xfrm>
          <a:prstGeom prst="rect">
            <a:avLst/>
          </a:prstGeom>
          <a:blipFill>
            <a:blip r:embed="rId3"/>
            <a:stretch>
              <a:fillRect/>
            </a:stretch>
          </a:blipFill>
          <a:ln w="12700">
            <a:miter lim="400000"/>
          </a:ln>
        </p:spPr>
        <p:txBody>
          <a:bodyPr lIns="45719" rIns="45719" anchor="ctr"/>
          <a:lstStyle/>
          <a:p>
            <a:pPr/>
          </a:p>
        </p:txBody>
      </p:sp>
      <p:sp>
        <p:nvSpPr>
          <p:cNvPr id="2072" name="Shape"/>
          <p:cNvSpPr/>
          <p:nvPr/>
        </p:nvSpPr>
        <p:spPr>
          <a:xfrm>
            <a:off x="2511399" y="6356904"/>
            <a:ext cx="1202754" cy="309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96" y="0"/>
                </a:moveTo>
                <a:lnTo>
                  <a:pt x="5302" y="982"/>
                </a:lnTo>
                <a:lnTo>
                  <a:pt x="2328" y="3491"/>
                </a:lnTo>
                <a:lnTo>
                  <a:pt x="898" y="5236"/>
                </a:lnTo>
                <a:lnTo>
                  <a:pt x="0" y="7636"/>
                </a:lnTo>
                <a:lnTo>
                  <a:pt x="196" y="11782"/>
                </a:lnTo>
                <a:lnTo>
                  <a:pt x="1262" y="14945"/>
                </a:lnTo>
                <a:lnTo>
                  <a:pt x="3226" y="18109"/>
                </a:lnTo>
                <a:lnTo>
                  <a:pt x="6200" y="20182"/>
                </a:lnTo>
                <a:lnTo>
                  <a:pt x="9061" y="21273"/>
                </a:lnTo>
                <a:lnTo>
                  <a:pt x="12651" y="21600"/>
                </a:lnTo>
                <a:lnTo>
                  <a:pt x="15850" y="21273"/>
                </a:lnTo>
                <a:lnTo>
                  <a:pt x="18907" y="20182"/>
                </a:lnTo>
                <a:lnTo>
                  <a:pt x="20506" y="19527"/>
                </a:lnTo>
                <a:lnTo>
                  <a:pt x="21404" y="17782"/>
                </a:lnTo>
                <a:lnTo>
                  <a:pt x="21600" y="14618"/>
                </a:lnTo>
                <a:lnTo>
                  <a:pt x="21235" y="11127"/>
                </a:lnTo>
                <a:lnTo>
                  <a:pt x="19075" y="6546"/>
                </a:lnTo>
                <a:lnTo>
                  <a:pt x="17280" y="4145"/>
                </a:lnTo>
                <a:lnTo>
                  <a:pt x="14783" y="2073"/>
                </a:lnTo>
                <a:lnTo>
                  <a:pt x="11642" y="327"/>
                </a:lnTo>
                <a:lnTo>
                  <a:pt x="8696" y="0"/>
                </a:lnTo>
                <a:close/>
              </a:path>
            </a:pathLst>
          </a:custGeom>
          <a:solidFill>
            <a:srgbClr val="000000"/>
          </a:solidFill>
          <a:ln w="12700">
            <a:miter lim="400000"/>
          </a:ln>
        </p:spPr>
        <p:txBody>
          <a:bodyPr lIns="45719" rIns="45719" anchor="ctr"/>
          <a:lstStyle/>
          <a:p>
            <a:pPr/>
          </a:p>
        </p:txBody>
      </p:sp>
      <p:sp>
        <p:nvSpPr>
          <p:cNvPr id="2073" name="Test can’t use your requirements, they have more  than 10 Major defects/page. The limit is 1.…"/>
          <p:cNvSpPr txBox="1"/>
          <p:nvPr/>
        </p:nvSpPr>
        <p:spPr>
          <a:xfrm>
            <a:off x="1090717" y="1374535"/>
            <a:ext cx="8773795" cy="153751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455930" indent="-196850">
              <a:lnSpc>
                <a:spcPts val="2800"/>
              </a:lnSpc>
              <a:spcBef>
                <a:spcPts val="700"/>
              </a:spcBef>
              <a:buSzPct val="100000"/>
              <a:buChar char="•"/>
              <a:tabLst>
                <a:tab pos="203200" algn="l"/>
              </a:tabLst>
              <a:defRPr spc="-5" sz="2900">
                <a:latin typeface="+mn-lt"/>
                <a:ea typeface="+mn-ea"/>
                <a:cs typeface="+mn-cs"/>
                <a:sym typeface="Arial"/>
              </a:defRPr>
            </a:pPr>
            <a:r>
              <a:t>Test can’t use your requirements, they have more  than 10 Major defects/page. The limit is 1.</a:t>
            </a:r>
          </a:p>
          <a:p>
            <a:pPr marL="209550" marR="5080" indent="-196850">
              <a:lnSpc>
                <a:spcPct val="78200"/>
              </a:lnSpc>
              <a:spcBef>
                <a:spcPts val="700"/>
              </a:spcBef>
              <a:buSzPct val="100000"/>
              <a:buChar char="•"/>
              <a:tabLst>
                <a:tab pos="203200" algn="l"/>
              </a:tabLst>
              <a:defRPr spc="-5" sz="2900">
                <a:latin typeface="+mn-lt"/>
                <a:ea typeface="+mn-ea"/>
                <a:cs typeface="+mn-cs"/>
                <a:sym typeface="Arial"/>
              </a:defRPr>
            </a:pPr>
            <a:r>
              <a:t>So you are holding up testing, until you do your work  to the agreed</a:t>
            </a:r>
            <a:r>
              <a:rPr spc="-10"/>
              <a:t> </a:t>
            </a:r>
            <a:r>
              <a:t>standard!</a:t>
            </a:r>
          </a:p>
        </p:txBody>
      </p:sp>
      <p:sp>
        <p:nvSpPr>
          <p:cNvPr id="2074"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75"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4" invalidUrl="" action="" tgtFrame="" tooltip="" history="1" highlightClick="0" endSnd="0"/>
              </a:rPr>
              <a:t>www.</a:t>
            </a:r>
            <a:r>
              <a:rPr spc="-15" sz="1600" u="sng">
                <a:solidFill>
                  <a:srgbClr val="0432FF"/>
                </a:solidFill>
                <a:uFill>
                  <a:solidFill>
                    <a:srgbClr val="0432FF"/>
                  </a:solidFill>
                </a:uFill>
                <a:hlinkClick r:id="rId4" invalidUrl="" action="" tgtFrame="" tooltip="" history="1" highlightClick="0" endSnd="0"/>
              </a:rPr>
              <a:t>Gilb</a:t>
            </a:r>
            <a:r>
              <a:rPr spc="-15" u="sng">
                <a:solidFill>
                  <a:srgbClr val="0432FF"/>
                </a:solidFill>
                <a:uFill>
                  <a:solidFill>
                    <a:srgbClr val="0432FF"/>
                  </a:solidFill>
                </a:uFill>
                <a:hlinkClick r:id="rId4" invalidUrl="" action="" tgtFrame="" tooltip="" history="1" highlightClick="0" endSnd="0"/>
              </a:rPr>
              <a:t>.com</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78" name="Testers Bill of Rights BEST poster.pdf.pdf" descr="Testers Bill of Rights BEST poster.pdf.pdf"/>
          <p:cNvPicPr>
            <a:picLocks noChangeAspect="1"/>
          </p:cNvPicPr>
          <p:nvPr/>
        </p:nvPicPr>
        <p:blipFill>
          <a:blip r:embed="rId2">
            <a:extLst/>
          </a:blip>
          <a:stretch>
            <a:fillRect/>
          </a:stretch>
        </p:blipFill>
        <p:spPr>
          <a:xfrm>
            <a:off x="228971" y="-251867"/>
            <a:ext cx="5342981" cy="7556501"/>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0"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2081" name="Last Slide"/>
          <p:cNvSpPr txBox="1"/>
          <p:nvPr>
            <p:ph type="title"/>
          </p:nvPr>
        </p:nvSpPr>
        <p:spPr>
          <a:xfrm>
            <a:off x="772174" y="388108"/>
            <a:ext cx="9149082" cy="789306"/>
          </a:xfrm>
          <a:prstGeom prst="rect">
            <a:avLst/>
          </a:prstGeom>
          <a:ln w="9859">
            <a:solidFill>
              <a:srgbClr val="000000"/>
            </a:solidFill>
            <a:round/>
          </a:ln>
        </p:spPr>
        <p:txBody>
          <a:bodyPr/>
          <a:lstStyle>
            <a:lvl1pPr algn="ctr">
              <a:spcBef>
                <a:spcPts val="400"/>
              </a:spcBef>
            </a:lvl1pPr>
          </a:lstStyle>
          <a:p>
            <a:pPr/>
            <a:r>
              <a:t>Last Slide</a:t>
            </a:r>
          </a:p>
        </p:txBody>
      </p:sp>
      <p:sp>
        <p:nvSpPr>
          <p:cNvPr id="2082" name="Slide Number"/>
          <p:cNvSpPr txBox="1"/>
          <p:nvPr>
            <p:ph type="sldNum" sz="quarter" idx="2"/>
          </p:nvPr>
        </p:nvSpPr>
        <p:spPr>
          <a:xfrm>
            <a:off x="9671281" y="6983062"/>
            <a:ext cx="321897"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3"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2084" name="If I have forgotten some testers rights…"/>
          <p:cNvSpPr txBox="1"/>
          <p:nvPr/>
        </p:nvSpPr>
        <p:spPr>
          <a:xfrm>
            <a:off x="932982" y="1586839"/>
            <a:ext cx="7165342" cy="13849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7645" indent="-194945">
              <a:spcBef>
                <a:spcPts val="500"/>
              </a:spcBef>
              <a:buSzPct val="100000"/>
              <a:buChar char="•"/>
              <a:tabLst>
                <a:tab pos="203200" algn="l"/>
              </a:tabLst>
              <a:defRPr sz="3300">
                <a:latin typeface="+mn-lt"/>
                <a:ea typeface="+mn-ea"/>
                <a:cs typeface="+mn-cs"/>
                <a:sym typeface="Arial"/>
              </a:defRPr>
            </a:pPr>
            <a:r>
              <a:t>If I have forgotten some testers</a:t>
            </a:r>
            <a:r>
              <a:rPr spc="-30"/>
              <a:t> </a:t>
            </a:r>
            <a:r>
              <a:t>rights</a:t>
            </a:r>
          </a:p>
          <a:p>
            <a:pPr indent="406400">
              <a:spcBef>
                <a:spcPts val="300"/>
              </a:spcBef>
              <a:defRPr spc="-5" sz="2900">
                <a:solidFill>
                  <a:srgbClr val="33478A"/>
                </a:solidFill>
                <a:latin typeface="+mn-lt"/>
                <a:ea typeface="+mn-ea"/>
                <a:cs typeface="+mn-cs"/>
                <a:sym typeface="Arial"/>
              </a:defRPr>
            </a:pPr>
            <a:r>
              <a:t>–Remind</a:t>
            </a:r>
            <a:r>
              <a:rPr spc="-10"/>
              <a:t> </a:t>
            </a:r>
            <a:r>
              <a:t>me!</a:t>
            </a:r>
          </a:p>
          <a:p>
            <a:pPr indent="406400">
              <a:spcBef>
                <a:spcPts val="300"/>
              </a:spcBef>
              <a:defRPr spc="-5" sz="2900">
                <a:solidFill>
                  <a:srgbClr val="33478A"/>
                </a:solidFill>
                <a:latin typeface="+mn-lt"/>
                <a:ea typeface="+mn-ea"/>
                <a:cs typeface="+mn-cs"/>
                <a:sym typeface="Arial"/>
              </a:defRPr>
            </a:pPr>
            <a:r>
              <a:rPr u="sng">
                <a:solidFill>
                  <a:srgbClr val="0432FF"/>
                </a:solidFill>
                <a:uFill>
                  <a:solidFill>
                    <a:srgbClr val="0432FF"/>
                  </a:solidFill>
                </a:uFill>
                <a:hlinkClick r:id="rId3" invalidUrl="" action="" tgtFrame="" tooltip="" history="1" highlightClick="0" endSnd="0"/>
              </a:rPr>
              <a:t>–Tom@Gilb.com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2">
            <a:extLst/>
          </a:blip>
          <a:stretch>
            <a:fillRect/>
          </a:stretch>
        </p:blipFill>
        <p:spPr>
          <a:xfrm>
            <a:off x="7175384" y="898920"/>
            <a:ext cx="3289301" cy="2463801"/>
          </a:xfrm>
          <a:prstGeom prst="rect">
            <a:avLst/>
          </a:prstGeom>
          <a:ln w="12700">
            <a:miter lim="400000"/>
          </a:ln>
        </p:spPr>
      </p:pic>
      <p:pic>
        <p:nvPicPr>
          <p:cNvPr id="133" name="Image" descr="Image"/>
          <p:cNvPicPr>
            <a:picLocks noChangeAspect="1"/>
          </p:cNvPicPr>
          <p:nvPr/>
        </p:nvPicPr>
        <p:blipFill>
          <a:blip r:embed="rId3">
            <a:extLst/>
          </a:blip>
          <a:srcRect l="13985" t="0" r="13985" b="5907"/>
          <a:stretch>
            <a:fillRect/>
          </a:stretch>
        </p:blipFill>
        <p:spPr>
          <a:xfrm>
            <a:off x="7655301" y="2869651"/>
            <a:ext cx="2077855" cy="1520042"/>
          </a:xfrm>
          <a:prstGeom prst="rect">
            <a:avLst/>
          </a:prstGeom>
          <a:ln w="12700">
            <a:miter lim="400000"/>
          </a:ln>
        </p:spPr>
      </p:pic>
      <p:sp>
        <p:nvSpPr>
          <p:cNvPr id="134" name="What are testers…"/>
          <p:cNvSpPr txBox="1"/>
          <p:nvPr/>
        </p:nvSpPr>
        <p:spPr>
          <a:xfrm>
            <a:off x="231406" y="388109"/>
            <a:ext cx="7308627" cy="1061287"/>
          </a:xfrm>
          <a:prstGeom prst="rect">
            <a:avLst/>
          </a:prstGeom>
          <a:ln w="9859">
            <a:solidFill>
              <a:srgbClr val="000000"/>
            </a:solidFill>
          </a:ln>
          <a:extLst>
            <a:ext uri="{C572A759-6A51-4108-AA02-DFA0A04FC94B}">
              <ma14:wrappingTextBoxFlag xmlns:ma14="http://schemas.microsoft.com/office/mac/drawingml/2011/main" val="1"/>
            </a:ext>
          </a:extLst>
        </p:spPr>
        <p:txBody>
          <a:bodyPr lIns="0" tIns="0" rIns="0" bIns="0">
            <a:spAutoFit/>
          </a:bodyPr>
          <a:lstStyle/>
          <a:p>
            <a:pPr indent="5080" algn="ctr">
              <a:spcBef>
                <a:spcPts val="400"/>
              </a:spcBef>
              <a:defRPr b="1" spc="5" sz="3700">
                <a:solidFill>
                  <a:srgbClr val="3C4361"/>
                </a:solidFill>
                <a:latin typeface="+mn-lt"/>
                <a:ea typeface="+mn-ea"/>
                <a:cs typeface="+mn-cs"/>
                <a:sym typeface="Arial"/>
              </a:defRPr>
            </a:pPr>
            <a:r>
              <a:t>What are</a:t>
            </a:r>
            <a:r>
              <a:rPr spc="-10"/>
              <a:t> </a:t>
            </a:r>
            <a:r>
              <a:t>testers</a:t>
            </a:r>
          </a:p>
          <a:p>
            <a:pPr indent="4444" algn="ctr">
              <a:defRPr b="1" spc="5" sz="3700">
                <a:solidFill>
                  <a:srgbClr val="3C4361"/>
                </a:solidFill>
                <a:latin typeface="+mn-lt"/>
                <a:ea typeface="+mn-ea"/>
                <a:cs typeface="+mn-cs"/>
                <a:sym typeface="Arial"/>
              </a:defRPr>
            </a:pPr>
            <a:r>
              <a:t>going </a:t>
            </a:r>
            <a:r>
              <a:rPr spc="0"/>
              <a:t>to </a:t>
            </a:r>
            <a:r>
              <a:rPr i="1"/>
              <a:t>do </a:t>
            </a:r>
            <a:r>
              <a:rPr spc="0"/>
              <a:t>with their</a:t>
            </a:r>
            <a:r>
              <a:rPr spc="-15"/>
              <a:t> </a:t>
            </a:r>
            <a:r>
              <a:rPr spc="0"/>
              <a:t>‘rights’?</a:t>
            </a:r>
          </a:p>
        </p:txBody>
      </p:sp>
      <p:sp>
        <p:nvSpPr>
          <p:cNvPr id="135" name="Slide Number"/>
          <p:cNvSpPr txBox="1"/>
          <p:nvPr>
            <p:ph type="sldNum" sz="quarter" idx="2"/>
          </p:nvPr>
        </p:nvSpPr>
        <p:spPr>
          <a:xfrm>
            <a:off x="9817488" y="6983062"/>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6"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4" invalidUrl="" action="" tgtFrame="" tooltip="" history="1" highlightClick="0" endSnd="0"/>
              </a:rPr>
              <a:t>www.</a:t>
            </a:r>
            <a:r>
              <a:rPr spc="-15" sz="1600" u="sng">
                <a:solidFill>
                  <a:srgbClr val="0432FF"/>
                </a:solidFill>
                <a:uFill>
                  <a:solidFill>
                    <a:srgbClr val="0432FF"/>
                  </a:solidFill>
                </a:uFill>
                <a:hlinkClick r:id="rId4" invalidUrl="" action="" tgtFrame="" tooltip="" history="1" highlightClick="0" endSnd="0"/>
              </a:rPr>
              <a:t>Gilb</a:t>
            </a:r>
            <a:r>
              <a:rPr spc="-15" u="sng">
                <a:solidFill>
                  <a:srgbClr val="0432FF"/>
                </a:solidFill>
                <a:uFill>
                  <a:solidFill>
                    <a:srgbClr val="0432FF"/>
                  </a:solidFill>
                </a:uFill>
                <a:hlinkClick r:id="rId4" invalidUrl="" action="" tgtFrame="" tooltip="" history="1" highlightClick="0" endSnd="0"/>
              </a:rPr>
              <a:t>.com</a:t>
            </a:r>
          </a:p>
        </p:txBody>
      </p:sp>
      <p:sp>
        <p:nvSpPr>
          <p:cNvPr id="137" name="Use them to negotiate service agreements  with the rest of the project…"/>
          <p:cNvSpPr txBox="1"/>
          <p:nvPr/>
        </p:nvSpPr>
        <p:spPr>
          <a:xfrm>
            <a:off x="232520" y="1685561"/>
            <a:ext cx="7133454" cy="51431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307340" indent="-196850">
              <a:lnSpc>
                <a:spcPts val="3200"/>
              </a:lnSpc>
              <a:spcBef>
                <a:spcPts val="800"/>
              </a:spcBef>
              <a:buSzPct val="100000"/>
              <a:buChar char="•"/>
              <a:tabLst>
                <a:tab pos="203200" algn="l"/>
              </a:tabLst>
              <a:defRPr sz="3300">
                <a:latin typeface="+mn-lt"/>
                <a:ea typeface="+mn-ea"/>
                <a:cs typeface="+mn-cs"/>
                <a:sym typeface="Arial"/>
              </a:defRPr>
            </a:pPr>
            <a:r>
              <a:t>Use them to negotiate </a:t>
            </a:r>
            <a:r>
              <a:rPr b="1"/>
              <a:t>service agreements</a:t>
            </a:r>
            <a:r>
              <a:t>  with the rest of the</a:t>
            </a:r>
            <a:r>
              <a:rPr spc="-10"/>
              <a:t> </a:t>
            </a:r>
            <a:r>
              <a:t>project</a:t>
            </a:r>
          </a:p>
          <a:p>
            <a:pPr marL="209550" marR="1687829" indent="-196850">
              <a:lnSpc>
                <a:spcPts val="3200"/>
              </a:lnSpc>
              <a:spcBef>
                <a:spcPts val="600"/>
              </a:spcBef>
              <a:buSzPct val="100000"/>
              <a:buChar char="•"/>
              <a:tabLst>
                <a:tab pos="203200" algn="l"/>
              </a:tabLst>
              <a:defRPr sz="3300">
                <a:latin typeface="+mn-lt"/>
                <a:ea typeface="+mn-ea"/>
                <a:cs typeface="+mn-cs"/>
                <a:sym typeface="Arial"/>
              </a:defRPr>
            </a:pPr>
            <a:r>
              <a:t>Use them to </a:t>
            </a:r>
            <a:r>
              <a:rPr b="1"/>
              <a:t>train testers</a:t>
            </a:r>
            <a:r>
              <a:t> in rational  expectations</a:t>
            </a:r>
          </a:p>
          <a:p>
            <a:pPr marL="209550" marR="5080" indent="-196850">
              <a:lnSpc>
                <a:spcPct val="79300"/>
              </a:lnSpc>
              <a:spcBef>
                <a:spcPts val="800"/>
              </a:spcBef>
              <a:buSzPct val="100000"/>
              <a:buChar char="•"/>
              <a:tabLst>
                <a:tab pos="203200" algn="l"/>
              </a:tabLst>
              <a:defRPr sz="3300">
                <a:latin typeface="+mn-lt"/>
                <a:ea typeface="+mn-ea"/>
                <a:cs typeface="+mn-cs"/>
                <a:sym typeface="Arial"/>
              </a:defRPr>
            </a:pPr>
            <a:r>
              <a:t>Use them to set their own </a:t>
            </a:r>
            <a:r>
              <a:rPr b="1"/>
              <a:t>test process entry  and exit</a:t>
            </a:r>
            <a:r>
              <a:rPr b="1" spc="-10"/>
              <a:t> </a:t>
            </a:r>
            <a:r>
              <a:rPr b="1"/>
              <a:t>standards</a:t>
            </a:r>
          </a:p>
          <a:p>
            <a:pPr marL="209550" marR="891539" indent="-196850">
              <a:lnSpc>
                <a:spcPct val="79300"/>
              </a:lnSpc>
              <a:spcBef>
                <a:spcPts val="800"/>
              </a:spcBef>
              <a:buSzPct val="100000"/>
              <a:buChar char="•"/>
              <a:tabLst>
                <a:tab pos="203200" algn="l"/>
              </a:tabLst>
              <a:defRPr sz="3300">
                <a:latin typeface="+mn-lt"/>
                <a:ea typeface="+mn-ea"/>
                <a:cs typeface="+mn-cs"/>
                <a:sym typeface="Arial"/>
              </a:defRPr>
            </a:pPr>
            <a:r>
              <a:t>Use them to </a:t>
            </a:r>
            <a:r>
              <a:rPr b="1"/>
              <a:t>enhance</a:t>
            </a:r>
            <a:r>
              <a:t> their own defined  </a:t>
            </a:r>
            <a:r>
              <a:rPr b="1"/>
              <a:t>processes</a:t>
            </a:r>
          </a:p>
          <a:p>
            <a:pPr marL="209550" indent="-196850">
              <a:lnSpc>
                <a:spcPts val="3900"/>
              </a:lnSpc>
              <a:buSzPct val="100000"/>
              <a:buChar char="•"/>
              <a:tabLst>
                <a:tab pos="203200" algn="l"/>
              </a:tabLst>
              <a:defRPr sz="3300">
                <a:latin typeface="+mn-lt"/>
                <a:ea typeface="+mn-ea"/>
                <a:cs typeface="+mn-cs"/>
                <a:sym typeface="Arial"/>
              </a:defRPr>
            </a:pPr>
            <a:r>
              <a:t>Use them as a </a:t>
            </a:r>
            <a:r>
              <a:rPr b="1"/>
              <a:t>starting</a:t>
            </a:r>
            <a:r>
              <a:rPr b="1" spc="-30"/>
              <a:t> </a:t>
            </a:r>
            <a:r>
              <a:rPr b="1"/>
              <a:t>argument</a:t>
            </a:r>
            <a:r>
              <a:t>;</a:t>
            </a:r>
          </a:p>
          <a:p>
            <a:pPr marL="197484" marR="769619" indent="208915">
              <a:lnSpc>
                <a:spcPts val="2800"/>
              </a:lnSpc>
              <a:spcBef>
                <a:spcPts val="600"/>
              </a:spcBef>
              <a:defRPr spc="-5" sz="2900">
                <a:solidFill>
                  <a:srgbClr val="33478A"/>
                </a:solidFill>
                <a:latin typeface="+mn-lt"/>
                <a:ea typeface="+mn-ea"/>
                <a:cs typeface="+mn-cs"/>
                <a:sym typeface="Arial"/>
              </a:defRPr>
            </a:pPr>
            <a:r>
              <a:t>– when they are ‘mistreated’ by other project  members</a:t>
            </a:r>
          </a:p>
        </p:txBody>
      </p:sp>
      <p:pic>
        <p:nvPicPr>
          <p:cNvPr id="138" name="Image" descr="Image"/>
          <p:cNvPicPr>
            <a:picLocks noChangeAspect="1"/>
          </p:cNvPicPr>
          <p:nvPr/>
        </p:nvPicPr>
        <p:blipFill>
          <a:blip r:embed="rId5">
            <a:extLst/>
          </a:blip>
          <a:stretch>
            <a:fillRect/>
          </a:stretch>
        </p:blipFill>
        <p:spPr>
          <a:xfrm>
            <a:off x="7543680" y="5085491"/>
            <a:ext cx="2301280" cy="172373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lide Number"/>
          <p:cNvSpPr txBox="1"/>
          <p:nvPr>
            <p:ph type="sldNum" sz="quarter" idx="2"/>
          </p:nvPr>
        </p:nvSpPr>
        <p:spPr>
          <a:xfrm>
            <a:off x="9817488" y="6983062"/>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142" name="To determine that a software product actually  meets all formal requirements.…"/>
          <p:cNvSpPr txBox="1"/>
          <p:nvPr/>
        </p:nvSpPr>
        <p:spPr>
          <a:xfrm>
            <a:off x="466008" y="1204684"/>
            <a:ext cx="5123347" cy="58282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215900" indent="-196850">
              <a:lnSpc>
                <a:spcPts val="3600"/>
              </a:lnSpc>
              <a:spcBef>
                <a:spcPts val="500"/>
              </a:spcBef>
              <a:buSzPct val="100000"/>
              <a:buChar char="•"/>
              <a:tabLst>
                <a:tab pos="203200" algn="l"/>
              </a:tabLst>
              <a:defRPr sz="3300">
                <a:latin typeface="+mn-lt"/>
                <a:ea typeface="+mn-ea"/>
                <a:cs typeface="+mn-cs"/>
                <a:sym typeface="Arial"/>
              </a:defRPr>
            </a:pPr>
            <a:r>
              <a:t>To determine that a software product actually  meets all formal requirements.</a:t>
            </a:r>
          </a:p>
          <a:p>
            <a:pPr>
              <a:buSzPct val="100000"/>
              <a:buFont typeface="Arial"/>
              <a:buChar char="•"/>
              <a:defRPr sz="4300">
                <a:latin typeface="Times New Roman"/>
                <a:ea typeface="Times New Roman"/>
                <a:cs typeface="Times New Roman"/>
                <a:sym typeface="Times New Roman"/>
              </a:defRPr>
            </a:pPr>
          </a:p>
          <a:p>
            <a:pPr marL="209550" marR="28575" indent="-196850">
              <a:lnSpc>
                <a:spcPts val="3600"/>
              </a:lnSpc>
              <a:buSzPct val="100000"/>
              <a:buChar char="•"/>
              <a:tabLst>
                <a:tab pos="203200" algn="l"/>
              </a:tabLst>
              <a:defRPr sz="3300">
                <a:latin typeface="+mn-lt"/>
                <a:ea typeface="+mn-ea"/>
                <a:cs typeface="+mn-cs"/>
                <a:sym typeface="Arial"/>
              </a:defRPr>
            </a:pPr>
            <a:r>
              <a:t>To determine that a software product does not  have unexpected or dangerous</a:t>
            </a:r>
            <a:r>
              <a:rPr spc="-40"/>
              <a:t> </a:t>
            </a:r>
            <a:r>
              <a:t>behavior</a:t>
            </a:r>
          </a:p>
          <a:p>
            <a:pPr>
              <a:buSzPct val="100000"/>
              <a:buFont typeface="Arial"/>
              <a:buChar char="•"/>
              <a:defRPr sz="4000">
                <a:latin typeface="Times New Roman"/>
                <a:ea typeface="Times New Roman"/>
                <a:cs typeface="Times New Roman"/>
                <a:sym typeface="Times New Roman"/>
              </a:defRPr>
            </a:pPr>
          </a:p>
          <a:p>
            <a:pPr marL="209550" indent="-196850">
              <a:buSzPct val="100000"/>
              <a:buChar char="•"/>
              <a:tabLst>
                <a:tab pos="203200" algn="l"/>
              </a:tabLst>
              <a:defRPr sz="3300">
                <a:latin typeface="+mn-lt"/>
                <a:ea typeface="+mn-ea"/>
                <a:cs typeface="+mn-cs"/>
                <a:sym typeface="Arial"/>
              </a:defRPr>
            </a:pPr>
            <a:r>
              <a:t>To provide data to allow release</a:t>
            </a:r>
            <a:r>
              <a:rPr spc="40"/>
              <a:t> </a:t>
            </a:r>
            <a:r>
              <a:t>determination</a:t>
            </a:r>
          </a:p>
        </p:txBody>
      </p:sp>
      <p:sp>
        <p:nvSpPr>
          <p:cNvPr id="143" name="Tester Objectives"/>
          <p:cNvSpPr txBox="1"/>
          <p:nvPr>
            <p:ph type="title"/>
          </p:nvPr>
        </p:nvSpPr>
        <p:spPr>
          <a:xfrm>
            <a:off x="772174" y="388108"/>
            <a:ext cx="4153812" cy="789306"/>
          </a:xfrm>
          <a:prstGeom prst="rect">
            <a:avLst/>
          </a:prstGeom>
          <a:ln w="9859">
            <a:solidFill>
              <a:srgbClr val="000000"/>
            </a:solidFill>
            <a:round/>
          </a:ln>
        </p:spPr>
        <p:txBody>
          <a:bodyPr/>
          <a:lstStyle>
            <a:lvl1pPr>
              <a:spcBef>
                <a:spcPts val="400"/>
              </a:spcBef>
            </a:lvl1pPr>
          </a:lstStyle>
          <a:p>
            <a:pPr/>
            <a:r>
              <a:t>Tester Objectives</a:t>
            </a:r>
          </a:p>
        </p:txBody>
      </p:sp>
      <p:pic>
        <p:nvPicPr>
          <p:cNvPr id="144" name="Image" descr="Image"/>
          <p:cNvPicPr>
            <a:picLocks noChangeAspect="1"/>
          </p:cNvPicPr>
          <p:nvPr/>
        </p:nvPicPr>
        <p:blipFill>
          <a:blip r:embed="rId3">
            <a:extLst/>
          </a:blip>
          <a:stretch>
            <a:fillRect/>
          </a:stretch>
        </p:blipFill>
        <p:spPr>
          <a:xfrm>
            <a:off x="6470228" y="483839"/>
            <a:ext cx="2389822" cy="2389822"/>
          </a:xfrm>
          <a:prstGeom prst="rect">
            <a:avLst/>
          </a:prstGeom>
          <a:ln w="12700">
            <a:miter lim="400000"/>
          </a:ln>
        </p:spPr>
      </p:pic>
      <p:pic>
        <p:nvPicPr>
          <p:cNvPr id="145" name="Image" descr="Image"/>
          <p:cNvPicPr>
            <a:picLocks noChangeAspect="1"/>
          </p:cNvPicPr>
          <p:nvPr/>
        </p:nvPicPr>
        <p:blipFill>
          <a:blip r:embed="rId4">
            <a:extLst/>
          </a:blip>
          <a:stretch>
            <a:fillRect/>
          </a:stretch>
        </p:blipFill>
        <p:spPr>
          <a:xfrm>
            <a:off x="6001300" y="3057237"/>
            <a:ext cx="3828204" cy="2871153"/>
          </a:xfrm>
          <a:prstGeom prst="rect">
            <a:avLst/>
          </a:prstGeom>
          <a:ln w="12700">
            <a:miter lim="400000"/>
          </a:ln>
        </p:spPr>
      </p:pic>
      <p:pic>
        <p:nvPicPr>
          <p:cNvPr id="146" name="Image" descr="Image"/>
          <p:cNvPicPr>
            <a:picLocks noChangeAspect="1"/>
          </p:cNvPicPr>
          <p:nvPr/>
        </p:nvPicPr>
        <p:blipFill>
          <a:blip r:embed="rId5">
            <a:extLst/>
          </a:blip>
          <a:stretch>
            <a:fillRect/>
          </a:stretch>
        </p:blipFill>
        <p:spPr>
          <a:xfrm>
            <a:off x="6836212" y="5956635"/>
            <a:ext cx="2741764" cy="170877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49" name="Not Tester Objectives"/>
          <p:cNvSpPr txBox="1"/>
          <p:nvPr>
            <p:ph type="title"/>
          </p:nvPr>
        </p:nvSpPr>
        <p:spPr>
          <a:xfrm>
            <a:off x="772174" y="388108"/>
            <a:ext cx="9149082" cy="789306"/>
          </a:xfrm>
          <a:prstGeom prst="rect">
            <a:avLst/>
          </a:prstGeom>
          <a:ln w="9859">
            <a:solidFill>
              <a:srgbClr val="000000"/>
            </a:solidFill>
            <a:round/>
          </a:ln>
        </p:spPr>
        <p:txBody>
          <a:bodyPr/>
          <a:lstStyle/>
          <a:p>
            <a:pPr>
              <a:spcBef>
                <a:spcPts val="400"/>
              </a:spcBef>
              <a:defRPr u="sng">
                <a:uFill>
                  <a:solidFill>
                    <a:srgbClr val="4D5674"/>
                  </a:solidFill>
                </a:uFill>
              </a:defRPr>
            </a:pPr>
            <a:r>
              <a:t>Not</a:t>
            </a:r>
            <a:r>
              <a:rPr u="none">
                <a:uFillTx/>
              </a:rPr>
              <a:t> Tester</a:t>
            </a:r>
            <a:r>
              <a:rPr spc="-100" u="none">
                <a:uFillTx/>
              </a:rPr>
              <a:t> </a:t>
            </a:r>
            <a:r>
              <a:rPr u="none">
                <a:uFillTx/>
              </a:rPr>
              <a:t>Objectives</a:t>
            </a:r>
          </a:p>
        </p:txBody>
      </p:sp>
      <p:sp>
        <p:nvSpPr>
          <p:cNvPr id="150" name="Slide Number"/>
          <p:cNvSpPr txBox="1"/>
          <p:nvPr>
            <p:ph type="sldNum" sz="quarter" idx="2"/>
          </p:nvPr>
        </p:nvSpPr>
        <p:spPr>
          <a:xfrm>
            <a:off x="9817488" y="6983062"/>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152" name="To debug…"/>
          <p:cNvSpPr txBox="1"/>
          <p:nvPr/>
        </p:nvSpPr>
        <p:spPr>
          <a:xfrm>
            <a:off x="211792" y="1586463"/>
            <a:ext cx="4917700" cy="43107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7645" indent="-194945">
              <a:spcBef>
                <a:spcPts val="500"/>
              </a:spcBef>
              <a:buSzPct val="100000"/>
              <a:buChar char="•"/>
              <a:tabLst>
                <a:tab pos="203200" algn="l"/>
              </a:tabLst>
              <a:defRPr sz="4800">
                <a:latin typeface="+mn-lt"/>
                <a:ea typeface="+mn-ea"/>
                <a:cs typeface="+mn-cs"/>
                <a:sym typeface="Arial"/>
              </a:defRPr>
            </a:pPr>
            <a:r>
              <a:t>To</a:t>
            </a:r>
            <a:r>
              <a:rPr spc="-7"/>
              <a:t> </a:t>
            </a:r>
            <a:r>
              <a:t>debug</a:t>
            </a:r>
          </a:p>
          <a:p>
            <a:pPr marL="207645" indent="-194945">
              <a:spcBef>
                <a:spcPts val="400"/>
              </a:spcBef>
              <a:buSzPct val="100000"/>
              <a:buChar char="•"/>
              <a:tabLst>
                <a:tab pos="203200" algn="l"/>
              </a:tabLst>
              <a:defRPr sz="4800">
                <a:latin typeface="+mn-lt"/>
                <a:ea typeface="+mn-ea"/>
                <a:cs typeface="+mn-cs"/>
                <a:sym typeface="Arial"/>
              </a:defRPr>
            </a:pPr>
          </a:p>
          <a:p>
            <a:pPr marL="207645" indent="-194945">
              <a:spcBef>
                <a:spcPts val="400"/>
              </a:spcBef>
              <a:buSzPct val="100000"/>
              <a:buChar char="•"/>
              <a:tabLst>
                <a:tab pos="203200" algn="l"/>
              </a:tabLst>
              <a:defRPr sz="4800">
                <a:latin typeface="+mn-lt"/>
                <a:ea typeface="+mn-ea"/>
                <a:cs typeface="+mn-cs"/>
                <a:sym typeface="Arial"/>
              </a:defRPr>
            </a:pPr>
            <a:r>
              <a:t>To deal with poor</a:t>
            </a:r>
            <a:r>
              <a:rPr spc="-36"/>
              <a:t> </a:t>
            </a:r>
            <a:r>
              <a:t>requirements</a:t>
            </a:r>
          </a:p>
          <a:p>
            <a:pPr indent="406400">
              <a:spcBef>
                <a:spcPts val="300"/>
              </a:spcBef>
              <a:defRPr spc="-8" sz="4800">
                <a:solidFill>
                  <a:srgbClr val="33478A"/>
                </a:solidFill>
                <a:latin typeface="+mn-lt"/>
                <a:ea typeface="+mn-ea"/>
                <a:cs typeface="+mn-cs"/>
                <a:sym typeface="Arial"/>
              </a:defRPr>
            </a:pPr>
            <a:r>
              <a:t>–Guessing their</a:t>
            </a:r>
            <a:r>
              <a:rPr spc="-16"/>
              <a:t> </a:t>
            </a:r>
            <a:r>
              <a:t>intent</a:t>
            </a:r>
          </a:p>
        </p:txBody>
      </p:sp>
      <p:pic>
        <p:nvPicPr>
          <p:cNvPr id="153" name="Image" descr="Image"/>
          <p:cNvPicPr>
            <a:picLocks noChangeAspect="1"/>
          </p:cNvPicPr>
          <p:nvPr/>
        </p:nvPicPr>
        <p:blipFill>
          <a:blip r:embed="rId3">
            <a:extLst/>
          </a:blip>
          <a:stretch>
            <a:fillRect/>
          </a:stretch>
        </p:blipFill>
        <p:spPr>
          <a:xfrm>
            <a:off x="6503021" y="1256291"/>
            <a:ext cx="2330993" cy="2330994"/>
          </a:xfrm>
          <a:prstGeom prst="rect">
            <a:avLst/>
          </a:prstGeom>
          <a:ln w="12700">
            <a:miter lim="400000"/>
          </a:ln>
        </p:spPr>
      </p:pic>
      <p:pic>
        <p:nvPicPr>
          <p:cNvPr id="154" name="Image" descr="Image"/>
          <p:cNvPicPr>
            <a:picLocks noChangeAspect="1"/>
          </p:cNvPicPr>
          <p:nvPr/>
        </p:nvPicPr>
        <p:blipFill>
          <a:blip r:embed="rId4">
            <a:extLst/>
          </a:blip>
          <a:stretch>
            <a:fillRect/>
          </a:stretch>
        </p:blipFill>
        <p:spPr>
          <a:xfrm>
            <a:off x="5593025" y="3977972"/>
            <a:ext cx="4445001" cy="18288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Line"/>
          <p:cNvSpPr/>
          <p:nvPr/>
        </p:nvSpPr>
        <p:spPr>
          <a:xfrm>
            <a:off x="614440" y="269792"/>
            <a:ext cx="9464042" cy="1"/>
          </a:xfrm>
          <a:prstGeom prst="line">
            <a:avLst/>
          </a:prstGeom>
          <a:ln w="78878">
            <a:solidFill>
              <a:srgbClr val="535D7E"/>
            </a:solidFill>
          </a:ln>
        </p:spPr>
        <p:txBody>
          <a:bodyPr lIns="0" tIns="0" rIns="0" bIns="0"/>
          <a:lstStyle/>
          <a:p>
            <a:pPr defTabSz="457200">
              <a:defRPr sz="1200">
                <a:latin typeface="Helvetica"/>
                <a:ea typeface="Helvetica"/>
                <a:cs typeface="Helvetica"/>
                <a:sym typeface="Helvetica"/>
              </a:defRPr>
            </a:pPr>
          </a:p>
        </p:txBody>
      </p:sp>
      <p:sp>
        <p:nvSpPr>
          <p:cNvPr id="157" name="1.  Testers have the right to sample their process  inputs, and reject poor quality work (‘no entry’ to test planning)."/>
          <p:cNvSpPr txBox="1"/>
          <p:nvPr>
            <p:ph type="title"/>
          </p:nvPr>
        </p:nvSpPr>
        <p:spPr>
          <a:xfrm>
            <a:off x="614440" y="388108"/>
            <a:ext cx="9464676" cy="1104901"/>
          </a:xfrm>
          <a:prstGeom prst="rect">
            <a:avLst/>
          </a:prstGeom>
          <a:ln w="9859">
            <a:solidFill>
              <a:srgbClr val="000000"/>
            </a:solidFill>
            <a:round/>
          </a:ln>
        </p:spPr>
        <p:txBody>
          <a:bodyPr/>
          <a:lstStyle/>
          <a:p>
            <a:pPr marL="385572" marR="523443" indent="-385572" defTabSz="841247">
              <a:lnSpc>
                <a:spcPct val="101099"/>
              </a:lnSpc>
              <a:spcBef>
                <a:spcPts val="200"/>
              </a:spcBef>
              <a:tabLst>
                <a:tab pos="1295400" algn="l"/>
              </a:tabLst>
              <a:defRPr b="0" spc="-92" sz="2668">
                <a:solidFill>
                  <a:srgbClr val="000000"/>
                </a:solidFill>
              </a:defRPr>
            </a:pPr>
            <a:r>
              <a:t>1.		Testers have the right to sample their process  inputs, and reject poor quality work (‘no</a:t>
            </a:r>
            <a:r>
              <a:rPr spc="0"/>
              <a:t> </a:t>
            </a:r>
            <a:r>
              <a:t>entry’ to test planning).</a:t>
            </a:r>
          </a:p>
        </p:txBody>
      </p:sp>
      <p:sp>
        <p:nvSpPr>
          <p:cNvPr id="158" name="Slide Number"/>
          <p:cNvSpPr txBox="1"/>
          <p:nvPr>
            <p:ph type="sldNum" sz="quarter" idx="2"/>
          </p:nvPr>
        </p:nvSpPr>
        <p:spPr>
          <a:xfrm>
            <a:off x="9817488" y="6983062"/>
            <a:ext cx="179999" cy="292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 name="© www.Gilb.com"/>
          <p:cNvSpPr txBox="1"/>
          <p:nvPr/>
        </p:nvSpPr>
        <p:spPr>
          <a:xfrm>
            <a:off x="4666017" y="7055315"/>
            <a:ext cx="136906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1900"/>
              </a:lnSpc>
              <a:defRPr b="1" spc="-10" sz="1200">
                <a:solidFill>
                  <a:srgbClr val="CEB8E3"/>
                </a:solidFill>
                <a:latin typeface="+mn-lt"/>
                <a:ea typeface="+mn-ea"/>
                <a:cs typeface="+mn-cs"/>
                <a:sym typeface="Arial"/>
              </a:defRPr>
            </a:pPr>
            <a:r>
              <a:t>©</a:t>
            </a:r>
            <a:r>
              <a:rPr spc="-35"/>
              <a:t> </a:t>
            </a:r>
            <a:r>
              <a:rPr spc="-15" u="sng">
                <a:solidFill>
                  <a:srgbClr val="0432FF"/>
                </a:solidFill>
                <a:uFill>
                  <a:solidFill>
                    <a:srgbClr val="0432FF"/>
                  </a:solidFill>
                </a:uFill>
                <a:hlinkClick r:id="rId2" invalidUrl="" action="" tgtFrame="" tooltip="" history="1" highlightClick="0" endSnd="0"/>
              </a:rPr>
              <a:t>www.</a:t>
            </a:r>
            <a:r>
              <a:rPr spc="-15" sz="1600" u="sng">
                <a:solidFill>
                  <a:srgbClr val="0432FF"/>
                </a:solidFill>
                <a:uFill>
                  <a:solidFill>
                    <a:srgbClr val="0432FF"/>
                  </a:solidFill>
                </a:uFill>
                <a:hlinkClick r:id="rId2" invalidUrl="" action="" tgtFrame="" tooltip="" history="1" highlightClick="0" endSnd="0"/>
              </a:rPr>
              <a:t>Gilb</a:t>
            </a:r>
            <a:r>
              <a:rPr spc="-15" u="sng">
                <a:solidFill>
                  <a:srgbClr val="0432FF"/>
                </a:solidFill>
                <a:uFill>
                  <a:solidFill>
                    <a:srgbClr val="0432FF"/>
                  </a:solidFill>
                </a:uFill>
                <a:hlinkClick r:id="rId2" invalidUrl="" action="" tgtFrame="" tooltip="" history="1" highlightClick="0" endSnd="0"/>
              </a:rPr>
              <a:t>.com</a:t>
            </a:r>
          </a:p>
        </p:txBody>
      </p:sp>
      <p:sp>
        <p:nvSpPr>
          <p:cNvPr id="160" name="Requirements need to have an agreed standard of  less than 1 Major defects per page…"/>
          <p:cNvSpPr txBox="1"/>
          <p:nvPr/>
        </p:nvSpPr>
        <p:spPr>
          <a:xfrm>
            <a:off x="932983" y="1611173"/>
            <a:ext cx="8896985" cy="48048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09550" marR="454659" indent="-196850">
              <a:lnSpc>
                <a:spcPts val="2700"/>
              </a:lnSpc>
              <a:spcBef>
                <a:spcPts val="700"/>
              </a:spcBef>
              <a:buSzPct val="100000"/>
              <a:buChar char="•"/>
              <a:tabLst>
                <a:tab pos="203200" algn="l"/>
              </a:tabLst>
              <a:defRPr spc="-5" sz="2900">
                <a:latin typeface="+mn-lt"/>
                <a:ea typeface="+mn-ea"/>
                <a:cs typeface="+mn-cs"/>
                <a:sym typeface="Arial"/>
              </a:defRPr>
            </a:pPr>
            <a:r>
              <a:t>Requirements need to have an agreed standard of  less than 1 Major defects per</a:t>
            </a:r>
            <a:r>
              <a:rPr spc="-10"/>
              <a:t> </a:t>
            </a:r>
            <a:r>
              <a:t>page</a:t>
            </a:r>
          </a:p>
          <a:p>
            <a:pPr marL="209550" marR="516890" indent="-196850">
              <a:lnSpc>
                <a:spcPct val="78200"/>
              </a:lnSpc>
              <a:spcBef>
                <a:spcPts val="700"/>
              </a:spcBef>
              <a:buSzPct val="100000"/>
              <a:buChar char="•"/>
              <a:tabLst>
                <a:tab pos="203200" algn="l"/>
              </a:tabLst>
              <a:defRPr spc="-5" sz="2900">
                <a:latin typeface="+mn-lt"/>
                <a:ea typeface="+mn-ea"/>
                <a:cs typeface="+mn-cs"/>
                <a:sym typeface="Arial"/>
              </a:defRPr>
            </a:pPr>
            <a:r>
              <a:t>Typical requirements today have 50 to 300 Majors  per</a:t>
            </a:r>
            <a:r>
              <a:rPr spc="-10"/>
              <a:t> </a:t>
            </a:r>
            <a:r>
              <a:t>page</a:t>
            </a:r>
          </a:p>
          <a:p>
            <a:pPr indent="406400">
              <a:defRPr spc="50" sz="2400">
                <a:solidFill>
                  <a:srgbClr val="33478A"/>
                </a:solidFill>
                <a:latin typeface="+mn-lt"/>
                <a:ea typeface="+mn-ea"/>
                <a:cs typeface="+mn-cs"/>
                <a:sym typeface="Arial"/>
              </a:defRPr>
            </a:pPr>
            <a:r>
              <a:t>–(a </a:t>
            </a:r>
            <a:r>
              <a:rPr spc="10"/>
              <a:t>major </a:t>
            </a:r>
            <a:r>
              <a:rPr spc="5"/>
              <a:t>defect </a:t>
            </a:r>
            <a:r>
              <a:rPr spc="10"/>
              <a:t>can lead </a:t>
            </a:r>
            <a:r>
              <a:rPr spc="5"/>
              <a:t>to </a:t>
            </a:r>
            <a:r>
              <a:rPr spc="10"/>
              <a:t>wrong</a:t>
            </a:r>
            <a:r>
              <a:rPr spc="-90"/>
              <a:t> </a:t>
            </a:r>
            <a:r>
              <a:rPr spc="5"/>
              <a:t>test)</a:t>
            </a:r>
          </a:p>
          <a:p>
            <a:pPr marL="209550" marR="5080" indent="-196850">
              <a:lnSpc>
                <a:spcPts val="2800"/>
              </a:lnSpc>
              <a:spcBef>
                <a:spcPts val="600"/>
              </a:spcBef>
              <a:buSzPct val="100000"/>
              <a:buChar char="•"/>
              <a:tabLst>
                <a:tab pos="203200" algn="l"/>
              </a:tabLst>
              <a:defRPr spc="-5" sz="2900">
                <a:latin typeface="+mn-lt"/>
                <a:ea typeface="+mn-ea"/>
                <a:cs typeface="+mn-cs"/>
                <a:sym typeface="Arial"/>
              </a:defRPr>
            </a:pPr>
            <a:r>
              <a:t>It takes about 15-30 minutes to take a 1 page sample  and check it according to standards</a:t>
            </a:r>
          </a:p>
          <a:p>
            <a:pPr indent="406400">
              <a:lnSpc>
                <a:spcPts val="2900"/>
              </a:lnSpc>
              <a:defRPr spc="35" sz="2400">
                <a:solidFill>
                  <a:srgbClr val="33478A"/>
                </a:solidFill>
                <a:latin typeface="+mn-lt"/>
                <a:ea typeface="+mn-ea"/>
                <a:cs typeface="+mn-cs"/>
                <a:sym typeface="Arial"/>
              </a:defRPr>
            </a:pPr>
            <a:r>
              <a:t>–Like </a:t>
            </a:r>
            <a:r>
              <a:rPr spc="10"/>
              <a:t>‘unambiguous’, </a:t>
            </a:r>
            <a:r>
              <a:rPr spc="5"/>
              <a:t>‘clear </a:t>
            </a:r>
            <a:r>
              <a:rPr spc="10"/>
              <a:t>enough </a:t>
            </a:r>
            <a:r>
              <a:rPr spc="5"/>
              <a:t>to</a:t>
            </a:r>
            <a:r>
              <a:rPr spc="-60"/>
              <a:t> </a:t>
            </a:r>
            <a:r>
              <a:rPr spc="5"/>
              <a:t>test’.</a:t>
            </a:r>
          </a:p>
          <a:p>
            <a:pPr marL="209550" marR="333375" indent="-196850">
              <a:lnSpc>
                <a:spcPts val="2800"/>
              </a:lnSpc>
              <a:spcBef>
                <a:spcPts val="600"/>
              </a:spcBef>
              <a:buSzPct val="100000"/>
              <a:buChar char="•"/>
              <a:tabLst>
                <a:tab pos="203200" algn="l"/>
              </a:tabLst>
              <a:defRPr spc="-5" sz="2900">
                <a:latin typeface="+mn-lt"/>
                <a:ea typeface="+mn-ea"/>
                <a:cs typeface="+mn-cs"/>
                <a:sym typeface="Arial"/>
              </a:defRPr>
            </a:pPr>
            <a:r>
              <a:t>If 1 or more defects are found - that work should be  rejected as</a:t>
            </a:r>
            <a:r>
              <a:rPr spc="-10"/>
              <a:t> </a:t>
            </a:r>
            <a:r>
              <a:t>substandard</a:t>
            </a:r>
          </a:p>
          <a:p>
            <a:pPr indent="406400">
              <a:defRPr spc="25" sz="2400">
                <a:solidFill>
                  <a:srgbClr val="33478A"/>
                </a:solidFill>
                <a:latin typeface="+mn-lt"/>
                <a:ea typeface="+mn-ea"/>
                <a:cs typeface="+mn-cs"/>
                <a:sym typeface="Arial"/>
              </a:defRPr>
            </a:pPr>
            <a:r>
              <a:t>–Useful </a:t>
            </a:r>
            <a:r>
              <a:rPr spc="5"/>
              <a:t>to </a:t>
            </a:r>
            <a:r>
              <a:rPr spc="10"/>
              <a:t>have agreed </a:t>
            </a:r>
            <a:r>
              <a:rPr spc="5"/>
              <a:t>Entry levels in</a:t>
            </a:r>
            <a:r>
              <a:rPr spc="-50"/>
              <a:t> </a:t>
            </a:r>
            <a:r>
              <a:rPr spc="10"/>
              <a:t>advance</a:t>
            </a:r>
          </a:p>
          <a:p>
            <a:pPr marL="197484" marR="276225" indent="208915">
              <a:lnSpc>
                <a:spcPct val="78300"/>
              </a:lnSpc>
              <a:spcBef>
                <a:spcPts val="700"/>
              </a:spcBef>
              <a:defRPr spc="40" sz="2400">
                <a:solidFill>
                  <a:srgbClr val="33478A"/>
                </a:solidFill>
                <a:latin typeface="+mn-lt"/>
                <a:ea typeface="+mn-ea"/>
                <a:cs typeface="+mn-cs"/>
                <a:sym typeface="Arial"/>
              </a:defRPr>
            </a:pPr>
            <a:r>
              <a:t>–The </a:t>
            </a:r>
            <a:r>
              <a:rPr spc="10"/>
              <a:t>argument </a:t>
            </a:r>
            <a:r>
              <a:rPr spc="5"/>
              <a:t>is that total </a:t>
            </a:r>
            <a:r>
              <a:rPr spc="10"/>
              <a:t>cost </a:t>
            </a:r>
            <a:r>
              <a:rPr spc="5"/>
              <a:t>is less, </a:t>
            </a:r>
            <a:r>
              <a:rPr spc="0"/>
              <a:t>if </a:t>
            </a:r>
            <a:r>
              <a:rPr spc="5"/>
              <a:t>requirements are  </a:t>
            </a:r>
            <a:r>
              <a:rPr spc="10"/>
              <a:t>clean.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